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3" r:id="rId2"/>
    <p:sldId id="260" r:id="rId3"/>
    <p:sldId id="256" r:id="rId4"/>
    <p:sldId id="258" r:id="rId5"/>
    <p:sldId id="261" r:id="rId6"/>
    <p:sldId id="259" r:id="rId7"/>
    <p:sldId id="264" r:id="rId8"/>
    <p:sldId id="262" r:id="rId9"/>
    <p:sldId id="265" r:id="rId1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0066"/>
    <a:srgbClr val="FFFFCC"/>
    <a:srgbClr val="6699FF"/>
    <a:srgbClr val="3399FF"/>
    <a:srgbClr val="0099FF"/>
    <a:srgbClr val="008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6416" autoAdjust="0"/>
    <p:restoredTop sz="97822" autoAdjust="0"/>
  </p:normalViewPr>
  <p:slideViewPr>
    <p:cSldViewPr snapToGrid="0">
      <p:cViewPr>
        <p:scale>
          <a:sx n="300" d="100"/>
          <a:sy n="300" d="100"/>
        </p:scale>
        <p:origin x="2208" y="5862"/>
      </p:cViewPr>
      <p:guideLst>
        <p:guide orient="horz" pos="2160"/>
        <p:guide pos="2880"/>
      </p:guideLst>
    </p:cSldViewPr>
  </p:slideViewPr>
  <p:notesTextViewPr>
    <p:cViewPr>
      <p:scale>
        <a:sx n="100" d="100"/>
        <a:sy n="100" d="100"/>
      </p:scale>
      <p:origin x="0" y="0"/>
    </p:cViewPr>
  </p:notesTextViewPr>
  <p:notesViewPr>
    <p:cSldViewPr snapToGrid="0">
      <p:cViewPr>
        <p:scale>
          <a:sx n="210" d="100"/>
          <a:sy n="210" d="100"/>
        </p:scale>
        <p:origin x="1086" y="-45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8195"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8196"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8198"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8199"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C38752A-3E64-449D-8D0A-9C2C98F2539F}" type="slidenum">
              <a:rPr lang="en-US" altLang="en-US"/>
              <a:pPr/>
              <a:t>‹#›</a:t>
            </a:fld>
            <a:endParaRPr lang="en-US" altLang="en-US"/>
          </a:p>
        </p:txBody>
      </p:sp>
    </p:spTree>
    <p:extLst>
      <p:ext uri="{BB962C8B-B14F-4D97-AF65-F5344CB8AC3E}">
        <p14:creationId xmlns:p14="http://schemas.microsoft.com/office/powerpoint/2010/main" val="256949108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970856-9BCA-441E-B3F3-5CF94E56A182}" type="slidenum">
              <a:rPr lang="en-US" altLang="en-US"/>
              <a:pPr/>
              <a:t>1</a:t>
            </a:fld>
            <a:endParaRPr lang="en-US" altLang="en-US"/>
          </a:p>
        </p:txBody>
      </p:sp>
      <p:sp>
        <p:nvSpPr>
          <p:cNvPr id="24578" name="Rectangle 2"/>
          <p:cNvSpPr>
            <a:spLocks noRot="1" noChangeArrowheads="1" noTextEdit="1"/>
          </p:cNvSpPr>
          <p:nvPr>
            <p:ph type="sldImg"/>
          </p:nvPr>
        </p:nvSpPr>
        <p:spPr>
          <a:ln/>
        </p:spPr>
      </p:sp>
      <p:sp>
        <p:nvSpPr>
          <p:cNvPr id="24580" name="Rectangle 4"/>
          <p:cNvSpPr>
            <a:spLocks noGrp="1" noChangeArrowheads="1"/>
          </p:cNvSpPr>
          <p:nvPr>
            <p:ph type="body" idx="1"/>
          </p:nvPr>
        </p:nvSpPr>
        <p:spPr>
          <a:noFill/>
          <a:ln/>
        </p:spPr>
        <p:txBody>
          <a:bodyPr/>
          <a:lstStyle/>
          <a:p>
            <a:r>
              <a:rPr lang="en-US" altLang="en-US"/>
              <a:t>Instructor Note:</a:t>
            </a:r>
          </a:p>
          <a:p>
            <a:r>
              <a:rPr lang="en-US" altLang="en-US"/>
              <a:t>These slides contain animated objects. This presentation is intended to be viewed in “Slide Show”.  Each click of the mouse will move an object, make an object appear/disappear or show an arrow.  Each bulleted line in the Notes Pages correspond the sequential order of each “action” and describes that action.  </a:t>
            </a:r>
          </a:p>
          <a:p>
            <a:r>
              <a:rPr lang="en-US" altLang="en-US"/>
              <a:t>On some Notes Pages: Lines in </a:t>
            </a:r>
            <a:r>
              <a:rPr lang="en-US" altLang="en-US" b="1">
                <a:solidFill>
                  <a:schemeClr val="accent2"/>
                </a:solidFill>
              </a:rPr>
              <a:t>blue</a:t>
            </a:r>
            <a:r>
              <a:rPr lang="en-US" altLang="en-US"/>
              <a:t> represent US Central or South Pacific Actions/Movements and lines in </a:t>
            </a:r>
            <a:r>
              <a:rPr lang="en-US" altLang="en-US" b="1">
                <a:solidFill>
                  <a:srgbClr val="008000"/>
                </a:solidFill>
              </a:rPr>
              <a:t>green</a:t>
            </a:r>
            <a:r>
              <a:rPr lang="en-US" altLang="en-US"/>
              <a:t> represent US South West Pacific Actions/Movements.  Words in </a:t>
            </a:r>
            <a:r>
              <a:rPr lang="en-US" altLang="en-US" b="1">
                <a:solidFill>
                  <a:srgbClr val="FF0000"/>
                </a:solidFill>
              </a:rPr>
              <a:t>red</a:t>
            </a:r>
            <a:r>
              <a:rPr lang="en-US" altLang="en-US"/>
              <a:t> are major events.</a:t>
            </a:r>
          </a:p>
          <a:p>
            <a:endParaRPr lang="en-US" altLang="en-US"/>
          </a:p>
        </p:txBody>
      </p:sp>
    </p:spTree>
    <p:extLst>
      <p:ext uri="{BB962C8B-B14F-4D97-AF65-F5344CB8AC3E}">
        <p14:creationId xmlns:p14="http://schemas.microsoft.com/office/powerpoint/2010/main" val="3932700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565EB1-7681-48B8-81A9-CE881F133376}" type="slidenum">
              <a:rPr lang="en-US" altLang="en-US"/>
              <a:pPr/>
              <a:t>2</a:t>
            </a:fld>
            <a:endParaRPr lang="en-US" altLang="en-US"/>
          </a:p>
        </p:txBody>
      </p:sp>
      <p:sp>
        <p:nvSpPr>
          <p:cNvPr id="9218" name="Rectangle 2"/>
          <p:cNvSpPr>
            <a:spLocks noRot="1" noChangeArrowheads="1" noTextEdit="1"/>
          </p:cNvSpPr>
          <p:nvPr>
            <p:ph type="sldImg"/>
          </p:nvPr>
        </p:nvSpPr>
        <p:spPr>
          <a:xfrm>
            <a:off x="2278063" y="220663"/>
            <a:ext cx="2108200" cy="1581150"/>
          </a:xfrm>
          <a:ln/>
        </p:spPr>
      </p:sp>
      <p:sp>
        <p:nvSpPr>
          <p:cNvPr id="9219" name="Rectangle 3"/>
          <p:cNvSpPr>
            <a:spLocks noGrp="1" noChangeArrowheads="1"/>
          </p:cNvSpPr>
          <p:nvPr>
            <p:ph type="body" idx="1"/>
          </p:nvPr>
        </p:nvSpPr>
        <p:spPr>
          <a:xfrm>
            <a:off x="0" y="1911350"/>
            <a:ext cx="7010400" cy="7385050"/>
          </a:xfrm>
        </p:spPr>
        <p:txBody>
          <a:bodyPr/>
          <a:lstStyle/>
          <a:p>
            <a:r>
              <a:rPr lang="en-US" altLang="en-US" sz="1400" u="sng"/>
              <a:t>Initial Strategy</a:t>
            </a:r>
          </a:p>
          <a:p>
            <a:r>
              <a:rPr lang="en-US" altLang="en-US" sz="1400" i="1"/>
              <a:t>April 18 1942 – The US Joint Chiefs devided the Pacific theater into several areas:</a:t>
            </a:r>
          </a:p>
          <a:p>
            <a:pPr>
              <a:buFontTx/>
              <a:buChar char="•"/>
            </a:pPr>
            <a:r>
              <a:rPr lang="en-US" altLang="en-US" sz="1400"/>
              <a:t>The Pacific Ocean Area had 3 subordinate areas: North Pacific, Central Pacific, and South Pacific which all fell under the command of Admiral Nimitz. </a:t>
            </a:r>
          </a:p>
          <a:p>
            <a:pPr>
              <a:buFontTx/>
              <a:buChar char="•"/>
            </a:pPr>
            <a:r>
              <a:rPr lang="en-US" altLang="en-US" sz="1400"/>
              <a:t>The 4</a:t>
            </a:r>
            <a:r>
              <a:rPr lang="en-US" altLang="en-US" sz="1400" baseline="30000"/>
              <a:t>th</a:t>
            </a:r>
            <a:r>
              <a:rPr lang="en-US" altLang="en-US" sz="1400"/>
              <a:t> US area was the Southwest Pacific Area under General MacArthur. (MacArthur, being a famous and the most senior officer in the army, needed a command).  However, since the Navy did not trust him with their capital ships (Aircraft Carriers), Nimitz would be in direct control of this precious asset even if they operated in the SW Pacific. With Nimitz and MacArthur being of equal rank, both answered directly to the JCS: Nimitz to King, and MacArthur to Marshall.  With this unique command structure, there was no overall supreme commander in the Pacific, which in turn drove a rather unique duel drive strategy that formed in 1943.</a:t>
            </a:r>
          </a:p>
          <a:p>
            <a:pPr>
              <a:buFontTx/>
              <a:buChar char="•"/>
            </a:pPr>
            <a:r>
              <a:rPr lang="en-US" altLang="en-US" sz="1400"/>
              <a:t>The British would provide strategic direction of the operations in India and Burma</a:t>
            </a:r>
          </a:p>
          <a:p>
            <a:pPr>
              <a:buFontTx/>
              <a:buChar char="•"/>
            </a:pPr>
            <a:r>
              <a:rPr lang="en-US" altLang="en-US" sz="1400"/>
              <a:t>China remained under the direct control of Generalissimo Chiang Kai-Shek and thus technically answer to no one.  But as he was dependant on Allied Aid to survive, LTG Joseph Stillwell served as the Chief of Chiang’s Joint Staff.</a:t>
            </a:r>
          </a:p>
          <a:p>
            <a:r>
              <a:rPr lang="en-US" altLang="en-US" sz="1400" i="1"/>
              <a:t>The most immediate goal of the US after Midway was to blunt the Japanese drive that had been underway since the Battle of Coral Sea: Stop the Japanese push on the Eastern Solomon Islands. To complete this, the JCS devised a 3 Task operation that would finally put the US on the offensive.  July 2 1942, the JCS ordered the following</a:t>
            </a:r>
            <a:r>
              <a:rPr lang="en-US" altLang="en-US" sz="1400"/>
              <a:t>:</a:t>
            </a:r>
          </a:p>
          <a:p>
            <a:pPr>
              <a:buFontTx/>
              <a:buChar char="•"/>
            </a:pPr>
            <a:r>
              <a:rPr lang="en-US" altLang="en-US" sz="1400">
                <a:solidFill>
                  <a:schemeClr val="accent2"/>
                </a:solidFill>
              </a:rPr>
              <a:t>Task 1 – Navy Command – Seize Tulagi Harbor, Santa Cruz Island and other nearby areas. Vice Admiral Ghormley, Commander of the South Pacific Area, would control this operation.  Simultaneously, Macarthur’s SW Pacific Area would support the Navy’s effort and build up forces in New Guinea.</a:t>
            </a:r>
            <a:r>
              <a:rPr lang="en-US" altLang="en-US" sz="1400"/>
              <a:t> </a:t>
            </a:r>
          </a:p>
          <a:p>
            <a:pPr>
              <a:buFontTx/>
              <a:buChar char="•"/>
            </a:pPr>
            <a:r>
              <a:rPr lang="en-US" altLang="en-US" sz="1400">
                <a:solidFill>
                  <a:srgbClr val="008000"/>
                </a:solidFill>
              </a:rPr>
              <a:t>Task 2 – Army Command – After gaining two footholds from Task 1, two simultaneous drives would seize the Solomon’s and strategic points along the New Guinea Coast. MacArthur would have strategic direction over the entire operation, but the Solomon’s operation, which was primarily a Naval command, would still answer directly to Nimitz.</a:t>
            </a:r>
          </a:p>
          <a:p>
            <a:pPr>
              <a:buFontTx/>
              <a:buChar char="•"/>
            </a:pPr>
            <a:r>
              <a:rPr lang="en-US" altLang="en-US" sz="1400">
                <a:solidFill>
                  <a:srgbClr val="008000"/>
                </a:solidFill>
              </a:rPr>
              <a:t>Task 3 – Army Command – Seize the Japanese stronghold of Rabaul – the ultimate objective of the Allied offensive.</a:t>
            </a:r>
          </a:p>
          <a:p>
            <a:pPr>
              <a:buFontTx/>
              <a:buChar char="•"/>
            </a:pPr>
            <a:endParaRPr lang="en-US" altLang="en-US" sz="1400">
              <a:solidFill>
                <a:srgbClr val="008000"/>
              </a:solidFill>
            </a:endParaRPr>
          </a:p>
        </p:txBody>
      </p:sp>
    </p:spTree>
    <p:extLst>
      <p:ext uri="{BB962C8B-B14F-4D97-AF65-F5344CB8AC3E}">
        <p14:creationId xmlns:p14="http://schemas.microsoft.com/office/powerpoint/2010/main" val="1360416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9D1A43-4840-453C-B348-65A813E84E85}" type="slidenum">
              <a:rPr lang="en-US" altLang="en-US"/>
              <a:pPr/>
              <a:t>3</a:t>
            </a:fld>
            <a:endParaRPr lang="en-US" altLang="en-US"/>
          </a:p>
        </p:txBody>
      </p:sp>
      <p:sp>
        <p:nvSpPr>
          <p:cNvPr id="20482" name="Rectangle 2"/>
          <p:cNvSpPr>
            <a:spLocks noRot="1" noChangeArrowheads="1" noTextEdit="1"/>
          </p:cNvSpPr>
          <p:nvPr>
            <p:ph type="sldImg"/>
          </p:nvPr>
        </p:nvSpPr>
        <p:spPr>
          <a:xfrm>
            <a:off x="2185988" y="0"/>
            <a:ext cx="1941512" cy="1455738"/>
          </a:xfrm>
          <a:ln/>
        </p:spPr>
      </p:sp>
      <p:sp>
        <p:nvSpPr>
          <p:cNvPr id="20483" name="Rectangle 3"/>
          <p:cNvSpPr>
            <a:spLocks noGrp="1" noChangeArrowheads="1"/>
          </p:cNvSpPr>
          <p:nvPr>
            <p:ph type="body" idx="1"/>
          </p:nvPr>
        </p:nvSpPr>
        <p:spPr>
          <a:xfrm>
            <a:off x="0" y="1292225"/>
            <a:ext cx="7010400" cy="8004175"/>
          </a:xfrm>
        </p:spPr>
        <p:txBody>
          <a:bodyPr/>
          <a:lstStyle/>
          <a:p>
            <a:pPr>
              <a:lnSpc>
                <a:spcPct val="90000"/>
              </a:lnSpc>
            </a:pPr>
            <a:r>
              <a:rPr lang="en-US" altLang="en-US" sz="1400" b="1" u="sng"/>
              <a:t>Guadalcanal Campaign</a:t>
            </a:r>
          </a:p>
          <a:p>
            <a:pPr>
              <a:lnSpc>
                <a:spcPct val="90000"/>
              </a:lnSpc>
              <a:buFontTx/>
              <a:buChar char="•"/>
            </a:pPr>
            <a:r>
              <a:rPr lang="en-US" altLang="en-US" sz="1400" u="sng"/>
              <a:t>21/22 July 42</a:t>
            </a:r>
            <a:r>
              <a:rPr lang="en-US" altLang="en-US" sz="1400"/>
              <a:t> : After the loss of a large portion of their Combined Fleet at Midway, the Japanese cancel the New Caledonia/Fiji operation that had been started at Coral Sea, but still wanted to complete the occupation of New Guinea by taking </a:t>
            </a:r>
            <a:r>
              <a:rPr lang="en-US" altLang="en-US" sz="1400">
                <a:solidFill>
                  <a:srgbClr val="FF0000"/>
                </a:solidFill>
              </a:rPr>
              <a:t>Port Moresby</a:t>
            </a:r>
            <a:r>
              <a:rPr lang="en-US" altLang="en-US" sz="1400"/>
              <a:t>.  With no naval support to conduct an amphibious operation, the </a:t>
            </a:r>
            <a:r>
              <a:rPr lang="en-US" altLang="en-US" sz="1400">
                <a:solidFill>
                  <a:srgbClr val="FF0000"/>
                </a:solidFill>
              </a:rPr>
              <a:t>Japanese attempt an overland attack</a:t>
            </a:r>
            <a:r>
              <a:rPr lang="en-US" altLang="en-US" sz="1400"/>
              <a:t>, but are finally repulsed by primarily Australian Troops on 26 Sept. </a:t>
            </a:r>
          </a:p>
          <a:p>
            <a:pPr>
              <a:lnSpc>
                <a:spcPct val="90000"/>
              </a:lnSpc>
              <a:buFontTx/>
              <a:buChar char="•"/>
            </a:pPr>
            <a:r>
              <a:rPr lang="en-US" altLang="en-US" sz="1400" u="sng">
                <a:solidFill>
                  <a:schemeClr val="accent2"/>
                </a:solidFill>
              </a:rPr>
              <a:t>7 August 42</a:t>
            </a:r>
            <a:r>
              <a:rPr lang="en-US" altLang="en-US" sz="1400">
                <a:solidFill>
                  <a:schemeClr val="accent2"/>
                </a:solidFill>
              </a:rPr>
              <a:t>: </a:t>
            </a:r>
            <a:r>
              <a:rPr lang="en-US" altLang="en-US" sz="1400">
                <a:solidFill>
                  <a:srgbClr val="FF0000"/>
                </a:solidFill>
              </a:rPr>
              <a:t>Invasion of Guadalcanal</a:t>
            </a:r>
            <a:r>
              <a:rPr lang="en-US" altLang="en-US" sz="1400">
                <a:solidFill>
                  <a:schemeClr val="accent2"/>
                </a:solidFill>
              </a:rPr>
              <a:t> (</a:t>
            </a:r>
            <a:r>
              <a:rPr lang="en-US" altLang="en-US" sz="1400" i="1" u="sng">
                <a:solidFill>
                  <a:schemeClr val="accent2"/>
                </a:solidFill>
              </a:rPr>
              <a:t>Operation Watchtower</a:t>
            </a:r>
            <a:r>
              <a:rPr lang="en-US" altLang="en-US" sz="1400">
                <a:solidFill>
                  <a:schemeClr val="accent2"/>
                </a:solidFill>
              </a:rPr>
              <a:t> – Task 1) with the 1</a:t>
            </a:r>
            <a:r>
              <a:rPr lang="en-US" altLang="en-US" sz="1400" baseline="30000">
                <a:solidFill>
                  <a:schemeClr val="accent2"/>
                </a:solidFill>
              </a:rPr>
              <a:t>st</a:t>
            </a:r>
            <a:r>
              <a:rPr lang="en-US" altLang="en-US" sz="1400">
                <a:solidFill>
                  <a:schemeClr val="accent2"/>
                </a:solidFill>
              </a:rPr>
              <a:t> Marine Division (MAR Div), supported by the Saratoga, Enterprise and Wasp.</a:t>
            </a:r>
          </a:p>
          <a:p>
            <a:pPr>
              <a:lnSpc>
                <a:spcPct val="90000"/>
              </a:lnSpc>
              <a:buFontTx/>
              <a:buChar char="•"/>
            </a:pPr>
            <a:r>
              <a:rPr lang="en-US" altLang="en-US" sz="1400" u="sng"/>
              <a:t>24 August 42</a:t>
            </a:r>
            <a:r>
              <a:rPr lang="en-US" altLang="en-US" sz="1400"/>
              <a:t> : Japanese reinforce their troops on Guadalcanal with support from their Combined Fleet (Zuikaku and Shokaku) which produced another clash of carriers – </a:t>
            </a:r>
            <a:r>
              <a:rPr lang="en-US" altLang="en-US" sz="1400">
                <a:solidFill>
                  <a:srgbClr val="FF0000"/>
                </a:solidFill>
              </a:rPr>
              <a:t>The Battle of East Solomon’s</a:t>
            </a:r>
            <a:r>
              <a:rPr lang="en-US" altLang="en-US" sz="1400"/>
              <a:t>.</a:t>
            </a:r>
          </a:p>
          <a:p>
            <a:pPr>
              <a:lnSpc>
                <a:spcPct val="90000"/>
              </a:lnSpc>
              <a:buFontTx/>
              <a:buChar char="•"/>
            </a:pPr>
            <a:r>
              <a:rPr lang="en-US" altLang="en-US" sz="1400"/>
              <a:t> The Result: Enterprise Damaged and the loss of a Japanese light carrier (Ryujo). The Combined Fleet withdraws back to Truk (The two main Japanese strongholds in the Pacific were Truk and Rabaul – both focal points for US strategy)</a:t>
            </a:r>
          </a:p>
          <a:p>
            <a:pPr>
              <a:lnSpc>
                <a:spcPct val="90000"/>
              </a:lnSpc>
              <a:buFontTx/>
              <a:buChar char="•"/>
            </a:pPr>
            <a:r>
              <a:rPr lang="en-US" altLang="en-US" sz="1400" u="sng">
                <a:solidFill>
                  <a:schemeClr val="accent2"/>
                </a:solidFill>
              </a:rPr>
              <a:t>31 August 42</a:t>
            </a:r>
            <a:r>
              <a:rPr lang="en-US" altLang="en-US" sz="1400">
                <a:solidFill>
                  <a:schemeClr val="accent2"/>
                </a:solidFill>
              </a:rPr>
              <a:t>: </a:t>
            </a:r>
            <a:r>
              <a:rPr lang="en-US" altLang="en-US" sz="1400">
                <a:solidFill>
                  <a:srgbClr val="FF0000"/>
                </a:solidFill>
              </a:rPr>
              <a:t>Saratoga was damaged</a:t>
            </a:r>
            <a:r>
              <a:rPr lang="en-US" altLang="en-US" sz="1400">
                <a:solidFill>
                  <a:schemeClr val="accent2"/>
                </a:solidFill>
              </a:rPr>
              <a:t> by Japanese submarine but is replaced by Hornet.</a:t>
            </a:r>
          </a:p>
          <a:p>
            <a:pPr>
              <a:lnSpc>
                <a:spcPct val="90000"/>
              </a:lnSpc>
              <a:buFontTx/>
              <a:buChar char="•"/>
            </a:pPr>
            <a:r>
              <a:rPr lang="en-US" altLang="en-US" sz="1400" u="sng">
                <a:solidFill>
                  <a:schemeClr val="accent2"/>
                </a:solidFill>
              </a:rPr>
              <a:t>16 Sept 42</a:t>
            </a:r>
            <a:r>
              <a:rPr lang="en-US" altLang="en-US" sz="1400">
                <a:solidFill>
                  <a:schemeClr val="accent2"/>
                </a:solidFill>
              </a:rPr>
              <a:t> : </a:t>
            </a:r>
            <a:r>
              <a:rPr lang="en-US" altLang="en-US" sz="1400">
                <a:solidFill>
                  <a:srgbClr val="FF0000"/>
                </a:solidFill>
              </a:rPr>
              <a:t>Wasp is sunk</a:t>
            </a:r>
            <a:r>
              <a:rPr lang="en-US" altLang="en-US" sz="1400">
                <a:solidFill>
                  <a:schemeClr val="accent2"/>
                </a:solidFill>
              </a:rPr>
              <a:t> by a Japanese Submarine.  A repaired Enterprise returned to station and on 18 October, Vice Admiral Halsey replaced Ghormley (lack of aggression). </a:t>
            </a:r>
          </a:p>
          <a:p>
            <a:pPr>
              <a:lnSpc>
                <a:spcPct val="90000"/>
              </a:lnSpc>
              <a:buFontTx/>
              <a:buChar char="•"/>
            </a:pPr>
            <a:r>
              <a:rPr lang="en-US" altLang="en-US" sz="1400" u="sng">
                <a:solidFill>
                  <a:schemeClr val="accent2"/>
                </a:solidFill>
              </a:rPr>
              <a:t>23-25 Oct 42:</a:t>
            </a:r>
            <a:r>
              <a:rPr lang="en-US" altLang="en-US" sz="1400">
                <a:solidFill>
                  <a:schemeClr val="accent2"/>
                </a:solidFill>
              </a:rPr>
              <a:t>  After a sufficient build up of troops, the Japanese conducted a furious, but ill-coordinated and unsuccessful attack on American positions. Once again, supporting Japanese Carriers clashed with the American supporting fleet on 26 October – </a:t>
            </a:r>
            <a:r>
              <a:rPr lang="en-US" altLang="en-US" sz="1400">
                <a:solidFill>
                  <a:srgbClr val="FF0000"/>
                </a:solidFill>
              </a:rPr>
              <a:t>the Battle of Santa Cruz</a:t>
            </a:r>
            <a:r>
              <a:rPr lang="en-US" altLang="en-US" sz="1400">
                <a:solidFill>
                  <a:schemeClr val="accent2"/>
                </a:solidFill>
              </a:rPr>
              <a:t>. </a:t>
            </a:r>
          </a:p>
          <a:p>
            <a:pPr>
              <a:lnSpc>
                <a:spcPct val="90000"/>
              </a:lnSpc>
              <a:buFontTx/>
              <a:buChar char="•"/>
            </a:pPr>
            <a:r>
              <a:rPr lang="en-US" altLang="en-US" sz="1400">
                <a:solidFill>
                  <a:schemeClr val="accent2"/>
                </a:solidFill>
              </a:rPr>
              <a:t>Results: Hornet was sunk and Enterprise damaged.  Japanese Shokaku was heavily damaged and once again the Combined fleet withdraws to Truk, suffering great loss in aircraft/crews. </a:t>
            </a:r>
          </a:p>
          <a:p>
            <a:pPr>
              <a:lnSpc>
                <a:spcPct val="90000"/>
              </a:lnSpc>
              <a:buFontTx/>
              <a:buChar char="•"/>
            </a:pPr>
            <a:r>
              <a:rPr lang="en-US" altLang="en-US" sz="1400" u="sng">
                <a:solidFill>
                  <a:srgbClr val="008000"/>
                </a:solidFill>
              </a:rPr>
              <a:t>Sept– Dec 42</a:t>
            </a:r>
            <a:r>
              <a:rPr lang="en-US" altLang="en-US" sz="1400">
                <a:solidFill>
                  <a:srgbClr val="008000"/>
                </a:solidFill>
              </a:rPr>
              <a:t>: Australian forces and 32 Infantry Division (ID) advance over Owen-Stanley Mountains and </a:t>
            </a:r>
            <a:r>
              <a:rPr lang="en-US" altLang="en-US" sz="1400">
                <a:solidFill>
                  <a:srgbClr val="FF0000"/>
                </a:solidFill>
              </a:rPr>
              <a:t>seize Buna</a:t>
            </a:r>
            <a:r>
              <a:rPr lang="en-US" altLang="en-US" sz="1400">
                <a:solidFill>
                  <a:srgbClr val="008000"/>
                </a:solidFill>
              </a:rPr>
              <a:t>.</a:t>
            </a:r>
          </a:p>
          <a:p>
            <a:pPr>
              <a:lnSpc>
                <a:spcPct val="90000"/>
              </a:lnSpc>
              <a:buFontTx/>
              <a:buChar char="•"/>
            </a:pPr>
            <a:r>
              <a:rPr lang="en-US" altLang="en-US" sz="1400" u="sng">
                <a:solidFill>
                  <a:schemeClr val="accent2"/>
                </a:solidFill>
              </a:rPr>
              <a:t>Dec 42-Jan 43</a:t>
            </a:r>
            <a:r>
              <a:rPr lang="en-US" altLang="en-US" sz="1400">
                <a:solidFill>
                  <a:schemeClr val="accent2"/>
                </a:solidFill>
              </a:rPr>
              <a:t>: XIV Corps (Americal Division/2</a:t>
            </a:r>
            <a:r>
              <a:rPr lang="en-US" altLang="en-US" sz="1400" baseline="30000">
                <a:solidFill>
                  <a:schemeClr val="accent2"/>
                </a:solidFill>
              </a:rPr>
              <a:t>nd</a:t>
            </a:r>
            <a:r>
              <a:rPr lang="en-US" altLang="en-US" sz="1400">
                <a:solidFill>
                  <a:schemeClr val="accent2"/>
                </a:solidFill>
              </a:rPr>
              <a:t> MAR Div/25 ID) replaces 1</a:t>
            </a:r>
            <a:r>
              <a:rPr lang="en-US" altLang="en-US" sz="1400" baseline="30000">
                <a:solidFill>
                  <a:schemeClr val="accent2"/>
                </a:solidFill>
              </a:rPr>
              <a:t>st</a:t>
            </a:r>
            <a:r>
              <a:rPr lang="en-US" altLang="en-US" sz="1400">
                <a:solidFill>
                  <a:schemeClr val="accent2"/>
                </a:solidFill>
              </a:rPr>
              <a:t> MAR Div. Overwhelming US numbers force the Japanese to withdraw from Guadalcanal in February.</a:t>
            </a:r>
          </a:p>
          <a:p>
            <a:pPr>
              <a:lnSpc>
                <a:spcPct val="90000"/>
              </a:lnSpc>
            </a:pPr>
            <a:r>
              <a:rPr lang="en-US" altLang="en-US" sz="1400"/>
              <a:t>The United States now shifted to Task 2 – the Duel Drive up New Guinea and the Solomon’s: </a:t>
            </a:r>
            <a:r>
              <a:rPr lang="en-US" altLang="en-US" sz="1400" i="1" u="sng"/>
              <a:t>Operation Cartwheel</a:t>
            </a:r>
            <a:r>
              <a:rPr lang="en-US" altLang="en-US" sz="1400"/>
              <a:t>.  The 1</a:t>
            </a:r>
            <a:r>
              <a:rPr lang="en-US" altLang="en-US" sz="1400" baseline="30000"/>
              <a:t>st</a:t>
            </a:r>
            <a:r>
              <a:rPr lang="en-US" altLang="en-US" sz="1400"/>
              <a:t> Half of 1943 was spent building up and preparing to execute this operation. </a:t>
            </a:r>
          </a:p>
        </p:txBody>
      </p:sp>
    </p:spTree>
    <p:extLst>
      <p:ext uri="{BB962C8B-B14F-4D97-AF65-F5344CB8AC3E}">
        <p14:creationId xmlns:p14="http://schemas.microsoft.com/office/powerpoint/2010/main" val="1046747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38192C-F416-440B-AA11-82012A556CA7}" type="slidenum">
              <a:rPr lang="en-US" altLang="en-US"/>
              <a:pPr/>
              <a:t>4</a:t>
            </a:fld>
            <a:endParaRPr lang="en-US" altLang="en-US"/>
          </a:p>
        </p:txBody>
      </p:sp>
      <p:sp>
        <p:nvSpPr>
          <p:cNvPr id="21506" name="Rectangle 2"/>
          <p:cNvSpPr>
            <a:spLocks noRot="1" noChangeArrowheads="1" noTextEdit="1"/>
          </p:cNvSpPr>
          <p:nvPr>
            <p:ph type="sldImg"/>
          </p:nvPr>
        </p:nvSpPr>
        <p:spPr>
          <a:xfrm>
            <a:off x="2338388" y="0"/>
            <a:ext cx="1951037" cy="1463675"/>
          </a:xfrm>
          <a:ln/>
        </p:spPr>
      </p:sp>
      <p:sp>
        <p:nvSpPr>
          <p:cNvPr id="21507" name="Rectangle 3"/>
          <p:cNvSpPr>
            <a:spLocks noGrp="1" noChangeArrowheads="1"/>
          </p:cNvSpPr>
          <p:nvPr>
            <p:ph type="body" idx="1"/>
          </p:nvPr>
        </p:nvSpPr>
        <p:spPr>
          <a:xfrm>
            <a:off x="0" y="1558925"/>
            <a:ext cx="7010400" cy="7737475"/>
          </a:xfrm>
        </p:spPr>
        <p:txBody>
          <a:bodyPr/>
          <a:lstStyle/>
          <a:p>
            <a:r>
              <a:rPr lang="en-US" altLang="en-US" sz="1600" b="1" u="sng"/>
              <a:t>1</a:t>
            </a:r>
            <a:r>
              <a:rPr lang="en-US" altLang="en-US" sz="1600" b="1" u="sng" baseline="30000"/>
              <a:t>st</a:t>
            </a:r>
            <a:r>
              <a:rPr lang="en-US" altLang="en-US" sz="1600" b="1" u="sng"/>
              <a:t> Half of 1943(US preparations for </a:t>
            </a:r>
            <a:r>
              <a:rPr lang="en-US" altLang="en-US" sz="1600" b="1" i="1" u="sng"/>
              <a:t>Cartwheel</a:t>
            </a:r>
            <a:r>
              <a:rPr lang="en-US" altLang="en-US" sz="1600" b="1" u="sng"/>
              <a:t>)</a:t>
            </a:r>
          </a:p>
          <a:p>
            <a:pPr>
              <a:buFontTx/>
              <a:buChar char="•"/>
            </a:pPr>
            <a:r>
              <a:rPr lang="en-US" altLang="en-US" sz="1600"/>
              <a:t>Saratoga (Dec 42) and Enterprise (Feb 43) were repaired and return to station to support Solomon’s operations.</a:t>
            </a:r>
          </a:p>
          <a:p>
            <a:pPr>
              <a:buFontTx/>
              <a:buChar char="•"/>
            </a:pPr>
            <a:r>
              <a:rPr lang="en-US" altLang="en-US" sz="1600" u="sng"/>
              <a:t>Spring 44</a:t>
            </a:r>
            <a:r>
              <a:rPr lang="en-US" altLang="en-US" sz="1600"/>
              <a:t>: While the US is preparing for </a:t>
            </a:r>
            <a:r>
              <a:rPr lang="en-US" altLang="en-US" sz="1600" i="1" u="sng"/>
              <a:t>Operation Cartwheel</a:t>
            </a:r>
            <a:r>
              <a:rPr lang="en-US" altLang="en-US" sz="1600"/>
              <a:t>, the </a:t>
            </a:r>
            <a:r>
              <a:rPr lang="en-US" altLang="en-US" sz="1600">
                <a:solidFill>
                  <a:srgbClr val="FF0000"/>
                </a:solidFill>
              </a:rPr>
              <a:t>Japanese executed an air offensive</a:t>
            </a:r>
            <a:r>
              <a:rPr lang="en-US" altLang="en-US" sz="1600"/>
              <a:t>. To support this, the Japanese Navy shifted aircraft from their 3</a:t>
            </a:r>
            <a:r>
              <a:rPr lang="en-US" altLang="en-US" sz="1600" baseline="30000"/>
              <a:t>rd</a:t>
            </a:r>
            <a:r>
              <a:rPr lang="en-US" altLang="en-US" sz="1600"/>
              <a:t> Fleet to Rabaul: </a:t>
            </a:r>
            <a:r>
              <a:rPr lang="en-US" altLang="en-US" sz="1600" i="1" u="sng"/>
              <a:t>Operation I-Go</a:t>
            </a:r>
            <a:r>
              <a:rPr lang="en-US" altLang="en-US" sz="1600"/>
              <a:t>. In the air battles that followed,(1-14 April) the US successfully countered the Japanese and were not delayed in their preparations. </a:t>
            </a:r>
          </a:p>
          <a:p>
            <a:pPr>
              <a:buFontTx/>
              <a:buChar char="•"/>
            </a:pPr>
            <a:r>
              <a:rPr lang="en-US" altLang="en-US" sz="1600"/>
              <a:t>The Japanese, on the other hand, lost aircraft/crews they could ill afford to lose. The 3</a:t>
            </a:r>
            <a:r>
              <a:rPr lang="en-US" altLang="en-US" sz="1600" baseline="30000"/>
              <a:t>rd</a:t>
            </a:r>
            <a:r>
              <a:rPr lang="en-US" altLang="en-US" sz="1600"/>
              <a:t> Fleet was now incapable of operations until they could replace these losses.</a:t>
            </a:r>
          </a:p>
          <a:p>
            <a:pPr>
              <a:buFontTx/>
              <a:buChar char="•"/>
            </a:pPr>
            <a:r>
              <a:rPr lang="en-US" altLang="en-US" sz="1600" u="sng"/>
              <a:t>18 April</a:t>
            </a:r>
            <a:r>
              <a:rPr lang="en-US" altLang="en-US" sz="1600"/>
              <a:t>:  Flying to congratulate his troops and improve moral, Yamamoto fly’s to Bouganville.  Radio intercepts allow for US P-38’s to intercept his airplane and shoot it down.  </a:t>
            </a:r>
            <a:r>
              <a:rPr lang="en-US" altLang="en-US" sz="1600">
                <a:solidFill>
                  <a:srgbClr val="FF0000"/>
                </a:solidFill>
              </a:rPr>
              <a:t>Yamamoto is killed</a:t>
            </a:r>
            <a:r>
              <a:rPr lang="en-US" altLang="en-US" sz="1600"/>
              <a:t> and replaced as Combined Fleet Commander by Admiral Koga.  (Admiral Toyoda would become the last Combined Fleet Cdr when Koga’s airplane crashed in March ’44). Enterprise was sent back to the US for Overhaul (May).    </a:t>
            </a:r>
          </a:p>
        </p:txBody>
      </p:sp>
    </p:spTree>
    <p:extLst>
      <p:ext uri="{BB962C8B-B14F-4D97-AF65-F5344CB8AC3E}">
        <p14:creationId xmlns:p14="http://schemas.microsoft.com/office/powerpoint/2010/main" val="80399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B08C8-6F57-4157-9F4B-F806B5D94954}" type="slidenum">
              <a:rPr lang="en-US" altLang="en-US"/>
              <a:pPr/>
              <a:t>5</a:t>
            </a:fld>
            <a:endParaRPr lang="en-US" altLang="en-US"/>
          </a:p>
        </p:txBody>
      </p:sp>
      <p:sp>
        <p:nvSpPr>
          <p:cNvPr id="22530" name="Rectangle 2"/>
          <p:cNvSpPr>
            <a:spLocks noRot="1" noChangeArrowheads="1" noTextEdit="1"/>
          </p:cNvSpPr>
          <p:nvPr>
            <p:ph type="sldImg"/>
          </p:nvPr>
        </p:nvSpPr>
        <p:spPr>
          <a:xfrm>
            <a:off x="2430463" y="0"/>
            <a:ext cx="2319337" cy="1739900"/>
          </a:xfrm>
          <a:ln/>
        </p:spPr>
      </p:sp>
      <p:sp>
        <p:nvSpPr>
          <p:cNvPr id="22531" name="Rectangle 3"/>
          <p:cNvSpPr>
            <a:spLocks noGrp="1" noChangeArrowheads="1"/>
          </p:cNvSpPr>
          <p:nvPr>
            <p:ph type="body" idx="1"/>
          </p:nvPr>
        </p:nvSpPr>
        <p:spPr>
          <a:xfrm>
            <a:off x="0" y="1997075"/>
            <a:ext cx="7010400" cy="7299325"/>
          </a:xfrm>
        </p:spPr>
        <p:txBody>
          <a:bodyPr/>
          <a:lstStyle/>
          <a:p>
            <a:r>
              <a:rPr lang="en-US" altLang="en-US" sz="1400" b="1" u="sng"/>
              <a:t>US Strategic Plan</a:t>
            </a:r>
          </a:p>
          <a:p>
            <a:r>
              <a:rPr lang="en-US" altLang="en-US" sz="1400" i="1" u="sng"/>
              <a:t>April 43</a:t>
            </a:r>
            <a:r>
              <a:rPr lang="en-US" altLang="en-US" sz="1400" i="1"/>
              <a:t>: Joint US Strategic Committee Presents: “The Strategic Plan for the Defeat of Japan”.  Assumptions:</a:t>
            </a:r>
          </a:p>
          <a:p>
            <a:pPr lvl="1"/>
            <a:r>
              <a:rPr lang="en-US" altLang="en-US" sz="1400" i="1"/>
              <a:t>-Unconditional Surrender is ultimate goal</a:t>
            </a:r>
          </a:p>
          <a:p>
            <a:pPr lvl="1"/>
            <a:r>
              <a:rPr lang="en-US" altLang="en-US" sz="1400" i="1"/>
              <a:t>-A devastating areal bombardment would be needed prior to invasion of Japan.</a:t>
            </a:r>
          </a:p>
          <a:p>
            <a:pPr>
              <a:buFontTx/>
              <a:buChar char="•"/>
            </a:pPr>
            <a:r>
              <a:rPr lang="en-US" altLang="en-US" sz="1400"/>
              <a:t>China (Hong Kong) was therefore identified as the best location to stage such an aerial campaign. </a:t>
            </a:r>
          </a:p>
          <a:p>
            <a:r>
              <a:rPr lang="en-US" altLang="en-US" sz="1400" i="1"/>
              <a:t>To obtain this objective, the Americans devised the following strategy</a:t>
            </a:r>
            <a:r>
              <a:rPr lang="en-US" altLang="en-US" sz="1400"/>
              <a:t>:</a:t>
            </a:r>
          </a:p>
          <a:p>
            <a:pPr lvl="1">
              <a:buFontTx/>
              <a:buChar char="•"/>
            </a:pPr>
            <a:r>
              <a:rPr lang="en-US" altLang="en-US" sz="1400"/>
              <a:t>While MacArthur and Halsey were neutralizing Rabaul, another force under Vice Admiral Spruance (5</a:t>
            </a:r>
            <a:r>
              <a:rPr lang="en-US" altLang="en-US" sz="1400" baseline="30000"/>
              <a:t>th</a:t>
            </a:r>
            <a:r>
              <a:rPr lang="en-US" altLang="en-US" sz="1400"/>
              <a:t> Fleet) would gather to conduct a drive through the central pacific.</a:t>
            </a:r>
          </a:p>
          <a:p>
            <a:pPr lvl="1">
              <a:buFontTx/>
              <a:buChar char="•"/>
            </a:pPr>
            <a:r>
              <a:rPr lang="en-US" altLang="en-US" sz="1400"/>
              <a:t>MacArthur would then conduct a simultaneous and supporting effort in the SW Pacific area.** These duel drives would not only result in control of the South China Sea (needed to supply Hong Kong) but also reoccupy the Philippines and cut off the Japanese from their resources to the south.</a:t>
            </a:r>
          </a:p>
          <a:p>
            <a:pPr lvl="1">
              <a:buFontTx/>
              <a:buChar char="•"/>
            </a:pPr>
            <a:r>
              <a:rPr lang="en-US" altLang="en-US" sz="1400"/>
              <a:t>The British Forces in India would reopen the Burma Road to supply the Chinese Army, which would in turn attack and recapture Hong Kong from the Japanese.</a:t>
            </a:r>
          </a:p>
          <a:p>
            <a:pPr lvl="1">
              <a:buFontTx/>
              <a:buChar char="•"/>
            </a:pPr>
            <a:r>
              <a:rPr lang="en-US" altLang="en-US" sz="1400"/>
              <a:t> Once all these tasks were complete, a Strategic Bombing Campaign would begin that would establish the conditions for an eventual seizure of the Japanese Home Islands.</a:t>
            </a:r>
          </a:p>
          <a:p>
            <a:pPr lvl="1"/>
            <a:r>
              <a:rPr lang="en-US" altLang="en-US" sz="1400"/>
              <a:t>**In reality,  due to the magnitude of both efforts, neither drive became a ‘main effort’.  Devised from the need to give MacArthur a command, this duel drive concept, with no supreme commander or ability to properly direct resources or a unified strategic direction, seemed to be a recipe for disaster.  However, due to the immense capability of the US to supply the men and materiel for both drives, and given the competitive nature of the two services/command personalities, the two drives were fed by the desire to ‘get there first’ and literally overwhelmed the already disjointed and under strength Japanese effort to stop either one. </a:t>
            </a:r>
          </a:p>
          <a:p>
            <a:pPr lvl="1">
              <a:buFontTx/>
              <a:buChar char="•"/>
            </a:pPr>
            <a:endParaRPr lang="en-US" altLang="en-US" sz="1400"/>
          </a:p>
        </p:txBody>
      </p:sp>
    </p:spTree>
    <p:extLst>
      <p:ext uri="{BB962C8B-B14F-4D97-AF65-F5344CB8AC3E}">
        <p14:creationId xmlns:p14="http://schemas.microsoft.com/office/powerpoint/2010/main" val="4272403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CBCD99-8151-4452-8551-DDB8D1F7C69C}" type="slidenum">
              <a:rPr lang="en-US" altLang="en-US"/>
              <a:pPr/>
              <a:t>6</a:t>
            </a:fld>
            <a:endParaRPr lang="en-US" altLang="en-US"/>
          </a:p>
        </p:txBody>
      </p:sp>
      <p:sp>
        <p:nvSpPr>
          <p:cNvPr id="23554" name="Rectangle 2"/>
          <p:cNvSpPr>
            <a:spLocks noRot="1" noChangeArrowheads="1" noTextEdit="1"/>
          </p:cNvSpPr>
          <p:nvPr>
            <p:ph type="sldImg"/>
          </p:nvPr>
        </p:nvSpPr>
        <p:spPr>
          <a:xfrm>
            <a:off x="2817813" y="0"/>
            <a:ext cx="501650" cy="376238"/>
          </a:xfrm>
          <a:ln/>
        </p:spPr>
      </p:sp>
      <p:sp>
        <p:nvSpPr>
          <p:cNvPr id="23555" name="Rectangle 3"/>
          <p:cNvSpPr>
            <a:spLocks noGrp="1" noChangeArrowheads="1"/>
          </p:cNvSpPr>
          <p:nvPr>
            <p:ph type="body" idx="1"/>
          </p:nvPr>
        </p:nvSpPr>
        <p:spPr>
          <a:xfrm>
            <a:off x="0" y="377825"/>
            <a:ext cx="7010400" cy="8918575"/>
          </a:xfrm>
        </p:spPr>
        <p:txBody>
          <a:bodyPr/>
          <a:lstStyle/>
          <a:p>
            <a:r>
              <a:rPr lang="en-US" altLang="en-US" b="1" i="1" u="sng">
                <a:solidFill>
                  <a:srgbClr val="008000"/>
                </a:solidFill>
              </a:rPr>
              <a:t>Operation Cartwheel</a:t>
            </a:r>
            <a:r>
              <a:rPr lang="en-US" altLang="en-US" b="1" u="sng"/>
              <a:t> &amp; </a:t>
            </a:r>
            <a:r>
              <a:rPr lang="en-US" altLang="en-US" b="1" u="sng">
                <a:solidFill>
                  <a:schemeClr val="accent2"/>
                </a:solidFill>
              </a:rPr>
              <a:t>Beginning the Central Drive</a:t>
            </a:r>
            <a:r>
              <a:rPr lang="en-US" altLang="en-US"/>
              <a:t>:</a:t>
            </a:r>
          </a:p>
          <a:p>
            <a:pPr>
              <a:buFontTx/>
              <a:buChar char="•"/>
            </a:pPr>
            <a:r>
              <a:rPr lang="en-US" altLang="en-US" u="sng">
                <a:solidFill>
                  <a:srgbClr val="008000"/>
                </a:solidFill>
              </a:rPr>
              <a:t>2/3 July 43</a:t>
            </a:r>
            <a:r>
              <a:rPr lang="en-US" altLang="en-US">
                <a:solidFill>
                  <a:srgbClr val="008000"/>
                </a:solidFill>
              </a:rPr>
              <a:t>: 43 ID invaded </a:t>
            </a:r>
            <a:r>
              <a:rPr lang="en-US" altLang="en-US">
                <a:solidFill>
                  <a:srgbClr val="FF0000"/>
                </a:solidFill>
              </a:rPr>
              <a:t>New Georgia</a:t>
            </a:r>
            <a:r>
              <a:rPr lang="en-US" altLang="en-US">
                <a:solidFill>
                  <a:srgbClr val="008000"/>
                </a:solidFill>
              </a:rPr>
              <a:t>, but got bogged down.</a:t>
            </a:r>
          </a:p>
          <a:p>
            <a:pPr>
              <a:buFontTx/>
              <a:buChar char="•"/>
            </a:pPr>
            <a:r>
              <a:rPr lang="en-US" altLang="en-US" u="sng">
                <a:solidFill>
                  <a:srgbClr val="008000"/>
                </a:solidFill>
              </a:rPr>
              <a:t>5 August 43</a:t>
            </a:r>
            <a:r>
              <a:rPr lang="en-US" altLang="en-US">
                <a:solidFill>
                  <a:srgbClr val="008000"/>
                </a:solidFill>
              </a:rPr>
              <a:t>: After XIV Corps reinforced the effort with the 37ID and 25ID (-), the critical airfield of Munda fell (this airfield would support the next effort to seize Bouganville – this would be a major theme throughout the Pacific – Objectives were determined by aircraft range and terrain suitability to build or capture airfields) </a:t>
            </a:r>
          </a:p>
          <a:p>
            <a:pPr>
              <a:buFontTx/>
              <a:buChar char="•"/>
            </a:pPr>
            <a:r>
              <a:rPr lang="en-US" altLang="en-US" u="sng">
                <a:solidFill>
                  <a:srgbClr val="008000"/>
                </a:solidFill>
              </a:rPr>
              <a:t>2 July – 16 Sept 43</a:t>
            </a:r>
            <a:r>
              <a:rPr lang="en-US" altLang="en-US">
                <a:solidFill>
                  <a:srgbClr val="008000"/>
                </a:solidFill>
              </a:rPr>
              <a:t>:  Primarily Australian forces attacked and seized </a:t>
            </a:r>
            <a:r>
              <a:rPr lang="en-US" altLang="en-US">
                <a:solidFill>
                  <a:srgbClr val="FF0000"/>
                </a:solidFill>
              </a:rPr>
              <a:t>Lae-Salamaua</a:t>
            </a:r>
            <a:r>
              <a:rPr lang="en-US" altLang="en-US">
                <a:solidFill>
                  <a:srgbClr val="008000"/>
                </a:solidFill>
              </a:rPr>
              <a:t>.</a:t>
            </a:r>
          </a:p>
          <a:p>
            <a:pPr>
              <a:buFontTx/>
              <a:buChar char="•"/>
            </a:pPr>
            <a:r>
              <a:rPr lang="en-US" altLang="en-US" u="sng"/>
              <a:t>May-Aug 43</a:t>
            </a:r>
            <a:r>
              <a:rPr lang="en-US" altLang="en-US"/>
              <a:t>: US Recaptured</a:t>
            </a:r>
            <a:r>
              <a:rPr lang="en-US" altLang="en-US">
                <a:solidFill>
                  <a:srgbClr val="008000"/>
                </a:solidFill>
              </a:rPr>
              <a:t> </a:t>
            </a:r>
            <a:r>
              <a:rPr lang="en-US" altLang="en-US">
                <a:solidFill>
                  <a:srgbClr val="FF0000"/>
                </a:solidFill>
              </a:rPr>
              <a:t>Attu and Kiska</a:t>
            </a:r>
            <a:r>
              <a:rPr lang="en-US" altLang="en-US">
                <a:solidFill>
                  <a:srgbClr val="008000"/>
                </a:solidFill>
              </a:rPr>
              <a:t> </a:t>
            </a:r>
            <a:r>
              <a:rPr lang="en-US" altLang="en-US"/>
              <a:t>with the 7ID, 11Air Force, and a small surface fleet under Kinkaid.  Kinkaid was then promoted to Vice Admiral and received command of the 7</a:t>
            </a:r>
            <a:r>
              <a:rPr lang="en-US" altLang="en-US" baseline="30000"/>
              <a:t>th</a:t>
            </a:r>
            <a:r>
              <a:rPr lang="en-US" altLang="en-US"/>
              <a:t> Fleet which supported MacArthur for the rest of the war.</a:t>
            </a:r>
          </a:p>
          <a:p>
            <a:pPr>
              <a:buFontTx/>
              <a:buChar char="•"/>
            </a:pPr>
            <a:r>
              <a:rPr lang="en-US" altLang="en-US" u="sng">
                <a:solidFill>
                  <a:schemeClr val="accent2"/>
                </a:solidFill>
              </a:rPr>
              <a:t>Aug-Oct 43</a:t>
            </a:r>
            <a:r>
              <a:rPr lang="en-US" altLang="en-US">
                <a:solidFill>
                  <a:schemeClr val="accent2"/>
                </a:solidFill>
              </a:rPr>
              <a:t>: The first of the Essex carries arrived in the Pacific.  Much like the pre-war carriers of early 42, these carriers conducted a series of raids on Marcus, Wake and the Gilbert Islands to train their aircrews. </a:t>
            </a:r>
          </a:p>
          <a:p>
            <a:pPr>
              <a:buFontTx/>
              <a:buChar char="•"/>
            </a:pPr>
            <a:r>
              <a:rPr lang="en-US" altLang="en-US" u="sng">
                <a:solidFill>
                  <a:srgbClr val="008000"/>
                </a:solidFill>
              </a:rPr>
              <a:t>12 Oct 43</a:t>
            </a:r>
            <a:r>
              <a:rPr lang="en-US" altLang="en-US">
                <a:solidFill>
                  <a:srgbClr val="008000"/>
                </a:solidFill>
              </a:rPr>
              <a:t>: 5</a:t>
            </a:r>
            <a:r>
              <a:rPr lang="en-US" altLang="en-US" baseline="30000">
                <a:solidFill>
                  <a:srgbClr val="008000"/>
                </a:solidFill>
              </a:rPr>
              <a:t>th</a:t>
            </a:r>
            <a:r>
              <a:rPr lang="en-US" altLang="en-US">
                <a:solidFill>
                  <a:srgbClr val="008000"/>
                </a:solidFill>
              </a:rPr>
              <a:t> AF conducted a massive 349 plane raid on Rabaul. </a:t>
            </a:r>
          </a:p>
          <a:p>
            <a:pPr>
              <a:buFontTx/>
              <a:buChar char="•"/>
            </a:pPr>
            <a:r>
              <a:rPr lang="en-US" altLang="en-US">
                <a:solidFill>
                  <a:srgbClr val="008000"/>
                </a:solidFill>
              </a:rPr>
              <a:t>Japanese responded to this raid by again stripping the Combined Fleet at Truk of aircraft – 173 planes were sent to Rabaul.</a:t>
            </a:r>
          </a:p>
          <a:p>
            <a:pPr>
              <a:buFontTx/>
              <a:buChar char="•"/>
            </a:pPr>
            <a:r>
              <a:rPr lang="en-US" altLang="en-US" u="sng">
                <a:solidFill>
                  <a:srgbClr val="008000"/>
                </a:solidFill>
              </a:rPr>
              <a:t>5 &amp; 11 Nov 43</a:t>
            </a:r>
            <a:r>
              <a:rPr lang="en-US" altLang="en-US">
                <a:solidFill>
                  <a:srgbClr val="008000"/>
                </a:solidFill>
              </a:rPr>
              <a:t>: in two separate raids on Rabaul (Saratoga, then Essex &amp; Bunker Hill borrowed from the 5</a:t>
            </a:r>
            <a:r>
              <a:rPr lang="en-US" altLang="en-US" baseline="30000">
                <a:solidFill>
                  <a:srgbClr val="008000"/>
                </a:solidFill>
              </a:rPr>
              <a:t>th</a:t>
            </a:r>
            <a:r>
              <a:rPr lang="en-US" altLang="en-US">
                <a:solidFill>
                  <a:srgbClr val="008000"/>
                </a:solidFill>
              </a:rPr>
              <a:t> Fleet) Halsey crippled the Japanese Combined Fleet’s ability to act due to aircraft losses.  </a:t>
            </a:r>
          </a:p>
          <a:p>
            <a:pPr>
              <a:buFontTx/>
              <a:buChar char="•"/>
            </a:pPr>
            <a:r>
              <a:rPr lang="en-US" altLang="en-US" u="sng">
                <a:solidFill>
                  <a:srgbClr val="008000"/>
                </a:solidFill>
              </a:rPr>
              <a:t>1 Nov:</a:t>
            </a:r>
            <a:r>
              <a:rPr lang="en-US" altLang="en-US">
                <a:solidFill>
                  <a:srgbClr val="008000"/>
                </a:solidFill>
              </a:rPr>
              <a:t> While Japanese airpower was being neutralized, the 3</a:t>
            </a:r>
            <a:r>
              <a:rPr lang="en-US" altLang="en-US" baseline="30000">
                <a:solidFill>
                  <a:srgbClr val="008000"/>
                </a:solidFill>
              </a:rPr>
              <a:t>rd</a:t>
            </a:r>
            <a:r>
              <a:rPr lang="en-US" altLang="en-US">
                <a:solidFill>
                  <a:srgbClr val="008000"/>
                </a:solidFill>
              </a:rPr>
              <a:t> MAR Div and 37 ID invaded </a:t>
            </a:r>
            <a:r>
              <a:rPr lang="en-US" altLang="en-US">
                <a:solidFill>
                  <a:srgbClr val="FF0000"/>
                </a:solidFill>
              </a:rPr>
              <a:t>Bouganville</a:t>
            </a:r>
            <a:r>
              <a:rPr lang="en-US" altLang="en-US">
                <a:solidFill>
                  <a:srgbClr val="008000"/>
                </a:solidFill>
              </a:rPr>
              <a:t>.</a:t>
            </a:r>
          </a:p>
          <a:p>
            <a:pPr>
              <a:buFontTx/>
              <a:buChar char="•"/>
            </a:pPr>
            <a:r>
              <a:rPr lang="en-US" altLang="en-US">
                <a:solidFill>
                  <a:srgbClr val="008000"/>
                </a:solidFill>
              </a:rPr>
              <a:t>After Bouganville fell, bypassed Islands to the east had to be evacuated by the Japanese. </a:t>
            </a:r>
          </a:p>
          <a:p>
            <a:pPr>
              <a:buFontTx/>
              <a:buChar char="•"/>
            </a:pPr>
            <a:r>
              <a:rPr lang="en-US" altLang="en-US">
                <a:solidFill>
                  <a:schemeClr val="accent2"/>
                </a:solidFill>
              </a:rPr>
              <a:t>Beginning of Central Drive: Instead of a direct assault on the Marshals, the 5</a:t>
            </a:r>
            <a:r>
              <a:rPr lang="en-US" altLang="en-US" baseline="30000">
                <a:solidFill>
                  <a:schemeClr val="accent2"/>
                </a:solidFill>
              </a:rPr>
              <a:t>th</a:t>
            </a:r>
            <a:r>
              <a:rPr lang="en-US" altLang="en-US">
                <a:solidFill>
                  <a:schemeClr val="accent2"/>
                </a:solidFill>
              </a:rPr>
              <a:t> Fleet attacked the Gilberts for the following reasons: </a:t>
            </a:r>
          </a:p>
          <a:p>
            <a:r>
              <a:rPr lang="en-US" altLang="en-US" b="1">
                <a:solidFill>
                  <a:schemeClr val="accent2"/>
                </a:solidFill>
              </a:rPr>
              <a:t>	</a:t>
            </a:r>
            <a:r>
              <a:rPr lang="en-US" altLang="en-US">
                <a:solidFill>
                  <a:schemeClr val="accent2"/>
                </a:solidFill>
              </a:rPr>
              <a:t>1. Only one Marine Division was needed (freeing up 1</a:t>
            </a:r>
            <a:r>
              <a:rPr lang="en-US" altLang="en-US" baseline="30000">
                <a:solidFill>
                  <a:schemeClr val="accent2"/>
                </a:solidFill>
              </a:rPr>
              <a:t>st</a:t>
            </a:r>
            <a:r>
              <a:rPr lang="en-US" altLang="en-US">
                <a:solidFill>
                  <a:schemeClr val="accent2"/>
                </a:solidFill>
              </a:rPr>
              <a:t> MAR Div for MacArthur) </a:t>
            </a:r>
          </a:p>
          <a:p>
            <a:r>
              <a:rPr lang="en-US" altLang="en-US">
                <a:solidFill>
                  <a:schemeClr val="accent2"/>
                </a:solidFill>
              </a:rPr>
              <a:t>	2. Bases from the Gilberts would allow for a bombing/Reconnaissance campaign on the Marshalls. Thus bases were established vic. the Ellice Islands to conduct Bombing/Reconnaissance on the Gilberts. </a:t>
            </a:r>
          </a:p>
          <a:p>
            <a:pPr>
              <a:buFontTx/>
              <a:buChar char="•"/>
            </a:pPr>
            <a:r>
              <a:rPr lang="en-US" altLang="en-US" u="sng">
                <a:solidFill>
                  <a:schemeClr val="accent2"/>
                </a:solidFill>
              </a:rPr>
              <a:t>20-23 Nov 43</a:t>
            </a:r>
            <a:r>
              <a:rPr lang="en-US" altLang="en-US">
                <a:solidFill>
                  <a:schemeClr val="accent2"/>
                </a:solidFill>
              </a:rPr>
              <a:t>: Spruance attacks the </a:t>
            </a:r>
            <a:r>
              <a:rPr lang="en-US" altLang="en-US">
                <a:solidFill>
                  <a:srgbClr val="FF0000"/>
                </a:solidFill>
              </a:rPr>
              <a:t>Gilberts</a:t>
            </a:r>
            <a:r>
              <a:rPr lang="en-US" altLang="en-US">
                <a:solidFill>
                  <a:schemeClr val="accent2"/>
                </a:solidFill>
              </a:rPr>
              <a:t> (</a:t>
            </a:r>
            <a:r>
              <a:rPr lang="en-US" altLang="en-US" i="1">
                <a:solidFill>
                  <a:schemeClr val="accent2"/>
                </a:solidFill>
              </a:rPr>
              <a:t>Operation Galvanic</a:t>
            </a:r>
            <a:r>
              <a:rPr lang="en-US" altLang="en-US">
                <a:solidFill>
                  <a:schemeClr val="accent2"/>
                </a:solidFill>
              </a:rPr>
              <a:t>) with the 5</a:t>
            </a:r>
            <a:r>
              <a:rPr lang="en-US" altLang="en-US" baseline="30000">
                <a:solidFill>
                  <a:schemeClr val="accent2"/>
                </a:solidFill>
              </a:rPr>
              <a:t>th</a:t>
            </a:r>
            <a:r>
              <a:rPr lang="en-US" altLang="en-US">
                <a:solidFill>
                  <a:schemeClr val="accent2"/>
                </a:solidFill>
              </a:rPr>
              <a:t> Fleet Carriers (Grouped into Task Force 58), the 2</a:t>
            </a:r>
            <a:r>
              <a:rPr lang="en-US" altLang="en-US" baseline="30000">
                <a:solidFill>
                  <a:schemeClr val="accent2"/>
                </a:solidFill>
              </a:rPr>
              <a:t>nd</a:t>
            </a:r>
            <a:r>
              <a:rPr lang="en-US" altLang="en-US">
                <a:solidFill>
                  <a:schemeClr val="accent2"/>
                </a:solidFill>
              </a:rPr>
              <a:t> MAR Div on </a:t>
            </a:r>
            <a:r>
              <a:rPr lang="en-US" altLang="en-US">
                <a:solidFill>
                  <a:srgbClr val="FF0000"/>
                </a:solidFill>
              </a:rPr>
              <a:t>Tarawa</a:t>
            </a:r>
            <a:r>
              <a:rPr lang="en-US" altLang="en-US">
                <a:solidFill>
                  <a:schemeClr val="accent2"/>
                </a:solidFill>
              </a:rPr>
              <a:t> and the 27 ID on </a:t>
            </a:r>
            <a:r>
              <a:rPr lang="en-US" altLang="en-US">
                <a:solidFill>
                  <a:srgbClr val="FF0000"/>
                </a:solidFill>
              </a:rPr>
              <a:t>Makin</a:t>
            </a:r>
            <a:r>
              <a:rPr lang="en-US" altLang="en-US">
                <a:solidFill>
                  <a:schemeClr val="accent2"/>
                </a:solidFill>
              </a:rPr>
              <a:t>.</a:t>
            </a:r>
          </a:p>
          <a:p>
            <a:pPr>
              <a:buFontTx/>
              <a:buChar char="•"/>
            </a:pPr>
            <a:r>
              <a:rPr lang="en-US" altLang="en-US" u="sng">
                <a:solidFill>
                  <a:srgbClr val="008000"/>
                </a:solidFill>
              </a:rPr>
              <a:t>Dec 43</a:t>
            </a:r>
            <a:r>
              <a:rPr lang="en-US" altLang="en-US">
                <a:solidFill>
                  <a:srgbClr val="008000"/>
                </a:solidFill>
              </a:rPr>
              <a:t> : 1</a:t>
            </a:r>
            <a:r>
              <a:rPr lang="en-US" altLang="en-US" baseline="30000">
                <a:solidFill>
                  <a:srgbClr val="008000"/>
                </a:solidFill>
              </a:rPr>
              <a:t>st</a:t>
            </a:r>
            <a:r>
              <a:rPr lang="en-US" altLang="en-US">
                <a:solidFill>
                  <a:srgbClr val="008000"/>
                </a:solidFill>
              </a:rPr>
              <a:t> MAR Div lands on New Britain.</a:t>
            </a:r>
          </a:p>
          <a:p>
            <a:pPr>
              <a:buFontTx/>
              <a:buChar char="•"/>
            </a:pPr>
            <a:r>
              <a:rPr lang="en-US" altLang="en-US"/>
              <a:t>The Japanese Combined Fleet withdraws from Truk to bases in the Carolinas and Indonesia. With Rabaul untenable, the US Fleet threatening the Marshalls and the loss of aircraft, the Japanese fleet is positioned in a safe location to rebuild.  A fifth carrier is commissioned in March 44 (Taiho).</a:t>
            </a:r>
          </a:p>
          <a:p>
            <a:pPr>
              <a:buFontTx/>
              <a:buChar char="•"/>
            </a:pPr>
            <a:r>
              <a:rPr lang="en-US" altLang="en-US" u="sng">
                <a:solidFill>
                  <a:schemeClr val="accent2"/>
                </a:solidFill>
              </a:rPr>
              <a:t>Jan 44</a:t>
            </a:r>
            <a:r>
              <a:rPr lang="en-US" altLang="en-US">
                <a:solidFill>
                  <a:schemeClr val="accent2"/>
                </a:solidFill>
              </a:rPr>
              <a:t>: 7</a:t>
            </a:r>
            <a:r>
              <a:rPr lang="en-US" altLang="en-US" baseline="30000">
                <a:solidFill>
                  <a:schemeClr val="accent2"/>
                </a:solidFill>
              </a:rPr>
              <a:t>th</a:t>
            </a:r>
            <a:r>
              <a:rPr lang="en-US" altLang="en-US">
                <a:solidFill>
                  <a:schemeClr val="accent2"/>
                </a:solidFill>
              </a:rPr>
              <a:t> AF Raids/Recon of the </a:t>
            </a:r>
            <a:r>
              <a:rPr lang="en-US" altLang="en-US">
                <a:solidFill>
                  <a:srgbClr val="FF0000"/>
                </a:solidFill>
              </a:rPr>
              <a:t>Marshall Islands</a:t>
            </a:r>
            <a:r>
              <a:rPr lang="en-US" altLang="en-US">
                <a:solidFill>
                  <a:schemeClr val="accent2"/>
                </a:solidFill>
              </a:rPr>
              <a:t>. </a:t>
            </a:r>
          </a:p>
          <a:p>
            <a:pPr>
              <a:buFontTx/>
              <a:buChar char="•"/>
            </a:pPr>
            <a:r>
              <a:rPr lang="en-US" altLang="en-US" u="sng">
                <a:solidFill>
                  <a:schemeClr val="accent2"/>
                </a:solidFill>
              </a:rPr>
              <a:t>Feb 44</a:t>
            </a:r>
            <a:r>
              <a:rPr lang="en-US" altLang="en-US">
                <a:solidFill>
                  <a:schemeClr val="accent2"/>
                </a:solidFill>
              </a:rPr>
              <a:t>: 4</a:t>
            </a:r>
            <a:r>
              <a:rPr lang="en-US" altLang="en-US" baseline="30000">
                <a:solidFill>
                  <a:schemeClr val="accent2"/>
                </a:solidFill>
              </a:rPr>
              <a:t>th</a:t>
            </a:r>
            <a:r>
              <a:rPr lang="en-US" altLang="en-US">
                <a:solidFill>
                  <a:schemeClr val="accent2"/>
                </a:solidFill>
              </a:rPr>
              <a:t> MAR Div &amp; 7</a:t>
            </a:r>
            <a:r>
              <a:rPr lang="en-US" altLang="en-US" baseline="30000">
                <a:solidFill>
                  <a:schemeClr val="accent2"/>
                </a:solidFill>
              </a:rPr>
              <a:t>th</a:t>
            </a:r>
            <a:r>
              <a:rPr lang="en-US" altLang="en-US">
                <a:solidFill>
                  <a:schemeClr val="accent2"/>
                </a:solidFill>
              </a:rPr>
              <a:t> ID seize </a:t>
            </a:r>
            <a:r>
              <a:rPr lang="en-US" altLang="en-US">
                <a:solidFill>
                  <a:srgbClr val="FF0000"/>
                </a:solidFill>
              </a:rPr>
              <a:t>Kwajalein Atoll</a:t>
            </a:r>
            <a:r>
              <a:rPr lang="en-US" altLang="en-US">
                <a:solidFill>
                  <a:schemeClr val="accent2"/>
                </a:solidFill>
              </a:rPr>
              <a:t> on 1/2 Feb 44 and </a:t>
            </a:r>
            <a:r>
              <a:rPr lang="en-US" altLang="en-US">
                <a:solidFill>
                  <a:srgbClr val="FF0000"/>
                </a:solidFill>
              </a:rPr>
              <a:t>Eniwetok</a:t>
            </a:r>
            <a:r>
              <a:rPr lang="en-US" altLang="en-US">
                <a:solidFill>
                  <a:schemeClr val="accent2"/>
                </a:solidFill>
              </a:rPr>
              <a:t> on 17-22 Feb.  Nimitz’s decision to attack these central, less defended islands proved correct as the eastern, well fortified islands were cut off and isolated from Japan. </a:t>
            </a:r>
          </a:p>
          <a:p>
            <a:pPr>
              <a:buFontTx/>
              <a:buChar char="•"/>
            </a:pPr>
            <a:r>
              <a:rPr lang="en-US" altLang="en-US" u="sng">
                <a:solidFill>
                  <a:schemeClr val="accent2"/>
                </a:solidFill>
              </a:rPr>
              <a:t>16/17 Feb 44:</a:t>
            </a:r>
            <a:r>
              <a:rPr lang="en-US" altLang="en-US">
                <a:solidFill>
                  <a:schemeClr val="accent2"/>
                </a:solidFill>
              </a:rPr>
              <a:t> TF 58 conducted a surprise attack on Truk destroying over 250 Japanese aircraft</a:t>
            </a:r>
          </a:p>
          <a:p>
            <a:pPr>
              <a:buFontTx/>
              <a:buChar char="•"/>
            </a:pPr>
            <a:r>
              <a:rPr lang="en-US" altLang="en-US" u="sng">
                <a:solidFill>
                  <a:srgbClr val="008000"/>
                </a:solidFill>
              </a:rPr>
              <a:t>29 Feb 44</a:t>
            </a:r>
            <a:r>
              <a:rPr lang="en-US" altLang="en-US">
                <a:solidFill>
                  <a:srgbClr val="008000"/>
                </a:solidFill>
              </a:rPr>
              <a:t>:  1</a:t>
            </a:r>
            <a:r>
              <a:rPr lang="en-US" altLang="en-US" baseline="30000">
                <a:solidFill>
                  <a:srgbClr val="008000"/>
                </a:solidFill>
              </a:rPr>
              <a:t>st</a:t>
            </a:r>
            <a:r>
              <a:rPr lang="en-US" altLang="en-US">
                <a:solidFill>
                  <a:srgbClr val="008000"/>
                </a:solidFill>
              </a:rPr>
              <a:t> Cavalry Division invaded the </a:t>
            </a:r>
            <a:r>
              <a:rPr lang="en-US" altLang="en-US">
                <a:solidFill>
                  <a:srgbClr val="FF0000"/>
                </a:solidFill>
              </a:rPr>
              <a:t>Admiralty Islands</a:t>
            </a:r>
            <a:r>
              <a:rPr lang="en-US" altLang="en-US">
                <a:solidFill>
                  <a:srgbClr val="008000"/>
                </a:solidFill>
              </a:rPr>
              <a:t> – with this capture, Rabaul was completely isolated.  Task 3, to seize Rabaul, was no longer needed.</a:t>
            </a:r>
          </a:p>
        </p:txBody>
      </p:sp>
    </p:spTree>
    <p:extLst>
      <p:ext uri="{BB962C8B-B14F-4D97-AF65-F5344CB8AC3E}">
        <p14:creationId xmlns:p14="http://schemas.microsoft.com/office/powerpoint/2010/main" val="50271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989089-47E0-4B2D-80AE-555B25829024}" type="slidenum">
              <a:rPr lang="en-US" altLang="en-US"/>
              <a:pPr/>
              <a:t>7</a:t>
            </a:fld>
            <a:endParaRPr lang="en-US" altLang="en-US"/>
          </a:p>
        </p:txBody>
      </p:sp>
      <p:sp>
        <p:nvSpPr>
          <p:cNvPr id="28674" name="Rectangle 2"/>
          <p:cNvSpPr>
            <a:spLocks noRot="1" noChangeArrowheads="1" noTextEdit="1"/>
          </p:cNvSpPr>
          <p:nvPr>
            <p:ph type="sldImg"/>
          </p:nvPr>
        </p:nvSpPr>
        <p:spPr>
          <a:xfrm>
            <a:off x="2693988" y="0"/>
            <a:ext cx="1177925" cy="884238"/>
          </a:xfrm>
          <a:ln/>
        </p:spPr>
      </p:sp>
      <p:sp>
        <p:nvSpPr>
          <p:cNvPr id="28676" name="Rectangle 4"/>
          <p:cNvSpPr>
            <a:spLocks noGrp="1" noChangeArrowheads="1"/>
          </p:cNvSpPr>
          <p:nvPr>
            <p:ph type="body" idx="1"/>
          </p:nvPr>
        </p:nvSpPr>
        <p:spPr>
          <a:xfrm>
            <a:off x="0" y="873125"/>
            <a:ext cx="7010400" cy="8423275"/>
          </a:xfrm>
        </p:spPr>
        <p:txBody>
          <a:bodyPr/>
          <a:lstStyle/>
          <a:p>
            <a:r>
              <a:rPr lang="en-US" altLang="en-US" sz="1400" b="1" u="sng"/>
              <a:t>Strategic Adjustment</a:t>
            </a:r>
          </a:p>
          <a:p>
            <a:pPr>
              <a:buFontTx/>
              <a:buChar char="•"/>
            </a:pPr>
            <a:r>
              <a:rPr lang="en-US" altLang="en-US" sz="1400">
                <a:solidFill>
                  <a:srgbClr val="008000"/>
                </a:solidFill>
              </a:rPr>
              <a:t>With Nimitz pushing hard in the Central Pacific, Macarthur looked at making a long jump to Hollandia. This would bypass and cut off a great many Japanese troops.</a:t>
            </a:r>
          </a:p>
          <a:p>
            <a:pPr>
              <a:buFontTx/>
              <a:buChar char="•"/>
            </a:pPr>
            <a:r>
              <a:rPr lang="en-US" altLang="en-US" sz="1400" u="sng">
                <a:solidFill>
                  <a:srgbClr val="008000"/>
                </a:solidFill>
              </a:rPr>
              <a:t>30 Mar-3 Apr 44</a:t>
            </a:r>
            <a:r>
              <a:rPr lang="en-US" altLang="en-US" sz="1400">
                <a:solidFill>
                  <a:srgbClr val="008000"/>
                </a:solidFill>
              </a:rPr>
              <a:t>:  To support this mission, two air operations occured:  TF 58 was temporarily diverted to raid and isolate Palau while the 5</a:t>
            </a:r>
            <a:r>
              <a:rPr lang="en-US" altLang="en-US" sz="1400" baseline="30000">
                <a:solidFill>
                  <a:srgbClr val="008000"/>
                </a:solidFill>
              </a:rPr>
              <a:t>th</a:t>
            </a:r>
            <a:r>
              <a:rPr lang="en-US" altLang="en-US" sz="1400">
                <a:solidFill>
                  <a:srgbClr val="008000"/>
                </a:solidFill>
              </a:rPr>
              <a:t> AF destroyed much of the Japanese Air Force in New Guinea. </a:t>
            </a:r>
          </a:p>
          <a:p>
            <a:pPr>
              <a:buFontTx/>
              <a:buChar char="•"/>
            </a:pPr>
            <a:r>
              <a:rPr lang="en-US" altLang="en-US" sz="1400" u="sng">
                <a:solidFill>
                  <a:srgbClr val="008000"/>
                </a:solidFill>
              </a:rPr>
              <a:t>April/June 44</a:t>
            </a:r>
            <a:r>
              <a:rPr lang="en-US" altLang="en-US" sz="1400">
                <a:solidFill>
                  <a:srgbClr val="008000"/>
                </a:solidFill>
              </a:rPr>
              <a:t>: With TF 58 covering the assault (which proved unnecessary due to the 5</a:t>
            </a:r>
            <a:r>
              <a:rPr lang="en-US" altLang="en-US" sz="1400" baseline="30000">
                <a:solidFill>
                  <a:srgbClr val="008000"/>
                </a:solidFill>
              </a:rPr>
              <a:t>th</a:t>
            </a:r>
            <a:r>
              <a:rPr lang="en-US" altLang="en-US" sz="1400">
                <a:solidFill>
                  <a:srgbClr val="008000"/>
                </a:solidFill>
              </a:rPr>
              <a:t> AF almost complete destruction of the Japanese air force in the area), the I Corp (41 ID, 24 ID, 32 ID) seized </a:t>
            </a:r>
            <a:r>
              <a:rPr lang="en-US" altLang="en-US" sz="1400">
                <a:solidFill>
                  <a:srgbClr val="FF0000"/>
                </a:solidFill>
              </a:rPr>
              <a:t>Hollandia</a:t>
            </a:r>
            <a:r>
              <a:rPr lang="en-US" altLang="en-US" sz="1400">
                <a:solidFill>
                  <a:srgbClr val="008000"/>
                </a:solidFill>
              </a:rPr>
              <a:t>. TF 58 again raided Truk on their return to the 5</a:t>
            </a:r>
            <a:r>
              <a:rPr lang="en-US" altLang="en-US" sz="1400" baseline="30000">
                <a:solidFill>
                  <a:srgbClr val="008000"/>
                </a:solidFill>
              </a:rPr>
              <a:t>th</a:t>
            </a:r>
            <a:r>
              <a:rPr lang="en-US" altLang="en-US" sz="1400">
                <a:solidFill>
                  <a:srgbClr val="008000"/>
                </a:solidFill>
              </a:rPr>
              <a:t> Fleet  (29-30 April).</a:t>
            </a:r>
          </a:p>
          <a:p>
            <a:pPr>
              <a:buFontTx/>
              <a:buChar char="•"/>
            </a:pPr>
            <a:r>
              <a:rPr lang="en-US" altLang="en-US" sz="1400" u="sng">
                <a:solidFill>
                  <a:srgbClr val="008000"/>
                </a:solidFill>
              </a:rPr>
              <a:t>May/August 44</a:t>
            </a:r>
            <a:r>
              <a:rPr lang="en-US" altLang="en-US" sz="1400">
                <a:solidFill>
                  <a:srgbClr val="008000"/>
                </a:solidFill>
              </a:rPr>
              <a:t>:  MacArthur made another long jump, this time to </a:t>
            </a:r>
            <a:r>
              <a:rPr lang="en-US" altLang="en-US" sz="1400">
                <a:solidFill>
                  <a:srgbClr val="FF0000"/>
                </a:solidFill>
              </a:rPr>
              <a:t>Biak</a:t>
            </a:r>
            <a:r>
              <a:rPr lang="en-US" altLang="en-US" sz="1400">
                <a:solidFill>
                  <a:srgbClr val="008000"/>
                </a:solidFill>
              </a:rPr>
              <a:t>, again cutting off Japanese forces.  </a:t>
            </a:r>
          </a:p>
          <a:p>
            <a:pPr>
              <a:buFontTx/>
              <a:buChar char="•"/>
            </a:pPr>
            <a:r>
              <a:rPr lang="en-US" altLang="en-US" sz="1400"/>
              <a:t>After Biak, some Command restructure occurred.  With the Solomon’s captured and Task 1 &amp; 2 complete, Halsey and the 3</a:t>
            </a:r>
            <a:r>
              <a:rPr lang="en-US" altLang="en-US" sz="1400" baseline="30000"/>
              <a:t>rd</a:t>
            </a:r>
            <a:r>
              <a:rPr lang="en-US" altLang="en-US" sz="1400"/>
              <a:t> Fleet was freed up for future operations.  This would begin a new and unique command structure for the rest of the war.  The Navy’s central drive force would essentially have two higher commands.  While Spruance and his staff were in command and fighting the Japanese, the Fleet would be called the 5</a:t>
            </a:r>
            <a:r>
              <a:rPr lang="en-US" altLang="en-US" sz="1400" baseline="30000"/>
              <a:t>th</a:t>
            </a:r>
            <a:r>
              <a:rPr lang="en-US" altLang="en-US" sz="1400"/>
              <a:t> (and the Fast Carrier force consolidated as TF 58).  Then, once the planned operation was complete, Halsey and his staff would take over, freeing up Spruance to rest and plan for the next operation.  With Halsey in charge, the same organization would be renamed the 3</a:t>
            </a:r>
            <a:r>
              <a:rPr lang="en-US" altLang="en-US" sz="1400" baseline="30000"/>
              <a:t>rd</a:t>
            </a:r>
            <a:r>
              <a:rPr lang="en-US" altLang="en-US" sz="1400"/>
              <a:t> Fleet (with the carriers becoming TF 38).  The result was well planned operations with fresh commanders executing a plan that could be immediately executed. This was yet another example of the US ability to overwhelm the Japanese war effort.  Additionally, the 5</a:t>
            </a:r>
            <a:r>
              <a:rPr lang="en-US" altLang="en-US" sz="1400" baseline="30000"/>
              <a:t>th</a:t>
            </a:r>
            <a:r>
              <a:rPr lang="en-US" altLang="en-US" sz="1400"/>
              <a:t> and 13</a:t>
            </a:r>
            <a:r>
              <a:rPr lang="en-US" altLang="en-US" sz="1400" baseline="30000"/>
              <a:t>th</a:t>
            </a:r>
            <a:r>
              <a:rPr lang="en-US" altLang="en-US" sz="1400"/>
              <a:t> AF were consolidating into the Far East Air Force (the 7</a:t>
            </a:r>
            <a:r>
              <a:rPr lang="en-US" altLang="en-US" sz="1400" baseline="30000"/>
              <a:t>th</a:t>
            </a:r>
            <a:r>
              <a:rPr lang="en-US" altLang="en-US" sz="1400"/>
              <a:t> AF would later be consolidated under this organization) and MacArthur would receive Halsey’s XIV Army Corps.  MacArthur then activated the 8</a:t>
            </a:r>
            <a:r>
              <a:rPr lang="en-US" altLang="en-US" sz="1400" baseline="30000"/>
              <a:t>th</a:t>
            </a:r>
            <a:r>
              <a:rPr lang="en-US" altLang="en-US" sz="1400"/>
              <a:t> Army under Eichelberger in September (the 6</a:t>
            </a:r>
            <a:r>
              <a:rPr lang="en-US" altLang="en-US" sz="1400" baseline="30000"/>
              <a:t>th</a:t>
            </a:r>
            <a:r>
              <a:rPr lang="en-US" altLang="en-US" sz="1400"/>
              <a:t> Army under Kruger was already activated)  </a:t>
            </a:r>
          </a:p>
          <a:p>
            <a:r>
              <a:rPr lang="en-US" altLang="en-US" sz="1400" u="sng">
                <a:solidFill>
                  <a:schemeClr val="accent2"/>
                </a:solidFill>
              </a:rPr>
              <a:t>Strategic Decision in the Central Pacific</a:t>
            </a:r>
            <a:r>
              <a:rPr lang="en-US" altLang="en-US" sz="1400">
                <a:solidFill>
                  <a:schemeClr val="accent2"/>
                </a:solidFill>
              </a:rPr>
              <a:t>: After taking the Marshalls, the US central drive could have either taken Truk or bypassed it to the north in the Marianas.  With the war in China going poorly (it was doubted the Chinese Army could take the necessary airfields) the Army Air Force tipped the scales to invade the Marianas by identifying those as air bases that their new long range B-29s could operate from.</a:t>
            </a:r>
          </a:p>
        </p:txBody>
      </p:sp>
    </p:spTree>
    <p:extLst>
      <p:ext uri="{BB962C8B-B14F-4D97-AF65-F5344CB8AC3E}">
        <p14:creationId xmlns:p14="http://schemas.microsoft.com/office/powerpoint/2010/main" val="4178825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678A5-E604-4870-82FE-A7023E3E5591}" type="slidenum">
              <a:rPr lang="en-US" altLang="en-US"/>
              <a:pPr/>
              <a:t>8</a:t>
            </a:fld>
            <a:endParaRPr lang="en-US" altLang="en-US"/>
          </a:p>
        </p:txBody>
      </p:sp>
      <p:sp>
        <p:nvSpPr>
          <p:cNvPr id="25602" name="Rectangle 2"/>
          <p:cNvSpPr>
            <a:spLocks noRot="1" noChangeArrowheads="1" noTextEdit="1"/>
          </p:cNvSpPr>
          <p:nvPr>
            <p:ph type="sldImg"/>
          </p:nvPr>
        </p:nvSpPr>
        <p:spPr>
          <a:xfrm>
            <a:off x="2701925" y="0"/>
            <a:ext cx="1052513" cy="788988"/>
          </a:xfrm>
          <a:ln/>
        </p:spPr>
      </p:sp>
      <p:sp>
        <p:nvSpPr>
          <p:cNvPr id="25603" name="Rectangle 3"/>
          <p:cNvSpPr>
            <a:spLocks noGrp="1" noChangeArrowheads="1"/>
          </p:cNvSpPr>
          <p:nvPr>
            <p:ph type="body" idx="1"/>
          </p:nvPr>
        </p:nvSpPr>
        <p:spPr>
          <a:xfrm>
            <a:off x="0" y="639763"/>
            <a:ext cx="7010400" cy="8156575"/>
          </a:xfrm>
        </p:spPr>
        <p:txBody>
          <a:bodyPr/>
          <a:lstStyle/>
          <a:p>
            <a:pPr>
              <a:lnSpc>
                <a:spcPct val="80000"/>
              </a:lnSpc>
            </a:pPr>
            <a:r>
              <a:rPr lang="en-US" altLang="en-US" sz="1100" b="1" u="sng"/>
              <a:t>Marianas and Leyte</a:t>
            </a:r>
          </a:p>
          <a:p>
            <a:pPr>
              <a:lnSpc>
                <a:spcPct val="80000"/>
              </a:lnSpc>
              <a:buFontTx/>
              <a:buChar char="•"/>
            </a:pPr>
            <a:r>
              <a:rPr lang="en-US" altLang="en-US" sz="1100" u="sng"/>
              <a:t>Early June 44</a:t>
            </a:r>
            <a:r>
              <a:rPr lang="en-US" altLang="en-US" sz="1100"/>
              <a:t> – As Essex returned and Wasp joined the Fleet, the Japanese Mobile fleet gathered at Tawi Tawi to counter TF 58 (under VAdm Mitscher) and destroy them in a decisive engagement.  However, MacArthur’s drive to Biak forced the Japanese to divert some of their surface fleet to counter it.  They conducted three aborted attempts to stop MacArthur’s Drive (</a:t>
            </a:r>
            <a:r>
              <a:rPr lang="en-US" altLang="en-US" sz="1100" i="1"/>
              <a:t>Kon 1-3</a:t>
            </a:r>
            <a:r>
              <a:rPr lang="en-US" altLang="en-US" sz="1100"/>
              <a:t>) until US actions again forced the Japanese to react.</a:t>
            </a:r>
          </a:p>
          <a:p>
            <a:pPr>
              <a:lnSpc>
                <a:spcPct val="80000"/>
              </a:lnSpc>
              <a:buFontTx/>
              <a:buChar char="•"/>
            </a:pPr>
            <a:r>
              <a:rPr lang="en-US" altLang="en-US" sz="1100" u="sng">
                <a:solidFill>
                  <a:schemeClr val="accent2"/>
                </a:solidFill>
              </a:rPr>
              <a:t>15 June 44</a:t>
            </a:r>
            <a:r>
              <a:rPr lang="en-US" altLang="en-US" sz="1100">
                <a:solidFill>
                  <a:schemeClr val="accent2"/>
                </a:solidFill>
              </a:rPr>
              <a:t>: After a Bombing campaign on several bases in the Carolinas by the Far East and 7</a:t>
            </a:r>
            <a:r>
              <a:rPr lang="en-US" altLang="en-US" sz="1100" baseline="30000">
                <a:solidFill>
                  <a:schemeClr val="accent2"/>
                </a:solidFill>
              </a:rPr>
              <a:t>th</a:t>
            </a:r>
            <a:r>
              <a:rPr lang="en-US" altLang="en-US" sz="1100">
                <a:solidFill>
                  <a:schemeClr val="accent2"/>
                </a:solidFill>
              </a:rPr>
              <a:t> Air Forces, including Truk, to neutralize Japanese air assets, the 5</a:t>
            </a:r>
            <a:r>
              <a:rPr lang="en-US" altLang="en-US" sz="1100" baseline="30000">
                <a:solidFill>
                  <a:schemeClr val="accent2"/>
                </a:solidFill>
              </a:rPr>
              <a:t>th</a:t>
            </a:r>
            <a:r>
              <a:rPr lang="en-US" altLang="en-US" sz="1100">
                <a:solidFill>
                  <a:schemeClr val="accent2"/>
                </a:solidFill>
              </a:rPr>
              <a:t> Fleet invaded the </a:t>
            </a:r>
            <a:r>
              <a:rPr lang="en-US" altLang="en-US" sz="1100">
                <a:solidFill>
                  <a:srgbClr val="FF0000"/>
                </a:solidFill>
              </a:rPr>
              <a:t>Marianas</a:t>
            </a:r>
            <a:r>
              <a:rPr lang="en-US" altLang="en-US" sz="1100">
                <a:solidFill>
                  <a:schemeClr val="accent2"/>
                </a:solidFill>
              </a:rPr>
              <a:t> (</a:t>
            </a:r>
            <a:r>
              <a:rPr lang="en-US" altLang="en-US" sz="1100">
                <a:solidFill>
                  <a:srgbClr val="FF0000"/>
                </a:solidFill>
              </a:rPr>
              <a:t>Saipan &amp; Tinian</a:t>
            </a:r>
            <a:r>
              <a:rPr lang="en-US" altLang="en-US" sz="1100">
                <a:solidFill>
                  <a:schemeClr val="accent2"/>
                </a:solidFill>
              </a:rPr>
              <a:t>) in </a:t>
            </a:r>
            <a:r>
              <a:rPr lang="en-US" altLang="en-US" sz="1100" i="1">
                <a:solidFill>
                  <a:schemeClr val="accent2"/>
                </a:solidFill>
              </a:rPr>
              <a:t>Operation Forager</a:t>
            </a:r>
            <a:r>
              <a:rPr lang="en-US" altLang="en-US" sz="1100">
                <a:solidFill>
                  <a:schemeClr val="accent2"/>
                </a:solidFill>
              </a:rPr>
              <a:t> with the 4</a:t>
            </a:r>
            <a:r>
              <a:rPr lang="en-US" altLang="en-US" sz="1100" baseline="30000">
                <a:solidFill>
                  <a:schemeClr val="accent2"/>
                </a:solidFill>
              </a:rPr>
              <a:t>th</a:t>
            </a:r>
            <a:r>
              <a:rPr lang="en-US" altLang="en-US" sz="1100">
                <a:solidFill>
                  <a:schemeClr val="accent2"/>
                </a:solidFill>
              </a:rPr>
              <a:t> &amp; 2</a:t>
            </a:r>
            <a:r>
              <a:rPr lang="en-US" altLang="en-US" sz="1100" baseline="30000">
                <a:solidFill>
                  <a:schemeClr val="accent2"/>
                </a:solidFill>
              </a:rPr>
              <a:t>nd</a:t>
            </a:r>
            <a:r>
              <a:rPr lang="en-US" altLang="en-US" sz="1100">
                <a:solidFill>
                  <a:schemeClr val="accent2"/>
                </a:solidFill>
              </a:rPr>
              <a:t> MAR Divs and the 27</a:t>
            </a:r>
            <a:r>
              <a:rPr lang="en-US" altLang="en-US" sz="1100" baseline="30000">
                <a:solidFill>
                  <a:schemeClr val="accent2"/>
                </a:solidFill>
              </a:rPr>
              <a:t>th</a:t>
            </a:r>
            <a:r>
              <a:rPr lang="en-US" altLang="en-US" sz="1100">
                <a:solidFill>
                  <a:schemeClr val="accent2"/>
                </a:solidFill>
              </a:rPr>
              <a:t> ID.</a:t>
            </a:r>
          </a:p>
          <a:p>
            <a:pPr>
              <a:lnSpc>
                <a:spcPct val="80000"/>
              </a:lnSpc>
              <a:buFontTx/>
              <a:buChar char="•"/>
            </a:pPr>
            <a:r>
              <a:rPr lang="en-US" altLang="en-US" sz="1100" u="sng">
                <a:solidFill>
                  <a:schemeClr val="accent2"/>
                </a:solidFill>
              </a:rPr>
              <a:t>19 June 44</a:t>
            </a:r>
            <a:r>
              <a:rPr lang="en-US" altLang="en-US" sz="1100">
                <a:solidFill>
                  <a:schemeClr val="accent2"/>
                </a:solidFill>
              </a:rPr>
              <a:t>: </a:t>
            </a:r>
            <a:r>
              <a:rPr lang="en-US" altLang="en-US" sz="1100">
                <a:solidFill>
                  <a:srgbClr val="FF0000"/>
                </a:solidFill>
              </a:rPr>
              <a:t>Battle of the Philippine Sea</a:t>
            </a:r>
            <a:r>
              <a:rPr lang="en-US" altLang="en-US" sz="1100">
                <a:solidFill>
                  <a:schemeClr val="accent2"/>
                </a:solidFill>
              </a:rPr>
              <a:t>. The Japanese redirect their fleet to conduct </a:t>
            </a:r>
            <a:r>
              <a:rPr lang="en-US" altLang="en-US" sz="1100" i="1">
                <a:solidFill>
                  <a:schemeClr val="accent2"/>
                </a:solidFill>
              </a:rPr>
              <a:t>Operation A-Go</a:t>
            </a:r>
            <a:r>
              <a:rPr lang="en-US" altLang="en-US" sz="1100">
                <a:solidFill>
                  <a:schemeClr val="accent2"/>
                </a:solidFill>
              </a:rPr>
              <a:t> and destroy TF 58. The Japanese launched over 430 planes but were intercepted by American fighters and an anti-aircraft screen.  The Japanese lost 330 planes in what became known as ‘The Great Mariana’s Turkey Shoot’. </a:t>
            </a:r>
          </a:p>
          <a:p>
            <a:pPr>
              <a:lnSpc>
                <a:spcPct val="80000"/>
              </a:lnSpc>
              <a:buFontTx/>
              <a:buChar char="•"/>
            </a:pPr>
            <a:r>
              <a:rPr lang="en-US" altLang="en-US" sz="1100">
                <a:solidFill>
                  <a:schemeClr val="accent2"/>
                </a:solidFill>
              </a:rPr>
              <a:t> At the same time as this air battle, two US submarines sunk the Shokaku and the Taiho.  </a:t>
            </a:r>
          </a:p>
          <a:p>
            <a:pPr>
              <a:lnSpc>
                <a:spcPct val="80000"/>
              </a:lnSpc>
              <a:buFontTx/>
              <a:buChar char="•"/>
            </a:pPr>
            <a:r>
              <a:rPr lang="en-US" altLang="en-US" sz="1100" u="sng">
                <a:solidFill>
                  <a:schemeClr val="accent2"/>
                </a:solidFill>
              </a:rPr>
              <a:t>20 June 44</a:t>
            </a:r>
            <a:r>
              <a:rPr lang="en-US" altLang="en-US" sz="1100">
                <a:solidFill>
                  <a:schemeClr val="accent2"/>
                </a:solidFill>
              </a:rPr>
              <a:t>: As the Japanese fleet attempted to escape, US planes sunk the Hiyo.  The Japanese finally lost their naval air capability.  They had to rely on land based aircraft for the rest of the war.</a:t>
            </a:r>
          </a:p>
          <a:p>
            <a:pPr>
              <a:lnSpc>
                <a:spcPct val="80000"/>
              </a:lnSpc>
              <a:buFontTx/>
              <a:buChar char="•"/>
            </a:pPr>
            <a:r>
              <a:rPr lang="en-US" altLang="en-US" sz="1100" u="sng">
                <a:solidFill>
                  <a:schemeClr val="accent2"/>
                </a:solidFill>
              </a:rPr>
              <a:t>21 July 44</a:t>
            </a:r>
            <a:r>
              <a:rPr lang="en-US" altLang="en-US" sz="1100">
                <a:solidFill>
                  <a:schemeClr val="accent2"/>
                </a:solidFill>
              </a:rPr>
              <a:t>: Franklin joined TF 58 and </a:t>
            </a:r>
            <a:r>
              <a:rPr lang="en-US" altLang="en-US" sz="1100">
                <a:solidFill>
                  <a:srgbClr val="FF0000"/>
                </a:solidFill>
              </a:rPr>
              <a:t>Guam</a:t>
            </a:r>
            <a:r>
              <a:rPr lang="en-US" altLang="en-US" sz="1100">
                <a:solidFill>
                  <a:schemeClr val="accent2"/>
                </a:solidFill>
              </a:rPr>
              <a:t> was invaded with the 3</a:t>
            </a:r>
            <a:r>
              <a:rPr lang="en-US" altLang="en-US" sz="1100" baseline="30000">
                <a:solidFill>
                  <a:schemeClr val="accent2"/>
                </a:solidFill>
              </a:rPr>
              <a:t>rd</a:t>
            </a:r>
            <a:r>
              <a:rPr lang="en-US" altLang="en-US" sz="1100">
                <a:solidFill>
                  <a:schemeClr val="accent2"/>
                </a:solidFill>
              </a:rPr>
              <a:t> MAR Div and the 77</a:t>
            </a:r>
            <a:r>
              <a:rPr lang="en-US" altLang="en-US" sz="1100" baseline="30000">
                <a:solidFill>
                  <a:schemeClr val="accent2"/>
                </a:solidFill>
              </a:rPr>
              <a:t>th</a:t>
            </a:r>
            <a:r>
              <a:rPr lang="en-US" altLang="en-US" sz="1100">
                <a:solidFill>
                  <a:schemeClr val="accent2"/>
                </a:solidFill>
              </a:rPr>
              <a:t> ID.  The Marianas are secured by August.</a:t>
            </a:r>
          </a:p>
          <a:p>
            <a:pPr>
              <a:lnSpc>
                <a:spcPct val="80000"/>
              </a:lnSpc>
              <a:buFontTx/>
              <a:buChar char="•"/>
            </a:pPr>
            <a:r>
              <a:rPr lang="en-US" altLang="en-US" sz="1100"/>
              <a:t>Prior to the Marianas, the US had conducted a limited bombing campaign that had been established vic. of Chungking by the 20</a:t>
            </a:r>
            <a:r>
              <a:rPr lang="en-US" altLang="en-US" sz="1100" baseline="30000"/>
              <a:t>th</a:t>
            </a:r>
            <a:r>
              <a:rPr lang="en-US" altLang="en-US" sz="1100"/>
              <a:t> AF.  Supported by the 10</a:t>
            </a:r>
            <a:r>
              <a:rPr lang="en-US" altLang="en-US" sz="1100" baseline="30000"/>
              <a:t>th</a:t>
            </a:r>
            <a:r>
              <a:rPr lang="en-US" altLang="en-US" sz="1100"/>
              <a:t> AF, transport planes supplied both the 20</a:t>
            </a:r>
            <a:r>
              <a:rPr lang="en-US" altLang="en-US" sz="1100" baseline="30000"/>
              <a:t>th</a:t>
            </a:r>
            <a:r>
              <a:rPr lang="en-US" altLang="en-US" sz="1100"/>
              <a:t> AF and the 14</a:t>
            </a:r>
            <a:r>
              <a:rPr lang="en-US" altLang="en-US" sz="1100" baseline="30000"/>
              <a:t>th</a:t>
            </a:r>
            <a:r>
              <a:rPr lang="en-US" altLang="en-US" sz="1100"/>
              <a:t> AF (formally the Flying Tigers, who directly supported the Chinese Army).</a:t>
            </a:r>
          </a:p>
          <a:p>
            <a:pPr>
              <a:lnSpc>
                <a:spcPct val="80000"/>
              </a:lnSpc>
              <a:buFontTx/>
              <a:buChar char="•"/>
            </a:pPr>
            <a:r>
              <a:rPr lang="en-US" altLang="en-US" sz="1100"/>
              <a:t>At the end of this long and divided air-supply line, B-29s flying at extreme range, had a very limited effect.</a:t>
            </a:r>
          </a:p>
          <a:p>
            <a:pPr>
              <a:lnSpc>
                <a:spcPct val="80000"/>
              </a:lnSpc>
              <a:buFontTx/>
              <a:buChar char="•"/>
            </a:pPr>
            <a:r>
              <a:rPr lang="en-US" altLang="en-US" sz="1100"/>
              <a:t>The Marianas, which were within range of the major cities of Japan and were supplied by an almost inexhaustible naval supply line, were a much better option for the American Air Campaign that began in November. </a:t>
            </a:r>
          </a:p>
          <a:p>
            <a:pPr>
              <a:lnSpc>
                <a:spcPct val="80000"/>
              </a:lnSpc>
              <a:buFontTx/>
              <a:buChar char="•"/>
            </a:pPr>
            <a:r>
              <a:rPr lang="en-US" altLang="en-US" sz="1100"/>
              <a:t>Thus the 20</a:t>
            </a:r>
            <a:r>
              <a:rPr lang="en-US" altLang="en-US" sz="1100" baseline="30000"/>
              <a:t>th</a:t>
            </a:r>
            <a:r>
              <a:rPr lang="en-US" altLang="en-US" sz="1100"/>
              <a:t> AF assets in China were eventually transferred to the Marianas. This shift also made Hong Kong less important as a final objective and was eventually dropped.</a:t>
            </a:r>
          </a:p>
          <a:p>
            <a:pPr>
              <a:lnSpc>
                <a:spcPct val="80000"/>
              </a:lnSpc>
              <a:buFontTx/>
              <a:buChar char="•"/>
            </a:pPr>
            <a:r>
              <a:rPr lang="en-US" altLang="en-US" sz="1100"/>
              <a:t>The US, however, continued to orient on the Philippines. The two drives were about to merge and were poised to establish jumping off points to invade the archipelago as one unified effort.  Halsey now commanded the Central Pacific forces and Spruance was in the rear to plan the next operation: Iwo Jima/Okinawa. </a:t>
            </a:r>
          </a:p>
          <a:p>
            <a:pPr>
              <a:lnSpc>
                <a:spcPct val="80000"/>
              </a:lnSpc>
              <a:buFontTx/>
              <a:buChar char="•"/>
            </a:pPr>
            <a:r>
              <a:rPr lang="en-US" altLang="en-US" sz="1100" u="sng"/>
              <a:t>15 Sept 44</a:t>
            </a:r>
            <a:r>
              <a:rPr lang="en-US" altLang="en-US" sz="1100"/>
              <a:t>: TF 38 now supported both drives as they seized their final objectives prior to the Philippines. </a:t>
            </a:r>
            <a:r>
              <a:rPr lang="en-US" altLang="en-US" sz="1100">
                <a:solidFill>
                  <a:schemeClr val="accent2"/>
                </a:solidFill>
              </a:rPr>
              <a:t>Halsey’s forces took </a:t>
            </a:r>
            <a:r>
              <a:rPr lang="en-US" altLang="en-US" sz="1100">
                <a:solidFill>
                  <a:srgbClr val="FF0000"/>
                </a:solidFill>
              </a:rPr>
              <a:t>Peleliu</a:t>
            </a:r>
            <a:r>
              <a:rPr lang="en-US" altLang="en-US" sz="1100">
                <a:solidFill>
                  <a:schemeClr val="accent2"/>
                </a:solidFill>
              </a:rPr>
              <a:t>.  This has often been considered a needless and costly attack as it did not contribute much to the taking of the Philippines (however, the bloodless capture of Ulithi to the North East proved to be a huge asset as a forward base for the fleet).</a:t>
            </a:r>
            <a:r>
              <a:rPr lang="en-US" altLang="en-US" sz="1100"/>
              <a:t> </a:t>
            </a:r>
            <a:r>
              <a:rPr lang="en-US" altLang="en-US" sz="1100">
                <a:solidFill>
                  <a:srgbClr val="008000"/>
                </a:solidFill>
              </a:rPr>
              <a:t>MacArthur took </a:t>
            </a:r>
            <a:r>
              <a:rPr lang="en-US" altLang="en-US" sz="1100">
                <a:solidFill>
                  <a:srgbClr val="FF0000"/>
                </a:solidFill>
              </a:rPr>
              <a:t>Morotai</a:t>
            </a:r>
            <a:r>
              <a:rPr lang="en-US" altLang="en-US" sz="1100">
                <a:solidFill>
                  <a:srgbClr val="008000"/>
                </a:solidFill>
              </a:rPr>
              <a:t> which became an air base that covered the American left flank.</a:t>
            </a:r>
          </a:p>
          <a:p>
            <a:pPr>
              <a:lnSpc>
                <a:spcPct val="80000"/>
              </a:lnSpc>
            </a:pPr>
            <a:r>
              <a:rPr lang="en-US" altLang="en-US" sz="1100" i="1"/>
              <a:t>Prior to the invasion of Peleliu and Morotai, Halsey had made some initial raids on the Central Philippines to protect these two attacks.  His success in destroying a great number of Japanese aircraft and the overall lack of resistance in this area, led him to suggest dropping many of the planned invasions of Central Pacific Islands, as well as MacArthur’s planned invasion of Southern Philippines: Mindanao. Halsey now suggested, and the JCS accepted, an attack into the Central Philippines – Leyte Island.</a:t>
            </a:r>
            <a:r>
              <a:rPr lang="en-US" altLang="en-US" sz="1100"/>
              <a:t>  </a:t>
            </a:r>
          </a:p>
          <a:p>
            <a:pPr>
              <a:lnSpc>
                <a:spcPct val="80000"/>
              </a:lnSpc>
              <a:buFontTx/>
              <a:buChar char="•"/>
            </a:pPr>
            <a:r>
              <a:rPr lang="en-US" altLang="en-US" sz="1100"/>
              <a:t>As Hancock joined the Fleet, TF 58 covered the northern approaches to the Philippines (by conducting raids on Luzon, Formosa and Okinawa) while the FEAD protected the left flank and isolated Leyte. A raid on Formosa (12-14 Oct) resulted in the loss of 500 Japanese Aircraft – stripping the Japanese Navy of many of the newly trained pilots being prepared to defend the Philippines.</a:t>
            </a:r>
          </a:p>
          <a:p>
            <a:pPr>
              <a:lnSpc>
                <a:spcPct val="80000"/>
              </a:lnSpc>
              <a:buFontTx/>
              <a:buChar char="•"/>
            </a:pPr>
            <a:r>
              <a:rPr lang="en-US" altLang="en-US" sz="1100" u="sng"/>
              <a:t>20 Oct 44</a:t>
            </a:r>
            <a:r>
              <a:rPr lang="en-US" altLang="en-US" sz="1100"/>
              <a:t>: Vice Admiral Kinkaid and the 7</a:t>
            </a:r>
            <a:r>
              <a:rPr lang="en-US" altLang="en-US" sz="1100" baseline="30000"/>
              <a:t>th</a:t>
            </a:r>
            <a:r>
              <a:rPr lang="en-US" altLang="en-US" sz="1100"/>
              <a:t> Fleet, combined with the amphibious assets from the 3</a:t>
            </a:r>
            <a:r>
              <a:rPr lang="en-US" altLang="en-US" sz="1100" baseline="30000"/>
              <a:t>rd</a:t>
            </a:r>
            <a:r>
              <a:rPr lang="en-US" altLang="en-US" sz="1100"/>
              <a:t> Fleet, conducted the </a:t>
            </a:r>
            <a:r>
              <a:rPr lang="en-US" altLang="en-US" sz="1100">
                <a:solidFill>
                  <a:srgbClr val="FF0000"/>
                </a:solidFill>
              </a:rPr>
              <a:t>invasion of Leyte</a:t>
            </a:r>
            <a:r>
              <a:rPr lang="en-US" altLang="en-US" sz="1100"/>
              <a:t> with the 6</a:t>
            </a:r>
            <a:r>
              <a:rPr lang="en-US" altLang="en-US" sz="1100" baseline="30000"/>
              <a:t>th</a:t>
            </a:r>
            <a:r>
              <a:rPr lang="en-US" altLang="en-US" sz="1100"/>
              <a:t> Army (Lt. Gen. Kruger).  The overall operation was under MacArthur, although 3</a:t>
            </a:r>
            <a:r>
              <a:rPr lang="en-US" altLang="en-US" sz="1100" baseline="30000"/>
              <a:t>rd</a:t>
            </a:r>
            <a:r>
              <a:rPr lang="en-US" altLang="en-US" sz="1100"/>
              <a:t> Fleet’s fast carriers and battleships, tasked with general support and the on-call mission to destroy the Japanese fleet should it arrive, still answered directly to Nimitz.</a:t>
            </a:r>
          </a:p>
          <a:p>
            <a:pPr>
              <a:lnSpc>
                <a:spcPct val="80000"/>
              </a:lnSpc>
              <a:buFontTx/>
              <a:buChar char="•"/>
            </a:pPr>
            <a:r>
              <a:rPr lang="en-US" altLang="en-US" sz="1100" u="sng"/>
              <a:t>23-25 Oct 44</a:t>
            </a:r>
            <a:r>
              <a:rPr lang="en-US" altLang="en-US" sz="1100"/>
              <a:t>:  </a:t>
            </a:r>
            <a:r>
              <a:rPr lang="en-US" altLang="en-US" sz="1100">
                <a:solidFill>
                  <a:srgbClr val="FF0000"/>
                </a:solidFill>
              </a:rPr>
              <a:t>Battle of Leyte Gulf</a:t>
            </a:r>
            <a:r>
              <a:rPr lang="en-US" altLang="en-US" sz="1100"/>
              <a:t> (See more detailed Leyte Gulf/Luzon Battle-Map for full details of this battle). The Japanese attempted to destroy the US landing operation by drawing off Halsey’s 3</a:t>
            </a:r>
            <a:r>
              <a:rPr lang="en-US" altLang="en-US" sz="1100" baseline="30000"/>
              <a:t>rd</a:t>
            </a:r>
            <a:r>
              <a:rPr lang="en-US" altLang="en-US" sz="1100"/>
              <a:t> Fleet with a decoy force of their most expendable carriers (which had very few defensive planes on them).  While this succeeded, the follow on Japanese surface fleet failed with great loss and allowed the US Army to take Leyte and also </a:t>
            </a:r>
            <a:r>
              <a:rPr lang="en-US" altLang="en-US" sz="1100">
                <a:solidFill>
                  <a:srgbClr val="FF0000"/>
                </a:solidFill>
              </a:rPr>
              <a:t>Luzon</a:t>
            </a:r>
            <a:r>
              <a:rPr lang="en-US" altLang="en-US" sz="1100"/>
              <a:t> which began on </a:t>
            </a:r>
            <a:r>
              <a:rPr lang="en-US" altLang="en-US" sz="1100" u="sng"/>
              <a:t>9 Jan 44</a:t>
            </a:r>
            <a:r>
              <a:rPr lang="en-US" altLang="en-US" sz="1100"/>
              <a:t>.  TF 38 then entered the South China Sea and conducted very destructive raids on Japanese shipping.  </a:t>
            </a:r>
          </a:p>
          <a:p>
            <a:pPr>
              <a:lnSpc>
                <a:spcPct val="80000"/>
              </a:lnSpc>
              <a:buFontTx/>
              <a:buChar char="•"/>
            </a:pPr>
            <a:r>
              <a:rPr lang="en-US" altLang="en-US" sz="1100"/>
              <a:t>Japan was now cut off from its southern assets/resources and without a Navy to contest the US fleet in any way.  The US was set to conduct final operations to defeat the Japanese: retaking the occupied areas to the south, and more importantly, the invasion of the Japanese Home Islands to the north.  </a:t>
            </a:r>
          </a:p>
          <a:p>
            <a:pPr>
              <a:lnSpc>
                <a:spcPct val="80000"/>
              </a:lnSpc>
            </a:pPr>
            <a:r>
              <a:rPr lang="en-US" altLang="en-US" sz="1100"/>
              <a:t> </a:t>
            </a:r>
          </a:p>
        </p:txBody>
      </p:sp>
    </p:spTree>
    <p:extLst>
      <p:ext uri="{BB962C8B-B14F-4D97-AF65-F5344CB8AC3E}">
        <p14:creationId xmlns:p14="http://schemas.microsoft.com/office/powerpoint/2010/main" val="1489261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D8AA97-9063-445B-954A-18D8E168A3E5}" type="slidenum">
              <a:rPr lang="en-US" altLang="en-US"/>
              <a:pPr/>
              <a:t>9</a:t>
            </a:fld>
            <a:endParaRPr lang="en-US" altLang="en-US"/>
          </a:p>
        </p:txBody>
      </p:sp>
      <p:sp>
        <p:nvSpPr>
          <p:cNvPr id="30722" name="Rectangle 2"/>
          <p:cNvSpPr>
            <a:spLocks noRot="1" noChangeArrowheads="1" noTextEdit="1"/>
          </p:cNvSpPr>
          <p:nvPr>
            <p:ph type="sldImg"/>
          </p:nvPr>
        </p:nvSpPr>
        <p:spPr>
          <a:xfrm>
            <a:off x="2701925" y="0"/>
            <a:ext cx="1052513" cy="788988"/>
          </a:xfrm>
          <a:ln/>
        </p:spPr>
      </p:sp>
      <p:sp>
        <p:nvSpPr>
          <p:cNvPr id="30724" name="Rectangle 4"/>
          <p:cNvSpPr>
            <a:spLocks noGrp="1" noChangeArrowheads="1"/>
          </p:cNvSpPr>
          <p:nvPr>
            <p:ph type="body" idx="1"/>
          </p:nvPr>
        </p:nvSpPr>
        <p:spPr>
          <a:xfrm>
            <a:off x="0" y="701675"/>
            <a:ext cx="7010400" cy="8594725"/>
          </a:xfrm>
        </p:spPr>
        <p:txBody>
          <a:bodyPr/>
          <a:lstStyle/>
          <a:p>
            <a:pPr marL="228600" indent="-228600"/>
            <a:r>
              <a:rPr lang="en-US" altLang="en-US" b="1" u="sng"/>
              <a:t>Final Steps</a:t>
            </a:r>
          </a:p>
          <a:p>
            <a:pPr marL="228600" indent="-228600">
              <a:buFontTx/>
              <a:buChar char="•"/>
            </a:pPr>
            <a:r>
              <a:rPr lang="en-US" altLang="en-US"/>
              <a:t>To begin the attack toward the Japanese Home Islands, Admiral Spruance once again took command (and the fleet once again became the 5</a:t>
            </a:r>
            <a:r>
              <a:rPr lang="en-US" altLang="en-US" baseline="30000"/>
              <a:t>th</a:t>
            </a:r>
            <a:r>
              <a:rPr lang="en-US" altLang="en-US"/>
              <a:t>) and USS Bennington and Randolph joined TF 58.  MacArthur remained with the 8</a:t>
            </a:r>
            <a:r>
              <a:rPr lang="en-US" altLang="en-US" baseline="30000"/>
              <a:t>th</a:t>
            </a:r>
            <a:r>
              <a:rPr lang="en-US" altLang="en-US"/>
              <a:t> Army to the south which would clear the rest of the Philippines.</a:t>
            </a:r>
          </a:p>
          <a:p>
            <a:pPr marL="228600" indent="-228600">
              <a:buFontTx/>
              <a:buChar char="•"/>
            </a:pPr>
            <a:r>
              <a:rPr lang="en-US" altLang="en-US"/>
              <a:t>The first objective for Spruance was Iwo Jima to satisfy the following goals: 1. Destroy the Japanese radar/early warning station; 2. Create a ‘life boat’ for B-29s with damage or mechanical failure; 3. Create a base from which fighter planes could escort the B-29s to their targets and provide protection.</a:t>
            </a:r>
          </a:p>
          <a:p>
            <a:pPr marL="228600" indent="-228600">
              <a:buFontTx/>
              <a:buChar char="•"/>
            </a:pPr>
            <a:r>
              <a:rPr lang="en-US" altLang="en-US" u="sng"/>
              <a:t>Feb 45</a:t>
            </a:r>
            <a:r>
              <a:rPr lang="en-US" altLang="en-US"/>
              <a:t>: In preparation for the invasion, TF 58 conducted raids on Tokyo and Iwo Jima.</a:t>
            </a:r>
          </a:p>
          <a:p>
            <a:pPr marL="228600" indent="-228600">
              <a:buFontTx/>
              <a:buChar char="•"/>
            </a:pPr>
            <a:r>
              <a:rPr lang="en-US" altLang="en-US" u="sng"/>
              <a:t>15 Feb 45</a:t>
            </a:r>
            <a:r>
              <a:rPr lang="en-US" altLang="en-US"/>
              <a:t>: </a:t>
            </a:r>
            <a:r>
              <a:rPr lang="en-US" altLang="en-US">
                <a:solidFill>
                  <a:srgbClr val="FF0000"/>
                </a:solidFill>
              </a:rPr>
              <a:t>Iwo Jima</a:t>
            </a:r>
            <a:r>
              <a:rPr lang="en-US" altLang="en-US"/>
              <a:t> invaded with 5</a:t>
            </a:r>
            <a:r>
              <a:rPr lang="en-US" altLang="en-US" baseline="30000"/>
              <a:t>th</a:t>
            </a:r>
            <a:r>
              <a:rPr lang="en-US" altLang="en-US"/>
              <a:t> and 4</a:t>
            </a:r>
            <a:r>
              <a:rPr lang="en-US" altLang="en-US" baseline="30000"/>
              <a:t>th</a:t>
            </a:r>
            <a:r>
              <a:rPr lang="en-US" altLang="en-US"/>
              <a:t> MAR Divs (3</a:t>
            </a:r>
            <a:r>
              <a:rPr lang="en-US" altLang="en-US" baseline="30000"/>
              <a:t>rd</a:t>
            </a:r>
            <a:r>
              <a:rPr lang="en-US" altLang="en-US"/>
              <a:t> MAR Div in reserve). The island was cleared by 26 March.</a:t>
            </a:r>
          </a:p>
          <a:p>
            <a:pPr marL="228600" indent="-228600">
              <a:buFontTx/>
              <a:buChar char="•"/>
            </a:pPr>
            <a:r>
              <a:rPr lang="en-US" altLang="en-US" u="sng"/>
              <a:t>Spring/Summer 45</a:t>
            </a:r>
            <a:r>
              <a:rPr lang="en-US" altLang="en-US"/>
              <a:t>: With Iwo Jima cleared, the </a:t>
            </a:r>
            <a:r>
              <a:rPr lang="en-US" altLang="en-US">
                <a:solidFill>
                  <a:srgbClr val="FF0000"/>
                </a:solidFill>
              </a:rPr>
              <a:t>strategic bombing campaign</a:t>
            </a:r>
            <a:r>
              <a:rPr lang="en-US" altLang="en-US"/>
              <a:t> was increased and culminated with firebombing of Japan’s major cities, which destroyed large percentages of them.</a:t>
            </a:r>
          </a:p>
          <a:p>
            <a:pPr marL="228600" indent="-228600">
              <a:buFontTx/>
              <a:buChar char="•"/>
            </a:pPr>
            <a:r>
              <a:rPr lang="en-US" altLang="en-US" u="sng"/>
              <a:t>Feb-July 45</a:t>
            </a:r>
            <a:r>
              <a:rPr lang="en-US" altLang="en-US"/>
              <a:t>:  8</a:t>
            </a:r>
            <a:r>
              <a:rPr lang="en-US" altLang="en-US" baseline="30000"/>
              <a:t>th</a:t>
            </a:r>
            <a:r>
              <a:rPr lang="en-US" altLang="en-US"/>
              <a:t> Army conducted 52 separate amphibious assaults to clear the rest of the Philippines.  Australians, who had been previously conducting mop up operations in the Solomon Islands, seize portions of Borneo in July.</a:t>
            </a:r>
          </a:p>
          <a:p>
            <a:pPr marL="228600" indent="-228600">
              <a:buFontTx/>
              <a:buChar char="•"/>
            </a:pPr>
            <a:r>
              <a:rPr lang="en-US" altLang="en-US" u="sng"/>
              <a:t>Feb-August 45</a:t>
            </a:r>
            <a:r>
              <a:rPr lang="en-US" altLang="en-US"/>
              <a:t>: Much of </a:t>
            </a:r>
            <a:r>
              <a:rPr lang="en-US" altLang="en-US">
                <a:solidFill>
                  <a:srgbClr val="FF0000"/>
                </a:solidFill>
              </a:rPr>
              <a:t>Burma is recaptured</a:t>
            </a:r>
            <a:r>
              <a:rPr lang="en-US" altLang="en-US"/>
              <a:t> by UK/Chinese/US forces.</a:t>
            </a:r>
          </a:p>
          <a:p>
            <a:pPr marL="228600" indent="-228600">
              <a:buFontTx/>
              <a:buChar char="•"/>
            </a:pPr>
            <a:r>
              <a:rPr lang="en-US" altLang="en-US" u="sng"/>
              <a:t>March-April 45</a:t>
            </a:r>
            <a:r>
              <a:rPr lang="en-US" altLang="en-US"/>
              <a:t>: With Intrepid and Franklin returning to the fleet (and Lexington sent back for Overhaul) TF 58 conducted raids on the Home Islands to isolate the assault on </a:t>
            </a:r>
            <a:r>
              <a:rPr lang="en-US" altLang="en-US">
                <a:solidFill>
                  <a:srgbClr val="FF0000"/>
                </a:solidFill>
              </a:rPr>
              <a:t>Okinawa</a:t>
            </a:r>
            <a:r>
              <a:rPr lang="en-US" altLang="en-US"/>
              <a:t> and then supported the invasion which occurred on 1 April (Operation Iceberg) with the 10</a:t>
            </a:r>
            <a:r>
              <a:rPr lang="en-US" altLang="en-US" baseline="30000"/>
              <a:t>th</a:t>
            </a:r>
            <a:r>
              <a:rPr lang="en-US" altLang="en-US"/>
              <a:t> Army: III Amphibious Corp (6</a:t>
            </a:r>
            <a:r>
              <a:rPr lang="en-US" altLang="en-US" baseline="30000"/>
              <a:t>th</a:t>
            </a:r>
            <a:r>
              <a:rPr lang="en-US" altLang="en-US"/>
              <a:t> and 1</a:t>
            </a:r>
            <a:r>
              <a:rPr lang="en-US" altLang="en-US" baseline="30000"/>
              <a:t>st</a:t>
            </a:r>
            <a:r>
              <a:rPr lang="en-US" altLang="en-US"/>
              <a:t> MAR Divs) and XXIV Corps (7 ID &amp; 96 ID) (77ID, 27 ID and 2</a:t>
            </a:r>
            <a:r>
              <a:rPr lang="en-US" altLang="en-US" baseline="30000"/>
              <a:t>nd</a:t>
            </a:r>
            <a:r>
              <a:rPr lang="en-US" altLang="en-US"/>
              <a:t> MAR Div were in reserve)</a:t>
            </a:r>
          </a:p>
          <a:p>
            <a:pPr marL="228600" indent="-228600">
              <a:buFontTx/>
              <a:buChar char="•"/>
            </a:pPr>
            <a:r>
              <a:rPr lang="en-US" altLang="en-US" u="sng"/>
              <a:t>April-May 45</a:t>
            </a:r>
            <a:r>
              <a:rPr lang="en-US" altLang="en-US"/>
              <a:t>: Japanese conducted a </a:t>
            </a:r>
            <a:r>
              <a:rPr lang="en-US" altLang="en-US">
                <a:solidFill>
                  <a:srgbClr val="FF0000"/>
                </a:solidFill>
              </a:rPr>
              <a:t>massive air and Kamikaze offensive</a:t>
            </a:r>
            <a:r>
              <a:rPr lang="en-US" altLang="en-US"/>
              <a:t> resulting in great loss for the Navy (to include heavy damage to 6 carriers)</a:t>
            </a:r>
          </a:p>
          <a:p>
            <a:pPr marL="228600" indent="-228600">
              <a:buFontTx/>
              <a:buChar char="•"/>
            </a:pPr>
            <a:r>
              <a:rPr lang="en-US" altLang="en-US" u="sng"/>
              <a:t>21 June 45</a:t>
            </a:r>
            <a:r>
              <a:rPr lang="en-US" altLang="en-US"/>
              <a:t>: Okinawa is finally cleared.   </a:t>
            </a:r>
          </a:p>
          <a:p>
            <a:pPr marL="228600" indent="-228600">
              <a:buFontTx/>
              <a:buChar char="•"/>
            </a:pPr>
            <a:r>
              <a:rPr lang="en-US" altLang="en-US" u="sng"/>
              <a:t>June/July/Aug 45</a:t>
            </a:r>
            <a:r>
              <a:rPr lang="en-US" altLang="en-US"/>
              <a:t>:  TF 38 (Halsey was again at the helm of the 3</a:t>
            </a:r>
            <a:r>
              <a:rPr lang="en-US" altLang="en-US" baseline="30000"/>
              <a:t>rd</a:t>
            </a:r>
            <a:r>
              <a:rPr lang="en-US" altLang="en-US"/>
              <a:t> Fleet), with several carriers repaired and USS Shangri-La and Bon Homme Richard joining the fleet, began raids on the Japanese Home Islands.  MacArthur prepared to invade the Japanese main land.</a:t>
            </a:r>
          </a:p>
          <a:p>
            <a:pPr marL="228600" indent="-228600">
              <a:buFontTx/>
              <a:buChar char="•"/>
            </a:pPr>
            <a:r>
              <a:rPr lang="en-US" altLang="en-US" u="sng"/>
              <a:t>6 &amp; 9 August 45</a:t>
            </a:r>
            <a:r>
              <a:rPr lang="en-US" altLang="en-US"/>
              <a:t>:  US drops </a:t>
            </a:r>
            <a:r>
              <a:rPr lang="en-US" altLang="en-US">
                <a:solidFill>
                  <a:srgbClr val="FF0000"/>
                </a:solidFill>
              </a:rPr>
              <a:t>Atomic Bombs</a:t>
            </a:r>
            <a:r>
              <a:rPr lang="en-US" altLang="en-US"/>
              <a:t> on Hiroshima and Nagasaki. </a:t>
            </a:r>
          </a:p>
          <a:p>
            <a:pPr marL="228600" indent="-228600">
              <a:buFontTx/>
              <a:buChar char="•"/>
            </a:pPr>
            <a:r>
              <a:rPr lang="en-US" altLang="en-US" u="sng"/>
              <a:t>9 August 45</a:t>
            </a:r>
            <a:r>
              <a:rPr lang="en-US" altLang="en-US"/>
              <a:t>: The </a:t>
            </a:r>
            <a:r>
              <a:rPr lang="en-US" altLang="en-US">
                <a:solidFill>
                  <a:srgbClr val="FF0000"/>
                </a:solidFill>
              </a:rPr>
              <a:t>Soviet Union invaded Manchuria</a:t>
            </a:r>
            <a:r>
              <a:rPr lang="en-US" altLang="en-US"/>
              <a:t> and move troops as far as North Korea.</a:t>
            </a:r>
          </a:p>
          <a:p>
            <a:pPr marL="228600" indent="-228600">
              <a:buFontTx/>
              <a:buChar char="•"/>
            </a:pPr>
            <a:r>
              <a:rPr lang="en-US" altLang="en-US"/>
              <a:t>The Japanese government now faced:</a:t>
            </a:r>
          </a:p>
          <a:p>
            <a:pPr marL="685800" lvl="1" indent="-228600">
              <a:buFontTx/>
              <a:buAutoNum type="arabicPeriod"/>
            </a:pPr>
            <a:r>
              <a:rPr lang="en-US" altLang="en-US"/>
              <a:t>Constant, very destructive bombing by the 20</a:t>
            </a:r>
            <a:r>
              <a:rPr lang="en-US" altLang="en-US" baseline="30000"/>
              <a:t>th</a:t>
            </a:r>
            <a:r>
              <a:rPr lang="en-US" altLang="en-US"/>
              <a:t> AF that now possessed the Atomic Bomb.</a:t>
            </a:r>
          </a:p>
          <a:p>
            <a:pPr marL="685800" lvl="1" indent="-228600">
              <a:buFontTx/>
              <a:buAutoNum type="arabicPeriod"/>
            </a:pPr>
            <a:r>
              <a:rPr lang="en-US" altLang="en-US"/>
              <a:t>Unopposed raids by TF 38 (which had 11 operational carriers – with more being built/repaired) that could travel on the Japanese coast at will.</a:t>
            </a:r>
          </a:p>
          <a:p>
            <a:pPr marL="685800" lvl="1" indent="-228600">
              <a:buFontTx/>
              <a:buAutoNum type="arabicPeriod"/>
            </a:pPr>
            <a:r>
              <a:rPr lang="en-US" altLang="en-US"/>
              <a:t>Huge Soviet forces that were easily overrunning the much inferior Japanese Army in China.</a:t>
            </a:r>
          </a:p>
          <a:p>
            <a:pPr marL="685800" lvl="1" indent="-228600">
              <a:buFontTx/>
              <a:buAutoNum type="arabicPeriod"/>
            </a:pPr>
            <a:r>
              <a:rPr lang="en-US" altLang="en-US"/>
              <a:t>A planned US invasion of three Armies (that was receiving men and equipment from the now complete European theater). </a:t>
            </a:r>
          </a:p>
          <a:p>
            <a:pPr marL="228600" indent="-228600">
              <a:buFontTx/>
              <a:buChar char="•"/>
            </a:pPr>
            <a:r>
              <a:rPr lang="en-US" altLang="en-US"/>
              <a:t>The </a:t>
            </a:r>
            <a:r>
              <a:rPr lang="en-US" altLang="en-US">
                <a:solidFill>
                  <a:srgbClr val="FF0000"/>
                </a:solidFill>
              </a:rPr>
              <a:t>Japanese surrendered</a:t>
            </a:r>
            <a:r>
              <a:rPr lang="en-US" altLang="en-US"/>
              <a:t> on 14 August 45.  The sun finally set on the Japanese Empire. </a:t>
            </a:r>
          </a:p>
        </p:txBody>
      </p:sp>
    </p:spTree>
    <p:extLst>
      <p:ext uri="{BB962C8B-B14F-4D97-AF65-F5344CB8AC3E}">
        <p14:creationId xmlns:p14="http://schemas.microsoft.com/office/powerpoint/2010/main" val="1285516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A0BD547-2383-4D91-AD99-A7ECB1C42E27}" type="slidenum">
              <a:rPr lang="en-US" altLang="en-US"/>
              <a:pPr/>
              <a:t>‹#›</a:t>
            </a:fld>
            <a:endParaRPr lang="en-US" altLang="en-US"/>
          </a:p>
        </p:txBody>
      </p:sp>
    </p:spTree>
    <p:extLst>
      <p:ext uri="{BB962C8B-B14F-4D97-AF65-F5344CB8AC3E}">
        <p14:creationId xmlns:p14="http://schemas.microsoft.com/office/powerpoint/2010/main" val="2779316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0B0495-7E2C-48E7-A79A-2771CB158489}" type="slidenum">
              <a:rPr lang="en-US" altLang="en-US"/>
              <a:pPr/>
              <a:t>‹#›</a:t>
            </a:fld>
            <a:endParaRPr lang="en-US" altLang="en-US"/>
          </a:p>
        </p:txBody>
      </p:sp>
    </p:spTree>
    <p:extLst>
      <p:ext uri="{BB962C8B-B14F-4D97-AF65-F5344CB8AC3E}">
        <p14:creationId xmlns:p14="http://schemas.microsoft.com/office/powerpoint/2010/main" val="23427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42744A-D50E-4761-8699-B9A140B685AB}" type="slidenum">
              <a:rPr lang="en-US" altLang="en-US"/>
              <a:pPr/>
              <a:t>‹#›</a:t>
            </a:fld>
            <a:endParaRPr lang="en-US" altLang="en-US"/>
          </a:p>
        </p:txBody>
      </p:sp>
    </p:spTree>
    <p:extLst>
      <p:ext uri="{BB962C8B-B14F-4D97-AF65-F5344CB8AC3E}">
        <p14:creationId xmlns:p14="http://schemas.microsoft.com/office/powerpoint/2010/main" val="11745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D97D192-3194-4A85-B302-4D8EF6BC00F9}" type="slidenum">
              <a:rPr lang="en-US" altLang="en-US"/>
              <a:pPr/>
              <a:t>‹#›</a:t>
            </a:fld>
            <a:endParaRPr lang="en-US" altLang="en-US"/>
          </a:p>
        </p:txBody>
      </p:sp>
    </p:spTree>
    <p:extLst>
      <p:ext uri="{BB962C8B-B14F-4D97-AF65-F5344CB8AC3E}">
        <p14:creationId xmlns:p14="http://schemas.microsoft.com/office/powerpoint/2010/main" val="3845839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1A5FDE4-2C90-49DE-85E6-41748838A481}" type="slidenum">
              <a:rPr lang="en-US" altLang="en-US"/>
              <a:pPr/>
              <a:t>‹#›</a:t>
            </a:fld>
            <a:endParaRPr lang="en-US" altLang="en-US"/>
          </a:p>
        </p:txBody>
      </p:sp>
    </p:spTree>
    <p:extLst>
      <p:ext uri="{BB962C8B-B14F-4D97-AF65-F5344CB8AC3E}">
        <p14:creationId xmlns:p14="http://schemas.microsoft.com/office/powerpoint/2010/main" val="3491173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2811464-A90B-47B9-B306-B51BDD7C4946}" type="slidenum">
              <a:rPr lang="en-US" altLang="en-US"/>
              <a:pPr/>
              <a:t>‹#›</a:t>
            </a:fld>
            <a:endParaRPr lang="en-US" altLang="en-US"/>
          </a:p>
        </p:txBody>
      </p:sp>
    </p:spTree>
    <p:extLst>
      <p:ext uri="{BB962C8B-B14F-4D97-AF65-F5344CB8AC3E}">
        <p14:creationId xmlns:p14="http://schemas.microsoft.com/office/powerpoint/2010/main" val="67396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DA70C40A-5DB4-4687-9640-B8D39D8E8261}" type="slidenum">
              <a:rPr lang="en-US" altLang="en-US"/>
              <a:pPr/>
              <a:t>‹#›</a:t>
            </a:fld>
            <a:endParaRPr lang="en-US" altLang="en-US"/>
          </a:p>
        </p:txBody>
      </p:sp>
    </p:spTree>
    <p:extLst>
      <p:ext uri="{BB962C8B-B14F-4D97-AF65-F5344CB8AC3E}">
        <p14:creationId xmlns:p14="http://schemas.microsoft.com/office/powerpoint/2010/main" val="1672305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A49B3EB2-8AD4-4B35-AE2F-DEF8751C20FD}" type="slidenum">
              <a:rPr lang="en-US" altLang="en-US"/>
              <a:pPr/>
              <a:t>‹#›</a:t>
            </a:fld>
            <a:endParaRPr lang="en-US" altLang="en-US"/>
          </a:p>
        </p:txBody>
      </p:sp>
    </p:spTree>
    <p:extLst>
      <p:ext uri="{BB962C8B-B14F-4D97-AF65-F5344CB8AC3E}">
        <p14:creationId xmlns:p14="http://schemas.microsoft.com/office/powerpoint/2010/main" val="242559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CD2E0A0C-C401-4CEC-9722-7465FDD45A02}" type="slidenum">
              <a:rPr lang="en-US" altLang="en-US"/>
              <a:pPr/>
              <a:t>‹#›</a:t>
            </a:fld>
            <a:endParaRPr lang="en-US" altLang="en-US"/>
          </a:p>
        </p:txBody>
      </p:sp>
    </p:spTree>
    <p:extLst>
      <p:ext uri="{BB962C8B-B14F-4D97-AF65-F5344CB8AC3E}">
        <p14:creationId xmlns:p14="http://schemas.microsoft.com/office/powerpoint/2010/main" val="1132788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4D0A52D-3615-490A-AFDD-B8203953DB49}" type="slidenum">
              <a:rPr lang="en-US" altLang="en-US"/>
              <a:pPr/>
              <a:t>‹#›</a:t>
            </a:fld>
            <a:endParaRPr lang="en-US" altLang="en-US"/>
          </a:p>
        </p:txBody>
      </p:sp>
    </p:spTree>
    <p:extLst>
      <p:ext uri="{BB962C8B-B14F-4D97-AF65-F5344CB8AC3E}">
        <p14:creationId xmlns:p14="http://schemas.microsoft.com/office/powerpoint/2010/main" val="256460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478DC47-16A3-4B4D-9874-ED0898CB6DA6}" type="slidenum">
              <a:rPr lang="en-US" altLang="en-US"/>
              <a:pPr/>
              <a:t>‹#›</a:t>
            </a:fld>
            <a:endParaRPr lang="en-US" altLang="en-US"/>
          </a:p>
        </p:txBody>
      </p:sp>
    </p:spTree>
    <p:extLst>
      <p:ext uri="{BB962C8B-B14F-4D97-AF65-F5344CB8AC3E}">
        <p14:creationId xmlns:p14="http://schemas.microsoft.com/office/powerpoint/2010/main" val="2754144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457200" y="63341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3124200" y="63341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6553200" y="63341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1ED61CBB-FB18-42C8-A8F3-B4108A018CBC}" type="slidenum">
              <a:rPr lang="en-US" altLang="en-US"/>
              <a:pPr/>
              <a:t>‹#›</a:t>
            </a:fld>
            <a:endParaRPr lang="en-US" altLang="en-US"/>
          </a:p>
        </p:txBody>
      </p:sp>
      <p:pic>
        <p:nvPicPr>
          <p:cNvPr id="1031" name="Picture 7" descr="WWII-Asia-01"/>
          <p:cNvPicPr>
            <a:picLocks noChangeAspect="1" noChangeArrowheads="1"/>
          </p:cNvPicPr>
          <p:nvPr userDrawn="1"/>
        </p:nvPicPr>
        <p:blipFill>
          <a:blip r:embed="rId13">
            <a:extLst>
              <a:ext uri="{28A0092B-C50C-407E-A947-70E740481C1C}">
                <a14:useLocalDpi xmlns:a14="http://schemas.microsoft.com/office/drawing/2010/main" val="0"/>
              </a:ext>
            </a:extLst>
          </a:blip>
          <a:srcRect l="1755" t="13008" r="23685" b="15538"/>
          <a:stretch>
            <a:fillRect/>
          </a:stretch>
        </p:blipFill>
        <p:spPr bwMode="auto">
          <a:xfrm>
            <a:off x="3175" y="635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2" name="Text Box 8"/>
          <p:cNvSpPr txBox="1">
            <a:spLocks noChangeArrowheads="1"/>
          </p:cNvSpPr>
          <p:nvPr userDrawn="1"/>
        </p:nvSpPr>
        <p:spPr bwMode="auto">
          <a:xfrm>
            <a:off x="2371725" y="6575425"/>
            <a:ext cx="1604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A U S T R A L I A</a:t>
            </a:r>
          </a:p>
        </p:txBody>
      </p:sp>
      <p:sp>
        <p:nvSpPr>
          <p:cNvPr id="1033" name="Rectangle 9"/>
          <p:cNvSpPr>
            <a:spLocks noChangeArrowheads="1"/>
          </p:cNvSpPr>
          <p:nvPr userDrawn="1"/>
        </p:nvSpPr>
        <p:spPr bwMode="auto">
          <a:xfrm>
            <a:off x="4591050" y="3619500"/>
            <a:ext cx="414338" cy="244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rgbClr val="FF0000"/>
                </a:solidFill>
              </a:rPr>
              <a:t>MARIANA</a:t>
            </a:r>
          </a:p>
          <a:p>
            <a:pPr algn="ctr"/>
            <a:r>
              <a:rPr lang="en-US" altLang="en-US" sz="700" b="1" u="sng">
                <a:solidFill>
                  <a:srgbClr val="FF0000"/>
                </a:solidFill>
              </a:rPr>
              <a:t>ISLANDS</a:t>
            </a:r>
          </a:p>
        </p:txBody>
      </p:sp>
      <p:sp>
        <p:nvSpPr>
          <p:cNvPr id="1036" name="Rectangle 12"/>
          <p:cNvSpPr>
            <a:spLocks noChangeArrowheads="1"/>
          </p:cNvSpPr>
          <p:nvPr userDrawn="1"/>
        </p:nvSpPr>
        <p:spPr bwMode="auto">
          <a:xfrm>
            <a:off x="4495800" y="4016375"/>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0000"/>
                </a:solidFill>
              </a:rPr>
              <a:t>GUAM</a:t>
            </a:r>
          </a:p>
        </p:txBody>
      </p:sp>
      <p:sp>
        <p:nvSpPr>
          <p:cNvPr id="1037" name="Rectangle 13"/>
          <p:cNvSpPr>
            <a:spLocks noChangeArrowheads="1"/>
          </p:cNvSpPr>
          <p:nvPr userDrawn="1"/>
        </p:nvSpPr>
        <p:spPr bwMode="auto">
          <a:xfrm>
            <a:off x="4527550" y="3949700"/>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0000"/>
                </a:solidFill>
              </a:rPr>
              <a:t>TINIAN</a:t>
            </a:r>
          </a:p>
        </p:txBody>
      </p:sp>
      <p:sp>
        <p:nvSpPr>
          <p:cNvPr id="1038" name="Rectangle 14"/>
          <p:cNvSpPr>
            <a:spLocks noChangeArrowheads="1"/>
          </p:cNvSpPr>
          <p:nvPr userDrawn="1"/>
        </p:nvSpPr>
        <p:spPr bwMode="auto">
          <a:xfrm>
            <a:off x="4556125" y="3883025"/>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0000"/>
                </a:solidFill>
              </a:rPr>
              <a:t>SAIPAN</a:t>
            </a:r>
          </a:p>
        </p:txBody>
      </p:sp>
      <p:sp>
        <p:nvSpPr>
          <p:cNvPr id="1039" name="Rectangle 15"/>
          <p:cNvSpPr>
            <a:spLocks noChangeArrowheads="1"/>
          </p:cNvSpPr>
          <p:nvPr userDrawn="1"/>
        </p:nvSpPr>
        <p:spPr bwMode="auto">
          <a:xfrm>
            <a:off x="3905250" y="3257550"/>
            <a:ext cx="290513" cy="1905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IWO</a:t>
            </a:r>
          </a:p>
          <a:p>
            <a:pPr algn="ctr"/>
            <a:r>
              <a:rPr lang="en-US" altLang="en-US" sz="600" b="1"/>
              <a:t>JIMA</a:t>
            </a:r>
          </a:p>
        </p:txBody>
      </p:sp>
      <p:sp>
        <p:nvSpPr>
          <p:cNvPr id="1040" name="Rectangle 16"/>
          <p:cNvSpPr>
            <a:spLocks noChangeArrowheads="1"/>
          </p:cNvSpPr>
          <p:nvPr userDrawn="1"/>
        </p:nvSpPr>
        <p:spPr bwMode="auto">
          <a:xfrm>
            <a:off x="6073775" y="3609975"/>
            <a:ext cx="290513" cy="1905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WAKE</a:t>
            </a:r>
          </a:p>
          <a:p>
            <a:pPr algn="ctr"/>
            <a:r>
              <a:rPr lang="en-US" altLang="en-US" sz="600" b="1"/>
              <a:t>ISLAND</a:t>
            </a:r>
          </a:p>
        </p:txBody>
      </p:sp>
      <p:sp>
        <p:nvSpPr>
          <p:cNvPr id="1041" name="Rectangle 17"/>
          <p:cNvSpPr>
            <a:spLocks noChangeArrowheads="1"/>
          </p:cNvSpPr>
          <p:nvPr userDrawn="1"/>
        </p:nvSpPr>
        <p:spPr bwMode="auto">
          <a:xfrm>
            <a:off x="6400800" y="4117975"/>
            <a:ext cx="490538" cy="244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chemeClr val="accent2"/>
                </a:solidFill>
              </a:rPr>
              <a:t>MARSHALL</a:t>
            </a:r>
          </a:p>
          <a:p>
            <a:pPr algn="ctr"/>
            <a:r>
              <a:rPr lang="en-US" altLang="en-US" sz="700" b="1" u="sng">
                <a:solidFill>
                  <a:schemeClr val="accent2"/>
                </a:solidFill>
              </a:rPr>
              <a:t>ISLANDS</a:t>
            </a:r>
          </a:p>
        </p:txBody>
      </p:sp>
      <p:sp>
        <p:nvSpPr>
          <p:cNvPr id="1042" name="Rectangle 18"/>
          <p:cNvSpPr>
            <a:spLocks noChangeArrowheads="1"/>
          </p:cNvSpPr>
          <p:nvPr userDrawn="1"/>
        </p:nvSpPr>
        <p:spPr bwMode="auto">
          <a:xfrm>
            <a:off x="6591300" y="4813300"/>
            <a:ext cx="490538" cy="244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rgbClr val="008000"/>
                </a:solidFill>
              </a:rPr>
              <a:t>GILBERT</a:t>
            </a:r>
          </a:p>
          <a:p>
            <a:pPr algn="ctr"/>
            <a:r>
              <a:rPr lang="en-US" altLang="en-US" sz="700" b="1" u="sng">
                <a:solidFill>
                  <a:srgbClr val="008000"/>
                </a:solidFill>
              </a:rPr>
              <a:t>ISLANDS</a:t>
            </a:r>
          </a:p>
        </p:txBody>
      </p:sp>
      <p:sp>
        <p:nvSpPr>
          <p:cNvPr id="1043" name="Rectangle 19"/>
          <p:cNvSpPr>
            <a:spLocks noChangeArrowheads="1"/>
          </p:cNvSpPr>
          <p:nvPr userDrawn="1"/>
        </p:nvSpPr>
        <p:spPr bwMode="auto">
          <a:xfrm>
            <a:off x="5638800" y="4384675"/>
            <a:ext cx="4206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chemeClr val="accent2"/>
                </a:solidFill>
              </a:rPr>
              <a:t>KWAJALEIN</a:t>
            </a:r>
          </a:p>
        </p:txBody>
      </p:sp>
      <p:sp>
        <p:nvSpPr>
          <p:cNvPr id="1044" name="Rectangle 20"/>
          <p:cNvSpPr>
            <a:spLocks noChangeArrowheads="1"/>
          </p:cNvSpPr>
          <p:nvPr userDrawn="1"/>
        </p:nvSpPr>
        <p:spPr bwMode="auto">
          <a:xfrm>
            <a:off x="6137275" y="4876800"/>
            <a:ext cx="3190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008000"/>
                </a:solidFill>
              </a:rPr>
              <a:t>TARAWA</a:t>
            </a:r>
          </a:p>
        </p:txBody>
      </p:sp>
      <p:sp>
        <p:nvSpPr>
          <p:cNvPr id="1045" name="Rectangle 21"/>
          <p:cNvSpPr>
            <a:spLocks noChangeArrowheads="1"/>
          </p:cNvSpPr>
          <p:nvPr userDrawn="1"/>
        </p:nvSpPr>
        <p:spPr bwMode="auto">
          <a:xfrm>
            <a:off x="6534150" y="4727575"/>
            <a:ext cx="2492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008000"/>
                </a:solidFill>
              </a:rPr>
              <a:t>MAKIN</a:t>
            </a:r>
          </a:p>
        </p:txBody>
      </p:sp>
      <p:sp>
        <p:nvSpPr>
          <p:cNvPr id="1046" name="Rectangle 22"/>
          <p:cNvSpPr>
            <a:spLocks noChangeArrowheads="1"/>
          </p:cNvSpPr>
          <p:nvPr userDrawn="1"/>
        </p:nvSpPr>
        <p:spPr bwMode="auto">
          <a:xfrm>
            <a:off x="5280025" y="4098925"/>
            <a:ext cx="4206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chemeClr val="accent2"/>
                </a:solidFill>
              </a:rPr>
              <a:t>ENIWETOK</a:t>
            </a:r>
          </a:p>
        </p:txBody>
      </p:sp>
      <p:sp>
        <p:nvSpPr>
          <p:cNvPr id="1047" name="Rectangle 23"/>
          <p:cNvSpPr>
            <a:spLocks noChangeArrowheads="1"/>
          </p:cNvSpPr>
          <p:nvPr userDrawn="1"/>
        </p:nvSpPr>
        <p:spPr bwMode="auto">
          <a:xfrm>
            <a:off x="4213225" y="4203700"/>
            <a:ext cx="938213" cy="1619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rgbClr val="660066"/>
                </a:solidFill>
              </a:rPr>
              <a:t>CAROLINE ISLANDS</a:t>
            </a:r>
          </a:p>
        </p:txBody>
      </p:sp>
      <p:sp>
        <p:nvSpPr>
          <p:cNvPr id="1048" name="Rectangle 24"/>
          <p:cNvSpPr>
            <a:spLocks noChangeArrowheads="1"/>
          </p:cNvSpPr>
          <p:nvPr userDrawn="1"/>
        </p:nvSpPr>
        <p:spPr bwMode="auto">
          <a:xfrm>
            <a:off x="4686300" y="4391025"/>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660066"/>
                </a:solidFill>
              </a:rPr>
              <a:t>TRUK</a:t>
            </a:r>
          </a:p>
        </p:txBody>
      </p:sp>
      <p:sp>
        <p:nvSpPr>
          <p:cNvPr id="1049" name="Rectangle 25"/>
          <p:cNvSpPr>
            <a:spLocks noChangeArrowheads="1"/>
          </p:cNvSpPr>
          <p:nvPr userDrawn="1"/>
        </p:nvSpPr>
        <p:spPr bwMode="auto">
          <a:xfrm>
            <a:off x="3787775" y="4351338"/>
            <a:ext cx="414338" cy="271462"/>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rgbClr val="FFFF00"/>
                </a:solidFill>
              </a:rPr>
              <a:t>PALAU</a:t>
            </a:r>
          </a:p>
          <a:p>
            <a:pPr algn="ctr"/>
            <a:r>
              <a:rPr lang="en-US" altLang="en-US" sz="700" b="1" u="sng">
                <a:solidFill>
                  <a:srgbClr val="FFFF00"/>
                </a:solidFill>
              </a:rPr>
              <a:t>ISLANDS</a:t>
            </a:r>
          </a:p>
        </p:txBody>
      </p:sp>
      <p:sp>
        <p:nvSpPr>
          <p:cNvPr id="1050" name="Rectangle 26"/>
          <p:cNvSpPr>
            <a:spLocks noChangeArrowheads="1"/>
          </p:cNvSpPr>
          <p:nvPr userDrawn="1"/>
        </p:nvSpPr>
        <p:spPr bwMode="auto">
          <a:xfrm>
            <a:off x="3863975" y="4200525"/>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FF00"/>
                </a:solidFill>
              </a:rPr>
              <a:t>ULITHI</a:t>
            </a:r>
          </a:p>
        </p:txBody>
      </p:sp>
      <p:sp>
        <p:nvSpPr>
          <p:cNvPr id="1051" name="Rectangle 27"/>
          <p:cNvSpPr>
            <a:spLocks noChangeArrowheads="1"/>
          </p:cNvSpPr>
          <p:nvPr userDrawn="1"/>
        </p:nvSpPr>
        <p:spPr bwMode="auto">
          <a:xfrm>
            <a:off x="3762375" y="4270375"/>
            <a:ext cx="1539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FF00"/>
                </a:solidFill>
              </a:rPr>
              <a:t>YAP</a:t>
            </a:r>
          </a:p>
        </p:txBody>
      </p:sp>
      <p:sp>
        <p:nvSpPr>
          <p:cNvPr id="1052" name="Rectangle 28"/>
          <p:cNvSpPr>
            <a:spLocks noChangeArrowheads="1"/>
          </p:cNvSpPr>
          <p:nvPr userDrawn="1"/>
        </p:nvSpPr>
        <p:spPr bwMode="auto">
          <a:xfrm>
            <a:off x="3060700" y="3940175"/>
            <a:ext cx="554038" cy="244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solidFill>
                  <a:srgbClr val="FF9900"/>
                </a:solidFill>
              </a:rPr>
              <a:t>PHILIPPINE</a:t>
            </a:r>
          </a:p>
          <a:p>
            <a:pPr algn="ctr"/>
            <a:r>
              <a:rPr lang="en-US" altLang="en-US" sz="700" b="1" u="sng">
                <a:solidFill>
                  <a:srgbClr val="FF9900"/>
                </a:solidFill>
              </a:rPr>
              <a:t>ISLANDS</a:t>
            </a:r>
          </a:p>
        </p:txBody>
      </p:sp>
      <p:sp>
        <p:nvSpPr>
          <p:cNvPr id="1053" name="Rectangle 29"/>
          <p:cNvSpPr>
            <a:spLocks noChangeArrowheads="1"/>
          </p:cNvSpPr>
          <p:nvPr userDrawn="1"/>
        </p:nvSpPr>
        <p:spPr bwMode="auto">
          <a:xfrm>
            <a:off x="2819400" y="3698875"/>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9900"/>
                </a:solidFill>
              </a:rPr>
              <a:t>LUZON</a:t>
            </a:r>
          </a:p>
        </p:txBody>
      </p:sp>
      <p:sp>
        <p:nvSpPr>
          <p:cNvPr id="1054" name="Rectangle 30"/>
          <p:cNvSpPr>
            <a:spLocks noChangeArrowheads="1"/>
          </p:cNvSpPr>
          <p:nvPr userDrawn="1"/>
        </p:nvSpPr>
        <p:spPr bwMode="auto">
          <a:xfrm>
            <a:off x="3054350" y="4241800"/>
            <a:ext cx="29051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9900"/>
                </a:solidFill>
              </a:rPr>
              <a:t>LEYTE</a:t>
            </a:r>
          </a:p>
        </p:txBody>
      </p:sp>
      <p:sp>
        <p:nvSpPr>
          <p:cNvPr id="1055" name="Rectangle 31"/>
          <p:cNvSpPr>
            <a:spLocks noChangeArrowheads="1"/>
          </p:cNvSpPr>
          <p:nvPr userDrawn="1"/>
        </p:nvSpPr>
        <p:spPr bwMode="auto">
          <a:xfrm>
            <a:off x="3111500" y="4470400"/>
            <a:ext cx="43656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9900"/>
                </a:solidFill>
              </a:rPr>
              <a:t>MINDANAO</a:t>
            </a:r>
          </a:p>
        </p:txBody>
      </p:sp>
      <p:sp>
        <p:nvSpPr>
          <p:cNvPr id="1056" name="Rectangle 32"/>
          <p:cNvSpPr>
            <a:spLocks noChangeArrowheads="1"/>
          </p:cNvSpPr>
          <p:nvPr userDrawn="1"/>
        </p:nvSpPr>
        <p:spPr bwMode="auto">
          <a:xfrm>
            <a:off x="5003800" y="5381625"/>
            <a:ext cx="2555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Rabaul</a:t>
            </a:r>
          </a:p>
        </p:txBody>
      </p:sp>
      <p:sp>
        <p:nvSpPr>
          <p:cNvPr id="1057" name="Rectangle 33"/>
          <p:cNvSpPr>
            <a:spLocks noChangeArrowheads="1"/>
          </p:cNvSpPr>
          <p:nvPr userDrawn="1"/>
        </p:nvSpPr>
        <p:spPr bwMode="auto">
          <a:xfrm>
            <a:off x="4879975" y="5505450"/>
            <a:ext cx="290513" cy="1682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NEW</a:t>
            </a:r>
          </a:p>
          <a:p>
            <a:pPr algn="ctr"/>
            <a:r>
              <a:rPr lang="en-US" altLang="en-US" sz="600" b="1"/>
              <a:t>BRITAIN</a:t>
            </a:r>
          </a:p>
        </p:txBody>
      </p:sp>
      <p:sp>
        <p:nvSpPr>
          <p:cNvPr id="1058" name="Rectangle 34"/>
          <p:cNvSpPr>
            <a:spLocks noChangeArrowheads="1"/>
          </p:cNvSpPr>
          <p:nvPr userDrawn="1"/>
        </p:nvSpPr>
        <p:spPr bwMode="auto">
          <a:xfrm>
            <a:off x="4375150" y="5143500"/>
            <a:ext cx="501650" cy="1016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35"/>
          <p:cNvSpPr>
            <a:spLocks noChangeArrowheads="1"/>
          </p:cNvSpPr>
          <p:nvPr userDrawn="1"/>
        </p:nvSpPr>
        <p:spPr bwMode="auto">
          <a:xfrm>
            <a:off x="4416425" y="5257800"/>
            <a:ext cx="508000" cy="76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37"/>
          <p:cNvSpPr>
            <a:spLocks noChangeArrowheads="1"/>
          </p:cNvSpPr>
          <p:nvPr userDrawn="1"/>
        </p:nvSpPr>
        <p:spPr bwMode="auto">
          <a:xfrm rot="2124588">
            <a:off x="5073650" y="5516563"/>
            <a:ext cx="1014413" cy="889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600" b="1"/>
          </a:p>
        </p:txBody>
      </p:sp>
      <p:sp>
        <p:nvSpPr>
          <p:cNvPr id="1060" name="Rectangle 36"/>
          <p:cNvSpPr>
            <a:spLocks noChangeArrowheads="1"/>
          </p:cNvSpPr>
          <p:nvPr userDrawn="1"/>
        </p:nvSpPr>
        <p:spPr bwMode="auto">
          <a:xfrm>
            <a:off x="5273675" y="5416550"/>
            <a:ext cx="6556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BOUGAINVILLE</a:t>
            </a:r>
          </a:p>
        </p:txBody>
      </p:sp>
      <p:sp>
        <p:nvSpPr>
          <p:cNvPr id="1062" name="Rectangle 38"/>
          <p:cNvSpPr>
            <a:spLocks noChangeArrowheads="1"/>
          </p:cNvSpPr>
          <p:nvPr userDrawn="1"/>
        </p:nvSpPr>
        <p:spPr bwMode="auto">
          <a:xfrm>
            <a:off x="6035675" y="5429250"/>
            <a:ext cx="490538" cy="2444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700" b="1" u="sng"/>
              <a:t>SOLOMON</a:t>
            </a:r>
          </a:p>
          <a:p>
            <a:pPr algn="ctr"/>
            <a:r>
              <a:rPr lang="en-US" altLang="en-US" sz="700" b="1" u="sng"/>
              <a:t>ISLANDS</a:t>
            </a:r>
          </a:p>
        </p:txBody>
      </p:sp>
      <p:sp>
        <p:nvSpPr>
          <p:cNvPr id="1063" name="Rectangle 39"/>
          <p:cNvSpPr>
            <a:spLocks noChangeArrowheads="1"/>
          </p:cNvSpPr>
          <p:nvPr userDrawn="1"/>
        </p:nvSpPr>
        <p:spPr bwMode="auto">
          <a:xfrm>
            <a:off x="5127625" y="5930900"/>
            <a:ext cx="6556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GUADALCANAL</a:t>
            </a:r>
          </a:p>
        </p:txBody>
      </p:sp>
      <p:sp>
        <p:nvSpPr>
          <p:cNvPr id="1064" name="Rectangle 40"/>
          <p:cNvSpPr>
            <a:spLocks noChangeArrowheads="1"/>
          </p:cNvSpPr>
          <p:nvPr userDrawn="1"/>
        </p:nvSpPr>
        <p:spPr bwMode="auto">
          <a:xfrm>
            <a:off x="4743450" y="5667375"/>
            <a:ext cx="2047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Buna</a:t>
            </a:r>
          </a:p>
        </p:txBody>
      </p:sp>
      <p:sp>
        <p:nvSpPr>
          <p:cNvPr id="1065" name="Rectangle 41"/>
          <p:cNvSpPr>
            <a:spLocks noChangeArrowheads="1"/>
          </p:cNvSpPr>
          <p:nvPr userDrawn="1"/>
        </p:nvSpPr>
        <p:spPr bwMode="auto">
          <a:xfrm>
            <a:off x="4184650" y="5724525"/>
            <a:ext cx="4524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Port Moresby</a:t>
            </a:r>
          </a:p>
        </p:txBody>
      </p:sp>
      <p:sp>
        <p:nvSpPr>
          <p:cNvPr id="1066" name="Rectangle 42"/>
          <p:cNvSpPr>
            <a:spLocks noChangeArrowheads="1"/>
          </p:cNvSpPr>
          <p:nvPr userDrawn="1"/>
        </p:nvSpPr>
        <p:spPr bwMode="auto">
          <a:xfrm>
            <a:off x="4283075" y="5546725"/>
            <a:ext cx="3381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Salamaua</a:t>
            </a:r>
          </a:p>
        </p:txBody>
      </p:sp>
      <p:sp>
        <p:nvSpPr>
          <p:cNvPr id="1067" name="Rectangle 43"/>
          <p:cNvSpPr>
            <a:spLocks noChangeArrowheads="1"/>
          </p:cNvSpPr>
          <p:nvPr userDrawn="1"/>
        </p:nvSpPr>
        <p:spPr bwMode="auto">
          <a:xfrm>
            <a:off x="4670425" y="5537200"/>
            <a:ext cx="11588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Lae</a:t>
            </a:r>
          </a:p>
        </p:txBody>
      </p:sp>
      <p:sp>
        <p:nvSpPr>
          <p:cNvPr id="1068" name="Line 44"/>
          <p:cNvSpPr>
            <a:spLocks noChangeShapeType="1"/>
          </p:cNvSpPr>
          <p:nvPr userDrawn="1"/>
        </p:nvSpPr>
        <p:spPr bwMode="auto">
          <a:xfrm flipH="1" flipV="1">
            <a:off x="5616575" y="5778500"/>
            <a:ext cx="19050" cy="15875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69" name="Line 45"/>
          <p:cNvSpPr>
            <a:spLocks noChangeShapeType="1"/>
          </p:cNvSpPr>
          <p:nvPr userDrawn="1"/>
        </p:nvSpPr>
        <p:spPr bwMode="auto">
          <a:xfrm flipV="1">
            <a:off x="5235575" y="5464175"/>
            <a:ext cx="76200" cy="5715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0" name="Rectangle 46"/>
          <p:cNvSpPr>
            <a:spLocks noChangeArrowheads="1"/>
          </p:cNvSpPr>
          <p:nvPr userDrawn="1"/>
        </p:nvSpPr>
        <p:spPr bwMode="auto">
          <a:xfrm>
            <a:off x="5470525" y="5492750"/>
            <a:ext cx="42386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b="1"/>
              <a:t>CHOISEUL</a:t>
            </a:r>
          </a:p>
        </p:txBody>
      </p:sp>
      <p:sp>
        <p:nvSpPr>
          <p:cNvPr id="1071" name="Line 47"/>
          <p:cNvSpPr>
            <a:spLocks noChangeShapeType="1"/>
          </p:cNvSpPr>
          <p:nvPr userDrawn="1"/>
        </p:nvSpPr>
        <p:spPr bwMode="auto">
          <a:xfrm flipV="1">
            <a:off x="5359400" y="5537200"/>
            <a:ext cx="120650" cy="508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2" name="Rectangle 48"/>
          <p:cNvSpPr>
            <a:spLocks noChangeArrowheads="1"/>
          </p:cNvSpPr>
          <p:nvPr userDrawn="1"/>
        </p:nvSpPr>
        <p:spPr bwMode="auto">
          <a:xfrm>
            <a:off x="5572125" y="5565775"/>
            <a:ext cx="449263"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b="1"/>
              <a:t>SANTA ISABEL</a:t>
            </a:r>
          </a:p>
        </p:txBody>
      </p:sp>
      <p:sp>
        <p:nvSpPr>
          <p:cNvPr id="1073" name="Line 49"/>
          <p:cNvSpPr>
            <a:spLocks noChangeShapeType="1"/>
          </p:cNvSpPr>
          <p:nvPr userDrawn="1"/>
        </p:nvSpPr>
        <p:spPr bwMode="auto">
          <a:xfrm flipV="1">
            <a:off x="5499100" y="5603875"/>
            <a:ext cx="63500" cy="2540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4" name="Rectangle 50"/>
          <p:cNvSpPr>
            <a:spLocks noChangeArrowheads="1"/>
          </p:cNvSpPr>
          <p:nvPr userDrawn="1"/>
        </p:nvSpPr>
        <p:spPr bwMode="auto">
          <a:xfrm>
            <a:off x="4940300" y="5797550"/>
            <a:ext cx="655638"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NEW GEORGIA</a:t>
            </a:r>
          </a:p>
        </p:txBody>
      </p:sp>
      <p:sp>
        <p:nvSpPr>
          <p:cNvPr id="1075" name="Rectangle 51"/>
          <p:cNvSpPr>
            <a:spLocks noChangeArrowheads="1"/>
          </p:cNvSpPr>
          <p:nvPr userDrawn="1"/>
        </p:nvSpPr>
        <p:spPr bwMode="auto">
          <a:xfrm>
            <a:off x="5116513" y="5684838"/>
            <a:ext cx="406400" cy="76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endParaRPr lang="en-US" altLang="en-US" sz="500"/>
          </a:p>
        </p:txBody>
      </p:sp>
      <p:sp>
        <p:nvSpPr>
          <p:cNvPr id="1076" name="Freeform 52"/>
          <p:cNvSpPr>
            <a:spLocks/>
          </p:cNvSpPr>
          <p:nvPr userDrawn="1"/>
        </p:nvSpPr>
        <p:spPr bwMode="auto">
          <a:xfrm>
            <a:off x="4633913" y="5176838"/>
            <a:ext cx="100012" cy="49212"/>
          </a:xfrm>
          <a:custGeom>
            <a:avLst/>
            <a:gdLst>
              <a:gd name="T0" fmla="*/ 7 w 63"/>
              <a:gd name="T1" fmla="*/ 1 h 31"/>
              <a:gd name="T2" fmla="*/ 12 w 63"/>
              <a:gd name="T3" fmla="*/ 28 h 31"/>
              <a:gd name="T4" fmla="*/ 28 w 63"/>
              <a:gd name="T5" fmla="*/ 17 h 31"/>
              <a:gd name="T6" fmla="*/ 31 w 63"/>
              <a:gd name="T7" fmla="*/ 28 h 31"/>
              <a:gd name="T8" fmla="*/ 55 w 63"/>
              <a:gd name="T9" fmla="*/ 23 h 31"/>
              <a:gd name="T10" fmla="*/ 55 w 63"/>
              <a:gd name="T11" fmla="*/ 4 h 31"/>
              <a:gd name="T12" fmla="*/ 7 w 63"/>
              <a:gd name="T13" fmla="*/ 1 h 31"/>
            </a:gdLst>
            <a:ahLst/>
            <a:cxnLst>
              <a:cxn ang="0">
                <a:pos x="T0" y="T1"/>
              </a:cxn>
              <a:cxn ang="0">
                <a:pos x="T2" y="T3"/>
              </a:cxn>
              <a:cxn ang="0">
                <a:pos x="T4" y="T5"/>
              </a:cxn>
              <a:cxn ang="0">
                <a:pos x="T6" y="T7"/>
              </a:cxn>
              <a:cxn ang="0">
                <a:pos x="T8" y="T9"/>
              </a:cxn>
              <a:cxn ang="0">
                <a:pos x="T10" y="T11"/>
              </a:cxn>
              <a:cxn ang="0">
                <a:pos x="T12" y="T13"/>
              </a:cxn>
            </a:cxnLst>
            <a:rect l="0" t="0" r="r" b="b"/>
            <a:pathLst>
              <a:path w="63" h="31">
                <a:moveTo>
                  <a:pt x="7" y="1"/>
                </a:moveTo>
                <a:cubicBezTo>
                  <a:pt x="0" y="5"/>
                  <a:pt x="9" y="25"/>
                  <a:pt x="12" y="28"/>
                </a:cubicBezTo>
                <a:cubicBezTo>
                  <a:pt x="15" y="31"/>
                  <a:pt x="25" y="17"/>
                  <a:pt x="28" y="17"/>
                </a:cubicBezTo>
                <a:lnTo>
                  <a:pt x="31" y="28"/>
                </a:lnTo>
                <a:cubicBezTo>
                  <a:pt x="35" y="29"/>
                  <a:pt x="51" y="27"/>
                  <a:pt x="55" y="23"/>
                </a:cubicBezTo>
                <a:cubicBezTo>
                  <a:pt x="59" y="19"/>
                  <a:pt x="63" y="8"/>
                  <a:pt x="55" y="4"/>
                </a:cubicBezTo>
                <a:cubicBezTo>
                  <a:pt x="47" y="0"/>
                  <a:pt x="17" y="2"/>
                  <a:pt x="7" y="1"/>
                </a:cubicBezTo>
                <a:close/>
              </a:path>
            </a:pathLst>
          </a:custGeom>
          <a:solidFill>
            <a:srgbClr val="FFFFCC">
              <a:alpha val="73000"/>
            </a:srgbClr>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7" name="Rectangle 53"/>
          <p:cNvSpPr>
            <a:spLocks noChangeArrowheads="1"/>
          </p:cNvSpPr>
          <p:nvPr userDrawn="1"/>
        </p:nvSpPr>
        <p:spPr bwMode="auto">
          <a:xfrm>
            <a:off x="4343400" y="5097463"/>
            <a:ext cx="582613" cy="7778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ADMIRALTY IS.</a:t>
            </a:r>
          </a:p>
        </p:txBody>
      </p:sp>
      <p:sp>
        <p:nvSpPr>
          <p:cNvPr id="1078" name="Line 54"/>
          <p:cNvSpPr>
            <a:spLocks noChangeShapeType="1"/>
          </p:cNvSpPr>
          <p:nvPr userDrawn="1"/>
        </p:nvSpPr>
        <p:spPr bwMode="auto">
          <a:xfrm flipH="1" flipV="1">
            <a:off x="4887913" y="5480050"/>
            <a:ext cx="34925" cy="7302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79" name="Freeform 55"/>
          <p:cNvSpPr>
            <a:spLocks/>
          </p:cNvSpPr>
          <p:nvPr userDrawn="1"/>
        </p:nvSpPr>
        <p:spPr bwMode="auto">
          <a:xfrm>
            <a:off x="5386388" y="5651500"/>
            <a:ext cx="80962" cy="74613"/>
          </a:xfrm>
          <a:custGeom>
            <a:avLst/>
            <a:gdLst>
              <a:gd name="T0" fmla="*/ 20 w 51"/>
              <a:gd name="T1" fmla="*/ 0 h 47"/>
              <a:gd name="T2" fmla="*/ 0 w 51"/>
              <a:gd name="T3" fmla="*/ 17 h 47"/>
              <a:gd name="T4" fmla="*/ 21 w 51"/>
              <a:gd name="T5" fmla="*/ 21 h 47"/>
              <a:gd name="T6" fmla="*/ 25 w 51"/>
              <a:gd name="T7" fmla="*/ 36 h 47"/>
              <a:gd name="T8" fmla="*/ 48 w 51"/>
              <a:gd name="T9" fmla="*/ 45 h 47"/>
              <a:gd name="T10" fmla="*/ 45 w 51"/>
              <a:gd name="T11" fmla="*/ 26 h 47"/>
              <a:gd name="T12" fmla="*/ 33 w 51"/>
              <a:gd name="T13" fmla="*/ 20 h 47"/>
              <a:gd name="T14" fmla="*/ 20 w 51"/>
              <a:gd name="T15" fmla="*/ 0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7">
                <a:moveTo>
                  <a:pt x="20" y="0"/>
                </a:moveTo>
                <a:cubicBezTo>
                  <a:pt x="13" y="0"/>
                  <a:pt x="0" y="14"/>
                  <a:pt x="0" y="17"/>
                </a:cubicBezTo>
                <a:cubicBezTo>
                  <a:pt x="0" y="20"/>
                  <a:pt x="17" y="18"/>
                  <a:pt x="21" y="21"/>
                </a:cubicBezTo>
                <a:lnTo>
                  <a:pt x="25" y="36"/>
                </a:lnTo>
                <a:cubicBezTo>
                  <a:pt x="30" y="40"/>
                  <a:pt x="45" y="47"/>
                  <a:pt x="48" y="45"/>
                </a:cubicBezTo>
                <a:cubicBezTo>
                  <a:pt x="51" y="43"/>
                  <a:pt x="48" y="30"/>
                  <a:pt x="45" y="26"/>
                </a:cubicBezTo>
                <a:cubicBezTo>
                  <a:pt x="42" y="22"/>
                  <a:pt x="37" y="24"/>
                  <a:pt x="33" y="20"/>
                </a:cubicBezTo>
                <a:cubicBezTo>
                  <a:pt x="29" y="16"/>
                  <a:pt x="23" y="4"/>
                  <a:pt x="20" y="0"/>
                </a:cubicBezTo>
                <a:close/>
              </a:path>
            </a:pathLst>
          </a:custGeom>
          <a:solidFill>
            <a:srgbClr val="FFFFCC">
              <a:alpha val="73000"/>
            </a:srgbClr>
          </a:solidFill>
          <a:ln w="9525">
            <a:solidFill>
              <a:srgbClr val="66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1" name="Line 57"/>
          <p:cNvSpPr>
            <a:spLocks noChangeShapeType="1"/>
          </p:cNvSpPr>
          <p:nvPr userDrawn="1"/>
        </p:nvSpPr>
        <p:spPr bwMode="auto">
          <a:xfrm flipV="1">
            <a:off x="5334000" y="5705475"/>
            <a:ext cx="76200" cy="10001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2" name="Rectangle 58"/>
          <p:cNvSpPr>
            <a:spLocks noChangeArrowheads="1"/>
          </p:cNvSpPr>
          <p:nvPr userDrawn="1"/>
        </p:nvSpPr>
        <p:spPr bwMode="auto">
          <a:xfrm>
            <a:off x="5816600" y="5634038"/>
            <a:ext cx="209550" cy="76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r>
              <a:rPr lang="en-US" altLang="en-US" sz="500" b="1"/>
              <a:t>SAVO</a:t>
            </a:r>
          </a:p>
        </p:txBody>
      </p:sp>
      <p:sp>
        <p:nvSpPr>
          <p:cNvPr id="1083" name="Line 59"/>
          <p:cNvSpPr>
            <a:spLocks noChangeShapeType="1"/>
          </p:cNvSpPr>
          <p:nvPr userDrawn="1"/>
        </p:nvSpPr>
        <p:spPr bwMode="auto">
          <a:xfrm flipV="1">
            <a:off x="5554663" y="5676900"/>
            <a:ext cx="247650" cy="3175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4" name="Rectangle 60"/>
          <p:cNvSpPr>
            <a:spLocks noChangeArrowheads="1"/>
          </p:cNvSpPr>
          <p:nvPr userDrawn="1"/>
        </p:nvSpPr>
        <p:spPr bwMode="auto">
          <a:xfrm>
            <a:off x="6122988" y="5770563"/>
            <a:ext cx="438150" cy="1524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r>
              <a:rPr lang="en-US" altLang="en-US" sz="500" b="1"/>
              <a:t>SANTA CRUZ </a:t>
            </a:r>
          </a:p>
          <a:p>
            <a:r>
              <a:rPr lang="en-US" altLang="en-US" sz="500" b="1"/>
              <a:t>ISLANDS</a:t>
            </a:r>
          </a:p>
        </p:txBody>
      </p:sp>
      <p:sp>
        <p:nvSpPr>
          <p:cNvPr id="1085" name="Rectangle 61"/>
          <p:cNvSpPr>
            <a:spLocks noChangeArrowheads="1"/>
          </p:cNvSpPr>
          <p:nvPr userDrawn="1"/>
        </p:nvSpPr>
        <p:spPr bwMode="auto">
          <a:xfrm>
            <a:off x="5843588" y="5695950"/>
            <a:ext cx="488950" cy="762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anchor="ctr"/>
          <a:lstStyle/>
          <a:p>
            <a:r>
              <a:rPr lang="en-US" altLang="en-US" sz="500" b="1"/>
              <a:t>SAN CRITOBAL</a:t>
            </a:r>
          </a:p>
        </p:txBody>
      </p:sp>
      <p:sp>
        <p:nvSpPr>
          <p:cNvPr id="1086" name="Line 62"/>
          <p:cNvSpPr>
            <a:spLocks noChangeShapeType="1"/>
          </p:cNvSpPr>
          <p:nvPr userDrawn="1"/>
        </p:nvSpPr>
        <p:spPr bwMode="auto">
          <a:xfrm flipV="1">
            <a:off x="5715000" y="5743575"/>
            <a:ext cx="119063" cy="809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7" name="Rectangle 63"/>
          <p:cNvSpPr>
            <a:spLocks noChangeArrowheads="1"/>
          </p:cNvSpPr>
          <p:nvPr userDrawn="1"/>
        </p:nvSpPr>
        <p:spPr bwMode="auto">
          <a:xfrm>
            <a:off x="4092575" y="5010150"/>
            <a:ext cx="301625"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Hollandia</a:t>
            </a:r>
          </a:p>
        </p:txBody>
      </p:sp>
      <p:sp>
        <p:nvSpPr>
          <p:cNvPr id="1088" name="Line 64"/>
          <p:cNvSpPr>
            <a:spLocks noChangeShapeType="1"/>
          </p:cNvSpPr>
          <p:nvPr userDrawn="1"/>
        </p:nvSpPr>
        <p:spPr bwMode="auto">
          <a:xfrm flipV="1">
            <a:off x="4157663" y="5073650"/>
            <a:ext cx="50800" cy="16986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89" name="Rectangle 65"/>
          <p:cNvSpPr>
            <a:spLocks noChangeArrowheads="1"/>
          </p:cNvSpPr>
          <p:nvPr userDrawn="1"/>
        </p:nvSpPr>
        <p:spPr bwMode="auto">
          <a:xfrm>
            <a:off x="3798888" y="4946650"/>
            <a:ext cx="222250"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500"/>
              <a:t>BIAK</a:t>
            </a:r>
          </a:p>
        </p:txBody>
      </p:sp>
      <p:sp>
        <p:nvSpPr>
          <p:cNvPr id="1090" name="Line 66"/>
          <p:cNvSpPr>
            <a:spLocks noChangeShapeType="1"/>
          </p:cNvSpPr>
          <p:nvPr userDrawn="1"/>
        </p:nvSpPr>
        <p:spPr bwMode="auto">
          <a:xfrm flipV="1">
            <a:off x="3803650" y="5003800"/>
            <a:ext cx="80963" cy="112713"/>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1" name="Rectangle 67"/>
          <p:cNvSpPr>
            <a:spLocks noChangeArrowheads="1"/>
          </p:cNvSpPr>
          <p:nvPr userDrawn="1"/>
        </p:nvSpPr>
        <p:spPr bwMode="auto">
          <a:xfrm>
            <a:off x="2817813" y="3163888"/>
            <a:ext cx="471487" cy="16668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FORMOSA</a:t>
            </a:r>
          </a:p>
        </p:txBody>
      </p:sp>
      <p:sp>
        <p:nvSpPr>
          <p:cNvPr id="1092" name="Rectangle 68"/>
          <p:cNvSpPr>
            <a:spLocks noChangeArrowheads="1"/>
          </p:cNvSpPr>
          <p:nvPr userDrawn="1"/>
        </p:nvSpPr>
        <p:spPr bwMode="auto">
          <a:xfrm>
            <a:off x="3252788" y="3021013"/>
            <a:ext cx="409575" cy="84137"/>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OKINAWA</a:t>
            </a:r>
          </a:p>
        </p:txBody>
      </p:sp>
      <p:sp>
        <p:nvSpPr>
          <p:cNvPr id="1093" name="Rectangle 69"/>
          <p:cNvSpPr>
            <a:spLocks noChangeArrowheads="1"/>
          </p:cNvSpPr>
          <p:nvPr userDrawn="1"/>
        </p:nvSpPr>
        <p:spPr bwMode="auto">
          <a:xfrm>
            <a:off x="7054850" y="2933700"/>
            <a:ext cx="338138" cy="10477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t>MIDWAY</a:t>
            </a:r>
          </a:p>
        </p:txBody>
      </p:sp>
      <p:sp>
        <p:nvSpPr>
          <p:cNvPr id="1094" name="Rectangle 70"/>
          <p:cNvSpPr>
            <a:spLocks noChangeArrowheads="1"/>
          </p:cNvSpPr>
          <p:nvPr userDrawn="1"/>
        </p:nvSpPr>
        <p:spPr bwMode="auto">
          <a:xfrm>
            <a:off x="3509963" y="4621213"/>
            <a:ext cx="314325" cy="730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600" b="1">
                <a:solidFill>
                  <a:srgbClr val="FFFF00"/>
                </a:solidFill>
              </a:rPr>
              <a:t>PELELIU</a:t>
            </a:r>
          </a:p>
        </p:txBody>
      </p:sp>
      <p:sp>
        <p:nvSpPr>
          <p:cNvPr id="1095" name="Line 71"/>
          <p:cNvSpPr>
            <a:spLocks noChangeShapeType="1"/>
          </p:cNvSpPr>
          <p:nvPr userDrawn="1"/>
        </p:nvSpPr>
        <p:spPr bwMode="auto">
          <a:xfrm flipV="1">
            <a:off x="3694113" y="4556125"/>
            <a:ext cx="17462" cy="74613"/>
          </a:xfrm>
          <a:prstGeom prst="line">
            <a:avLst/>
          </a:prstGeom>
          <a:noFill/>
          <a:ln w="63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11.png"/><Relationship Id="rId3" Type="http://schemas.openxmlformats.org/officeDocument/2006/relationships/audio" Target="../media/audio1.wav"/><Relationship Id="rId7" Type="http://schemas.openxmlformats.org/officeDocument/2006/relationships/audio" Target="../media/audio5.wav"/><Relationship Id="rId12"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9.png"/><Relationship Id="rId5" Type="http://schemas.openxmlformats.org/officeDocument/2006/relationships/audio" Target="../media/audio3.wav"/><Relationship Id="rId10" Type="http://schemas.openxmlformats.org/officeDocument/2006/relationships/image" Target="../media/image8.jpeg"/><Relationship Id="rId4" Type="http://schemas.openxmlformats.org/officeDocument/2006/relationships/audio" Target="../media/audio2.wav"/><Relationship Id="rId9" Type="http://schemas.openxmlformats.org/officeDocument/2006/relationships/image" Target="../media/image7.png"/><Relationship Id="rId1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audio6.wav"/><Relationship Id="rId7"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audio" Target="../media/audio8.wav"/><Relationship Id="rId5" Type="http://schemas.openxmlformats.org/officeDocument/2006/relationships/audio" Target="../media/audio2.wav"/><Relationship Id="rId10" Type="http://schemas.openxmlformats.org/officeDocument/2006/relationships/image" Target="../media/image7.png"/><Relationship Id="rId4" Type="http://schemas.openxmlformats.org/officeDocument/2006/relationships/audio" Target="../media/audio7.wav"/><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2.wav"/><Relationship Id="rId7" Type="http://schemas.openxmlformats.org/officeDocument/2006/relationships/image" Target="../media/image9.png"/><Relationship Id="rId12"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image" Target="../media/image14.png"/><Relationship Id="rId4" Type="http://schemas.openxmlformats.org/officeDocument/2006/relationships/audio" Target="../media/audio8.wav"/><Relationship Id="rId9" Type="http://schemas.openxmlformats.org/officeDocument/2006/relationships/image" Target="../media/image13.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9.png"/><Relationship Id="rId1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audio" Target="../media/audio3.wav"/><Relationship Id="rId12" Type="http://schemas.openxmlformats.org/officeDocument/2006/relationships/image" Target="../media/image10.jpeg"/><Relationship Id="rId1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8.jpeg"/><Relationship Id="rId1" Type="http://schemas.openxmlformats.org/officeDocument/2006/relationships/slideLayout" Target="../slideLayouts/slideLayout1.xml"/><Relationship Id="rId6" Type="http://schemas.openxmlformats.org/officeDocument/2006/relationships/audio" Target="../media/audio7.wav"/><Relationship Id="rId11" Type="http://schemas.openxmlformats.org/officeDocument/2006/relationships/image" Target="../media/image6.png"/><Relationship Id="rId5" Type="http://schemas.openxmlformats.org/officeDocument/2006/relationships/audio" Target="../media/audio8.wav"/><Relationship Id="rId15" Type="http://schemas.openxmlformats.org/officeDocument/2006/relationships/image" Target="../media/image16.png"/><Relationship Id="rId10" Type="http://schemas.openxmlformats.org/officeDocument/2006/relationships/image" Target="../media/image7.png"/><Relationship Id="rId19" Type="http://schemas.openxmlformats.org/officeDocument/2006/relationships/image" Target="../media/image19.png"/><Relationship Id="rId4" Type="http://schemas.openxmlformats.org/officeDocument/2006/relationships/audio" Target="../media/audio6.wav"/><Relationship Id="rId9" Type="http://schemas.openxmlformats.org/officeDocument/2006/relationships/image" Target="../media/image14.png"/><Relationship Id="rId1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3.wav"/><Relationship Id="rId7" Type="http://schemas.openxmlformats.org/officeDocument/2006/relationships/image" Target="../media/image14.png"/><Relationship Id="rId12"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wmf"/><Relationship Id="rId11" Type="http://schemas.openxmlformats.org/officeDocument/2006/relationships/image" Target="../media/image20.png"/><Relationship Id="rId5" Type="http://schemas.openxmlformats.org/officeDocument/2006/relationships/audio" Target="../media/audio2.wav"/><Relationship Id="rId10" Type="http://schemas.openxmlformats.org/officeDocument/2006/relationships/image" Target="../media/image19.png"/><Relationship Id="rId4" Type="http://schemas.openxmlformats.org/officeDocument/2006/relationships/audio" Target="../media/audio8.wav"/><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image" Target="../media/image17.png"/><Relationship Id="rId18" Type="http://schemas.openxmlformats.org/officeDocument/2006/relationships/image" Target="../media/image11.png"/><Relationship Id="rId3" Type="http://schemas.openxmlformats.org/officeDocument/2006/relationships/notesSlide" Target="../notesSlides/notesSlide8.xml"/><Relationship Id="rId21" Type="http://schemas.openxmlformats.org/officeDocument/2006/relationships/image" Target="../media/image13.wmf"/><Relationship Id="rId7" Type="http://schemas.openxmlformats.org/officeDocument/2006/relationships/audio" Target="../media/audio3.wav"/><Relationship Id="rId12" Type="http://schemas.openxmlformats.org/officeDocument/2006/relationships/image" Target="../media/image10.jpeg"/><Relationship Id="rId17" Type="http://schemas.openxmlformats.org/officeDocument/2006/relationships/image" Target="../media/image7.png"/><Relationship Id="rId2" Type="http://schemas.openxmlformats.org/officeDocument/2006/relationships/slideLayout" Target="../slideLayouts/slideLayout1.xml"/><Relationship Id="rId16" Type="http://schemas.openxmlformats.org/officeDocument/2006/relationships/image" Target="../media/image6.png"/><Relationship Id="rId20" Type="http://schemas.openxmlformats.org/officeDocument/2006/relationships/image" Target="../media/image8.jpeg"/><Relationship Id="rId1" Type="http://schemas.openxmlformats.org/officeDocument/2006/relationships/vmlDrawing" Target="../drawings/vmlDrawing1.vml"/><Relationship Id="rId6" Type="http://schemas.openxmlformats.org/officeDocument/2006/relationships/audio" Target="../media/audio2.wav"/><Relationship Id="rId11" Type="http://schemas.openxmlformats.org/officeDocument/2006/relationships/image" Target="../media/image18.jpeg"/><Relationship Id="rId5" Type="http://schemas.openxmlformats.org/officeDocument/2006/relationships/audio" Target="../media/audio8.wav"/><Relationship Id="rId15" Type="http://schemas.openxmlformats.org/officeDocument/2006/relationships/image" Target="../media/image14.png"/><Relationship Id="rId23" Type="http://schemas.openxmlformats.org/officeDocument/2006/relationships/image" Target="../media/image21.png"/><Relationship Id="rId10" Type="http://schemas.openxmlformats.org/officeDocument/2006/relationships/audio" Target="../media/audio5.wav"/><Relationship Id="rId19" Type="http://schemas.openxmlformats.org/officeDocument/2006/relationships/image" Target="../media/image22.jpeg"/><Relationship Id="rId4" Type="http://schemas.openxmlformats.org/officeDocument/2006/relationships/audio" Target="../media/audio6.wav"/><Relationship Id="rId9" Type="http://schemas.openxmlformats.org/officeDocument/2006/relationships/audio" Target="../media/audio4.wav"/><Relationship Id="rId14" Type="http://schemas.openxmlformats.org/officeDocument/2006/relationships/image" Target="../media/image16.png"/><Relationship Id="rId22"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audio" Target="../media/audio9.wav"/><Relationship Id="rId13" Type="http://schemas.openxmlformats.org/officeDocument/2006/relationships/image" Target="../media/image14.png"/><Relationship Id="rId18" Type="http://schemas.openxmlformats.org/officeDocument/2006/relationships/image" Target="../media/image16.png"/><Relationship Id="rId26" Type="http://schemas.openxmlformats.org/officeDocument/2006/relationships/image" Target="../media/image28.png"/><Relationship Id="rId3" Type="http://schemas.openxmlformats.org/officeDocument/2006/relationships/notesSlide" Target="../notesSlides/notesSlide9.xml"/><Relationship Id="rId21" Type="http://schemas.openxmlformats.org/officeDocument/2006/relationships/image" Target="../media/image5.png"/><Relationship Id="rId7" Type="http://schemas.openxmlformats.org/officeDocument/2006/relationships/audio" Target="../media/audio3.wav"/><Relationship Id="rId12" Type="http://schemas.openxmlformats.org/officeDocument/2006/relationships/image" Target="../media/image7.png"/><Relationship Id="rId17" Type="http://schemas.openxmlformats.org/officeDocument/2006/relationships/image" Target="../media/image25.png"/><Relationship Id="rId25" Type="http://schemas.openxmlformats.org/officeDocument/2006/relationships/image" Target="../media/image27.png"/><Relationship Id="rId2" Type="http://schemas.openxmlformats.org/officeDocument/2006/relationships/slideLayout" Target="../slideLayouts/slideLayout1.xml"/><Relationship Id="rId16" Type="http://schemas.openxmlformats.org/officeDocument/2006/relationships/image" Target="../media/image23.png"/><Relationship Id="rId20" Type="http://schemas.openxmlformats.org/officeDocument/2006/relationships/image" Target="../media/image26.jpeg"/><Relationship Id="rId29" Type="http://schemas.openxmlformats.org/officeDocument/2006/relationships/oleObject" Target="../embeddings/oleObject4.bin"/><Relationship Id="rId1" Type="http://schemas.openxmlformats.org/officeDocument/2006/relationships/vmlDrawing" Target="../drawings/vmlDrawing2.vml"/><Relationship Id="rId6" Type="http://schemas.openxmlformats.org/officeDocument/2006/relationships/audio" Target="../media/audio2.wav"/><Relationship Id="rId11" Type="http://schemas.openxmlformats.org/officeDocument/2006/relationships/image" Target="../media/image6.png"/><Relationship Id="rId24" Type="http://schemas.openxmlformats.org/officeDocument/2006/relationships/image" Target="../media/image10.jpeg"/><Relationship Id="rId32" Type="http://schemas.openxmlformats.org/officeDocument/2006/relationships/image" Target="../media/image24.png"/><Relationship Id="rId5" Type="http://schemas.openxmlformats.org/officeDocument/2006/relationships/audio" Target="../media/audio8.wav"/><Relationship Id="rId15" Type="http://schemas.openxmlformats.org/officeDocument/2006/relationships/oleObject" Target="../embeddings/oleObject2.bin"/><Relationship Id="rId23" Type="http://schemas.openxmlformats.org/officeDocument/2006/relationships/image" Target="../media/image17.png"/><Relationship Id="rId28" Type="http://schemas.openxmlformats.org/officeDocument/2006/relationships/oleObject" Target="../embeddings/oleObject3.bin"/><Relationship Id="rId10" Type="http://schemas.openxmlformats.org/officeDocument/2006/relationships/audio" Target="../media/audio10.wav"/><Relationship Id="rId19" Type="http://schemas.openxmlformats.org/officeDocument/2006/relationships/image" Target="../media/image18.jpeg"/><Relationship Id="rId31" Type="http://schemas.openxmlformats.org/officeDocument/2006/relationships/oleObject" Target="../embeddings/oleObject5.bin"/><Relationship Id="rId4" Type="http://schemas.openxmlformats.org/officeDocument/2006/relationships/audio" Target="../media/audio6.wav"/><Relationship Id="rId9" Type="http://schemas.openxmlformats.org/officeDocument/2006/relationships/audio" Target="../media/audio7.wav"/><Relationship Id="rId14" Type="http://schemas.openxmlformats.org/officeDocument/2006/relationships/image" Target="../media/image13.wmf"/><Relationship Id="rId22" Type="http://schemas.openxmlformats.org/officeDocument/2006/relationships/image" Target="../media/image8.jpeg"/><Relationship Id="rId27" Type="http://schemas.openxmlformats.org/officeDocument/2006/relationships/image" Target="../media/image29.png"/><Relationship Id="rId30"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Rectangle 4"/>
          <p:cNvSpPr>
            <a:spLocks noChangeArrowheads="1"/>
          </p:cNvSpPr>
          <p:nvPr/>
        </p:nvSpPr>
        <p:spPr bwMode="auto">
          <a:xfrm>
            <a:off x="601663" y="577850"/>
            <a:ext cx="77724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4400">
                <a:solidFill>
                  <a:schemeClr val="tx2"/>
                </a:solidFill>
                <a:latin typeface="Arial" panose="020B0604020202020204" pitchFamily="34" charset="0"/>
              </a:defRPr>
            </a:lvl1pPr>
            <a:lvl2pPr algn="ctr">
              <a:defRPr sz="4400">
                <a:solidFill>
                  <a:schemeClr val="tx2"/>
                </a:solidFill>
                <a:latin typeface="Arial" panose="020B0604020202020204" pitchFamily="34" charset="0"/>
              </a:defRPr>
            </a:lvl2pPr>
            <a:lvl3pPr algn="ctr">
              <a:defRPr sz="4400">
                <a:solidFill>
                  <a:schemeClr val="tx2"/>
                </a:solidFill>
                <a:latin typeface="Arial" panose="020B0604020202020204" pitchFamily="34" charset="0"/>
              </a:defRPr>
            </a:lvl3pPr>
            <a:lvl4pPr algn="ctr">
              <a:defRPr sz="4400">
                <a:solidFill>
                  <a:schemeClr val="tx2"/>
                </a:solidFill>
                <a:latin typeface="Arial" panose="020B0604020202020204" pitchFamily="34" charset="0"/>
              </a:defRPr>
            </a:lvl4pPr>
            <a:lvl5pPr algn="ctr">
              <a:defRPr sz="4400">
                <a:solidFill>
                  <a:schemeClr val="tx2"/>
                </a:solidFill>
                <a:latin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defRPr>
            </a:lvl9pPr>
          </a:lstStyle>
          <a:p>
            <a:r>
              <a:rPr lang="en-US" altLang="en-US" sz="4800"/>
              <a:t>World War II</a:t>
            </a:r>
            <a:br>
              <a:rPr lang="en-US" altLang="en-US" sz="4800"/>
            </a:br>
            <a:endParaRPr lang="en-US" altLang="en-US" sz="4800"/>
          </a:p>
        </p:txBody>
      </p:sp>
      <p:sp>
        <p:nvSpPr>
          <p:cNvPr id="16389" name="Rectangle 5"/>
          <p:cNvSpPr>
            <a:spLocks noChangeArrowheads="1"/>
          </p:cNvSpPr>
          <p:nvPr/>
        </p:nvSpPr>
        <p:spPr bwMode="auto">
          <a:xfrm>
            <a:off x="192088" y="5278438"/>
            <a:ext cx="8591550"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defRPr>
            </a:lvl9pPr>
          </a:lstStyle>
          <a:p>
            <a:pPr algn="ctr">
              <a:buFontTx/>
              <a:buNone/>
            </a:pPr>
            <a:r>
              <a:rPr lang="en-US" altLang="en-US" sz="4000"/>
              <a:t>Pacific Theater </a:t>
            </a:r>
          </a:p>
          <a:p>
            <a:pPr algn="ctr">
              <a:buFontTx/>
              <a:buNone/>
            </a:pPr>
            <a:r>
              <a:rPr lang="en-US" altLang="en-US" sz="4000"/>
              <a:t>  July 1942-August 1945</a:t>
            </a:r>
          </a:p>
        </p:txBody>
      </p:sp>
      <p:pic>
        <p:nvPicPr>
          <p:cNvPr id="16390" name="Picture 6" descr="new csi cre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925" y="411163"/>
            <a:ext cx="979488" cy="1093787"/>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Follow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78038" y="1654175"/>
            <a:ext cx="4819650" cy="3417888"/>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2" descr="ww2%20asia%20map%2016"/>
          <p:cNvPicPr>
            <a:picLocks noChangeAspect="1" noChangeArrowheads="1"/>
          </p:cNvPicPr>
          <p:nvPr/>
        </p:nvPicPr>
        <p:blipFill>
          <a:blip r:embed="rId3">
            <a:extLst>
              <a:ext uri="{28A0092B-C50C-407E-A947-70E740481C1C}">
                <a14:useLocalDpi xmlns:a14="http://schemas.microsoft.com/office/drawing/2010/main" val="0"/>
              </a:ext>
            </a:extLst>
          </a:blip>
          <a:srcRect l="4033" t="2956" r="3136" b="2031"/>
          <a:stretch>
            <a:fillRect/>
          </a:stretch>
        </p:blipFill>
        <p:spPr bwMode="auto">
          <a:xfrm>
            <a:off x="244475" y="9525"/>
            <a:ext cx="8689975" cy="6781800"/>
          </a:xfrm>
          <a:prstGeom prst="rect">
            <a:avLst/>
          </a:prstGeom>
          <a:noFill/>
          <a:extLst>
            <a:ext uri="{909E8E84-426E-40DD-AFC4-6F175D3DCCD1}">
              <a14:hiddenFill xmlns:a14="http://schemas.microsoft.com/office/drawing/2010/main">
                <a:solidFill>
                  <a:srgbClr val="FFFFFF"/>
                </a:solidFill>
              </a14:hiddenFill>
            </a:ext>
          </a:extLst>
        </p:spPr>
      </p:pic>
      <p:sp>
        <p:nvSpPr>
          <p:cNvPr id="7171" name="Freeform 3"/>
          <p:cNvSpPr>
            <a:spLocks/>
          </p:cNvSpPr>
          <p:nvPr/>
        </p:nvSpPr>
        <p:spPr bwMode="auto">
          <a:xfrm>
            <a:off x="1127125" y="3190875"/>
            <a:ext cx="3190875" cy="3595688"/>
          </a:xfrm>
          <a:custGeom>
            <a:avLst/>
            <a:gdLst>
              <a:gd name="T0" fmla="*/ 423 w 2010"/>
              <a:gd name="T1" fmla="*/ 2262 h 2265"/>
              <a:gd name="T2" fmla="*/ 426 w 2010"/>
              <a:gd name="T3" fmla="*/ 1398 h 2265"/>
              <a:gd name="T4" fmla="*/ 409 w 2010"/>
              <a:gd name="T5" fmla="*/ 1388 h 2265"/>
              <a:gd name="T6" fmla="*/ 238 w 2010"/>
              <a:gd name="T7" fmla="*/ 1223 h 2265"/>
              <a:gd name="T8" fmla="*/ 189 w 2010"/>
              <a:gd name="T9" fmla="*/ 1037 h 2265"/>
              <a:gd name="T10" fmla="*/ 196 w 2010"/>
              <a:gd name="T11" fmla="*/ 962 h 2265"/>
              <a:gd name="T12" fmla="*/ 229 w 2010"/>
              <a:gd name="T13" fmla="*/ 920 h 2265"/>
              <a:gd name="T14" fmla="*/ 226 w 2010"/>
              <a:gd name="T15" fmla="*/ 878 h 2265"/>
              <a:gd name="T16" fmla="*/ 234 w 2010"/>
              <a:gd name="T17" fmla="*/ 837 h 2265"/>
              <a:gd name="T18" fmla="*/ 192 w 2010"/>
              <a:gd name="T19" fmla="*/ 788 h 2265"/>
              <a:gd name="T20" fmla="*/ 186 w 2010"/>
              <a:gd name="T21" fmla="*/ 705 h 2265"/>
              <a:gd name="T22" fmla="*/ 154 w 2010"/>
              <a:gd name="T23" fmla="*/ 632 h 2265"/>
              <a:gd name="T24" fmla="*/ 142 w 2010"/>
              <a:gd name="T25" fmla="*/ 566 h 2265"/>
              <a:gd name="T26" fmla="*/ 99 w 2010"/>
              <a:gd name="T27" fmla="*/ 522 h 2265"/>
              <a:gd name="T28" fmla="*/ 39 w 2010"/>
              <a:gd name="T29" fmla="*/ 492 h 2265"/>
              <a:gd name="T30" fmla="*/ 40 w 2010"/>
              <a:gd name="T31" fmla="*/ 467 h 2265"/>
              <a:gd name="T32" fmla="*/ 31 w 2010"/>
              <a:gd name="T33" fmla="*/ 438 h 2265"/>
              <a:gd name="T34" fmla="*/ 1 w 2010"/>
              <a:gd name="T35" fmla="*/ 429 h 2265"/>
              <a:gd name="T36" fmla="*/ 28 w 2010"/>
              <a:gd name="T37" fmla="*/ 342 h 2265"/>
              <a:gd name="T38" fmla="*/ 25 w 2010"/>
              <a:gd name="T39" fmla="*/ 303 h 2265"/>
              <a:gd name="T40" fmla="*/ 43 w 2010"/>
              <a:gd name="T41" fmla="*/ 279 h 2265"/>
              <a:gd name="T42" fmla="*/ 58 w 2010"/>
              <a:gd name="T43" fmla="*/ 305 h 2265"/>
              <a:gd name="T44" fmla="*/ 121 w 2010"/>
              <a:gd name="T45" fmla="*/ 336 h 2265"/>
              <a:gd name="T46" fmla="*/ 132 w 2010"/>
              <a:gd name="T47" fmla="*/ 366 h 2265"/>
              <a:gd name="T48" fmla="*/ 148 w 2010"/>
              <a:gd name="T49" fmla="*/ 377 h 2265"/>
              <a:gd name="T50" fmla="*/ 151 w 2010"/>
              <a:gd name="T51" fmla="*/ 390 h 2265"/>
              <a:gd name="T52" fmla="*/ 193 w 2010"/>
              <a:gd name="T53" fmla="*/ 404 h 2265"/>
              <a:gd name="T54" fmla="*/ 195 w 2010"/>
              <a:gd name="T55" fmla="*/ 452 h 2265"/>
              <a:gd name="T56" fmla="*/ 222 w 2010"/>
              <a:gd name="T57" fmla="*/ 435 h 2265"/>
              <a:gd name="T58" fmla="*/ 223 w 2010"/>
              <a:gd name="T59" fmla="*/ 402 h 2265"/>
              <a:gd name="T60" fmla="*/ 253 w 2010"/>
              <a:gd name="T61" fmla="*/ 401 h 2265"/>
              <a:gd name="T62" fmla="*/ 321 w 2010"/>
              <a:gd name="T63" fmla="*/ 371 h 2265"/>
              <a:gd name="T64" fmla="*/ 334 w 2010"/>
              <a:gd name="T65" fmla="*/ 350 h 2265"/>
              <a:gd name="T66" fmla="*/ 339 w 2010"/>
              <a:gd name="T67" fmla="*/ 320 h 2265"/>
              <a:gd name="T68" fmla="*/ 351 w 2010"/>
              <a:gd name="T69" fmla="*/ 300 h 2265"/>
              <a:gd name="T70" fmla="*/ 339 w 2010"/>
              <a:gd name="T71" fmla="*/ 278 h 2265"/>
              <a:gd name="T72" fmla="*/ 336 w 2010"/>
              <a:gd name="T73" fmla="*/ 221 h 2265"/>
              <a:gd name="T74" fmla="*/ 274 w 2010"/>
              <a:gd name="T75" fmla="*/ 158 h 2265"/>
              <a:gd name="T76" fmla="*/ 234 w 2010"/>
              <a:gd name="T77" fmla="*/ 95 h 2265"/>
              <a:gd name="T78" fmla="*/ 250 w 2010"/>
              <a:gd name="T79" fmla="*/ 57 h 2265"/>
              <a:gd name="T80" fmla="*/ 270 w 2010"/>
              <a:gd name="T81" fmla="*/ 29 h 2265"/>
              <a:gd name="T82" fmla="*/ 295 w 2010"/>
              <a:gd name="T83" fmla="*/ 24 h 2265"/>
              <a:gd name="T84" fmla="*/ 339 w 2010"/>
              <a:gd name="T85" fmla="*/ 2 h 2265"/>
              <a:gd name="T86" fmla="*/ 360 w 2010"/>
              <a:gd name="T87" fmla="*/ 9 h 2265"/>
              <a:gd name="T88" fmla="*/ 357 w 2010"/>
              <a:gd name="T89" fmla="*/ 32 h 2265"/>
              <a:gd name="T90" fmla="*/ 366 w 2010"/>
              <a:gd name="T91" fmla="*/ 47 h 2265"/>
              <a:gd name="T92" fmla="*/ 385 w 2010"/>
              <a:gd name="T93" fmla="*/ 53 h 2265"/>
              <a:gd name="T94" fmla="*/ 1125 w 2010"/>
              <a:gd name="T95" fmla="*/ 51 h 2265"/>
              <a:gd name="T96" fmla="*/ 1120 w 2010"/>
              <a:gd name="T97" fmla="*/ 734 h 2265"/>
              <a:gd name="T98" fmla="*/ 2010 w 2010"/>
              <a:gd name="T99" fmla="*/ 734 h 2265"/>
              <a:gd name="T100" fmla="*/ 2008 w 2010"/>
              <a:gd name="T101" fmla="*/ 2265 h 2265"/>
              <a:gd name="T102" fmla="*/ 423 w 2010"/>
              <a:gd name="T103" fmla="*/ 2262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0" h="2265">
                <a:moveTo>
                  <a:pt x="423" y="2262"/>
                </a:moveTo>
                <a:lnTo>
                  <a:pt x="426" y="1398"/>
                </a:lnTo>
                <a:lnTo>
                  <a:pt x="409" y="1388"/>
                </a:lnTo>
                <a:cubicBezTo>
                  <a:pt x="378" y="1359"/>
                  <a:pt x="275" y="1282"/>
                  <a:pt x="238" y="1223"/>
                </a:cubicBezTo>
                <a:cubicBezTo>
                  <a:pt x="201" y="1164"/>
                  <a:pt x="196" y="1080"/>
                  <a:pt x="189" y="1037"/>
                </a:cubicBezTo>
                <a:cubicBezTo>
                  <a:pt x="182" y="994"/>
                  <a:pt x="189" y="981"/>
                  <a:pt x="196" y="962"/>
                </a:cubicBezTo>
                <a:cubicBezTo>
                  <a:pt x="203" y="943"/>
                  <a:pt x="224" y="934"/>
                  <a:pt x="229" y="920"/>
                </a:cubicBezTo>
                <a:cubicBezTo>
                  <a:pt x="234" y="906"/>
                  <a:pt x="225" y="892"/>
                  <a:pt x="226" y="878"/>
                </a:cubicBezTo>
                <a:cubicBezTo>
                  <a:pt x="227" y="864"/>
                  <a:pt x="240" y="852"/>
                  <a:pt x="234" y="837"/>
                </a:cubicBezTo>
                <a:cubicBezTo>
                  <a:pt x="228" y="822"/>
                  <a:pt x="200" y="810"/>
                  <a:pt x="192" y="788"/>
                </a:cubicBezTo>
                <a:cubicBezTo>
                  <a:pt x="184" y="766"/>
                  <a:pt x="192" y="731"/>
                  <a:pt x="186" y="705"/>
                </a:cubicBezTo>
                <a:cubicBezTo>
                  <a:pt x="180" y="679"/>
                  <a:pt x="161" y="655"/>
                  <a:pt x="154" y="632"/>
                </a:cubicBezTo>
                <a:cubicBezTo>
                  <a:pt x="147" y="609"/>
                  <a:pt x="151" y="584"/>
                  <a:pt x="142" y="566"/>
                </a:cubicBezTo>
                <a:cubicBezTo>
                  <a:pt x="133" y="548"/>
                  <a:pt x="116" y="534"/>
                  <a:pt x="99" y="522"/>
                </a:cubicBezTo>
                <a:cubicBezTo>
                  <a:pt x="82" y="510"/>
                  <a:pt x="49" y="501"/>
                  <a:pt x="39" y="492"/>
                </a:cubicBezTo>
                <a:cubicBezTo>
                  <a:pt x="29" y="483"/>
                  <a:pt x="41" y="476"/>
                  <a:pt x="40" y="467"/>
                </a:cubicBezTo>
                <a:cubicBezTo>
                  <a:pt x="39" y="458"/>
                  <a:pt x="38" y="444"/>
                  <a:pt x="31" y="438"/>
                </a:cubicBezTo>
                <a:cubicBezTo>
                  <a:pt x="24" y="432"/>
                  <a:pt x="2" y="445"/>
                  <a:pt x="1" y="429"/>
                </a:cubicBezTo>
                <a:cubicBezTo>
                  <a:pt x="0" y="413"/>
                  <a:pt x="24" y="363"/>
                  <a:pt x="28" y="342"/>
                </a:cubicBezTo>
                <a:cubicBezTo>
                  <a:pt x="32" y="321"/>
                  <a:pt x="23" y="313"/>
                  <a:pt x="25" y="303"/>
                </a:cubicBezTo>
                <a:cubicBezTo>
                  <a:pt x="27" y="293"/>
                  <a:pt x="38" y="279"/>
                  <a:pt x="43" y="279"/>
                </a:cubicBezTo>
                <a:cubicBezTo>
                  <a:pt x="48" y="279"/>
                  <a:pt x="45" y="296"/>
                  <a:pt x="58" y="305"/>
                </a:cubicBezTo>
                <a:cubicBezTo>
                  <a:pt x="71" y="314"/>
                  <a:pt x="109" y="326"/>
                  <a:pt x="121" y="336"/>
                </a:cubicBezTo>
                <a:cubicBezTo>
                  <a:pt x="133" y="346"/>
                  <a:pt x="128" y="359"/>
                  <a:pt x="132" y="366"/>
                </a:cubicBezTo>
                <a:cubicBezTo>
                  <a:pt x="136" y="373"/>
                  <a:pt x="145" y="373"/>
                  <a:pt x="148" y="377"/>
                </a:cubicBezTo>
                <a:cubicBezTo>
                  <a:pt x="151" y="381"/>
                  <a:pt x="144" y="386"/>
                  <a:pt x="151" y="390"/>
                </a:cubicBezTo>
                <a:cubicBezTo>
                  <a:pt x="158" y="394"/>
                  <a:pt x="186" y="394"/>
                  <a:pt x="193" y="404"/>
                </a:cubicBezTo>
                <a:cubicBezTo>
                  <a:pt x="200" y="414"/>
                  <a:pt x="190" y="447"/>
                  <a:pt x="195" y="452"/>
                </a:cubicBezTo>
                <a:cubicBezTo>
                  <a:pt x="200" y="457"/>
                  <a:pt x="217" y="443"/>
                  <a:pt x="222" y="435"/>
                </a:cubicBezTo>
                <a:cubicBezTo>
                  <a:pt x="227" y="427"/>
                  <a:pt x="218" y="408"/>
                  <a:pt x="223" y="402"/>
                </a:cubicBezTo>
                <a:cubicBezTo>
                  <a:pt x="228" y="396"/>
                  <a:pt x="237" y="406"/>
                  <a:pt x="253" y="401"/>
                </a:cubicBezTo>
                <a:cubicBezTo>
                  <a:pt x="269" y="396"/>
                  <a:pt x="308" y="379"/>
                  <a:pt x="321" y="371"/>
                </a:cubicBezTo>
                <a:cubicBezTo>
                  <a:pt x="334" y="363"/>
                  <a:pt x="331" y="358"/>
                  <a:pt x="334" y="350"/>
                </a:cubicBezTo>
                <a:cubicBezTo>
                  <a:pt x="337" y="342"/>
                  <a:pt x="336" y="328"/>
                  <a:pt x="339" y="320"/>
                </a:cubicBezTo>
                <a:cubicBezTo>
                  <a:pt x="342" y="312"/>
                  <a:pt x="351" y="307"/>
                  <a:pt x="351" y="300"/>
                </a:cubicBezTo>
                <a:cubicBezTo>
                  <a:pt x="351" y="293"/>
                  <a:pt x="341" y="291"/>
                  <a:pt x="339" y="278"/>
                </a:cubicBezTo>
                <a:cubicBezTo>
                  <a:pt x="337" y="265"/>
                  <a:pt x="347" y="241"/>
                  <a:pt x="336" y="221"/>
                </a:cubicBezTo>
                <a:cubicBezTo>
                  <a:pt x="325" y="201"/>
                  <a:pt x="291" y="179"/>
                  <a:pt x="274" y="158"/>
                </a:cubicBezTo>
                <a:cubicBezTo>
                  <a:pt x="257" y="137"/>
                  <a:pt x="238" y="112"/>
                  <a:pt x="234" y="95"/>
                </a:cubicBezTo>
                <a:cubicBezTo>
                  <a:pt x="230" y="78"/>
                  <a:pt x="244" y="68"/>
                  <a:pt x="250" y="57"/>
                </a:cubicBezTo>
                <a:cubicBezTo>
                  <a:pt x="256" y="46"/>
                  <a:pt x="263" y="34"/>
                  <a:pt x="270" y="29"/>
                </a:cubicBezTo>
                <a:cubicBezTo>
                  <a:pt x="277" y="24"/>
                  <a:pt x="284" y="28"/>
                  <a:pt x="295" y="24"/>
                </a:cubicBezTo>
                <a:cubicBezTo>
                  <a:pt x="306" y="20"/>
                  <a:pt x="328" y="4"/>
                  <a:pt x="339" y="2"/>
                </a:cubicBezTo>
                <a:cubicBezTo>
                  <a:pt x="350" y="0"/>
                  <a:pt x="357" y="4"/>
                  <a:pt x="360" y="9"/>
                </a:cubicBezTo>
                <a:cubicBezTo>
                  <a:pt x="363" y="14"/>
                  <a:pt x="356" y="26"/>
                  <a:pt x="357" y="32"/>
                </a:cubicBezTo>
                <a:cubicBezTo>
                  <a:pt x="358" y="38"/>
                  <a:pt x="361" y="44"/>
                  <a:pt x="366" y="47"/>
                </a:cubicBezTo>
                <a:lnTo>
                  <a:pt x="385" y="53"/>
                </a:lnTo>
                <a:lnTo>
                  <a:pt x="1125" y="51"/>
                </a:lnTo>
                <a:lnTo>
                  <a:pt x="1120" y="734"/>
                </a:lnTo>
                <a:lnTo>
                  <a:pt x="2010" y="734"/>
                </a:lnTo>
                <a:lnTo>
                  <a:pt x="2008" y="2265"/>
                </a:lnTo>
                <a:lnTo>
                  <a:pt x="423" y="2262"/>
                </a:lnTo>
                <a:close/>
              </a:path>
            </a:pathLst>
          </a:custGeom>
          <a:solidFill>
            <a:srgbClr val="339966">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Freeform 4"/>
          <p:cNvSpPr>
            <a:spLocks/>
          </p:cNvSpPr>
          <p:nvPr/>
        </p:nvSpPr>
        <p:spPr bwMode="auto">
          <a:xfrm>
            <a:off x="4543425" y="4976813"/>
            <a:ext cx="709613" cy="1325562"/>
          </a:xfrm>
          <a:custGeom>
            <a:avLst/>
            <a:gdLst>
              <a:gd name="T0" fmla="*/ 415 w 447"/>
              <a:gd name="T1" fmla="*/ 835 h 835"/>
              <a:gd name="T2" fmla="*/ 378 w 447"/>
              <a:gd name="T3" fmla="*/ 219 h 835"/>
              <a:gd name="T4" fmla="*/ 0 w 447"/>
              <a:gd name="T5" fmla="*/ 0 h 835"/>
            </a:gdLst>
            <a:ahLst/>
            <a:cxnLst>
              <a:cxn ang="0">
                <a:pos x="T0" y="T1"/>
              </a:cxn>
              <a:cxn ang="0">
                <a:pos x="T2" y="T3"/>
              </a:cxn>
              <a:cxn ang="0">
                <a:pos x="T4" y="T5"/>
              </a:cxn>
            </a:cxnLst>
            <a:rect l="0" t="0" r="r" b="b"/>
            <a:pathLst>
              <a:path w="447" h="835">
                <a:moveTo>
                  <a:pt x="415" y="835"/>
                </a:moveTo>
                <a:cubicBezTo>
                  <a:pt x="409" y="732"/>
                  <a:pt x="447" y="358"/>
                  <a:pt x="378" y="219"/>
                </a:cubicBezTo>
                <a:cubicBezTo>
                  <a:pt x="309" y="80"/>
                  <a:pt x="79" y="46"/>
                  <a:pt x="0" y="0"/>
                </a:cubicBezTo>
              </a:path>
            </a:pathLst>
          </a:custGeom>
          <a:noFill/>
          <a:ln w="762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Oval 5"/>
          <p:cNvSpPr>
            <a:spLocks noChangeArrowheads="1"/>
          </p:cNvSpPr>
          <p:nvPr/>
        </p:nvSpPr>
        <p:spPr bwMode="auto">
          <a:xfrm>
            <a:off x="4352925" y="4843463"/>
            <a:ext cx="195263" cy="190500"/>
          </a:xfrm>
          <a:prstGeom prst="ellipse">
            <a:avLst/>
          </a:prstGeom>
          <a:solidFill>
            <a:srgbClr val="0000FF">
              <a:alpha val="24001"/>
            </a:srgbClr>
          </a:solidFill>
          <a:ln w="2540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4" name="AutoShape 6"/>
          <p:cNvSpPr>
            <a:spLocks noChangeArrowheads="1"/>
          </p:cNvSpPr>
          <p:nvPr/>
        </p:nvSpPr>
        <p:spPr bwMode="auto">
          <a:xfrm>
            <a:off x="6915150" y="2836863"/>
            <a:ext cx="1481138" cy="563562"/>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u="sng">
                <a:solidFill>
                  <a:srgbClr val="000066"/>
                </a:solidFill>
              </a:rPr>
              <a:t>Nimitz</a:t>
            </a:r>
          </a:p>
        </p:txBody>
      </p:sp>
      <p:sp>
        <p:nvSpPr>
          <p:cNvPr id="7175" name="AutoShape 7"/>
          <p:cNvSpPr>
            <a:spLocks noChangeArrowheads="1"/>
          </p:cNvSpPr>
          <p:nvPr/>
        </p:nvSpPr>
        <p:spPr bwMode="auto">
          <a:xfrm>
            <a:off x="5291138" y="5364163"/>
            <a:ext cx="1204912" cy="3460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a:solidFill>
                  <a:srgbClr val="000066"/>
                </a:solidFill>
              </a:rPr>
              <a:t>Ghormley</a:t>
            </a:r>
          </a:p>
        </p:txBody>
      </p:sp>
      <p:sp>
        <p:nvSpPr>
          <p:cNvPr id="7176" name="Oval 8"/>
          <p:cNvSpPr>
            <a:spLocks noChangeArrowheads="1"/>
          </p:cNvSpPr>
          <p:nvPr/>
        </p:nvSpPr>
        <p:spPr bwMode="auto">
          <a:xfrm rot="1541764">
            <a:off x="3606800" y="4829175"/>
            <a:ext cx="195263" cy="87313"/>
          </a:xfrm>
          <a:prstGeom prst="ellipse">
            <a:avLst/>
          </a:prstGeom>
          <a:solidFill>
            <a:srgbClr val="008000">
              <a:alpha val="24001"/>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7" name="Freeform 9"/>
          <p:cNvSpPr>
            <a:spLocks/>
          </p:cNvSpPr>
          <p:nvPr/>
        </p:nvSpPr>
        <p:spPr bwMode="auto">
          <a:xfrm>
            <a:off x="3994150" y="4492625"/>
            <a:ext cx="374650" cy="355600"/>
          </a:xfrm>
          <a:custGeom>
            <a:avLst/>
            <a:gdLst>
              <a:gd name="T0" fmla="*/ 236 w 236"/>
              <a:gd name="T1" fmla="*/ 224 h 224"/>
              <a:gd name="T2" fmla="*/ 150 w 236"/>
              <a:gd name="T3" fmla="*/ 128 h 224"/>
              <a:gd name="T4" fmla="*/ 0 w 236"/>
              <a:gd name="T5" fmla="*/ 0 h 224"/>
            </a:gdLst>
            <a:ahLst/>
            <a:cxnLst>
              <a:cxn ang="0">
                <a:pos x="T0" y="T1"/>
              </a:cxn>
              <a:cxn ang="0">
                <a:pos x="T2" y="T3"/>
              </a:cxn>
              <a:cxn ang="0">
                <a:pos x="T4" y="T5"/>
              </a:cxn>
            </a:cxnLst>
            <a:rect l="0" t="0" r="r" b="b"/>
            <a:pathLst>
              <a:path w="236" h="224">
                <a:moveTo>
                  <a:pt x="236" y="224"/>
                </a:moveTo>
                <a:cubicBezTo>
                  <a:pt x="222" y="208"/>
                  <a:pt x="189" y="165"/>
                  <a:pt x="150" y="128"/>
                </a:cubicBezTo>
                <a:cubicBezTo>
                  <a:pt x="111" y="91"/>
                  <a:pt x="31" y="27"/>
                  <a:pt x="0" y="0"/>
                </a:cubicBezTo>
              </a:path>
            </a:pathLst>
          </a:custGeom>
          <a:noFill/>
          <a:ln w="50800" cmpd="tri">
            <a:solidFill>
              <a:srgbClr val="00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Freeform 10"/>
          <p:cNvSpPr>
            <a:spLocks/>
          </p:cNvSpPr>
          <p:nvPr/>
        </p:nvSpPr>
        <p:spPr bwMode="auto">
          <a:xfrm>
            <a:off x="3492500" y="4537075"/>
            <a:ext cx="269875" cy="295275"/>
          </a:xfrm>
          <a:custGeom>
            <a:avLst/>
            <a:gdLst>
              <a:gd name="T0" fmla="*/ 168 w 170"/>
              <a:gd name="T1" fmla="*/ 186 h 186"/>
              <a:gd name="T2" fmla="*/ 142 w 170"/>
              <a:gd name="T3" fmla="*/ 110 h 186"/>
              <a:gd name="T4" fmla="*/ 0 w 170"/>
              <a:gd name="T5" fmla="*/ 0 h 186"/>
            </a:gdLst>
            <a:ahLst/>
            <a:cxnLst>
              <a:cxn ang="0">
                <a:pos x="T0" y="T1"/>
              </a:cxn>
              <a:cxn ang="0">
                <a:pos x="T2" y="T3"/>
              </a:cxn>
              <a:cxn ang="0">
                <a:pos x="T4" y="T5"/>
              </a:cxn>
            </a:cxnLst>
            <a:rect l="0" t="0" r="r" b="b"/>
            <a:pathLst>
              <a:path w="170" h="186">
                <a:moveTo>
                  <a:pt x="168" y="186"/>
                </a:moveTo>
                <a:cubicBezTo>
                  <a:pt x="164" y="173"/>
                  <a:pt x="170" y="141"/>
                  <a:pt x="142" y="110"/>
                </a:cubicBezTo>
                <a:cubicBezTo>
                  <a:pt x="114" y="79"/>
                  <a:pt x="30" y="23"/>
                  <a:pt x="0" y="0"/>
                </a:cubicBezTo>
              </a:path>
            </a:pathLst>
          </a:custGeom>
          <a:noFill/>
          <a:ln w="50800" cmpd="tri">
            <a:solidFill>
              <a:srgbClr val="0033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Oval 11"/>
          <p:cNvSpPr>
            <a:spLocks noChangeArrowheads="1"/>
          </p:cNvSpPr>
          <p:nvPr/>
        </p:nvSpPr>
        <p:spPr bwMode="auto">
          <a:xfrm>
            <a:off x="3695700" y="4506913"/>
            <a:ext cx="331788" cy="190500"/>
          </a:xfrm>
          <a:prstGeom prst="ellipse">
            <a:avLst/>
          </a:prstGeom>
          <a:solidFill>
            <a:srgbClr val="008000">
              <a:alpha val="24001"/>
            </a:srgbClr>
          </a:solidFill>
          <a:ln w="25400">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0" name="Text Box 12"/>
          <p:cNvSpPr txBox="1">
            <a:spLocks noChangeArrowheads="1"/>
          </p:cNvSpPr>
          <p:nvPr/>
        </p:nvSpPr>
        <p:spPr bwMode="auto">
          <a:xfrm>
            <a:off x="1085850" y="630238"/>
            <a:ext cx="7059613"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US Division of Command and Initial Offensive Plan</a:t>
            </a:r>
          </a:p>
        </p:txBody>
      </p:sp>
      <p:sp>
        <p:nvSpPr>
          <p:cNvPr id="7181" name="Text Box 13"/>
          <p:cNvSpPr txBox="1">
            <a:spLocks noChangeArrowheads="1"/>
          </p:cNvSpPr>
          <p:nvPr/>
        </p:nvSpPr>
        <p:spPr bwMode="auto">
          <a:xfrm>
            <a:off x="2601913" y="1147763"/>
            <a:ext cx="3633787" cy="466725"/>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Task 1 – Navy Command</a:t>
            </a:r>
          </a:p>
        </p:txBody>
      </p:sp>
      <p:sp>
        <p:nvSpPr>
          <p:cNvPr id="7182" name="Text Box 14"/>
          <p:cNvSpPr txBox="1">
            <a:spLocks noChangeArrowheads="1"/>
          </p:cNvSpPr>
          <p:nvPr/>
        </p:nvSpPr>
        <p:spPr bwMode="auto">
          <a:xfrm>
            <a:off x="2754313" y="1300163"/>
            <a:ext cx="3649662" cy="4667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Task 2 – Army Command</a:t>
            </a:r>
          </a:p>
        </p:txBody>
      </p:sp>
      <p:sp>
        <p:nvSpPr>
          <p:cNvPr id="7183" name="Text Box 15"/>
          <p:cNvSpPr txBox="1">
            <a:spLocks noChangeArrowheads="1"/>
          </p:cNvSpPr>
          <p:nvPr/>
        </p:nvSpPr>
        <p:spPr bwMode="auto">
          <a:xfrm>
            <a:off x="2906713" y="1452563"/>
            <a:ext cx="3649662" cy="466725"/>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Task 3 – Army Command</a:t>
            </a:r>
          </a:p>
        </p:txBody>
      </p:sp>
      <p:sp>
        <p:nvSpPr>
          <p:cNvPr id="7184" name="AutoShape 16"/>
          <p:cNvSpPr>
            <a:spLocks noChangeArrowheads="1"/>
          </p:cNvSpPr>
          <p:nvPr/>
        </p:nvSpPr>
        <p:spPr bwMode="auto">
          <a:xfrm>
            <a:off x="1981200" y="5610225"/>
            <a:ext cx="20177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u="sng">
                <a:solidFill>
                  <a:srgbClr val="003300"/>
                </a:solidFill>
              </a:rPr>
              <a:t>MacArthur</a:t>
            </a:r>
          </a:p>
        </p:txBody>
      </p:sp>
      <p:sp>
        <p:nvSpPr>
          <p:cNvPr id="7186" name="Rectangle 18"/>
          <p:cNvSpPr>
            <a:spLocks noChangeArrowheads="1"/>
          </p:cNvSpPr>
          <p:nvPr/>
        </p:nvSpPr>
        <p:spPr bwMode="auto">
          <a:xfrm>
            <a:off x="2762250" y="1952625"/>
            <a:ext cx="5695950" cy="76200"/>
          </a:xfrm>
          <a:prstGeom prst="rect">
            <a:avLst/>
          </a:prstGeom>
          <a:solidFill>
            <a:srgbClr val="000080">
              <a:alpha val="30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88" name="Freeform 20"/>
          <p:cNvSpPr>
            <a:spLocks/>
          </p:cNvSpPr>
          <p:nvPr/>
        </p:nvSpPr>
        <p:spPr bwMode="auto">
          <a:xfrm>
            <a:off x="4356100" y="4321175"/>
            <a:ext cx="4670425" cy="323850"/>
          </a:xfrm>
          <a:custGeom>
            <a:avLst/>
            <a:gdLst>
              <a:gd name="T0" fmla="*/ 2942 w 2942"/>
              <a:gd name="T1" fmla="*/ 10 h 204"/>
              <a:gd name="T2" fmla="*/ 1066 w 2942"/>
              <a:gd name="T3" fmla="*/ 4 h 204"/>
              <a:gd name="T4" fmla="*/ 1002 w 2942"/>
              <a:gd name="T5" fmla="*/ 114 h 204"/>
              <a:gd name="T6" fmla="*/ 936 w 2942"/>
              <a:gd name="T7" fmla="*/ 0 h 204"/>
              <a:gd name="T8" fmla="*/ 0 w 2942"/>
              <a:gd name="T9" fmla="*/ 2 h 204"/>
              <a:gd name="T10" fmla="*/ 0 w 2942"/>
              <a:gd name="T11" fmla="*/ 46 h 204"/>
              <a:gd name="T12" fmla="*/ 906 w 2942"/>
              <a:gd name="T13" fmla="*/ 52 h 204"/>
              <a:gd name="T14" fmla="*/ 1002 w 2942"/>
              <a:gd name="T15" fmla="*/ 204 h 204"/>
              <a:gd name="T16" fmla="*/ 1104 w 2942"/>
              <a:gd name="T17" fmla="*/ 50 h 204"/>
              <a:gd name="T18" fmla="*/ 2942 w 2942"/>
              <a:gd name="T19" fmla="*/ 52 h 204"/>
              <a:gd name="T20" fmla="*/ 2942 w 2942"/>
              <a:gd name="T21" fmla="*/ 1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42" h="204">
                <a:moveTo>
                  <a:pt x="2942" y="10"/>
                </a:moveTo>
                <a:lnTo>
                  <a:pt x="1066" y="4"/>
                </a:lnTo>
                <a:lnTo>
                  <a:pt x="1002" y="114"/>
                </a:lnTo>
                <a:lnTo>
                  <a:pt x="936" y="0"/>
                </a:lnTo>
                <a:lnTo>
                  <a:pt x="0" y="2"/>
                </a:lnTo>
                <a:lnTo>
                  <a:pt x="0" y="46"/>
                </a:lnTo>
                <a:lnTo>
                  <a:pt x="906" y="52"/>
                </a:lnTo>
                <a:lnTo>
                  <a:pt x="1002" y="204"/>
                </a:lnTo>
                <a:lnTo>
                  <a:pt x="1104" y="50"/>
                </a:lnTo>
                <a:lnTo>
                  <a:pt x="2942" y="52"/>
                </a:lnTo>
                <a:lnTo>
                  <a:pt x="2942" y="10"/>
                </a:lnTo>
                <a:close/>
              </a:path>
            </a:pathLst>
          </a:custGeom>
          <a:solidFill>
            <a:srgbClr val="00008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189" name="Picture 21" descr="UnionJ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188" y="4375150"/>
            <a:ext cx="377825" cy="187325"/>
          </a:xfrm>
          <a:prstGeom prst="rect">
            <a:avLst/>
          </a:prstGeom>
          <a:noFill/>
          <a:extLst>
            <a:ext uri="{909E8E84-426E-40DD-AFC4-6F175D3DCCD1}">
              <a14:hiddenFill xmlns:a14="http://schemas.microsoft.com/office/drawing/2010/main">
                <a:solidFill>
                  <a:srgbClr val="FFFFFF"/>
                </a:solidFill>
              </a14:hiddenFill>
            </a:ext>
          </a:extLst>
        </p:spPr>
      </p:pic>
      <p:pic>
        <p:nvPicPr>
          <p:cNvPr id="7190" name="Picture 22" descr="The Civil War 35 Star 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2620963"/>
            <a:ext cx="361950" cy="220662"/>
          </a:xfrm>
          <a:prstGeom prst="rect">
            <a:avLst/>
          </a:prstGeom>
          <a:noFill/>
          <a:extLst>
            <a:ext uri="{909E8E84-426E-40DD-AFC4-6F175D3DCCD1}">
              <a14:hiddenFill xmlns:a14="http://schemas.microsoft.com/office/drawing/2010/main">
                <a:solidFill>
                  <a:srgbClr val="FFFFFF"/>
                </a:solidFill>
              </a14:hiddenFill>
            </a:ext>
          </a:extLst>
        </p:spPr>
      </p:pic>
      <p:sp>
        <p:nvSpPr>
          <p:cNvPr id="7191" name="Freeform 23"/>
          <p:cNvSpPr>
            <a:spLocks/>
          </p:cNvSpPr>
          <p:nvPr/>
        </p:nvSpPr>
        <p:spPr bwMode="auto">
          <a:xfrm>
            <a:off x="250825" y="2744788"/>
            <a:ext cx="1023938" cy="1001712"/>
          </a:xfrm>
          <a:custGeom>
            <a:avLst/>
            <a:gdLst>
              <a:gd name="T0" fmla="*/ 0 w 645"/>
              <a:gd name="T1" fmla="*/ 3 h 631"/>
              <a:gd name="T2" fmla="*/ 120 w 645"/>
              <a:gd name="T3" fmla="*/ 69 h 631"/>
              <a:gd name="T4" fmla="*/ 296 w 645"/>
              <a:gd name="T5" fmla="*/ 65 h 631"/>
              <a:gd name="T6" fmla="*/ 416 w 645"/>
              <a:gd name="T7" fmla="*/ 15 h 631"/>
              <a:gd name="T8" fmla="*/ 518 w 645"/>
              <a:gd name="T9" fmla="*/ 29 h 631"/>
              <a:gd name="T10" fmla="*/ 556 w 645"/>
              <a:gd name="T11" fmla="*/ 77 h 631"/>
              <a:gd name="T12" fmla="*/ 550 w 645"/>
              <a:gd name="T13" fmla="*/ 175 h 631"/>
              <a:gd name="T14" fmla="*/ 590 w 645"/>
              <a:gd name="T15" fmla="*/ 233 h 631"/>
              <a:gd name="T16" fmla="*/ 636 w 645"/>
              <a:gd name="T17" fmla="*/ 317 h 631"/>
              <a:gd name="T18" fmla="*/ 536 w 645"/>
              <a:gd name="T19" fmla="*/ 393 h 631"/>
              <a:gd name="T20" fmla="*/ 566 w 645"/>
              <a:gd name="T21" fmla="*/ 539 h 631"/>
              <a:gd name="T22" fmla="*/ 596 w 645"/>
              <a:gd name="T23" fmla="*/ 567 h 631"/>
              <a:gd name="T24" fmla="*/ 578 w 645"/>
              <a:gd name="T25" fmla="*/ 631 h 631"/>
              <a:gd name="T26" fmla="*/ 530 w 645"/>
              <a:gd name="T27" fmla="*/ 591 h 631"/>
              <a:gd name="T28" fmla="*/ 474 w 645"/>
              <a:gd name="T29" fmla="*/ 369 h 631"/>
              <a:gd name="T30" fmla="*/ 558 w 645"/>
              <a:gd name="T31" fmla="*/ 301 h 631"/>
              <a:gd name="T32" fmla="*/ 476 w 645"/>
              <a:gd name="T33" fmla="*/ 181 h 631"/>
              <a:gd name="T34" fmla="*/ 504 w 645"/>
              <a:gd name="T35" fmla="*/ 121 h 631"/>
              <a:gd name="T36" fmla="*/ 424 w 645"/>
              <a:gd name="T37" fmla="*/ 87 h 631"/>
              <a:gd name="T38" fmla="*/ 350 w 645"/>
              <a:gd name="T39" fmla="*/ 133 h 631"/>
              <a:gd name="T40" fmla="*/ 228 w 645"/>
              <a:gd name="T41" fmla="*/ 143 h 631"/>
              <a:gd name="T42" fmla="*/ 130 w 645"/>
              <a:gd name="T43" fmla="*/ 141 h 631"/>
              <a:gd name="T44" fmla="*/ 48 w 645"/>
              <a:gd name="T45" fmla="*/ 115 h 631"/>
              <a:gd name="T46" fmla="*/ 0 w 645"/>
              <a:gd name="T47" fmla="*/ 83 h 631"/>
              <a:gd name="T48" fmla="*/ 0 w 645"/>
              <a:gd name="T49" fmla="*/ 3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5" h="631">
                <a:moveTo>
                  <a:pt x="0" y="3"/>
                </a:moveTo>
                <a:cubicBezTo>
                  <a:pt x="24" y="0"/>
                  <a:pt x="71" y="59"/>
                  <a:pt x="120" y="69"/>
                </a:cubicBezTo>
                <a:cubicBezTo>
                  <a:pt x="169" y="79"/>
                  <a:pt x="247" y="74"/>
                  <a:pt x="296" y="65"/>
                </a:cubicBezTo>
                <a:cubicBezTo>
                  <a:pt x="345" y="56"/>
                  <a:pt x="379" y="21"/>
                  <a:pt x="416" y="15"/>
                </a:cubicBezTo>
                <a:cubicBezTo>
                  <a:pt x="453" y="9"/>
                  <a:pt x="495" y="19"/>
                  <a:pt x="518" y="29"/>
                </a:cubicBezTo>
                <a:cubicBezTo>
                  <a:pt x="541" y="39"/>
                  <a:pt x="551" y="53"/>
                  <a:pt x="556" y="77"/>
                </a:cubicBezTo>
                <a:cubicBezTo>
                  <a:pt x="561" y="101"/>
                  <a:pt x="544" y="149"/>
                  <a:pt x="550" y="175"/>
                </a:cubicBezTo>
                <a:cubicBezTo>
                  <a:pt x="556" y="201"/>
                  <a:pt x="576" y="209"/>
                  <a:pt x="590" y="233"/>
                </a:cubicBezTo>
                <a:cubicBezTo>
                  <a:pt x="604" y="257"/>
                  <a:pt x="645" y="291"/>
                  <a:pt x="636" y="317"/>
                </a:cubicBezTo>
                <a:cubicBezTo>
                  <a:pt x="627" y="343"/>
                  <a:pt x="548" y="356"/>
                  <a:pt x="536" y="393"/>
                </a:cubicBezTo>
                <a:cubicBezTo>
                  <a:pt x="524" y="430"/>
                  <a:pt x="556" y="510"/>
                  <a:pt x="566" y="539"/>
                </a:cubicBezTo>
                <a:lnTo>
                  <a:pt x="596" y="567"/>
                </a:lnTo>
                <a:lnTo>
                  <a:pt x="578" y="631"/>
                </a:lnTo>
                <a:lnTo>
                  <a:pt x="530" y="591"/>
                </a:lnTo>
                <a:cubicBezTo>
                  <a:pt x="513" y="547"/>
                  <a:pt x="469" y="417"/>
                  <a:pt x="474" y="369"/>
                </a:cubicBezTo>
                <a:cubicBezTo>
                  <a:pt x="479" y="321"/>
                  <a:pt x="558" y="332"/>
                  <a:pt x="558" y="301"/>
                </a:cubicBezTo>
                <a:cubicBezTo>
                  <a:pt x="558" y="270"/>
                  <a:pt x="485" y="211"/>
                  <a:pt x="476" y="181"/>
                </a:cubicBezTo>
                <a:lnTo>
                  <a:pt x="504" y="121"/>
                </a:lnTo>
                <a:cubicBezTo>
                  <a:pt x="495" y="105"/>
                  <a:pt x="450" y="85"/>
                  <a:pt x="424" y="87"/>
                </a:cubicBezTo>
                <a:cubicBezTo>
                  <a:pt x="398" y="89"/>
                  <a:pt x="383" y="124"/>
                  <a:pt x="350" y="133"/>
                </a:cubicBezTo>
                <a:cubicBezTo>
                  <a:pt x="317" y="142"/>
                  <a:pt x="265" y="142"/>
                  <a:pt x="228" y="143"/>
                </a:cubicBezTo>
                <a:cubicBezTo>
                  <a:pt x="191" y="144"/>
                  <a:pt x="160" y="146"/>
                  <a:pt x="130" y="141"/>
                </a:cubicBezTo>
                <a:cubicBezTo>
                  <a:pt x="100" y="136"/>
                  <a:pt x="70" y="125"/>
                  <a:pt x="48" y="115"/>
                </a:cubicBezTo>
                <a:lnTo>
                  <a:pt x="0" y="83"/>
                </a:lnTo>
                <a:lnTo>
                  <a:pt x="0" y="3"/>
                </a:lnTo>
                <a:close/>
              </a:path>
            </a:pathLst>
          </a:custGeom>
          <a:solidFill>
            <a:srgbClr val="00FF0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2" name="Freeform 24"/>
          <p:cNvSpPr>
            <a:spLocks/>
          </p:cNvSpPr>
          <p:nvPr/>
        </p:nvSpPr>
        <p:spPr bwMode="auto">
          <a:xfrm>
            <a:off x="1762125" y="3233738"/>
            <a:ext cx="2532063" cy="1166812"/>
          </a:xfrm>
          <a:custGeom>
            <a:avLst/>
            <a:gdLst>
              <a:gd name="T0" fmla="*/ 0 w 1595"/>
              <a:gd name="T1" fmla="*/ 0 h 735"/>
              <a:gd name="T2" fmla="*/ 744 w 1595"/>
              <a:gd name="T3" fmla="*/ 0 h 735"/>
              <a:gd name="T4" fmla="*/ 744 w 1595"/>
              <a:gd name="T5" fmla="*/ 678 h 735"/>
              <a:gd name="T6" fmla="*/ 1595 w 1595"/>
              <a:gd name="T7" fmla="*/ 687 h 735"/>
              <a:gd name="T8" fmla="*/ 1593 w 1595"/>
              <a:gd name="T9" fmla="*/ 728 h 735"/>
              <a:gd name="T10" fmla="*/ 693 w 1595"/>
              <a:gd name="T11" fmla="*/ 735 h 735"/>
              <a:gd name="T12" fmla="*/ 696 w 1595"/>
              <a:gd name="T13" fmla="*/ 54 h 735"/>
              <a:gd name="T14" fmla="*/ 0 w 1595"/>
              <a:gd name="T15" fmla="*/ 48 h 735"/>
              <a:gd name="T16" fmla="*/ 0 w 1595"/>
              <a:gd name="T17" fmla="*/ 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5" h="735">
                <a:moveTo>
                  <a:pt x="0" y="0"/>
                </a:moveTo>
                <a:lnTo>
                  <a:pt x="744" y="0"/>
                </a:lnTo>
                <a:lnTo>
                  <a:pt x="744" y="678"/>
                </a:lnTo>
                <a:lnTo>
                  <a:pt x="1595" y="687"/>
                </a:lnTo>
                <a:lnTo>
                  <a:pt x="1593" y="728"/>
                </a:lnTo>
                <a:lnTo>
                  <a:pt x="693" y="735"/>
                </a:lnTo>
                <a:lnTo>
                  <a:pt x="696" y="54"/>
                </a:lnTo>
                <a:lnTo>
                  <a:pt x="0" y="48"/>
                </a:lnTo>
                <a:lnTo>
                  <a:pt x="0" y="0"/>
                </a:lnTo>
                <a:close/>
              </a:path>
            </a:pathLst>
          </a:custGeom>
          <a:solidFill>
            <a:srgbClr val="000080">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3" name="Rectangle 25"/>
          <p:cNvSpPr>
            <a:spLocks noChangeArrowheads="1"/>
          </p:cNvSpPr>
          <p:nvPr/>
        </p:nvSpPr>
        <p:spPr bwMode="auto">
          <a:xfrm>
            <a:off x="4291013" y="4327525"/>
            <a:ext cx="66675" cy="2454275"/>
          </a:xfrm>
          <a:prstGeom prst="rect">
            <a:avLst/>
          </a:prstGeom>
          <a:solidFill>
            <a:srgbClr val="000080">
              <a:alpha val="30000"/>
            </a:srgbClr>
          </a:solidFill>
          <a:ln>
            <a:noFill/>
          </a:ln>
          <a:effectLst/>
          <a:extLs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94" name="Freeform 26"/>
          <p:cNvSpPr>
            <a:spLocks/>
          </p:cNvSpPr>
          <p:nvPr/>
        </p:nvSpPr>
        <p:spPr bwMode="auto">
          <a:xfrm>
            <a:off x="1079500" y="3724275"/>
            <a:ext cx="749300" cy="3052763"/>
          </a:xfrm>
          <a:custGeom>
            <a:avLst/>
            <a:gdLst>
              <a:gd name="T0" fmla="*/ 427 w 472"/>
              <a:gd name="T1" fmla="*/ 1920 h 1923"/>
              <a:gd name="T2" fmla="*/ 472 w 472"/>
              <a:gd name="T3" fmla="*/ 1923 h 1923"/>
              <a:gd name="T4" fmla="*/ 472 w 472"/>
              <a:gd name="T5" fmla="*/ 1056 h 1923"/>
              <a:gd name="T6" fmla="*/ 442 w 472"/>
              <a:gd name="T7" fmla="*/ 1029 h 1923"/>
              <a:gd name="T8" fmla="*/ 322 w 472"/>
              <a:gd name="T9" fmla="*/ 924 h 1923"/>
              <a:gd name="T10" fmla="*/ 259 w 472"/>
              <a:gd name="T11" fmla="*/ 825 h 1923"/>
              <a:gd name="T12" fmla="*/ 235 w 472"/>
              <a:gd name="T13" fmla="*/ 663 h 1923"/>
              <a:gd name="T14" fmla="*/ 283 w 472"/>
              <a:gd name="T15" fmla="*/ 582 h 1923"/>
              <a:gd name="T16" fmla="*/ 280 w 472"/>
              <a:gd name="T17" fmla="*/ 543 h 1923"/>
              <a:gd name="T18" fmla="*/ 283 w 472"/>
              <a:gd name="T19" fmla="*/ 492 h 1923"/>
              <a:gd name="T20" fmla="*/ 247 w 472"/>
              <a:gd name="T21" fmla="*/ 450 h 1923"/>
              <a:gd name="T22" fmla="*/ 238 w 472"/>
              <a:gd name="T23" fmla="*/ 387 h 1923"/>
              <a:gd name="T24" fmla="*/ 172 w 472"/>
              <a:gd name="T25" fmla="*/ 216 h 1923"/>
              <a:gd name="T26" fmla="*/ 88 w 472"/>
              <a:gd name="T27" fmla="*/ 147 h 1923"/>
              <a:gd name="T28" fmla="*/ 88 w 472"/>
              <a:gd name="T29" fmla="*/ 99 h 1923"/>
              <a:gd name="T30" fmla="*/ 64 w 472"/>
              <a:gd name="T31" fmla="*/ 69 h 1923"/>
              <a:gd name="T32" fmla="*/ 79 w 472"/>
              <a:gd name="T33" fmla="*/ 15 h 1923"/>
              <a:gd name="T34" fmla="*/ 28 w 472"/>
              <a:gd name="T35" fmla="*/ 0 h 1923"/>
              <a:gd name="T36" fmla="*/ 16 w 472"/>
              <a:gd name="T37" fmla="*/ 57 h 1923"/>
              <a:gd name="T38" fmla="*/ 1 w 472"/>
              <a:gd name="T39" fmla="*/ 102 h 1923"/>
              <a:gd name="T40" fmla="*/ 13 w 472"/>
              <a:gd name="T41" fmla="*/ 129 h 1923"/>
              <a:gd name="T42" fmla="*/ 40 w 472"/>
              <a:gd name="T43" fmla="*/ 129 h 1923"/>
              <a:gd name="T44" fmla="*/ 55 w 472"/>
              <a:gd name="T45" fmla="*/ 174 h 1923"/>
              <a:gd name="T46" fmla="*/ 151 w 472"/>
              <a:gd name="T47" fmla="*/ 237 h 1923"/>
              <a:gd name="T48" fmla="*/ 202 w 472"/>
              <a:gd name="T49" fmla="*/ 390 h 1923"/>
              <a:gd name="T50" fmla="*/ 199 w 472"/>
              <a:gd name="T51" fmla="*/ 456 h 1923"/>
              <a:gd name="T52" fmla="*/ 232 w 472"/>
              <a:gd name="T53" fmla="*/ 513 h 1923"/>
              <a:gd name="T54" fmla="*/ 223 w 472"/>
              <a:gd name="T55" fmla="*/ 540 h 1923"/>
              <a:gd name="T56" fmla="*/ 229 w 472"/>
              <a:gd name="T57" fmla="*/ 570 h 1923"/>
              <a:gd name="T58" fmla="*/ 202 w 472"/>
              <a:gd name="T59" fmla="*/ 636 h 1923"/>
              <a:gd name="T60" fmla="*/ 202 w 472"/>
              <a:gd name="T61" fmla="*/ 780 h 1923"/>
              <a:gd name="T62" fmla="*/ 289 w 472"/>
              <a:gd name="T63" fmla="*/ 942 h 1923"/>
              <a:gd name="T64" fmla="*/ 400 w 472"/>
              <a:gd name="T65" fmla="*/ 1050 h 1923"/>
              <a:gd name="T66" fmla="*/ 430 w 472"/>
              <a:gd name="T67" fmla="*/ 1074 h 1923"/>
              <a:gd name="T68" fmla="*/ 427 w 472"/>
              <a:gd name="T69" fmla="*/ 1920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2" h="1923">
                <a:moveTo>
                  <a:pt x="427" y="1920"/>
                </a:moveTo>
                <a:lnTo>
                  <a:pt x="472" y="1923"/>
                </a:lnTo>
                <a:lnTo>
                  <a:pt x="472" y="1056"/>
                </a:lnTo>
                <a:lnTo>
                  <a:pt x="442" y="1029"/>
                </a:lnTo>
                <a:cubicBezTo>
                  <a:pt x="417" y="1007"/>
                  <a:pt x="352" y="958"/>
                  <a:pt x="322" y="924"/>
                </a:cubicBezTo>
                <a:cubicBezTo>
                  <a:pt x="292" y="890"/>
                  <a:pt x="274" y="869"/>
                  <a:pt x="259" y="825"/>
                </a:cubicBezTo>
                <a:cubicBezTo>
                  <a:pt x="244" y="781"/>
                  <a:pt x="231" y="703"/>
                  <a:pt x="235" y="663"/>
                </a:cubicBezTo>
                <a:cubicBezTo>
                  <a:pt x="239" y="623"/>
                  <a:pt x="276" y="602"/>
                  <a:pt x="283" y="582"/>
                </a:cubicBezTo>
                <a:cubicBezTo>
                  <a:pt x="290" y="562"/>
                  <a:pt x="280" y="558"/>
                  <a:pt x="280" y="543"/>
                </a:cubicBezTo>
                <a:cubicBezTo>
                  <a:pt x="280" y="528"/>
                  <a:pt x="288" y="507"/>
                  <a:pt x="283" y="492"/>
                </a:cubicBezTo>
                <a:cubicBezTo>
                  <a:pt x="278" y="477"/>
                  <a:pt x="255" y="468"/>
                  <a:pt x="247" y="450"/>
                </a:cubicBezTo>
                <a:cubicBezTo>
                  <a:pt x="239" y="432"/>
                  <a:pt x="250" y="426"/>
                  <a:pt x="238" y="387"/>
                </a:cubicBezTo>
                <a:cubicBezTo>
                  <a:pt x="226" y="348"/>
                  <a:pt x="197" y="256"/>
                  <a:pt x="172" y="216"/>
                </a:cubicBezTo>
                <a:cubicBezTo>
                  <a:pt x="147" y="176"/>
                  <a:pt x="102" y="166"/>
                  <a:pt x="88" y="147"/>
                </a:cubicBezTo>
                <a:cubicBezTo>
                  <a:pt x="74" y="128"/>
                  <a:pt x="92" y="112"/>
                  <a:pt x="88" y="99"/>
                </a:cubicBezTo>
                <a:cubicBezTo>
                  <a:pt x="84" y="86"/>
                  <a:pt x="66" y="83"/>
                  <a:pt x="64" y="69"/>
                </a:cubicBezTo>
                <a:lnTo>
                  <a:pt x="79" y="15"/>
                </a:lnTo>
                <a:lnTo>
                  <a:pt x="28" y="0"/>
                </a:lnTo>
                <a:lnTo>
                  <a:pt x="16" y="57"/>
                </a:lnTo>
                <a:cubicBezTo>
                  <a:pt x="12" y="74"/>
                  <a:pt x="2" y="90"/>
                  <a:pt x="1" y="102"/>
                </a:cubicBezTo>
                <a:cubicBezTo>
                  <a:pt x="0" y="114"/>
                  <a:pt x="6" y="124"/>
                  <a:pt x="13" y="129"/>
                </a:cubicBezTo>
                <a:cubicBezTo>
                  <a:pt x="20" y="134"/>
                  <a:pt x="33" y="122"/>
                  <a:pt x="40" y="129"/>
                </a:cubicBezTo>
                <a:cubicBezTo>
                  <a:pt x="47" y="136"/>
                  <a:pt x="36" y="156"/>
                  <a:pt x="55" y="174"/>
                </a:cubicBezTo>
                <a:cubicBezTo>
                  <a:pt x="74" y="192"/>
                  <a:pt x="127" y="201"/>
                  <a:pt x="151" y="237"/>
                </a:cubicBezTo>
                <a:cubicBezTo>
                  <a:pt x="175" y="273"/>
                  <a:pt x="194" y="354"/>
                  <a:pt x="202" y="390"/>
                </a:cubicBezTo>
                <a:cubicBezTo>
                  <a:pt x="210" y="426"/>
                  <a:pt x="194" y="436"/>
                  <a:pt x="199" y="456"/>
                </a:cubicBezTo>
                <a:cubicBezTo>
                  <a:pt x="204" y="476"/>
                  <a:pt x="228" y="499"/>
                  <a:pt x="232" y="513"/>
                </a:cubicBezTo>
                <a:cubicBezTo>
                  <a:pt x="236" y="527"/>
                  <a:pt x="223" y="531"/>
                  <a:pt x="223" y="540"/>
                </a:cubicBezTo>
                <a:cubicBezTo>
                  <a:pt x="223" y="549"/>
                  <a:pt x="232" y="554"/>
                  <a:pt x="229" y="570"/>
                </a:cubicBezTo>
                <a:cubicBezTo>
                  <a:pt x="226" y="586"/>
                  <a:pt x="206" y="601"/>
                  <a:pt x="202" y="636"/>
                </a:cubicBezTo>
                <a:cubicBezTo>
                  <a:pt x="198" y="671"/>
                  <a:pt x="188" y="729"/>
                  <a:pt x="202" y="780"/>
                </a:cubicBezTo>
                <a:cubicBezTo>
                  <a:pt x="216" y="831"/>
                  <a:pt x="256" y="897"/>
                  <a:pt x="289" y="942"/>
                </a:cubicBezTo>
                <a:cubicBezTo>
                  <a:pt x="322" y="987"/>
                  <a:pt x="376" y="1028"/>
                  <a:pt x="400" y="1050"/>
                </a:cubicBezTo>
                <a:lnTo>
                  <a:pt x="430" y="1074"/>
                </a:lnTo>
                <a:lnTo>
                  <a:pt x="427" y="1920"/>
                </a:lnTo>
                <a:close/>
              </a:path>
            </a:pathLst>
          </a:custGeom>
          <a:solidFill>
            <a:srgbClr val="00FF0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95" name="Freeform 27"/>
          <p:cNvSpPr>
            <a:spLocks/>
          </p:cNvSpPr>
          <p:nvPr/>
        </p:nvSpPr>
        <p:spPr bwMode="auto">
          <a:xfrm>
            <a:off x="1171575" y="1995488"/>
            <a:ext cx="1633538" cy="1941512"/>
          </a:xfrm>
          <a:custGeom>
            <a:avLst/>
            <a:gdLst>
              <a:gd name="T0" fmla="*/ 12 w 1029"/>
              <a:gd name="T1" fmla="*/ 1032 h 1223"/>
              <a:gd name="T2" fmla="*/ 135 w 1029"/>
              <a:gd name="T3" fmla="*/ 1122 h 1223"/>
              <a:gd name="T4" fmla="*/ 276 w 1029"/>
              <a:gd name="T5" fmla="*/ 1101 h 1223"/>
              <a:gd name="T6" fmla="*/ 252 w 1029"/>
              <a:gd name="T7" fmla="*/ 954 h 1223"/>
              <a:gd name="T8" fmla="*/ 195 w 1029"/>
              <a:gd name="T9" fmla="*/ 807 h 1223"/>
              <a:gd name="T10" fmla="*/ 318 w 1029"/>
              <a:gd name="T11" fmla="*/ 729 h 1223"/>
              <a:gd name="T12" fmla="*/ 606 w 1029"/>
              <a:gd name="T13" fmla="*/ 630 h 1223"/>
              <a:gd name="T14" fmla="*/ 648 w 1029"/>
              <a:gd name="T15" fmla="*/ 252 h 1223"/>
              <a:gd name="T16" fmla="*/ 696 w 1029"/>
              <a:gd name="T17" fmla="*/ 165 h 1223"/>
              <a:gd name="T18" fmla="*/ 582 w 1029"/>
              <a:gd name="T19" fmla="*/ 111 h 1223"/>
              <a:gd name="T20" fmla="*/ 741 w 1029"/>
              <a:gd name="T21" fmla="*/ 3 h 1223"/>
              <a:gd name="T22" fmla="*/ 756 w 1029"/>
              <a:gd name="T23" fmla="*/ 75 h 1223"/>
              <a:gd name="T24" fmla="*/ 870 w 1029"/>
              <a:gd name="T25" fmla="*/ 48 h 1223"/>
              <a:gd name="T26" fmla="*/ 903 w 1029"/>
              <a:gd name="T27" fmla="*/ 147 h 1223"/>
              <a:gd name="T28" fmla="*/ 978 w 1029"/>
              <a:gd name="T29" fmla="*/ 228 h 1223"/>
              <a:gd name="T30" fmla="*/ 915 w 1029"/>
              <a:gd name="T31" fmla="*/ 93 h 1223"/>
              <a:gd name="T32" fmla="*/ 978 w 1029"/>
              <a:gd name="T33" fmla="*/ 12 h 1223"/>
              <a:gd name="T34" fmla="*/ 999 w 1029"/>
              <a:gd name="T35" fmla="*/ 51 h 1223"/>
              <a:gd name="T36" fmla="*/ 1002 w 1029"/>
              <a:gd name="T37" fmla="*/ 135 h 1223"/>
              <a:gd name="T38" fmla="*/ 987 w 1029"/>
              <a:gd name="T39" fmla="*/ 282 h 1223"/>
              <a:gd name="T40" fmla="*/ 876 w 1029"/>
              <a:gd name="T41" fmla="*/ 177 h 1223"/>
              <a:gd name="T42" fmla="*/ 828 w 1029"/>
              <a:gd name="T43" fmla="*/ 105 h 1223"/>
              <a:gd name="T44" fmla="*/ 714 w 1029"/>
              <a:gd name="T45" fmla="*/ 120 h 1223"/>
              <a:gd name="T46" fmla="*/ 747 w 1029"/>
              <a:gd name="T47" fmla="*/ 39 h 1223"/>
              <a:gd name="T48" fmla="*/ 666 w 1029"/>
              <a:gd name="T49" fmla="*/ 147 h 1223"/>
              <a:gd name="T50" fmla="*/ 783 w 1029"/>
              <a:gd name="T51" fmla="*/ 174 h 1223"/>
              <a:gd name="T52" fmla="*/ 774 w 1029"/>
              <a:gd name="T53" fmla="*/ 432 h 1223"/>
              <a:gd name="T54" fmla="*/ 363 w 1029"/>
              <a:gd name="T55" fmla="*/ 786 h 1223"/>
              <a:gd name="T56" fmla="*/ 249 w 1029"/>
              <a:gd name="T57" fmla="*/ 807 h 1223"/>
              <a:gd name="T58" fmla="*/ 264 w 1029"/>
              <a:gd name="T59" fmla="*/ 906 h 1223"/>
              <a:gd name="T60" fmla="*/ 318 w 1029"/>
              <a:gd name="T61" fmla="*/ 1113 h 1223"/>
              <a:gd name="T62" fmla="*/ 162 w 1029"/>
              <a:gd name="T63" fmla="*/ 1221 h 1223"/>
              <a:gd name="T64" fmla="*/ 102 w 1029"/>
              <a:gd name="T65" fmla="*/ 1149 h 1223"/>
              <a:gd name="T66" fmla="*/ 24 w 1029"/>
              <a:gd name="T67" fmla="*/ 1077 h 1223"/>
              <a:gd name="T68" fmla="*/ 0 w 1029"/>
              <a:gd name="T69" fmla="*/ 109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29" h="1223">
                <a:moveTo>
                  <a:pt x="0" y="1095"/>
                </a:moveTo>
                <a:lnTo>
                  <a:pt x="12" y="1032"/>
                </a:lnTo>
                <a:cubicBezTo>
                  <a:pt x="29" y="1028"/>
                  <a:pt x="85" y="1053"/>
                  <a:pt x="105" y="1068"/>
                </a:cubicBezTo>
                <a:cubicBezTo>
                  <a:pt x="125" y="1083"/>
                  <a:pt x="121" y="1111"/>
                  <a:pt x="135" y="1122"/>
                </a:cubicBezTo>
                <a:cubicBezTo>
                  <a:pt x="149" y="1133"/>
                  <a:pt x="169" y="1137"/>
                  <a:pt x="192" y="1134"/>
                </a:cubicBezTo>
                <a:cubicBezTo>
                  <a:pt x="215" y="1131"/>
                  <a:pt x="259" y="1120"/>
                  <a:pt x="276" y="1101"/>
                </a:cubicBezTo>
                <a:cubicBezTo>
                  <a:pt x="293" y="1082"/>
                  <a:pt x="295" y="1047"/>
                  <a:pt x="291" y="1023"/>
                </a:cubicBezTo>
                <a:cubicBezTo>
                  <a:pt x="287" y="999"/>
                  <a:pt x="268" y="974"/>
                  <a:pt x="252" y="954"/>
                </a:cubicBezTo>
                <a:cubicBezTo>
                  <a:pt x="236" y="934"/>
                  <a:pt x="204" y="927"/>
                  <a:pt x="195" y="903"/>
                </a:cubicBezTo>
                <a:cubicBezTo>
                  <a:pt x="186" y="879"/>
                  <a:pt x="188" y="831"/>
                  <a:pt x="195" y="807"/>
                </a:cubicBezTo>
                <a:cubicBezTo>
                  <a:pt x="202" y="783"/>
                  <a:pt x="219" y="772"/>
                  <a:pt x="240" y="759"/>
                </a:cubicBezTo>
                <a:cubicBezTo>
                  <a:pt x="261" y="746"/>
                  <a:pt x="299" y="730"/>
                  <a:pt x="318" y="729"/>
                </a:cubicBezTo>
                <a:cubicBezTo>
                  <a:pt x="337" y="728"/>
                  <a:pt x="309" y="766"/>
                  <a:pt x="357" y="750"/>
                </a:cubicBezTo>
                <a:cubicBezTo>
                  <a:pt x="405" y="734"/>
                  <a:pt x="548" y="682"/>
                  <a:pt x="606" y="630"/>
                </a:cubicBezTo>
                <a:cubicBezTo>
                  <a:pt x="664" y="578"/>
                  <a:pt x="701" y="498"/>
                  <a:pt x="708" y="435"/>
                </a:cubicBezTo>
                <a:cubicBezTo>
                  <a:pt x="715" y="372"/>
                  <a:pt x="646" y="294"/>
                  <a:pt x="648" y="252"/>
                </a:cubicBezTo>
                <a:cubicBezTo>
                  <a:pt x="650" y="210"/>
                  <a:pt x="712" y="194"/>
                  <a:pt x="720" y="180"/>
                </a:cubicBezTo>
                <a:cubicBezTo>
                  <a:pt x="728" y="166"/>
                  <a:pt x="707" y="163"/>
                  <a:pt x="696" y="165"/>
                </a:cubicBezTo>
                <a:cubicBezTo>
                  <a:pt x="685" y="167"/>
                  <a:pt x="673" y="204"/>
                  <a:pt x="654" y="195"/>
                </a:cubicBezTo>
                <a:cubicBezTo>
                  <a:pt x="635" y="186"/>
                  <a:pt x="582" y="133"/>
                  <a:pt x="582" y="111"/>
                </a:cubicBezTo>
                <a:cubicBezTo>
                  <a:pt x="582" y="89"/>
                  <a:pt x="624" y="81"/>
                  <a:pt x="651" y="63"/>
                </a:cubicBezTo>
                <a:cubicBezTo>
                  <a:pt x="678" y="45"/>
                  <a:pt x="719" y="6"/>
                  <a:pt x="741" y="3"/>
                </a:cubicBezTo>
                <a:cubicBezTo>
                  <a:pt x="763" y="0"/>
                  <a:pt x="784" y="30"/>
                  <a:pt x="786" y="42"/>
                </a:cubicBezTo>
                <a:cubicBezTo>
                  <a:pt x="788" y="54"/>
                  <a:pt x="752" y="74"/>
                  <a:pt x="756" y="75"/>
                </a:cubicBezTo>
                <a:cubicBezTo>
                  <a:pt x="760" y="76"/>
                  <a:pt x="791" y="52"/>
                  <a:pt x="810" y="48"/>
                </a:cubicBezTo>
                <a:cubicBezTo>
                  <a:pt x="829" y="44"/>
                  <a:pt x="860" y="35"/>
                  <a:pt x="870" y="48"/>
                </a:cubicBezTo>
                <a:cubicBezTo>
                  <a:pt x="880" y="61"/>
                  <a:pt x="865" y="113"/>
                  <a:pt x="870" y="129"/>
                </a:cubicBezTo>
                <a:cubicBezTo>
                  <a:pt x="875" y="145"/>
                  <a:pt x="893" y="128"/>
                  <a:pt x="903" y="147"/>
                </a:cubicBezTo>
                <a:cubicBezTo>
                  <a:pt x="913" y="166"/>
                  <a:pt x="920" y="233"/>
                  <a:pt x="933" y="246"/>
                </a:cubicBezTo>
                <a:cubicBezTo>
                  <a:pt x="946" y="259"/>
                  <a:pt x="972" y="242"/>
                  <a:pt x="978" y="228"/>
                </a:cubicBezTo>
                <a:cubicBezTo>
                  <a:pt x="984" y="214"/>
                  <a:pt x="976" y="184"/>
                  <a:pt x="966" y="162"/>
                </a:cubicBezTo>
                <a:cubicBezTo>
                  <a:pt x="956" y="140"/>
                  <a:pt x="917" y="113"/>
                  <a:pt x="915" y="93"/>
                </a:cubicBezTo>
                <a:cubicBezTo>
                  <a:pt x="913" y="73"/>
                  <a:pt x="944" y="53"/>
                  <a:pt x="954" y="39"/>
                </a:cubicBezTo>
                <a:lnTo>
                  <a:pt x="978" y="12"/>
                </a:lnTo>
                <a:lnTo>
                  <a:pt x="1029" y="18"/>
                </a:lnTo>
                <a:lnTo>
                  <a:pt x="999" y="51"/>
                </a:lnTo>
                <a:cubicBezTo>
                  <a:pt x="990" y="63"/>
                  <a:pt x="972" y="76"/>
                  <a:pt x="972" y="90"/>
                </a:cubicBezTo>
                <a:cubicBezTo>
                  <a:pt x="972" y="104"/>
                  <a:pt x="994" y="113"/>
                  <a:pt x="1002" y="135"/>
                </a:cubicBezTo>
                <a:cubicBezTo>
                  <a:pt x="1010" y="157"/>
                  <a:pt x="1022" y="197"/>
                  <a:pt x="1020" y="222"/>
                </a:cubicBezTo>
                <a:cubicBezTo>
                  <a:pt x="1018" y="247"/>
                  <a:pt x="1008" y="269"/>
                  <a:pt x="987" y="282"/>
                </a:cubicBezTo>
                <a:cubicBezTo>
                  <a:pt x="966" y="295"/>
                  <a:pt x="915" y="317"/>
                  <a:pt x="897" y="300"/>
                </a:cubicBezTo>
                <a:cubicBezTo>
                  <a:pt x="879" y="283"/>
                  <a:pt x="888" y="202"/>
                  <a:pt x="876" y="177"/>
                </a:cubicBezTo>
                <a:cubicBezTo>
                  <a:pt x="864" y="152"/>
                  <a:pt x="833" y="162"/>
                  <a:pt x="825" y="150"/>
                </a:cubicBezTo>
                <a:cubicBezTo>
                  <a:pt x="817" y="138"/>
                  <a:pt x="831" y="116"/>
                  <a:pt x="828" y="105"/>
                </a:cubicBezTo>
                <a:cubicBezTo>
                  <a:pt x="825" y="94"/>
                  <a:pt x="823" y="82"/>
                  <a:pt x="804" y="84"/>
                </a:cubicBezTo>
                <a:cubicBezTo>
                  <a:pt x="785" y="86"/>
                  <a:pt x="729" y="121"/>
                  <a:pt x="714" y="120"/>
                </a:cubicBezTo>
                <a:cubicBezTo>
                  <a:pt x="699" y="119"/>
                  <a:pt x="709" y="91"/>
                  <a:pt x="714" y="78"/>
                </a:cubicBezTo>
                <a:cubicBezTo>
                  <a:pt x="719" y="65"/>
                  <a:pt x="760" y="32"/>
                  <a:pt x="747" y="39"/>
                </a:cubicBezTo>
                <a:cubicBezTo>
                  <a:pt x="734" y="46"/>
                  <a:pt x="650" y="105"/>
                  <a:pt x="636" y="123"/>
                </a:cubicBezTo>
                <a:cubicBezTo>
                  <a:pt x="622" y="141"/>
                  <a:pt x="655" y="145"/>
                  <a:pt x="666" y="147"/>
                </a:cubicBezTo>
                <a:cubicBezTo>
                  <a:pt x="677" y="149"/>
                  <a:pt x="686" y="131"/>
                  <a:pt x="705" y="135"/>
                </a:cubicBezTo>
                <a:cubicBezTo>
                  <a:pt x="724" y="139"/>
                  <a:pt x="785" y="153"/>
                  <a:pt x="783" y="174"/>
                </a:cubicBezTo>
                <a:cubicBezTo>
                  <a:pt x="781" y="195"/>
                  <a:pt x="694" y="221"/>
                  <a:pt x="693" y="264"/>
                </a:cubicBezTo>
                <a:cubicBezTo>
                  <a:pt x="692" y="307"/>
                  <a:pt x="784" y="362"/>
                  <a:pt x="774" y="432"/>
                </a:cubicBezTo>
                <a:cubicBezTo>
                  <a:pt x="764" y="502"/>
                  <a:pt x="698" y="628"/>
                  <a:pt x="630" y="687"/>
                </a:cubicBezTo>
                <a:cubicBezTo>
                  <a:pt x="562" y="746"/>
                  <a:pt x="417" y="773"/>
                  <a:pt x="363" y="786"/>
                </a:cubicBezTo>
                <a:cubicBezTo>
                  <a:pt x="309" y="799"/>
                  <a:pt x="325" y="761"/>
                  <a:pt x="306" y="765"/>
                </a:cubicBezTo>
                <a:cubicBezTo>
                  <a:pt x="287" y="769"/>
                  <a:pt x="261" y="792"/>
                  <a:pt x="249" y="807"/>
                </a:cubicBezTo>
                <a:cubicBezTo>
                  <a:pt x="237" y="822"/>
                  <a:pt x="229" y="839"/>
                  <a:pt x="231" y="855"/>
                </a:cubicBezTo>
                <a:cubicBezTo>
                  <a:pt x="233" y="871"/>
                  <a:pt x="250" y="887"/>
                  <a:pt x="264" y="906"/>
                </a:cubicBezTo>
                <a:cubicBezTo>
                  <a:pt x="278" y="925"/>
                  <a:pt x="306" y="938"/>
                  <a:pt x="315" y="972"/>
                </a:cubicBezTo>
                <a:cubicBezTo>
                  <a:pt x="324" y="1006"/>
                  <a:pt x="334" y="1078"/>
                  <a:pt x="318" y="1113"/>
                </a:cubicBezTo>
                <a:cubicBezTo>
                  <a:pt x="302" y="1148"/>
                  <a:pt x="245" y="1164"/>
                  <a:pt x="219" y="1182"/>
                </a:cubicBezTo>
                <a:cubicBezTo>
                  <a:pt x="193" y="1200"/>
                  <a:pt x="174" y="1223"/>
                  <a:pt x="162" y="1221"/>
                </a:cubicBezTo>
                <a:cubicBezTo>
                  <a:pt x="150" y="1219"/>
                  <a:pt x="157" y="1185"/>
                  <a:pt x="147" y="1173"/>
                </a:cubicBezTo>
                <a:cubicBezTo>
                  <a:pt x="137" y="1161"/>
                  <a:pt x="115" y="1161"/>
                  <a:pt x="102" y="1149"/>
                </a:cubicBezTo>
                <a:cubicBezTo>
                  <a:pt x="89" y="1137"/>
                  <a:pt x="85" y="1113"/>
                  <a:pt x="72" y="1101"/>
                </a:cubicBezTo>
                <a:cubicBezTo>
                  <a:pt x="59" y="1089"/>
                  <a:pt x="32" y="1077"/>
                  <a:pt x="24" y="1077"/>
                </a:cubicBezTo>
                <a:lnTo>
                  <a:pt x="21" y="1104"/>
                </a:lnTo>
                <a:lnTo>
                  <a:pt x="0" y="1095"/>
                </a:lnTo>
                <a:close/>
              </a:path>
            </a:pathLst>
          </a:custGeom>
          <a:solidFill>
            <a:srgbClr val="00FF00">
              <a:alpha val="5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80"/>
                                        </p:tgtEl>
                                        <p:attrNameLst>
                                          <p:attrName>style.visibility</p:attrName>
                                        </p:attrNameLst>
                                      </p:cBhvr>
                                      <p:to>
                                        <p:strVal val="visible"/>
                                      </p:to>
                                    </p:set>
                                    <p:animEffect transition="in" filter="dissolve">
                                      <p:cBhvr>
                                        <p:cTn id="7" dur="500"/>
                                        <p:tgtEl>
                                          <p:spTgt spid="71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186"/>
                                        </p:tgtEl>
                                        <p:attrNameLst>
                                          <p:attrName>style.visibility</p:attrName>
                                        </p:attrNameLst>
                                      </p:cBhvr>
                                      <p:to>
                                        <p:strVal val="visible"/>
                                      </p:to>
                                    </p:set>
                                    <p:animEffect transition="in" filter="wipe(right)">
                                      <p:cBhvr>
                                        <p:cTn id="12" dur="1000"/>
                                        <p:tgtEl>
                                          <p:spTgt spid="7186"/>
                                        </p:tgtEl>
                                      </p:cBhvr>
                                    </p:animEffect>
                                  </p:childTnLst>
                                </p:cTn>
                              </p:par>
                              <p:par>
                                <p:cTn id="13" presetID="22" presetClass="entr" presetSubtype="2" fill="hold" grpId="0" nodeType="withEffect">
                                  <p:stCondLst>
                                    <p:cond delay="0"/>
                                  </p:stCondLst>
                                  <p:childTnLst>
                                    <p:set>
                                      <p:cBhvr>
                                        <p:cTn id="14" dur="1" fill="hold">
                                          <p:stCondLst>
                                            <p:cond delay="0"/>
                                          </p:stCondLst>
                                        </p:cTn>
                                        <p:tgtEl>
                                          <p:spTgt spid="7188"/>
                                        </p:tgtEl>
                                        <p:attrNameLst>
                                          <p:attrName>style.visibility</p:attrName>
                                        </p:attrNameLst>
                                      </p:cBhvr>
                                      <p:to>
                                        <p:strVal val="visible"/>
                                      </p:to>
                                    </p:set>
                                    <p:animEffect transition="in" filter="wipe(right)">
                                      <p:cBhvr>
                                        <p:cTn id="15" dur="1000"/>
                                        <p:tgtEl>
                                          <p:spTgt spid="7188"/>
                                        </p:tgtEl>
                                      </p:cBhvr>
                                    </p:animEffect>
                                  </p:childTnLst>
                                </p:cTn>
                              </p:par>
                            </p:childTnLst>
                          </p:cTn>
                        </p:par>
                        <p:par>
                          <p:cTn id="16" fill="hold" nodeType="afterGroup">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7193"/>
                                        </p:tgtEl>
                                        <p:attrNameLst>
                                          <p:attrName>style.visibility</p:attrName>
                                        </p:attrNameLst>
                                      </p:cBhvr>
                                      <p:to>
                                        <p:strVal val="visible"/>
                                      </p:to>
                                    </p:set>
                                    <p:animEffect transition="in" filter="wipe(up)">
                                      <p:cBhvr>
                                        <p:cTn id="19" dur="1000"/>
                                        <p:tgtEl>
                                          <p:spTgt spid="7193"/>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7174"/>
                                        </p:tgtEl>
                                        <p:attrNameLst>
                                          <p:attrName>style.visibility</p:attrName>
                                        </p:attrNameLst>
                                      </p:cBhvr>
                                      <p:to>
                                        <p:strVal val="visible"/>
                                      </p:to>
                                    </p:set>
                                    <p:animEffect transition="in" filter="dissolve">
                                      <p:cBhvr>
                                        <p:cTn id="22" dur="1000"/>
                                        <p:tgtEl>
                                          <p:spTgt spid="717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171"/>
                                        </p:tgtEl>
                                        <p:attrNameLst>
                                          <p:attrName>style.visibility</p:attrName>
                                        </p:attrNameLst>
                                      </p:cBhvr>
                                      <p:to>
                                        <p:strVal val="visible"/>
                                      </p:to>
                                    </p:set>
                                    <p:animEffect transition="in" filter="wipe(down)">
                                      <p:cBhvr>
                                        <p:cTn id="27" dur="2000"/>
                                        <p:tgtEl>
                                          <p:spTgt spid="717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7184"/>
                                        </p:tgtEl>
                                        <p:attrNameLst>
                                          <p:attrName>style.visibility</p:attrName>
                                        </p:attrNameLst>
                                      </p:cBhvr>
                                      <p:to>
                                        <p:strVal val="visible"/>
                                      </p:to>
                                    </p:set>
                                    <p:animEffect transition="in" filter="dissolve">
                                      <p:cBhvr>
                                        <p:cTn id="30" dur="1000"/>
                                        <p:tgtEl>
                                          <p:spTgt spid="7184"/>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7192"/>
                                        </p:tgtEl>
                                        <p:attrNameLst>
                                          <p:attrName>style.visibility</p:attrName>
                                        </p:attrNameLst>
                                      </p:cBhvr>
                                      <p:to>
                                        <p:strVal val="visible"/>
                                      </p:to>
                                    </p:set>
                                    <p:animEffect transition="in" filter="wipe(right)">
                                      <p:cBhvr>
                                        <p:cTn id="33" dur="2000"/>
                                        <p:tgtEl>
                                          <p:spTgt spid="719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7194"/>
                                        </p:tgtEl>
                                        <p:attrNameLst>
                                          <p:attrName>style.visibility</p:attrName>
                                        </p:attrNameLst>
                                      </p:cBhvr>
                                      <p:to>
                                        <p:strVal val="visible"/>
                                      </p:to>
                                    </p:set>
                                    <p:animEffect transition="in" filter="wipe(down)">
                                      <p:cBhvr>
                                        <p:cTn id="38" dur="1000"/>
                                        <p:tgtEl>
                                          <p:spTgt spid="7194"/>
                                        </p:tgtEl>
                                      </p:cBhvr>
                                    </p:animEffect>
                                  </p:childTnLst>
                                </p:cTn>
                              </p:par>
                            </p:childTnLst>
                          </p:cTn>
                        </p:par>
                        <p:par>
                          <p:cTn id="39" fill="hold" nodeType="afterGroup">
                            <p:stCondLst>
                              <p:cond delay="1000"/>
                            </p:stCondLst>
                            <p:childTnLst>
                              <p:par>
                                <p:cTn id="40" presetID="22" presetClass="entr" presetSubtype="4" fill="hold" grpId="0" nodeType="afterEffect">
                                  <p:stCondLst>
                                    <p:cond delay="0"/>
                                  </p:stCondLst>
                                  <p:childTnLst>
                                    <p:set>
                                      <p:cBhvr>
                                        <p:cTn id="41" dur="1" fill="hold">
                                          <p:stCondLst>
                                            <p:cond delay="0"/>
                                          </p:stCondLst>
                                        </p:cTn>
                                        <p:tgtEl>
                                          <p:spTgt spid="7191"/>
                                        </p:tgtEl>
                                        <p:attrNameLst>
                                          <p:attrName>style.visibility</p:attrName>
                                        </p:attrNameLst>
                                      </p:cBhvr>
                                      <p:to>
                                        <p:strVal val="visible"/>
                                      </p:to>
                                    </p:set>
                                    <p:animEffect transition="in" filter="wipe(down)">
                                      <p:cBhvr>
                                        <p:cTn id="42" dur="1000"/>
                                        <p:tgtEl>
                                          <p:spTgt spid="7191"/>
                                        </p:tgtEl>
                                      </p:cBhvr>
                                    </p:animEffect>
                                  </p:childTnLst>
                                </p:cTn>
                              </p:par>
                              <p:par>
                                <p:cTn id="43" presetID="9" presetClass="entr" presetSubtype="0" fill="hold" nodeType="withEffect">
                                  <p:stCondLst>
                                    <p:cond delay="0"/>
                                  </p:stCondLst>
                                  <p:childTnLst>
                                    <p:set>
                                      <p:cBhvr>
                                        <p:cTn id="44" dur="1" fill="hold">
                                          <p:stCondLst>
                                            <p:cond delay="0"/>
                                          </p:stCondLst>
                                        </p:cTn>
                                        <p:tgtEl>
                                          <p:spTgt spid="7189"/>
                                        </p:tgtEl>
                                        <p:attrNameLst>
                                          <p:attrName>style.visibility</p:attrName>
                                        </p:attrNameLst>
                                      </p:cBhvr>
                                      <p:to>
                                        <p:strVal val="visible"/>
                                      </p:to>
                                    </p:set>
                                    <p:animEffect transition="in" filter="dissolve">
                                      <p:cBhvr>
                                        <p:cTn id="45" dur="1000"/>
                                        <p:tgtEl>
                                          <p:spTgt spid="7189"/>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7195"/>
                                        </p:tgtEl>
                                        <p:attrNameLst>
                                          <p:attrName>style.visibility</p:attrName>
                                        </p:attrNameLst>
                                      </p:cBhvr>
                                      <p:to>
                                        <p:strVal val="visible"/>
                                      </p:to>
                                    </p:set>
                                    <p:animEffect transition="in" filter="wipe(down)">
                                      <p:cBhvr>
                                        <p:cTn id="50" dur="1000"/>
                                        <p:tgtEl>
                                          <p:spTgt spid="7195"/>
                                        </p:tgtEl>
                                      </p:cBhvr>
                                    </p:animEffect>
                                  </p:childTnLst>
                                </p:cTn>
                              </p:par>
                            </p:childTnLst>
                          </p:cTn>
                        </p:par>
                        <p:par>
                          <p:cTn id="51" fill="hold" nodeType="afterGroup">
                            <p:stCondLst>
                              <p:cond delay="1000"/>
                            </p:stCondLst>
                            <p:childTnLst>
                              <p:par>
                                <p:cTn id="52" presetID="9" presetClass="entr" presetSubtype="0" fill="hold" nodeType="afterEffect">
                                  <p:stCondLst>
                                    <p:cond delay="0"/>
                                  </p:stCondLst>
                                  <p:childTnLst>
                                    <p:set>
                                      <p:cBhvr>
                                        <p:cTn id="53" dur="1" fill="hold">
                                          <p:stCondLst>
                                            <p:cond delay="0"/>
                                          </p:stCondLst>
                                        </p:cTn>
                                        <p:tgtEl>
                                          <p:spTgt spid="7190"/>
                                        </p:tgtEl>
                                        <p:attrNameLst>
                                          <p:attrName>style.visibility</p:attrName>
                                        </p:attrNameLst>
                                      </p:cBhvr>
                                      <p:to>
                                        <p:strVal val="visible"/>
                                      </p:to>
                                    </p:set>
                                    <p:animEffect transition="in" filter="dissolve">
                                      <p:cBhvr>
                                        <p:cTn id="54" dur="1000"/>
                                        <p:tgtEl>
                                          <p:spTgt spid="7190"/>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181"/>
                                        </p:tgtEl>
                                        <p:attrNameLst>
                                          <p:attrName>style.visibility</p:attrName>
                                        </p:attrNameLst>
                                      </p:cBhvr>
                                      <p:to>
                                        <p:strVal val="visible"/>
                                      </p:to>
                                    </p:set>
                                    <p:animEffect transition="in" filter="dissolve">
                                      <p:cBhvr>
                                        <p:cTn id="59" dur="1000"/>
                                        <p:tgtEl>
                                          <p:spTgt spid="7181"/>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7172"/>
                                        </p:tgtEl>
                                        <p:attrNameLst>
                                          <p:attrName>style.visibility</p:attrName>
                                        </p:attrNameLst>
                                      </p:cBhvr>
                                      <p:to>
                                        <p:strVal val="visible"/>
                                      </p:to>
                                    </p:set>
                                    <p:animEffect transition="in" filter="wipe(down)">
                                      <p:cBhvr>
                                        <p:cTn id="62" dur="2000"/>
                                        <p:tgtEl>
                                          <p:spTgt spid="7172"/>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7175"/>
                                        </p:tgtEl>
                                        <p:attrNameLst>
                                          <p:attrName>style.visibility</p:attrName>
                                        </p:attrNameLst>
                                      </p:cBhvr>
                                      <p:to>
                                        <p:strVal val="visible"/>
                                      </p:to>
                                    </p:set>
                                    <p:animEffect transition="in" filter="dissolve">
                                      <p:cBhvr>
                                        <p:cTn id="65" dur="1000"/>
                                        <p:tgtEl>
                                          <p:spTgt spid="7175"/>
                                        </p:tgtEl>
                                      </p:cBhvr>
                                    </p:animEffect>
                                  </p:childTnLst>
                                </p:cTn>
                              </p:par>
                            </p:childTnLst>
                          </p:cTn>
                        </p:par>
                        <p:par>
                          <p:cTn id="66" fill="hold" nodeType="afterGroup">
                            <p:stCondLst>
                              <p:cond delay="2000"/>
                            </p:stCondLst>
                            <p:childTnLst>
                              <p:par>
                                <p:cTn id="67" presetID="21" presetClass="entr" presetSubtype="4" fill="hold" grpId="0" nodeType="afterEffect">
                                  <p:stCondLst>
                                    <p:cond delay="0"/>
                                  </p:stCondLst>
                                  <p:childTnLst>
                                    <p:set>
                                      <p:cBhvr>
                                        <p:cTn id="68" dur="1" fill="hold">
                                          <p:stCondLst>
                                            <p:cond delay="0"/>
                                          </p:stCondLst>
                                        </p:cTn>
                                        <p:tgtEl>
                                          <p:spTgt spid="7173"/>
                                        </p:tgtEl>
                                        <p:attrNameLst>
                                          <p:attrName>style.visibility</p:attrName>
                                        </p:attrNameLst>
                                      </p:cBhvr>
                                      <p:to>
                                        <p:strVal val="visible"/>
                                      </p:to>
                                    </p:set>
                                    <p:animEffect transition="in" filter="wheel(4)">
                                      <p:cBhvr>
                                        <p:cTn id="69" dur="2000"/>
                                        <p:tgtEl>
                                          <p:spTgt spid="7173"/>
                                        </p:tgtEl>
                                      </p:cBhvr>
                                    </p:animEffect>
                                  </p:childTnLst>
                                </p:cTn>
                              </p:par>
                            </p:childTnLst>
                          </p:cTn>
                        </p:par>
                        <p:par>
                          <p:cTn id="70" fill="hold" nodeType="afterGroup">
                            <p:stCondLst>
                              <p:cond delay="4000"/>
                            </p:stCondLst>
                            <p:childTnLst>
                              <p:par>
                                <p:cTn id="71" presetID="9" presetClass="exit" presetSubtype="0" fill="hold" grpId="1" nodeType="afterEffect">
                                  <p:stCondLst>
                                    <p:cond delay="0"/>
                                  </p:stCondLst>
                                  <p:childTnLst>
                                    <p:animEffect transition="out" filter="dissolve">
                                      <p:cBhvr>
                                        <p:cTn id="72" dur="500"/>
                                        <p:tgtEl>
                                          <p:spTgt spid="7171"/>
                                        </p:tgtEl>
                                      </p:cBhvr>
                                    </p:animEffect>
                                    <p:set>
                                      <p:cBhvr>
                                        <p:cTn id="73" dur="1" fill="hold">
                                          <p:stCondLst>
                                            <p:cond delay="499"/>
                                          </p:stCondLst>
                                        </p:cTn>
                                        <p:tgtEl>
                                          <p:spTgt spid="7171"/>
                                        </p:tgtEl>
                                        <p:attrNameLst>
                                          <p:attrName>style.visibility</p:attrName>
                                        </p:attrNameLst>
                                      </p:cBhvr>
                                      <p:to>
                                        <p:strVal val="hidden"/>
                                      </p:to>
                                    </p:set>
                                  </p:childTnLst>
                                </p:cTn>
                              </p:par>
                              <p:par>
                                <p:cTn id="74" presetID="21" presetClass="entr" presetSubtype="4" fill="hold" grpId="0" nodeType="withEffect">
                                  <p:stCondLst>
                                    <p:cond delay="0"/>
                                  </p:stCondLst>
                                  <p:childTnLst>
                                    <p:set>
                                      <p:cBhvr>
                                        <p:cTn id="75" dur="1" fill="hold">
                                          <p:stCondLst>
                                            <p:cond delay="0"/>
                                          </p:stCondLst>
                                        </p:cTn>
                                        <p:tgtEl>
                                          <p:spTgt spid="7176"/>
                                        </p:tgtEl>
                                        <p:attrNameLst>
                                          <p:attrName>style.visibility</p:attrName>
                                        </p:attrNameLst>
                                      </p:cBhvr>
                                      <p:to>
                                        <p:strVal val="visible"/>
                                      </p:to>
                                    </p:set>
                                    <p:animEffect transition="in" filter="wheel(4)">
                                      <p:cBhvr>
                                        <p:cTn id="76" dur="2000"/>
                                        <p:tgtEl>
                                          <p:spTgt spid="7176"/>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7182"/>
                                        </p:tgtEl>
                                        <p:attrNameLst>
                                          <p:attrName>style.visibility</p:attrName>
                                        </p:attrNameLst>
                                      </p:cBhvr>
                                      <p:to>
                                        <p:strVal val="visible"/>
                                      </p:to>
                                    </p:set>
                                    <p:animEffect transition="in" filter="dissolve">
                                      <p:cBhvr>
                                        <p:cTn id="81" dur="1000"/>
                                        <p:tgtEl>
                                          <p:spTgt spid="7182"/>
                                        </p:tgtEl>
                                      </p:cBhvr>
                                    </p:animEffect>
                                  </p:childTnLst>
                                </p:cTn>
                              </p:par>
                              <p:par>
                                <p:cTn id="82" presetID="9" presetClass="exit" presetSubtype="0" fill="hold" grpId="1" nodeType="withEffect">
                                  <p:stCondLst>
                                    <p:cond delay="0"/>
                                  </p:stCondLst>
                                  <p:childTnLst>
                                    <p:animEffect transition="out" filter="dissolve">
                                      <p:cBhvr>
                                        <p:cTn id="83" dur="500"/>
                                        <p:tgtEl>
                                          <p:spTgt spid="7172"/>
                                        </p:tgtEl>
                                      </p:cBhvr>
                                    </p:animEffect>
                                    <p:set>
                                      <p:cBhvr>
                                        <p:cTn id="84" dur="1" fill="hold">
                                          <p:stCondLst>
                                            <p:cond delay="499"/>
                                          </p:stCondLst>
                                        </p:cTn>
                                        <p:tgtEl>
                                          <p:spTgt spid="7172"/>
                                        </p:tgtEl>
                                        <p:attrNameLst>
                                          <p:attrName>style.visibility</p:attrName>
                                        </p:attrNameLst>
                                      </p:cBhvr>
                                      <p:to>
                                        <p:strVal val="hidden"/>
                                      </p:to>
                                    </p:set>
                                  </p:childTnLst>
                                </p:cTn>
                              </p:par>
                              <p:par>
                                <p:cTn id="85" presetID="9" presetClass="exit" presetSubtype="0" fill="hold" grpId="1" nodeType="withEffect">
                                  <p:stCondLst>
                                    <p:cond delay="0"/>
                                  </p:stCondLst>
                                  <p:childTnLst>
                                    <p:animEffect transition="out" filter="dissolve">
                                      <p:cBhvr>
                                        <p:cTn id="86" dur="500"/>
                                        <p:tgtEl>
                                          <p:spTgt spid="7175"/>
                                        </p:tgtEl>
                                      </p:cBhvr>
                                    </p:animEffect>
                                    <p:set>
                                      <p:cBhvr>
                                        <p:cTn id="87" dur="1" fill="hold">
                                          <p:stCondLst>
                                            <p:cond delay="499"/>
                                          </p:stCondLst>
                                        </p:cTn>
                                        <p:tgtEl>
                                          <p:spTgt spid="7175"/>
                                        </p:tgtEl>
                                        <p:attrNameLst>
                                          <p:attrName>style.visibility</p:attrName>
                                        </p:attrNameLst>
                                      </p:cBhvr>
                                      <p:to>
                                        <p:strVal val="hidden"/>
                                      </p:to>
                                    </p:set>
                                  </p:childTnLst>
                                </p:cTn>
                              </p:par>
                            </p:childTnLst>
                          </p:cTn>
                        </p:par>
                        <p:par>
                          <p:cTn id="88" fill="hold" nodeType="afterGroup">
                            <p:stCondLst>
                              <p:cond delay="1000"/>
                            </p:stCondLst>
                            <p:childTnLst>
                              <p:par>
                                <p:cTn id="89" presetID="22" presetClass="entr" presetSubtype="2" fill="hold" grpId="0" nodeType="afterEffect">
                                  <p:stCondLst>
                                    <p:cond delay="0"/>
                                  </p:stCondLst>
                                  <p:childTnLst>
                                    <p:set>
                                      <p:cBhvr>
                                        <p:cTn id="90" dur="1" fill="hold">
                                          <p:stCondLst>
                                            <p:cond delay="0"/>
                                          </p:stCondLst>
                                        </p:cTn>
                                        <p:tgtEl>
                                          <p:spTgt spid="7177"/>
                                        </p:tgtEl>
                                        <p:attrNameLst>
                                          <p:attrName>style.visibility</p:attrName>
                                        </p:attrNameLst>
                                      </p:cBhvr>
                                      <p:to>
                                        <p:strVal val="visible"/>
                                      </p:to>
                                    </p:set>
                                    <p:animEffect transition="in" filter="wipe(right)">
                                      <p:cBhvr>
                                        <p:cTn id="91" dur="2000"/>
                                        <p:tgtEl>
                                          <p:spTgt spid="7177"/>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7178"/>
                                        </p:tgtEl>
                                        <p:attrNameLst>
                                          <p:attrName>style.visibility</p:attrName>
                                        </p:attrNameLst>
                                      </p:cBhvr>
                                      <p:to>
                                        <p:strVal val="visible"/>
                                      </p:to>
                                    </p:set>
                                    <p:animEffect transition="in" filter="wipe(right)">
                                      <p:cBhvr>
                                        <p:cTn id="94" dur="2000"/>
                                        <p:tgtEl>
                                          <p:spTgt spid="7178"/>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9" presetClass="entr" presetSubtype="0" fill="hold" grpId="0" nodeType="clickEffect">
                                  <p:stCondLst>
                                    <p:cond delay="0"/>
                                  </p:stCondLst>
                                  <p:childTnLst>
                                    <p:set>
                                      <p:cBhvr>
                                        <p:cTn id="98" dur="1" fill="hold">
                                          <p:stCondLst>
                                            <p:cond delay="0"/>
                                          </p:stCondLst>
                                        </p:cTn>
                                        <p:tgtEl>
                                          <p:spTgt spid="7183"/>
                                        </p:tgtEl>
                                        <p:attrNameLst>
                                          <p:attrName>style.visibility</p:attrName>
                                        </p:attrNameLst>
                                      </p:cBhvr>
                                      <p:to>
                                        <p:strVal val="visible"/>
                                      </p:to>
                                    </p:set>
                                    <p:animEffect transition="in" filter="dissolve">
                                      <p:cBhvr>
                                        <p:cTn id="99" dur="1000"/>
                                        <p:tgtEl>
                                          <p:spTgt spid="7183"/>
                                        </p:tgtEl>
                                      </p:cBhvr>
                                    </p:animEffect>
                                  </p:childTnLst>
                                </p:cTn>
                              </p:par>
                            </p:childTnLst>
                          </p:cTn>
                        </p:par>
                        <p:par>
                          <p:cTn id="100" fill="hold" nodeType="afterGroup">
                            <p:stCondLst>
                              <p:cond delay="1000"/>
                            </p:stCondLst>
                            <p:childTnLst>
                              <p:par>
                                <p:cTn id="101" presetID="21" presetClass="entr" presetSubtype="4" fill="hold" grpId="0" nodeType="afterEffect">
                                  <p:stCondLst>
                                    <p:cond delay="0"/>
                                  </p:stCondLst>
                                  <p:childTnLst>
                                    <p:set>
                                      <p:cBhvr>
                                        <p:cTn id="102" dur="1" fill="hold">
                                          <p:stCondLst>
                                            <p:cond delay="0"/>
                                          </p:stCondLst>
                                        </p:cTn>
                                        <p:tgtEl>
                                          <p:spTgt spid="7179"/>
                                        </p:tgtEl>
                                        <p:attrNameLst>
                                          <p:attrName>style.visibility</p:attrName>
                                        </p:attrNameLst>
                                      </p:cBhvr>
                                      <p:to>
                                        <p:strVal val="visible"/>
                                      </p:to>
                                    </p:set>
                                    <p:animEffect transition="in" filter="wheel(4)">
                                      <p:cBhvr>
                                        <p:cTn id="103" dur="2000"/>
                                        <p:tgtEl>
                                          <p:spTgt spid="7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1" grpId="1" animBg="1"/>
      <p:bldP spid="7172" grpId="0" animBg="1"/>
      <p:bldP spid="7172" grpId="1" animBg="1"/>
      <p:bldP spid="7173" grpId="0" animBg="1"/>
      <p:bldP spid="7174" grpId="0" animBg="1"/>
      <p:bldP spid="7175" grpId="0" animBg="1"/>
      <p:bldP spid="7175" grpId="1" animBg="1"/>
      <p:bldP spid="7176" grpId="0" animBg="1"/>
      <p:bldP spid="7177" grpId="0" animBg="1"/>
      <p:bldP spid="7178" grpId="0" animBg="1"/>
      <p:bldP spid="7179" grpId="0" animBg="1"/>
      <p:bldP spid="7180" grpId="0" animBg="1"/>
      <p:bldP spid="7181" grpId="0" animBg="1"/>
      <p:bldP spid="7182" grpId="0" animBg="1"/>
      <p:bldP spid="7183" grpId="0" animBg="1"/>
      <p:bldP spid="7184" grpId="0" animBg="1"/>
      <p:bldP spid="7186" grpId="0" animBg="1"/>
      <p:bldP spid="7188" grpId="0" animBg="1"/>
      <p:bldP spid="7191" grpId="0" animBg="1"/>
      <p:bldP spid="7192" grpId="0" animBg="1"/>
      <p:bldP spid="7193" grpId="0" animBg="1"/>
      <p:bldP spid="7194" grpId="0" animBg="1"/>
      <p:bldP spid="719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5" name="Rectangle 677"/>
          <p:cNvSpPr>
            <a:spLocks noChangeArrowheads="1"/>
          </p:cNvSpPr>
          <p:nvPr/>
        </p:nvSpPr>
        <p:spPr bwMode="auto">
          <a:xfrm>
            <a:off x="7459663" y="42863"/>
            <a:ext cx="1698625" cy="23796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669" name="Rectangle 621"/>
          <p:cNvSpPr>
            <a:spLocks noChangeArrowheads="1"/>
          </p:cNvSpPr>
          <p:nvPr/>
        </p:nvSpPr>
        <p:spPr bwMode="auto">
          <a:xfrm>
            <a:off x="7445375" y="5964238"/>
            <a:ext cx="1698625" cy="8937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501" name="Line 453"/>
          <p:cNvSpPr>
            <a:spLocks noChangeShapeType="1"/>
          </p:cNvSpPr>
          <p:nvPr/>
        </p:nvSpPr>
        <p:spPr bwMode="auto">
          <a:xfrm flipV="1">
            <a:off x="5986463" y="6027738"/>
            <a:ext cx="19050" cy="25241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5" name="Oval 7"/>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6" name="Oval 8"/>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59" name="Oval 11"/>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0" name="Oval 12"/>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1" name="Oval 13"/>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2" name="Oval 14"/>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3" name="Oval 15"/>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4" name="Oval 16"/>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5" name="Oval 17"/>
          <p:cNvSpPr>
            <a:spLocks noChangeArrowheads="1"/>
          </p:cNvSpPr>
          <p:nvPr/>
        </p:nvSpPr>
        <p:spPr bwMode="auto">
          <a:xfrm>
            <a:off x="3922713" y="5218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66" name="Oval 18"/>
          <p:cNvSpPr>
            <a:spLocks noChangeArrowheads="1"/>
          </p:cNvSpPr>
          <p:nvPr/>
        </p:nvSpPr>
        <p:spPr bwMode="auto">
          <a:xfrm>
            <a:off x="4379913" y="53228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0" name="Oval 22"/>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1" name="Oval 23"/>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2" name="Oval 24"/>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3" name="Oval 25"/>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4" name="Oval 26"/>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5" name="Oval 27"/>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6" name="Oval 28"/>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7" name="Oval 29"/>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8" name="Oval 30"/>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79" name="Oval 31"/>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0" name="Oval 32"/>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1" name="Oval 33"/>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2" name="Oval 34"/>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3" name="Oval 35"/>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5" name="Oval 37"/>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8" name="Oval 40"/>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89" name="Oval 41"/>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0" name="Oval 42"/>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1" name="Oval 43"/>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2" name="Oval 44"/>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3" name="Oval 45"/>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4" name="Oval 46"/>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5" name="Oval 47"/>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6" name="Oval 48"/>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7" name="Oval 49"/>
          <p:cNvSpPr>
            <a:spLocks noChangeArrowheads="1"/>
          </p:cNvSpPr>
          <p:nvPr/>
        </p:nvSpPr>
        <p:spPr bwMode="auto">
          <a:xfrm>
            <a:off x="5319713"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8" name="Oval 50"/>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99" name="Oval 51"/>
          <p:cNvSpPr>
            <a:spLocks noChangeArrowheads="1"/>
          </p:cNvSpPr>
          <p:nvPr/>
        </p:nvSpPr>
        <p:spPr bwMode="auto">
          <a:xfrm>
            <a:off x="5457825" y="55784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1" name="Oval 53"/>
          <p:cNvSpPr>
            <a:spLocks noChangeArrowheads="1"/>
          </p:cNvSpPr>
          <p:nvPr/>
        </p:nvSpPr>
        <p:spPr bwMode="auto">
          <a:xfrm>
            <a:off x="4605338"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02" name="Oval 54"/>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5" name="Oval 67"/>
          <p:cNvSpPr>
            <a:spLocks noChangeArrowheads="1"/>
          </p:cNvSpPr>
          <p:nvPr/>
        </p:nvSpPr>
        <p:spPr bwMode="auto">
          <a:xfrm>
            <a:off x="6497638" y="3762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6" name="Oval 68"/>
          <p:cNvSpPr>
            <a:spLocks noChangeArrowheads="1"/>
          </p:cNvSpPr>
          <p:nvPr/>
        </p:nvSpPr>
        <p:spPr bwMode="auto">
          <a:xfrm>
            <a:off x="6954838" y="5413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7" name="Oval 69"/>
          <p:cNvSpPr>
            <a:spLocks noChangeArrowheads="1"/>
          </p:cNvSpPr>
          <p:nvPr/>
        </p:nvSpPr>
        <p:spPr bwMode="auto">
          <a:xfrm>
            <a:off x="5537200" y="57086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8" name="Oval 70"/>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19" name="Oval 71"/>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121" name="Group 73"/>
          <p:cNvGrpSpPr>
            <a:grpSpLocks/>
          </p:cNvGrpSpPr>
          <p:nvPr/>
        </p:nvGrpSpPr>
        <p:grpSpPr bwMode="auto">
          <a:xfrm>
            <a:off x="7662863" y="571500"/>
            <a:ext cx="1454150" cy="244475"/>
            <a:chOff x="3181" y="1163"/>
            <a:chExt cx="916" cy="154"/>
          </a:xfrm>
        </p:grpSpPr>
        <p:grpSp>
          <p:nvGrpSpPr>
            <p:cNvPr id="2122" name="Group 74"/>
            <p:cNvGrpSpPr>
              <a:grpSpLocks/>
            </p:cNvGrpSpPr>
            <p:nvPr/>
          </p:nvGrpSpPr>
          <p:grpSpPr bwMode="auto">
            <a:xfrm>
              <a:off x="3181" y="1163"/>
              <a:ext cx="916" cy="154"/>
              <a:chOff x="3181" y="1035"/>
              <a:chExt cx="916" cy="154"/>
            </a:xfrm>
          </p:grpSpPr>
          <p:grpSp>
            <p:nvGrpSpPr>
              <p:cNvPr id="2123" name="Group 75"/>
              <p:cNvGrpSpPr>
                <a:grpSpLocks/>
              </p:cNvGrpSpPr>
              <p:nvPr/>
            </p:nvGrpSpPr>
            <p:grpSpPr bwMode="auto">
              <a:xfrm rot="-132102">
                <a:off x="3181" y="1038"/>
                <a:ext cx="916" cy="137"/>
                <a:chOff x="1208" y="2784"/>
                <a:chExt cx="3126" cy="468"/>
              </a:xfrm>
            </p:grpSpPr>
            <p:grpSp>
              <p:nvGrpSpPr>
                <p:cNvPr id="2124" name="Group 76"/>
                <p:cNvGrpSpPr>
                  <a:grpSpLocks/>
                </p:cNvGrpSpPr>
                <p:nvPr/>
              </p:nvGrpSpPr>
              <p:grpSpPr bwMode="auto">
                <a:xfrm>
                  <a:off x="1208" y="2784"/>
                  <a:ext cx="3126" cy="448"/>
                  <a:chOff x="1208" y="2784"/>
                  <a:chExt cx="3126" cy="448"/>
                </a:xfrm>
              </p:grpSpPr>
              <p:sp>
                <p:nvSpPr>
                  <p:cNvPr id="2125" name="Freeform 7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6" name="Freeform 7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7" name="Freeform 7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8" name="Freeform 8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29" name="Oval 8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30" name="Freeform 8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1" name="Freeform 8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2" name="Freeform 8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33" name="Freeform 8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34" name="Text Box 86"/>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2135" name="Text Box 87"/>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2136" name="Group 88"/>
          <p:cNvGrpSpPr>
            <a:grpSpLocks/>
          </p:cNvGrpSpPr>
          <p:nvPr/>
        </p:nvGrpSpPr>
        <p:grpSpPr bwMode="auto">
          <a:xfrm>
            <a:off x="7662863" y="860425"/>
            <a:ext cx="1454150" cy="244475"/>
            <a:chOff x="3161" y="1394"/>
            <a:chExt cx="916" cy="154"/>
          </a:xfrm>
        </p:grpSpPr>
        <p:grpSp>
          <p:nvGrpSpPr>
            <p:cNvPr id="2137" name="Group 89"/>
            <p:cNvGrpSpPr>
              <a:grpSpLocks/>
            </p:cNvGrpSpPr>
            <p:nvPr/>
          </p:nvGrpSpPr>
          <p:grpSpPr bwMode="auto">
            <a:xfrm>
              <a:off x="3161" y="1394"/>
              <a:ext cx="916" cy="154"/>
              <a:chOff x="3181" y="866"/>
              <a:chExt cx="916" cy="154"/>
            </a:xfrm>
          </p:grpSpPr>
          <p:grpSp>
            <p:nvGrpSpPr>
              <p:cNvPr id="2138" name="Group 90"/>
              <p:cNvGrpSpPr>
                <a:grpSpLocks/>
              </p:cNvGrpSpPr>
              <p:nvPr/>
            </p:nvGrpSpPr>
            <p:grpSpPr bwMode="auto">
              <a:xfrm rot="-132102">
                <a:off x="3181" y="866"/>
                <a:ext cx="916" cy="137"/>
                <a:chOff x="1208" y="2784"/>
                <a:chExt cx="3126" cy="468"/>
              </a:xfrm>
            </p:grpSpPr>
            <p:grpSp>
              <p:nvGrpSpPr>
                <p:cNvPr id="2139" name="Group 91"/>
                <p:cNvGrpSpPr>
                  <a:grpSpLocks/>
                </p:cNvGrpSpPr>
                <p:nvPr/>
              </p:nvGrpSpPr>
              <p:grpSpPr bwMode="auto">
                <a:xfrm>
                  <a:off x="1208" y="2784"/>
                  <a:ext cx="3126" cy="448"/>
                  <a:chOff x="1208" y="2784"/>
                  <a:chExt cx="3126" cy="448"/>
                </a:xfrm>
              </p:grpSpPr>
              <p:sp>
                <p:nvSpPr>
                  <p:cNvPr id="2140" name="Freeform 9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1" name="Freeform 9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2" name="Freeform 9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3" name="Freeform 9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44" name="Oval 9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45" name="Freeform 9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6" name="Freeform 9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7" name="Freeform 9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48" name="Freeform 10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49" name="Text Box 101"/>
              <p:cNvSpPr txBox="1">
                <a:spLocks noChangeArrowheads="1"/>
              </p:cNvSpPr>
              <p:nvPr/>
            </p:nvSpPr>
            <p:spPr bwMode="auto">
              <a:xfrm>
                <a:off x="3430" y="866"/>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Hornet</a:t>
                </a:r>
              </a:p>
            </p:txBody>
          </p:sp>
        </p:grpSp>
        <p:sp>
          <p:nvSpPr>
            <p:cNvPr id="2150" name="Text Box 102"/>
            <p:cNvSpPr txBox="1">
              <a:spLocks noChangeArrowheads="1"/>
            </p:cNvSpPr>
            <p:nvPr/>
          </p:nvSpPr>
          <p:spPr bwMode="auto">
            <a:xfrm>
              <a:off x="3898" y="1398"/>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8</a:t>
              </a:r>
            </a:p>
          </p:txBody>
        </p:sp>
      </p:grpSp>
      <p:grpSp>
        <p:nvGrpSpPr>
          <p:cNvPr id="2151" name="Group 103"/>
          <p:cNvGrpSpPr>
            <a:grpSpLocks/>
          </p:cNvGrpSpPr>
          <p:nvPr/>
        </p:nvGrpSpPr>
        <p:grpSpPr bwMode="auto">
          <a:xfrm>
            <a:off x="7662863" y="1125538"/>
            <a:ext cx="1454150" cy="244475"/>
            <a:chOff x="3180" y="688"/>
            <a:chExt cx="916" cy="154"/>
          </a:xfrm>
        </p:grpSpPr>
        <p:sp>
          <p:nvSpPr>
            <p:cNvPr id="2152" name="Oval 104"/>
            <p:cNvSpPr>
              <a:spLocks noChangeArrowheads="1"/>
            </p:cNvSpPr>
            <p:nvPr/>
          </p:nvSpPr>
          <p:spPr bwMode="auto">
            <a:xfrm rot="10667898">
              <a:off x="3653" y="715"/>
              <a:ext cx="17" cy="1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3" name="Freeform 105"/>
            <p:cNvSpPr>
              <a:spLocks/>
            </p:cNvSpPr>
            <p:nvPr/>
          </p:nvSpPr>
          <p:spPr bwMode="auto">
            <a:xfrm rot="-132102">
              <a:off x="3321" y="708"/>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4" name="Freeform 106"/>
            <p:cNvSpPr>
              <a:spLocks/>
            </p:cNvSpPr>
            <p:nvPr/>
          </p:nvSpPr>
          <p:spPr bwMode="auto">
            <a:xfrm rot="-132102">
              <a:off x="3319" y="799"/>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5" name="Freeform 107"/>
            <p:cNvSpPr>
              <a:spLocks/>
            </p:cNvSpPr>
            <p:nvPr/>
          </p:nvSpPr>
          <p:spPr bwMode="auto">
            <a:xfrm rot="-132102">
              <a:off x="3940" y="708"/>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6" name="Freeform 108"/>
            <p:cNvSpPr>
              <a:spLocks/>
            </p:cNvSpPr>
            <p:nvPr/>
          </p:nvSpPr>
          <p:spPr bwMode="auto">
            <a:xfrm rot="-132102">
              <a:off x="3940" y="802"/>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57" name="Group 109"/>
            <p:cNvGrpSpPr>
              <a:grpSpLocks/>
            </p:cNvGrpSpPr>
            <p:nvPr/>
          </p:nvGrpSpPr>
          <p:grpSpPr bwMode="auto">
            <a:xfrm>
              <a:off x="3180" y="688"/>
              <a:ext cx="916" cy="154"/>
              <a:chOff x="3180" y="688"/>
              <a:chExt cx="916" cy="154"/>
            </a:xfrm>
          </p:grpSpPr>
          <p:grpSp>
            <p:nvGrpSpPr>
              <p:cNvPr id="2158" name="Group 110"/>
              <p:cNvGrpSpPr>
                <a:grpSpLocks/>
              </p:cNvGrpSpPr>
              <p:nvPr/>
            </p:nvGrpSpPr>
            <p:grpSpPr bwMode="auto">
              <a:xfrm rot="-132102">
                <a:off x="3180" y="694"/>
                <a:ext cx="916" cy="131"/>
                <a:chOff x="1208" y="2784"/>
                <a:chExt cx="3126" cy="448"/>
              </a:xfrm>
            </p:grpSpPr>
            <p:sp>
              <p:nvSpPr>
                <p:cNvPr id="2159" name="Freeform 11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0" name="Freeform 11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1" name="Freeform 11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62" name="Freeform 11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63" name="Text Box 115"/>
              <p:cNvSpPr txBox="1">
                <a:spLocks noChangeArrowheads="1"/>
              </p:cNvSpPr>
              <p:nvPr/>
            </p:nvSpPr>
            <p:spPr bwMode="auto">
              <a:xfrm>
                <a:off x="3457" y="688"/>
                <a:ext cx="3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Wasp</a:t>
                </a:r>
              </a:p>
            </p:txBody>
          </p:sp>
        </p:grpSp>
        <p:sp>
          <p:nvSpPr>
            <p:cNvPr id="2164" name="Text Box 116"/>
            <p:cNvSpPr txBox="1">
              <a:spLocks noChangeArrowheads="1"/>
            </p:cNvSpPr>
            <p:nvPr/>
          </p:nvSpPr>
          <p:spPr bwMode="auto">
            <a:xfrm>
              <a:off x="3918" y="696"/>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7</a:t>
              </a:r>
            </a:p>
          </p:txBody>
        </p:sp>
      </p:grpSp>
      <p:grpSp>
        <p:nvGrpSpPr>
          <p:cNvPr id="2165" name="Group 117"/>
          <p:cNvGrpSpPr>
            <a:grpSpLocks/>
          </p:cNvGrpSpPr>
          <p:nvPr/>
        </p:nvGrpSpPr>
        <p:grpSpPr bwMode="auto">
          <a:xfrm>
            <a:off x="7662863" y="306388"/>
            <a:ext cx="1454150" cy="247650"/>
            <a:chOff x="3169" y="1770"/>
            <a:chExt cx="916" cy="156"/>
          </a:xfrm>
        </p:grpSpPr>
        <p:grpSp>
          <p:nvGrpSpPr>
            <p:cNvPr id="2166" name="Group 118"/>
            <p:cNvGrpSpPr>
              <a:grpSpLocks/>
            </p:cNvGrpSpPr>
            <p:nvPr/>
          </p:nvGrpSpPr>
          <p:grpSpPr bwMode="auto">
            <a:xfrm>
              <a:off x="3169" y="1770"/>
              <a:ext cx="916" cy="156"/>
              <a:chOff x="3165" y="526"/>
              <a:chExt cx="916" cy="156"/>
            </a:xfrm>
          </p:grpSpPr>
          <p:grpSp>
            <p:nvGrpSpPr>
              <p:cNvPr id="2167" name="Group 119"/>
              <p:cNvGrpSpPr>
                <a:grpSpLocks/>
              </p:cNvGrpSpPr>
              <p:nvPr/>
            </p:nvGrpSpPr>
            <p:grpSpPr bwMode="auto">
              <a:xfrm rot="-132102">
                <a:off x="3165" y="526"/>
                <a:ext cx="916" cy="137"/>
                <a:chOff x="1208" y="2784"/>
                <a:chExt cx="3126" cy="468"/>
              </a:xfrm>
            </p:grpSpPr>
            <p:grpSp>
              <p:nvGrpSpPr>
                <p:cNvPr id="2168" name="Group 120"/>
                <p:cNvGrpSpPr>
                  <a:grpSpLocks/>
                </p:cNvGrpSpPr>
                <p:nvPr/>
              </p:nvGrpSpPr>
              <p:grpSpPr bwMode="auto">
                <a:xfrm>
                  <a:off x="1208" y="2784"/>
                  <a:ext cx="3126" cy="448"/>
                  <a:chOff x="1208" y="2784"/>
                  <a:chExt cx="3126" cy="448"/>
                </a:xfrm>
              </p:grpSpPr>
              <p:sp>
                <p:nvSpPr>
                  <p:cNvPr id="2169" name="Freeform 12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0" name="Freeform 12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1" name="Freeform 12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2" name="Freeform 12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73" name="Oval 12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74" name="Freeform 12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5" name="Freeform 12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6" name="Freeform 12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77" name="Freeform 12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78" name="Text Box 130"/>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2179" name="Text Box 131"/>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2210" name="Text Box 162"/>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2311" name="Group 263"/>
          <p:cNvGrpSpPr>
            <a:grpSpLocks/>
          </p:cNvGrpSpPr>
          <p:nvPr/>
        </p:nvGrpSpPr>
        <p:grpSpPr bwMode="auto">
          <a:xfrm>
            <a:off x="7651750" y="865188"/>
            <a:ext cx="1454150" cy="277812"/>
            <a:chOff x="4693" y="1801"/>
            <a:chExt cx="916" cy="175"/>
          </a:xfrm>
        </p:grpSpPr>
        <p:grpSp>
          <p:nvGrpSpPr>
            <p:cNvPr id="2215" name="Group 167"/>
            <p:cNvGrpSpPr>
              <a:grpSpLocks/>
            </p:cNvGrpSpPr>
            <p:nvPr/>
          </p:nvGrpSpPr>
          <p:grpSpPr bwMode="auto">
            <a:xfrm rot="-132102">
              <a:off x="4693" y="1801"/>
              <a:ext cx="916" cy="137"/>
              <a:chOff x="1208" y="2784"/>
              <a:chExt cx="3126" cy="468"/>
            </a:xfrm>
          </p:grpSpPr>
          <p:grpSp>
            <p:nvGrpSpPr>
              <p:cNvPr id="2216" name="Group 168"/>
              <p:cNvGrpSpPr>
                <a:grpSpLocks/>
              </p:cNvGrpSpPr>
              <p:nvPr/>
            </p:nvGrpSpPr>
            <p:grpSpPr bwMode="auto">
              <a:xfrm>
                <a:off x="1208" y="2784"/>
                <a:ext cx="3126" cy="448"/>
                <a:chOff x="1208" y="2784"/>
                <a:chExt cx="3126" cy="448"/>
              </a:xfrm>
            </p:grpSpPr>
            <p:sp>
              <p:nvSpPr>
                <p:cNvPr id="2217" name="Freeform 16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8" name="Freeform 17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9" name="Freeform 17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0" name="Freeform 17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21" name="Oval 173"/>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22" name="Freeform 17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3" name="Freeform 17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4" name="Freeform 17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5" name="Freeform 17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26" name="Text Box 178"/>
            <p:cNvSpPr txBox="1">
              <a:spLocks noChangeArrowheads="1"/>
            </p:cNvSpPr>
            <p:nvPr/>
          </p:nvSpPr>
          <p:spPr bwMode="auto">
            <a:xfrm>
              <a:off x="4972" y="1803"/>
              <a:ext cx="43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200" b="1"/>
                <a:t>REFIT</a:t>
              </a:r>
            </a:p>
          </p:txBody>
        </p:sp>
        <p:sp>
          <p:nvSpPr>
            <p:cNvPr id="2227" name="Text Box 179"/>
            <p:cNvSpPr txBox="1">
              <a:spLocks noChangeArrowheads="1"/>
            </p:cNvSpPr>
            <p:nvPr/>
          </p:nvSpPr>
          <p:spPr bwMode="auto">
            <a:xfrm>
              <a:off x="5428" y="180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8</a:t>
              </a:r>
            </a:p>
          </p:txBody>
        </p:sp>
      </p:grpSp>
      <p:grpSp>
        <p:nvGrpSpPr>
          <p:cNvPr id="2228" name="Group 180"/>
          <p:cNvGrpSpPr>
            <a:grpSpLocks/>
          </p:cNvGrpSpPr>
          <p:nvPr/>
        </p:nvGrpSpPr>
        <p:grpSpPr bwMode="auto">
          <a:xfrm>
            <a:off x="7661275" y="563563"/>
            <a:ext cx="1454150" cy="274637"/>
            <a:chOff x="4661" y="1133"/>
            <a:chExt cx="916" cy="173"/>
          </a:xfrm>
        </p:grpSpPr>
        <p:grpSp>
          <p:nvGrpSpPr>
            <p:cNvPr id="2229" name="Group 181"/>
            <p:cNvGrpSpPr>
              <a:grpSpLocks/>
            </p:cNvGrpSpPr>
            <p:nvPr/>
          </p:nvGrpSpPr>
          <p:grpSpPr bwMode="auto">
            <a:xfrm rot="-132102">
              <a:off x="4661" y="1139"/>
              <a:ext cx="916" cy="137"/>
              <a:chOff x="1208" y="2784"/>
              <a:chExt cx="3126" cy="468"/>
            </a:xfrm>
          </p:grpSpPr>
          <p:grpSp>
            <p:nvGrpSpPr>
              <p:cNvPr id="2230" name="Group 182"/>
              <p:cNvGrpSpPr>
                <a:grpSpLocks/>
              </p:cNvGrpSpPr>
              <p:nvPr/>
            </p:nvGrpSpPr>
            <p:grpSpPr bwMode="auto">
              <a:xfrm>
                <a:off x="1208" y="2784"/>
                <a:ext cx="3126" cy="448"/>
                <a:chOff x="1208" y="2784"/>
                <a:chExt cx="3126" cy="448"/>
              </a:xfrm>
            </p:grpSpPr>
            <p:sp>
              <p:nvSpPr>
                <p:cNvPr id="2231" name="Freeform 18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2" name="Freeform 18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3" name="Freeform 18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4" name="Freeform 18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35" name="Oval 187"/>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36" name="Freeform 18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7" name="Freeform 18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8" name="Freeform 19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39" name="Freeform 19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40" name="Text Box 192"/>
            <p:cNvSpPr txBox="1">
              <a:spLocks noChangeArrowheads="1"/>
            </p:cNvSpPr>
            <p:nvPr/>
          </p:nvSpPr>
          <p:spPr bwMode="auto">
            <a:xfrm>
              <a:off x="4838" y="1133"/>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2241" name="Text Box 193"/>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grpSp>
        <p:nvGrpSpPr>
          <p:cNvPr id="2285" name="Group 237"/>
          <p:cNvGrpSpPr>
            <a:grpSpLocks/>
          </p:cNvGrpSpPr>
          <p:nvPr/>
        </p:nvGrpSpPr>
        <p:grpSpPr bwMode="auto">
          <a:xfrm>
            <a:off x="8267700" y="3816350"/>
            <a:ext cx="595313" cy="214313"/>
            <a:chOff x="637" y="345"/>
            <a:chExt cx="375" cy="135"/>
          </a:xfrm>
        </p:grpSpPr>
        <p:grpSp>
          <p:nvGrpSpPr>
            <p:cNvPr id="2286" name="Group 238"/>
            <p:cNvGrpSpPr>
              <a:grpSpLocks/>
            </p:cNvGrpSpPr>
            <p:nvPr/>
          </p:nvGrpSpPr>
          <p:grpSpPr bwMode="auto">
            <a:xfrm rot="-132102">
              <a:off x="637" y="388"/>
              <a:ext cx="375" cy="56"/>
              <a:chOff x="1208" y="2784"/>
              <a:chExt cx="3126" cy="468"/>
            </a:xfrm>
          </p:grpSpPr>
          <p:grpSp>
            <p:nvGrpSpPr>
              <p:cNvPr id="2287" name="Group 239"/>
              <p:cNvGrpSpPr>
                <a:grpSpLocks/>
              </p:cNvGrpSpPr>
              <p:nvPr/>
            </p:nvGrpSpPr>
            <p:grpSpPr bwMode="auto">
              <a:xfrm>
                <a:off x="1208" y="2784"/>
                <a:ext cx="3126" cy="448"/>
                <a:chOff x="1208" y="2784"/>
                <a:chExt cx="3126" cy="448"/>
              </a:xfrm>
            </p:grpSpPr>
            <p:sp>
              <p:nvSpPr>
                <p:cNvPr id="2288" name="Freeform 24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9" name="Freeform 24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0" name="Freeform 24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1" name="Freeform 24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92" name="Oval 24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93" name="Freeform 24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4" name="Freeform 24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5" name="Freeform 24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6" name="Freeform 24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97" name="Text Box 249"/>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grpSp>
        <p:nvGrpSpPr>
          <p:cNvPr id="2298" name="Group 250"/>
          <p:cNvGrpSpPr>
            <a:grpSpLocks/>
          </p:cNvGrpSpPr>
          <p:nvPr/>
        </p:nvGrpSpPr>
        <p:grpSpPr bwMode="auto">
          <a:xfrm>
            <a:off x="8267700" y="3587750"/>
            <a:ext cx="595313" cy="214313"/>
            <a:chOff x="637" y="793"/>
            <a:chExt cx="375" cy="135"/>
          </a:xfrm>
        </p:grpSpPr>
        <p:grpSp>
          <p:nvGrpSpPr>
            <p:cNvPr id="2299" name="Group 251"/>
            <p:cNvGrpSpPr>
              <a:grpSpLocks/>
            </p:cNvGrpSpPr>
            <p:nvPr/>
          </p:nvGrpSpPr>
          <p:grpSpPr bwMode="auto">
            <a:xfrm rot="-132102">
              <a:off x="637" y="836"/>
              <a:ext cx="375" cy="56"/>
              <a:chOff x="1208" y="2784"/>
              <a:chExt cx="3126" cy="468"/>
            </a:xfrm>
          </p:grpSpPr>
          <p:grpSp>
            <p:nvGrpSpPr>
              <p:cNvPr id="2300" name="Group 252"/>
              <p:cNvGrpSpPr>
                <a:grpSpLocks/>
              </p:cNvGrpSpPr>
              <p:nvPr/>
            </p:nvGrpSpPr>
            <p:grpSpPr bwMode="auto">
              <a:xfrm>
                <a:off x="1208" y="2784"/>
                <a:ext cx="3126" cy="448"/>
                <a:chOff x="1208" y="2784"/>
                <a:chExt cx="3126" cy="448"/>
              </a:xfrm>
            </p:grpSpPr>
            <p:sp>
              <p:nvSpPr>
                <p:cNvPr id="2301" name="Freeform 25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2" name="Freeform 25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3" name="Freeform 25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4" name="Freeform 25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05" name="Oval 25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06" name="Freeform 25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7" name="Freeform 25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8" name="Freeform 26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09" name="Freeform 26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0" name="Text Box 262"/>
            <p:cNvSpPr txBox="1">
              <a:spLocks noChangeArrowheads="1"/>
            </p:cNvSpPr>
            <p:nvPr/>
          </p:nvSpPr>
          <p:spPr bwMode="auto">
            <a:xfrm>
              <a:off x="748" y="79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sp>
        <p:nvSpPr>
          <p:cNvPr id="2333" name="AutoShape 285"/>
          <p:cNvSpPr>
            <a:spLocks noChangeArrowheads="1"/>
          </p:cNvSpPr>
          <p:nvPr/>
        </p:nvSpPr>
        <p:spPr bwMode="auto">
          <a:xfrm>
            <a:off x="5535613" y="56340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38" name="Picture 290" descr="Australia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pic>
        <p:nvPicPr>
          <p:cNvPr id="2339" name="Picture 291" descr="silk1stmar"/>
          <p:cNvPicPr>
            <a:picLocks noChangeAspect="1" noChangeArrowheads="1"/>
          </p:cNvPicPr>
          <p:nvPr/>
        </p:nvPicPr>
        <p:blipFill>
          <a:blip r:embed="rId10">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a:stretch>
            <a:fillRect/>
          </a:stretch>
        </p:blipFill>
        <p:spPr bwMode="auto">
          <a:xfrm>
            <a:off x="5591175" y="5632450"/>
            <a:ext cx="223838" cy="260350"/>
          </a:xfrm>
          <a:prstGeom prst="rect">
            <a:avLst/>
          </a:prstGeom>
          <a:noFill/>
          <a:extLst>
            <a:ext uri="{909E8E84-426E-40DD-AFC4-6F175D3DCCD1}">
              <a14:hiddenFill xmlns:a14="http://schemas.microsoft.com/office/drawing/2010/main">
                <a:solidFill>
                  <a:srgbClr val="FFFFFF"/>
                </a:solidFill>
              </a14:hiddenFill>
            </a:ext>
          </a:extLst>
        </p:spPr>
      </p:pic>
      <p:pic>
        <p:nvPicPr>
          <p:cNvPr id="2349" name="Picture 301" descr="25THID"/>
          <p:cNvPicPr>
            <a:picLocks noChangeAspect="1" noChangeArrowheads="1"/>
          </p:cNvPicPr>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56625" y="6329363"/>
            <a:ext cx="301625" cy="401637"/>
          </a:xfrm>
          <a:prstGeom prst="rect">
            <a:avLst/>
          </a:prstGeom>
          <a:noFill/>
          <a:extLst>
            <a:ext uri="{909E8E84-426E-40DD-AFC4-6F175D3DCCD1}">
              <a14:hiddenFill xmlns:a14="http://schemas.microsoft.com/office/drawing/2010/main">
                <a:solidFill>
                  <a:srgbClr val="FFFFFF"/>
                </a:solidFill>
              </a14:hiddenFill>
            </a:ext>
          </a:extLst>
        </p:spPr>
      </p:pic>
      <p:grpSp>
        <p:nvGrpSpPr>
          <p:cNvPr id="2408" name="Group 360"/>
          <p:cNvGrpSpPr>
            <a:grpSpLocks/>
          </p:cNvGrpSpPr>
          <p:nvPr/>
        </p:nvGrpSpPr>
        <p:grpSpPr bwMode="auto">
          <a:xfrm>
            <a:off x="7767638" y="6337300"/>
            <a:ext cx="323850" cy="377825"/>
            <a:chOff x="109" y="2900"/>
            <a:chExt cx="72" cy="84"/>
          </a:xfrm>
        </p:grpSpPr>
        <p:sp>
          <p:nvSpPr>
            <p:cNvPr id="2398" name="AutoShape 350"/>
            <p:cNvSpPr>
              <a:spLocks noChangeAspect="1" noChangeArrowheads="1" noTextEdit="1"/>
            </p:cNvSpPr>
            <p:nvPr/>
          </p:nvSpPr>
          <p:spPr bwMode="auto">
            <a:xfrm>
              <a:off x="109" y="2900"/>
              <a:ext cx="7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402" name="Freeform 354"/>
            <p:cNvSpPr>
              <a:spLocks/>
            </p:cNvSpPr>
            <p:nvPr/>
          </p:nvSpPr>
          <p:spPr bwMode="auto">
            <a:xfrm>
              <a:off x="110" y="2900"/>
              <a:ext cx="70" cy="84"/>
            </a:xfrm>
            <a:custGeom>
              <a:avLst/>
              <a:gdLst>
                <a:gd name="T0" fmla="*/ 564 w 1129"/>
                <a:gd name="T1" fmla="*/ 0 h 1417"/>
                <a:gd name="T2" fmla="*/ 0 w 1129"/>
                <a:gd name="T3" fmla="*/ 0 h 1417"/>
                <a:gd name="T4" fmla="*/ 0 w 1129"/>
                <a:gd name="T5" fmla="*/ 764 h 1417"/>
                <a:gd name="T6" fmla="*/ 0 w 1129"/>
                <a:gd name="T7" fmla="*/ 764 h 1417"/>
                <a:gd name="T8" fmla="*/ 1 w 1129"/>
                <a:gd name="T9" fmla="*/ 778 h 1417"/>
                <a:gd name="T10" fmla="*/ 7 w 1129"/>
                <a:gd name="T11" fmla="*/ 816 h 1417"/>
                <a:gd name="T12" fmla="*/ 21 w 1129"/>
                <a:gd name="T13" fmla="*/ 874 h 1417"/>
                <a:gd name="T14" fmla="*/ 45 w 1129"/>
                <a:gd name="T15" fmla="*/ 947 h 1417"/>
                <a:gd name="T16" fmla="*/ 82 w 1129"/>
                <a:gd name="T17" fmla="*/ 1029 h 1417"/>
                <a:gd name="T18" fmla="*/ 135 w 1129"/>
                <a:gd name="T19" fmla="*/ 1117 h 1417"/>
                <a:gd name="T20" fmla="*/ 207 w 1129"/>
                <a:gd name="T21" fmla="*/ 1204 h 1417"/>
                <a:gd name="T22" fmla="*/ 301 w 1129"/>
                <a:gd name="T23" fmla="*/ 1286 h 1417"/>
                <a:gd name="T24" fmla="*/ 419 w 1129"/>
                <a:gd name="T25" fmla="*/ 1359 h 1417"/>
                <a:gd name="T26" fmla="*/ 564 w 1129"/>
                <a:gd name="T27" fmla="*/ 1417 h 1417"/>
                <a:gd name="T28" fmla="*/ 564 w 1129"/>
                <a:gd name="T29" fmla="*/ 1417 h 1417"/>
                <a:gd name="T30" fmla="*/ 710 w 1129"/>
                <a:gd name="T31" fmla="*/ 1359 h 1417"/>
                <a:gd name="T32" fmla="*/ 828 w 1129"/>
                <a:gd name="T33" fmla="*/ 1286 h 1417"/>
                <a:gd name="T34" fmla="*/ 922 w 1129"/>
                <a:gd name="T35" fmla="*/ 1204 h 1417"/>
                <a:gd name="T36" fmla="*/ 994 w 1129"/>
                <a:gd name="T37" fmla="*/ 1117 h 1417"/>
                <a:gd name="T38" fmla="*/ 1047 w 1129"/>
                <a:gd name="T39" fmla="*/ 1029 h 1417"/>
                <a:gd name="T40" fmla="*/ 1084 w 1129"/>
                <a:gd name="T41" fmla="*/ 947 h 1417"/>
                <a:gd name="T42" fmla="*/ 1108 w 1129"/>
                <a:gd name="T43" fmla="*/ 874 h 1417"/>
                <a:gd name="T44" fmla="*/ 1122 w 1129"/>
                <a:gd name="T45" fmla="*/ 816 h 1417"/>
                <a:gd name="T46" fmla="*/ 1128 w 1129"/>
                <a:gd name="T47" fmla="*/ 778 h 1417"/>
                <a:gd name="T48" fmla="*/ 1129 w 1129"/>
                <a:gd name="T49" fmla="*/ 764 h 1417"/>
                <a:gd name="T50" fmla="*/ 1129 w 1129"/>
                <a:gd name="T51" fmla="*/ 0 h 1417"/>
                <a:gd name="T52" fmla="*/ 564 w 1129"/>
                <a:gd name="T53" fmla="*/ 0 h 1417"/>
                <a:gd name="T54" fmla="*/ 564 w 1129"/>
                <a:gd name="T5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9" h="1417">
                  <a:moveTo>
                    <a:pt x="564" y="0"/>
                  </a:moveTo>
                  <a:lnTo>
                    <a:pt x="0" y="0"/>
                  </a:lnTo>
                  <a:lnTo>
                    <a:pt x="0" y="764"/>
                  </a:lnTo>
                  <a:lnTo>
                    <a:pt x="0" y="764"/>
                  </a:lnTo>
                  <a:lnTo>
                    <a:pt x="1" y="778"/>
                  </a:lnTo>
                  <a:lnTo>
                    <a:pt x="7" y="816"/>
                  </a:lnTo>
                  <a:lnTo>
                    <a:pt x="21" y="874"/>
                  </a:lnTo>
                  <a:lnTo>
                    <a:pt x="45" y="947"/>
                  </a:lnTo>
                  <a:lnTo>
                    <a:pt x="82" y="1029"/>
                  </a:lnTo>
                  <a:lnTo>
                    <a:pt x="135" y="1117"/>
                  </a:lnTo>
                  <a:lnTo>
                    <a:pt x="207" y="1204"/>
                  </a:lnTo>
                  <a:lnTo>
                    <a:pt x="301" y="1286"/>
                  </a:lnTo>
                  <a:lnTo>
                    <a:pt x="419" y="1359"/>
                  </a:lnTo>
                  <a:lnTo>
                    <a:pt x="564" y="1417"/>
                  </a:lnTo>
                  <a:lnTo>
                    <a:pt x="564" y="1417"/>
                  </a:lnTo>
                  <a:lnTo>
                    <a:pt x="710" y="1359"/>
                  </a:lnTo>
                  <a:lnTo>
                    <a:pt x="828" y="1286"/>
                  </a:lnTo>
                  <a:lnTo>
                    <a:pt x="922" y="1204"/>
                  </a:lnTo>
                  <a:lnTo>
                    <a:pt x="994" y="1117"/>
                  </a:lnTo>
                  <a:lnTo>
                    <a:pt x="1047" y="1029"/>
                  </a:lnTo>
                  <a:lnTo>
                    <a:pt x="1084" y="947"/>
                  </a:lnTo>
                  <a:lnTo>
                    <a:pt x="1108" y="874"/>
                  </a:lnTo>
                  <a:lnTo>
                    <a:pt x="1122" y="816"/>
                  </a:lnTo>
                  <a:lnTo>
                    <a:pt x="1128" y="778"/>
                  </a:lnTo>
                  <a:lnTo>
                    <a:pt x="1129" y="764"/>
                  </a:lnTo>
                  <a:lnTo>
                    <a:pt x="1129" y="0"/>
                  </a:lnTo>
                  <a:lnTo>
                    <a:pt x="564" y="0"/>
                  </a:lnTo>
                  <a:lnTo>
                    <a:pt x="564" y="0"/>
                  </a:lnTo>
                  <a:close/>
                </a:path>
              </a:pathLst>
            </a:custGeom>
            <a:solidFill>
              <a:srgbClr val="005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3" name="Freeform 355"/>
            <p:cNvSpPr>
              <a:spLocks/>
            </p:cNvSpPr>
            <p:nvPr/>
          </p:nvSpPr>
          <p:spPr bwMode="auto">
            <a:xfrm>
              <a:off x="118" y="2928"/>
              <a:ext cx="14" cy="13"/>
            </a:xfrm>
            <a:custGeom>
              <a:avLst/>
              <a:gdLst>
                <a:gd name="T0" fmla="*/ 43 w 226"/>
                <a:gd name="T1" fmla="*/ 223 h 223"/>
                <a:gd name="T2" fmla="*/ 69 w 226"/>
                <a:gd name="T3" fmla="*/ 137 h 223"/>
                <a:gd name="T4" fmla="*/ 0 w 226"/>
                <a:gd name="T5" fmla="*/ 84 h 223"/>
                <a:gd name="T6" fmla="*/ 86 w 226"/>
                <a:gd name="T7" fmla="*/ 84 h 223"/>
                <a:gd name="T8" fmla="*/ 113 w 226"/>
                <a:gd name="T9" fmla="*/ 0 h 223"/>
                <a:gd name="T10" fmla="*/ 140 w 226"/>
                <a:gd name="T11" fmla="*/ 84 h 223"/>
                <a:gd name="T12" fmla="*/ 226 w 226"/>
                <a:gd name="T13" fmla="*/ 84 h 223"/>
                <a:gd name="T14" fmla="*/ 156 w 226"/>
                <a:gd name="T15" fmla="*/ 137 h 223"/>
                <a:gd name="T16" fmla="*/ 182 w 226"/>
                <a:gd name="T17" fmla="*/ 223 h 223"/>
                <a:gd name="T18" fmla="*/ 113 w 226"/>
                <a:gd name="T19" fmla="*/ 170 h 223"/>
                <a:gd name="T20" fmla="*/ 43 w 226"/>
                <a:gd name="T21" fmla="*/ 223 h 223"/>
                <a:gd name="T22" fmla="*/ 43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3" y="223"/>
                  </a:moveTo>
                  <a:lnTo>
                    <a:pt x="69" y="137"/>
                  </a:lnTo>
                  <a:lnTo>
                    <a:pt x="0" y="84"/>
                  </a:lnTo>
                  <a:lnTo>
                    <a:pt x="86" y="84"/>
                  </a:lnTo>
                  <a:lnTo>
                    <a:pt x="113" y="0"/>
                  </a:lnTo>
                  <a:lnTo>
                    <a:pt x="140" y="84"/>
                  </a:lnTo>
                  <a:lnTo>
                    <a:pt x="226" y="84"/>
                  </a:lnTo>
                  <a:lnTo>
                    <a:pt x="156" y="137"/>
                  </a:lnTo>
                  <a:lnTo>
                    <a:pt x="182" y="223"/>
                  </a:lnTo>
                  <a:lnTo>
                    <a:pt x="113" y="170"/>
                  </a:lnTo>
                  <a:lnTo>
                    <a:pt x="43" y="223"/>
                  </a:lnTo>
                  <a:lnTo>
                    <a:pt x="43"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4" name="Freeform 356"/>
            <p:cNvSpPr>
              <a:spLocks/>
            </p:cNvSpPr>
            <p:nvPr/>
          </p:nvSpPr>
          <p:spPr bwMode="auto">
            <a:xfrm>
              <a:off x="138" y="2908"/>
              <a:ext cx="14" cy="13"/>
            </a:xfrm>
            <a:custGeom>
              <a:avLst/>
              <a:gdLst>
                <a:gd name="T0" fmla="*/ 44 w 226"/>
                <a:gd name="T1" fmla="*/ 223 h 223"/>
                <a:gd name="T2" fmla="*/ 70 w 226"/>
                <a:gd name="T3" fmla="*/ 138 h 223"/>
                <a:gd name="T4" fmla="*/ 0 w 226"/>
                <a:gd name="T5" fmla="*/ 85 h 223"/>
                <a:gd name="T6" fmla="*/ 87 w 226"/>
                <a:gd name="T7" fmla="*/ 85 h 223"/>
                <a:gd name="T8" fmla="*/ 113 w 226"/>
                <a:gd name="T9" fmla="*/ 0 h 223"/>
                <a:gd name="T10" fmla="*/ 140 w 226"/>
                <a:gd name="T11" fmla="*/ 85 h 223"/>
                <a:gd name="T12" fmla="*/ 226 w 226"/>
                <a:gd name="T13" fmla="*/ 85 h 223"/>
                <a:gd name="T14" fmla="*/ 156 w 226"/>
                <a:gd name="T15" fmla="*/ 138 h 223"/>
                <a:gd name="T16" fmla="*/ 183 w 226"/>
                <a:gd name="T17" fmla="*/ 223 h 223"/>
                <a:gd name="T18" fmla="*/ 113 w 226"/>
                <a:gd name="T19" fmla="*/ 171 h 223"/>
                <a:gd name="T20" fmla="*/ 44 w 226"/>
                <a:gd name="T21" fmla="*/ 223 h 223"/>
                <a:gd name="T22" fmla="*/ 44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4" y="223"/>
                  </a:moveTo>
                  <a:lnTo>
                    <a:pt x="70" y="138"/>
                  </a:lnTo>
                  <a:lnTo>
                    <a:pt x="0" y="85"/>
                  </a:lnTo>
                  <a:lnTo>
                    <a:pt x="87" y="85"/>
                  </a:lnTo>
                  <a:lnTo>
                    <a:pt x="113" y="0"/>
                  </a:lnTo>
                  <a:lnTo>
                    <a:pt x="140" y="85"/>
                  </a:lnTo>
                  <a:lnTo>
                    <a:pt x="226" y="85"/>
                  </a:lnTo>
                  <a:lnTo>
                    <a:pt x="156" y="138"/>
                  </a:lnTo>
                  <a:lnTo>
                    <a:pt x="183" y="223"/>
                  </a:lnTo>
                  <a:lnTo>
                    <a:pt x="113" y="171"/>
                  </a:lnTo>
                  <a:lnTo>
                    <a:pt x="44" y="223"/>
                  </a:lnTo>
                  <a:lnTo>
                    <a:pt x="44"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5" name="Freeform 357"/>
            <p:cNvSpPr>
              <a:spLocks/>
            </p:cNvSpPr>
            <p:nvPr/>
          </p:nvSpPr>
          <p:spPr bwMode="auto">
            <a:xfrm>
              <a:off x="143" y="2955"/>
              <a:ext cx="17" cy="16"/>
            </a:xfrm>
            <a:custGeom>
              <a:avLst/>
              <a:gdLst>
                <a:gd name="T0" fmla="*/ 52 w 275"/>
                <a:gd name="T1" fmla="*/ 271 h 271"/>
                <a:gd name="T2" fmla="*/ 85 w 275"/>
                <a:gd name="T3" fmla="*/ 167 h 271"/>
                <a:gd name="T4" fmla="*/ 0 w 275"/>
                <a:gd name="T5" fmla="*/ 104 h 271"/>
                <a:gd name="T6" fmla="*/ 105 w 275"/>
                <a:gd name="T7" fmla="*/ 104 h 271"/>
                <a:gd name="T8" fmla="*/ 138 w 275"/>
                <a:gd name="T9" fmla="*/ 0 h 271"/>
                <a:gd name="T10" fmla="*/ 170 w 275"/>
                <a:gd name="T11" fmla="*/ 104 h 271"/>
                <a:gd name="T12" fmla="*/ 275 w 275"/>
                <a:gd name="T13" fmla="*/ 104 h 271"/>
                <a:gd name="T14" fmla="*/ 190 w 275"/>
                <a:gd name="T15" fmla="*/ 167 h 271"/>
                <a:gd name="T16" fmla="*/ 223 w 275"/>
                <a:gd name="T17" fmla="*/ 271 h 271"/>
                <a:gd name="T18" fmla="*/ 138 w 275"/>
                <a:gd name="T19" fmla="*/ 207 h 271"/>
                <a:gd name="T20" fmla="*/ 52 w 275"/>
                <a:gd name="T21" fmla="*/ 271 h 271"/>
                <a:gd name="T22" fmla="*/ 52 w 275"/>
                <a:gd name="T2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 h="271">
                  <a:moveTo>
                    <a:pt x="52" y="271"/>
                  </a:moveTo>
                  <a:lnTo>
                    <a:pt x="85" y="167"/>
                  </a:lnTo>
                  <a:lnTo>
                    <a:pt x="0" y="104"/>
                  </a:lnTo>
                  <a:lnTo>
                    <a:pt x="105" y="104"/>
                  </a:lnTo>
                  <a:lnTo>
                    <a:pt x="138" y="0"/>
                  </a:lnTo>
                  <a:lnTo>
                    <a:pt x="170" y="104"/>
                  </a:lnTo>
                  <a:lnTo>
                    <a:pt x="275" y="104"/>
                  </a:lnTo>
                  <a:lnTo>
                    <a:pt x="190" y="167"/>
                  </a:lnTo>
                  <a:lnTo>
                    <a:pt x="223" y="271"/>
                  </a:lnTo>
                  <a:lnTo>
                    <a:pt x="138" y="207"/>
                  </a:lnTo>
                  <a:lnTo>
                    <a:pt x="52" y="271"/>
                  </a:lnTo>
                  <a:lnTo>
                    <a:pt x="52" y="2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6" name="Freeform 358"/>
            <p:cNvSpPr>
              <a:spLocks/>
            </p:cNvSpPr>
            <p:nvPr/>
          </p:nvSpPr>
          <p:spPr bwMode="auto">
            <a:xfrm>
              <a:off x="159" y="2925"/>
              <a:ext cx="10" cy="9"/>
            </a:xfrm>
            <a:custGeom>
              <a:avLst/>
              <a:gdLst>
                <a:gd name="T0" fmla="*/ 32 w 162"/>
                <a:gd name="T1" fmla="*/ 161 h 161"/>
                <a:gd name="T2" fmla="*/ 50 w 162"/>
                <a:gd name="T3" fmla="*/ 99 h 161"/>
                <a:gd name="T4" fmla="*/ 0 w 162"/>
                <a:gd name="T5" fmla="*/ 61 h 161"/>
                <a:gd name="T6" fmla="*/ 62 w 162"/>
                <a:gd name="T7" fmla="*/ 61 h 161"/>
                <a:gd name="T8" fmla="*/ 82 w 162"/>
                <a:gd name="T9" fmla="*/ 0 h 161"/>
                <a:gd name="T10" fmla="*/ 100 w 162"/>
                <a:gd name="T11" fmla="*/ 61 h 161"/>
                <a:gd name="T12" fmla="*/ 162 w 162"/>
                <a:gd name="T13" fmla="*/ 61 h 161"/>
                <a:gd name="T14" fmla="*/ 112 w 162"/>
                <a:gd name="T15" fmla="*/ 99 h 161"/>
                <a:gd name="T16" fmla="*/ 132 w 162"/>
                <a:gd name="T17" fmla="*/ 161 h 161"/>
                <a:gd name="T18" fmla="*/ 82 w 162"/>
                <a:gd name="T19" fmla="*/ 123 h 161"/>
                <a:gd name="T20" fmla="*/ 32 w 162"/>
                <a:gd name="T21" fmla="*/ 161 h 161"/>
                <a:gd name="T22" fmla="*/ 32 w 162"/>
                <a:gd name="T2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1">
                  <a:moveTo>
                    <a:pt x="32" y="161"/>
                  </a:moveTo>
                  <a:lnTo>
                    <a:pt x="50" y="99"/>
                  </a:lnTo>
                  <a:lnTo>
                    <a:pt x="0" y="61"/>
                  </a:lnTo>
                  <a:lnTo>
                    <a:pt x="62" y="61"/>
                  </a:lnTo>
                  <a:lnTo>
                    <a:pt x="82" y="0"/>
                  </a:lnTo>
                  <a:lnTo>
                    <a:pt x="100" y="61"/>
                  </a:lnTo>
                  <a:lnTo>
                    <a:pt x="162" y="61"/>
                  </a:lnTo>
                  <a:lnTo>
                    <a:pt x="112" y="99"/>
                  </a:lnTo>
                  <a:lnTo>
                    <a:pt x="132" y="161"/>
                  </a:lnTo>
                  <a:lnTo>
                    <a:pt x="82" y="123"/>
                  </a:lnTo>
                  <a:lnTo>
                    <a:pt x="32" y="161"/>
                  </a:lnTo>
                  <a:lnTo>
                    <a:pt x="32"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07" name="Freeform 359"/>
            <p:cNvSpPr>
              <a:spLocks/>
            </p:cNvSpPr>
            <p:nvPr/>
          </p:nvSpPr>
          <p:spPr bwMode="auto">
            <a:xfrm>
              <a:off x="112" y="2903"/>
              <a:ext cx="65" cy="78"/>
            </a:xfrm>
            <a:custGeom>
              <a:avLst/>
              <a:gdLst>
                <a:gd name="T0" fmla="*/ 520 w 1041"/>
                <a:gd name="T1" fmla="*/ 0 h 1318"/>
                <a:gd name="T2" fmla="*/ 0 w 1041"/>
                <a:gd name="T3" fmla="*/ 0 h 1318"/>
                <a:gd name="T4" fmla="*/ 0 w 1041"/>
                <a:gd name="T5" fmla="*/ 704 h 1318"/>
                <a:gd name="T6" fmla="*/ 0 w 1041"/>
                <a:gd name="T7" fmla="*/ 704 h 1318"/>
                <a:gd name="T8" fmla="*/ 1 w 1041"/>
                <a:gd name="T9" fmla="*/ 717 h 1318"/>
                <a:gd name="T10" fmla="*/ 6 w 1041"/>
                <a:gd name="T11" fmla="*/ 753 h 1318"/>
                <a:gd name="T12" fmla="*/ 19 w 1041"/>
                <a:gd name="T13" fmla="*/ 808 h 1318"/>
                <a:gd name="T14" fmla="*/ 41 w 1041"/>
                <a:gd name="T15" fmla="*/ 877 h 1318"/>
                <a:gd name="T16" fmla="*/ 75 w 1041"/>
                <a:gd name="T17" fmla="*/ 955 h 1318"/>
                <a:gd name="T18" fmla="*/ 124 w 1041"/>
                <a:gd name="T19" fmla="*/ 1038 h 1318"/>
                <a:gd name="T20" fmla="*/ 191 w 1041"/>
                <a:gd name="T21" fmla="*/ 1119 h 1318"/>
                <a:gd name="T22" fmla="*/ 277 w 1041"/>
                <a:gd name="T23" fmla="*/ 1196 h 1318"/>
                <a:gd name="T24" fmla="*/ 386 w 1041"/>
                <a:gd name="T25" fmla="*/ 1265 h 1318"/>
                <a:gd name="T26" fmla="*/ 520 w 1041"/>
                <a:gd name="T27" fmla="*/ 1318 h 1318"/>
                <a:gd name="T28" fmla="*/ 520 w 1041"/>
                <a:gd name="T29" fmla="*/ 1318 h 1318"/>
                <a:gd name="T30" fmla="*/ 655 w 1041"/>
                <a:gd name="T31" fmla="*/ 1265 h 1318"/>
                <a:gd name="T32" fmla="*/ 764 w 1041"/>
                <a:gd name="T33" fmla="*/ 1196 h 1318"/>
                <a:gd name="T34" fmla="*/ 850 w 1041"/>
                <a:gd name="T35" fmla="*/ 1119 h 1318"/>
                <a:gd name="T36" fmla="*/ 917 w 1041"/>
                <a:gd name="T37" fmla="*/ 1038 h 1318"/>
                <a:gd name="T38" fmla="*/ 965 w 1041"/>
                <a:gd name="T39" fmla="*/ 955 h 1318"/>
                <a:gd name="T40" fmla="*/ 1000 w 1041"/>
                <a:gd name="T41" fmla="*/ 877 h 1318"/>
                <a:gd name="T42" fmla="*/ 1022 w 1041"/>
                <a:gd name="T43" fmla="*/ 808 h 1318"/>
                <a:gd name="T44" fmla="*/ 1034 w 1041"/>
                <a:gd name="T45" fmla="*/ 753 h 1318"/>
                <a:gd name="T46" fmla="*/ 1040 w 1041"/>
                <a:gd name="T47" fmla="*/ 717 h 1318"/>
                <a:gd name="T48" fmla="*/ 1041 w 1041"/>
                <a:gd name="T49" fmla="*/ 704 h 1318"/>
                <a:gd name="T50" fmla="*/ 1041 w 1041"/>
                <a:gd name="T51" fmla="*/ 0 h 1318"/>
                <a:gd name="T52" fmla="*/ 520 w 1041"/>
                <a:gd name="T53" fmla="*/ 0 h 1318"/>
                <a:gd name="T54" fmla="*/ 520 w 1041"/>
                <a:gd name="T55" fmla="*/ 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1" h="1318">
                  <a:moveTo>
                    <a:pt x="520" y="0"/>
                  </a:moveTo>
                  <a:lnTo>
                    <a:pt x="0" y="0"/>
                  </a:lnTo>
                  <a:lnTo>
                    <a:pt x="0" y="704"/>
                  </a:lnTo>
                  <a:lnTo>
                    <a:pt x="0" y="704"/>
                  </a:lnTo>
                  <a:lnTo>
                    <a:pt x="1" y="717"/>
                  </a:lnTo>
                  <a:lnTo>
                    <a:pt x="6" y="753"/>
                  </a:lnTo>
                  <a:lnTo>
                    <a:pt x="19" y="808"/>
                  </a:lnTo>
                  <a:lnTo>
                    <a:pt x="41" y="877"/>
                  </a:lnTo>
                  <a:lnTo>
                    <a:pt x="75" y="955"/>
                  </a:lnTo>
                  <a:lnTo>
                    <a:pt x="124" y="1038"/>
                  </a:lnTo>
                  <a:lnTo>
                    <a:pt x="191" y="1119"/>
                  </a:lnTo>
                  <a:lnTo>
                    <a:pt x="277" y="1196"/>
                  </a:lnTo>
                  <a:lnTo>
                    <a:pt x="386" y="1265"/>
                  </a:lnTo>
                  <a:lnTo>
                    <a:pt x="520" y="1318"/>
                  </a:lnTo>
                  <a:lnTo>
                    <a:pt x="520" y="1318"/>
                  </a:lnTo>
                  <a:lnTo>
                    <a:pt x="655" y="1265"/>
                  </a:lnTo>
                  <a:lnTo>
                    <a:pt x="764" y="1196"/>
                  </a:lnTo>
                  <a:lnTo>
                    <a:pt x="850" y="1119"/>
                  </a:lnTo>
                  <a:lnTo>
                    <a:pt x="917" y="1038"/>
                  </a:lnTo>
                  <a:lnTo>
                    <a:pt x="965" y="955"/>
                  </a:lnTo>
                  <a:lnTo>
                    <a:pt x="1000" y="877"/>
                  </a:lnTo>
                  <a:lnTo>
                    <a:pt x="1022" y="808"/>
                  </a:lnTo>
                  <a:lnTo>
                    <a:pt x="1034" y="753"/>
                  </a:lnTo>
                  <a:lnTo>
                    <a:pt x="1040" y="717"/>
                  </a:lnTo>
                  <a:lnTo>
                    <a:pt x="1041" y="704"/>
                  </a:lnTo>
                  <a:lnTo>
                    <a:pt x="1041" y="0"/>
                  </a:lnTo>
                  <a:lnTo>
                    <a:pt x="520" y="0"/>
                  </a:lnTo>
                  <a:lnTo>
                    <a:pt x="52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99" name="Oval 451"/>
          <p:cNvSpPr>
            <a:spLocks noChangeArrowheads="1"/>
          </p:cNvSpPr>
          <p:nvPr/>
        </p:nvSpPr>
        <p:spPr bwMode="auto">
          <a:xfrm rot="5685818">
            <a:off x="5898357" y="6239668"/>
            <a:ext cx="171450" cy="428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02" name="Group 454"/>
          <p:cNvGrpSpPr>
            <a:grpSpLocks/>
          </p:cNvGrpSpPr>
          <p:nvPr/>
        </p:nvGrpSpPr>
        <p:grpSpPr bwMode="auto">
          <a:xfrm>
            <a:off x="8228013" y="3441700"/>
            <a:ext cx="595312" cy="214313"/>
            <a:chOff x="637" y="345"/>
            <a:chExt cx="375" cy="135"/>
          </a:xfrm>
        </p:grpSpPr>
        <p:grpSp>
          <p:nvGrpSpPr>
            <p:cNvPr id="2503" name="Group 455"/>
            <p:cNvGrpSpPr>
              <a:grpSpLocks/>
            </p:cNvGrpSpPr>
            <p:nvPr/>
          </p:nvGrpSpPr>
          <p:grpSpPr bwMode="auto">
            <a:xfrm rot="-132102">
              <a:off x="637" y="388"/>
              <a:ext cx="375" cy="56"/>
              <a:chOff x="1208" y="2784"/>
              <a:chExt cx="3126" cy="468"/>
            </a:xfrm>
          </p:grpSpPr>
          <p:grpSp>
            <p:nvGrpSpPr>
              <p:cNvPr id="2504" name="Group 456"/>
              <p:cNvGrpSpPr>
                <a:grpSpLocks/>
              </p:cNvGrpSpPr>
              <p:nvPr/>
            </p:nvGrpSpPr>
            <p:grpSpPr bwMode="auto">
              <a:xfrm>
                <a:off x="1208" y="2784"/>
                <a:ext cx="3126" cy="448"/>
                <a:chOff x="1208" y="2784"/>
                <a:chExt cx="3126" cy="448"/>
              </a:xfrm>
            </p:grpSpPr>
            <p:sp>
              <p:nvSpPr>
                <p:cNvPr id="2505" name="Freeform 45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6" name="Freeform 45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7" name="Freeform 45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08" name="Freeform 46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09" name="Oval 46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10" name="Freeform 46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1" name="Freeform 46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2" name="Freeform 46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3" name="Freeform 46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14" name="Text Box 466"/>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8</a:t>
              </a:r>
            </a:p>
          </p:txBody>
        </p:sp>
      </p:grpSp>
      <p:grpSp>
        <p:nvGrpSpPr>
          <p:cNvPr id="2515" name="Group 467"/>
          <p:cNvGrpSpPr>
            <a:grpSpLocks/>
          </p:cNvGrpSpPr>
          <p:nvPr/>
        </p:nvGrpSpPr>
        <p:grpSpPr bwMode="auto">
          <a:xfrm>
            <a:off x="7661275" y="296863"/>
            <a:ext cx="1454150" cy="274637"/>
            <a:chOff x="4661" y="1133"/>
            <a:chExt cx="916" cy="173"/>
          </a:xfrm>
        </p:grpSpPr>
        <p:grpSp>
          <p:nvGrpSpPr>
            <p:cNvPr id="2516" name="Group 468"/>
            <p:cNvGrpSpPr>
              <a:grpSpLocks/>
            </p:cNvGrpSpPr>
            <p:nvPr/>
          </p:nvGrpSpPr>
          <p:grpSpPr bwMode="auto">
            <a:xfrm rot="-132102">
              <a:off x="4661" y="1139"/>
              <a:ext cx="916" cy="137"/>
              <a:chOff x="1208" y="2784"/>
              <a:chExt cx="3126" cy="468"/>
            </a:xfrm>
          </p:grpSpPr>
          <p:grpSp>
            <p:nvGrpSpPr>
              <p:cNvPr id="2517" name="Group 469"/>
              <p:cNvGrpSpPr>
                <a:grpSpLocks/>
              </p:cNvGrpSpPr>
              <p:nvPr/>
            </p:nvGrpSpPr>
            <p:grpSpPr bwMode="auto">
              <a:xfrm>
                <a:off x="1208" y="2784"/>
                <a:ext cx="3126" cy="448"/>
                <a:chOff x="1208" y="2784"/>
                <a:chExt cx="3126" cy="448"/>
              </a:xfrm>
            </p:grpSpPr>
            <p:sp>
              <p:nvSpPr>
                <p:cNvPr id="2518" name="Freeform 47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19" name="Freeform 47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0" name="Freeform 47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1" name="Freeform 47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22" name="Oval 474"/>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23" name="Freeform 47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4" name="Freeform 47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5" name="Freeform 47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26" name="Freeform 47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27" name="Text Box 479"/>
            <p:cNvSpPr txBox="1">
              <a:spLocks noChangeArrowheads="1"/>
            </p:cNvSpPr>
            <p:nvPr/>
          </p:nvSpPr>
          <p:spPr bwMode="auto">
            <a:xfrm>
              <a:off x="4838" y="1133"/>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2528" name="Text Box 480"/>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2529" name="Group 481"/>
          <p:cNvGrpSpPr>
            <a:grpSpLocks/>
          </p:cNvGrpSpPr>
          <p:nvPr/>
        </p:nvGrpSpPr>
        <p:grpSpPr bwMode="auto">
          <a:xfrm>
            <a:off x="7658100" y="1122363"/>
            <a:ext cx="1454150" cy="274637"/>
            <a:chOff x="4629" y="1416"/>
            <a:chExt cx="916" cy="173"/>
          </a:xfrm>
        </p:grpSpPr>
        <p:grpSp>
          <p:nvGrpSpPr>
            <p:cNvPr id="2530" name="Group 482"/>
            <p:cNvGrpSpPr>
              <a:grpSpLocks/>
            </p:cNvGrpSpPr>
            <p:nvPr/>
          </p:nvGrpSpPr>
          <p:grpSpPr bwMode="auto">
            <a:xfrm rot="-132102">
              <a:off x="4629" y="1425"/>
              <a:ext cx="916" cy="137"/>
              <a:chOff x="1208" y="2784"/>
              <a:chExt cx="3126" cy="468"/>
            </a:xfrm>
          </p:grpSpPr>
          <p:grpSp>
            <p:nvGrpSpPr>
              <p:cNvPr id="2531" name="Group 483"/>
              <p:cNvGrpSpPr>
                <a:grpSpLocks/>
              </p:cNvGrpSpPr>
              <p:nvPr/>
            </p:nvGrpSpPr>
            <p:grpSpPr bwMode="auto">
              <a:xfrm>
                <a:off x="1208" y="2784"/>
                <a:ext cx="3126" cy="448"/>
                <a:chOff x="1208" y="2784"/>
                <a:chExt cx="3126" cy="448"/>
              </a:xfrm>
            </p:grpSpPr>
            <p:sp>
              <p:nvSpPr>
                <p:cNvPr id="2532" name="Freeform 48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3" name="Freeform 48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4" name="Freeform 48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5" name="Freeform 48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36" name="Oval 48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37" name="Freeform 48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8" name="Freeform 49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39" name="Freeform 49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0" name="Freeform 49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41" name="Text Box 493"/>
            <p:cNvSpPr txBox="1">
              <a:spLocks noChangeArrowheads="1"/>
            </p:cNvSpPr>
            <p:nvPr/>
          </p:nvSpPr>
          <p:spPr bwMode="auto">
            <a:xfrm>
              <a:off x="4899" y="1416"/>
              <a:ext cx="3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SUNK</a:t>
              </a:r>
            </a:p>
          </p:txBody>
        </p:sp>
        <p:sp>
          <p:nvSpPr>
            <p:cNvPr id="2542" name="Text Box 494"/>
            <p:cNvSpPr txBox="1">
              <a:spLocks noChangeArrowheads="1"/>
            </p:cNvSpPr>
            <p:nvPr/>
          </p:nvSpPr>
          <p:spPr bwMode="auto">
            <a:xfrm>
              <a:off x="5372" y="1429"/>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7</a:t>
              </a:r>
            </a:p>
          </p:txBody>
        </p:sp>
      </p:grpSp>
      <p:sp>
        <p:nvSpPr>
          <p:cNvPr id="2543" name="Line 495"/>
          <p:cNvSpPr>
            <a:spLocks noChangeShapeType="1"/>
          </p:cNvSpPr>
          <p:nvPr/>
        </p:nvSpPr>
        <p:spPr bwMode="auto">
          <a:xfrm flipV="1">
            <a:off x="6024563" y="5888038"/>
            <a:ext cx="19050" cy="25241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44" name="Oval 496"/>
          <p:cNvSpPr>
            <a:spLocks noChangeArrowheads="1"/>
          </p:cNvSpPr>
          <p:nvPr/>
        </p:nvSpPr>
        <p:spPr bwMode="auto">
          <a:xfrm rot="5685818">
            <a:off x="5936457" y="6099968"/>
            <a:ext cx="171450" cy="42863"/>
          </a:xfrm>
          <a:prstGeom prst="ellipse">
            <a:avLst/>
          </a:prstGeom>
          <a:solidFill>
            <a:srgbClr val="FF0000"/>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312" name="Group 264"/>
          <p:cNvGrpSpPr>
            <a:grpSpLocks/>
          </p:cNvGrpSpPr>
          <p:nvPr/>
        </p:nvGrpSpPr>
        <p:grpSpPr bwMode="auto">
          <a:xfrm>
            <a:off x="8267700" y="3697288"/>
            <a:ext cx="595313" cy="214312"/>
            <a:chOff x="637" y="345"/>
            <a:chExt cx="375" cy="135"/>
          </a:xfrm>
        </p:grpSpPr>
        <p:grpSp>
          <p:nvGrpSpPr>
            <p:cNvPr id="2313" name="Group 265"/>
            <p:cNvGrpSpPr>
              <a:grpSpLocks/>
            </p:cNvGrpSpPr>
            <p:nvPr/>
          </p:nvGrpSpPr>
          <p:grpSpPr bwMode="auto">
            <a:xfrm rot="-132102">
              <a:off x="637" y="388"/>
              <a:ext cx="375" cy="56"/>
              <a:chOff x="1208" y="2784"/>
              <a:chExt cx="3126" cy="468"/>
            </a:xfrm>
          </p:grpSpPr>
          <p:grpSp>
            <p:nvGrpSpPr>
              <p:cNvPr id="2314" name="Group 266"/>
              <p:cNvGrpSpPr>
                <a:grpSpLocks/>
              </p:cNvGrpSpPr>
              <p:nvPr/>
            </p:nvGrpSpPr>
            <p:grpSpPr bwMode="auto">
              <a:xfrm>
                <a:off x="1208" y="2784"/>
                <a:ext cx="3126" cy="448"/>
                <a:chOff x="1208" y="2784"/>
                <a:chExt cx="3126" cy="448"/>
              </a:xfrm>
            </p:grpSpPr>
            <p:sp>
              <p:nvSpPr>
                <p:cNvPr id="2315" name="Freeform 26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6" name="Freeform 26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7" name="Freeform 26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18" name="Freeform 27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19" name="Oval 27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20" name="Freeform 27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1" name="Freeform 27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2" name="Freeform 27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23" name="Freeform 27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24" name="Text Box 276"/>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7</a:t>
              </a:r>
            </a:p>
          </p:txBody>
        </p:sp>
      </p:grpSp>
      <p:sp>
        <p:nvSpPr>
          <p:cNvPr id="2545" name="AutoShape 497"/>
          <p:cNvSpPr>
            <a:spLocks noChangeArrowheads="1"/>
          </p:cNvSpPr>
          <p:nvPr/>
        </p:nvSpPr>
        <p:spPr bwMode="auto">
          <a:xfrm>
            <a:off x="5907088" y="5730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00" name="AutoShape 452"/>
          <p:cNvSpPr>
            <a:spLocks noChangeArrowheads="1"/>
          </p:cNvSpPr>
          <p:nvPr/>
        </p:nvSpPr>
        <p:spPr bwMode="auto">
          <a:xfrm>
            <a:off x="5856288" y="59213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95" name="AutoShape 447"/>
          <p:cNvSpPr>
            <a:spLocks noChangeArrowheads="1"/>
          </p:cNvSpPr>
          <p:nvPr/>
        </p:nvSpPr>
        <p:spPr bwMode="auto">
          <a:xfrm>
            <a:off x="5873750" y="5487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46" name="AutoShape 498"/>
          <p:cNvSpPr>
            <a:spLocks noChangeArrowheads="1"/>
          </p:cNvSpPr>
          <p:nvPr/>
        </p:nvSpPr>
        <p:spPr bwMode="auto">
          <a:xfrm>
            <a:off x="6026150" y="5443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547" name="Group 499"/>
          <p:cNvGrpSpPr>
            <a:grpSpLocks/>
          </p:cNvGrpSpPr>
          <p:nvPr/>
        </p:nvGrpSpPr>
        <p:grpSpPr bwMode="auto">
          <a:xfrm>
            <a:off x="7658100" y="849313"/>
            <a:ext cx="1454150" cy="274637"/>
            <a:chOff x="4629" y="1416"/>
            <a:chExt cx="916" cy="173"/>
          </a:xfrm>
        </p:grpSpPr>
        <p:grpSp>
          <p:nvGrpSpPr>
            <p:cNvPr id="2548" name="Group 500"/>
            <p:cNvGrpSpPr>
              <a:grpSpLocks/>
            </p:cNvGrpSpPr>
            <p:nvPr/>
          </p:nvGrpSpPr>
          <p:grpSpPr bwMode="auto">
            <a:xfrm rot="-132102">
              <a:off x="4629" y="1425"/>
              <a:ext cx="916" cy="137"/>
              <a:chOff x="1208" y="2784"/>
              <a:chExt cx="3126" cy="468"/>
            </a:xfrm>
          </p:grpSpPr>
          <p:grpSp>
            <p:nvGrpSpPr>
              <p:cNvPr id="2549" name="Group 501"/>
              <p:cNvGrpSpPr>
                <a:grpSpLocks/>
              </p:cNvGrpSpPr>
              <p:nvPr/>
            </p:nvGrpSpPr>
            <p:grpSpPr bwMode="auto">
              <a:xfrm>
                <a:off x="1208" y="2784"/>
                <a:ext cx="3126" cy="448"/>
                <a:chOff x="1208" y="2784"/>
                <a:chExt cx="3126" cy="448"/>
              </a:xfrm>
            </p:grpSpPr>
            <p:sp>
              <p:nvSpPr>
                <p:cNvPr id="2550" name="Freeform 50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1" name="Freeform 50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2" name="Freeform 50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3" name="Freeform 50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54" name="Oval 506"/>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55" name="Freeform 50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6" name="Freeform 50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7" name="Freeform 50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58" name="Freeform 51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59" name="Text Box 511"/>
            <p:cNvSpPr txBox="1">
              <a:spLocks noChangeArrowheads="1"/>
            </p:cNvSpPr>
            <p:nvPr/>
          </p:nvSpPr>
          <p:spPr bwMode="auto">
            <a:xfrm>
              <a:off x="4899" y="1416"/>
              <a:ext cx="3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SUNK</a:t>
              </a:r>
            </a:p>
          </p:txBody>
        </p:sp>
        <p:sp>
          <p:nvSpPr>
            <p:cNvPr id="2560" name="Text Box 512"/>
            <p:cNvSpPr txBox="1">
              <a:spLocks noChangeArrowheads="1"/>
            </p:cNvSpPr>
            <p:nvPr/>
          </p:nvSpPr>
          <p:spPr bwMode="auto">
            <a:xfrm>
              <a:off x="5372" y="1429"/>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8</a:t>
              </a:r>
            </a:p>
          </p:txBody>
        </p:sp>
      </p:grpSp>
      <p:sp>
        <p:nvSpPr>
          <p:cNvPr id="2561" name="Rectangle 513"/>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582" name="Group 534"/>
          <p:cNvGrpSpPr>
            <a:grpSpLocks/>
          </p:cNvGrpSpPr>
          <p:nvPr/>
        </p:nvGrpSpPr>
        <p:grpSpPr bwMode="auto">
          <a:xfrm>
            <a:off x="165100" y="250825"/>
            <a:ext cx="1379538" cy="274638"/>
            <a:chOff x="1714" y="1133"/>
            <a:chExt cx="869" cy="173"/>
          </a:xfrm>
        </p:grpSpPr>
        <p:grpSp>
          <p:nvGrpSpPr>
            <p:cNvPr id="2583" name="Group 535"/>
            <p:cNvGrpSpPr>
              <a:grpSpLocks/>
            </p:cNvGrpSpPr>
            <p:nvPr/>
          </p:nvGrpSpPr>
          <p:grpSpPr bwMode="auto">
            <a:xfrm rot="10800000">
              <a:off x="1714" y="1168"/>
              <a:ext cx="869" cy="107"/>
              <a:chOff x="1612" y="1972"/>
              <a:chExt cx="2460" cy="304"/>
            </a:xfrm>
          </p:grpSpPr>
          <p:sp>
            <p:nvSpPr>
              <p:cNvPr id="2584" name="Freeform 53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85" name="Freeform 53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86" name="Text Box 538"/>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2587" name="Group 539"/>
          <p:cNvGrpSpPr>
            <a:grpSpLocks/>
          </p:cNvGrpSpPr>
          <p:nvPr/>
        </p:nvGrpSpPr>
        <p:grpSpPr bwMode="auto">
          <a:xfrm>
            <a:off x="165100" y="482600"/>
            <a:ext cx="1379538" cy="274638"/>
            <a:chOff x="1714" y="1311"/>
            <a:chExt cx="869" cy="173"/>
          </a:xfrm>
        </p:grpSpPr>
        <p:grpSp>
          <p:nvGrpSpPr>
            <p:cNvPr id="2588" name="Group 540"/>
            <p:cNvGrpSpPr>
              <a:grpSpLocks/>
            </p:cNvGrpSpPr>
            <p:nvPr/>
          </p:nvGrpSpPr>
          <p:grpSpPr bwMode="auto">
            <a:xfrm rot="10800000">
              <a:off x="1714" y="1341"/>
              <a:ext cx="869" cy="107"/>
              <a:chOff x="1612" y="1972"/>
              <a:chExt cx="2460" cy="304"/>
            </a:xfrm>
          </p:grpSpPr>
          <p:sp>
            <p:nvSpPr>
              <p:cNvPr id="2589" name="Freeform 54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0" name="Freeform 54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591" name="Text Box 543"/>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2594" name="Text Box 546"/>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2596" name="Group 548"/>
          <p:cNvGrpSpPr>
            <a:grpSpLocks/>
          </p:cNvGrpSpPr>
          <p:nvPr/>
        </p:nvGrpSpPr>
        <p:grpSpPr bwMode="auto">
          <a:xfrm>
            <a:off x="165100" y="1354138"/>
            <a:ext cx="1379538" cy="274637"/>
            <a:chOff x="1714" y="1475"/>
            <a:chExt cx="869" cy="173"/>
          </a:xfrm>
        </p:grpSpPr>
        <p:grpSp>
          <p:nvGrpSpPr>
            <p:cNvPr id="2597" name="Group 549"/>
            <p:cNvGrpSpPr>
              <a:grpSpLocks/>
            </p:cNvGrpSpPr>
            <p:nvPr/>
          </p:nvGrpSpPr>
          <p:grpSpPr bwMode="auto">
            <a:xfrm rot="10800000">
              <a:off x="1714" y="1509"/>
              <a:ext cx="869" cy="107"/>
              <a:chOff x="1612" y="1972"/>
              <a:chExt cx="2460" cy="304"/>
            </a:xfrm>
          </p:grpSpPr>
          <p:sp>
            <p:nvSpPr>
              <p:cNvPr id="2598" name="Freeform 550"/>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99" name="Freeform 551"/>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00" name="Text Box 552"/>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2605" name="Group 557"/>
          <p:cNvGrpSpPr>
            <a:grpSpLocks/>
          </p:cNvGrpSpPr>
          <p:nvPr/>
        </p:nvGrpSpPr>
        <p:grpSpPr bwMode="auto">
          <a:xfrm>
            <a:off x="155575" y="242888"/>
            <a:ext cx="1379538" cy="304800"/>
            <a:chOff x="246" y="1681"/>
            <a:chExt cx="869" cy="192"/>
          </a:xfrm>
        </p:grpSpPr>
        <p:grpSp>
          <p:nvGrpSpPr>
            <p:cNvPr id="2606" name="Group 558"/>
            <p:cNvGrpSpPr>
              <a:grpSpLocks/>
            </p:cNvGrpSpPr>
            <p:nvPr/>
          </p:nvGrpSpPr>
          <p:grpSpPr bwMode="auto">
            <a:xfrm>
              <a:off x="246" y="1722"/>
              <a:ext cx="869" cy="108"/>
              <a:chOff x="246" y="1722"/>
              <a:chExt cx="869" cy="108"/>
            </a:xfrm>
          </p:grpSpPr>
          <p:sp>
            <p:nvSpPr>
              <p:cNvPr id="2607" name="Freeform 559"/>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08" name="Freeform 560"/>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09" name="Text Box 561"/>
            <p:cNvSpPr txBox="1">
              <a:spLocks noChangeArrowheads="1"/>
            </p:cNvSpPr>
            <p:nvPr/>
          </p:nvSpPr>
          <p:spPr bwMode="auto">
            <a:xfrm>
              <a:off x="257" y="1681"/>
              <a:ext cx="6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DAMAGED</a:t>
              </a:r>
            </a:p>
          </p:txBody>
        </p:sp>
      </p:grpSp>
      <p:grpSp>
        <p:nvGrpSpPr>
          <p:cNvPr id="2627" name="Group 579"/>
          <p:cNvGrpSpPr>
            <a:grpSpLocks/>
          </p:cNvGrpSpPr>
          <p:nvPr/>
        </p:nvGrpSpPr>
        <p:grpSpPr bwMode="auto">
          <a:xfrm>
            <a:off x="190500" y="1633538"/>
            <a:ext cx="1379538" cy="274637"/>
            <a:chOff x="1714" y="1475"/>
            <a:chExt cx="869" cy="173"/>
          </a:xfrm>
        </p:grpSpPr>
        <p:grpSp>
          <p:nvGrpSpPr>
            <p:cNvPr id="2628" name="Group 580"/>
            <p:cNvGrpSpPr>
              <a:grpSpLocks/>
            </p:cNvGrpSpPr>
            <p:nvPr/>
          </p:nvGrpSpPr>
          <p:grpSpPr bwMode="auto">
            <a:xfrm rot="10800000">
              <a:off x="1714" y="1509"/>
              <a:ext cx="869" cy="107"/>
              <a:chOff x="1612" y="1972"/>
              <a:chExt cx="2460" cy="304"/>
            </a:xfrm>
          </p:grpSpPr>
          <p:sp>
            <p:nvSpPr>
              <p:cNvPr id="2629" name="Freeform 58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0" name="Freeform 58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31" name="Text Box 583"/>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2632" name="Text Box 584"/>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grpSp>
        <p:nvGrpSpPr>
          <p:cNvPr id="2659" name="Group 611"/>
          <p:cNvGrpSpPr>
            <a:grpSpLocks/>
          </p:cNvGrpSpPr>
          <p:nvPr/>
        </p:nvGrpSpPr>
        <p:grpSpPr bwMode="auto">
          <a:xfrm>
            <a:off x="3451225" y="2366963"/>
            <a:ext cx="574675" cy="214312"/>
            <a:chOff x="2182" y="1495"/>
            <a:chExt cx="362" cy="135"/>
          </a:xfrm>
        </p:grpSpPr>
        <p:grpSp>
          <p:nvGrpSpPr>
            <p:cNvPr id="2637" name="Group 589"/>
            <p:cNvGrpSpPr>
              <a:grpSpLocks/>
            </p:cNvGrpSpPr>
            <p:nvPr/>
          </p:nvGrpSpPr>
          <p:grpSpPr bwMode="auto">
            <a:xfrm rot="10800000">
              <a:off x="2182" y="1539"/>
              <a:ext cx="362" cy="45"/>
              <a:chOff x="1612" y="1972"/>
              <a:chExt cx="2460" cy="304"/>
            </a:xfrm>
          </p:grpSpPr>
          <p:sp>
            <p:nvSpPr>
              <p:cNvPr id="2638" name="Freeform 590"/>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9" name="Freeform 591"/>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4" name="Text Box 596"/>
            <p:cNvSpPr txBox="1">
              <a:spLocks noChangeArrowheads="1"/>
            </p:cNvSpPr>
            <p:nvPr/>
          </p:nvSpPr>
          <p:spPr bwMode="auto">
            <a:xfrm>
              <a:off x="2248" y="1495"/>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2658" name="Group 610"/>
          <p:cNvGrpSpPr>
            <a:grpSpLocks/>
          </p:cNvGrpSpPr>
          <p:nvPr/>
        </p:nvGrpSpPr>
        <p:grpSpPr bwMode="auto">
          <a:xfrm>
            <a:off x="3705225" y="2233613"/>
            <a:ext cx="574675" cy="214312"/>
            <a:chOff x="2334" y="1407"/>
            <a:chExt cx="362" cy="135"/>
          </a:xfrm>
        </p:grpSpPr>
        <p:grpSp>
          <p:nvGrpSpPr>
            <p:cNvPr id="2634" name="Group 586"/>
            <p:cNvGrpSpPr>
              <a:grpSpLocks/>
            </p:cNvGrpSpPr>
            <p:nvPr/>
          </p:nvGrpSpPr>
          <p:grpSpPr bwMode="auto">
            <a:xfrm rot="10800000">
              <a:off x="2334" y="1451"/>
              <a:ext cx="362" cy="45"/>
              <a:chOff x="1612" y="1972"/>
              <a:chExt cx="2460" cy="304"/>
            </a:xfrm>
          </p:grpSpPr>
          <p:sp>
            <p:nvSpPr>
              <p:cNvPr id="2635" name="Freeform 58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36" name="Freeform 58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5" name="Text Box 597"/>
            <p:cNvSpPr txBox="1">
              <a:spLocks noChangeArrowheads="1"/>
            </p:cNvSpPr>
            <p:nvPr/>
          </p:nvSpPr>
          <p:spPr bwMode="auto">
            <a:xfrm>
              <a:off x="2406" y="1407"/>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2657" name="Group 609"/>
          <p:cNvGrpSpPr>
            <a:grpSpLocks/>
          </p:cNvGrpSpPr>
          <p:nvPr/>
        </p:nvGrpSpPr>
        <p:grpSpPr bwMode="auto">
          <a:xfrm>
            <a:off x="4105275" y="1947863"/>
            <a:ext cx="574675" cy="214312"/>
            <a:chOff x="2478" y="1311"/>
            <a:chExt cx="362" cy="135"/>
          </a:xfrm>
        </p:grpSpPr>
        <p:grpSp>
          <p:nvGrpSpPr>
            <p:cNvPr id="2641" name="Group 593"/>
            <p:cNvGrpSpPr>
              <a:grpSpLocks/>
            </p:cNvGrpSpPr>
            <p:nvPr/>
          </p:nvGrpSpPr>
          <p:grpSpPr bwMode="auto">
            <a:xfrm rot="10800000">
              <a:off x="2478" y="1355"/>
              <a:ext cx="362" cy="45"/>
              <a:chOff x="1612" y="1972"/>
              <a:chExt cx="2460" cy="304"/>
            </a:xfrm>
          </p:grpSpPr>
          <p:sp>
            <p:nvSpPr>
              <p:cNvPr id="2642" name="Freeform 59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3" name="Freeform 59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46" name="Text Box 598"/>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grpSp>
        <p:nvGrpSpPr>
          <p:cNvPr id="2656" name="Group 608"/>
          <p:cNvGrpSpPr>
            <a:grpSpLocks/>
          </p:cNvGrpSpPr>
          <p:nvPr/>
        </p:nvGrpSpPr>
        <p:grpSpPr bwMode="auto">
          <a:xfrm>
            <a:off x="3984625" y="2106613"/>
            <a:ext cx="574675" cy="214312"/>
            <a:chOff x="2582" y="1225"/>
            <a:chExt cx="362" cy="135"/>
          </a:xfrm>
        </p:grpSpPr>
        <p:grpSp>
          <p:nvGrpSpPr>
            <p:cNvPr id="2647" name="Group 599"/>
            <p:cNvGrpSpPr>
              <a:grpSpLocks/>
            </p:cNvGrpSpPr>
            <p:nvPr/>
          </p:nvGrpSpPr>
          <p:grpSpPr bwMode="auto">
            <a:xfrm rot="10800000">
              <a:off x="2582" y="1269"/>
              <a:ext cx="362" cy="45"/>
              <a:chOff x="1612" y="1972"/>
              <a:chExt cx="2460" cy="304"/>
            </a:xfrm>
          </p:grpSpPr>
          <p:sp>
            <p:nvSpPr>
              <p:cNvPr id="2648" name="Freeform 600"/>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49" name="Freeform 601"/>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50" name="Text Box 602"/>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2665" name="Group 617"/>
          <p:cNvGrpSpPr>
            <a:grpSpLocks/>
          </p:cNvGrpSpPr>
          <p:nvPr/>
        </p:nvGrpSpPr>
        <p:grpSpPr bwMode="auto">
          <a:xfrm>
            <a:off x="185738" y="1649413"/>
            <a:ext cx="1379537" cy="244475"/>
            <a:chOff x="1141" y="1159"/>
            <a:chExt cx="869" cy="154"/>
          </a:xfrm>
        </p:grpSpPr>
        <p:grpSp>
          <p:nvGrpSpPr>
            <p:cNvPr id="2661" name="Group 613"/>
            <p:cNvGrpSpPr>
              <a:grpSpLocks/>
            </p:cNvGrpSpPr>
            <p:nvPr/>
          </p:nvGrpSpPr>
          <p:grpSpPr bwMode="auto">
            <a:xfrm>
              <a:off x="1141" y="1182"/>
              <a:ext cx="869" cy="108"/>
              <a:chOff x="246" y="1722"/>
              <a:chExt cx="869" cy="108"/>
            </a:xfrm>
          </p:grpSpPr>
          <p:sp>
            <p:nvSpPr>
              <p:cNvPr id="2662" name="Freeform 614"/>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3" name="Freeform 615"/>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4" name="Text Box 616"/>
            <p:cNvSpPr txBox="1">
              <a:spLocks noChangeArrowheads="1"/>
            </p:cNvSpPr>
            <p:nvPr/>
          </p:nvSpPr>
          <p:spPr bwMode="auto">
            <a:xfrm>
              <a:off x="1218" y="1159"/>
              <a:ext cx="5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Mechanical</a:t>
              </a:r>
            </a:p>
          </p:txBody>
        </p:sp>
      </p:grpSp>
      <p:sp>
        <p:nvSpPr>
          <p:cNvPr id="2670" name="Text Box 622"/>
          <p:cNvSpPr txBox="1">
            <a:spLocks noChangeArrowheads="1"/>
          </p:cNvSpPr>
          <p:nvPr/>
        </p:nvSpPr>
        <p:spPr bwMode="auto">
          <a:xfrm>
            <a:off x="7670800" y="5940425"/>
            <a:ext cx="1303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u="sng">
                <a:solidFill>
                  <a:srgbClr val="008000"/>
                </a:solidFill>
              </a:rPr>
              <a:t>(Solomons)</a:t>
            </a:r>
          </a:p>
        </p:txBody>
      </p:sp>
      <p:pic>
        <p:nvPicPr>
          <p:cNvPr id="2671" name="Picture 623" descr="silk1stmar"/>
          <p:cNvPicPr>
            <a:picLocks noChangeAspect="1" noChangeArrowheads="1"/>
          </p:cNvPicPr>
          <p:nvPr/>
        </p:nvPicPr>
        <p:blipFill>
          <a:blip r:embed="rId10">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a:stretch>
            <a:fillRect/>
          </a:stretch>
        </p:blipFill>
        <p:spPr bwMode="auto">
          <a:xfrm>
            <a:off x="8135938" y="6305550"/>
            <a:ext cx="390525" cy="454025"/>
          </a:xfrm>
          <a:prstGeom prst="rect">
            <a:avLst/>
          </a:prstGeom>
          <a:noFill/>
          <a:extLst>
            <a:ext uri="{909E8E84-426E-40DD-AFC4-6F175D3DCCD1}">
              <a14:hiddenFill xmlns:a14="http://schemas.microsoft.com/office/drawing/2010/main">
                <a:solidFill>
                  <a:srgbClr val="FFFFFF"/>
                </a:solidFill>
              </a14:hiddenFill>
            </a:ext>
          </a:extLst>
        </p:spPr>
      </p:pic>
      <p:sp>
        <p:nvSpPr>
          <p:cNvPr id="2672" name="AutoShape 624"/>
          <p:cNvSpPr>
            <a:spLocks noChangeArrowheads="1"/>
          </p:cNvSpPr>
          <p:nvPr/>
        </p:nvSpPr>
        <p:spPr bwMode="auto">
          <a:xfrm>
            <a:off x="5505450" y="5607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40" name="Picture 292" descr="bgP080"/>
          <p:cNvPicPr>
            <a:picLocks noChangeAspect="1" noChangeArrowheads="1"/>
          </p:cNvPicPr>
          <p:nvPr/>
        </p:nvPicPr>
        <p:blipFill>
          <a:blip r:embed="rId12">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139113" y="6307138"/>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2678" name="AutoShape 630"/>
          <p:cNvSpPr>
            <a:spLocks noChangeArrowheads="1"/>
          </p:cNvSpPr>
          <p:nvPr/>
        </p:nvSpPr>
        <p:spPr bwMode="auto">
          <a:xfrm>
            <a:off x="6316663" y="6232525"/>
            <a:ext cx="881062" cy="25241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66"/>
                </a:solidFill>
              </a:rPr>
              <a:t>Ghormley</a:t>
            </a:r>
          </a:p>
        </p:txBody>
      </p:sp>
      <p:grpSp>
        <p:nvGrpSpPr>
          <p:cNvPr id="2732" name="Group 684"/>
          <p:cNvGrpSpPr>
            <a:grpSpLocks/>
          </p:cNvGrpSpPr>
          <p:nvPr/>
        </p:nvGrpSpPr>
        <p:grpSpPr bwMode="auto">
          <a:xfrm>
            <a:off x="2387600" y="5902325"/>
            <a:ext cx="1347788" cy="917575"/>
            <a:chOff x="1504" y="3718"/>
            <a:chExt cx="849" cy="578"/>
          </a:xfrm>
        </p:grpSpPr>
        <p:sp>
          <p:nvSpPr>
            <p:cNvPr id="2680" name="Rectangle 632"/>
            <p:cNvSpPr>
              <a:spLocks noChangeArrowheads="1"/>
            </p:cNvSpPr>
            <p:nvPr/>
          </p:nvSpPr>
          <p:spPr bwMode="auto">
            <a:xfrm>
              <a:off x="1504" y="3733"/>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681" name="Text Box 633"/>
            <p:cNvSpPr txBox="1">
              <a:spLocks noChangeArrowheads="1"/>
            </p:cNvSpPr>
            <p:nvPr/>
          </p:nvSpPr>
          <p:spPr bwMode="auto">
            <a:xfrm>
              <a:off x="1532" y="3718"/>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u="sng">
                  <a:solidFill>
                    <a:srgbClr val="008000"/>
                  </a:solidFill>
                </a:rPr>
                <a:t>(New Guinea)</a:t>
              </a:r>
            </a:p>
          </p:txBody>
        </p:sp>
      </p:grpSp>
      <p:pic>
        <p:nvPicPr>
          <p:cNvPr id="2682" name="Picture 634"/>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24188" y="6291263"/>
            <a:ext cx="228600" cy="455612"/>
          </a:xfrm>
          <a:prstGeom prst="rect">
            <a:avLst/>
          </a:prstGeom>
          <a:noFill/>
          <a:extLst>
            <a:ext uri="{909E8E84-426E-40DD-AFC4-6F175D3DCCD1}">
              <a14:hiddenFill xmlns:a14="http://schemas.microsoft.com/office/drawing/2010/main">
                <a:solidFill>
                  <a:srgbClr val="FFFFFF"/>
                </a:solidFill>
              </a14:hiddenFill>
            </a:ext>
          </a:extLst>
        </p:spPr>
      </p:pic>
      <p:sp>
        <p:nvSpPr>
          <p:cNvPr id="2683" name="AutoShape 635"/>
          <p:cNvSpPr>
            <a:spLocks noChangeArrowheads="1"/>
          </p:cNvSpPr>
          <p:nvPr/>
        </p:nvSpPr>
        <p:spPr bwMode="auto">
          <a:xfrm>
            <a:off x="4549775" y="5557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334" name="AutoShape 286"/>
          <p:cNvSpPr>
            <a:spLocks noChangeArrowheads="1"/>
          </p:cNvSpPr>
          <p:nvPr/>
        </p:nvSpPr>
        <p:spPr bwMode="auto">
          <a:xfrm>
            <a:off x="4545013" y="5572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687" name="AutoShape 639"/>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sp>
        <p:nvSpPr>
          <p:cNvPr id="2688" name="AutoShape 640"/>
          <p:cNvSpPr>
            <a:spLocks noChangeArrowheads="1"/>
          </p:cNvSpPr>
          <p:nvPr/>
        </p:nvSpPr>
        <p:spPr bwMode="auto">
          <a:xfrm>
            <a:off x="7226300" y="322262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sp>
        <p:nvSpPr>
          <p:cNvPr id="2727" name="AutoShape 679"/>
          <p:cNvSpPr>
            <a:spLocks noChangeArrowheads="1"/>
          </p:cNvSpPr>
          <p:nvPr/>
        </p:nvSpPr>
        <p:spPr bwMode="auto">
          <a:xfrm>
            <a:off x="6323013" y="6226175"/>
            <a:ext cx="900112" cy="2587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66"/>
                </a:solidFill>
              </a:rPr>
              <a:t>Halsey</a:t>
            </a:r>
          </a:p>
        </p:txBody>
      </p:sp>
      <p:pic>
        <p:nvPicPr>
          <p:cNvPr id="2728" name="Picture 680" descr="The Civil War 35 Star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2729" name="Picture 681" descr="The Civil War 35 Star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2100" name="Oval 52"/>
          <p:cNvSpPr>
            <a:spLocks noChangeArrowheads="1"/>
          </p:cNvSpPr>
          <p:nvPr/>
        </p:nvSpPr>
        <p:spPr bwMode="auto">
          <a:xfrm>
            <a:off x="4684713" y="56451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731" name="Picture 683" descr="The Civil War 35 Star Fla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2733" name="AutoShape 685"/>
          <p:cNvSpPr>
            <a:spLocks noChangeArrowheads="1"/>
          </p:cNvSpPr>
          <p:nvPr/>
        </p:nvSpPr>
        <p:spPr bwMode="auto">
          <a:xfrm>
            <a:off x="5559425" y="56149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00035 0.00047 L -0.0066 0.00972 " pathEditMode="relative" ptsTypes="AA">
                                      <p:cBhvr>
                                        <p:cTn id="6" dur="2000" fill="hold"/>
                                        <p:tgtEl>
                                          <p:spTgt spid="2100"/>
                                        </p:tgtEl>
                                        <p:attrNameLst>
                                          <p:attrName>ppt_x</p:attrName>
                                          <p:attrName>ppt_y</p:attrName>
                                        </p:attrNameLst>
                                      </p:cBhvr>
                                    </p:animMotion>
                                  </p:childTnLst>
                                  <p:subTnLst>
                                    <p:audio>
                                      <p:cMediaNode>
                                        <p:cTn display="0" masterRel="sameClick">
                                          <p:stCondLst>
                                            <p:cond evt="begin" delay="0">
                                              <p:tn val="5"/>
                                            </p:cond>
                                          </p:stCondLst>
                                          <p:endCondLst>
                                            <p:cond evt="onStopAudio" delay="0">
                                              <p:tgtEl>
                                                <p:sldTgt/>
                                              </p:tgtEl>
                                            </p:cond>
                                          </p:endCondLst>
                                        </p:cTn>
                                        <p:tgtEl>
                                          <p:sndTgt r:embed="rId3" name="March.wav"/>
                                        </p:tgtEl>
                                      </p:cMediaNode>
                                    </p:audio>
                                  </p:subTnLst>
                                </p:cTn>
                              </p:par>
                            </p:childTnLst>
                          </p:cTn>
                        </p:par>
                        <p:par>
                          <p:cTn id="7" fill="hold" nodeType="afterGroup">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2334"/>
                                        </p:tgtEl>
                                        <p:attrNameLst>
                                          <p:attrName>style.visibility</p:attrName>
                                        </p:attrNameLst>
                                      </p:cBhvr>
                                      <p:to>
                                        <p:strVal val="visible"/>
                                      </p:to>
                                    </p:set>
                                  </p:childTnLst>
                                  <p:subTnLst>
                                    <p:audio>
                                      <p:cMediaNode>
                                        <p:cTn display="0" masterRel="sameClick">
                                          <p:stCondLst>
                                            <p:cond evt="begin" delay="0">
                                              <p:tn val="8"/>
                                            </p:cond>
                                          </p:stCondLst>
                                          <p:endCondLst>
                                            <p:cond evt="onStopAudio" delay="0">
                                              <p:tgtEl>
                                                <p:sldTgt/>
                                              </p:tgtEl>
                                            </p:cond>
                                          </p:endCondLst>
                                        </p:cTn>
                                        <p:tgtEl>
                                          <p:sndTgt r:embed="rId4" name="explode.wav"/>
                                        </p:tgtEl>
                                      </p:cMediaNode>
                                    </p:audio>
                                  </p:subTnLst>
                                </p:cTn>
                              </p:par>
                            </p:childTnLst>
                          </p:cTn>
                        </p:par>
                        <p:par>
                          <p:cTn id="10" fill="hold" nodeType="afterGroup">
                            <p:stCondLst>
                              <p:cond delay="2000"/>
                            </p:stCondLst>
                            <p:childTnLst>
                              <p:par>
                                <p:cTn id="11" presetID="3" presetClass="exit" presetSubtype="10" fill="hold" grpId="1" nodeType="afterEffect">
                                  <p:stCondLst>
                                    <p:cond delay="0"/>
                                  </p:stCondLst>
                                  <p:childTnLst>
                                    <p:animEffect transition="out" filter="blinds(horizontal)">
                                      <p:cBhvr>
                                        <p:cTn id="12" dur="500"/>
                                        <p:tgtEl>
                                          <p:spTgt spid="2334"/>
                                        </p:tgtEl>
                                      </p:cBhvr>
                                    </p:animEffect>
                                    <p:set>
                                      <p:cBhvr>
                                        <p:cTn id="13" dur="1" fill="hold">
                                          <p:stCondLst>
                                            <p:cond delay="499"/>
                                          </p:stCondLst>
                                        </p:cTn>
                                        <p:tgtEl>
                                          <p:spTgt spid="2334"/>
                                        </p:tgtEl>
                                        <p:attrNameLst>
                                          <p:attrName>style.visibility</p:attrName>
                                        </p:attrNameLst>
                                      </p:cBhvr>
                                      <p:to>
                                        <p:strVal val="hidden"/>
                                      </p:to>
                                    </p:set>
                                  </p:childTnLst>
                                </p:cTn>
                              </p:par>
                            </p:childTnLst>
                          </p:cTn>
                        </p:par>
                        <p:par>
                          <p:cTn id="14" fill="hold" nodeType="afterGroup">
                            <p:stCondLst>
                              <p:cond delay="2500"/>
                            </p:stCondLst>
                            <p:childTnLst>
                              <p:par>
                                <p:cTn id="15" presetID="0" presetClass="path" presetSubtype="0" accel="50000" decel="50000" fill="hold" grpId="1" nodeType="afterEffect">
                                  <p:stCondLst>
                                    <p:cond delay="0"/>
                                  </p:stCondLst>
                                  <p:childTnLst>
                                    <p:animMotion origin="layout" path="M -0.0066 0.00972 L -0.00434 0.00416 L 0.00035 0.00046 " pathEditMode="relative" ptsTypes="AAA">
                                      <p:cBhvr>
                                        <p:cTn id="16" dur="2000" fill="hold"/>
                                        <p:tgtEl>
                                          <p:spTgt spid="2100"/>
                                        </p:tgtEl>
                                        <p:attrNameLst>
                                          <p:attrName>ppt_x</p:attrName>
                                          <p:attrName>ppt_y</p:attrName>
                                        </p:attrNameLst>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0" presetClass="path" presetSubtype="0" accel="50000" decel="50000" fill="hold" nodeType="clickEffect">
                                  <p:stCondLst>
                                    <p:cond delay="0"/>
                                  </p:stCondLst>
                                  <p:childTnLst>
                                    <p:animMotion origin="layout" path="M 0.00191 0.00115 L -0.071 0.08495 L -0.18246 0.31412 L -0.27517 0.29745 " pathEditMode="relative" rAng="0" ptsTypes="AAAA">
                                      <p:cBhvr>
                                        <p:cTn id="20" dur="2000" fill="hold"/>
                                        <p:tgtEl>
                                          <p:spTgt spid="2298"/>
                                        </p:tgtEl>
                                        <p:attrNameLst>
                                          <p:attrName>ppt_x</p:attrName>
                                          <p:attrName>ppt_y</p:attrName>
                                        </p:attrNameLst>
                                      </p:cBhvr>
                                      <p:rCtr x="-13854" y="15648"/>
                                    </p:animMotion>
                                  </p:childTnLst>
                                  <p:subTnLst>
                                    <p:audio>
                                      <p:cMediaNode>
                                        <p:cTn display="0" masterRel="sameClick">
                                          <p:stCondLst>
                                            <p:cond evt="begin" delay="0">
                                              <p:tn val="19"/>
                                            </p:cond>
                                          </p:stCondLst>
                                          <p:endCondLst>
                                            <p:cond evt="onStopAudio" delay="0">
                                              <p:tgtEl>
                                                <p:sldTgt/>
                                              </p:tgtEl>
                                            </p:cond>
                                          </p:endCondLst>
                                        </p:cTn>
                                        <p:tgtEl>
                                          <p:sndTgt r:embed="rId5" name="shiphorn.wav"/>
                                        </p:tgtEl>
                                      </p:cMediaNode>
                                    </p:audio>
                                  </p:subTnLst>
                                </p:cTn>
                              </p:par>
                              <p:par>
                                <p:cTn id="21" presetID="0" presetClass="path" presetSubtype="0" accel="50000" decel="50000" fill="hold" nodeType="withEffect">
                                  <p:stCondLst>
                                    <p:cond delay="0"/>
                                  </p:stCondLst>
                                  <p:childTnLst>
                                    <p:animMotion origin="layout" path="M -0.00017 0.00093 L -0.05538 0.07593 L -0.17517 0.31296 L -0.27656 0.30417 " pathEditMode="relative" rAng="0" ptsTypes="AAAA">
                                      <p:cBhvr>
                                        <p:cTn id="22" dur="2000" fill="hold"/>
                                        <p:tgtEl>
                                          <p:spTgt spid="2312"/>
                                        </p:tgtEl>
                                        <p:attrNameLst>
                                          <p:attrName>ppt_x</p:attrName>
                                          <p:attrName>ppt_y</p:attrName>
                                        </p:attrNameLst>
                                      </p:cBhvr>
                                      <p:rCtr x="-13819" y="15602"/>
                                    </p:animMotion>
                                  </p:childTnLst>
                                </p:cTn>
                              </p:par>
                              <p:par>
                                <p:cTn id="23" presetID="0" presetClass="path" presetSubtype="0" accel="50000" decel="50000" fill="hold" nodeType="withEffect">
                                  <p:stCondLst>
                                    <p:cond delay="0"/>
                                  </p:stCondLst>
                                  <p:childTnLst>
                                    <p:animMotion origin="layout" path="M -1.94444E-6 -7.40741E-7 L -0.04583 0.07083 L -0.16771 0.31667 L -0.28455 0.30579 " pathEditMode="relative" rAng="0" ptsTypes="AAAA">
                                      <p:cBhvr>
                                        <p:cTn id="24" dur="2000" fill="hold"/>
                                        <p:tgtEl>
                                          <p:spTgt spid="2285"/>
                                        </p:tgtEl>
                                        <p:attrNameLst>
                                          <p:attrName>ppt_x</p:attrName>
                                          <p:attrName>ppt_y</p:attrName>
                                        </p:attrNameLst>
                                      </p:cBhvr>
                                      <p:rCtr x="-14236" y="15833"/>
                                    </p:animMotion>
                                  </p:childTnLst>
                                </p:cTn>
                              </p:par>
                              <p:par>
                                <p:cTn id="25" presetID="9" presetClass="entr" presetSubtype="0" fill="hold" grpId="0" nodeType="withEffect">
                                  <p:stCondLst>
                                    <p:cond delay="0"/>
                                  </p:stCondLst>
                                  <p:childTnLst>
                                    <p:set>
                                      <p:cBhvr>
                                        <p:cTn id="26" dur="1" fill="hold">
                                          <p:stCondLst>
                                            <p:cond delay="0"/>
                                          </p:stCondLst>
                                        </p:cTn>
                                        <p:tgtEl>
                                          <p:spTgt spid="2678"/>
                                        </p:tgtEl>
                                        <p:attrNameLst>
                                          <p:attrName>style.visibility</p:attrName>
                                        </p:attrNameLst>
                                      </p:cBhvr>
                                      <p:to>
                                        <p:strVal val="visible"/>
                                      </p:to>
                                    </p:set>
                                    <p:animEffect transition="in" filter="dissolve">
                                      <p:cBhvr>
                                        <p:cTn id="27" dur="1000"/>
                                        <p:tgtEl>
                                          <p:spTgt spid="2678"/>
                                        </p:tgtEl>
                                      </p:cBhvr>
                                    </p:animEffect>
                                  </p:childTnLst>
                                </p:cTn>
                              </p:par>
                            </p:childTnLst>
                          </p:cTn>
                        </p:par>
                        <p:par>
                          <p:cTn id="28" fill="hold" nodeType="afterGroup">
                            <p:stCondLst>
                              <p:cond delay="2000"/>
                            </p:stCondLst>
                            <p:childTnLst>
                              <p:par>
                                <p:cTn id="29" presetID="1" presetClass="entr" presetSubtype="0" fill="hold" grpId="0" nodeType="afterEffect">
                                  <p:stCondLst>
                                    <p:cond delay="0"/>
                                  </p:stCondLst>
                                  <p:childTnLst>
                                    <p:set>
                                      <p:cBhvr>
                                        <p:cTn id="30" dur="1" fill="hold">
                                          <p:stCondLst>
                                            <p:cond delay="0"/>
                                          </p:stCondLst>
                                        </p:cTn>
                                        <p:tgtEl>
                                          <p:spTgt spid="2333"/>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4" name="explode.wav"/>
                                        </p:tgtEl>
                                      </p:cMediaNode>
                                    </p:audio>
                                  </p:subTnLst>
                                </p:cTn>
                              </p:par>
                            </p:childTnLst>
                          </p:cTn>
                        </p:par>
                        <p:par>
                          <p:cTn id="31" fill="hold" nodeType="afterGroup">
                            <p:stCondLst>
                              <p:cond delay="2000"/>
                            </p:stCondLst>
                            <p:childTnLst>
                              <p:par>
                                <p:cTn id="32" presetID="3" presetClass="exit" presetSubtype="10" fill="hold" grpId="1" nodeType="afterEffect">
                                  <p:stCondLst>
                                    <p:cond delay="0"/>
                                  </p:stCondLst>
                                  <p:childTnLst>
                                    <p:animEffect transition="out" filter="blinds(horizontal)">
                                      <p:cBhvr>
                                        <p:cTn id="33" dur="500"/>
                                        <p:tgtEl>
                                          <p:spTgt spid="2333"/>
                                        </p:tgtEl>
                                      </p:cBhvr>
                                    </p:animEffect>
                                    <p:set>
                                      <p:cBhvr>
                                        <p:cTn id="34" dur="1" fill="hold">
                                          <p:stCondLst>
                                            <p:cond delay="499"/>
                                          </p:stCondLst>
                                        </p:cTn>
                                        <p:tgtEl>
                                          <p:spTgt spid="2333"/>
                                        </p:tgtEl>
                                        <p:attrNameLst>
                                          <p:attrName>style.visibility</p:attrName>
                                        </p:attrNameLst>
                                      </p:cBhvr>
                                      <p:to>
                                        <p:strVal val="hidden"/>
                                      </p:to>
                                    </p:set>
                                  </p:childTnLst>
                                </p:cTn>
                              </p:par>
                            </p:childTnLst>
                          </p:cTn>
                        </p:par>
                        <p:par>
                          <p:cTn id="35" fill="hold" nodeType="afterGroup">
                            <p:stCondLst>
                              <p:cond delay="2500"/>
                            </p:stCondLst>
                            <p:childTnLst>
                              <p:par>
                                <p:cTn id="36" presetID="9" presetClass="entr" presetSubtype="0" fill="hold" nodeType="afterEffect">
                                  <p:stCondLst>
                                    <p:cond delay="0"/>
                                  </p:stCondLst>
                                  <p:childTnLst>
                                    <p:set>
                                      <p:cBhvr>
                                        <p:cTn id="37" dur="1" fill="hold">
                                          <p:stCondLst>
                                            <p:cond delay="0"/>
                                          </p:stCondLst>
                                        </p:cTn>
                                        <p:tgtEl>
                                          <p:spTgt spid="2339"/>
                                        </p:tgtEl>
                                        <p:attrNameLst>
                                          <p:attrName>style.visibility</p:attrName>
                                        </p:attrNameLst>
                                      </p:cBhvr>
                                      <p:to>
                                        <p:strVal val="visible"/>
                                      </p:to>
                                    </p:set>
                                    <p:animEffect transition="in" filter="dissolve">
                                      <p:cBhvr>
                                        <p:cTn id="38" dur="500"/>
                                        <p:tgtEl>
                                          <p:spTgt spid="2339"/>
                                        </p:tgtEl>
                                      </p:cBhvr>
                                    </p:animEffect>
                                  </p:childTnLst>
                                </p:cTn>
                              </p:par>
                              <p:par>
                                <p:cTn id="39" presetID="9" presetClass="entr" presetSubtype="0" fill="hold" nodeType="withEffect">
                                  <p:stCondLst>
                                    <p:cond delay="0"/>
                                  </p:stCondLst>
                                  <p:childTnLst>
                                    <p:set>
                                      <p:cBhvr>
                                        <p:cTn id="40" dur="1" fill="hold">
                                          <p:stCondLst>
                                            <p:cond delay="0"/>
                                          </p:stCondLst>
                                        </p:cTn>
                                        <p:tgtEl>
                                          <p:spTgt spid="2671"/>
                                        </p:tgtEl>
                                        <p:attrNameLst>
                                          <p:attrName>style.visibility</p:attrName>
                                        </p:attrNameLst>
                                      </p:cBhvr>
                                      <p:to>
                                        <p:strVal val="visible"/>
                                      </p:to>
                                    </p:set>
                                    <p:animEffect transition="in" filter="dissolve">
                                      <p:cBhvr>
                                        <p:cTn id="41" dur="500"/>
                                        <p:tgtEl>
                                          <p:spTgt spid="2671"/>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0" presetClass="path" presetSubtype="0" accel="50000" decel="50000" fill="hold" nodeType="clickEffect">
                                  <p:stCondLst>
                                    <p:cond delay="0"/>
                                  </p:stCondLst>
                                  <p:childTnLst>
                                    <p:animMotion origin="layout" path="M -4.16667E-6 1.85185E-6 L 0.02917 0.20555 L 0.10105 0.30139 L 0.24532 0.43449 " pathEditMode="relative" rAng="0" ptsTypes="AAAA">
                                      <p:cBhvr>
                                        <p:cTn id="45" dur="2000" fill="hold"/>
                                        <p:tgtEl>
                                          <p:spTgt spid="2659"/>
                                        </p:tgtEl>
                                        <p:attrNameLst>
                                          <p:attrName>ppt_x</p:attrName>
                                          <p:attrName>ppt_y</p:attrName>
                                        </p:attrNameLst>
                                      </p:cBhvr>
                                      <p:rCtr x="12257" y="21713"/>
                                    </p:animMotion>
                                  </p:childTnLst>
                                  <p:subTnLst>
                                    <p:audio>
                                      <p:cMediaNode>
                                        <p:cTn display="0" masterRel="sameClick">
                                          <p:stCondLst>
                                            <p:cond evt="begin" delay="0">
                                              <p:tn val="44"/>
                                            </p:cond>
                                          </p:stCondLst>
                                          <p:endCondLst>
                                            <p:cond evt="onStopAudio" delay="0">
                                              <p:tgtEl>
                                                <p:sldTgt/>
                                              </p:tgtEl>
                                            </p:cond>
                                          </p:endCondLst>
                                        </p:cTn>
                                        <p:tgtEl>
                                          <p:sndTgt r:embed="rId5" name="shiphorn.wav"/>
                                        </p:tgtEl>
                                      </p:cMediaNode>
                                    </p:audio>
                                  </p:subTnLst>
                                </p:cTn>
                              </p:par>
                              <p:par>
                                <p:cTn id="46" presetID="0" presetClass="path" presetSubtype="0" accel="50000" decel="50000" fill="hold" nodeType="withEffect">
                                  <p:stCondLst>
                                    <p:cond delay="0"/>
                                  </p:stCondLst>
                                  <p:childTnLst>
                                    <p:animMotion origin="layout" path="M -1.94444E-6 -3.7037E-6 L 0.01979 0.20973 L 0.09063 0.30556 L 0.17084 0.39584 L 0.21389 0.42963 " pathEditMode="relative" rAng="0" ptsTypes="AAAAA">
                                      <p:cBhvr>
                                        <p:cTn id="47" dur="2000" fill="hold"/>
                                        <p:tgtEl>
                                          <p:spTgt spid="2658"/>
                                        </p:tgtEl>
                                        <p:attrNameLst>
                                          <p:attrName>ppt_x</p:attrName>
                                          <p:attrName>ppt_y</p:attrName>
                                        </p:attrNameLst>
                                      </p:cBhvr>
                                      <p:rCtr x="10694" y="21481"/>
                                    </p:animMotion>
                                  </p:childTnLst>
                                </p:cTn>
                              </p:par>
                            </p:childTnLst>
                          </p:cTn>
                        </p:par>
                        <p:par>
                          <p:cTn id="48" fill="hold" nodeType="afterGroup">
                            <p:stCondLst>
                              <p:cond delay="2000"/>
                            </p:stCondLst>
                            <p:childTnLst>
                              <p:par>
                                <p:cTn id="49" presetID="1" presetClass="entr" presetSubtype="0" fill="hold" grpId="0" nodeType="afterEffect">
                                  <p:stCondLst>
                                    <p:cond delay="0"/>
                                  </p:stCondLst>
                                  <p:childTnLst>
                                    <p:set>
                                      <p:cBhvr>
                                        <p:cTn id="50" dur="1" fill="hold">
                                          <p:stCondLst>
                                            <p:cond delay="0"/>
                                          </p:stCondLst>
                                        </p:cTn>
                                        <p:tgtEl>
                                          <p:spTgt spid="2495"/>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4" name="explode.wav"/>
                                        </p:tgtEl>
                                      </p:cMediaNode>
                                    </p:audio>
                                  </p:subTnLst>
                                </p:cTn>
                              </p:par>
                            </p:childTnLst>
                          </p:cTn>
                        </p:par>
                        <p:par>
                          <p:cTn id="51" fill="hold" nodeType="afterGroup">
                            <p:stCondLst>
                              <p:cond delay="2000"/>
                            </p:stCondLst>
                            <p:childTnLst>
                              <p:par>
                                <p:cTn id="52" presetID="3" presetClass="exit" presetSubtype="10" fill="hold" grpId="1" nodeType="afterEffect">
                                  <p:stCondLst>
                                    <p:cond delay="0"/>
                                  </p:stCondLst>
                                  <p:childTnLst>
                                    <p:animEffect transition="out" filter="blinds(horizontal)">
                                      <p:cBhvr>
                                        <p:cTn id="53" dur="500"/>
                                        <p:tgtEl>
                                          <p:spTgt spid="2495"/>
                                        </p:tgtEl>
                                      </p:cBhvr>
                                    </p:animEffect>
                                    <p:set>
                                      <p:cBhvr>
                                        <p:cTn id="54" dur="1" fill="hold">
                                          <p:stCondLst>
                                            <p:cond delay="499"/>
                                          </p:stCondLst>
                                        </p:cTn>
                                        <p:tgtEl>
                                          <p:spTgt spid="2495"/>
                                        </p:tgtEl>
                                        <p:attrNameLst>
                                          <p:attrName>style.visibility</p:attrName>
                                        </p:attrNameLst>
                                      </p:cBhvr>
                                      <p:to>
                                        <p:strVal val="hidden"/>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0" presetClass="path" presetSubtype="0" accel="50000" decel="50000" fill="hold" nodeType="clickEffect">
                                  <p:stCondLst>
                                    <p:cond delay="0"/>
                                  </p:stCondLst>
                                  <p:childTnLst>
                                    <p:animMotion origin="layout" path="M 0.24219 0.41088 L 0.18421 0.35926 L 0.10747 0.31065 " pathEditMode="relative" rAng="0" ptsTypes="AAA">
                                      <p:cBhvr>
                                        <p:cTn id="58" dur="2000" fill="hold"/>
                                        <p:tgtEl>
                                          <p:spTgt spid="2659"/>
                                        </p:tgtEl>
                                        <p:attrNameLst>
                                          <p:attrName>ppt_x</p:attrName>
                                          <p:attrName>ppt_y</p:attrName>
                                        </p:attrNameLst>
                                      </p:cBhvr>
                                      <p:rCtr x="-6736" y="-5023"/>
                                    </p:animMotion>
                                  </p:childTnLst>
                                </p:cTn>
                              </p:par>
                              <p:par>
                                <p:cTn id="59" presetID="0" presetClass="path" presetSubtype="0" accel="50000" decel="50000" fill="hold" nodeType="withEffect">
                                  <p:stCondLst>
                                    <p:cond delay="0"/>
                                  </p:stCondLst>
                                  <p:childTnLst>
                                    <p:animMotion origin="layout" path="M 0.21806 0.45394 L 0.15452 0.39213 L 0.07952 0.34769 " pathEditMode="relative" rAng="0" ptsTypes="AAA">
                                      <p:cBhvr>
                                        <p:cTn id="60" dur="2000" fill="hold"/>
                                        <p:tgtEl>
                                          <p:spTgt spid="2658"/>
                                        </p:tgtEl>
                                        <p:attrNameLst>
                                          <p:attrName>ppt_x</p:attrName>
                                          <p:attrName>ppt_y</p:attrName>
                                        </p:attrNameLst>
                                      </p:cBhvr>
                                      <p:rCtr x="-6927" y="-5324"/>
                                    </p:animMotion>
                                  </p:childTnLst>
                                </p:cTn>
                              </p:par>
                              <p:par>
                                <p:cTn id="61" presetID="0" presetClass="path" presetSubtype="0" accel="50000" decel="50000" fill="hold" nodeType="withEffect">
                                  <p:stCondLst>
                                    <p:cond delay="0"/>
                                  </p:stCondLst>
                                  <p:childTnLst>
                                    <p:animMotion origin="layout" path="M -0.27517 0.29699 L -0.17309 0.30856 L -0.01684 0.09328 L 0.004 0.00023 " pathEditMode="relative" rAng="0" ptsTypes="AAAA">
                                      <p:cBhvr>
                                        <p:cTn id="62" dur="2000" fill="hold"/>
                                        <p:tgtEl>
                                          <p:spTgt spid="2298"/>
                                        </p:tgtEl>
                                        <p:attrNameLst>
                                          <p:attrName>ppt_x</p:attrName>
                                          <p:attrName>ppt_y</p:attrName>
                                        </p:attrNameLst>
                                      </p:cBhvr>
                                      <p:rCtr x="13958" y="-14259"/>
                                    </p:animMotion>
                                  </p:childTnLst>
                                </p:cTn>
                              </p:par>
                            </p:childTnLst>
                          </p:cTn>
                        </p:par>
                        <p:par>
                          <p:cTn id="63" fill="hold" nodeType="afterGroup">
                            <p:stCondLst>
                              <p:cond delay="2000"/>
                            </p:stCondLst>
                            <p:childTnLst>
                              <p:par>
                                <p:cTn id="64" presetID="9" presetClass="entr" presetSubtype="0" fill="hold" nodeType="afterEffect">
                                  <p:stCondLst>
                                    <p:cond delay="0"/>
                                  </p:stCondLst>
                                  <p:childTnLst>
                                    <p:set>
                                      <p:cBhvr>
                                        <p:cTn id="65" dur="1" fill="hold">
                                          <p:stCondLst>
                                            <p:cond delay="0"/>
                                          </p:stCondLst>
                                        </p:cTn>
                                        <p:tgtEl>
                                          <p:spTgt spid="2228"/>
                                        </p:tgtEl>
                                        <p:attrNameLst>
                                          <p:attrName>style.visibility</p:attrName>
                                        </p:attrNameLst>
                                      </p:cBhvr>
                                      <p:to>
                                        <p:strVal val="visible"/>
                                      </p:to>
                                    </p:set>
                                    <p:animEffect transition="in" filter="dissolve">
                                      <p:cBhvr>
                                        <p:cTn id="66" dur="500"/>
                                        <p:tgtEl>
                                          <p:spTgt spid="222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499"/>
                                        </p:tgtEl>
                                        <p:attrNameLst>
                                          <p:attrName>style.visibility</p:attrName>
                                        </p:attrNameLst>
                                      </p:cBhvr>
                                      <p:to>
                                        <p:strVal val="visible"/>
                                      </p:to>
                                    </p:set>
                                    <p:animEffect transition="in" filter="dissolve">
                                      <p:cBhvr>
                                        <p:cTn id="71" dur="2000"/>
                                        <p:tgtEl>
                                          <p:spTgt spid="2499"/>
                                        </p:tgtEl>
                                      </p:cBhvr>
                                    </p:animEffect>
                                  </p:childTnLst>
                                  <p:subTnLst>
                                    <p:audio>
                                      <p:cMediaNode>
                                        <p:cTn display="0" masterRel="sameClick">
                                          <p:stCondLst>
                                            <p:cond evt="begin" delay="0">
                                              <p:tn val="69"/>
                                            </p:cond>
                                          </p:stCondLst>
                                          <p:endCondLst>
                                            <p:cond evt="onStopAudio" delay="0">
                                              <p:tgtEl>
                                                <p:sldTgt/>
                                              </p:tgtEl>
                                            </p:cond>
                                          </p:endCondLst>
                                        </p:cTn>
                                        <p:tgtEl>
                                          <p:sndTgt r:embed="rId6" name="subdive.wav"/>
                                        </p:tgtEl>
                                      </p:cMediaNode>
                                    </p:audio>
                                  </p:subTnLst>
                                </p:cTn>
                              </p:par>
                            </p:childTnLst>
                          </p:cTn>
                        </p:par>
                        <p:par>
                          <p:cTn id="72" fill="hold" nodeType="afterGroup">
                            <p:stCondLst>
                              <p:cond delay="2000"/>
                            </p:stCondLst>
                            <p:childTnLst>
                              <p:par>
                                <p:cTn id="73" presetID="22" presetClass="entr" presetSubtype="4" fill="hold" grpId="0" nodeType="afterEffect">
                                  <p:stCondLst>
                                    <p:cond delay="0"/>
                                  </p:stCondLst>
                                  <p:childTnLst>
                                    <p:set>
                                      <p:cBhvr>
                                        <p:cTn id="74" dur="1" fill="hold">
                                          <p:stCondLst>
                                            <p:cond delay="0"/>
                                          </p:stCondLst>
                                        </p:cTn>
                                        <p:tgtEl>
                                          <p:spTgt spid="2501"/>
                                        </p:tgtEl>
                                        <p:attrNameLst>
                                          <p:attrName>style.visibility</p:attrName>
                                        </p:attrNameLst>
                                      </p:cBhvr>
                                      <p:to>
                                        <p:strVal val="visible"/>
                                      </p:to>
                                    </p:set>
                                    <p:animEffect transition="in" filter="wipe(down)">
                                      <p:cBhvr>
                                        <p:cTn id="75" dur="1000"/>
                                        <p:tgtEl>
                                          <p:spTgt spid="2501"/>
                                        </p:tgtEl>
                                      </p:cBhvr>
                                    </p:animEffec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par>
                          <p:cTn id="76" fill="hold" nodeType="afterGroup">
                            <p:stCondLst>
                              <p:cond delay="3000"/>
                            </p:stCondLst>
                            <p:childTnLst>
                              <p:par>
                                <p:cTn id="77" presetID="22" presetClass="exit" presetSubtype="4" fill="hold" grpId="1" nodeType="afterEffect">
                                  <p:stCondLst>
                                    <p:cond delay="0"/>
                                  </p:stCondLst>
                                  <p:childTnLst>
                                    <p:animEffect transition="out" filter="wipe(down)">
                                      <p:cBhvr>
                                        <p:cTn id="78" dur="500"/>
                                        <p:tgtEl>
                                          <p:spTgt spid="2501"/>
                                        </p:tgtEl>
                                      </p:cBhvr>
                                    </p:animEffect>
                                    <p:set>
                                      <p:cBhvr>
                                        <p:cTn id="79" dur="1" fill="hold">
                                          <p:stCondLst>
                                            <p:cond delay="499"/>
                                          </p:stCondLst>
                                        </p:cTn>
                                        <p:tgtEl>
                                          <p:spTgt spid="2501"/>
                                        </p:tgtEl>
                                        <p:attrNameLst>
                                          <p:attrName>style.visibility</p:attrName>
                                        </p:attrNameLst>
                                      </p:cBhvr>
                                      <p:to>
                                        <p:strVal val="hidden"/>
                                      </p:to>
                                    </p:set>
                                  </p:childTnLst>
                                </p:cTn>
                              </p:par>
                            </p:childTnLst>
                          </p:cTn>
                        </p:par>
                        <p:par>
                          <p:cTn id="80" fill="hold" nodeType="afterGroup">
                            <p:stCondLst>
                              <p:cond delay="3500"/>
                            </p:stCondLst>
                            <p:childTnLst>
                              <p:par>
                                <p:cTn id="81" presetID="1" presetClass="entr" presetSubtype="0" fill="hold" grpId="0" nodeType="afterEffect">
                                  <p:stCondLst>
                                    <p:cond delay="0"/>
                                  </p:stCondLst>
                                  <p:childTnLst>
                                    <p:set>
                                      <p:cBhvr>
                                        <p:cTn id="82" dur="1" fill="hold">
                                          <p:stCondLst>
                                            <p:cond delay="0"/>
                                          </p:stCondLst>
                                        </p:cTn>
                                        <p:tgtEl>
                                          <p:spTgt spid="2500"/>
                                        </p:tgtEl>
                                        <p:attrNameLst>
                                          <p:attrName>style.visibility</p:attrName>
                                        </p:attrNameLst>
                                      </p:cBhvr>
                                      <p:to>
                                        <p:strVal val="visible"/>
                                      </p:to>
                                    </p:set>
                                  </p:childTnLst>
                                  <p:subTnLst>
                                    <p:audio>
                                      <p:cMediaNode>
                                        <p:cTn display="0" masterRel="sameClick">
                                          <p:stCondLst>
                                            <p:cond evt="begin" delay="0">
                                              <p:tn val="81"/>
                                            </p:cond>
                                          </p:stCondLst>
                                          <p:endCondLst>
                                            <p:cond evt="onStopAudio" delay="0">
                                              <p:tgtEl>
                                                <p:sldTgt/>
                                              </p:tgtEl>
                                            </p:cond>
                                          </p:endCondLst>
                                        </p:cTn>
                                        <p:tgtEl>
                                          <p:sndTgt r:embed="rId4" name="explode.wav"/>
                                        </p:tgtEl>
                                      </p:cMediaNode>
                                    </p:audio>
                                  </p:subTnLst>
                                </p:cTn>
                              </p:par>
                            </p:childTnLst>
                          </p:cTn>
                        </p:par>
                        <p:par>
                          <p:cTn id="83" fill="hold" nodeType="afterGroup">
                            <p:stCondLst>
                              <p:cond delay="3500"/>
                            </p:stCondLst>
                            <p:childTnLst>
                              <p:par>
                                <p:cTn id="84" presetID="3" presetClass="exit" presetSubtype="10" fill="hold" grpId="1" nodeType="afterEffect">
                                  <p:stCondLst>
                                    <p:cond delay="0"/>
                                  </p:stCondLst>
                                  <p:childTnLst>
                                    <p:animEffect transition="out" filter="blinds(horizontal)">
                                      <p:cBhvr>
                                        <p:cTn id="85" dur="500"/>
                                        <p:tgtEl>
                                          <p:spTgt spid="2500"/>
                                        </p:tgtEl>
                                      </p:cBhvr>
                                    </p:animEffect>
                                    <p:set>
                                      <p:cBhvr>
                                        <p:cTn id="86" dur="1" fill="hold">
                                          <p:stCondLst>
                                            <p:cond delay="499"/>
                                          </p:stCondLst>
                                        </p:cTn>
                                        <p:tgtEl>
                                          <p:spTgt spid="2500"/>
                                        </p:tgtEl>
                                        <p:attrNameLst>
                                          <p:attrName>style.visibility</p:attrName>
                                        </p:attrNameLst>
                                      </p:cBhvr>
                                      <p:to>
                                        <p:strVal val="hidden"/>
                                      </p:to>
                                    </p:set>
                                  </p:childTnLst>
                                </p:cTn>
                              </p:par>
                            </p:childTnLst>
                          </p:cTn>
                        </p:par>
                        <p:par>
                          <p:cTn id="87" fill="hold" nodeType="afterGroup">
                            <p:stCondLst>
                              <p:cond delay="4000"/>
                            </p:stCondLst>
                            <p:childTnLst>
                              <p:par>
                                <p:cTn id="88" presetID="9" presetClass="exit" presetSubtype="0" fill="hold" grpId="1" nodeType="afterEffect">
                                  <p:stCondLst>
                                    <p:cond delay="0"/>
                                  </p:stCondLst>
                                  <p:childTnLst>
                                    <p:animEffect transition="out" filter="dissolve">
                                      <p:cBhvr>
                                        <p:cTn id="89" dur="2000"/>
                                        <p:tgtEl>
                                          <p:spTgt spid="2499"/>
                                        </p:tgtEl>
                                      </p:cBhvr>
                                    </p:animEffect>
                                    <p:set>
                                      <p:cBhvr>
                                        <p:cTn id="90" dur="1" fill="hold">
                                          <p:stCondLst>
                                            <p:cond delay="1999"/>
                                          </p:stCondLst>
                                        </p:cTn>
                                        <p:tgtEl>
                                          <p:spTgt spid="2499"/>
                                        </p:tgtEl>
                                        <p:attrNameLst>
                                          <p:attrName>style.visibility</p:attrName>
                                        </p:attrNameLst>
                                      </p:cBhvr>
                                      <p:to>
                                        <p:strVal val="hidden"/>
                                      </p:to>
                                    </p:set>
                                  </p:childTnLst>
                                </p:cTn>
                              </p:par>
                              <p:par>
                                <p:cTn id="91" presetID="0" presetClass="path" presetSubtype="0" accel="50000" decel="50000" fill="hold" nodeType="withEffect">
                                  <p:stCondLst>
                                    <p:cond delay="0"/>
                                  </p:stCondLst>
                                  <p:childTnLst>
                                    <p:animMotion origin="layout" path="M -0.2835 0.30718 L -0.1408 0.3169 L -0.05121 0.15162 L 0.004 -0.00255 " pathEditMode="relative" rAng="0" ptsTypes="AAAA">
                                      <p:cBhvr>
                                        <p:cTn id="92" dur="2000" fill="hold"/>
                                        <p:tgtEl>
                                          <p:spTgt spid="2285"/>
                                        </p:tgtEl>
                                        <p:attrNameLst>
                                          <p:attrName>ppt_x</p:attrName>
                                          <p:attrName>ppt_y</p:attrName>
                                        </p:attrNameLst>
                                      </p:cBhvr>
                                      <p:rCtr x="14375" y="-15000"/>
                                    </p:animMotion>
                                  </p:childTnLst>
                                </p:cTn>
                              </p:par>
                            </p:childTnLst>
                          </p:cTn>
                        </p:par>
                        <p:par>
                          <p:cTn id="93" fill="hold" nodeType="afterGroup">
                            <p:stCondLst>
                              <p:cond delay="6000"/>
                            </p:stCondLst>
                            <p:childTnLst>
                              <p:par>
                                <p:cTn id="94" presetID="9" presetClass="entr" presetSubtype="0" fill="hold" nodeType="afterEffect">
                                  <p:stCondLst>
                                    <p:cond delay="0"/>
                                  </p:stCondLst>
                                  <p:childTnLst>
                                    <p:set>
                                      <p:cBhvr>
                                        <p:cTn id="95" dur="1" fill="hold">
                                          <p:stCondLst>
                                            <p:cond delay="0"/>
                                          </p:stCondLst>
                                        </p:cTn>
                                        <p:tgtEl>
                                          <p:spTgt spid="2515"/>
                                        </p:tgtEl>
                                        <p:attrNameLst>
                                          <p:attrName>style.visibility</p:attrName>
                                        </p:attrNameLst>
                                      </p:cBhvr>
                                      <p:to>
                                        <p:strVal val="visible"/>
                                      </p:to>
                                    </p:set>
                                    <p:animEffect transition="in" filter="dissolve">
                                      <p:cBhvr>
                                        <p:cTn id="96" dur="500"/>
                                        <p:tgtEl>
                                          <p:spTgt spid="2515"/>
                                        </p:tgtEl>
                                      </p:cBhvr>
                                    </p:animEffect>
                                  </p:childTnLst>
                                </p:cTn>
                              </p:par>
                            </p:childTnLst>
                          </p:cTn>
                        </p:par>
                        <p:par>
                          <p:cTn id="97" fill="hold" nodeType="afterGroup">
                            <p:stCondLst>
                              <p:cond delay="6500"/>
                            </p:stCondLst>
                            <p:childTnLst>
                              <p:par>
                                <p:cTn id="98" presetID="0" presetClass="path" presetSubtype="0" accel="50000" decel="50000" fill="hold" nodeType="afterEffect">
                                  <p:stCondLst>
                                    <p:cond delay="0"/>
                                  </p:stCondLst>
                                  <p:childTnLst>
                                    <p:animMotion origin="layout" path="M 0.00104 0.00023 L -0.05104 0.16042 L -0.14687 0.32477 L -0.2684 0.32338 " pathEditMode="relative" rAng="0" ptsTypes="AAAA">
                                      <p:cBhvr>
                                        <p:cTn id="99" dur="2000" fill="hold"/>
                                        <p:tgtEl>
                                          <p:spTgt spid="2502"/>
                                        </p:tgtEl>
                                        <p:attrNameLst>
                                          <p:attrName>ppt_x</p:attrName>
                                          <p:attrName>ppt_y</p:attrName>
                                        </p:attrNameLst>
                                      </p:cBhvr>
                                      <p:rCtr x="-13472" y="16227"/>
                                    </p:animMotion>
                                  </p:childTnLst>
                                  <p:subTnLst>
                                    <p:audio>
                                      <p:cMediaNode>
                                        <p:cTn display="0" masterRel="sameClick">
                                          <p:stCondLst>
                                            <p:cond evt="begin" delay="0">
                                              <p:tn val="98"/>
                                            </p:cond>
                                          </p:stCondLst>
                                          <p:endCondLst>
                                            <p:cond evt="onStopAudio" delay="0">
                                              <p:tgtEl>
                                                <p:sldTgt/>
                                              </p:tgtEl>
                                            </p:cond>
                                          </p:endCondLst>
                                        </p:cTn>
                                        <p:tgtEl>
                                          <p:sndTgt r:embed="rId8" name="nautical026.wav"/>
                                        </p:tgtEl>
                                      </p:cMediaNode>
                                    </p:audio>
                                  </p:subTnLst>
                                </p:cTn>
                              </p:par>
                              <p:par>
                                <p:cTn id="100" presetID="9" presetClass="exit" presetSubtype="0" fill="hold" nodeType="withEffect">
                                  <p:stCondLst>
                                    <p:cond delay="0"/>
                                  </p:stCondLst>
                                  <p:childTnLst>
                                    <p:animEffect transition="out" filter="dissolve">
                                      <p:cBhvr>
                                        <p:cTn id="101" dur="500"/>
                                        <p:tgtEl>
                                          <p:spTgt spid="2311"/>
                                        </p:tgtEl>
                                      </p:cBhvr>
                                    </p:animEffect>
                                    <p:set>
                                      <p:cBhvr>
                                        <p:cTn id="102" dur="1" fill="hold">
                                          <p:stCondLst>
                                            <p:cond delay="499"/>
                                          </p:stCondLst>
                                        </p:cTn>
                                        <p:tgtEl>
                                          <p:spTgt spid="2311"/>
                                        </p:tgtEl>
                                        <p:attrNameLst>
                                          <p:attrName>style.visibility</p:attrName>
                                        </p:attrNameLst>
                                      </p:cBhvr>
                                      <p:to>
                                        <p:strVal val="hidden"/>
                                      </p:to>
                                    </p:se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9" presetClass="entr" presetSubtype="0" fill="hold" grpId="0" nodeType="clickEffect">
                                  <p:stCondLst>
                                    <p:cond delay="0"/>
                                  </p:stCondLst>
                                  <p:childTnLst>
                                    <p:set>
                                      <p:cBhvr>
                                        <p:cTn id="106" dur="1" fill="hold">
                                          <p:stCondLst>
                                            <p:cond delay="0"/>
                                          </p:stCondLst>
                                        </p:cTn>
                                        <p:tgtEl>
                                          <p:spTgt spid="2544"/>
                                        </p:tgtEl>
                                        <p:attrNameLst>
                                          <p:attrName>style.visibility</p:attrName>
                                        </p:attrNameLst>
                                      </p:cBhvr>
                                      <p:to>
                                        <p:strVal val="visible"/>
                                      </p:to>
                                    </p:set>
                                    <p:animEffect transition="in" filter="dissolve">
                                      <p:cBhvr>
                                        <p:cTn id="107" dur="2000"/>
                                        <p:tgtEl>
                                          <p:spTgt spid="2544"/>
                                        </p:tgtEl>
                                      </p:cBhvr>
                                    </p:animEffect>
                                  </p:childTnLst>
                                  <p:subTnLst>
                                    <p:audio>
                                      <p:cMediaNode>
                                        <p:cTn display="0" masterRel="sameClick">
                                          <p:stCondLst>
                                            <p:cond evt="begin" delay="0">
                                              <p:tn val="105"/>
                                            </p:cond>
                                          </p:stCondLst>
                                          <p:endCondLst>
                                            <p:cond evt="onStopAudio" delay="0">
                                              <p:tgtEl>
                                                <p:sldTgt/>
                                              </p:tgtEl>
                                            </p:cond>
                                          </p:endCondLst>
                                        </p:cTn>
                                        <p:tgtEl>
                                          <p:sndTgt r:embed="rId6" name="subdive.wav"/>
                                        </p:tgtEl>
                                      </p:cMediaNode>
                                    </p:audio>
                                  </p:subTnLst>
                                </p:cTn>
                              </p:par>
                            </p:childTnLst>
                          </p:cTn>
                        </p:par>
                        <p:par>
                          <p:cTn id="108" fill="hold" nodeType="afterGroup">
                            <p:stCondLst>
                              <p:cond delay="2000"/>
                            </p:stCondLst>
                            <p:childTnLst>
                              <p:par>
                                <p:cTn id="109" presetID="22" presetClass="entr" presetSubtype="4" fill="hold" grpId="0" nodeType="afterEffect">
                                  <p:stCondLst>
                                    <p:cond delay="0"/>
                                  </p:stCondLst>
                                  <p:childTnLst>
                                    <p:set>
                                      <p:cBhvr>
                                        <p:cTn id="110" dur="1" fill="hold">
                                          <p:stCondLst>
                                            <p:cond delay="0"/>
                                          </p:stCondLst>
                                        </p:cTn>
                                        <p:tgtEl>
                                          <p:spTgt spid="2543"/>
                                        </p:tgtEl>
                                        <p:attrNameLst>
                                          <p:attrName>style.visibility</p:attrName>
                                        </p:attrNameLst>
                                      </p:cBhvr>
                                      <p:to>
                                        <p:strVal val="visible"/>
                                      </p:to>
                                    </p:set>
                                    <p:animEffect transition="in" filter="wipe(down)">
                                      <p:cBhvr>
                                        <p:cTn id="111" dur="1000"/>
                                        <p:tgtEl>
                                          <p:spTgt spid="2543"/>
                                        </p:tgtEl>
                                      </p:cBhvr>
                                    </p:animEffect>
                                  </p:childTnLst>
                                  <p:subTnLst>
                                    <p:audio>
                                      <p:cMediaNode>
                                        <p:cTn display="0" masterRel="sameClick">
                                          <p:stCondLst>
                                            <p:cond evt="begin" delay="0">
                                              <p:tn val="109"/>
                                            </p:cond>
                                          </p:stCondLst>
                                          <p:endCondLst>
                                            <p:cond evt="onStopAudio" delay="0">
                                              <p:tgtEl>
                                                <p:sldTgt/>
                                              </p:tgtEl>
                                            </p:cond>
                                          </p:endCondLst>
                                        </p:cTn>
                                        <p:tgtEl>
                                          <p:sndTgt r:embed="rId7" name="push.wav"/>
                                        </p:tgtEl>
                                      </p:cMediaNode>
                                    </p:audio>
                                  </p:subTnLst>
                                </p:cTn>
                              </p:par>
                            </p:childTnLst>
                          </p:cTn>
                        </p:par>
                        <p:par>
                          <p:cTn id="112" fill="hold" nodeType="afterGroup">
                            <p:stCondLst>
                              <p:cond delay="3000"/>
                            </p:stCondLst>
                            <p:childTnLst>
                              <p:par>
                                <p:cTn id="113" presetID="22" presetClass="exit" presetSubtype="4" fill="hold" grpId="1" nodeType="afterEffect">
                                  <p:stCondLst>
                                    <p:cond delay="0"/>
                                  </p:stCondLst>
                                  <p:childTnLst>
                                    <p:animEffect transition="out" filter="wipe(down)">
                                      <p:cBhvr>
                                        <p:cTn id="114" dur="500"/>
                                        <p:tgtEl>
                                          <p:spTgt spid="2543"/>
                                        </p:tgtEl>
                                      </p:cBhvr>
                                    </p:animEffect>
                                    <p:set>
                                      <p:cBhvr>
                                        <p:cTn id="115" dur="1" fill="hold">
                                          <p:stCondLst>
                                            <p:cond delay="499"/>
                                          </p:stCondLst>
                                        </p:cTn>
                                        <p:tgtEl>
                                          <p:spTgt spid="2543"/>
                                        </p:tgtEl>
                                        <p:attrNameLst>
                                          <p:attrName>style.visibility</p:attrName>
                                        </p:attrNameLst>
                                      </p:cBhvr>
                                      <p:to>
                                        <p:strVal val="hidden"/>
                                      </p:to>
                                    </p:set>
                                  </p:childTnLst>
                                </p:cTn>
                              </p:par>
                            </p:childTnLst>
                          </p:cTn>
                        </p:par>
                        <p:par>
                          <p:cTn id="116" fill="hold" nodeType="afterGroup">
                            <p:stCondLst>
                              <p:cond delay="3500"/>
                            </p:stCondLst>
                            <p:childTnLst>
                              <p:par>
                                <p:cTn id="117" presetID="1" presetClass="entr" presetSubtype="0" fill="hold" grpId="0" nodeType="afterEffect">
                                  <p:stCondLst>
                                    <p:cond delay="0"/>
                                  </p:stCondLst>
                                  <p:childTnLst>
                                    <p:set>
                                      <p:cBhvr>
                                        <p:cTn id="118" dur="1" fill="hold">
                                          <p:stCondLst>
                                            <p:cond delay="0"/>
                                          </p:stCondLst>
                                        </p:cTn>
                                        <p:tgtEl>
                                          <p:spTgt spid="2545"/>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explode.wav"/>
                                        </p:tgtEl>
                                      </p:cMediaNode>
                                    </p:audio>
                                  </p:subTnLst>
                                </p:cTn>
                              </p:par>
                            </p:childTnLst>
                          </p:cTn>
                        </p:par>
                        <p:par>
                          <p:cTn id="119" fill="hold" nodeType="afterGroup">
                            <p:stCondLst>
                              <p:cond delay="3500"/>
                            </p:stCondLst>
                            <p:childTnLst>
                              <p:par>
                                <p:cTn id="120" presetID="3" presetClass="exit" presetSubtype="10" fill="hold" grpId="1" nodeType="afterEffect">
                                  <p:stCondLst>
                                    <p:cond delay="0"/>
                                  </p:stCondLst>
                                  <p:childTnLst>
                                    <p:animEffect transition="out" filter="blinds(horizontal)">
                                      <p:cBhvr>
                                        <p:cTn id="121" dur="500"/>
                                        <p:tgtEl>
                                          <p:spTgt spid="2545"/>
                                        </p:tgtEl>
                                      </p:cBhvr>
                                    </p:animEffect>
                                    <p:set>
                                      <p:cBhvr>
                                        <p:cTn id="122" dur="1" fill="hold">
                                          <p:stCondLst>
                                            <p:cond delay="499"/>
                                          </p:stCondLst>
                                        </p:cTn>
                                        <p:tgtEl>
                                          <p:spTgt spid="2545"/>
                                        </p:tgtEl>
                                        <p:attrNameLst>
                                          <p:attrName>style.visibility</p:attrName>
                                        </p:attrNameLst>
                                      </p:cBhvr>
                                      <p:to>
                                        <p:strVal val="hidden"/>
                                      </p:to>
                                    </p:set>
                                  </p:childTnLst>
                                </p:cTn>
                              </p:par>
                            </p:childTnLst>
                          </p:cTn>
                        </p:par>
                        <p:par>
                          <p:cTn id="123" fill="hold" nodeType="afterGroup">
                            <p:stCondLst>
                              <p:cond delay="4000"/>
                            </p:stCondLst>
                            <p:childTnLst>
                              <p:par>
                                <p:cTn id="124" presetID="9" presetClass="exit" presetSubtype="0" fill="hold" grpId="1" nodeType="afterEffect">
                                  <p:stCondLst>
                                    <p:cond delay="0"/>
                                  </p:stCondLst>
                                  <p:childTnLst>
                                    <p:animEffect transition="out" filter="dissolve">
                                      <p:cBhvr>
                                        <p:cTn id="125" dur="2000"/>
                                        <p:tgtEl>
                                          <p:spTgt spid="2544"/>
                                        </p:tgtEl>
                                      </p:cBhvr>
                                    </p:animEffect>
                                    <p:set>
                                      <p:cBhvr>
                                        <p:cTn id="126" dur="1" fill="hold">
                                          <p:stCondLst>
                                            <p:cond delay="1999"/>
                                          </p:stCondLst>
                                        </p:cTn>
                                        <p:tgtEl>
                                          <p:spTgt spid="2544"/>
                                        </p:tgtEl>
                                        <p:attrNameLst>
                                          <p:attrName>style.visibility</p:attrName>
                                        </p:attrNameLst>
                                      </p:cBhvr>
                                      <p:to>
                                        <p:strVal val="hidden"/>
                                      </p:to>
                                    </p:set>
                                  </p:childTnLst>
                                </p:cTn>
                              </p:par>
                              <p:par>
                                <p:cTn id="127" presetID="12" presetClass="exit" presetSubtype="4" fill="hold" nodeType="withEffect">
                                  <p:stCondLst>
                                    <p:cond delay="0"/>
                                  </p:stCondLst>
                                  <p:childTnLst>
                                    <p:animEffect transition="out" filter="slide(fromBottom)">
                                      <p:cBhvr>
                                        <p:cTn id="128" dur="1000"/>
                                        <p:tgtEl>
                                          <p:spTgt spid="2312"/>
                                        </p:tgtEl>
                                      </p:cBhvr>
                                    </p:animEffect>
                                    <p:set>
                                      <p:cBhvr>
                                        <p:cTn id="129" dur="1" fill="hold">
                                          <p:stCondLst>
                                            <p:cond delay="999"/>
                                          </p:stCondLst>
                                        </p:cTn>
                                        <p:tgtEl>
                                          <p:spTgt spid="2312"/>
                                        </p:tgtEl>
                                        <p:attrNameLst>
                                          <p:attrName>style.visibility</p:attrName>
                                        </p:attrNameLst>
                                      </p:cBhvr>
                                      <p:to>
                                        <p:strVal val="hidden"/>
                                      </p:to>
                                    </p:set>
                                  </p:childTnLst>
                                  <p:subTnLst>
                                    <p:audio>
                                      <p:cMediaNode>
                                        <p:cTn display="0" masterRel="sameClick">
                                          <p:stCondLst>
                                            <p:cond evt="begin" delay="0">
                                              <p:tn val="127"/>
                                            </p:cond>
                                          </p:stCondLst>
                                          <p:endCondLst>
                                            <p:cond evt="onStopAudio" delay="0">
                                              <p:tgtEl>
                                                <p:sldTgt/>
                                              </p:tgtEl>
                                            </p:cond>
                                          </p:endCondLst>
                                        </p:cTn>
                                        <p:tgtEl>
                                          <p:sndTgt r:embed="rId7" name="push.wav"/>
                                        </p:tgtEl>
                                      </p:cMediaNode>
                                    </p:audio>
                                  </p:subTnLst>
                                </p:cTn>
                              </p:par>
                            </p:childTnLst>
                          </p:cTn>
                        </p:par>
                        <p:par>
                          <p:cTn id="130" fill="hold" nodeType="afterGroup">
                            <p:stCondLst>
                              <p:cond delay="6000"/>
                            </p:stCondLst>
                            <p:childTnLst>
                              <p:par>
                                <p:cTn id="131" presetID="9" presetClass="entr" presetSubtype="0" fill="hold" nodeType="afterEffect">
                                  <p:stCondLst>
                                    <p:cond delay="0"/>
                                  </p:stCondLst>
                                  <p:childTnLst>
                                    <p:set>
                                      <p:cBhvr>
                                        <p:cTn id="132" dur="1" fill="hold">
                                          <p:stCondLst>
                                            <p:cond delay="0"/>
                                          </p:stCondLst>
                                        </p:cTn>
                                        <p:tgtEl>
                                          <p:spTgt spid="2529"/>
                                        </p:tgtEl>
                                        <p:attrNameLst>
                                          <p:attrName>style.visibility</p:attrName>
                                        </p:attrNameLst>
                                      </p:cBhvr>
                                      <p:to>
                                        <p:strVal val="visible"/>
                                      </p:to>
                                    </p:set>
                                    <p:animEffect transition="in" filter="dissolve">
                                      <p:cBhvr>
                                        <p:cTn id="133" dur="500"/>
                                        <p:tgtEl>
                                          <p:spTgt spid="2529"/>
                                        </p:tgtEl>
                                      </p:cBhvr>
                                    </p:animEffect>
                                  </p:childTnLst>
                                </p:cTn>
                              </p:par>
                            </p:childTnLst>
                          </p:cTn>
                        </p:par>
                        <p:par>
                          <p:cTn id="134" fill="hold" nodeType="afterGroup">
                            <p:stCondLst>
                              <p:cond delay="6500"/>
                            </p:stCondLst>
                            <p:childTnLst>
                              <p:par>
                                <p:cTn id="135" presetID="0" presetClass="path" presetSubtype="0" accel="50000" decel="50000" fill="hold" nodeType="afterEffect">
                                  <p:stCondLst>
                                    <p:cond delay="0"/>
                                  </p:stCondLst>
                                  <p:childTnLst>
                                    <p:animMotion origin="layout" path="M -1.94444E-6 2.59259E-6 L -0.0375 0.0574 L -0.16302 0.32615 L -0.27344 0.3206 " pathEditMode="relative" rAng="0" ptsTypes="AAAA">
                                      <p:cBhvr>
                                        <p:cTn id="136" dur="2000" fill="hold"/>
                                        <p:tgtEl>
                                          <p:spTgt spid="2298"/>
                                        </p:tgtEl>
                                        <p:attrNameLst>
                                          <p:attrName>ppt_x</p:attrName>
                                          <p:attrName>ppt_y</p:attrName>
                                        </p:attrNameLst>
                                      </p:cBhvr>
                                      <p:rCtr x="-13681" y="16296"/>
                                    </p:animMotion>
                                  </p:childTnLst>
                                  <p:subTnLst>
                                    <p:audio>
                                      <p:cMediaNode>
                                        <p:cTn display="0" masterRel="sameClick">
                                          <p:stCondLst>
                                            <p:cond evt="begin" delay="0">
                                              <p:tn val="135"/>
                                            </p:cond>
                                          </p:stCondLst>
                                          <p:endCondLst>
                                            <p:cond evt="onStopAudio" delay="0">
                                              <p:tgtEl>
                                                <p:sldTgt/>
                                              </p:tgtEl>
                                            </p:cond>
                                          </p:endCondLst>
                                        </p:cTn>
                                        <p:tgtEl>
                                          <p:sndTgt r:embed="rId8" name="nautical026.wav"/>
                                        </p:tgtEl>
                                      </p:cMediaNode>
                                    </p:audio>
                                  </p:subTnLst>
                                </p:cTn>
                              </p:par>
                              <p:par>
                                <p:cTn id="137" presetID="9" presetClass="exit" presetSubtype="0" fill="hold" nodeType="withEffect">
                                  <p:stCondLst>
                                    <p:cond delay="0"/>
                                  </p:stCondLst>
                                  <p:childTnLst>
                                    <p:animEffect transition="out" filter="dissolve">
                                      <p:cBhvr>
                                        <p:cTn id="138" dur="500"/>
                                        <p:tgtEl>
                                          <p:spTgt spid="2228"/>
                                        </p:tgtEl>
                                      </p:cBhvr>
                                    </p:animEffect>
                                    <p:set>
                                      <p:cBhvr>
                                        <p:cTn id="139" dur="1" fill="hold">
                                          <p:stCondLst>
                                            <p:cond delay="499"/>
                                          </p:stCondLst>
                                        </p:cTn>
                                        <p:tgtEl>
                                          <p:spTgt spid="2228"/>
                                        </p:tgtEl>
                                        <p:attrNameLst>
                                          <p:attrName>style.visibility</p:attrName>
                                        </p:attrNameLst>
                                      </p:cBhvr>
                                      <p:to>
                                        <p:strVal val="hidden"/>
                                      </p:to>
                                    </p:set>
                                  </p:childTnLst>
                                </p:cTn>
                              </p:par>
                            </p:childTnLst>
                          </p:cTn>
                        </p:par>
                        <p:par>
                          <p:cTn id="140" fill="hold" nodeType="afterGroup">
                            <p:stCondLst>
                              <p:cond delay="8500"/>
                            </p:stCondLst>
                            <p:childTnLst>
                              <p:par>
                                <p:cTn id="141" presetID="9" presetClass="exit" presetSubtype="0" fill="hold" grpId="1" nodeType="afterEffect">
                                  <p:stCondLst>
                                    <p:cond delay="0"/>
                                  </p:stCondLst>
                                  <p:childTnLst>
                                    <p:animEffect transition="out" filter="dissolve">
                                      <p:cBhvr>
                                        <p:cTn id="142" dur="1000"/>
                                        <p:tgtEl>
                                          <p:spTgt spid="2678"/>
                                        </p:tgtEl>
                                      </p:cBhvr>
                                    </p:animEffect>
                                    <p:set>
                                      <p:cBhvr>
                                        <p:cTn id="143" dur="1" fill="hold">
                                          <p:stCondLst>
                                            <p:cond delay="999"/>
                                          </p:stCondLst>
                                        </p:cTn>
                                        <p:tgtEl>
                                          <p:spTgt spid="2678"/>
                                        </p:tgtEl>
                                        <p:attrNameLst>
                                          <p:attrName>style.visibility</p:attrName>
                                        </p:attrNameLst>
                                      </p:cBhvr>
                                      <p:to>
                                        <p:strVal val="hidden"/>
                                      </p:to>
                                    </p:set>
                                  </p:childTnLst>
                                </p:cTn>
                              </p:par>
                              <p:par>
                                <p:cTn id="144" presetID="9" presetClass="entr" presetSubtype="0" fill="hold" nodeType="withEffect">
                                  <p:stCondLst>
                                    <p:cond delay="0"/>
                                  </p:stCondLst>
                                  <p:childTnLst>
                                    <p:set>
                                      <p:cBhvr>
                                        <p:cTn id="145" dur="1" fill="hold">
                                          <p:stCondLst>
                                            <p:cond delay="0"/>
                                          </p:stCondLst>
                                        </p:cTn>
                                        <p:tgtEl>
                                          <p:spTgt spid="2727"/>
                                        </p:tgtEl>
                                        <p:attrNameLst>
                                          <p:attrName>style.visibility</p:attrName>
                                        </p:attrNameLst>
                                      </p:cBhvr>
                                      <p:to>
                                        <p:strVal val="visible"/>
                                      </p:to>
                                    </p:set>
                                    <p:animEffect transition="in" filter="dissolve">
                                      <p:cBhvr>
                                        <p:cTn id="146" dur="1000"/>
                                        <p:tgtEl>
                                          <p:spTgt spid="2727"/>
                                        </p:tgtEl>
                                      </p:cBhvr>
                                    </p:animEffec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0" presetClass="path" presetSubtype="0" accel="50000" decel="50000" fill="hold" nodeType="clickEffect">
                                  <p:stCondLst>
                                    <p:cond delay="0"/>
                                  </p:stCondLst>
                                  <p:childTnLst>
                                    <p:animMotion origin="layout" path="M 0.10834 0.32893 L 0.1974 0.37963 L 0.24584 0.41921 " pathEditMode="relative" rAng="0" ptsTypes="AAA">
                                      <p:cBhvr>
                                        <p:cTn id="150" dur="2000" fill="hold"/>
                                        <p:tgtEl>
                                          <p:spTgt spid="2659"/>
                                        </p:tgtEl>
                                        <p:attrNameLst>
                                          <p:attrName>ppt_x</p:attrName>
                                          <p:attrName>ppt_y</p:attrName>
                                        </p:attrNameLst>
                                      </p:cBhvr>
                                      <p:rCtr x="6875" y="4514"/>
                                    </p:animMotion>
                                  </p:childTnLst>
                                  <p:subTnLst>
                                    <p:audio>
                                      <p:cMediaNode>
                                        <p:cTn display="0" masterRel="sameClick">
                                          <p:stCondLst>
                                            <p:cond evt="begin" delay="0">
                                              <p:tn val="149"/>
                                            </p:cond>
                                          </p:stCondLst>
                                          <p:endCondLst>
                                            <p:cond evt="onStopAudio" delay="0">
                                              <p:tgtEl>
                                                <p:sldTgt/>
                                              </p:tgtEl>
                                            </p:cond>
                                          </p:endCondLst>
                                        </p:cTn>
                                        <p:tgtEl>
                                          <p:sndTgt r:embed="rId5" name="shiphorn.wav"/>
                                        </p:tgtEl>
                                      </p:cMediaNode>
                                    </p:audio>
                                  </p:subTnLst>
                                </p:cTn>
                              </p:par>
                              <p:par>
                                <p:cTn id="151" presetID="0" presetClass="path" presetSubtype="0" accel="50000" decel="50000" fill="hold" nodeType="withEffect">
                                  <p:stCondLst>
                                    <p:cond delay="0"/>
                                  </p:stCondLst>
                                  <p:childTnLst>
                                    <p:animMotion origin="layout" path="M 0.07969 0.3301 L 0.16042 0.38565 L 0.21806 0.42061 " pathEditMode="relative" rAng="0" ptsTypes="AAA">
                                      <p:cBhvr>
                                        <p:cTn id="152" dur="2000" fill="hold"/>
                                        <p:tgtEl>
                                          <p:spTgt spid="2658"/>
                                        </p:tgtEl>
                                        <p:attrNameLst>
                                          <p:attrName>ppt_x</p:attrName>
                                          <p:attrName>ppt_y</p:attrName>
                                        </p:attrNameLst>
                                      </p:cBhvr>
                                      <p:rCtr x="6910" y="4514"/>
                                    </p:animMotion>
                                  </p:childTnLst>
                                </p:cTn>
                              </p:par>
                              <p:par>
                                <p:cTn id="153" presetID="0" presetClass="path" presetSubtype="0" accel="50000" decel="50000" fill="hold" nodeType="withEffect">
                                  <p:stCondLst>
                                    <p:cond delay="0"/>
                                  </p:stCondLst>
                                  <p:childTnLst>
                                    <p:animMotion origin="layout" path="M 2.5E-6 0.00023 L 0.08837 0.32916 L 0.18073 0.42453 " pathEditMode="relative" rAng="0" ptsTypes="AAA">
                                      <p:cBhvr>
                                        <p:cTn id="154" dur="2000" fill="hold"/>
                                        <p:tgtEl>
                                          <p:spTgt spid="2656"/>
                                        </p:tgtEl>
                                        <p:attrNameLst>
                                          <p:attrName>ppt_x</p:attrName>
                                          <p:attrName>ppt_y</p:attrName>
                                        </p:attrNameLst>
                                      </p:cBhvr>
                                      <p:rCtr x="9028" y="21204"/>
                                    </p:animMotion>
                                  </p:childTnLst>
                                </p:cTn>
                              </p:par>
                              <p:par>
                                <p:cTn id="155" presetID="0" presetClass="path" presetSubtype="0" accel="50000" decel="50000" fill="hold" nodeType="withEffect">
                                  <p:stCondLst>
                                    <p:cond delay="0"/>
                                  </p:stCondLst>
                                  <p:childTnLst>
                                    <p:animMotion origin="layout" path="M 0.00018 -0.00047 L 0.02309 0.20416 L 0.01476 0.31435 " pathEditMode="relative" ptsTypes="AAA">
                                      <p:cBhvr>
                                        <p:cTn id="156" dur="2000" fill="hold"/>
                                        <p:tgtEl>
                                          <p:spTgt spid="2657"/>
                                        </p:tgtEl>
                                        <p:attrNameLst>
                                          <p:attrName>ppt_x</p:attrName>
                                          <p:attrName>ppt_y</p:attrName>
                                        </p:attrNameLst>
                                      </p:cBhvr>
                                    </p:animMotion>
                                  </p:childTnLst>
                                </p:cTn>
                              </p:par>
                              <p:par>
                                <p:cTn id="157" presetID="9" presetClass="entr" presetSubtype="0" fill="hold" nodeType="withEffect">
                                  <p:stCondLst>
                                    <p:cond delay="0"/>
                                  </p:stCondLst>
                                  <p:childTnLst>
                                    <p:set>
                                      <p:cBhvr>
                                        <p:cTn id="158" dur="1" fill="hold">
                                          <p:stCondLst>
                                            <p:cond delay="0"/>
                                          </p:stCondLst>
                                        </p:cTn>
                                        <p:tgtEl>
                                          <p:spTgt spid="2665"/>
                                        </p:tgtEl>
                                        <p:attrNameLst>
                                          <p:attrName>style.visibility</p:attrName>
                                        </p:attrNameLst>
                                      </p:cBhvr>
                                      <p:to>
                                        <p:strVal val="visible"/>
                                      </p:to>
                                    </p:set>
                                    <p:animEffect transition="in" filter="dissolve">
                                      <p:cBhvr>
                                        <p:cTn id="159" dur="2000"/>
                                        <p:tgtEl>
                                          <p:spTgt spid="2665"/>
                                        </p:tgtEl>
                                      </p:cBhvr>
                                    </p:animEffect>
                                  </p:childTnLst>
                                </p:cTn>
                              </p:par>
                            </p:childTnLst>
                          </p:cTn>
                        </p:par>
                        <p:par>
                          <p:cTn id="160" fill="hold" nodeType="afterGroup">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2733"/>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4" name="explode.wav"/>
                                        </p:tgtEl>
                                      </p:cMediaNode>
                                    </p:audio>
                                  </p:subTnLst>
                                </p:cTn>
                              </p:par>
                            </p:childTnLst>
                          </p:cTn>
                        </p:par>
                        <p:par>
                          <p:cTn id="163" fill="hold" nodeType="afterGroup">
                            <p:stCondLst>
                              <p:cond delay="2000"/>
                            </p:stCondLst>
                            <p:childTnLst>
                              <p:par>
                                <p:cTn id="164" presetID="3" presetClass="exit" presetSubtype="10" fill="hold" grpId="1" nodeType="afterEffect">
                                  <p:stCondLst>
                                    <p:cond delay="0"/>
                                  </p:stCondLst>
                                  <p:childTnLst>
                                    <p:animEffect transition="out" filter="blinds(horizontal)">
                                      <p:cBhvr>
                                        <p:cTn id="165" dur="500"/>
                                        <p:tgtEl>
                                          <p:spTgt spid="2733"/>
                                        </p:tgtEl>
                                      </p:cBhvr>
                                    </p:animEffect>
                                    <p:set>
                                      <p:cBhvr>
                                        <p:cTn id="166" dur="1" fill="hold">
                                          <p:stCondLst>
                                            <p:cond delay="499"/>
                                          </p:stCondLst>
                                        </p:cTn>
                                        <p:tgtEl>
                                          <p:spTgt spid="2733"/>
                                        </p:tgtEl>
                                        <p:attrNameLst>
                                          <p:attrName>style.visibility</p:attrName>
                                        </p:attrNameLst>
                                      </p:cBhvr>
                                      <p:to>
                                        <p:strVal val="hidden"/>
                                      </p:to>
                                    </p:set>
                                  </p:childTnLst>
                                </p:cTn>
                              </p:par>
                            </p:childTnLst>
                          </p:cTn>
                        </p:par>
                        <p:par>
                          <p:cTn id="167" fill="hold" nodeType="afterGroup">
                            <p:stCondLst>
                              <p:cond delay="2500"/>
                            </p:stCondLst>
                            <p:childTnLst>
                              <p:par>
                                <p:cTn id="168" presetID="1" presetClass="entr" presetSubtype="0" fill="hold" grpId="0" nodeType="afterEffect">
                                  <p:stCondLst>
                                    <p:cond delay="0"/>
                                  </p:stCondLst>
                                  <p:childTnLst>
                                    <p:set>
                                      <p:cBhvr>
                                        <p:cTn id="169" dur="1" fill="hold">
                                          <p:stCondLst>
                                            <p:cond delay="0"/>
                                          </p:stCondLst>
                                        </p:cTn>
                                        <p:tgtEl>
                                          <p:spTgt spid="2546"/>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4" name="explode.wav"/>
                                        </p:tgtEl>
                                      </p:cMediaNode>
                                    </p:audio>
                                  </p:subTnLst>
                                </p:cTn>
                              </p:par>
                            </p:childTnLst>
                          </p:cTn>
                        </p:par>
                        <p:par>
                          <p:cTn id="170" fill="hold" nodeType="afterGroup">
                            <p:stCondLst>
                              <p:cond delay="2500"/>
                            </p:stCondLst>
                            <p:childTnLst>
                              <p:par>
                                <p:cTn id="171" presetID="3" presetClass="exit" presetSubtype="10" fill="hold" grpId="1" nodeType="afterEffect">
                                  <p:stCondLst>
                                    <p:cond delay="0"/>
                                  </p:stCondLst>
                                  <p:childTnLst>
                                    <p:animEffect transition="out" filter="blinds(horizontal)">
                                      <p:cBhvr>
                                        <p:cTn id="172" dur="500"/>
                                        <p:tgtEl>
                                          <p:spTgt spid="2546"/>
                                        </p:tgtEl>
                                      </p:cBhvr>
                                    </p:animEffect>
                                    <p:set>
                                      <p:cBhvr>
                                        <p:cTn id="173" dur="1" fill="hold">
                                          <p:stCondLst>
                                            <p:cond delay="499"/>
                                          </p:stCondLst>
                                        </p:cTn>
                                        <p:tgtEl>
                                          <p:spTgt spid="2546"/>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12" presetClass="exit" presetSubtype="4" fill="hold" nodeType="clickEffect">
                                  <p:stCondLst>
                                    <p:cond delay="0"/>
                                  </p:stCondLst>
                                  <p:childTnLst>
                                    <p:animEffect transition="out" filter="slide(fromBottom)">
                                      <p:cBhvr>
                                        <p:cTn id="177" dur="1000"/>
                                        <p:tgtEl>
                                          <p:spTgt spid="2502"/>
                                        </p:tgtEl>
                                      </p:cBhvr>
                                    </p:animEffect>
                                    <p:set>
                                      <p:cBhvr>
                                        <p:cTn id="178" dur="1" fill="hold">
                                          <p:stCondLst>
                                            <p:cond delay="999"/>
                                          </p:stCondLst>
                                        </p:cTn>
                                        <p:tgtEl>
                                          <p:spTgt spid="2502"/>
                                        </p:tgtEl>
                                        <p:attrNameLst>
                                          <p:attrName>style.visibility</p:attrName>
                                        </p:attrNameLst>
                                      </p:cBhvr>
                                      <p:to>
                                        <p:strVal val="hidden"/>
                                      </p:to>
                                    </p:set>
                                  </p:childTnLst>
                                  <p:subTnLst>
                                    <p:audio>
                                      <p:cMediaNode>
                                        <p:cTn display="0" masterRel="sameClick">
                                          <p:stCondLst>
                                            <p:cond evt="begin" delay="0">
                                              <p:tn val="176"/>
                                            </p:cond>
                                          </p:stCondLst>
                                          <p:endCondLst>
                                            <p:cond evt="onStopAudio" delay="0">
                                              <p:tgtEl>
                                                <p:sldTgt/>
                                              </p:tgtEl>
                                            </p:cond>
                                          </p:endCondLst>
                                        </p:cTn>
                                        <p:tgtEl>
                                          <p:sndTgt r:embed="rId7" name="push.wav"/>
                                        </p:tgtEl>
                                      </p:cMediaNode>
                                    </p:audio>
                                  </p:subTnLst>
                                </p:cTn>
                              </p:par>
                            </p:childTnLst>
                          </p:cTn>
                        </p:par>
                        <p:par>
                          <p:cTn id="179" fill="hold" nodeType="afterGroup">
                            <p:stCondLst>
                              <p:cond delay="1000"/>
                            </p:stCondLst>
                            <p:childTnLst>
                              <p:par>
                                <p:cTn id="180" presetID="9" presetClass="entr" presetSubtype="0" fill="hold" nodeType="afterEffect">
                                  <p:stCondLst>
                                    <p:cond delay="0"/>
                                  </p:stCondLst>
                                  <p:childTnLst>
                                    <p:set>
                                      <p:cBhvr>
                                        <p:cTn id="181" dur="1" fill="hold">
                                          <p:stCondLst>
                                            <p:cond delay="0"/>
                                          </p:stCondLst>
                                        </p:cTn>
                                        <p:tgtEl>
                                          <p:spTgt spid="2547"/>
                                        </p:tgtEl>
                                        <p:attrNameLst>
                                          <p:attrName>style.visibility</p:attrName>
                                        </p:attrNameLst>
                                      </p:cBhvr>
                                      <p:to>
                                        <p:strVal val="visible"/>
                                      </p:to>
                                    </p:set>
                                    <p:animEffect transition="in" filter="dissolve">
                                      <p:cBhvr>
                                        <p:cTn id="182" dur="500"/>
                                        <p:tgtEl>
                                          <p:spTgt spid="2547"/>
                                        </p:tgtEl>
                                      </p:cBhvr>
                                    </p:animEffect>
                                  </p:childTnLst>
                                </p:cTn>
                              </p:par>
                              <p:par>
                                <p:cTn id="183" presetID="0" presetClass="path" presetSubtype="0" accel="50000" decel="50000" fill="hold" nodeType="withEffect">
                                  <p:stCondLst>
                                    <p:cond delay="0"/>
                                  </p:stCondLst>
                                  <p:childTnLst>
                                    <p:animMotion origin="layout" path="M -0.27274 0.3206 L -0.25989 0.36134 L -0.27482 0.42893 " pathEditMode="relative" rAng="0" ptsTypes="AAA">
                                      <p:cBhvr>
                                        <p:cTn id="184" dur="2000" fill="hold"/>
                                        <p:tgtEl>
                                          <p:spTgt spid="2298"/>
                                        </p:tgtEl>
                                        <p:attrNameLst>
                                          <p:attrName>ppt_x</p:attrName>
                                          <p:attrName>ppt_y</p:attrName>
                                        </p:attrNameLst>
                                      </p:cBhvr>
                                      <p:rCtr x="538" y="5417"/>
                                    </p:animMotion>
                                  </p:childTnLst>
                                </p:cTn>
                              </p:par>
                              <p:par>
                                <p:cTn id="185" presetID="9" presetClass="entr" presetSubtype="0" fill="hold" nodeType="withEffect">
                                  <p:stCondLst>
                                    <p:cond delay="0"/>
                                  </p:stCondLst>
                                  <p:childTnLst>
                                    <p:set>
                                      <p:cBhvr>
                                        <p:cTn id="186" dur="1" fill="hold">
                                          <p:stCondLst>
                                            <p:cond delay="0"/>
                                          </p:stCondLst>
                                        </p:cTn>
                                        <p:tgtEl>
                                          <p:spTgt spid="2228"/>
                                        </p:tgtEl>
                                        <p:attrNameLst>
                                          <p:attrName>style.visibility</p:attrName>
                                        </p:attrNameLst>
                                      </p:cBhvr>
                                      <p:to>
                                        <p:strVal val="visible"/>
                                      </p:to>
                                    </p:set>
                                    <p:animEffect transition="in" filter="dissolve">
                                      <p:cBhvr>
                                        <p:cTn id="187" dur="500"/>
                                        <p:tgtEl>
                                          <p:spTgt spid="2228"/>
                                        </p:tgtEl>
                                      </p:cBhvr>
                                    </p:animEffect>
                                  </p:childTnLst>
                                </p:cTn>
                              </p:par>
                              <p:par>
                                <p:cTn id="188" presetID="0" presetClass="path" presetSubtype="0" accel="50000" decel="50000" fill="hold" nodeType="withEffect">
                                  <p:stCondLst>
                                    <p:cond delay="0"/>
                                  </p:stCondLst>
                                  <p:childTnLst>
                                    <p:animMotion origin="layout" path="M 0.2474 0.41852 L 0.18073 0.38171 L 0.09688 0.33241 " pathEditMode="relative" rAng="0" ptsTypes="AAA">
                                      <p:cBhvr>
                                        <p:cTn id="189" dur="2000" fill="hold"/>
                                        <p:tgtEl>
                                          <p:spTgt spid="2659"/>
                                        </p:tgtEl>
                                        <p:attrNameLst>
                                          <p:attrName>ppt_x</p:attrName>
                                          <p:attrName>ppt_y</p:attrName>
                                        </p:attrNameLst>
                                      </p:cBhvr>
                                      <p:rCtr x="-7535" y="-4306"/>
                                    </p:animMotion>
                                  </p:childTnLst>
                                </p:cTn>
                              </p:par>
                              <p:par>
                                <p:cTn id="190" presetID="0" presetClass="path" presetSubtype="0" accel="50000" decel="50000" fill="hold" nodeType="withEffect">
                                  <p:stCondLst>
                                    <p:cond delay="0"/>
                                  </p:stCondLst>
                                  <p:childTnLst>
                                    <p:animMotion origin="layout" path="M 0.21858 0.4213 L 0.16129 0.38936 L 0.0665 0.32963 " pathEditMode="relative" rAng="0" ptsTypes="AAA">
                                      <p:cBhvr>
                                        <p:cTn id="191" dur="2000" fill="hold"/>
                                        <p:tgtEl>
                                          <p:spTgt spid="2658"/>
                                        </p:tgtEl>
                                        <p:attrNameLst>
                                          <p:attrName>ppt_x</p:attrName>
                                          <p:attrName>ppt_y</p:attrName>
                                        </p:attrNameLst>
                                      </p:cBhvr>
                                      <p:rCtr x="-7604" y="-4583"/>
                                    </p:animMotion>
                                  </p:childTnLst>
                                </p:cTn>
                              </p:par>
                              <p:par>
                                <p:cTn id="192" presetID="0" presetClass="path" presetSubtype="0" accel="50000" decel="50000" fill="hold" nodeType="withEffect">
                                  <p:stCondLst>
                                    <p:cond delay="0"/>
                                  </p:stCondLst>
                                  <p:childTnLst>
                                    <p:animMotion origin="layout" path="M 0.17934 0.42453 L 0.1085 0.36898 L 0.02239 0.32638 " pathEditMode="relative" rAng="0" ptsTypes="AAA">
                                      <p:cBhvr>
                                        <p:cTn id="193" dur="2000" fill="hold"/>
                                        <p:tgtEl>
                                          <p:spTgt spid="2656"/>
                                        </p:tgtEl>
                                        <p:attrNameLst>
                                          <p:attrName>ppt_x</p:attrName>
                                          <p:attrName>ppt_y</p:attrName>
                                        </p:attrNameLst>
                                      </p:cBhvr>
                                      <p:rCtr x="-7847" y="-4907"/>
                                    </p:animMotion>
                                  </p:childTnLst>
                                </p:cTn>
                              </p:par>
                            </p:childTnLst>
                          </p:cTn>
                        </p:par>
                        <p:par>
                          <p:cTn id="194" fill="hold" nodeType="afterGroup">
                            <p:stCondLst>
                              <p:cond delay="3000"/>
                            </p:stCondLst>
                            <p:childTnLst>
                              <p:par>
                                <p:cTn id="195" presetID="9" presetClass="entr" presetSubtype="0" fill="hold" nodeType="afterEffect">
                                  <p:stCondLst>
                                    <p:cond delay="0"/>
                                  </p:stCondLst>
                                  <p:childTnLst>
                                    <p:set>
                                      <p:cBhvr>
                                        <p:cTn id="196" dur="1" fill="hold">
                                          <p:stCondLst>
                                            <p:cond delay="0"/>
                                          </p:stCondLst>
                                        </p:cTn>
                                        <p:tgtEl>
                                          <p:spTgt spid="2605"/>
                                        </p:tgtEl>
                                        <p:attrNameLst>
                                          <p:attrName>style.visibility</p:attrName>
                                        </p:attrNameLst>
                                      </p:cBhvr>
                                      <p:to>
                                        <p:strVal val="visible"/>
                                      </p:to>
                                    </p:set>
                                    <p:animEffect transition="in" filter="dissolve">
                                      <p:cBhvr>
                                        <p:cTn id="197" dur="500"/>
                                        <p:tgtEl>
                                          <p:spTgt spid="2605"/>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ntr" presetSubtype="0" fill="hold" nodeType="clickEffect">
                                  <p:stCondLst>
                                    <p:cond delay="0"/>
                                  </p:stCondLst>
                                  <p:childTnLst>
                                    <p:set>
                                      <p:cBhvr>
                                        <p:cTn id="201" dur="1" fill="hold">
                                          <p:stCondLst>
                                            <p:cond delay="0"/>
                                          </p:stCondLst>
                                        </p:cTn>
                                        <p:tgtEl>
                                          <p:spTgt spid="2732"/>
                                        </p:tgtEl>
                                        <p:attrNameLst>
                                          <p:attrName>style.visibility</p:attrName>
                                        </p:attrNameLst>
                                      </p:cBhvr>
                                      <p:to>
                                        <p:strVal val="visible"/>
                                      </p:to>
                                    </p:set>
                                    <p:animEffect transition="in" filter="dissolve">
                                      <p:cBhvr>
                                        <p:cTn id="202" dur="500"/>
                                        <p:tgtEl>
                                          <p:spTgt spid="2732"/>
                                        </p:tgtEl>
                                      </p:cBhvr>
                                    </p:animEffect>
                                  </p:childTnLst>
                                </p:cTn>
                              </p:par>
                              <p:par>
                                <p:cTn id="203" presetID="9" presetClass="entr" presetSubtype="0" fill="hold" nodeType="withEffect">
                                  <p:stCondLst>
                                    <p:cond delay="0"/>
                                  </p:stCondLst>
                                  <p:childTnLst>
                                    <p:set>
                                      <p:cBhvr>
                                        <p:cTn id="204" dur="1" fill="hold">
                                          <p:stCondLst>
                                            <p:cond delay="0"/>
                                          </p:stCondLst>
                                        </p:cTn>
                                        <p:tgtEl>
                                          <p:spTgt spid="2682"/>
                                        </p:tgtEl>
                                        <p:attrNameLst>
                                          <p:attrName>style.visibility</p:attrName>
                                        </p:attrNameLst>
                                      </p:cBhvr>
                                      <p:to>
                                        <p:strVal val="visible"/>
                                      </p:to>
                                    </p:set>
                                    <p:animEffect transition="in" filter="dissolve">
                                      <p:cBhvr>
                                        <p:cTn id="205" dur="1000"/>
                                        <p:tgtEl>
                                          <p:spTgt spid="2682"/>
                                        </p:tgtEl>
                                      </p:cBhvr>
                                    </p:animEffect>
                                  </p:childTnLst>
                                </p:cTn>
                              </p:par>
                            </p:childTnLst>
                          </p:cTn>
                        </p:par>
                        <p:par>
                          <p:cTn id="206" fill="hold" nodeType="afterGroup">
                            <p:stCondLst>
                              <p:cond delay="1000"/>
                            </p:stCondLst>
                            <p:childTnLst>
                              <p:par>
                                <p:cTn id="207" presetID="1" presetClass="entr" presetSubtype="0" fill="hold" grpId="0" nodeType="afterEffect">
                                  <p:stCondLst>
                                    <p:cond delay="0"/>
                                  </p:stCondLst>
                                  <p:childTnLst>
                                    <p:set>
                                      <p:cBhvr>
                                        <p:cTn id="208" dur="1" fill="hold">
                                          <p:stCondLst>
                                            <p:cond delay="0"/>
                                          </p:stCondLst>
                                        </p:cTn>
                                        <p:tgtEl>
                                          <p:spTgt spid="2683"/>
                                        </p:tgtEl>
                                        <p:attrNameLst>
                                          <p:attrName>style.visibility</p:attrName>
                                        </p:attrNameLst>
                                      </p:cBhvr>
                                      <p:to>
                                        <p:strVal val="visible"/>
                                      </p:to>
                                    </p:set>
                                  </p:childTnLst>
                                  <p:subTnLst>
                                    <p:audio>
                                      <p:cMediaNode>
                                        <p:cTn display="0" masterRel="sameClick">
                                          <p:stCondLst>
                                            <p:cond evt="begin" delay="0">
                                              <p:tn val="207"/>
                                            </p:cond>
                                          </p:stCondLst>
                                          <p:endCondLst>
                                            <p:cond evt="onStopAudio" delay="0">
                                              <p:tgtEl>
                                                <p:sldTgt/>
                                              </p:tgtEl>
                                            </p:cond>
                                          </p:endCondLst>
                                        </p:cTn>
                                        <p:tgtEl>
                                          <p:sndTgt r:embed="rId4" name="explode.wav"/>
                                        </p:tgtEl>
                                      </p:cMediaNode>
                                    </p:audio>
                                  </p:subTnLst>
                                </p:cTn>
                              </p:par>
                            </p:childTnLst>
                          </p:cTn>
                        </p:par>
                        <p:par>
                          <p:cTn id="209" fill="hold" nodeType="afterGroup">
                            <p:stCondLst>
                              <p:cond delay="1000"/>
                            </p:stCondLst>
                            <p:childTnLst>
                              <p:par>
                                <p:cTn id="210" presetID="3" presetClass="exit" presetSubtype="10" fill="hold" grpId="1" nodeType="afterEffect">
                                  <p:stCondLst>
                                    <p:cond delay="0"/>
                                  </p:stCondLst>
                                  <p:childTnLst>
                                    <p:animEffect transition="out" filter="blinds(horizontal)">
                                      <p:cBhvr>
                                        <p:cTn id="211" dur="500"/>
                                        <p:tgtEl>
                                          <p:spTgt spid="2683"/>
                                        </p:tgtEl>
                                      </p:cBhvr>
                                    </p:animEffect>
                                    <p:set>
                                      <p:cBhvr>
                                        <p:cTn id="212" dur="1" fill="hold">
                                          <p:stCondLst>
                                            <p:cond delay="499"/>
                                          </p:stCondLst>
                                        </p:cTn>
                                        <p:tgtEl>
                                          <p:spTgt spid="2683"/>
                                        </p:tgtEl>
                                        <p:attrNameLst>
                                          <p:attrName>style.visibility</p:attrName>
                                        </p:attrNameLst>
                                      </p:cBhvr>
                                      <p:to>
                                        <p:strVal val="hidden"/>
                                      </p:to>
                                    </p:set>
                                  </p:childTnLst>
                                </p:cTn>
                              </p:par>
                            </p:childTnLst>
                          </p:cTn>
                        </p:par>
                        <p:par>
                          <p:cTn id="213" fill="hold" nodeType="afterGroup">
                            <p:stCondLst>
                              <p:cond delay="1500"/>
                            </p:stCondLst>
                            <p:childTnLst>
                              <p:par>
                                <p:cTn id="214" presetID="9" presetClass="exit" presetSubtype="0" fill="hold" grpId="2" nodeType="afterEffect">
                                  <p:stCondLst>
                                    <p:cond delay="0"/>
                                  </p:stCondLst>
                                  <p:childTnLst>
                                    <p:animEffect transition="out" filter="dissolve">
                                      <p:cBhvr>
                                        <p:cTn id="215" dur="500"/>
                                        <p:tgtEl>
                                          <p:spTgt spid="2100"/>
                                        </p:tgtEl>
                                      </p:cBhvr>
                                    </p:animEffect>
                                    <p:set>
                                      <p:cBhvr>
                                        <p:cTn id="216" dur="1" fill="hold">
                                          <p:stCondLst>
                                            <p:cond delay="499"/>
                                          </p:stCondLst>
                                        </p:cTn>
                                        <p:tgtEl>
                                          <p:spTgt spid="2100"/>
                                        </p:tgtEl>
                                        <p:attrNameLst>
                                          <p:attrName>style.visibility</p:attrName>
                                        </p:attrNameLst>
                                      </p:cBhvr>
                                      <p:to>
                                        <p:strVal val="hidden"/>
                                      </p:to>
                                    </p:set>
                                  </p:childTnLst>
                                </p:cTn>
                              </p:par>
                              <p:par>
                                <p:cTn id="217" presetID="9" presetClass="entr" presetSubtype="0" fill="hold" nodeType="withEffect">
                                  <p:stCondLst>
                                    <p:cond delay="0"/>
                                  </p:stCondLst>
                                  <p:childTnLst>
                                    <p:set>
                                      <p:cBhvr>
                                        <p:cTn id="218" dur="1" fill="hold">
                                          <p:stCondLst>
                                            <p:cond delay="0"/>
                                          </p:stCondLst>
                                        </p:cTn>
                                        <p:tgtEl>
                                          <p:spTgt spid="2729"/>
                                        </p:tgtEl>
                                        <p:attrNameLst>
                                          <p:attrName>style.visibility</p:attrName>
                                        </p:attrNameLst>
                                      </p:cBhvr>
                                      <p:to>
                                        <p:strVal val="visible"/>
                                      </p:to>
                                    </p:set>
                                    <p:animEffect transition="in" filter="dissolve">
                                      <p:cBhvr>
                                        <p:cTn id="219" dur="1000"/>
                                        <p:tgtEl>
                                          <p:spTgt spid="2729"/>
                                        </p:tgtEl>
                                      </p:cBhvr>
                                    </p:animEffect>
                                  </p:childTnLst>
                                </p:cTn>
                              </p:par>
                            </p:childTnLst>
                          </p:cTn>
                        </p:par>
                      </p:childTnLst>
                    </p:cTn>
                  </p:par>
                  <p:par>
                    <p:cTn id="220" fill="hold" nodeType="clickPar">
                      <p:stCondLst>
                        <p:cond delay="indefinite"/>
                      </p:stCondLst>
                      <p:childTnLst>
                        <p:par>
                          <p:cTn id="221" fill="hold" nodeType="withGroup">
                            <p:stCondLst>
                              <p:cond delay="0"/>
                            </p:stCondLst>
                            <p:childTnLst>
                              <p:par>
                                <p:cTn id="222" presetID="1" presetClass="entr" presetSubtype="0" fill="hold" grpId="0" nodeType="clickEffect">
                                  <p:stCondLst>
                                    <p:cond delay="0"/>
                                  </p:stCondLst>
                                  <p:childTnLst>
                                    <p:set>
                                      <p:cBhvr>
                                        <p:cTn id="223" dur="1" fill="hold">
                                          <p:stCondLst>
                                            <p:cond delay="0"/>
                                          </p:stCondLst>
                                        </p:cTn>
                                        <p:tgtEl>
                                          <p:spTgt spid="2672"/>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4" name="explode.wav"/>
                                        </p:tgtEl>
                                      </p:cMediaNode>
                                    </p:audio>
                                  </p:subTnLst>
                                </p:cTn>
                              </p:par>
                            </p:childTnLst>
                          </p:cTn>
                        </p:par>
                        <p:par>
                          <p:cTn id="224" fill="hold" nodeType="afterGroup">
                            <p:stCondLst>
                              <p:cond delay="0"/>
                            </p:stCondLst>
                            <p:childTnLst>
                              <p:par>
                                <p:cTn id="225" presetID="3" presetClass="exit" presetSubtype="10" fill="hold" grpId="1" nodeType="afterEffect">
                                  <p:stCondLst>
                                    <p:cond delay="0"/>
                                  </p:stCondLst>
                                  <p:childTnLst>
                                    <p:animEffect transition="out" filter="blinds(horizontal)">
                                      <p:cBhvr>
                                        <p:cTn id="226" dur="500"/>
                                        <p:tgtEl>
                                          <p:spTgt spid="2672"/>
                                        </p:tgtEl>
                                      </p:cBhvr>
                                    </p:animEffect>
                                    <p:set>
                                      <p:cBhvr>
                                        <p:cTn id="227" dur="1" fill="hold">
                                          <p:stCondLst>
                                            <p:cond delay="499"/>
                                          </p:stCondLst>
                                        </p:cTn>
                                        <p:tgtEl>
                                          <p:spTgt spid="2672"/>
                                        </p:tgtEl>
                                        <p:attrNameLst>
                                          <p:attrName>style.visibility</p:attrName>
                                        </p:attrNameLst>
                                      </p:cBhvr>
                                      <p:to>
                                        <p:strVal val="hidden"/>
                                      </p:to>
                                    </p:set>
                                  </p:childTnLst>
                                </p:cTn>
                              </p:par>
                            </p:childTnLst>
                          </p:cTn>
                        </p:par>
                        <p:par>
                          <p:cTn id="228" fill="hold" nodeType="afterGroup">
                            <p:stCondLst>
                              <p:cond delay="500"/>
                            </p:stCondLst>
                            <p:childTnLst>
                              <p:par>
                                <p:cTn id="229" presetID="9" presetClass="exit" presetSubtype="0" fill="hold" nodeType="afterEffect">
                                  <p:stCondLst>
                                    <p:cond delay="0"/>
                                  </p:stCondLst>
                                  <p:childTnLst>
                                    <p:animEffect transition="out" filter="dissolve">
                                      <p:cBhvr>
                                        <p:cTn id="230" dur="500"/>
                                        <p:tgtEl>
                                          <p:spTgt spid="2339"/>
                                        </p:tgtEl>
                                      </p:cBhvr>
                                    </p:animEffect>
                                    <p:set>
                                      <p:cBhvr>
                                        <p:cTn id="231" dur="1" fill="hold">
                                          <p:stCondLst>
                                            <p:cond delay="499"/>
                                          </p:stCondLst>
                                        </p:cTn>
                                        <p:tgtEl>
                                          <p:spTgt spid="2339"/>
                                        </p:tgtEl>
                                        <p:attrNameLst>
                                          <p:attrName>style.visibility</p:attrName>
                                        </p:attrNameLst>
                                      </p:cBhvr>
                                      <p:to>
                                        <p:strVal val="hidden"/>
                                      </p:to>
                                    </p:set>
                                  </p:childTnLst>
                                </p:cTn>
                              </p:par>
                              <p:par>
                                <p:cTn id="232" presetID="9" presetClass="exit" presetSubtype="0" fill="hold" nodeType="withEffect">
                                  <p:stCondLst>
                                    <p:cond delay="0"/>
                                  </p:stCondLst>
                                  <p:childTnLst>
                                    <p:animEffect transition="out" filter="dissolve">
                                      <p:cBhvr>
                                        <p:cTn id="233" dur="500"/>
                                        <p:tgtEl>
                                          <p:spTgt spid="2671"/>
                                        </p:tgtEl>
                                      </p:cBhvr>
                                    </p:animEffect>
                                    <p:set>
                                      <p:cBhvr>
                                        <p:cTn id="234" dur="1" fill="hold">
                                          <p:stCondLst>
                                            <p:cond delay="499"/>
                                          </p:stCondLst>
                                        </p:cTn>
                                        <p:tgtEl>
                                          <p:spTgt spid="2671"/>
                                        </p:tgtEl>
                                        <p:attrNameLst>
                                          <p:attrName>style.visibility</p:attrName>
                                        </p:attrNameLst>
                                      </p:cBhvr>
                                      <p:to>
                                        <p:strVal val="hidden"/>
                                      </p:to>
                                    </p:set>
                                  </p:childTnLst>
                                </p:cTn>
                              </p:par>
                              <p:par>
                                <p:cTn id="235" presetID="9" presetClass="entr" presetSubtype="0" fill="hold" nodeType="withEffect">
                                  <p:stCondLst>
                                    <p:cond delay="0"/>
                                  </p:stCondLst>
                                  <p:childTnLst>
                                    <p:set>
                                      <p:cBhvr>
                                        <p:cTn id="236" dur="1" fill="hold">
                                          <p:stCondLst>
                                            <p:cond delay="0"/>
                                          </p:stCondLst>
                                        </p:cTn>
                                        <p:tgtEl>
                                          <p:spTgt spid="2340"/>
                                        </p:tgtEl>
                                        <p:attrNameLst>
                                          <p:attrName>style.visibility</p:attrName>
                                        </p:attrNameLst>
                                      </p:cBhvr>
                                      <p:to>
                                        <p:strVal val="visible"/>
                                      </p:to>
                                    </p:set>
                                    <p:animEffect transition="in" filter="dissolve">
                                      <p:cBhvr>
                                        <p:cTn id="237" dur="500"/>
                                        <p:tgtEl>
                                          <p:spTgt spid="2340"/>
                                        </p:tgtEl>
                                      </p:cBhvr>
                                    </p:animEffect>
                                  </p:childTnLst>
                                </p:cTn>
                              </p:par>
                              <p:par>
                                <p:cTn id="238" presetID="9" presetClass="entr" presetSubtype="0" fill="hold" nodeType="withEffect">
                                  <p:stCondLst>
                                    <p:cond delay="0"/>
                                  </p:stCondLst>
                                  <p:childTnLst>
                                    <p:set>
                                      <p:cBhvr>
                                        <p:cTn id="239" dur="1" fill="hold">
                                          <p:stCondLst>
                                            <p:cond delay="0"/>
                                          </p:stCondLst>
                                        </p:cTn>
                                        <p:tgtEl>
                                          <p:spTgt spid="2408"/>
                                        </p:tgtEl>
                                        <p:attrNameLst>
                                          <p:attrName>style.visibility</p:attrName>
                                        </p:attrNameLst>
                                      </p:cBhvr>
                                      <p:to>
                                        <p:strVal val="visible"/>
                                      </p:to>
                                    </p:set>
                                    <p:animEffect transition="in" filter="dissolve">
                                      <p:cBhvr>
                                        <p:cTn id="240" dur="500"/>
                                        <p:tgtEl>
                                          <p:spTgt spid="2408"/>
                                        </p:tgtEl>
                                      </p:cBhvr>
                                    </p:animEffect>
                                  </p:childTnLst>
                                </p:cTn>
                              </p:par>
                              <p:par>
                                <p:cTn id="241" presetID="9" presetClass="entr" presetSubtype="0" fill="hold" nodeType="withEffect">
                                  <p:stCondLst>
                                    <p:cond delay="0"/>
                                  </p:stCondLst>
                                  <p:childTnLst>
                                    <p:set>
                                      <p:cBhvr>
                                        <p:cTn id="242" dur="1" fill="hold">
                                          <p:stCondLst>
                                            <p:cond delay="0"/>
                                          </p:stCondLst>
                                        </p:cTn>
                                        <p:tgtEl>
                                          <p:spTgt spid="2349"/>
                                        </p:tgtEl>
                                        <p:attrNameLst>
                                          <p:attrName>style.visibility</p:attrName>
                                        </p:attrNameLst>
                                      </p:cBhvr>
                                      <p:to>
                                        <p:strVal val="visible"/>
                                      </p:to>
                                    </p:set>
                                    <p:animEffect transition="in" filter="dissolve">
                                      <p:cBhvr>
                                        <p:cTn id="243" dur="500"/>
                                        <p:tgtEl>
                                          <p:spTgt spid="2349"/>
                                        </p:tgtEl>
                                      </p:cBhvr>
                                    </p:animEffect>
                                  </p:childTnLst>
                                </p:cTn>
                              </p:par>
                              <p:par>
                                <p:cTn id="244" presetID="9" presetClass="entr" presetSubtype="0" fill="hold" nodeType="withEffect">
                                  <p:stCondLst>
                                    <p:cond delay="0"/>
                                  </p:stCondLst>
                                  <p:childTnLst>
                                    <p:set>
                                      <p:cBhvr>
                                        <p:cTn id="245" dur="1" fill="hold">
                                          <p:stCondLst>
                                            <p:cond delay="0"/>
                                          </p:stCondLst>
                                        </p:cTn>
                                        <p:tgtEl>
                                          <p:spTgt spid="2731"/>
                                        </p:tgtEl>
                                        <p:attrNameLst>
                                          <p:attrName>style.visibility</p:attrName>
                                        </p:attrNameLst>
                                      </p:cBhvr>
                                      <p:to>
                                        <p:strVal val="visible"/>
                                      </p:to>
                                    </p:set>
                                    <p:animEffect transition="in" filter="dissolve">
                                      <p:cBhvr>
                                        <p:cTn id="246" dur="1000"/>
                                        <p:tgtEl>
                                          <p:spTgt spid="2731"/>
                                        </p:tgtEl>
                                      </p:cBhvr>
                                    </p:animEffect>
                                  </p:childTnLst>
                                </p:cTn>
                              </p:par>
                              <p:par>
                                <p:cTn id="247" presetID="9" presetClass="exit" presetSubtype="0" fill="hold" grpId="0" nodeType="withEffect">
                                  <p:stCondLst>
                                    <p:cond delay="0"/>
                                  </p:stCondLst>
                                  <p:childTnLst>
                                    <p:animEffect transition="out" filter="dissolve">
                                      <p:cBhvr>
                                        <p:cTn id="248" dur="500"/>
                                        <p:tgtEl>
                                          <p:spTgt spid="2117"/>
                                        </p:tgtEl>
                                      </p:cBhvr>
                                    </p:animEffect>
                                    <p:set>
                                      <p:cBhvr>
                                        <p:cTn id="249" dur="1" fill="hold">
                                          <p:stCondLst>
                                            <p:cond delay="499"/>
                                          </p:stCondLst>
                                        </p:cTn>
                                        <p:tgtEl>
                                          <p:spTgt spid="2117"/>
                                        </p:tgtEl>
                                        <p:attrNameLst>
                                          <p:attrName>style.visibility</p:attrName>
                                        </p:attrNameLst>
                                      </p:cBhvr>
                                      <p:to>
                                        <p:strVal val="hidden"/>
                                      </p:to>
                                    </p:set>
                                  </p:childTnLst>
                                </p:cTn>
                              </p:par>
                              <p:par>
                                <p:cTn id="250" presetID="9" presetClass="exit" presetSubtype="0" fill="hold" nodeType="withEffect">
                                  <p:stCondLst>
                                    <p:cond delay="0"/>
                                  </p:stCondLst>
                                  <p:childTnLst>
                                    <p:animEffect transition="out" filter="dissolve">
                                      <p:cBhvr>
                                        <p:cTn id="251" dur="500"/>
                                        <p:tgtEl>
                                          <p:spTgt spid="2682"/>
                                        </p:tgtEl>
                                      </p:cBhvr>
                                    </p:animEffect>
                                    <p:set>
                                      <p:cBhvr>
                                        <p:cTn id="252" dur="1" fill="hold">
                                          <p:stCondLst>
                                            <p:cond delay="499"/>
                                          </p:stCondLst>
                                        </p:cTn>
                                        <p:tgtEl>
                                          <p:spTgt spid="2682"/>
                                        </p:tgtEl>
                                        <p:attrNameLst>
                                          <p:attrName>style.visibility</p:attrName>
                                        </p:attrNameLst>
                                      </p:cBhvr>
                                      <p:to>
                                        <p:strVal val="hidden"/>
                                      </p:to>
                                    </p:set>
                                  </p:childTnLst>
                                </p:cTn>
                              </p:par>
                              <p:par>
                                <p:cTn id="253" presetID="9" presetClass="exit" presetSubtype="0" fill="hold" nodeType="withEffect">
                                  <p:stCondLst>
                                    <p:cond delay="0"/>
                                  </p:stCondLst>
                                  <p:childTnLst>
                                    <p:animEffect transition="out" filter="dissolve">
                                      <p:cBhvr>
                                        <p:cTn id="254" dur="500"/>
                                        <p:tgtEl>
                                          <p:spTgt spid="2732"/>
                                        </p:tgtEl>
                                      </p:cBhvr>
                                    </p:animEffect>
                                    <p:set>
                                      <p:cBhvr>
                                        <p:cTn id="255" dur="1" fill="hold">
                                          <p:stCondLst>
                                            <p:cond delay="499"/>
                                          </p:stCondLst>
                                        </p:cTn>
                                        <p:tgtEl>
                                          <p:spTgt spid="2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animBg="1"/>
      <p:bldP spid="2501" grpId="1" animBg="1"/>
      <p:bldP spid="2117" grpId="0" animBg="1"/>
      <p:bldP spid="2333" grpId="0" animBg="1"/>
      <p:bldP spid="2333" grpId="1" animBg="1"/>
      <p:bldP spid="2499" grpId="0" animBg="1"/>
      <p:bldP spid="2499" grpId="1" animBg="1"/>
      <p:bldP spid="2543" grpId="0" animBg="1"/>
      <p:bldP spid="2543" grpId="1" animBg="1"/>
      <p:bldP spid="2544" grpId="0" animBg="1"/>
      <p:bldP spid="2544" grpId="1" animBg="1"/>
      <p:bldP spid="2545" grpId="0" animBg="1"/>
      <p:bldP spid="2545" grpId="1" animBg="1"/>
      <p:bldP spid="2500" grpId="0" animBg="1"/>
      <p:bldP spid="2500" grpId="1" animBg="1"/>
      <p:bldP spid="2495" grpId="0" animBg="1"/>
      <p:bldP spid="2495" grpId="1" animBg="1"/>
      <p:bldP spid="2546" grpId="0" animBg="1"/>
      <p:bldP spid="2546" grpId="1" animBg="1"/>
      <p:bldP spid="2672" grpId="0" animBg="1"/>
      <p:bldP spid="2672" grpId="1" animBg="1"/>
      <p:bldP spid="2678" grpId="0" animBg="1"/>
      <p:bldP spid="2678" grpId="1" animBg="1"/>
      <p:bldP spid="2683" grpId="0" animBg="1"/>
      <p:bldP spid="2683" grpId="1" animBg="1"/>
      <p:bldP spid="2334" grpId="0" animBg="1"/>
      <p:bldP spid="2334" grpId="1" animBg="1"/>
      <p:bldP spid="2100" grpId="0" animBg="1"/>
      <p:bldP spid="2100" grpId="1" animBg="1"/>
      <p:bldP spid="2100" grpId="2" animBg="1"/>
      <p:bldP spid="2733" grpId="0" animBg="1"/>
      <p:bldP spid="273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6" name="Rectangle 610"/>
          <p:cNvSpPr>
            <a:spLocks noChangeArrowheads="1"/>
          </p:cNvSpPr>
          <p:nvPr/>
        </p:nvSpPr>
        <p:spPr bwMode="auto">
          <a:xfrm>
            <a:off x="7459663" y="42863"/>
            <a:ext cx="1698625" cy="23796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098" name="Rectangle 2"/>
          <p:cNvSpPr>
            <a:spLocks noChangeArrowheads="1"/>
          </p:cNvSpPr>
          <p:nvPr/>
        </p:nvSpPr>
        <p:spPr bwMode="auto">
          <a:xfrm>
            <a:off x="7445375" y="5964238"/>
            <a:ext cx="1698625" cy="8937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4540" name="Picture 444" descr="bgP080"/>
          <p:cNvPicPr>
            <a:picLocks noChangeAspect="1" noChangeArrowheads="1"/>
          </p:cNvPicPr>
          <p:nvPr/>
        </p:nvPicPr>
        <p:blipFill>
          <a:blip r:embed="rId7">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115300" y="63119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4570" name="Rectangle 474"/>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100" name="Oval 4"/>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1" name="Oval 5"/>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2" name="Oval 6"/>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3" name="Oval 7"/>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Oval 8"/>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Oval 9"/>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Oval 10"/>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Oval 11"/>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Oval 12"/>
          <p:cNvSpPr>
            <a:spLocks noChangeArrowheads="1"/>
          </p:cNvSpPr>
          <p:nvPr/>
        </p:nvSpPr>
        <p:spPr bwMode="auto">
          <a:xfrm>
            <a:off x="3922713" y="5218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Oval 13"/>
          <p:cNvSpPr>
            <a:spLocks noChangeArrowheads="1"/>
          </p:cNvSpPr>
          <p:nvPr/>
        </p:nvSpPr>
        <p:spPr bwMode="auto">
          <a:xfrm>
            <a:off x="4379913" y="53228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Oval 15"/>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Oval 16"/>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3" name="Oval 17"/>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Oval 18"/>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Oval 19"/>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Oval 20"/>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Oval 21"/>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8" name="Oval 22"/>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9" name="Oval 23"/>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0" name="Oval 24"/>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1" name="Oval 25"/>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2" name="Oval 26"/>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3" name="Oval 27"/>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4" name="Oval 28"/>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5" name="Oval 29"/>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6" name="Oval 30"/>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7" name="Oval 31"/>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Oval 32"/>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9" name="Oval 33"/>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0" name="Oval 34"/>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1" name="Oval 35"/>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2" name="Oval 36"/>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3" name="Oval 37"/>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4" name="Oval 38"/>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5" name="Oval 39"/>
          <p:cNvSpPr>
            <a:spLocks noChangeArrowheads="1"/>
          </p:cNvSpPr>
          <p:nvPr/>
        </p:nvSpPr>
        <p:spPr bwMode="auto">
          <a:xfrm>
            <a:off x="5319713"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6" name="Oval 40"/>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7" name="Oval 41"/>
          <p:cNvSpPr>
            <a:spLocks noChangeArrowheads="1"/>
          </p:cNvSpPr>
          <p:nvPr/>
        </p:nvSpPr>
        <p:spPr bwMode="auto">
          <a:xfrm>
            <a:off x="5457825" y="55784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9" name="Oval 43"/>
          <p:cNvSpPr>
            <a:spLocks noChangeArrowheads="1"/>
          </p:cNvSpPr>
          <p:nvPr/>
        </p:nvSpPr>
        <p:spPr bwMode="auto">
          <a:xfrm>
            <a:off x="4605338"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0" name="Oval 44"/>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7" name="Oval 51"/>
          <p:cNvSpPr>
            <a:spLocks noChangeArrowheads="1"/>
          </p:cNvSpPr>
          <p:nvPr/>
        </p:nvSpPr>
        <p:spPr bwMode="auto">
          <a:xfrm>
            <a:off x="6497638" y="3762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48" name="Oval 52"/>
          <p:cNvSpPr>
            <a:spLocks noChangeArrowheads="1"/>
          </p:cNvSpPr>
          <p:nvPr/>
        </p:nvSpPr>
        <p:spPr bwMode="auto">
          <a:xfrm>
            <a:off x="6954838" y="5413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0" name="Oval 54"/>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51" name="Oval 55"/>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153" name="Group 57"/>
          <p:cNvGrpSpPr>
            <a:grpSpLocks/>
          </p:cNvGrpSpPr>
          <p:nvPr/>
        </p:nvGrpSpPr>
        <p:grpSpPr bwMode="auto">
          <a:xfrm>
            <a:off x="7662863" y="571500"/>
            <a:ext cx="1454150" cy="244475"/>
            <a:chOff x="3181" y="1163"/>
            <a:chExt cx="916" cy="154"/>
          </a:xfrm>
        </p:grpSpPr>
        <p:grpSp>
          <p:nvGrpSpPr>
            <p:cNvPr id="4154" name="Group 58"/>
            <p:cNvGrpSpPr>
              <a:grpSpLocks/>
            </p:cNvGrpSpPr>
            <p:nvPr/>
          </p:nvGrpSpPr>
          <p:grpSpPr bwMode="auto">
            <a:xfrm>
              <a:off x="3181" y="1163"/>
              <a:ext cx="916" cy="154"/>
              <a:chOff x="3181" y="1035"/>
              <a:chExt cx="916" cy="154"/>
            </a:xfrm>
          </p:grpSpPr>
          <p:grpSp>
            <p:nvGrpSpPr>
              <p:cNvPr id="4155" name="Group 59"/>
              <p:cNvGrpSpPr>
                <a:grpSpLocks/>
              </p:cNvGrpSpPr>
              <p:nvPr/>
            </p:nvGrpSpPr>
            <p:grpSpPr bwMode="auto">
              <a:xfrm rot="-132102">
                <a:off x="3181" y="1038"/>
                <a:ext cx="916" cy="137"/>
                <a:chOff x="1208" y="2784"/>
                <a:chExt cx="3126" cy="468"/>
              </a:xfrm>
            </p:grpSpPr>
            <p:grpSp>
              <p:nvGrpSpPr>
                <p:cNvPr id="4156" name="Group 60"/>
                <p:cNvGrpSpPr>
                  <a:grpSpLocks/>
                </p:cNvGrpSpPr>
                <p:nvPr/>
              </p:nvGrpSpPr>
              <p:grpSpPr bwMode="auto">
                <a:xfrm>
                  <a:off x="1208" y="2784"/>
                  <a:ext cx="3126" cy="448"/>
                  <a:chOff x="1208" y="2784"/>
                  <a:chExt cx="3126" cy="448"/>
                </a:xfrm>
              </p:grpSpPr>
              <p:sp>
                <p:nvSpPr>
                  <p:cNvPr id="4157" name="Freeform 6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8" name="Freeform 6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59" name="Freeform 6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0" name="Freeform 6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61" name="Oval 6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62" name="Freeform 6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3" name="Freeform 6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4" name="Freeform 6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65" name="Freeform 6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166" name="Text Box 70"/>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4167" name="Text Box 71"/>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4197" name="Group 101"/>
          <p:cNvGrpSpPr>
            <a:grpSpLocks/>
          </p:cNvGrpSpPr>
          <p:nvPr/>
        </p:nvGrpSpPr>
        <p:grpSpPr bwMode="auto">
          <a:xfrm>
            <a:off x="7662863" y="306388"/>
            <a:ext cx="1454150" cy="247650"/>
            <a:chOff x="3169" y="1770"/>
            <a:chExt cx="916" cy="156"/>
          </a:xfrm>
        </p:grpSpPr>
        <p:grpSp>
          <p:nvGrpSpPr>
            <p:cNvPr id="4198" name="Group 102"/>
            <p:cNvGrpSpPr>
              <a:grpSpLocks/>
            </p:cNvGrpSpPr>
            <p:nvPr/>
          </p:nvGrpSpPr>
          <p:grpSpPr bwMode="auto">
            <a:xfrm>
              <a:off x="3169" y="1770"/>
              <a:ext cx="916" cy="156"/>
              <a:chOff x="3165" y="526"/>
              <a:chExt cx="916" cy="156"/>
            </a:xfrm>
          </p:grpSpPr>
          <p:grpSp>
            <p:nvGrpSpPr>
              <p:cNvPr id="4199" name="Group 103"/>
              <p:cNvGrpSpPr>
                <a:grpSpLocks/>
              </p:cNvGrpSpPr>
              <p:nvPr/>
            </p:nvGrpSpPr>
            <p:grpSpPr bwMode="auto">
              <a:xfrm rot="-132102">
                <a:off x="3165" y="526"/>
                <a:ext cx="916" cy="137"/>
                <a:chOff x="1208" y="2784"/>
                <a:chExt cx="3126" cy="468"/>
              </a:xfrm>
            </p:grpSpPr>
            <p:grpSp>
              <p:nvGrpSpPr>
                <p:cNvPr id="4200" name="Group 104"/>
                <p:cNvGrpSpPr>
                  <a:grpSpLocks/>
                </p:cNvGrpSpPr>
                <p:nvPr/>
              </p:nvGrpSpPr>
              <p:grpSpPr bwMode="auto">
                <a:xfrm>
                  <a:off x="1208" y="2784"/>
                  <a:ext cx="3126" cy="448"/>
                  <a:chOff x="1208" y="2784"/>
                  <a:chExt cx="3126" cy="448"/>
                </a:xfrm>
              </p:grpSpPr>
              <p:sp>
                <p:nvSpPr>
                  <p:cNvPr id="4201" name="Freeform 10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2" name="Freeform 10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3" name="Freeform 10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4" name="Freeform 10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05" name="Oval 10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6" name="Freeform 11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7" name="Freeform 11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 name="Freeform 11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9" name="Freeform 11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10" name="Text Box 114"/>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4211" name="Text Box 115"/>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4212" name="Text Box 116"/>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4227" name="Group 131"/>
          <p:cNvGrpSpPr>
            <a:grpSpLocks/>
          </p:cNvGrpSpPr>
          <p:nvPr/>
        </p:nvGrpSpPr>
        <p:grpSpPr bwMode="auto">
          <a:xfrm>
            <a:off x="7661275" y="563563"/>
            <a:ext cx="1454150" cy="274637"/>
            <a:chOff x="4661" y="1133"/>
            <a:chExt cx="916" cy="173"/>
          </a:xfrm>
        </p:grpSpPr>
        <p:grpSp>
          <p:nvGrpSpPr>
            <p:cNvPr id="4228" name="Group 132"/>
            <p:cNvGrpSpPr>
              <a:grpSpLocks/>
            </p:cNvGrpSpPr>
            <p:nvPr/>
          </p:nvGrpSpPr>
          <p:grpSpPr bwMode="auto">
            <a:xfrm rot="-132102">
              <a:off x="4661" y="1139"/>
              <a:ext cx="916" cy="137"/>
              <a:chOff x="1208" y="2784"/>
              <a:chExt cx="3126" cy="468"/>
            </a:xfrm>
          </p:grpSpPr>
          <p:grpSp>
            <p:nvGrpSpPr>
              <p:cNvPr id="4229" name="Group 133"/>
              <p:cNvGrpSpPr>
                <a:grpSpLocks/>
              </p:cNvGrpSpPr>
              <p:nvPr/>
            </p:nvGrpSpPr>
            <p:grpSpPr bwMode="auto">
              <a:xfrm>
                <a:off x="1208" y="2784"/>
                <a:ext cx="3126" cy="448"/>
                <a:chOff x="1208" y="2784"/>
                <a:chExt cx="3126" cy="448"/>
              </a:xfrm>
            </p:grpSpPr>
            <p:sp>
              <p:nvSpPr>
                <p:cNvPr id="4230" name="Freeform 13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1" name="Freeform 13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2" name="Freeform 13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3" name="Freeform 13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34" name="Oval 13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35" name="Freeform 13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6" name="Freeform 14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7" name="Freeform 14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38" name="Freeform 14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39" name="Text Box 143"/>
            <p:cNvSpPr txBox="1">
              <a:spLocks noChangeArrowheads="1"/>
            </p:cNvSpPr>
            <p:nvPr/>
          </p:nvSpPr>
          <p:spPr bwMode="auto">
            <a:xfrm>
              <a:off x="4838" y="1133"/>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4240" name="Text Box 144"/>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grpSp>
        <p:nvGrpSpPr>
          <p:cNvPr id="4241" name="Group 145"/>
          <p:cNvGrpSpPr>
            <a:grpSpLocks/>
          </p:cNvGrpSpPr>
          <p:nvPr/>
        </p:nvGrpSpPr>
        <p:grpSpPr bwMode="auto">
          <a:xfrm>
            <a:off x="8277225" y="3806825"/>
            <a:ext cx="595313" cy="214313"/>
            <a:chOff x="637" y="345"/>
            <a:chExt cx="375" cy="135"/>
          </a:xfrm>
        </p:grpSpPr>
        <p:grpSp>
          <p:nvGrpSpPr>
            <p:cNvPr id="4242" name="Group 146"/>
            <p:cNvGrpSpPr>
              <a:grpSpLocks/>
            </p:cNvGrpSpPr>
            <p:nvPr/>
          </p:nvGrpSpPr>
          <p:grpSpPr bwMode="auto">
            <a:xfrm rot="-132102">
              <a:off x="637" y="388"/>
              <a:ext cx="375" cy="56"/>
              <a:chOff x="1208" y="2784"/>
              <a:chExt cx="3126" cy="468"/>
            </a:xfrm>
          </p:grpSpPr>
          <p:grpSp>
            <p:nvGrpSpPr>
              <p:cNvPr id="4243" name="Group 147"/>
              <p:cNvGrpSpPr>
                <a:grpSpLocks/>
              </p:cNvGrpSpPr>
              <p:nvPr/>
            </p:nvGrpSpPr>
            <p:grpSpPr bwMode="auto">
              <a:xfrm>
                <a:off x="1208" y="2784"/>
                <a:ext cx="3126" cy="448"/>
                <a:chOff x="1208" y="2784"/>
                <a:chExt cx="3126" cy="448"/>
              </a:xfrm>
            </p:grpSpPr>
            <p:sp>
              <p:nvSpPr>
                <p:cNvPr id="4244" name="Freeform 14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5" name="Freeform 14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6" name="Freeform 15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47" name="Freeform 15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48" name="Oval 152"/>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49" name="Freeform 15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0" name="Freeform 15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1" name="Freeform 15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52" name="Freeform 15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253" name="Text Box 157"/>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pic>
        <p:nvPicPr>
          <p:cNvPr id="4277" name="Picture 181" descr="25THID"/>
          <p:cNvPicPr>
            <a:picLocks noChangeAspect="1" noChangeArrowheads="1"/>
          </p:cNvPicPr>
          <p:nvPr/>
        </p:nvPicPr>
        <p:blipFill>
          <a:blip r:embed="rId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56625" y="6329363"/>
            <a:ext cx="301625" cy="401637"/>
          </a:xfrm>
          <a:prstGeom prst="rect">
            <a:avLst/>
          </a:prstGeom>
          <a:noFill/>
          <a:extLst>
            <a:ext uri="{909E8E84-426E-40DD-AFC4-6F175D3DCCD1}">
              <a14:hiddenFill xmlns:a14="http://schemas.microsoft.com/office/drawing/2010/main">
                <a:solidFill>
                  <a:srgbClr val="FFFFFF"/>
                </a:solidFill>
              </a14:hiddenFill>
            </a:ext>
          </a:extLst>
        </p:spPr>
      </p:pic>
      <p:grpSp>
        <p:nvGrpSpPr>
          <p:cNvPr id="4304" name="Group 208"/>
          <p:cNvGrpSpPr>
            <a:grpSpLocks/>
          </p:cNvGrpSpPr>
          <p:nvPr/>
        </p:nvGrpSpPr>
        <p:grpSpPr bwMode="auto">
          <a:xfrm>
            <a:off x="7767638" y="6337300"/>
            <a:ext cx="323850" cy="377825"/>
            <a:chOff x="109" y="2900"/>
            <a:chExt cx="72" cy="84"/>
          </a:xfrm>
        </p:grpSpPr>
        <p:sp>
          <p:nvSpPr>
            <p:cNvPr id="4305" name="AutoShape 209"/>
            <p:cNvSpPr>
              <a:spLocks noChangeAspect="1" noChangeArrowheads="1" noTextEdit="1"/>
            </p:cNvSpPr>
            <p:nvPr/>
          </p:nvSpPr>
          <p:spPr bwMode="auto">
            <a:xfrm>
              <a:off x="109" y="2900"/>
              <a:ext cx="7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306" name="Freeform 210"/>
            <p:cNvSpPr>
              <a:spLocks/>
            </p:cNvSpPr>
            <p:nvPr/>
          </p:nvSpPr>
          <p:spPr bwMode="auto">
            <a:xfrm>
              <a:off x="110" y="2900"/>
              <a:ext cx="70" cy="84"/>
            </a:xfrm>
            <a:custGeom>
              <a:avLst/>
              <a:gdLst>
                <a:gd name="T0" fmla="*/ 564 w 1129"/>
                <a:gd name="T1" fmla="*/ 0 h 1417"/>
                <a:gd name="T2" fmla="*/ 0 w 1129"/>
                <a:gd name="T3" fmla="*/ 0 h 1417"/>
                <a:gd name="T4" fmla="*/ 0 w 1129"/>
                <a:gd name="T5" fmla="*/ 764 h 1417"/>
                <a:gd name="T6" fmla="*/ 0 w 1129"/>
                <a:gd name="T7" fmla="*/ 764 h 1417"/>
                <a:gd name="T8" fmla="*/ 1 w 1129"/>
                <a:gd name="T9" fmla="*/ 778 h 1417"/>
                <a:gd name="T10" fmla="*/ 7 w 1129"/>
                <a:gd name="T11" fmla="*/ 816 h 1417"/>
                <a:gd name="T12" fmla="*/ 21 w 1129"/>
                <a:gd name="T13" fmla="*/ 874 h 1417"/>
                <a:gd name="T14" fmla="*/ 45 w 1129"/>
                <a:gd name="T15" fmla="*/ 947 h 1417"/>
                <a:gd name="T16" fmla="*/ 82 w 1129"/>
                <a:gd name="T17" fmla="*/ 1029 h 1417"/>
                <a:gd name="T18" fmla="*/ 135 w 1129"/>
                <a:gd name="T19" fmla="*/ 1117 h 1417"/>
                <a:gd name="T20" fmla="*/ 207 w 1129"/>
                <a:gd name="T21" fmla="*/ 1204 h 1417"/>
                <a:gd name="T22" fmla="*/ 301 w 1129"/>
                <a:gd name="T23" fmla="*/ 1286 h 1417"/>
                <a:gd name="T24" fmla="*/ 419 w 1129"/>
                <a:gd name="T25" fmla="*/ 1359 h 1417"/>
                <a:gd name="T26" fmla="*/ 564 w 1129"/>
                <a:gd name="T27" fmla="*/ 1417 h 1417"/>
                <a:gd name="T28" fmla="*/ 564 w 1129"/>
                <a:gd name="T29" fmla="*/ 1417 h 1417"/>
                <a:gd name="T30" fmla="*/ 710 w 1129"/>
                <a:gd name="T31" fmla="*/ 1359 h 1417"/>
                <a:gd name="T32" fmla="*/ 828 w 1129"/>
                <a:gd name="T33" fmla="*/ 1286 h 1417"/>
                <a:gd name="T34" fmla="*/ 922 w 1129"/>
                <a:gd name="T35" fmla="*/ 1204 h 1417"/>
                <a:gd name="T36" fmla="*/ 994 w 1129"/>
                <a:gd name="T37" fmla="*/ 1117 h 1417"/>
                <a:gd name="T38" fmla="*/ 1047 w 1129"/>
                <a:gd name="T39" fmla="*/ 1029 h 1417"/>
                <a:gd name="T40" fmla="*/ 1084 w 1129"/>
                <a:gd name="T41" fmla="*/ 947 h 1417"/>
                <a:gd name="T42" fmla="*/ 1108 w 1129"/>
                <a:gd name="T43" fmla="*/ 874 h 1417"/>
                <a:gd name="T44" fmla="*/ 1122 w 1129"/>
                <a:gd name="T45" fmla="*/ 816 h 1417"/>
                <a:gd name="T46" fmla="*/ 1128 w 1129"/>
                <a:gd name="T47" fmla="*/ 778 h 1417"/>
                <a:gd name="T48" fmla="*/ 1129 w 1129"/>
                <a:gd name="T49" fmla="*/ 764 h 1417"/>
                <a:gd name="T50" fmla="*/ 1129 w 1129"/>
                <a:gd name="T51" fmla="*/ 0 h 1417"/>
                <a:gd name="T52" fmla="*/ 564 w 1129"/>
                <a:gd name="T53" fmla="*/ 0 h 1417"/>
                <a:gd name="T54" fmla="*/ 564 w 1129"/>
                <a:gd name="T5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9" h="1417">
                  <a:moveTo>
                    <a:pt x="564" y="0"/>
                  </a:moveTo>
                  <a:lnTo>
                    <a:pt x="0" y="0"/>
                  </a:lnTo>
                  <a:lnTo>
                    <a:pt x="0" y="764"/>
                  </a:lnTo>
                  <a:lnTo>
                    <a:pt x="0" y="764"/>
                  </a:lnTo>
                  <a:lnTo>
                    <a:pt x="1" y="778"/>
                  </a:lnTo>
                  <a:lnTo>
                    <a:pt x="7" y="816"/>
                  </a:lnTo>
                  <a:lnTo>
                    <a:pt x="21" y="874"/>
                  </a:lnTo>
                  <a:lnTo>
                    <a:pt x="45" y="947"/>
                  </a:lnTo>
                  <a:lnTo>
                    <a:pt x="82" y="1029"/>
                  </a:lnTo>
                  <a:lnTo>
                    <a:pt x="135" y="1117"/>
                  </a:lnTo>
                  <a:lnTo>
                    <a:pt x="207" y="1204"/>
                  </a:lnTo>
                  <a:lnTo>
                    <a:pt x="301" y="1286"/>
                  </a:lnTo>
                  <a:lnTo>
                    <a:pt x="419" y="1359"/>
                  </a:lnTo>
                  <a:lnTo>
                    <a:pt x="564" y="1417"/>
                  </a:lnTo>
                  <a:lnTo>
                    <a:pt x="564" y="1417"/>
                  </a:lnTo>
                  <a:lnTo>
                    <a:pt x="710" y="1359"/>
                  </a:lnTo>
                  <a:lnTo>
                    <a:pt x="828" y="1286"/>
                  </a:lnTo>
                  <a:lnTo>
                    <a:pt x="922" y="1204"/>
                  </a:lnTo>
                  <a:lnTo>
                    <a:pt x="994" y="1117"/>
                  </a:lnTo>
                  <a:lnTo>
                    <a:pt x="1047" y="1029"/>
                  </a:lnTo>
                  <a:lnTo>
                    <a:pt x="1084" y="947"/>
                  </a:lnTo>
                  <a:lnTo>
                    <a:pt x="1108" y="874"/>
                  </a:lnTo>
                  <a:lnTo>
                    <a:pt x="1122" y="816"/>
                  </a:lnTo>
                  <a:lnTo>
                    <a:pt x="1128" y="778"/>
                  </a:lnTo>
                  <a:lnTo>
                    <a:pt x="1129" y="764"/>
                  </a:lnTo>
                  <a:lnTo>
                    <a:pt x="1129" y="0"/>
                  </a:lnTo>
                  <a:lnTo>
                    <a:pt x="564" y="0"/>
                  </a:lnTo>
                  <a:lnTo>
                    <a:pt x="564" y="0"/>
                  </a:lnTo>
                  <a:close/>
                </a:path>
              </a:pathLst>
            </a:custGeom>
            <a:solidFill>
              <a:srgbClr val="005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7" name="Freeform 211"/>
            <p:cNvSpPr>
              <a:spLocks/>
            </p:cNvSpPr>
            <p:nvPr/>
          </p:nvSpPr>
          <p:spPr bwMode="auto">
            <a:xfrm>
              <a:off x="118" y="2928"/>
              <a:ext cx="14" cy="13"/>
            </a:xfrm>
            <a:custGeom>
              <a:avLst/>
              <a:gdLst>
                <a:gd name="T0" fmla="*/ 43 w 226"/>
                <a:gd name="T1" fmla="*/ 223 h 223"/>
                <a:gd name="T2" fmla="*/ 69 w 226"/>
                <a:gd name="T3" fmla="*/ 137 h 223"/>
                <a:gd name="T4" fmla="*/ 0 w 226"/>
                <a:gd name="T5" fmla="*/ 84 h 223"/>
                <a:gd name="T6" fmla="*/ 86 w 226"/>
                <a:gd name="T7" fmla="*/ 84 h 223"/>
                <a:gd name="T8" fmla="*/ 113 w 226"/>
                <a:gd name="T9" fmla="*/ 0 h 223"/>
                <a:gd name="T10" fmla="*/ 140 w 226"/>
                <a:gd name="T11" fmla="*/ 84 h 223"/>
                <a:gd name="T12" fmla="*/ 226 w 226"/>
                <a:gd name="T13" fmla="*/ 84 h 223"/>
                <a:gd name="T14" fmla="*/ 156 w 226"/>
                <a:gd name="T15" fmla="*/ 137 h 223"/>
                <a:gd name="T16" fmla="*/ 182 w 226"/>
                <a:gd name="T17" fmla="*/ 223 h 223"/>
                <a:gd name="T18" fmla="*/ 113 w 226"/>
                <a:gd name="T19" fmla="*/ 170 h 223"/>
                <a:gd name="T20" fmla="*/ 43 w 226"/>
                <a:gd name="T21" fmla="*/ 223 h 223"/>
                <a:gd name="T22" fmla="*/ 43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3" y="223"/>
                  </a:moveTo>
                  <a:lnTo>
                    <a:pt x="69" y="137"/>
                  </a:lnTo>
                  <a:lnTo>
                    <a:pt x="0" y="84"/>
                  </a:lnTo>
                  <a:lnTo>
                    <a:pt x="86" y="84"/>
                  </a:lnTo>
                  <a:lnTo>
                    <a:pt x="113" y="0"/>
                  </a:lnTo>
                  <a:lnTo>
                    <a:pt x="140" y="84"/>
                  </a:lnTo>
                  <a:lnTo>
                    <a:pt x="226" y="84"/>
                  </a:lnTo>
                  <a:lnTo>
                    <a:pt x="156" y="137"/>
                  </a:lnTo>
                  <a:lnTo>
                    <a:pt x="182" y="223"/>
                  </a:lnTo>
                  <a:lnTo>
                    <a:pt x="113" y="170"/>
                  </a:lnTo>
                  <a:lnTo>
                    <a:pt x="43" y="223"/>
                  </a:lnTo>
                  <a:lnTo>
                    <a:pt x="43"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8" name="Freeform 212"/>
            <p:cNvSpPr>
              <a:spLocks/>
            </p:cNvSpPr>
            <p:nvPr/>
          </p:nvSpPr>
          <p:spPr bwMode="auto">
            <a:xfrm>
              <a:off x="138" y="2908"/>
              <a:ext cx="14" cy="13"/>
            </a:xfrm>
            <a:custGeom>
              <a:avLst/>
              <a:gdLst>
                <a:gd name="T0" fmla="*/ 44 w 226"/>
                <a:gd name="T1" fmla="*/ 223 h 223"/>
                <a:gd name="T2" fmla="*/ 70 w 226"/>
                <a:gd name="T3" fmla="*/ 138 h 223"/>
                <a:gd name="T4" fmla="*/ 0 w 226"/>
                <a:gd name="T5" fmla="*/ 85 h 223"/>
                <a:gd name="T6" fmla="*/ 87 w 226"/>
                <a:gd name="T7" fmla="*/ 85 h 223"/>
                <a:gd name="T8" fmla="*/ 113 w 226"/>
                <a:gd name="T9" fmla="*/ 0 h 223"/>
                <a:gd name="T10" fmla="*/ 140 w 226"/>
                <a:gd name="T11" fmla="*/ 85 h 223"/>
                <a:gd name="T12" fmla="*/ 226 w 226"/>
                <a:gd name="T13" fmla="*/ 85 h 223"/>
                <a:gd name="T14" fmla="*/ 156 w 226"/>
                <a:gd name="T15" fmla="*/ 138 h 223"/>
                <a:gd name="T16" fmla="*/ 183 w 226"/>
                <a:gd name="T17" fmla="*/ 223 h 223"/>
                <a:gd name="T18" fmla="*/ 113 w 226"/>
                <a:gd name="T19" fmla="*/ 171 h 223"/>
                <a:gd name="T20" fmla="*/ 44 w 226"/>
                <a:gd name="T21" fmla="*/ 223 h 223"/>
                <a:gd name="T22" fmla="*/ 44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4" y="223"/>
                  </a:moveTo>
                  <a:lnTo>
                    <a:pt x="70" y="138"/>
                  </a:lnTo>
                  <a:lnTo>
                    <a:pt x="0" y="85"/>
                  </a:lnTo>
                  <a:lnTo>
                    <a:pt x="87" y="85"/>
                  </a:lnTo>
                  <a:lnTo>
                    <a:pt x="113" y="0"/>
                  </a:lnTo>
                  <a:lnTo>
                    <a:pt x="140" y="85"/>
                  </a:lnTo>
                  <a:lnTo>
                    <a:pt x="226" y="85"/>
                  </a:lnTo>
                  <a:lnTo>
                    <a:pt x="156" y="138"/>
                  </a:lnTo>
                  <a:lnTo>
                    <a:pt x="183" y="223"/>
                  </a:lnTo>
                  <a:lnTo>
                    <a:pt x="113" y="171"/>
                  </a:lnTo>
                  <a:lnTo>
                    <a:pt x="44" y="223"/>
                  </a:lnTo>
                  <a:lnTo>
                    <a:pt x="44"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9" name="Freeform 213"/>
            <p:cNvSpPr>
              <a:spLocks/>
            </p:cNvSpPr>
            <p:nvPr/>
          </p:nvSpPr>
          <p:spPr bwMode="auto">
            <a:xfrm>
              <a:off x="143" y="2955"/>
              <a:ext cx="17" cy="16"/>
            </a:xfrm>
            <a:custGeom>
              <a:avLst/>
              <a:gdLst>
                <a:gd name="T0" fmla="*/ 52 w 275"/>
                <a:gd name="T1" fmla="*/ 271 h 271"/>
                <a:gd name="T2" fmla="*/ 85 w 275"/>
                <a:gd name="T3" fmla="*/ 167 h 271"/>
                <a:gd name="T4" fmla="*/ 0 w 275"/>
                <a:gd name="T5" fmla="*/ 104 h 271"/>
                <a:gd name="T6" fmla="*/ 105 w 275"/>
                <a:gd name="T7" fmla="*/ 104 h 271"/>
                <a:gd name="T8" fmla="*/ 138 w 275"/>
                <a:gd name="T9" fmla="*/ 0 h 271"/>
                <a:gd name="T10" fmla="*/ 170 w 275"/>
                <a:gd name="T11" fmla="*/ 104 h 271"/>
                <a:gd name="T12" fmla="*/ 275 w 275"/>
                <a:gd name="T13" fmla="*/ 104 h 271"/>
                <a:gd name="T14" fmla="*/ 190 w 275"/>
                <a:gd name="T15" fmla="*/ 167 h 271"/>
                <a:gd name="T16" fmla="*/ 223 w 275"/>
                <a:gd name="T17" fmla="*/ 271 h 271"/>
                <a:gd name="T18" fmla="*/ 138 w 275"/>
                <a:gd name="T19" fmla="*/ 207 h 271"/>
                <a:gd name="T20" fmla="*/ 52 w 275"/>
                <a:gd name="T21" fmla="*/ 271 h 271"/>
                <a:gd name="T22" fmla="*/ 52 w 275"/>
                <a:gd name="T2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 h="271">
                  <a:moveTo>
                    <a:pt x="52" y="271"/>
                  </a:moveTo>
                  <a:lnTo>
                    <a:pt x="85" y="167"/>
                  </a:lnTo>
                  <a:lnTo>
                    <a:pt x="0" y="104"/>
                  </a:lnTo>
                  <a:lnTo>
                    <a:pt x="105" y="104"/>
                  </a:lnTo>
                  <a:lnTo>
                    <a:pt x="138" y="0"/>
                  </a:lnTo>
                  <a:lnTo>
                    <a:pt x="170" y="104"/>
                  </a:lnTo>
                  <a:lnTo>
                    <a:pt x="275" y="104"/>
                  </a:lnTo>
                  <a:lnTo>
                    <a:pt x="190" y="167"/>
                  </a:lnTo>
                  <a:lnTo>
                    <a:pt x="223" y="271"/>
                  </a:lnTo>
                  <a:lnTo>
                    <a:pt x="138" y="207"/>
                  </a:lnTo>
                  <a:lnTo>
                    <a:pt x="52" y="271"/>
                  </a:lnTo>
                  <a:lnTo>
                    <a:pt x="52" y="2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0" name="Freeform 214"/>
            <p:cNvSpPr>
              <a:spLocks/>
            </p:cNvSpPr>
            <p:nvPr/>
          </p:nvSpPr>
          <p:spPr bwMode="auto">
            <a:xfrm>
              <a:off x="159" y="2925"/>
              <a:ext cx="10" cy="9"/>
            </a:xfrm>
            <a:custGeom>
              <a:avLst/>
              <a:gdLst>
                <a:gd name="T0" fmla="*/ 32 w 162"/>
                <a:gd name="T1" fmla="*/ 161 h 161"/>
                <a:gd name="T2" fmla="*/ 50 w 162"/>
                <a:gd name="T3" fmla="*/ 99 h 161"/>
                <a:gd name="T4" fmla="*/ 0 w 162"/>
                <a:gd name="T5" fmla="*/ 61 h 161"/>
                <a:gd name="T6" fmla="*/ 62 w 162"/>
                <a:gd name="T7" fmla="*/ 61 h 161"/>
                <a:gd name="T8" fmla="*/ 82 w 162"/>
                <a:gd name="T9" fmla="*/ 0 h 161"/>
                <a:gd name="T10" fmla="*/ 100 w 162"/>
                <a:gd name="T11" fmla="*/ 61 h 161"/>
                <a:gd name="T12" fmla="*/ 162 w 162"/>
                <a:gd name="T13" fmla="*/ 61 h 161"/>
                <a:gd name="T14" fmla="*/ 112 w 162"/>
                <a:gd name="T15" fmla="*/ 99 h 161"/>
                <a:gd name="T16" fmla="*/ 132 w 162"/>
                <a:gd name="T17" fmla="*/ 161 h 161"/>
                <a:gd name="T18" fmla="*/ 82 w 162"/>
                <a:gd name="T19" fmla="*/ 123 h 161"/>
                <a:gd name="T20" fmla="*/ 32 w 162"/>
                <a:gd name="T21" fmla="*/ 161 h 161"/>
                <a:gd name="T22" fmla="*/ 32 w 162"/>
                <a:gd name="T2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1">
                  <a:moveTo>
                    <a:pt x="32" y="161"/>
                  </a:moveTo>
                  <a:lnTo>
                    <a:pt x="50" y="99"/>
                  </a:lnTo>
                  <a:lnTo>
                    <a:pt x="0" y="61"/>
                  </a:lnTo>
                  <a:lnTo>
                    <a:pt x="62" y="61"/>
                  </a:lnTo>
                  <a:lnTo>
                    <a:pt x="82" y="0"/>
                  </a:lnTo>
                  <a:lnTo>
                    <a:pt x="100" y="61"/>
                  </a:lnTo>
                  <a:lnTo>
                    <a:pt x="162" y="61"/>
                  </a:lnTo>
                  <a:lnTo>
                    <a:pt x="112" y="99"/>
                  </a:lnTo>
                  <a:lnTo>
                    <a:pt x="132" y="161"/>
                  </a:lnTo>
                  <a:lnTo>
                    <a:pt x="82" y="123"/>
                  </a:lnTo>
                  <a:lnTo>
                    <a:pt x="32" y="161"/>
                  </a:lnTo>
                  <a:lnTo>
                    <a:pt x="32"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1" name="Freeform 215"/>
            <p:cNvSpPr>
              <a:spLocks/>
            </p:cNvSpPr>
            <p:nvPr/>
          </p:nvSpPr>
          <p:spPr bwMode="auto">
            <a:xfrm>
              <a:off x="112" y="2903"/>
              <a:ext cx="65" cy="78"/>
            </a:xfrm>
            <a:custGeom>
              <a:avLst/>
              <a:gdLst>
                <a:gd name="T0" fmla="*/ 520 w 1041"/>
                <a:gd name="T1" fmla="*/ 0 h 1318"/>
                <a:gd name="T2" fmla="*/ 0 w 1041"/>
                <a:gd name="T3" fmla="*/ 0 h 1318"/>
                <a:gd name="T4" fmla="*/ 0 w 1041"/>
                <a:gd name="T5" fmla="*/ 704 h 1318"/>
                <a:gd name="T6" fmla="*/ 0 w 1041"/>
                <a:gd name="T7" fmla="*/ 704 h 1318"/>
                <a:gd name="T8" fmla="*/ 1 w 1041"/>
                <a:gd name="T9" fmla="*/ 717 h 1318"/>
                <a:gd name="T10" fmla="*/ 6 w 1041"/>
                <a:gd name="T11" fmla="*/ 753 h 1318"/>
                <a:gd name="T12" fmla="*/ 19 w 1041"/>
                <a:gd name="T13" fmla="*/ 808 h 1318"/>
                <a:gd name="T14" fmla="*/ 41 w 1041"/>
                <a:gd name="T15" fmla="*/ 877 h 1318"/>
                <a:gd name="T16" fmla="*/ 75 w 1041"/>
                <a:gd name="T17" fmla="*/ 955 h 1318"/>
                <a:gd name="T18" fmla="*/ 124 w 1041"/>
                <a:gd name="T19" fmla="*/ 1038 h 1318"/>
                <a:gd name="T20" fmla="*/ 191 w 1041"/>
                <a:gd name="T21" fmla="*/ 1119 h 1318"/>
                <a:gd name="T22" fmla="*/ 277 w 1041"/>
                <a:gd name="T23" fmla="*/ 1196 h 1318"/>
                <a:gd name="T24" fmla="*/ 386 w 1041"/>
                <a:gd name="T25" fmla="*/ 1265 h 1318"/>
                <a:gd name="T26" fmla="*/ 520 w 1041"/>
                <a:gd name="T27" fmla="*/ 1318 h 1318"/>
                <a:gd name="T28" fmla="*/ 520 w 1041"/>
                <a:gd name="T29" fmla="*/ 1318 h 1318"/>
                <a:gd name="T30" fmla="*/ 655 w 1041"/>
                <a:gd name="T31" fmla="*/ 1265 h 1318"/>
                <a:gd name="T32" fmla="*/ 764 w 1041"/>
                <a:gd name="T33" fmla="*/ 1196 h 1318"/>
                <a:gd name="T34" fmla="*/ 850 w 1041"/>
                <a:gd name="T35" fmla="*/ 1119 h 1318"/>
                <a:gd name="T36" fmla="*/ 917 w 1041"/>
                <a:gd name="T37" fmla="*/ 1038 h 1318"/>
                <a:gd name="T38" fmla="*/ 965 w 1041"/>
                <a:gd name="T39" fmla="*/ 955 h 1318"/>
                <a:gd name="T40" fmla="*/ 1000 w 1041"/>
                <a:gd name="T41" fmla="*/ 877 h 1318"/>
                <a:gd name="T42" fmla="*/ 1022 w 1041"/>
                <a:gd name="T43" fmla="*/ 808 h 1318"/>
                <a:gd name="T44" fmla="*/ 1034 w 1041"/>
                <a:gd name="T45" fmla="*/ 753 h 1318"/>
                <a:gd name="T46" fmla="*/ 1040 w 1041"/>
                <a:gd name="T47" fmla="*/ 717 h 1318"/>
                <a:gd name="T48" fmla="*/ 1041 w 1041"/>
                <a:gd name="T49" fmla="*/ 704 h 1318"/>
                <a:gd name="T50" fmla="*/ 1041 w 1041"/>
                <a:gd name="T51" fmla="*/ 0 h 1318"/>
                <a:gd name="T52" fmla="*/ 520 w 1041"/>
                <a:gd name="T53" fmla="*/ 0 h 1318"/>
                <a:gd name="T54" fmla="*/ 520 w 1041"/>
                <a:gd name="T55" fmla="*/ 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1" h="1318">
                  <a:moveTo>
                    <a:pt x="520" y="0"/>
                  </a:moveTo>
                  <a:lnTo>
                    <a:pt x="0" y="0"/>
                  </a:lnTo>
                  <a:lnTo>
                    <a:pt x="0" y="704"/>
                  </a:lnTo>
                  <a:lnTo>
                    <a:pt x="0" y="704"/>
                  </a:lnTo>
                  <a:lnTo>
                    <a:pt x="1" y="717"/>
                  </a:lnTo>
                  <a:lnTo>
                    <a:pt x="6" y="753"/>
                  </a:lnTo>
                  <a:lnTo>
                    <a:pt x="19" y="808"/>
                  </a:lnTo>
                  <a:lnTo>
                    <a:pt x="41" y="877"/>
                  </a:lnTo>
                  <a:lnTo>
                    <a:pt x="75" y="955"/>
                  </a:lnTo>
                  <a:lnTo>
                    <a:pt x="124" y="1038"/>
                  </a:lnTo>
                  <a:lnTo>
                    <a:pt x="191" y="1119"/>
                  </a:lnTo>
                  <a:lnTo>
                    <a:pt x="277" y="1196"/>
                  </a:lnTo>
                  <a:lnTo>
                    <a:pt x="386" y="1265"/>
                  </a:lnTo>
                  <a:lnTo>
                    <a:pt x="520" y="1318"/>
                  </a:lnTo>
                  <a:lnTo>
                    <a:pt x="520" y="1318"/>
                  </a:lnTo>
                  <a:lnTo>
                    <a:pt x="655" y="1265"/>
                  </a:lnTo>
                  <a:lnTo>
                    <a:pt x="764" y="1196"/>
                  </a:lnTo>
                  <a:lnTo>
                    <a:pt x="850" y="1119"/>
                  </a:lnTo>
                  <a:lnTo>
                    <a:pt x="917" y="1038"/>
                  </a:lnTo>
                  <a:lnTo>
                    <a:pt x="965" y="955"/>
                  </a:lnTo>
                  <a:lnTo>
                    <a:pt x="1000" y="877"/>
                  </a:lnTo>
                  <a:lnTo>
                    <a:pt x="1022" y="808"/>
                  </a:lnTo>
                  <a:lnTo>
                    <a:pt x="1034" y="753"/>
                  </a:lnTo>
                  <a:lnTo>
                    <a:pt x="1040" y="717"/>
                  </a:lnTo>
                  <a:lnTo>
                    <a:pt x="1041" y="704"/>
                  </a:lnTo>
                  <a:lnTo>
                    <a:pt x="1041" y="0"/>
                  </a:lnTo>
                  <a:lnTo>
                    <a:pt x="520" y="0"/>
                  </a:lnTo>
                  <a:lnTo>
                    <a:pt x="52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4403" name="Group 307"/>
          <p:cNvGrpSpPr>
            <a:grpSpLocks/>
          </p:cNvGrpSpPr>
          <p:nvPr/>
        </p:nvGrpSpPr>
        <p:grpSpPr bwMode="auto">
          <a:xfrm>
            <a:off x="7661275" y="296863"/>
            <a:ext cx="1454150" cy="274637"/>
            <a:chOff x="4661" y="1133"/>
            <a:chExt cx="916" cy="173"/>
          </a:xfrm>
        </p:grpSpPr>
        <p:grpSp>
          <p:nvGrpSpPr>
            <p:cNvPr id="4404" name="Group 308"/>
            <p:cNvGrpSpPr>
              <a:grpSpLocks/>
            </p:cNvGrpSpPr>
            <p:nvPr/>
          </p:nvGrpSpPr>
          <p:grpSpPr bwMode="auto">
            <a:xfrm rot="-132102">
              <a:off x="4661" y="1139"/>
              <a:ext cx="916" cy="137"/>
              <a:chOff x="1208" y="2784"/>
              <a:chExt cx="3126" cy="468"/>
            </a:xfrm>
          </p:grpSpPr>
          <p:grpSp>
            <p:nvGrpSpPr>
              <p:cNvPr id="4405" name="Group 309"/>
              <p:cNvGrpSpPr>
                <a:grpSpLocks/>
              </p:cNvGrpSpPr>
              <p:nvPr/>
            </p:nvGrpSpPr>
            <p:grpSpPr bwMode="auto">
              <a:xfrm>
                <a:off x="1208" y="2784"/>
                <a:ext cx="3126" cy="448"/>
                <a:chOff x="1208" y="2784"/>
                <a:chExt cx="3126" cy="448"/>
              </a:xfrm>
            </p:grpSpPr>
            <p:sp>
              <p:nvSpPr>
                <p:cNvPr id="4406" name="Freeform 31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 name="Freeform 31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8" name="Freeform 31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9" name="Freeform 31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10" name="Oval 314"/>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11" name="Freeform 31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2" name="Freeform 31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3" name="Freeform 31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14" name="Freeform 31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15" name="Text Box 319"/>
            <p:cNvSpPr txBox="1">
              <a:spLocks noChangeArrowheads="1"/>
            </p:cNvSpPr>
            <p:nvPr/>
          </p:nvSpPr>
          <p:spPr bwMode="auto">
            <a:xfrm>
              <a:off x="4838" y="1133"/>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4416" name="Text Box 320"/>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4465" name="Group 369"/>
          <p:cNvGrpSpPr>
            <a:grpSpLocks/>
          </p:cNvGrpSpPr>
          <p:nvPr/>
        </p:nvGrpSpPr>
        <p:grpSpPr bwMode="auto">
          <a:xfrm>
            <a:off x="165100" y="250825"/>
            <a:ext cx="1379538" cy="274638"/>
            <a:chOff x="1714" y="1133"/>
            <a:chExt cx="869" cy="173"/>
          </a:xfrm>
        </p:grpSpPr>
        <p:grpSp>
          <p:nvGrpSpPr>
            <p:cNvPr id="4466" name="Group 370"/>
            <p:cNvGrpSpPr>
              <a:grpSpLocks/>
            </p:cNvGrpSpPr>
            <p:nvPr/>
          </p:nvGrpSpPr>
          <p:grpSpPr bwMode="auto">
            <a:xfrm rot="10800000">
              <a:off x="1714" y="1168"/>
              <a:ext cx="869" cy="107"/>
              <a:chOff x="1612" y="1972"/>
              <a:chExt cx="2460" cy="304"/>
            </a:xfrm>
          </p:grpSpPr>
          <p:sp>
            <p:nvSpPr>
              <p:cNvPr id="4467" name="Freeform 37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68" name="Freeform 37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69" name="Text Box 373"/>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4470" name="Group 374"/>
          <p:cNvGrpSpPr>
            <a:grpSpLocks/>
          </p:cNvGrpSpPr>
          <p:nvPr/>
        </p:nvGrpSpPr>
        <p:grpSpPr bwMode="auto">
          <a:xfrm>
            <a:off x="165100" y="482600"/>
            <a:ext cx="1379538" cy="274638"/>
            <a:chOff x="1714" y="1311"/>
            <a:chExt cx="869" cy="173"/>
          </a:xfrm>
        </p:grpSpPr>
        <p:grpSp>
          <p:nvGrpSpPr>
            <p:cNvPr id="4471" name="Group 375"/>
            <p:cNvGrpSpPr>
              <a:grpSpLocks/>
            </p:cNvGrpSpPr>
            <p:nvPr/>
          </p:nvGrpSpPr>
          <p:grpSpPr bwMode="auto">
            <a:xfrm rot="10800000">
              <a:off x="1714" y="1341"/>
              <a:ext cx="869" cy="107"/>
              <a:chOff x="1612" y="1972"/>
              <a:chExt cx="2460" cy="304"/>
            </a:xfrm>
          </p:grpSpPr>
          <p:sp>
            <p:nvSpPr>
              <p:cNvPr id="4472" name="Freeform 37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3" name="Freeform 37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74" name="Text Box 378"/>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4475" name="Text Box 379"/>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4476" name="Group 380"/>
          <p:cNvGrpSpPr>
            <a:grpSpLocks/>
          </p:cNvGrpSpPr>
          <p:nvPr/>
        </p:nvGrpSpPr>
        <p:grpSpPr bwMode="auto">
          <a:xfrm>
            <a:off x="165100" y="1354138"/>
            <a:ext cx="1379538" cy="274637"/>
            <a:chOff x="1714" y="1475"/>
            <a:chExt cx="869" cy="173"/>
          </a:xfrm>
        </p:grpSpPr>
        <p:grpSp>
          <p:nvGrpSpPr>
            <p:cNvPr id="4477" name="Group 381"/>
            <p:cNvGrpSpPr>
              <a:grpSpLocks/>
            </p:cNvGrpSpPr>
            <p:nvPr/>
          </p:nvGrpSpPr>
          <p:grpSpPr bwMode="auto">
            <a:xfrm rot="10800000">
              <a:off x="1714" y="1509"/>
              <a:ext cx="869" cy="107"/>
              <a:chOff x="1612" y="1972"/>
              <a:chExt cx="2460" cy="304"/>
            </a:xfrm>
          </p:grpSpPr>
          <p:sp>
            <p:nvSpPr>
              <p:cNvPr id="4478" name="Freeform 38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79" name="Freeform 38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80" name="Text Box 384"/>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4481" name="Group 385"/>
          <p:cNvGrpSpPr>
            <a:grpSpLocks/>
          </p:cNvGrpSpPr>
          <p:nvPr/>
        </p:nvGrpSpPr>
        <p:grpSpPr bwMode="auto">
          <a:xfrm>
            <a:off x="155575" y="242888"/>
            <a:ext cx="1379538" cy="304800"/>
            <a:chOff x="246" y="1681"/>
            <a:chExt cx="869" cy="192"/>
          </a:xfrm>
        </p:grpSpPr>
        <p:grpSp>
          <p:nvGrpSpPr>
            <p:cNvPr id="4482" name="Group 386"/>
            <p:cNvGrpSpPr>
              <a:grpSpLocks/>
            </p:cNvGrpSpPr>
            <p:nvPr/>
          </p:nvGrpSpPr>
          <p:grpSpPr bwMode="auto">
            <a:xfrm>
              <a:off x="246" y="1722"/>
              <a:ext cx="869" cy="108"/>
              <a:chOff x="246" y="1722"/>
              <a:chExt cx="869" cy="108"/>
            </a:xfrm>
          </p:grpSpPr>
          <p:sp>
            <p:nvSpPr>
              <p:cNvPr id="4483" name="Freeform 387"/>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4" name="Freeform 388"/>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85" name="Text Box 389"/>
            <p:cNvSpPr txBox="1">
              <a:spLocks noChangeArrowheads="1"/>
            </p:cNvSpPr>
            <p:nvPr/>
          </p:nvSpPr>
          <p:spPr bwMode="auto">
            <a:xfrm>
              <a:off x="257" y="1681"/>
              <a:ext cx="6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DAMAGED</a:t>
              </a:r>
            </a:p>
          </p:txBody>
        </p:sp>
      </p:grpSp>
      <p:grpSp>
        <p:nvGrpSpPr>
          <p:cNvPr id="4495" name="Group 399"/>
          <p:cNvGrpSpPr>
            <a:grpSpLocks/>
          </p:cNvGrpSpPr>
          <p:nvPr/>
        </p:nvGrpSpPr>
        <p:grpSpPr bwMode="auto">
          <a:xfrm>
            <a:off x="190500" y="1633538"/>
            <a:ext cx="1379538" cy="274637"/>
            <a:chOff x="1714" y="1475"/>
            <a:chExt cx="869" cy="173"/>
          </a:xfrm>
        </p:grpSpPr>
        <p:grpSp>
          <p:nvGrpSpPr>
            <p:cNvPr id="4496" name="Group 400"/>
            <p:cNvGrpSpPr>
              <a:grpSpLocks/>
            </p:cNvGrpSpPr>
            <p:nvPr/>
          </p:nvGrpSpPr>
          <p:grpSpPr bwMode="auto">
            <a:xfrm rot="10800000">
              <a:off x="1714" y="1509"/>
              <a:ext cx="869" cy="107"/>
              <a:chOff x="1612" y="1972"/>
              <a:chExt cx="2460" cy="304"/>
            </a:xfrm>
          </p:grpSpPr>
          <p:sp>
            <p:nvSpPr>
              <p:cNvPr id="4497" name="Freeform 40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98" name="Freeform 40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99" name="Text Box 403"/>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4500" name="Text Box 404"/>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grpSp>
        <p:nvGrpSpPr>
          <p:cNvPr id="4526" name="Group 430"/>
          <p:cNvGrpSpPr>
            <a:grpSpLocks/>
          </p:cNvGrpSpPr>
          <p:nvPr/>
        </p:nvGrpSpPr>
        <p:grpSpPr bwMode="auto">
          <a:xfrm>
            <a:off x="185738" y="1649413"/>
            <a:ext cx="1379537" cy="244475"/>
            <a:chOff x="1141" y="1159"/>
            <a:chExt cx="869" cy="154"/>
          </a:xfrm>
        </p:grpSpPr>
        <p:grpSp>
          <p:nvGrpSpPr>
            <p:cNvPr id="4527" name="Group 431"/>
            <p:cNvGrpSpPr>
              <a:grpSpLocks/>
            </p:cNvGrpSpPr>
            <p:nvPr/>
          </p:nvGrpSpPr>
          <p:grpSpPr bwMode="auto">
            <a:xfrm>
              <a:off x="1141" y="1182"/>
              <a:ext cx="869" cy="108"/>
              <a:chOff x="246" y="1722"/>
              <a:chExt cx="869" cy="108"/>
            </a:xfrm>
          </p:grpSpPr>
          <p:sp>
            <p:nvSpPr>
              <p:cNvPr id="4528" name="Freeform 432"/>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29" name="Freeform 433"/>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30" name="Text Box 434"/>
            <p:cNvSpPr txBox="1">
              <a:spLocks noChangeArrowheads="1"/>
            </p:cNvSpPr>
            <p:nvPr/>
          </p:nvSpPr>
          <p:spPr bwMode="auto">
            <a:xfrm>
              <a:off x="1218" y="1159"/>
              <a:ext cx="5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Mechanical</a:t>
              </a:r>
            </a:p>
          </p:txBody>
        </p:sp>
      </p:grpSp>
      <p:sp>
        <p:nvSpPr>
          <p:cNvPr id="4534" name="Text Box 438"/>
          <p:cNvSpPr txBox="1">
            <a:spLocks noChangeArrowheads="1"/>
          </p:cNvSpPr>
          <p:nvPr/>
        </p:nvSpPr>
        <p:spPr bwMode="auto">
          <a:xfrm>
            <a:off x="7670800" y="6035675"/>
            <a:ext cx="1303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008000"/>
                </a:solidFill>
              </a:rPr>
              <a:t>US Ground Forces</a:t>
            </a:r>
          </a:p>
        </p:txBody>
      </p:sp>
      <p:grpSp>
        <p:nvGrpSpPr>
          <p:cNvPr id="4542" name="Group 446"/>
          <p:cNvGrpSpPr>
            <a:grpSpLocks/>
          </p:cNvGrpSpPr>
          <p:nvPr/>
        </p:nvGrpSpPr>
        <p:grpSpPr bwMode="auto">
          <a:xfrm>
            <a:off x="7658100" y="1122363"/>
            <a:ext cx="1454150" cy="274637"/>
            <a:chOff x="4629" y="1416"/>
            <a:chExt cx="916" cy="173"/>
          </a:xfrm>
        </p:grpSpPr>
        <p:grpSp>
          <p:nvGrpSpPr>
            <p:cNvPr id="4543" name="Group 447"/>
            <p:cNvGrpSpPr>
              <a:grpSpLocks/>
            </p:cNvGrpSpPr>
            <p:nvPr/>
          </p:nvGrpSpPr>
          <p:grpSpPr bwMode="auto">
            <a:xfrm rot="-132102">
              <a:off x="4629" y="1425"/>
              <a:ext cx="916" cy="137"/>
              <a:chOff x="1208" y="2784"/>
              <a:chExt cx="3126" cy="468"/>
            </a:xfrm>
          </p:grpSpPr>
          <p:grpSp>
            <p:nvGrpSpPr>
              <p:cNvPr id="4544" name="Group 448"/>
              <p:cNvGrpSpPr>
                <a:grpSpLocks/>
              </p:cNvGrpSpPr>
              <p:nvPr/>
            </p:nvGrpSpPr>
            <p:grpSpPr bwMode="auto">
              <a:xfrm>
                <a:off x="1208" y="2784"/>
                <a:ext cx="3126" cy="448"/>
                <a:chOff x="1208" y="2784"/>
                <a:chExt cx="3126" cy="448"/>
              </a:xfrm>
            </p:grpSpPr>
            <p:sp>
              <p:nvSpPr>
                <p:cNvPr id="4545" name="Freeform 44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6" name="Freeform 45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7" name="Freeform 45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48" name="Freeform 45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49" name="Oval 453"/>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50" name="Freeform 45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1" name="Freeform 45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2" name="Freeform 45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53" name="Freeform 45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54" name="Text Box 458"/>
            <p:cNvSpPr txBox="1">
              <a:spLocks noChangeArrowheads="1"/>
            </p:cNvSpPr>
            <p:nvPr/>
          </p:nvSpPr>
          <p:spPr bwMode="auto">
            <a:xfrm>
              <a:off x="4899" y="1416"/>
              <a:ext cx="3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SUNK</a:t>
              </a:r>
            </a:p>
          </p:txBody>
        </p:sp>
        <p:sp>
          <p:nvSpPr>
            <p:cNvPr id="4555" name="Text Box 459"/>
            <p:cNvSpPr txBox="1">
              <a:spLocks noChangeArrowheads="1"/>
            </p:cNvSpPr>
            <p:nvPr/>
          </p:nvSpPr>
          <p:spPr bwMode="auto">
            <a:xfrm>
              <a:off x="5372" y="1429"/>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7</a:t>
              </a:r>
            </a:p>
          </p:txBody>
        </p:sp>
      </p:grpSp>
      <p:grpSp>
        <p:nvGrpSpPr>
          <p:cNvPr id="4556" name="Group 460"/>
          <p:cNvGrpSpPr>
            <a:grpSpLocks/>
          </p:cNvGrpSpPr>
          <p:nvPr/>
        </p:nvGrpSpPr>
        <p:grpSpPr bwMode="auto">
          <a:xfrm>
            <a:off x="7658100" y="849313"/>
            <a:ext cx="1454150" cy="274637"/>
            <a:chOff x="4629" y="1416"/>
            <a:chExt cx="916" cy="173"/>
          </a:xfrm>
        </p:grpSpPr>
        <p:grpSp>
          <p:nvGrpSpPr>
            <p:cNvPr id="4557" name="Group 461"/>
            <p:cNvGrpSpPr>
              <a:grpSpLocks/>
            </p:cNvGrpSpPr>
            <p:nvPr/>
          </p:nvGrpSpPr>
          <p:grpSpPr bwMode="auto">
            <a:xfrm rot="-132102">
              <a:off x="4629" y="1425"/>
              <a:ext cx="916" cy="137"/>
              <a:chOff x="1208" y="2784"/>
              <a:chExt cx="3126" cy="468"/>
            </a:xfrm>
          </p:grpSpPr>
          <p:grpSp>
            <p:nvGrpSpPr>
              <p:cNvPr id="4558" name="Group 462"/>
              <p:cNvGrpSpPr>
                <a:grpSpLocks/>
              </p:cNvGrpSpPr>
              <p:nvPr/>
            </p:nvGrpSpPr>
            <p:grpSpPr bwMode="auto">
              <a:xfrm>
                <a:off x="1208" y="2784"/>
                <a:ext cx="3126" cy="448"/>
                <a:chOff x="1208" y="2784"/>
                <a:chExt cx="3126" cy="448"/>
              </a:xfrm>
            </p:grpSpPr>
            <p:sp>
              <p:nvSpPr>
                <p:cNvPr id="4559" name="Freeform 46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0" name="Freeform 46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1" name="Freeform 46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2" name="Freeform 46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63" name="Oval 467"/>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64" name="Freeform 46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5" name="Freeform 46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6" name="Freeform 47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67" name="Freeform 47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68" name="Text Box 472"/>
            <p:cNvSpPr txBox="1">
              <a:spLocks noChangeArrowheads="1"/>
            </p:cNvSpPr>
            <p:nvPr/>
          </p:nvSpPr>
          <p:spPr bwMode="auto">
            <a:xfrm>
              <a:off x="4899" y="1416"/>
              <a:ext cx="38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FF0000"/>
                  </a:solidFill>
                </a:rPr>
                <a:t>SUNK</a:t>
              </a:r>
            </a:p>
          </p:txBody>
        </p:sp>
        <p:sp>
          <p:nvSpPr>
            <p:cNvPr id="4569" name="Text Box 473"/>
            <p:cNvSpPr txBox="1">
              <a:spLocks noChangeArrowheads="1"/>
            </p:cNvSpPr>
            <p:nvPr/>
          </p:nvSpPr>
          <p:spPr bwMode="auto">
            <a:xfrm>
              <a:off x="5372" y="1429"/>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8</a:t>
              </a:r>
            </a:p>
          </p:txBody>
        </p:sp>
      </p:grpSp>
      <p:grpSp>
        <p:nvGrpSpPr>
          <p:cNvPr id="4571" name="Group 475"/>
          <p:cNvGrpSpPr>
            <a:grpSpLocks/>
          </p:cNvGrpSpPr>
          <p:nvPr/>
        </p:nvGrpSpPr>
        <p:grpSpPr bwMode="auto">
          <a:xfrm>
            <a:off x="4311650" y="4497388"/>
            <a:ext cx="574675" cy="214312"/>
            <a:chOff x="2182" y="1495"/>
            <a:chExt cx="362" cy="135"/>
          </a:xfrm>
        </p:grpSpPr>
        <p:grpSp>
          <p:nvGrpSpPr>
            <p:cNvPr id="4572" name="Group 476"/>
            <p:cNvGrpSpPr>
              <a:grpSpLocks/>
            </p:cNvGrpSpPr>
            <p:nvPr/>
          </p:nvGrpSpPr>
          <p:grpSpPr bwMode="auto">
            <a:xfrm rot="10800000">
              <a:off x="2182" y="1539"/>
              <a:ext cx="362" cy="45"/>
              <a:chOff x="1612" y="1972"/>
              <a:chExt cx="2460" cy="304"/>
            </a:xfrm>
          </p:grpSpPr>
          <p:sp>
            <p:nvSpPr>
              <p:cNvPr id="4573" name="Freeform 47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4" name="Freeform 47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75" name="Text Box 479"/>
            <p:cNvSpPr txBox="1">
              <a:spLocks noChangeArrowheads="1"/>
            </p:cNvSpPr>
            <p:nvPr/>
          </p:nvSpPr>
          <p:spPr bwMode="auto">
            <a:xfrm>
              <a:off x="2248" y="1495"/>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4576" name="Group 480"/>
          <p:cNvGrpSpPr>
            <a:grpSpLocks/>
          </p:cNvGrpSpPr>
          <p:nvPr/>
        </p:nvGrpSpPr>
        <p:grpSpPr bwMode="auto">
          <a:xfrm>
            <a:off x="4343400" y="4652963"/>
            <a:ext cx="574675" cy="214312"/>
            <a:chOff x="2334" y="1407"/>
            <a:chExt cx="362" cy="135"/>
          </a:xfrm>
        </p:grpSpPr>
        <p:grpSp>
          <p:nvGrpSpPr>
            <p:cNvPr id="4577" name="Group 481"/>
            <p:cNvGrpSpPr>
              <a:grpSpLocks/>
            </p:cNvGrpSpPr>
            <p:nvPr/>
          </p:nvGrpSpPr>
          <p:grpSpPr bwMode="auto">
            <a:xfrm rot="10800000">
              <a:off x="2334" y="1451"/>
              <a:ext cx="362" cy="45"/>
              <a:chOff x="1612" y="1972"/>
              <a:chExt cx="2460" cy="304"/>
            </a:xfrm>
          </p:grpSpPr>
          <p:sp>
            <p:nvSpPr>
              <p:cNvPr id="4578" name="Freeform 48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79" name="Freeform 48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80" name="Text Box 484"/>
            <p:cNvSpPr txBox="1">
              <a:spLocks noChangeArrowheads="1"/>
            </p:cNvSpPr>
            <p:nvPr/>
          </p:nvSpPr>
          <p:spPr bwMode="auto">
            <a:xfrm>
              <a:off x="2406" y="1407"/>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4581" name="Group 485"/>
          <p:cNvGrpSpPr>
            <a:grpSpLocks/>
          </p:cNvGrpSpPr>
          <p:nvPr/>
        </p:nvGrpSpPr>
        <p:grpSpPr bwMode="auto">
          <a:xfrm>
            <a:off x="4189413" y="4344988"/>
            <a:ext cx="574675" cy="214312"/>
            <a:chOff x="2582" y="1225"/>
            <a:chExt cx="362" cy="135"/>
          </a:xfrm>
        </p:grpSpPr>
        <p:grpSp>
          <p:nvGrpSpPr>
            <p:cNvPr id="4582" name="Group 486"/>
            <p:cNvGrpSpPr>
              <a:grpSpLocks/>
            </p:cNvGrpSpPr>
            <p:nvPr/>
          </p:nvGrpSpPr>
          <p:grpSpPr bwMode="auto">
            <a:xfrm rot="10800000">
              <a:off x="2582" y="1269"/>
              <a:ext cx="362" cy="45"/>
              <a:chOff x="1612" y="1972"/>
              <a:chExt cx="2460" cy="304"/>
            </a:xfrm>
          </p:grpSpPr>
          <p:sp>
            <p:nvSpPr>
              <p:cNvPr id="4583" name="Freeform 48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4" name="Freeform 48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85" name="Text Box 489"/>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4586" name="Group 490"/>
          <p:cNvGrpSpPr>
            <a:grpSpLocks/>
          </p:cNvGrpSpPr>
          <p:nvPr/>
        </p:nvGrpSpPr>
        <p:grpSpPr bwMode="auto">
          <a:xfrm>
            <a:off x="4238625" y="4100513"/>
            <a:ext cx="574675" cy="214312"/>
            <a:chOff x="2478" y="1311"/>
            <a:chExt cx="362" cy="135"/>
          </a:xfrm>
        </p:grpSpPr>
        <p:grpSp>
          <p:nvGrpSpPr>
            <p:cNvPr id="4587" name="Group 491"/>
            <p:cNvGrpSpPr>
              <a:grpSpLocks/>
            </p:cNvGrpSpPr>
            <p:nvPr/>
          </p:nvGrpSpPr>
          <p:grpSpPr bwMode="auto">
            <a:xfrm rot="10800000">
              <a:off x="2478" y="1355"/>
              <a:ext cx="362" cy="45"/>
              <a:chOff x="1612" y="1972"/>
              <a:chExt cx="2460" cy="304"/>
            </a:xfrm>
          </p:grpSpPr>
          <p:sp>
            <p:nvSpPr>
              <p:cNvPr id="4588" name="Freeform 49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89" name="Freeform 49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90" name="Text Box 494"/>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grpSp>
        <p:nvGrpSpPr>
          <p:cNvPr id="4591" name="Group 495"/>
          <p:cNvGrpSpPr>
            <a:grpSpLocks/>
          </p:cNvGrpSpPr>
          <p:nvPr/>
        </p:nvGrpSpPr>
        <p:grpSpPr bwMode="auto">
          <a:xfrm>
            <a:off x="5748338" y="6521450"/>
            <a:ext cx="595312" cy="214313"/>
            <a:chOff x="637" y="793"/>
            <a:chExt cx="375" cy="135"/>
          </a:xfrm>
        </p:grpSpPr>
        <p:grpSp>
          <p:nvGrpSpPr>
            <p:cNvPr id="4592" name="Group 496"/>
            <p:cNvGrpSpPr>
              <a:grpSpLocks/>
            </p:cNvGrpSpPr>
            <p:nvPr/>
          </p:nvGrpSpPr>
          <p:grpSpPr bwMode="auto">
            <a:xfrm rot="-132102">
              <a:off x="637" y="836"/>
              <a:ext cx="375" cy="56"/>
              <a:chOff x="1208" y="2784"/>
              <a:chExt cx="3126" cy="468"/>
            </a:xfrm>
          </p:grpSpPr>
          <p:grpSp>
            <p:nvGrpSpPr>
              <p:cNvPr id="4593" name="Group 497"/>
              <p:cNvGrpSpPr>
                <a:grpSpLocks/>
              </p:cNvGrpSpPr>
              <p:nvPr/>
            </p:nvGrpSpPr>
            <p:grpSpPr bwMode="auto">
              <a:xfrm>
                <a:off x="1208" y="2784"/>
                <a:ext cx="3126" cy="448"/>
                <a:chOff x="1208" y="2784"/>
                <a:chExt cx="3126" cy="448"/>
              </a:xfrm>
            </p:grpSpPr>
            <p:sp>
              <p:nvSpPr>
                <p:cNvPr id="4594" name="Freeform 49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5" name="Freeform 49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6" name="Freeform 50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97" name="Freeform 50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98" name="Oval 502"/>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99" name="Freeform 50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0" name="Freeform 50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1" name="Freeform 50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2" name="Freeform 50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3" name="Text Box 507"/>
            <p:cNvSpPr txBox="1">
              <a:spLocks noChangeArrowheads="1"/>
            </p:cNvSpPr>
            <p:nvPr/>
          </p:nvSpPr>
          <p:spPr bwMode="auto">
            <a:xfrm>
              <a:off x="748" y="79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sp>
        <p:nvSpPr>
          <p:cNvPr id="4611" name="Freeform 515"/>
          <p:cNvSpPr>
            <a:spLocks/>
          </p:cNvSpPr>
          <p:nvPr/>
        </p:nvSpPr>
        <p:spPr bwMode="auto">
          <a:xfrm>
            <a:off x="4994275" y="5322888"/>
            <a:ext cx="814388" cy="581025"/>
          </a:xfrm>
          <a:custGeom>
            <a:avLst/>
            <a:gdLst>
              <a:gd name="T0" fmla="*/ 0 w 513"/>
              <a:gd name="T1" fmla="*/ 0 h 366"/>
              <a:gd name="T2" fmla="*/ 360 w 513"/>
              <a:gd name="T3" fmla="*/ 68 h 366"/>
              <a:gd name="T4" fmla="*/ 450 w 513"/>
              <a:gd name="T5" fmla="*/ 96 h 366"/>
              <a:gd name="T6" fmla="*/ 506 w 513"/>
              <a:gd name="T7" fmla="*/ 224 h 366"/>
              <a:gd name="T8" fmla="*/ 408 w 513"/>
              <a:gd name="T9" fmla="*/ 352 h 366"/>
              <a:gd name="T10" fmla="*/ 252 w 513"/>
              <a:gd name="T11" fmla="*/ 306 h 366"/>
              <a:gd name="T12" fmla="*/ 140 w 513"/>
              <a:gd name="T13" fmla="*/ 184 h 366"/>
              <a:gd name="T14" fmla="*/ 0 w 513"/>
              <a:gd name="T15" fmla="*/ 0 h 3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366">
                <a:moveTo>
                  <a:pt x="0" y="0"/>
                </a:moveTo>
                <a:lnTo>
                  <a:pt x="360" y="68"/>
                </a:lnTo>
                <a:lnTo>
                  <a:pt x="450" y="96"/>
                </a:lnTo>
                <a:cubicBezTo>
                  <a:pt x="474" y="122"/>
                  <a:pt x="513" y="181"/>
                  <a:pt x="506" y="224"/>
                </a:cubicBezTo>
                <a:cubicBezTo>
                  <a:pt x="499" y="267"/>
                  <a:pt x="450" y="338"/>
                  <a:pt x="408" y="352"/>
                </a:cubicBezTo>
                <a:cubicBezTo>
                  <a:pt x="366" y="366"/>
                  <a:pt x="297" y="334"/>
                  <a:pt x="252" y="306"/>
                </a:cubicBezTo>
                <a:lnTo>
                  <a:pt x="140" y="184"/>
                </a:lnTo>
                <a:lnTo>
                  <a:pt x="0" y="0"/>
                </a:lnTo>
                <a:close/>
              </a:path>
            </a:pathLst>
          </a:custGeom>
          <a:solidFill>
            <a:srgbClr val="FF0000">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 name="Freeform 517"/>
          <p:cNvSpPr>
            <a:spLocks/>
          </p:cNvSpPr>
          <p:nvPr/>
        </p:nvSpPr>
        <p:spPr bwMode="auto">
          <a:xfrm>
            <a:off x="4465638" y="5360988"/>
            <a:ext cx="487362" cy="474662"/>
          </a:xfrm>
          <a:custGeom>
            <a:avLst/>
            <a:gdLst>
              <a:gd name="T0" fmla="*/ 307 w 307"/>
              <a:gd name="T1" fmla="*/ 0 h 299"/>
              <a:gd name="T2" fmla="*/ 273 w 307"/>
              <a:gd name="T3" fmla="*/ 242 h 299"/>
              <a:gd name="T4" fmla="*/ 161 w 307"/>
              <a:gd name="T5" fmla="*/ 292 h 299"/>
              <a:gd name="T6" fmla="*/ 81 w 307"/>
              <a:gd name="T7" fmla="*/ 282 h 299"/>
              <a:gd name="T8" fmla="*/ 11 w 307"/>
              <a:gd name="T9" fmla="*/ 212 h 299"/>
              <a:gd name="T10" fmla="*/ 49 w 307"/>
              <a:gd name="T11" fmla="*/ 110 h 299"/>
              <a:gd name="T12" fmla="*/ 307 w 307"/>
              <a:gd name="T13" fmla="*/ 0 h 299"/>
            </a:gdLst>
            <a:ahLst/>
            <a:cxnLst>
              <a:cxn ang="0">
                <a:pos x="T0" y="T1"/>
              </a:cxn>
              <a:cxn ang="0">
                <a:pos x="T2" y="T3"/>
              </a:cxn>
              <a:cxn ang="0">
                <a:pos x="T4" y="T5"/>
              </a:cxn>
              <a:cxn ang="0">
                <a:pos x="T6" y="T7"/>
              </a:cxn>
              <a:cxn ang="0">
                <a:pos x="T8" y="T9"/>
              </a:cxn>
              <a:cxn ang="0">
                <a:pos x="T10" y="T11"/>
              </a:cxn>
              <a:cxn ang="0">
                <a:pos x="T12" y="T13"/>
              </a:cxn>
            </a:cxnLst>
            <a:rect l="0" t="0" r="r" b="b"/>
            <a:pathLst>
              <a:path w="307" h="299">
                <a:moveTo>
                  <a:pt x="307" y="0"/>
                </a:moveTo>
                <a:lnTo>
                  <a:pt x="273" y="242"/>
                </a:lnTo>
                <a:cubicBezTo>
                  <a:pt x="249" y="291"/>
                  <a:pt x="193" y="285"/>
                  <a:pt x="161" y="292"/>
                </a:cubicBezTo>
                <a:cubicBezTo>
                  <a:pt x="129" y="299"/>
                  <a:pt x="106" y="295"/>
                  <a:pt x="81" y="282"/>
                </a:cubicBezTo>
                <a:cubicBezTo>
                  <a:pt x="56" y="269"/>
                  <a:pt x="16" y="241"/>
                  <a:pt x="11" y="212"/>
                </a:cubicBezTo>
                <a:cubicBezTo>
                  <a:pt x="6" y="183"/>
                  <a:pt x="0" y="145"/>
                  <a:pt x="49" y="110"/>
                </a:cubicBezTo>
                <a:lnTo>
                  <a:pt x="307" y="0"/>
                </a:lnTo>
                <a:close/>
              </a:path>
            </a:pathLst>
          </a:custGeom>
          <a:solidFill>
            <a:srgbClr val="FF0000">
              <a:alpha val="49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 name="AutoShape 518"/>
          <p:cNvSpPr>
            <a:spLocks noChangeArrowheads="1"/>
          </p:cNvSpPr>
          <p:nvPr/>
        </p:nvSpPr>
        <p:spPr bwMode="auto">
          <a:xfrm>
            <a:off x="5319713" y="5502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604" name="Freeform 508"/>
          <p:cNvSpPr>
            <a:spLocks/>
          </p:cNvSpPr>
          <p:nvPr/>
        </p:nvSpPr>
        <p:spPr bwMode="auto">
          <a:xfrm rot="-6607494">
            <a:off x="4539456" y="4179095"/>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 name="Freeform 519"/>
          <p:cNvSpPr>
            <a:spLocks/>
          </p:cNvSpPr>
          <p:nvPr/>
        </p:nvSpPr>
        <p:spPr bwMode="auto">
          <a:xfrm rot="-16946276">
            <a:off x="4847431" y="5156995"/>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486" name="Group 390"/>
          <p:cNvGrpSpPr>
            <a:grpSpLocks/>
          </p:cNvGrpSpPr>
          <p:nvPr/>
        </p:nvGrpSpPr>
        <p:grpSpPr bwMode="auto">
          <a:xfrm>
            <a:off x="187325" y="1644650"/>
            <a:ext cx="1379538" cy="244475"/>
            <a:chOff x="255" y="1693"/>
            <a:chExt cx="869" cy="154"/>
          </a:xfrm>
        </p:grpSpPr>
        <p:grpSp>
          <p:nvGrpSpPr>
            <p:cNvPr id="4487" name="Group 391"/>
            <p:cNvGrpSpPr>
              <a:grpSpLocks/>
            </p:cNvGrpSpPr>
            <p:nvPr/>
          </p:nvGrpSpPr>
          <p:grpSpPr bwMode="auto">
            <a:xfrm>
              <a:off x="255" y="1719"/>
              <a:ext cx="869" cy="108"/>
              <a:chOff x="246" y="1722"/>
              <a:chExt cx="869" cy="108"/>
            </a:xfrm>
          </p:grpSpPr>
          <p:sp>
            <p:nvSpPr>
              <p:cNvPr id="4488" name="Freeform 392"/>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89" name="Freeform 393"/>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90" name="Text Box 394"/>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4616" name="Group 520"/>
          <p:cNvGrpSpPr>
            <a:grpSpLocks/>
          </p:cNvGrpSpPr>
          <p:nvPr/>
        </p:nvGrpSpPr>
        <p:grpSpPr bwMode="auto">
          <a:xfrm>
            <a:off x="173038" y="1363663"/>
            <a:ext cx="1379537" cy="244475"/>
            <a:chOff x="255" y="1693"/>
            <a:chExt cx="869" cy="154"/>
          </a:xfrm>
        </p:grpSpPr>
        <p:grpSp>
          <p:nvGrpSpPr>
            <p:cNvPr id="4617" name="Group 521"/>
            <p:cNvGrpSpPr>
              <a:grpSpLocks/>
            </p:cNvGrpSpPr>
            <p:nvPr/>
          </p:nvGrpSpPr>
          <p:grpSpPr bwMode="auto">
            <a:xfrm>
              <a:off x="255" y="1719"/>
              <a:ext cx="869" cy="108"/>
              <a:chOff x="246" y="1722"/>
              <a:chExt cx="869" cy="108"/>
            </a:xfrm>
          </p:grpSpPr>
          <p:sp>
            <p:nvSpPr>
              <p:cNvPr id="4618" name="Freeform 522"/>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9" name="Freeform 523"/>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20" name="Text Box 524"/>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sp>
        <p:nvSpPr>
          <p:cNvPr id="4621" name="Freeform 525"/>
          <p:cNvSpPr>
            <a:spLocks/>
          </p:cNvSpPr>
          <p:nvPr/>
        </p:nvSpPr>
        <p:spPr bwMode="auto">
          <a:xfrm rot="10133444">
            <a:off x="4487863" y="4225925"/>
            <a:ext cx="492125" cy="338138"/>
          </a:xfrm>
          <a:custGeom>
            <a:avLst/>
            <a:gdLst>
              <a:gd name="T0" fmla="*/ 522 w 1044"/>
              <a:gd name="T1" fmla="*/ 4 h 714"/>
              <a:gd name="T2" fmla="*/ 550 w 1044"/>
              <a:gd name="T3" fmla="*/ 42 h 714"/>
              <a:gd name="T4" fmla="*/ 556 w 1044"/>
              <a:gd name="T5" fmla="*/ 76 h 714"/>
              <a:gd name="T6" fmla="*/ 554 w 1044"/>
              <a:gd name="T7" fmla="*/ 178 h 714"/>
              <a:gd name="T8" fmla="*/ 602 w 1044"/>
              <a:gd name="T9" fmla="*/ 182 h 714"/>
              <a:gd name="T10" fmla="*/ 612 w 1044"/>
              <a:gd name="T11" fmla="*/ 144 h 714"/>
              <a:gd name="T12" fmla="*/ 656 w 1044"/>
              <a:gd name="T13" fmla="*/ 148 h 714"/>
              <a:gd name="T14" fmla="*/ 660 w 1044"/>
              <a:gd name="T15" fmla="*/ 192 h 714"/>
              <a:gd name="T16" fmla="*/ 1020 w 1044"/>
              <a:gd name="T17" fmla="*/ 234 h 714"/>
              <a:gd name="T18" fmla="*/ 1044 w 1044"/>
              <a:gd name="T19" fmla="*/ 244 h 714"/>
              <a:gd name="T20" fmla="*/ 1032 w 1044"/>
              <a:gd name="T21" fmla="*/ 284 h 714"/>
              <a:gd name="T22" fmla="*/ 552 w 1044"/>
              <a:gd name="T23" fmla="*/ 396 h 714"/>
              <a:gd name="T24" fmla="*/ 544 w 1044"/>
              <a:gd name="T25" fmla="*/ 610 h 714"/>
              <a:gd name="T26" fmla="*/ 684 w 1044"/>
              <a:gd name="T27" fmla="*/ 652 h 714"/>
              <a:gd name="T28" fmla="*/ 666 w 1044"/>
              <a:gd name="T29" fmla="*/ 698 h 714"/>
              <a:gd name="T30" fmla="*/ 518 w 1044"/>
              <a:gd name="T31" fmla="*/ 714 h 714"/>
              <a:gd name="T32" fmla="*/ 372 w 1044"/>
              <a:gd name="T33" fmla="*/ 694 h 714"/>
              <a:gd name="T34" fmla="*/ 354 w 1044"/>
              <a:gd name="T35" fmla="*/ 652 h 714"/>
              <a:gd name="T36" fmla="*/ 494 w 1044"/>
              <a:gd name="T37" fmla="*/ 604 h 714"/>
              <a:gd name="T38" fmla="*/ 482 w 1044"/>
              <a:gd name="T39" fmla="*/ 394 h 714"/>
              <a:gd name="T40" fmla="*/ 4 w 1044"/>
              <a:gd name="T41" fmla="*/ 282 h 714"/>
              <a:gd name="T42" fmla="*/ 0 w 1044"/>
              <a:gd name="T43" fmla="*/ 234 h 714"/>
              <a:gd name="T44" fmla="*/ 380 w 1044"/>
              <a:gd name="T45" fmla="*/ 186 h 714"/>
              <a:gd name="T46" fmla="*/ 380 w 1044"/>
              <a:gd name="T47" fmla="*/ 146 h 714"/>
              <a:gd name="T48" fmla="*/ 430 w 1044"/>
              <a:gd name="T49" fmla="*/ 144 h 714"/>
              <a:gd name="T50" fmla="*/ 436 w 1044"/>
              <a:gd name="T51" fmla="*/ 182 h 714"/>
              <a:gd name="T52" fmla="*/ 478 w 1044"/>
              <a:gd name="T53" fmla="*/ 180 h 714"/>
              <a:gd name="T54" fmla="*/ 482 w 1044"/>
              <a:gd name="T55" fmla="*/ 76 h 714"/>
              <a:gd name="T56" fmla="*/ 490 w 1044"/>
              <a:gd name="T57" fmla="*/ 42 h 714"/>
              <a:gd name="T58" fmla="*/ 522 w 1044"/>
              <a:gd name="T59" fmla="*/ 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4" h="714">
                <a:moveTo>
                  <a:pt x="522" y="4"/>
                </a:moveTo>
                <a:cubicBezTo>
                  <a:pt x="532" y="4"/>
                  <a:pt x="544" y="30"/>
                  <a:pt x="550" y="42"/>
                </a:cubicBezTo>
                <a:lnTo>
                  <a:pt x="556" y="76"/>
                </a:lnTo>
                <a:lnTo>
                  <a:pt x="554" y="178"/>
                </a:lnTo>
                <a:lnTo>
                  <a:pt x="602" y="182"/>
                </a:lnTo>
                <a:lnTo>
                  <a:pt x="612" y="144"/>
                </a:lnTo>
                <a:lnTo>
                  <a:pt x="656" y="148"/>
                </a:lnTo>
                <a:lnTo>
                  <a:pt x="660" y="192"/>
                </a:lnTo>
                <a:lnTo>
                  <a:pt x="1020" y="234"/>
                </a:lnTo>
                <a:lnTo>
                  <a:pt x="1044" y="244"/>
                </a:lnTo>
                <a:lnTo>
                  <a:pt x="1032" y="284"/>
                </a:lnTo>
                <a:lnTo>
                  <a:pt x="552" y="396"/>
                </a:lnTo>
                <a:lnTo>
                  <a:pt x="544" y="610"/>
                </a:lnTo>
                <a:lnTo>
                  <a:pt x="684" y="652"/>
                </a:lnTo>
                <a:lnTo>
                  <a:pt x="666" y="698"/>
                </a:lnTo>
                <a:lnTo>
                  <a:pt x="518" y="714"/>
                </a:lnTo>
                <a:lnTo>
                  <a:pt x="372" y="694"/>
                </a:lnTo>
                <a:lnTo>
                  <a:pt x="354" y="652"/>
                </a:lnTo>
                <a:lnTo>
                  <a:pt x="494" y="604"/>
                </a:lnTo>
                <a:lnTo>
                  <a:pt x="482" y="394"/>
                </a:lnTo>
                <a:lnTo>
                  <a:pt x="4" y="282"/>
                </a:lnTo>
                <a:lnTo>
                  <a:pt x="0" y="234"/>
                </a:lnTo>
                <a:lnTo>
                  <a:pt x="380" y="186"/>
                </a:lnTo>
                <a:lnTo>
                  <a:pt x="380" y="146"/>
                </a:lnTo>
                <a:lnTo>
                  <a:pt x="430" y="144"/>
                </a:lnTo>
                <a:lnTo>
                  <a:pt x="436" y="182"/>
                </a:lnTo>
                <a:lnTo>
                  <a:pt x="478" y="180"/>
                </a:lnTo>
                <a:lnTo>
                  <a:pt x="482" y="76"/>
                </a:lnTo>
                <a:lnTo>
                  <a:pt x="490" y="42"/>
                </a:lnTo>
                <a:cubicBezTo>
                  <a:pt x="497" y="30"/>
                  <a:pt x="511" y="0"/>
                  <a:pt x="522" y="4"/>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22" name="AutoShape 526"/>
          <p:cNvSpPr>
            <a:spLocks noChangeArrowheads="1"/>
          </p:cNvSpPr>
          <p:nvPr/>
        </p:nvSpPr>
        <p:spPr bwMode="auto">
          <a:xfrm>
            <a:off x="5157788" y="5383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4268" name="AutoShape 172"/>
          <p:cNvSpPr>
            <a:spLocks noChangeArrowheads="1"/>
          </p:cNvSpPr>
          <p:nvPr/>
        </p:nvSpPr>
        <p:spPr bwMode="auto">
          <a:xfrm>
            <a:off x="4572000" y="55514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4627" name="Group 531"/>
          <p:cNvGrpSpPr>
            <a:grpSpLocks/>
          </p:cNvGrpSpPr>
          <p:nvPr/>
        </p:nvGrpSpPr>
        <p:grpSpPr bwMode="auto">
          <a:xfrm>
            <a:off x="7661275" y="563563"/>
            <a:ext cx="1454150" cy="274637"/>
            <a:chOff x="4661" y="1133"/>
            <a:chExt cx="916" cy="173"/>
          </a:xfrm>
        </p:grpSpPr>
        <p:grpSp>
          <p:nvGrpSpPr>
            <p:cNvPr id="4628" name="Group 532"/>
            <p:cNvGrpSpPr>
              <a:grpSpLocks/>
            </p:cNvGrpSpPr>
            <p:nvPr/>
          </p:nvGrpSpPr>
          <p:grpSpPr bwMode="auto">
            <a:xfrm rot="-132102">
              <a:off x="4661" y="1139"/>
              <a:ext cx="916" cy="137"/>
              <a:chOff x="1208" y="2784"/>
              <a:chExt cx="3126" cy="468"/>
            </a:xfrm>
          </p:grpSpPr>
          <p:grpSp>
            <p:nvGrpSpPr>
              <p:cNvPr id="4629" name="Group 533"/>
              <p:cNvGrpSpPr>
                <a:grpSpLocks/>
              </p:cNvGrpSpPr>
              <p:nvPr/>
            </p:nvGrpSpPr>
            <p:grpSpPr bwMode="auto">
              <a:xfrm>
                <a:off x="1208" y="2784"/>
                <a:ext cx="3126" cy="448"/>
                <a:chOff x="1208" y="2784"/>
                <a:chExt cx="3126" cy="448"/>
              </a:xfrm>
            </p:grpSpPr>
            <p:sp>
              <p:nvSpPr>
                <p:cNvPr id="4630" name="Freeform 53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1" name="Freeform 53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2" name="Freeform 53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3" name="Freeform 53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34" name="Oval 53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35" name="Freeform 53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6" name="Freeform 54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7" name="Freeform 54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38" name="Freeform 54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39" name="Text Box 543"/>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4640" name="Text Box 544"/>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sp>
        <p:nvSpPr>
          <p:cNvPr id="4650" name="AutoShape 554"/>
          <p:cNvSpPr>
            <a:spLocks noChangeArrowheads="1"/>
          </p:cNvSpPr>
          <p:nvPr/>
        </p:nvSpPr>
        <p:spPr bwMode="auto">
          <a:xfrm>
            <a:off x="7226300" y="322262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sp>
        <p:nvSpPr>
          <p:cNvPr id="4707" name="AutoShape 611"/>
          <p:cNvSpPr>
            <a:spLocks noChangeArrowheads="1"/>
          </p:cNvSpPr>
          <p:nvPr/>
        </p:nvSpPr>
        <p:spPr bwMode="auto">
          <a:xfrm>
            <a:off x="6335713" y="6226175"/>
            <a:ext cx="900112" cy="2587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66"/>
                </a:solidFill>
              </a:rPr>
              <a:t>Halsey</a:t>
            </a:r>
          </a:p>
        </p:txBody>
      </p:sp>
      <p:pic>
        <p:nvPicPr>
          <p:cNvPr id="4708" name="Picture 612"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4709" name="Picture 613"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4710" name="Picture 614" descr="Australia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grpSp>
        <p:nvGrpSpPr>
          <p:cNvPr id="4605" name="Group 509"/>
          <p:cNvGrpSpPr>
            <a:grpSpLocks/>
          </p:cNvGrpSpPr>
          <p:nvPr/>
        </p:nvGrpSpPr>
        <p:grpSpPr bwMode="auto">
          <a:xfrm rot="-2334688">
            <a:off x="5419725" y="5659438"/>
            <a:ext cx="495300" cy="336550"/>
            <a:chOff x="2099" y="3000"/>
            <a:chExt cx="983" cy="668"/>
          </a:xfrm>
        </p:grpSpPr>
        <p:sp>
          <p:nvSpPr>
            <p:cNvPr id="4606" name="Freeform 510"/>
            <p:cNvSpPr>
              <a:spLocks/>
            </p:cNvSpPr>
            <p:nvPr/>
          </p:nvSpPr>
          <p:spPr bwMode="auto">
            <a:xfrm>
              <a:off x="2099" y="3000"/>
              <a:ext cx="983" cy="348"/>
            </a:xfrm>
            <a:custGeom>
              <a:avLst/>
              <a:gdLst>
                <a:gd name="T0" fmla="*/ 491 w 983"/>
                <a:gd name="T1" fmla="*/ 0 h 348"/>
                <a:gd name="T2" fmla="*/ 521 w 983"/>
                <a:gd name="T3" fmla="*/ 72 h 348"/>
                <a:gd name="T4" fmla="*/ 521 w 983"/>
                <a:gd name="T5" fmla="*/ 174 h 348"/>
                <a:gd name="T6" fmla="*/ 603 w 983"/>
                <a:gd name="T7" fmla="*/ 186 h 348"/>
                <a:gd name="T8" fmla="*/ 605 w 983"/>
                <a:gd name="T9" fmla="*/ 110 h 348"/>
                <a:gd name="T10" fmla="*/ 639 w 983"/>
                <a:gd name="T11" fmla="*/ 54 h 348"/>
                <a:gd name="T12" fmla="*/ 669 w 983"/>
                <a:gd name="T13" fmla="*/ 108 h 348"/>
                <a:gd name="T14" fmla="*/ 667 w 983"/>
                <a:gd name="T15" fmla="*/ 190 h 348"/>
                <a:gd name="T16" fmla="*/ 935 w 983"/>
                <a:gd name="T17" fmla="*/ 214 h 348"/>
                <a:gd name="T18" fmla="*/ 953 w 983"/>
                <a:gd name="T19" fmla="*/ 258 h 348"/>
                <a:gd name="T20" fmla="*/ 927 w 983"/>
                <a:gd name="T21" fmla="*/ 272 h 348"/>
                <a:gd name="T22" fmla="*/ 871 w 983"/>
                <a:gd name="T23" fmla="*/ 284 h 348"/>
                <a:gd name="T24" fmla="*/ 665 w 983"/>
                <a:gd name="T25" fmla="*/ 324 h 348"/>
                <a:gd name="T26" fmla="*/ 667 w 983"/>
                <a:gd name="T27" fmla="*/ 188 h 348"/>
                <a:gd name="T28" fmla="*/ 669 w 983"/>
                <a:gd name="T29" fmla="*/ 106 h 348"/>
                <a:gd name="T30" fmla="*/ 661 w 983"/>
                <a:gd name="T31" fmla="*/ 94 h 348"/>
                <a:gd name="T32" fmla="*/ 613 w 983"/>
                <a:gd name="T33" fmla="*/ 92 h 348"/>
                <a:gd name="T34" fmla="*/ 605 w 983"/>
                <a:gd name="T35" fmla="*/ 104 h 348"/>
                <a:gd name="T36" fmla="*/ 607 w 983"/>
                <a:gd name="T37" fmla="*/ 332 h 348"/>
                <a:gd name="T38" fmla="*/ 487 w 983"/>
                <a:gd name="T39" fmla="*/ 348 h 348"/>
                <a:gd name="T40" fmla="*/ 367 w 983"/>
                <a:gd name="T41" fmla="*/ 330 h 348"/>
                <a:gd name="T42" fmla="*/ 371 w 983"/>
                <a:gd name="T43" fmla="*/ 180 h 348"/>
                <a:gd name="T44" fmla="*/ 367 w 983"/>
                <a:gd name="T45" fmla="*/ 110 h 348"/>
                <a:gd name="T46" fmla="*/ 363 w 983"/>
                <a:gd name="T47" fmla="*/ 92 h 348"/>
                <a:gd name="T48" fmla="*/ 315 w 983"/>
                <a:gd name="T49" fmla="*/ 92 h 348"/>
                <a:gd name="T50" fmla="*/ 309 w 983"/>
                <a:gd name="T51" fmla="*/ 110 h 348"/>
                <a:gd name="T52" fmla="*/ 303 w 983"/>
                <a:gd name="T53" fmla="*/ 188 h 348"/>
                <a:gd name="T54" fmla="*/ 311 w 983"/>
                <a:gd name="T55" fmla="*/ 320 h 348"/>
                <a:gd name="T56" fmla="*/ 83 w 983"/>
                <a:gd name="T57" fmla="*/ 288 h 348"/>
                <a:gd name="T58" fmla="*/ 19 w 983"/>
                <a:gd name="T59" fmla="*/ 250 h 348"/>
                <a:gd name="T60" fmla="*/ 47 w 983"/>
                <a:gd name="T61" fmla="*/ 214 h 348"/>
                <a:gd name="T62" fmla="*/ 303 w 983"/>
                <a:gd name="T63" fmla="*/ 190 h 348"/>
                <a:gd name="T64" fmla="*/ 309 w 983"/>
                <a:gd name="T65" fmla="*/ 108 h 348"/>
                <a:gd name="T66" fmla="*/ 341 w 983"/>
                <a:gd name="T67" fmla="*/ 60 h 348"/>
                <a:gd name="T68" fmla="*/ 371 w 983"/>
                <a:gd name="T69" fmla="*/ 110 h 348"/>
                <a:gd name="T70" fmla="*/ 371 w 983"/>
                <a:gd name="T71" fmla="*/ 182 h 348"/>
                <a:gd name="T72" fmla="*/ 461 w 983"/>
                <a:gd name="T73" fmla="*/ 168 h 348"/>
                <a:gd name="T74" fmla="*/ 461 w 983"/>
                <a:gd name="T75" fmla="*/ 66 h 348"/>
                <a:gd name="T76" fmla="*/ 491 w 983"/>
                <a:gd name="T7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3" h="348">
                  <a:moveTo>
                    <a:pt x="491" y="0"/>
                  </a:moveTo>
                  <a:cubicBezTo>
                    <a:pt x="502" y="0"/>
                    <a:pt x="516" y="43"/>
                    <a:pt x="521" y="72"/>
                  </a:cubicBezTo>
                  <a:lnTo>
                    <a:pt x="521" y="174"/>
                  </a:lnTo>
                  <a:lnTo>
                    <a:pt x="603" y="186"/>
                  </a:lnTo>
                  <a:lnTo>
                    <a:pt x="605" y="110"/>
                  </a:lnTo>
                  <a:cubicBezTo>
                    <a:pt x="611" y="88"/>
                    <a:pt x="628" y="54"/>
                    <a:pt x="639" y="54"/>
                  </a:cubicBezTo>
                  <a:cubicBezTo>
                    <a:pt x="650" y="54"/>
                    <a:pt x="664" y="85"/>
                    <a:pt x="669" y="108"/>
                  </a:cubicBezTo>
                  <a:lnTo>
                    <a:pt x="667" y="190"/>
                  </a:lnTo>
                  <a:lnTo>
                    <a:pt x="935" y="214"/>
                  </a:lnTo>
                  <a:cubicBezTo>
                    <a:pt x="983" y="225"/>
                    <a:pt x="954" y="248"/>
                    <a:pt x="953" y="258"/>
                  </a:cubicBezTo>
                  <a:cubicBezTo>
                    <a:pt x="952" y="268"/>
                    <a:pt x="941" y="268"/>
                    <a:pt x="927" y="272"/>
                  </a:cubicBezTo>
                  <a:cubicBezTo>
                    <a:pt x="913" y="276"/>
                    <a:pt x="915" y="275"/>
                    <a:pt x="871" y="284"/>
                  </a:cubicBezTo>
                  <a:lnTo>
                    <a:pt x="665" y="324"/>
                  </a:lnTo>
                  <a:lnTo>
                    <a:pt x="667" y="188"/>
                  </a:lnTo>
                  <a:lnTo>
                    <a:pt x="669" y="106"/>
                  </a:lnTo>
                  <a:lnTo>
                    <a:pt x="661" y="94"/>
                  </a:lnTo>
                  <a:lnTo>
                    <a:pt x="613" y="92"/>
                  </a:lnTo>
                  <a:lnTo>
                    <a:pt x="605" y="104"/>
                  </a:lnTo>
                  <a:lnTo>
                    <a:pt x="607" y="332"/>
                  </a:lnTo>
                  <a:lnTo>
                    <a:pt x="487" y="348"/>
                  </a:lnTo>
                  <a:lnTo>
                    <a:pt x="367" y="330"/>
                  </a:lnTo>
                  <a:lnTo>
                    <a:pt x="371" y="180"/>
                  </a:lnTo>
                  <a:lnTo>
                    <a:pt x="367" y="110"/>
                  </a:lnTo>
                  <a:lnTo>
                    <a:pt x="363" y="92"/>
                  </a:lnTo>
                  <a:lnTo>
                    <a:pt x="315" y="92"/>
                  </a:lnTo>
                  <a:lnTo>
                    <a:pt x="309" y="110"/>
                  </a:lnTo>
                  <a:lnTo>
                    <a:pt x="303" y="188"/>
                  </a:lnTo>
                  <a:lnTo>
                    <a:pt x="311" y="320"/>
                  </a:lnTo>
                  <a:lnTo>
                    <a:pt x="83" y="288"/>
                  </a:lnTo>
                  <a:cubicBezTo>
                    <a:pt x="34" y="276"/>
                    <a:pt x="25" y="262"/>
                    <a:pt x="19" y="250"/>
                  </a:cubicBezTo>
                  <a:cubicBezTo>
                    <a:pt x="13" y="238"/>
                    <a:pt x="0" y="224"/>
                    <a:pt x="47" y="214"/>
                  </a:cubicBezTo>
                  <a:lnTo>
                    <a:pt x="303" y="190"/>
                  </a:lnTo>
                  <a:lnTo>
                    <a:pt x="309" y="108"/>
                  </a:lnTo>
                  <a:cubicBezTo>
                    <a:pt x="315" y="86"/>
                    <a:pt x="331" y="60"/>
                    <a:pt x="341" y="60"/>
                  </a:cubicBezTo>
                  <a:cubicBezTo>
                    <a:pt x="351" y="60"/>
                    <a:pt x="366" y="90"/>
                    <a:pt x="371" y="110"/>
                  </a:cubicBezTo>
                  <a:lnTo>
                    <a:pt x="371" y="182"/>
                  </a:lnTo>
                  <a:lnTo>
                    <a:pt x="461" y="168"/>
                  </a:lnTo>
                  <a:lnTo>
                    <a:pt x="461" y="66"/>
                  </a:lnTo>
                  <a:cubicBezTo>
                    <a:pt x="466" y="38"/>
                    <a:pt x="485" y="14"/>
                    <a:pt x="491"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7" name="Freeform 511"/>
            <p:cNvSpPr>
              <a:spLocks/>
            </p:cNvSpPr>
            <p:nvPr/>
          </p:nvSpPr>
          <p:spPr bwMode="auto">
            <a:xfrm>
              <a:off x="2386" y="3090"/>
              <a:ext cx="410" cy="578"/>
            </a:xfrm>
            <a:custGeom>
              <a:avLst/>
              <a:gdLst>
                <a:gd name="T0" fmla="*/ 22 w 410"/>
                <a:gd name="T1" fmla="*/ 230 h 578"/>
                <a:gd name="T2" fmla="*/ 42 w 410"/>
                <a:gd name="T3" fmla="*/ 504 h 578"/>
                <a:gd name="T4" fmla="*/ 24 w 410"/>
                <a:gd name="T5" fmla="*/ 506 h 578"/>
                <a:gd name="T6" fmla="*/ 0 w 410"/>
                <a:gd name="T7" fmla="*/ 532 h 578"/>
                <a:gd name="T8" fmla="*/ 26 w 410"/>
                <a:gd name="T9" fmla="*/ 576 h 578"/>
                <a:gd name="T10" fmla="*/ 58 w 410"/>
                <a:gd name="T11" fmla="*/ 578 h 578"/>
                <a:gd name="T12" fmla="*/ 352 w 410"/>
                <a:gd name="T13" fmla="*/ 576 h 578"/>
                <a:gd name="T14" fmla="*/ 404 w 410"/>
                <a:gd name="T15" fmla="*/ 534 h 578"/>
                <a:gd name="T16" fmla="*/ 374 w 410"/>
                <a:gd name="T17" fmla="*/ 506 h 578"/>
                <a:gd name="T18" fmla="*/ 360 w 410"/>
                <a:gd name="T19" fmla="*/ 498 h 578"/>
                <a:gd name="T20" fmla="*/ 378 w 410"/>
                <a:gd name="T21" fmla="*/ 242 h 578"/>
                <a:gd name="T22" fmla="*/ 384 w 410"/>
                <a:gd name="T23" fmla="*/ 30 h 578"/>
                <a:gd name="T24" fmla="*/ 378 w 410"/>
                <a:gd name="T25" fmla="*/ 2 h 578"/>
                <a:gd name="T26" fmla="*/ 328 w 410"/>
                <a:gd name="T27" fmla="*/ 0 h 578"/>
                <a:gd name="T28" fmla="*/ 318 w 410"/>
                <a:gd name="T29" fmla="*/ 24 h 578"/>
                <a:gd name="T30" fmla="*/ 320 w 410"/>
                <a:gd name="T31" fmla="*/ 242 h 578"/>
                <a:gd name="T32" fmla="*/ 340 w 410"/>
                <a:gd name="T33" fmla="*/ 502 h 578"/>
                <a:gd name="T34" fmla="*/ 64 w 410"/>
                <a:gd name="T35" fmla="*/ 502 h 578"/>
                <a:gd name="T36" fmla="*/ 84 w 410"/>
                <a:gd name="T37" fmla="*/ 22 h 578"/>
                <a:gd name="T38" fmla="*/ 80 w 410"/>
                <a:gd name="T39" fmla="*/ 2 h 578"/>
                <a:gd name="T40" fmla="*/ 28 w 410"/>
                <a:gd name="T41" fmla="*/ 2 h 578"/>
                <a:gd name="T42" fmla="*/ 22 w 410"/>
                <a:gd name="T43" fmla="*/ 24 h 578"/>
                <a:gd name="T44" fmla="*/ 22 w 410"/>
                <a:gd name="T45" fmla="*/ 23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0" h="578">
                  <a:moveTo>
                    <a:pt x="22" y="230"/>
                  </a:moveTo>
                  <a:lnTo>
                    <a:pt x="42" y="504"/>
                  </a:lnTo>
                  <a:lnTo>
                    <a:pt x="24" y="506"/>
                  </a:lnTo>
                  <a:cubicBezTo>
                    <a:pt x="17" y="511"/>
                    <a:pt x="0" y="520"/>
                    <a:pt x="0" y="532"/>
                  </a:cubicBezTo>
                  <a:cubicBezTo>
                    <a:pt x="0" y="544"/>
                    <a:pt x="16" y="568"/>
                    <a:pt x="26" y="576"/>
                  </a:cubicBezTo>
                  <a:lnTo>
                    <a:pt x="58" y="578"/>
                  </a:lnTo>
                  <a:lnTo>
                    <a:pt x="352" y="576"/>
                  </a:lnTo>
                  <a:cubicBezTo>
                    <a:pt x="410" y="569"/>
                    <a:pt x="400" y="546"/>
                    <a:pt x="404" y="534"/>
                  </a:cubicBezTo>
                  <a:cubicBezTo>
                    <a:pt x="408" y="522"/>
                    <a:pt x="381" y="512"/>
                    <a:pt x="374" y="506"/>
                  </a:cubicBezTo>
                  <a:lnTo>
                    <a:pt x="360" y="498"/>
                  </a:lnTo>
                  <a:lnTo>
                    <a:pt x="378" y="242"/>
                  </a:lnTo>
                  <a:lnTo>
                    <a:pt x="384" y="30"/>
                  </a:lnTo>
                  <a:lnTo>
                    <a:pt x="378" y="2"/>
                  </a:lnTo>
                  <a:lnTo>
                    <a:pt x="328" y="0"/>
                  </a:lnTo>
                  <a:lnTo>
                    <a:pt x="318" y="24"/>
                  </a:lnTo>
                  <a:lnTo>
                    <a:pt x="320" y="242"/>
                  </a:lnTo>
                  <a:lnTo>
                    <a:pt x="340" y="502"/>
                  </a:lnTo>
                  <a:lnTo>
                    <a:pt x="64" y="502"/>
                  </a:lnTo>
                  <a:lnTo>
                    <a:pt x="84" y="22"/>
                  </a:lnTo>
                  <a:lnTo>
                    <a:pt x="80" y="2"/>
                  </a:lnTo>
                  <a:lnTo>
                    <a:pt x="28" y="2"/>
                  </a:lnTo>
                  <a:lnTo>
                    <a:pt x="22" y="24"/>
                  </a:lnTo>
                  <a:lnTo>
                    <a:pt x="22" y="230"/>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608" name="Group 512"/>
          <p:cNvGrpSpPr>
            <a:grpSpLocks/>
          </p:cNvGrpSpPr>
          <p:nvPr/>
        </p:nvGrpSpPr>
        <p:grpSpPr bwMode="auto">
          <a:xfrm rot="2116792">
            <a:off x="4321175" y="5664200"/>
            <a:ext cx="495300" cy="336550"/>
            <a:chOff x="2099" y="3000"/>
            <a:chExt cx="983" cy="668"/>
          </a:xfrm>
        </p:grpSpPr>
        <p:sp>
          <p:nvSpPr>
            <p:cNvPr id="4609" name="Freeform 513"/>
            <p:cNvSpPr>
              <a:spLocks/>
            </p:cNvSpPr>
            <p:nvPr/>
          </p:nvSpPr>
          <p:spPr bwMode="auto">
            <a:xfrm>
              <a:off x="2099" y="3000"/>
              <a:ext cx="983" cy="348"/>
            </a:xfrm>
            <a:custGeom>
              <a:avLst/>
              <a:gdLst>
                <a:gd name="T0" fmla="*/ 491 w 983"/>
                <a:gd name="T1" fmla="*/ 0 h 348"/>
                <a:gd name="T2" fmla="*/ 521 w 983"/>
                <a:gd name="T3" fmla="*/ 72 h 348"/>
                <a:gd name="T4" fmla="*/ 521 w 983"/>
                <a:gd name="T5" fmla="*/ 174 h 348"/>
                <a:gd name="T6" fmla="*/ 603 w 983"/>
                <a:gd name="T7" fmla="*/ 186 h 348"/>
                <a:gd name="T8" fmla="*/ 605 w 983"/>
                <a:gd name="T9" fmla="*/ 110 h 348"/>
                <a:gd name="T10" fmla="*/ 639 w 983"/>
                <a:gd name="T11" fmla="*/ 54 h 348"/>
                <a:gd name="T12" fmla="*/ 669 w 983"/>
                <a:gd name="T13" fmla="*/ 108 h 348"/>
                <a:gd name="T14" fmla="*/ 667 w 983"/>
                <a:gd name="T15" fmla="*/ 190 h 348"/>
                <a:gd name="T16" fmla="*/ 935 w 983"/>
                <a:gd name="T17" fmla="*/ 214 h 348"/>
                <a:gd name="T18" fmla="*/ 953 w 983"/>
                <a:gd name="T19" fmla="*/ 258 h 348"/>
                <a:gd name="T20" fmla="*/ 927 w 983"/>
                <a:gd name="T21" fmla="*/ 272 h 348"/>
                <a:gd name="T22" fmla="*/ 871 w 983"/>
                <a:gd name="T23" fmla="*/ 284 h 348"/>
                <a:gd name="T24" fmla="*/ 665 w 983"/>
                <a:gd name="T25" fmla="*/ 324 h 348"/>
                <a:gd name="T26" fmla="*/ 667 w 983"/>
                <a:gd name="T27" fmla="*/ 188 h 348"/>
                <a:gd name="T28" fmla="*/ 669 w 983"/>
                <a:gd name="T29" fmla="*/ 106 h 348"/>
                <a:gd name="T30" fmla="*/ 661 w 983"/>
                <a:gd name="T31" fmla="*/ 94 h 348"/>
                <a:gd name="T32" fmla="*/ 613 w 983"/>
                <a:gd name="T33" fmla="*/ 92 h 348"/>
                <a:gd name="T34" fmla="*/ 605 w 983"/>
                <a:gd name="T35" fmla="*/ 104 h 348"/>
                <a:gd name="T36" fmla="*/ 607 w 983"/>
                <a:gd name="T37" fmla="*/ 332 h 348"/>
                <a:gd name="T38" fmla="*/ 487 w 983"/>
                <a:gd name="T39" fmla="*/ 348 h 348"/>
                <a:gd name="T40" fmla="*/ 367 w 983"/>
                <a:gd name="T41" fmla="*/ 330 h 348"/>
                <a:gd name="T42" fmla="*/ 371 w 983"/>
                <a:gd name="T43" fmla="*/ 180 h 348"/>
                <a:gd name="T44" fmla="*/ 367 w 983"/>
                <a:gd name="T45" fmla="*/ 110 h 348"/>
                <a:gd name="T46" fmla="*/ 363 w 983"/>
                <a:gd name="T47" fmla="*/ 92 h 348"/>
                <a:gd name="T48" fmla="*/ 315 w 983"/>
                <a:gd name="T49" fmla="*/ 92 h 348"/>
                <a:gd name="T50" fmla="*/ 309 w 983"/>
                <a:gd name="T51" fmla="*/ 110 h 348"/>
                <a:gd name="T52" fmla="*/ 303 w 983"/>
                <a:gd name="T53" fmla="*/ 188 h 348"/>
                <a:gd name="T54" fmla="*/ 311 w 983"/>
                <a:gd name="T55" fmla="*/ 320 h 348"/>
                <a:gd name="T56" fmla="*/ 83 w 983"/>
                <a:gd name="T57" fmla="*/ 288 h 348"/>
                <a:gd name="T58" fmla="*/ 19 w 983"/>
                <a:gd name="T59" fmla="*/ 250 h 348"/>
                <a:gd name="T60" fmla="*/ 47 w 983"/>
                <a:gd name="T61" fmla="*/ 214 h 348"/>
                <a:gd name="T62" fmla="*/ 303 w 983"/>
                <a:gd name="T63" fmla="*/ 190 h 348"/>
                <a:gd name="T64" fmla="*/ 309 w 983"/>
                <a:gd name="T65" fmla="*/ 108 h 348"/>
                <a:gd name="T66" fmla="*/ 341 w 983"/>
                <a:gd name="T67" fmla="*/ 60 h 348"/>
                <a:gd name="T68" fmla="*/ 371 w 983"/>
                <a:gd name="T69" fmla="*/ 110 h 348"/>
                <a:gd name="T70" fmla="*/ 371 w 983"/>
                <a:gd name="T71" fmla="*/ 182 h 348"/>
                <a:gd name="T72" fmla="*/ 461 w 983"/>
                <a:gd name="T73" fmla="*/ 168 h 348"/>
                <a:gd name="T74" fmla="*/ 461 w 983"/>
                <a:gd name="T75" fmla="*/ 66 h 348"/>
                <a:gd name="T76" fmla="*/ 491 w 983"/>
                <a:gd name="T7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3" h="348">
                  <a:moveTo>
                    <a:pt x="491" y="0"/>
                  </a:moveTo>
                  <a:cubicBezTo>
                    <a:pt x="502" y="0"/>
                    <a:pt x="516" y="43"/>
                    <a:pt x="521" y="72"/>
                  </a:cubicBezTo>
                  <a:lnTo>
                    <a:pt x="521" y="174"/>
                  </a:lnTo>
                  <a:lnTo>
                    <a:pt x="603" y="186"/>
                  </a:lnTo>
                  <a:lnTo>
                    <a:pt x="605" y="110"/>
                  </a:lnTo>
                  <a:cubicBezTo>
                    <a:pt x="611" y="88"/>
                    <a:pt x="628" y="54"/>
                    <a:pt x="639" y="54"/>
                  </a:cubicBezTo>
                  <a:cubicBezTo>
                    <a:pt x="650" y="54"/>
                    <a:pt x="664" y="85"/>
                    <a:pt x="669" y="108"/>
                  </a:cubicBezTo>
                  <a:lnTo>
                    <a:pt x="667" y="190"/>
                  </a:lnTo>
                  <a:lnTo>
                    <a:pt x="935" y="214"/>
                  </a:lnTo>
                  <a:cubicBezTo>
                    <a:pt x="983" y="225"/>
                    <a:pt x="954" y="248"/>
                    <a:pt x="953" y="258"/>
                  </a:cubicBezTo>
                  <a:cubicBezTo>
                    <a:pt x="952" y="268"/>
                    <a:pt x="941" y="268"/>
                    <a:pt x="927" y="272"/>
                  </a:cubicBezTo>
                  <a:cubicBezTo>
                    <a:pt x="913" y="276"/>
                    <a:pt x="915" y="275"/>
                    <a:pt x="871" y="284"/>
                  </a:cubicBezTo>
                  <a:lnTo>
                    <a:pt x="665" y="324"/>
                  </a:lnTo>
                  <a:lnTo>
                    <a:pt x="667" y="188"/>
                  </a:lnTo>
                  <a:lnTo>
                    <a:pt x="669" y="106"/>
                  </a:lnTo>
                  <a:lnTo>
                    <a:pt x="661" y="94"/>
                  </a:lnTo>
                  <a:lnTo>
                    <a:pt x="613" y="92"/>
                  </a:lnTo>
                  <a:lnTo>
                    <a:pt x="605" y="104"/>
                  </a:lnTo>
                  <a:lnTo>
                    <a:pt x="607" y="332"/>
                  </a:lnTo>
                  <a:lnTo>
                    <a:pt x="487" y="348"/>
                  </a:lnTo>
                  <a:lnTo>
                    <a:pt x="367" y="330"/>
                  </a:lnTo>
                  <a:lnTo>
                    <a:pt x="371" y="180"/>
                  </a:lnTo>
                  <a:lnTo>
                    <a:pt x="367" y="110"/>
                  </a:lnTo>
                  <a:lnTo>
                    <a:pt x="363" y="92"/>
                  </a:lnTo>
                  <a:lnTo>
                    <a:pt x="315" y="92"/>
                  </a:lnTo>
                  <a:lnTo>
                    <a:pt x="309" y="110"/>
                  </a:lnTo>
                  <a:lnTo>
                    <a:pt x="303" y="188"/>
                  </a:lnTo>
                  <a:lnTo>
                    <a:pt x="311" y="320"/>
                  </a:lnTo>
                  <a:lnTo>
                    <a:pt x="83" y="288"/>
                  </a:lnTo>
                  <a:cubicBezTo>
                    <a:pt x="34" y="276"/>
                    <a:pt x="25" y="262"/>
                    <a:pt x="19" y="250"/>
                  </a:cubicBezTo>
                  <a:cubicBezTo>
                    <a:pt x="13" y="238"/>
                    <a:pt x="0" y="224"/>
                    <a:pt x="47" y="214"/>
                  </a:cubicBezTo>
                  <a:lnTo>
                    <a:pt x="303" y="190"/>
                  </a:lnTo>
                  <a:lnTo>
                    <a:pt x="309" y="108"/>
                  </a:lnTo>
                  <a:cubicBezTo>
                    <a:pt x="315" y="86"/>
                    <a:pt x="331" y="60"/>
                    <a:pt x="341" y="60"/>
                  </a:cubicBezTo>
                  <a:cubicBezTo>
                    <a:pt x="351" y="60"/>
                    <a:pt x="366" y="90"/>
                    <a:pt x="371" y="110"/>
                  </a:cubicBezTo>
                  <a:lnTo>
                    <a:pt x="371" y="182"/>
                  </a:lnTo>
                  <a:lnTo>
                    <a:pt x="461" y="168"/>
                  </a:lnTo>
                  <a:lnTo>
                    <a:pt x="461" y="66"/>
                  </a:lnTo>
                  <a:cubicBezTo>
                    <a:pt x="466" y="38"/>
                    <a:pt x="485" y="14"/>
                    <a:pt x="491"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 name="Freeform 514"/>
            <p:cNvSpPr>
              <a:spLocks/>
            </p:cNvSpPr>
            <p:nvPr/>
          </p:nvSpPr>
          <p:spPr bwMode="auto">
            <a:xfrm>
              <a:off x="2386" y="3090"/>
              <a:ext cx="410" cy="578"/>
            </a:xfrm>
            <a:custGeom>
              <a:avLst/>
              <a:gdLst>
                <a:gd name="T0" fmla="*/ 22 w 410"/>
                <a:gd name="T1" fmla="*/ 230 h 578"/>
                <a:gd name="T2" fmla="*/ 42 w 410"/>
                <a:gd name="T3" fmla="*/ 504 h 578"/>
                <a:gd name="T4" fmla="*/ 24 w 410"/>
                <a:gd name="T5" fmla="*/ 506 h 578"/>
                <a:gd name="T6" fmla="*/ 0 w 410"/>
                <a:gd name="T7" fmla="*/ 532 h 578"/>
                <a:gd name="T8" fmla="*/ 26 w 410"/>
                <a:gd name="T9" fmla="*/ 576 h 578"/>
                <a:gd name="T10" fmla="*/ 58 w 410"/>
                <a:gd name="T11" fmla="*/ 578 h 578"/>
                <a:gd name="T12" fmla="*/ 352 w 410"/>
                <a:gd name="T13" fmla="*/ 576 h 578"/>
                <a:gd name="T14" fmla="*/ 404 w 410"/>
                <a:gd name="T15" fmla="*/ 534 h 578"/>
                <a:gd name="T16" fmla="*/ 374 w 410"/>
                <a:gd name="T17" fmla="*/ 506 h 578"/>
                <a:gd name="T18" fmla="*/ 360 w 410"/>
                <a:gd name="T19" fmla="*/ 498 h 578"/>
                <a:gd name="T20" fmla="*/ 378 w 410"/>
                <a:gd name="T21" fmla="*/ 242 h 578"/>
                <a:gd name="T22" fmla="*/ 384 w 410"/>
                <a:gd name="T23" fmla="*/ 30 h 578"/>
                <a:gd name="T24" fmla="*/ 378 w 410"/>
                <a:gd name="T25" fmla="*/ 2 h 578"/>
                <a:gd name="T26" fmla="*/ 328 w 410"/>
                <a:gd name="T27" fmla="*/ 0 h 578"/>
                <a:gd name="T28" fmla="*/ 318 w 410"/>
                <a:gd name="T29" fmla="*/ 24 h 578"/>
                <a:gd name="T30" fmla="*/ 320 w 410"/>
                <a:gd name="T31" fmla="*/ 242 h 578"/>
                <a:gd name="T32" fmla="*/ 340 w 410"/>
                <a:gd name="T33" fmla="*/ 502 h 578"/>
                <a:gd name="T34" fmla="*/ 64 w 410"/>
                <a:gd name="T35" fmla="*/ 502 h 578"/>
                <a:gd name="T36" fmla="*/ 84 w 410"/>
                <a:gd name="T37" fmla="*/ 22 h 578"/>
                <a:gd name="T38" fmla="*/ 80 w 410"/>
                <a:gd name="T39" fmla="*/ 2 h 578"/>
                <a:gd name="T40" fmla="*/ 28 w 410"/>
                <a:gd name="T41" fmla="*/ 2 h 578"/>
                <a:gd name="T42" fmla="*/ 22 w 410"/>
                <a:gd name="T43" fmla="*/ 24 h 578"/>
                <a:gd name="T44" fmla="*/ 22 w 410"/>
                <a:gd name="T45" fmla="*/ 23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0" h="578">
                  <a:moveTo>
                    <a:pt x="22" y="230"/>
                  </a:moveTo>
                  <a:lnTo>
                    <a:pt x="42" y="504"/>
                  </a:lnTo>
                  <a:lnTo>
                    <a:pt x="24" y="506"/>
                  </a:lnTo>
                  <a:cubicBezTo>
                    <a:pt x="17" y="511"/>
                    <a:pt x="0" y="520"/>
                    <a:pt x="0" y="532"/>
                  </a:cubicBezTo>
                  <a:cubicBezTo>
                    <a:pt x="0" y="544"/>
                    <a:pt x="16" y="568"/>
                    <a:pt x="26" y="576"/>
                  </a:cubicBezTo>
                  <a:lnTo>
                    <a:pt x="58" y="578"/>
                  </a:lnTo>
                  <a:lnTo>
                    <a:pt x="352" y="576"/>
                  </a:lnTo>
                  <a:cubicBezTo>
                    <a:pt x="410" y="569"/>
                    <a:pt x="400" y="546"/>
                    <a:pt x="404" y="534"/>
                  </a:cubicBezTo>
                  <a:cubicBezTo>
                    <a:pt x="408" y="522"/>
                    <a:pt x="381" y="512"/>
                    <a:pt x="374" y="506"/>
                  </a:cubicBezTo>
                  <a:lnTo>
                    <a:pt x="360" y="498"/>
                  </a:lnTo>
                  <a:lnTo>
                    <a:pt x="378" y="242"/>
                  </a:lnTo>
                  <a:lnTo>
                    <a:pt x="384" y="30"/>
                  </a:lnTo>
                  <a:lnTo>
                    <a:pt x="378" y="2"/>
                  </a:lnTo>
                  <a:lnTo>
                    <a:pt x="328" y="0"/>
                  </a:lnTo>
                  <a:lnTo>
                    <a:pt x="318" y="24"/>
                  </a:lnTo>
                  <a:lnTo>
                    <a:pt x="320" y="242"/>
                  </a:lnTo>
                  <a:lnTo>
                    <a:pt x="340" y="502"/>
                  </a:lnTo>
                  <a:lnTo>
                    <a:pt x="64" y="502"/>
                  </a:lnTo>
                  <a:lnTo>
                    <a:pt x="84" y="22"/>
                  </a:lnTo>
                  <a:lnTo>
                    <a:pt x="80" y="2"/>
                  </a:lnTo>
                  <a:lnTo>
                    <a:pt x="28" y="2"/>
                  </a:lnTo>
                  <a:lnTo>
                    <a:pt x="22" y="24"/>
                  </a:lnTo>
                  <a:lnTo>
                    <a:pt x="22" y="230"/>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711" name="Picture 615"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sp>
        <p:nvSpPr>
          <p:cNvPr id="4712" name="AutoShape 616"/>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4542"/>
                                        </p:tgtEl>
                                      </p:cBhvr>
                                    </p:animEffect>
                                    <p:set>
                                      <p:cBhvr>
                                        <p:cTn id="7" dur="1" fill="hold">
                                          <p:stCondLst>
                                            <p:cond delay="499"/>
                                          </p:stCondLst>
                                        </p:cTn>
                                        <p:tgtEl>
                                          <p:spTgt spid="4542"/>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4556"/>
                                        </p:tgtEl>
                                      </p:cBhvr>
                                    </p:animEffect>
                                    <p:set>
                                      <p:cBhvr>
                                        <p:cTn id="10" dur="1" fill="hold">
                                          <p:stCondLst>
                                            <p:cond delay="499"/>
                                          </p:stCondLst>
                                        </p:cTn>
                                        <p:tgtEl>
                                          <p:spTgt spid="4556"/>
                                        </p:tgtEl>
                                        <p:attrNameLst>
                                          <p:attrName>style.visibility</p:attrName>
                                        </p:attrNameLst>
                                      </p:cBhvr>
                                      <p:to>
                                        <p:strVal val="hidden"/>
                                      </p:to>
                                    </p:set>
                                  </p:childTnLst>
                                </p:cTn>
                              </p:par>
                            </p:childTnLst>
                          </p:cTn>
                        </p:par>
                        <p:par>
                          <p:cTn id="11" fill="hold" nodeType="afterGroup">
                            <p:stCondLst>
                              <p:cond delay="500"/>
                            </p:stCondLst>
                            <p:childTnLst>
                              <p:par>
                                <p:cTn id="12" presetID="0" presetClass="path" presetSubtype="0" accel="50000" decel="50000" fill="hold" nodeType="afterEffect">
                                  <p:stCondLst>
                                    <p:cond delay="0"/>
                                  </p:stCondLst>
                                  <p:childTnLst>
                                    <p:animMotion origin="layout" path="M 0.00087 -0.00046 L -0.09965 0.24607 C -0.14739 0.29699 -0.24687 0.29283 -0.28559 0.30509 " pathEditMode="relative" rAng="0" ptsTypes="AaA">
                                      <p:cBhvr>
                                        <p:cTn id="13" dur="2000" fill="hold"/>
                                        <p:tgtEl>
                                          <p:spTgt spid="4241"/>
                                        </p:tgtEl>
                                        <p:attrNameLst>
                                          <p:attrName>ppt_x</p:attrName>
                                          <p:attrName>ppt_y</p:attrName>
                                        </p:attrNameLst>
                                      </p:cBhvr>
                                      <p:rCtr x="-14323" y="15278"/>
                                    </p:animMotion>
                                  </p:childTnLst>
                                  <p:subTnLst>
                                    <p:audio>
                                      <p:cMediaNode>
                                        <p:cTn display="0" masterRel="sameClick">
                                          <p:stCondLst>
                                            <p:cond evt="begin" delay="0">
                                              <p:tn val="12"/>
                                            </p:cond>
                                          </p:stCondLst>
                                          <p:endCondLst>
                                            <p:cond evt="onStopAudio" delay="0">
                                              <p:tgtEl>
                                                <p:sldTgt/>
                                              </p:tgtEl>
                                            </p:cond>
                                          </p:endCondLst>
                                        </p:cTn>
                                        <p:tgtEl>
                                          <p:sndTgt r:embed="rId3" name="nautical026.wav"/>
                                        </p:tgtEl>
                                      </p:cMediaNode>
                                    </p:audio>
                                  </p:subTnLst>
                                </p:cTn>
                              </p:par>
                              <p:par>
                                <p:cTn id="14" presetID="9" presetClass="exit" presetSubtype="0" fill="hold" nodeType="withEffect">
                                  <p:stCondLst>
                                    <p:cond delay="0"/>
                                  </p:stCondLst>
                                  <p:childTnLst>
                                    <p:animEffect transition="out" filter="dissolve">
                                      <p:cBhvr>
                                        <p:cTn id="15" dur="1000"/>
                                        <p:tgtEl>
                                          <p:spTgt spid="4403"/>
                                        </p:tgtEl>
                                      </p:cBhvr>
                                    </p:animEffect>
                                    <p:set>
                                      <p:cBhvr>
                                        <p:cTn id="16" dur="1" fill="hold">
                                          <p:stCondLst>
                                            <p:cond delay="999"/>
                                          </p:stCondLst>
                                        </p:cTn>
                                        <p:tgtEl>
                                          <p:spTgt spid="4403"/>
                                        </p:tgtEl>
                                        <p:attrNameLst>
                                          <p:attrName>style.visibility</p:attrName>
                                        </p:attrNameLst>
                                      </p:cBhvr>
                                      <p:to>
                                        <p:strVal val="hidden"/>
                                      </p:to>
                                    </p:set>
                                  </p:childTnLst>
                                </p:cTn>
                              </p:par>
                            </p:childTnLst>
                          </p:cTn>
                        </p:par>
                        <p:par>
                          <p:cTn id="17" fill="hold" nodeType="afterGroup">
                            <p:stCondLst>
                              <p:cond delay="2500"/>
                            </p:stCondLst>
                            <p:childTnLst>
                              <p:par>
                                <p:cTn id="18" presetID="0" presetClass="path" presetSubtype="0" accel="50000" decel="50000" fill="hold" nodeType="afterEffect">
                                  <p:stCondLst>
                                    <p:cond delay="0"/>
                                  </p:stCondLst>
                                  <p:childTnLst>
                                    <p:animMotion origin="layout" path="M -2.77778E-6 -4.07407E-6 L -0.00416 -0.05486 L -0.01927 -0.07222 " pathEditMode="relative" rAng="0" ptsTypes="AAA">
                                      <p:cBhvr>
                                        <p:cTn id="19" dur="2000" fill="hold"/>
                                        <p:tgtEl>
                                          <p:spTgt spid="4591"/>
                                        </p:tgtEl>
                                        <p:attrNameLst>
                                          <p:attrName>ppt_x</p:attrName>
                                          <p:attrName>ppt_y</p:attrName>
                                        </p:attrNameLst>
                                      </p:cBhvr>
                                      <p:rCtr x="-972" y="-3611"/>
                                    </p:animMotion>
                                  </p:childTnLst>
                                  <p:subTnLst>
                                    <p:audio>
                                      <p:cMediaNode>
                                        <p:cTn display="0" masterRel="sameClick">
                                          <p:stCondLst>
                                            <p:cond evt="begin" delay="0">
                                              <p:tn val="18"/>
                                            </p:cond>
                                          </p:stCondLst>
                                          <p:endCondLst>
                                            <p:cond evt="onStopAudio" delay="0">
                                              <p:tgtEl>
                                                <p:sldTgt/>
                                              </p:tgtEl>
                                            </p:cond>
                                          </p:endCondLst>
                                        </p:cTn>
                                        <p:tgtEl>
                                          <p:sndTgt r:embed="rId3" name="nautical026.wav"/>
                                        </p:tgtEl>
                                      </p:cMediaNode>
                                    </p:audio>
                                  </p:subTnLst>
                                </p:cTn>
                              </p:par>
                              <p:par>
                                <p:cTn id="20" presetID="9" presetClass="exit" presetSubtype="0" fill="hold" nodeType="withEffect">
                                  <p:stCondLst>
                                    <p:cond delay="0"/>
                                  </p:stCondLst>
                                  <p:childTnLst>
                                    <p:animEffect transition="out" filter="dissolve">
                                      <p:cBhvr>
                                        <p:cTn id="21" dur="1000"/>
                                        <p:tgtEl>
                                          <p:spTgt spid="4227"/>
                                        </p:tgtEl>
                                      </p:cBhvr>
                                    </p:animEffect>
                                    <p:set>
                                      <p:cBhvr>
                                        <p:cTn id="22" dur="1" fill="hold">
                                          <p:stCondLst>
                                            <p:cond delay="999"/>
                                          </p:stCondLst>
                                        </p:cTn>
                                        <p:tgtEl>
                                          <p:spTgt spid="4227"/>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604"/>
                                        </p:tgtEl>
                                        <p:attrNameLst>
                                          <p:attrName>style.visibility</p:attrName>
                                        </p:attrNameLst>
                                      </p:cBhvr>
                                      <p:to>
                                        <p:strVal val="visible"/>
                                      </p:to>
                                    </p:set>
                                    <p:animEffect transition="in" filter="dissolve">
                                      <p:cBhvr>
                                        <p:cTn id="27" dur="500"/>
                                        <p:tgtEl>
                                          <p:spTgt spid="4604"/>
                                        </p:tgtEl>
                                      </p:cBhvr>
                                    </p:animEffect>
                                  </p:childTnLst>
                                </p:cTn>
                              </p:par>
                            </p:childTnLst>
                          </p:cTn>
                        </p:par>
                        <p:par>
                          <p:cTn id="28" fill="hold" nodeType="afterGroup">
                            <p:stCondLst>
                              <p:cond delay="500"/>
                            </p:stCondLst>
                            <p:childTnLst>
                              <p:par>
                                <p:cTn id="29" presetID="0" presetClass="path" presetSubtype="0" accel="50000" decel="50000" fill="hold" grpId="1" nodeType="afterEffect">
                                  <p:stCondLst>
                                    <p:cond delay="0"/>
                                  </p:stCondLst>
                                  <p:childTnLst>
                                    <p:animMotion origin="layout" path="M 0.00069 0.00093 L 0.00764 0.06759 L 0.03437 0.14352 " pathEditMode="relative" ptsTypes="AAA">
                                      <p:cBhvr>
                                        <p:cTn id="30" dur="2000" fill="hold"/>
                                        <p:tgtEl>
                                          <p:spTgt spid="4604"/>
                                        </p:tgtEl>
                                        <p:attrNameLst>
                                          <p:attrName>ppt_x</p:attrName>
                                          <p:attrName>ppt_y</p:attrName>
                                        </p:attrNameLst>
                                      </p:cBhvr>
                                    </p:animMotion>
                                  </p:childTnLst>
                                  <p:subTnLst>
                                    <p:audio>
                                      <p:cMediaNode>
                                        <p:cTn display="0" masterRel="sameClick">
                                          <p:stCondLst>
                                            <p:cond evt="begin" delay="0">
                                              <p:tn val="29"/>
                                            </p:cond>
                                          </p:stCondLst>
                                          <p:endCondLst>
                                            <p:cond evt="onStopAudio" delay="0">
                                              <p:tgtEl>
                                                <p:sldTgt/>
                                              </p:tgtEl>
                                            </p:cond>
                                          </p:endCondLst>
                                        </p:cTn>
                                        <p:tgtEl>
                                          <p:sndTgt r:embed="rId4" name="airplanes.wav"/>
                                        </p:tgtEl>
                                      </p:cMediaNode>
                                    </p:audio>
                                  </p:subTnLst>
                                </p:cTn>
                              </p:par>
                            </p:childTnLst>
                          </p:cTn>
                        </p:par>
                        <p:par>
                          <p:cTn id="31" fill="hold" nodeType="afterGroup">
                            <p:stCondLst>
                              <p:cond delay="2500"/>
                            </p:stCondLst>
                            <p:childTnLst>
                              <p:par>
                                <p:cTn id="32" presetID="22" presetClass="entr" presetSubtype="8" fill="hold" grpId="0" nodeType="afterEffect">
                                  <p:stCondLst>
                                    <p:cond delay="0"/>
                                  </p:stCondLst>
                                  <p:childTnLst>
                                    <p:set>
                                      <p:cBhvr>
                                        <p:cTn id="33" dur="1" fill="hold">
                                          <p:stCondLst>
                                            <p:cond delay="0"/>
                                          </p:stCondLst>
                                        </p:cTn>
                                        <p:tgtEl>
                                          <p:spTgt spid="4611"/>
                                        </p:tgtEl>
                                        <p:attrNameLst>
                                          <p:attrName>style.visibility</p:attrName>
                                        </p:attrNameLst>
                                      </p:cBhvr>
                                      <p:to>
                                        <p:strVal val="visible"/>
                                      </p:to>
                                    </p:set>
                                    <p:animEffect transition="in" filter="wipe(left)">
                                      <p:cBhvr>
                                        <p:cTn id="34" dur="1000"/>
                                        <p:tgtEl>
                                          <p:spTgt spid="4611"/>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613"/>
                                        </p:tgtEl>
                                        <p:attrNameLst>
                                          <p:attrName>style.visibility</p:attrName>
                                        </p:attrNameLst>
                                      </p:cBhvr>
                                      <p:to>
                                        <p:strVal val="visible"/>
                                      </p:to>
                                    </p:set>
                                    <p:animEffect transition="in" filter="wipe(up)">
                                      <p:cBhvr>
                                        <p:cTn id="37" dur="1000"/>
                                        <p:tgtEl>
                                          <p:spTgt spid="4613"/>
                                        </p:tgtEl>
                                      </p:cBhvr>
                                    </p:animEffect>
                                  </p:childTnLst>
                                  <p:subTnLst>
                                    <p:audio>
                                      <p:cMediaNode>
                                        <p:cTn display="0" masterRel="sameClick">
                                          <p:stCondLst>
                                            <p:cond evt="begin" delay="0">
                                              <p:tn val="35"/>
                                            </p:cond>
                                          </p:stCondLst>
                                          <p:endCondLst>
                                            <p:cond evt="onStopAudio" delay="0">
                                              <p:tgtEl>
                                                <p:sldTgt/>
                                              </p:tgtEl>
                                            </p:cond>
                                          </p:endCondLst>
                                        </p:cTn>
                                        <p:tgtEl>
                                          <p:sndTgt r:embed="rId4" name="airplanes.wav"/>
                                        </p:tgtEl>
                                      </p:cMediaNode>
                                    </p:audio>
                                  </p:subTnLst>
                                </p:cTn>
                              </p:par>
                            </p:childTnLst>
                          </p:cTn>
                        </p:par>
                        <p:par>
                          <p:cTn id="38" fill="hold" nodeType="afterGroup">
                            <p:stCondLst>
                              <p:cond delay="3500"/>
                            </p:stCondLst>
                            <p:childTnLst>
                              <p:par>
                                <p:cTn id="39" presetID="9" presetClass="entr" presetSubtype="0" fill="hold" nodeType="afterEffect">
                                  <p:stCondLst>
                                    <p:cond delay="0"/>
                                  </p:stCondLst>
                                  <p:childTnLst>
                                    <p:set>
                                      <p:cBhvr>
                                        <p:cTn id="40" dur="1" fill="hold">
                                          <p:stCondLst>
                                            <p:cond delay="0"/>
                                          </p:stCondLst>
                                        </p:cTn>
                                        <p:tgtEl>
                                          <p:spTgt spid="4605"/>
                                        </p:tgtEl>
                                        <p:attrNameLst>
                                          <p:attrName>style.visibility</p:attrName>
                                        </p:attrNameLst>
                                      </p:cBhvr>
                                      <p:to>
                                        <p:strVal val="visible"/>
                                      </p:to>
                                    </p:set>
                                    <p:animEffect transition="in" filter="dissolve">
                                      <p:cBhvr>
                                        <p:cTn id="41" dur="500"/>
                                        <p:tgtEl>
                                          <p:spTgt spid="4605"/>
                                        </p:tgtEl>
                                      </p:cBhvr>
                                    </p:animEffect>
                                  </p:childTnLst>
                                </p:cTn>
                              </p:par>
                              <p:par>
                                <p:cTn id="42" presetID="9" presetClass="entr" presetSubtype="0" fill="hold" nodeType="withEffect">
                                  <p:stCondLst>
                                    <p:cond delay="0"/>
                                  </p:stCondLst>
                                  <p:childTnLst>
                                    <p:set>
                                      <p:cBhvr>
                                        <p:cTn id="43" dur="1" fill="hold">
                                          <p:stCondLst>
                                            <p:cond delay="0"/>
                                          </p:stCondLst>
                                        </p:cTn>
                                        <p:tgtEl>
                                          <p:spTgt spid="4608"/>
                                        </p:tgtEl>
                                        <p:attrNameLst>
                                          <p:attrName>style.visibility</p:attrName>
                                        </p:attrNameLst>
                                      </p:cBhvr>
                                      <p:to>
                                        <p:strVal val="visible"/>
                                      </p:to>
                                    </p:set>
                                    <p:animEffect transition="in" filter="dissolve">
                                      <p:cBhvr>
                                        <p:cTn id="44" dur="500"/>
                                        <p:tgtEl>
                                          <p:spTgt spid="4608"/>
                                        </p:tgtEl>
                                      </p:cBhvr>
                                    </p:animEffect>
                                  </p:childTnLst>
                                </p:cTn>
                              </p:par>
                            </p:childTnLst>
                          </p:cTn>
                        </p:par>
                        <p:par>
                          <p:cTn id="45" fill="hold" nodeType="afterGroup">
                            <p:stCondLst>
                              <p:cond delay="4000"/>
                            </p:stCondLst>
                            <p:childTnLst>
                              <p:par>
                                <p:cTn id="46" presetID="1" presetClass="entr" presetSubtype="0" fill="hold" grpId="0" nodeType="afterEffect">
                                  <p:stCondLst>
                                    <p:cond delay="0"/>
                                  </p:stCondLst>
                                  <p:childTnLst>
                                    <p:set>
                                      <p:cBhvr>
                                        <p:cTn id="47" dur="1" fill="hold">
                                          <p:stCondLst>
                                            <p:cond delay="0"/>
                                          </p:stCondLst>
                                        </p:cTn>
                                        <p:tgtEl>
                                          <p:spTgt spid="4614"/>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5" name="explode.wav"/>
                                        </p:tgtEl>
                                      </p:cMediaNode>
                                    </p:audio>
                                  </p:subTnLst>
                                </p:cTn>
                              </p:par>
                            </p:childTnLst>
                          </p:cTn>
                        </p:par>
                        <p:par>
                          <p:cTn id="48" fill="hold" nodeType="afterGroup">
                            <p:stCondLst>
                              <p:cond delay="4000"/>
                            </p:stCondLst>
                            <p:childTnLst>
                              <p:par>
                                <p:cTn id="49" presetID="3" presetClass="exit" presetSubtype="10" fill="hold" grpId="1" nodeType="afterEffect">
                                  <p:stCondLst>
                                    <p:cond delay="0"/>
                                  </p:stCondLst>
                                  <p:childTnLst>
                                    <p:animEffect transition="out" filter="blinds(horizontal)">
                                      <p:cBhvr>
                                        <p:cTn id="50" dur="500"/>
                                        <p:tgtEl>
                                          <p:spTgt spid="4614"/>
                                        </p:tgtEl>
                                      </p:cBhvr>
                                    </p:animEffect>
                                    <p:set>
                                      <p:cBhvr>
                                        <p:cTn id="51" dur="1" fill="hold">
                                          <p:stCondLst>
                                            <p:cond delay="499"/>
                                          </p:stCondLst>
                                        </p:cTn>
                                        <p:tgtEl>
                                          <p:spTgt spid="4614"/>
                                        </p:tgtEl>
                                        <p:attrNameLst>
                                          <p:attrName>style.visibility</p:attrName>
                                        </p:attrNameLst>
                                      </p:cBhvr>
                                      <p:to>
                                        <p:strVal val="hidden"/>
                                      </p:to>
                                    </p:set>
                                  </p:childTnLst>
                                </p:cTn>
                              </p:par>
                            </p:childTnLst>
                          </p:cTn>
                        </p:par>
                        <p:par>
                          <p:cTn id="52" fill="hold" nodeType="afterGroup">
                            <p:stCondLst>
                              <p:cond delay="4500"/>
                            </p:stCondLst>
                            <p:childTnLst>
                              <p:par>
                                <p:cTn id="53" presetID="1" presetClass="entr" presetSubtype="0" fill="hold" grpId="0" nodeType="afterEffect">
                                  <p:stCondLst>
                                    <p:cond delay="0"/>
                                  </p:stCondLst>
                                  <p:childTnLst>
                                    <p:set>
                                      <p:cBhvr>
                                        <p:cTn id="54" dur="1" fill="hold">
                                          <p:stCondLst>
                                            <p:cond delay="0"/>
                                          </p:stCondLst>
                                        </p:cTn>
                                        <p:tgtEl>
                                          <p:spTgt spid="4268"/>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5" name="explode.wav"/>
                                        </p:tgtEl>
                                      </p:cMediaNode>
                                    </p:audio>
                                  </p:subTnLst>
                                </p:cTn>
                              </p:par>
                            </p:childTnLst>
                          </p:cTn>
                        </p:par>
                        <p:par>
                          <p:cTn id="55" fill="hold" nodeType="afterGroup">
                            <p:stCondLst>
                              <p:cond delay="4500"/>
                            </p:stCondLst>
                            <p:childTnLst>
                              <p:par>
                                <p:cTn id="56" presetID="3" presetClass="exit" presetSubtype="10" fill="hold" grpId="1" nodeType="afterEffect">
                                  <p:stCondLst>
                                    <p:cond delay="0"/>
                                  </p:stCondLst>
                                  <p:childTnLst>
                                    <p:animEffect transition="out" filter="blinds(horizontal)">
                                      <p:cBhvr>
                                        <p:cTn id="57" dur="500"/>
                                        <p:tgtEl>
                                          <p:spTgt spid="4268"/>
                                        </p:tgtEl>
                                      </p:cBhvr>
                                    </p:animEffect>
                                    <p:set>
                                      <p:cBhvr>
                                        <p:cTn id="58" dur="1" fill="hold">
                                          <p:stCondLst>
                                            <p:cond delay="499"/>
                                          </p:stCondLst>
                                        </p:cTn>
                                        <p:tgtEl>
                                          <p:spTgt spid="4268"/>
                                        </p:tgtEl>
                                        <p:attrNameLst>
                                          <p:attrName>style.visibility</p:attrName>
                                        </p:attrNameLst>
                                      </p:cBhvr>
                                      <p:to>
                                        <p:strVal val="hidden"/>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xit" presetSubtype="4" fill="hold" grpId="1" nodeType="clickEffect">
                                  <p:stCondLst>
                                    <p:cond delay="0"/>
                                  </p:stCondLst>
                                  <p:childTnLst>
                                    <p:animEffect transition="out" filter="wipe(down)">
                                      <p:cBhvr>
                                        <p:cTn id="62" dur="500"/>
                                        <p:tgtEl>
                                          <p:spTgt spid="4613"/>
                                        </p:tgtEl>
                                      </p:cBhvr>
                                    </p:animEffect>
                                    <p:set>
                                      <p:cBhvr>
                                        <p:cTn id="63" dur="1" fill="hold">
                                          <p:stCondLst>
                                            <p:cond delay="499"/>
                                          </p:stCondLst>
                                        </p:cTn>
                                        <p:tgtEl>
                                          <p:spTgt spid="4613"/>
                                        </p:tgtEl>
                                        <p:attrNameLst>
                                          <p:attrName>style.visibility</p:attrName>
                                        </p:attrNameLst>
                                      </p:cBhvr>
                                      <p:to>
                                        <p:strVal val="hidden"/>
                                      </p:to>
                                    </p:set>
                                  </p:childTnLst>
                                </p:cTn>
                              </p:par>
                              <p:par>
                                <p:cTn id="64" presetID="22" presetClass="exit" presetSubtype="4" fill="hold" grpId="1" nodeType="withEffect">
                                  <p:stCondLst>
                                    <p:cond delay="0"/>
                                  </p:stCondLst>
                                  <p:childTnLst>
                                    <p:animEffect transition="out" filter="wipe(down)">
                                      <p:cBhvr>
                                        <p:cTn id="65" dur="500"/>
                                        <p:tgtEl>
                                          <p:spTgt spid="4611"/>
                                        </p:tgtEl>
                                      </p:cBhvr>
                                    </p:animEffect>
                                    <p:set>
                                      <p:cBhvr>
                                        <p:cTn id="66" dur="1" fill="hold">
                                          <p:stCondLst>
                                            <p:cond delay="499"/>
                                          </p:stCondLst>
                                        </p:cTn>
                                        <p:tgtEl>
                                          <p:spTgt spid="4611"/>
                                        </p:tgtEl>
                                        <p:attrNameLst>
                                          <p:attrName>style.visibility</p:attrName>
                                        </p:attrNameLst>
                                      </p:cBhvr>
                                      <p:to>
                                        <p:strVal val="hidden"/>
                                      </p:to>
                                    </p:set>
                                  </p:childTnLst>
                                </p:cTn>
                              </p:par>
                              <p:par>
                                <p:cTn id="67" presetID="9" presetClass="exit" presetSubtype="0" fill="hold" grpId="2" nodeType="withEffect">
                                  <p:stCondLst>
                                    <p:cond delay="0"/>
                                  </p:stCondLst>
                                  <p:childTnLst>
                                    <p:animEffect transition="out" filter="dissolve">
                                      <p:cBhvr>
                                        <p:cTn id="68" dur="500"/>
                                        <p:tgtEl>
                                          <p:spTgt spid="4604"/>
                                        </p:tgtEl>
                                      </p:cBhvr>
                                    </p:animEffect>
                                    <p:set>
                                      <p:cBhvr>
                                        <p:cTn id="69" dur="1" fill="hold">
                                          <p:stCondLst>
                                            <p:cond delay="499"/>
                                          </p:stCondLst>
                                        </p:cTn>
                                        <p:tgtEl>
                                          <p:spTgt spid="4604"/>
                                        </p:tgtEl>
                                        <p:attrNameLst>
                                          <p:attrName>style.visibility</p:attrName>
                                        </p:attrNameLst>
                                      </p:cBhvr>
                                      <p:to>
                                        <p:strVal val="hidden"/>
                                      </p:to>
                                    </p:set>
                                  </p:childTnLst>
                                </p:cTn>
                              </p:par>
                              <p:par>
                                <p:cTn id="70" presetID="9" presetClass="entr" presetSubtype="0" fill="hold" grpId="0" nodeType="withEffect">
                                  <p:stCondLst>
                                    <p:cond delay="0"/>
                                  </p:stCondLst>
                                  <p:childTnLst>
                                    <p:set>
                                      <p:cBhvr>
                                        <p:cTn id="71" dur="1" fill="hold">
                                          <p:stCondLst>
                                            <p:cond delay="0"/>
                                          </p:stCondLst>
                                        </p:cTn>
                                        <p:tgtEl>
                                          <p:spTgt spid="4615"/>
                                        </p:tgtEl>
                                        <p:attrNameLst>
                                          <p:attrName>style.visibility</p:attrName>
                                        </p:attrNameLst>
                                      </p:cBhvr>
                                      <p:to>
                                        <p:strVal val="visible"/>
                                      </p:to>
                                    </p:set>
                                    <p:animEffect transition="in" filter="dissolve">
                                      <p:cBhvr>
                                        <p:cTn id="72" dur="500"/>
                                        <p:tgtEl>
                                          <p:spTgt spid="4615"/>
                                        </p:tgtEl>
                                      </p:cBhvr>
                                    </p:animEffect>
                                  </p:childTnLst>
                                </p:cTn>
                              </p:par>
                            </p:childTnLst>
                          </p:cTn>
                        </p:par>
                        <p:par>
                          <p:cTn id="73" fill="hold" nodeType="afterGroup">
                            <p:stCondLst>
                              <p:cond delay="500"/>
                            </p:stCondLst>
                            <p:childTnLst>
                              <p:par>
                                <p:cTn id="74" presetID="0" presetClass="path" presetSubtype="0" accel="50000" decel="50000" fill="hold" grpId="1" nodeType="afterEffect">
                                  <p:stCondLst>
                                    <p:cond delay="0"/>
                                  </p:stCondLst>
                                  <p:childTnLst>
                                    <p:animMotion origin="layout" path="M 0.0007 0.00093 L -0.01319 -0.05972 L -0.03298 -0.13796 " pathEditMode="relative" ptsTypes="AAA">
                                      <p:cBhvr>
                                        <p:cTn id="75" dur="2000" fill="hold"/>
                                        <p:tgtEl>
                                          <p:spTgt spid="4615"/>
                                        </p:tgtEl>
                                        <p:attrNameLst>
                                          <p:attrName>ppt_x</p:attrName>
                                          <p:attrName>ppt_y</p:attrName>
                                        </p:attrNameLst>
                                      </p:cBhvr>
                                    </p:animMotion>
                                  </p:childTnLst>
                                  <p:subTnLst>
                                    <p:audio>
                                      <p:cMediaNode>
                                        <p:cTn display="0" masterRel="sameClick">
                                          <p:stCondLst>
                                            <p:cond evt="begin" delay="0">
                                              <p:tn val="74"/>
                                            </p:cond>
                                          </p:stCondLst>
                                          <p:endCondLst>
                                            <p:cond evt="onStopAudio" delay="0">
                                              <p:tgtEl>
                                                <p:sldTgt/>
                                              </p:tgtEl>
                                            </p:cond>
                                          </p:endCondLst>
                                        </p:cTn>
                                        <p:tgtEl>
                                          <p:sndTgt r:embed="rId4" name="airplanes.wav"/>
                                        </p:tgtEl>
                                      </p:cMediaNode>
                                    </p:audio>
                                  </p:subTnLst>
                                </p:cTn>
                              </p:par>
                            </p:childTnLst>
                          </p:cTn>
                        </p:par>
                        <p:par>
                          <p:cTn id="76" fill="hold" nodeType="afterGroup">
                            <p:stCondLst>
                              <p:cond delay="2500"/>
                            </p:stCondLst>
                            <p:childTnLst>
                              <p:par>
                                <p:cTn id="77" presetID="9" presetClass="exit" presetSubtype="0" fill="hold" grpId="2" nodeType="afterEffect">
                                  <p:stCondLst>
                                    <p:cond delay="0"/>
                                  </p:stCondLst>
                                  <p:childTnLst>
                                    <p:animEffect transition="out" filter="dissolve">
                                      <p:cBhvr>
                                        <p:cTn id="78" dur="500"/>
                                        <p:tgtEl>
                                          <p:spTgt spid="4615"/>
                                        </p:tgtEl>
                                      </p:cBhvr>
                                    </p:animEffect>
                                    <p:set>
                                      <p:cBhvr>
                                        <p:cTn id="79" dur="1" fill="hold">
                                          <p:stCondLst>
                                            <p:cond delay="499"/>
                                          </p:stCondLst>
                                        </p:cTn>
                                        <p:tgtEl>
                                          <p:spTgt spid="4615"/>
                                        </p:tgtEl>
                                        <p:attrNameLst>
                                          <p:attrName>style.visibility</p:attrName>
                                        </p:attrNameLst>
                                      </p:cBhvr>
                                      <p:to>
                                        <p:strVal val="hidden"/>
                                      </p:to>
                                    </p:set>
                                  </p:childTnLst>
                                </p:cTn>
                              </p:par>
                            </p:childTnLst>
                          </p:cTn>
                        </p:par>
                        <p:par>
                          <p:cTn id="80" fill="hold" nodeType="afterGroup">
                            <p:stCondLst>
                              <p:cond delay="3000"/>
                            </p:stCondLst>
                            <p:childTnLst>
                              <p:par>
                                <p:cTn id="81" presetID="9" presetClass="exit" presetSubtype="0" fill="hold" nodeType="afterEffect">
                                  <p:stCondLst>
                                    <p:cond delay="0"/>
                                  </p:stCondLst>
                                  <p:childTnLst>
                                    <p:animEffect transition="out" filter="dissolve">
                                      <p:cBhvr>
                                        <p:cTn id="82" dur="500"/>
                                        <p:tgtEl>
                                          <p:spTgt spid="4526"/>
                                        </p:tgtEl>
                                      </p:cBhvr>
                                    </p:animEffect>
                                    <p:set>
                                      <p:cBhvr>
                                        <p:cTn id="83" dur="1" fill="hold">
                                          <p:stCondLst>
                                            <p:cond delay="499"/>
                                          </p:stCondLst>
                                        </p:cTn>
                                        <p:tgtEl>
                                          <p:spTgt spid="4526"/>
                                        </p:tgtEl>
                                        <p:attrNameLst>
                                          <p:attrName>style.visibility</p:attrName>
                                        </p:attrNameLst>
                                      </p:cBhvr>
                                      <p:to>
                                        <p:strVal val="hidden"/>
                                      </p:to>
                                    </p:set>
                                  </p:childTnLst>
                                </p:cTn>
                              </p:par>
                              <p:par>
                                <p:cTn id="84" presetID="9" presetClass="entr" presetSubtype="0" fill="hold" nodeType="withEffect">
                                  <p:stCondLst>
                                    <p:cond delay="0"/>
                                  </p:stCondLst>
                                  <p:childTnLst>
                                    <p:set>
                                      <p:cBhvr>
                                        <p:cTn id="85" dur="1" fill="hold">
                                          <p:stCondLst>
                                            <p:cond delay="0"/>
                                          </p:stCondLst>
                                        </p:cTn>
                                        <p:tgtEl>
                                          <p:spTgt spid="4486"/>
                                        </p:tgtEl>
                                        <p:attrNameLst>
                                          <p:attrName>style.visibility</p:attrName>
                                        </p:attrNameLst>
                                      </p:cBhvr>
                                      <p:to>
                                        <p:strVal val="visible"/>
                                      </p:to>
                                    </p:set>
                                    <p:animEffect transition="in" filter="dissolve">
                                      <p:cBhvr>
                                        <p:cTn id="86" dur="500"/>
                                        <p:tgtEl>
                                          <p:spTgt spid="4486"/>
                                        </p:tgtEl>
                                      </p:cBhvr>
                                    </p:animEffect>
                                  </p:childTnLst>
                                </p:cTn>
                              </p:par>
                              <p:par>
                                <p:cTn id="87" presetID="9" presetClass="entr" presetSubtype="0" fill="hold" nodeType="withEffect">
                                  <p:stCondLst>
                                    <p:cond delay="0"/>
                                  </p:stCondLst>
                                  <p:childTnLst>
                                    <p:set>
                                      <p:cBhvr>
                                        <p:cTn id="88" dur="1" fill="hold">
                                          <p:stCondLst>
                                            <p:cond delay="0"/>
                                          </p:stCondLst>
                                        </p:cTn>
                                        <p:tgtEl>
                                          <p:spTgt spid="4616"/>
                                        </p:tgtEl>
                                        <p:attrNameLst>
                                          <p:attrName>style.visibility</p:attrName>
                                        </p:attrNameLst>
                                      </p:cBhvr>
                                      <p:to>
                                        <p:strVal val="visible"/>
                                      </p:to>
                                    </p:set>
                                    <p:animEffect transition="in" filter="dissolve">
                                      <p:cBhvr>
                                        <p:cTn id="89" dur="500"/>
                                        <p:tgtEl>
                                          <p:spTgt spid="4616"/>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9" presetClass="entr" presetSubtype="0" fill="hold" grpId="0" nodeType="clickEffect">
                                  <p:stCondLst>
                                    <p:cond delay="0"/>
                                  </p:stCondLst>
                                  <p:childTnLst>
                                    <p:set>
                                      <p:cBhvr>
                                        <p:cTn id="93" dur="1" fill="hold">
                                          <p:stCondLst>
                                            <p:cond delay="0"/>
                                          </p:stCondLst>
                                        </p:cTn>
                                        <p:tgtEl>
                                          <p:spTgt spid="4621"/>
                                        </p:tgtEl>
                                        <p:attrNameLst>
                                          <p:attrName>style.visibility</p:attrName>
                                        </p:attrNameLst>
                                      </p:cBhvr>
                                      <p:to>
                                        <p:strVal val="visible"/>
                                      </p:to>
                                    </p:set>
                                    <p:animEffect transition="in" filter="dissolve">
                                      <p:cBhvr>
                                        <p:cTn id="94" dur="500"/>
                                        <p:tgtEl>
                                          <p:spTgt spid="4621"/>
                                        </p:tgtEl>
                                      </p:cBhvr>
                                    </p:animEffect>
                                  </p:childTnLst>
                                </p:cTn>
                              </p:par>
                              <p:par>
                                <p:cTn id="95" presetID="0" presetClass="path" presetSubtype="0" accel="50000" decel="50000" fill="hold" grpId="1" nodeType="withEffect">
                                  <p:stCondLst>
                                    <p:cond delay="0"/>
                                  </p:stCondLst>
                                  <p:childTnLst>
                                    <p:animMotion origin="layout" path="M -0.00035 0.00093 L 0.01198 0.09607 L 0.05625 0.1662 " pathEditMode="relative" rAng="0" ptsTypes="AAA">
                                      <p:cBhvr>
                                        <p:cTn id="96" dur="2000" fill="hold"/>
                                        <p:tgtEl>
                                          <p:spTgt spid="4621"/>
                                        </p:tgtEl>
                                        <p:attrNameLst>
                                          <p:attrName>ppt_x</p:attrName>
                                          <p:attrName>ppt_y</p:attrName>
                                        </p:attrNameLst>
                                      </p:cBhvr>
                                      <p:rCtr x="2830" y="8264"/>
                                    </p:animMotion>
                                  </p:childTnLst>
                                  <p:subTnLst>
                                    <p:audio>
                                      <p:cMediaNode>
                                        <p:cTn display="0" masterRel="sameClick">
                                          <p:stCondLst>
                                            <p:cond evt="begin" delay="0">
                                              <p:tn val="95"/>
                                            </p:cond>
                                          </p:stCondLst>
                                          <p:endCondLst>
                                            <p:cond evt="onStopAudio" delay="0">
                                              <p:tgtEl>
                                                <p:sldTgt/>
                                              </p:tgtEl>
                                            </p:cond>
                                          </p:endCondLst>
                                        </p:cTn>
                                        <p:tgtEl>
                                          <p:sndTgt r:embed="rId4" name="airplanes.wav"/>
                                        </p:tgtEl>
                                      </p:cMediaNode>
                                    </p:audio>
                                  </p:subTnLst>
                                </p:cTn>
                              </p:par>
                            </p:childTnLst>
                          </p:cTn>
                        </p:par>
                        <p:par>
                          <p:cTn id="97" fill="hold" nodeType="afterGroup">
                            <p:stCondLst>
                              <p:cond delay="2000"/>
                            </p:stCondLst>
                            <p:childTnLst>
                              <p:par>
                                <p:cTn id="98" presetID="0" presetClass="path" presetSubtype="0" accel="50000" decel="50000" fill="hold" nodeType="afterEffect">
                                  <p:stCondLst>
                                    <p:cond delay="0"/>
                                  </p:stCondLst>
                                  <p:childTnLst>
                                    <p:animMotion origin="layout" path="M -5.55556E-6 5.18519E-6 L -0.02709 -0.02569 " pathEditMode="relative" ptsTypes="AA">
                                      <p:cBhvr>
                                        <p:cTn id="99" dur="2000" fill="hold"/>
                                        <p:tgtEl>
                                          <p:spTgt spid="4605"/>
                                        </p:tgtEl>
                                        <p:attrNameLst>
                                          <p:attrName>ppt_x</p:attrName>
                                          <p:attrName>ppt_y</p:attrName>
                                        </p:attrNameLst>
                                      </p:cBhvr>
                                    </p:animMotion>
                                  </p:childTnLst>
                                  <p:subTnLst>
                                    <p:audio>
                                      <p:cMediaNode>
                                        <p:cTn display="0" masterRel="sameClick">
                                          <p:stCondLst>
                                            <p:cond evt="begin" delay="0">
                                              <p:tn val="98"/>
                                            </p:cond>
                                          </p:stCondLst>
                                          <p:endCondLst>
                                            <p:cond evt="onStopAudio" delay="0">
                                              <p:tgtEl>
                                                <p:sldTgt/>
                                              </p:tgtEl>
                                            </p:cond>
                                          </p:endCondLst>
                                        </p:cTn>
                                        <p:tgtEl>
                                          <p:sndTgt r:embed="rId6" name="flyby.wav"/>
                                        </p:tgtEl>
                                      </p:cMediaNode>
                                    </p:audio>
                                  </p:subTnLst>
                                </p:cTn>
                              </p:par>
                            </p:childTnLst>
                          </p:cTn>
                        </p:par>
                        <p:par>
                          <p:cTn id="100" fill="hold" nodeType="afterGroup">
                            <p:stCondLst>
                              <p:cond delay="4000"/>
                            </p:stCondLst>
                            <p:childTnLst>
                              <p:par>
                                <p:cTn id="101" presetID="1" presetClass="entr" presetSubtype="0" fill="hold" grpId="0" nodeType="afterEffect">
                                  <p:stCondLst>
                                    <p:cond delay="0"/>
                                  </p:stCondLst>
                                  <p:childTnLst>
                                    <p:set>
                                      <p:cBhvr>
                                        <p:cTn id="102" dur="1" fill="hold">
                                          <p:stCondLst>
                                            <p:cond delay="0"/>
                                          </p:stCondLst>
                                        </p:cTn>
                                        <p:tgtEl>
                                          <p:spTgt spid="4622"/>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5" name="explode.wav"/>
                                        </p:tgtEl>
                                      </p:cMediaNode>
                                    </p:audio>
                                  </p:subTnLst>
                                </p:cTn>
                              </p:par>
                            </p:childTnLst>
                          </p:cTn>
                        </p:par>
                        <p:par>
                          <p:cTn id="103" fill="hold" nodeType="afterGroup">
                            <p:stCondLst>
                              <p:cond delay="4000"/>
                            </p:stCondLst>
                            <p:childTnLst>
                              <p:par>
                                <p:cTn id="104" presetID="3" presetClass="exit" presetSubtype="10" fill="hold" grpId="1" nodeType="afterEffect">
                                  <p:stCondLst>
                                    <p:cond delay="0"/>
                                  </p:stCondLst>
                                  <p:childTnLst>
                                    <p:animEffect transition="out" filter="blinds(horizontal)">
                                      <p:cBhvr>
                                        <p:cTn id="105" dur="500"/>
                                        <p:tgtEl>
                                          <p:spTgt spid="4622"/>
                                        </p:tgtEl>
                                      </p:cBhvr>
                                    </p:animEffect>
                                    <p:set>
                                      <p:cBhvr>
                                        <p:cTn id="106" dur="1" fill="hold">
                                          <p:stCondLst>
                                            <p:cond delay="499"/>
                                          </p:stCondLst>
                                        </p:cTn>
                                        <p:tgtEl>
                                          <p:spTgt spid="4622"/>
                                        </p:tgtEl>
                                        <p:attrNameLst>
                                          <p:attrName>style.visibility</p:attrName>
                                        </p:attrNameLst>
                                      </p:cBhvr>
                                      <p:to>
                                        <p:strVal val="hidden"/>
                                      </p:to>
                                    </p:set>
                                  </p:childTnLst>
                                </p:cTn>
                              </p:par>
                            </p:childTnLst>
                          </p:cTn>
                        </p:par>
                        <p:par>
                          <p:cTn id="107" fill="hold" nodeType="afterGroup">
                            <p:stCondLst>
                              <p:cond delay="4500"/>
                            </p:stCondLst>
                            <p:childTnLst>
                              <p:par>
                                <p:cTn id="108" presetID="9" presetClass="exit" presetSubtype="0" fill="hold" grpId="2" nodeType="afterEffect">
                                  <p:stCondLst>
                                    <p:cond delay="0"/>
                                  </p:stCondLst>
                                  <p:childTnLst>
                                    <p:animEffect transition="out" filter="dissolve">
                                      <p:cBhvr>
                                        <p:cTn id="109" dur="500"/>
                                        <p:tgtEl>
                                          <p:spTgt spid="4621"/>
                                        </p:tgtEl>
                                      </p:cBhvr>
                                    </p:animEffect>
                                    <p:set>
                                      <p:cBhvr>
                                        <p:cTn id="110" dur="1" fill="hold">
                                          <p:stCondLst>
                                            <p:cond delay="499"/>
                                          </p:stCondLst>
                                        </p:cTn>
                                        <p:tgtEl>
                                          <p:spTgt spid="4621"/>
                                        </p:tgtEl>
                                        <p:attrNameLst>
                                          <p:attrName>style.visibility</p:attrName>
                                        </p:attrNameLst>
                                      </p:cBhvr>
                                      <p:to>
                                        <p:strVal val="hidden"/>
                                      </p:to>
                                    </p:set>
                                  </p:childTnLst>
                                </p:cTn>
                              </p:par>
                            </p:childTnLst>
                          </p:cTn>
                        </p:par>
                        <p:par>
                          <p:cTn id="111" fill="hold" nodeType="afterGroup">
                            <p:stCondLst>
                              <p:cond delay="5000"/>
                            </p:stCondLst>
                            <p:childTnLst>
                              <p:par>
                                <p:cTn id="112" presetID="9" presetClass="exit" presetSubtype="0" fill="hold" nodeType="afterEffect">
                                  <p:stCondLst>
                                    <p:cond delay="0"/>
                                  </p:stCondLst>
                                  <p:childTnLst>
                                    <p:animEffect transition="out" filter="dissolve">
                                      <p:cBhvr>
                                        <p:cTn id="113" dur="500"/>
                                        <p:tgtEl>
                                          <p:spTgt spid="4608"/>
                                        </p:tgtEl>
                                      </p:cBhvr>
                                    </p:animEffect>
                                    <p:set>
                                      <p:cBhvr>
                                        <p:cTn id="114" dur="1" fill="hold">
                                          <p:stCondLst>
                                            <p:cond delay="499"/>
                                          </p:stCondLst>
                                        </p:cTn>
                                        <p:tgtEl>
                                          <p:spTgt spid="4608"/>
                                        </p:tgtEl>
                                        <p:attrNameLst>
                                          <p:attrName>style.visibility</p:attrName>
                                        </p:attrNameLst>
                                      </p:cBhvr>
                                      <p:to>
                                        <p:strVal val="hidden"/>
                                      </p:to>
                                    </p:set>
                                  </p:childTnLst>
                                </p:cTn>
                              </p:par>
                              <p:par>
                                <p:cTn id="115" presetID="9" presetClass="exit" presetSubtype="0" fill="hold" nodeType="withEffect">
                                  <p:stCondLst>
                                    <p:cond delay="0"/>
                                  </p:stCondLst>
                                  <p:childTnLst>
                                    <p:animEffect transition="out" filter="dissolve">
                                      <p:cBhvr>
                                        <p:cTn id="116" dur="500"/>
                                        <p:tgtEl>
                                          <p:spTgt spid="4605"/>
                                        </p:tgtEl>
                                      </p:cBhvr>
                                    </p:animEffect>
                                    <p:set>
                                      <p:cBhvr>
                                        <p:cTn id="117" dur="1" fill="hold">
                                          <p:stCondLst>
                                            <p:cond delay="499"/>
                                          </p:stCondLst>
                                        </p:cTn>
                                        <p:tgtEl>
                                          <p:spTgt spid="4605"/>
                                        </p:tgtEl>
                                        <p:attrNameLst>
                                          <p:attrName>style.visibility</p:attrName>
                                        </p:attrNameLst>
                                      </p:cBhvr>
                                      <p:to>
                                        <p:strVal val="hidden"/>
                                      </p:to>
                                    </p:set>
                                  </p:childTnLst>
                                </p:cTn>
                              </p:par>
                            </p:childTnLst>
                          </p:cTn>
                        </p:par>
                        <p:par>
                          <p:cTn id="118" fill="hold" nodeType="afterGroup">
                            <p:stCondLst>
                              <p:cond delay="5500"/>
                            </p:stCondLst>
                            <p:childTnLst>
                              <p:par>
                                <p:cTn id="119" presetID="0" presetClass="path" presetSubtype="0" accel="50000" decel="50000" fill="hold" nodeType="afterEffect">
                                  <p:stCondLst>
                                    <p:cond delay="0"/>
                                  </p:stCondLst>
                                  <p:childTnLst>
                                    <p:animMotion origin="layout" path="M -0.01667 -0.072 L 0.15556 -0.11088 L 0.26458 -0.27038 L 0.37778 -0.38496 " pathEditMode="relative" rAng="0" ptsTypes="AAAA">
                                      <p:cBhvr>
                                        <p:cTn id="120" dur="2000" fill="hold"/>
                                        <p:tgtEl>
                                          <p:spTgt spid="4591"/>
                                        </p:tgtEl>
                                        <p:attrNameLst>
                                          <p:attrName>ppt_x</p:attrName>
                                          <p:attrName>ppt_y</p:attrName>
                                        </p:attrNameLst>
                                      </p:cBhvr>
                                      <p:rCtr x="19722" y="-15648"/>
                                    </p:animMotion>
                                  </p:childTnLst>
                                  <p:subTnLst>
                                    <p:audio>
                                      <p:cMediaNode>
                                        <p:cTn display="0" masterRel="sameClick">
                                          <p:stCondLst>
                                            <p:cond evt="begin" delay="0">
                                              <p:tn val="119"/>
                                            </p:cond>
                                          </p:stCondLst>
                                          <p:endCondLst>
                                            <p:cond evt="onStopAudio" delay="0">
                                              <p:tgtEl>
                                                <p:sldTgt/>
                                              </p:tgtEl>
                                            </p:cond>
                                          </p:endCondLst>
                                        </p:cTn>
                                        <p:tgtEl>
                                          <p:sndTgt r:embed="rId3" name="nautical026.wav"/>
                                        </p:tgtEl>
                                      </p:cMediaNode>
                                    </p:audio>
                                  </p:subTnLst>
                                </p:cTn>
                              </p:par>
                              <p:par>
                                <p:cTn id="121" presetID="9" presetClass="entr" presetSubtype="0" fill="hold" nodeType="withEffect">
                                  <p:stCondLst>
                                    <p:cond delay="0"/>
                                  </p:stCondLst>
                                  <p:childTnLst>
                                    <p:set>
                                      <p:cBhvr>
                                        <p:cTn id="122" dur="1" fill="hold">
                                          <p:stCondLst>
                                            <p:cond delay="0"/>
                                          </p:stCondLst>
                                        </p:cTn>
                                        <p:tgtEl>
                                          <p:spTgt spid="4627"/>
                                        </p:tgtEl>
                                        <p:attrNameLst>
                                          <p:attrName>style.visibility</p:attrName>
                                        </p:attrNameLst>
                                      </p:cBhvr>
                                      <p:to>
                                        <p:strVal val="visible"/>
                                      </p:to>
                                    </p:set>
                                    <p:animEffect transition="in" filter="dissolve">
                                      <p:cBhvr>
                                        <p:cTn id="123" dur="500"/>
                                        <p:tgtEl>
                                          <p:spTgt spid="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1" grpId="0" animBg="1"/>
      <p:bldP spid="4611" grpId="1" animBg="1"/>
      <p:bldP spid="4613" grpId="0" animBg="1"/>
      <p:bldP spid="4613" grpId="1" animBg="1"/>
      <p:bldP spid="4614" grpId="0" animBg="1"/>
      <p:bldP spid="4614" grpId="1" animBg="1"/>
      <p:bldP spid="4604" grpId="0" animBg="1"/>
      <p:bldP spid="4604" grpId="1" animBg="1"/>
      <p:bldP spid="4604" grpId="2" animBg="1"/>
      <p:bldP spid="4615" grpId="0" animBg="1"/>
      <p:bldP spid="4615" grpId="1" animBg="1"/>
      <p:bldP spid="4615" grpId="2" animBg="1"/>
      <p:bldP spid="4621" grpId="0" animBg="1"/>
      <p:bldP spid="4621" grpId="1" animBg="1"/>
      <p:bldP spid="4621" grpId="2" animBg="1"/>
      <p:bldP spid="4622" grpId="0" animBg="1"/>
      <p:bldP spid="4622" grpId="1" animBg="1"/>
      <p:bldP spid="4268" grpId="0" animBg="1"/>
      <p:bldP spid="426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11" name="Oval 423"/>
          <p:cNvSpPr>
            <a:spLocks noChangeArrowheads="1"/>
          </p:cNvSpPr>
          <p:nvPr/>
        </p:nvSpPr>
        <p:spPr bwMode="auto">
          <a:xfrm rot="-944256">
            <a:off x="2024063" y="3143250"/>
            <a:ext cx="360362" cy="33813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3" name="Oval 25"/>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2698" name="Picture 410" descr="Flag of Taiw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95488" y="3171825"/>
            <a:ext cx="352425" cy="234950"/>
          </a:xfrm>
          <a:prstGeom prst="rect">
            <a:avLst/>
          </a:prstGeom>
          <a:noFill/>
          <a:extLst>
            <a:ext uri="{909E8E84-426E-40DD-AFC4-6F175D3DCCD1}">
              <a14:hiddenFill xmlns:a14="http://schemas.microsoft.com/office/drawing/2010/main">
                <a:solidFill>
                  <a:srgbClr val="FFFFFF"/>
                </a:solidFill>
              </a14:hiddenFill>
            </a:ext>
          </a:extLst>
        </p:spPr>
      </p:pic>
      <p:sp>
        <p:nvSpPr>
          <p:cNvPr id="12651" name="Rectangle 363"/>
          <p:cNvSpPr>
            <a:spLocks noChangeArrowheads="1"/>
          </p:cNvSpPr>
          <p:nvPr/>
        </p:nvSpPr>
        <p:spPr bwMode="auto">
          <a:xfrm>
            <a:off x="7459663" y="42863"/>
            <a:ext cx="1698625" cy="23796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296" name="Rectangle 8"/>
          <p:cNvSpPr>
            <a:spLocks noChangeArrowheads="1"/>
          </p:cNvSpPr>
          <p:nvPr/>
        </p:nvSpPr>
        <p:spPr bwMode="auto">
          <a:xfrm>
            <a:off x="7445375" y="5964238"/>
            <a:ext cx="1698625" cy="8937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297" name="Picture 9" descr="bgP080"/>
          <p:cNvPicPr>
            <a:picLocks noChangeAspect="1" noChangeArrowheads="1"/>
          </p:cNvPicPr>
          <p:nvPr/>
        </p:nvPicPr>
        <p:blipFill>
          <a:blip r:embed="rId6">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115300" y="63119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12298" name="Rectangle 10"/>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299" name="Oval 11"/>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Oval 12"/>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1" name="Oval 13"/>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2" name="Oval 14"/>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3" name="Oval 15"/>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Oval 16"/>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Oval 17"/>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6" name="Oval 18"/>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7" name="Oval 19"/>
          <p:cNvSpPr>
            <a:spLocks noChangeArrowheads="1"/>
          </p:cNvSpPr>
          <p:nvPr/>
        </p:nvSpPr>
        <p:spPr bwMode="auto">
          <a:xfrm>
            <a:off x="3922713" y="5218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8" name="Oval 20"/>
          <p:cNvSpPr>
            <a:spLocks noChangeArrowheads="1"/>
          </p:cNvSpPr>
          <p:nvPr/>
        </p:nvSpPr>
        <p:spPr bwMode="auto">
          <a:xfrm>
            <a:off x="4379913" y="53228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9" name="Oval 21"/>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0" name="Oval 22"/>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1" name="Oval 23"/>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2" name="Oval 24"/>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4" name="Oval 26"/>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5" name="Oval 27"/>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6" name="Oval 28"/>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7" name="Oval 29"/>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8" name="Oval 30"/>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19" name="Oval 31"/>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0" name="Oval 32"/>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1" name="Oval 33"/>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2" name="Oval 34"/>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3" name="Oval 35"/>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4" name="Oval 36"/>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5" name="Oval 37"/>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6" name="Oval 38"/>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7" name="Oval 39"/>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8" name="Oval 40"/>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29" name="Oval 41"/>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0" name="Oval 42"/>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1" name="Oval 43"/>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2" name="Oval 44"/>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3" name="Oval 45"/>
          <p:cNvSpPr>
            <a:spLocks noChangeArrowheads="1"/>
          </p:cNvSpPr>
          <p:nvPr/>
        </p:nvSpPr>
        <p:spPr bwMode="auto">
          <a:xfrm>
            <a:off x="5319713"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4" name="Oval 46"/>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5" name="Oval 47"/>
          <p:cNvSpPr>
            <a:spLocks noChangeArrowheads="1"/>
          </p:cNvSpPr>
          <p:nvPr/>
        </p:nvSpPr>
        <p:spPr bwMode="auto">
          <a:xfrm>
            <a:off x="5457825" y="55784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6" name="Oval 48"/>
          <p:cNvSpPr>
            <a:spLocks noChangeArrowheads="1"/>
          </p:cNvSpPr>
          <p:nvPr/>
        </p:nvSpPr>
        <p:spPr bwMode="auto">
          <a:xfrm>
            <a:off x="4605338"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37" name="Oval 49"/>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1" name="Oval 53"/>
          <p:cNvSpPr>
            <a:spLocks noChangeArrowheads="1"/>
          </p:cNvSpPr>
          <p:nvPr/>
        </p:nvSpPr>
        <p:spPr bwMode="auto">
          <a:xfrm>
            <a:off x="6497638" y="3762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2" name="Oval 54"/>
          <p:cNvSpPr>
            <a:spLocks noChangeArrowheads="1"/>
          </p:cNvSpPr>
          <p:nvPr/>
        </p:nvSpPr>
        <p:spPr bwMode="auto">
          <a:xfrm>
            <a:off x="6954838" y="5413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3" name="Oval 55"/>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44" name="Oval 56"/>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2345" name="Group 57"/>
          <p:cNvGrpSpPr>
            <a:grpSpLocks/>
          </p:cNvGrpSpPr>
          <p:nvPr/>
        </p:nvGrpSpPr>
        <p:grpSpPr bwMode="auto">
          <a:xfrm>
            <a:off x="7662863" y="571500"/>
            <a:ext cx="1454150" cy="244475"/>
            <a:chOff x="3181" y="1163"/>
            <a:chExt cx="916" cy="154"/>
          </a:xfrm>
        </p:grpSpPr>
        <p:grpSp>
          <p:nvGrpSpPr>
            <p:cNvPr id="12346" name="Group 58"/>
            <p:cNvGrpSpPr>
              <a:grpSpLocks/>
            </p:cNvGrpSpPr>
            <p:nvPr/>
          </p:nvGrpSpPr>
          <p:grpSpPr bwMode="auto">
            <a:xfrm>
              <a:off x="3181" y="1163"/>
              <a:ext cx="916" cy="154"/>
              <a:chOff x="3181" y="1035"/>
              <a:chExt cx="916" cy="154"/>
            </a:xfrm>
          </p:grpSpPr>
          <p:grpSp>
            <p:nvGrpSpPr>
              <p:cNvPr id="12347" name="Group 59"/>
              <p:cNvGrpSpPr>
                <a:grpSpLocks/>
              </p:cNvGrpSpPr>
              <p:nvPr/>
            </p:nvGrpSpPr>
            <p:grpSpPr bwMode="auto">
              <a:xfrm rot="-132102">
                <a:off x="3181" y="1038"/>
                <a:ext cx="916" cy="137"/>
                <a:chOff x="1208" y="2784"/>
                <a:chExt cx="3126" cy="468"/>
              </a:xfrm>
            </p:grpSpPr>
            <p:grpSp>
              <p:nvGrpSpPr>
                <p:cNvPr id="12348" name="Group 60"/>
                <p:cNvGrpSpPr>
                  <a:grpSpLocks/>
                </p:cNvGrpSpPr>
                <p:nvPr/>
              </p:nvGrpSpPr>
              <p:grpSpPr bwMode="auto">
                <a:xfrm>
                  <a:off x="1208" y="2784"/>
                  <a:ext cx="3126" cy="448"/>
                  <a:chOff x="1208" y="2784"/>
                  <a:chExt cx="3126" cy="448"/>
                </a:xfrm>
              </p:grpSpPr>
              <p:sp>
                <p:nvSpPr>
                  <p:cNvPr id="12349" name="Freeform 6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0" name="Freeform 6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1" name="Freeform 6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2" name="Freeform 6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53" name="Oval 6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54" name="Freeform 6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5" name="Freeform 6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6" name="Freeform 6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57" name="Freeform 6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58" name="Text Box 70"/>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12359" name="Text Box 71"/>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12360" name="Group 72"/>
          <p:cNvGrpSpPr>
            <a:grpSpLocks/>
          </p:cNvGrpSpPr>
          <p:nvPr/>
        </p:nvGrpSpPr>
        <p:grpSpPr bwMode="auto">
          <a:xfrm>
            <a:off x="7662863" y="306388"/>
            <a:ext cx="1454150" cy="247650"/>
            <a:chOff x="3169" y="1770"/>
            <a:chExt cx="916" cy="156"/>
          </a:xfrm>
        </p:grpSpPr>
        <p:grpSp>
          <p:nvGrpSpPr>
            <p:cNvPr id="12361" name="Group 73"/>
            <p:cNvGrpSpPr>
              <a:grpSpLocks/>
            </p:cNvGrpSpPr>
            <p:nvPr/>
          </p:nvGrpSpPr>
          <p:grpSpPr bwMode="auto">
            <a:xfrm>
              <a:off x="3169" y="1770"/>
              <a:ext cx="916" cy="156"/>
              <a:chOff x="3165" y="526"/>
              <a:chExt cx="916" cy="156"/>
            </a:xfrm>
          </p:grpSpPr>
          <p:grpSp>
            <p:nvGrpSpPr>
              <p:cNvPr id="12362" name="Group 74"/>
              <p:cNvGrpSpPr>
                <a:grpSpLocks/>
              </p:cNvGrpSpPr>
              <p:nvPr/>
            </p:nvGrpSpPr>
            <p:grpSpPr bwMode="auto">
              <a:xfrm rot="-132102">
                <a:off x="3165" y="526"/>
                <a:ext cx="916" cy="137"/>
                <a:chOff x="1208" y="2784"/>
                <a:chExt cx="3126" cy="468"/>
              </a:xfrm>
            </p:grpSpPr>
            <p:grpSp>
              <p:nvGrpSpPr>
                <p:cNvPr id="12363" name="Group 75"/>
                <p:cNvGrpSpPr>
                  <a:grpSpLocks/>
                </p:cNvGrpSpPr>
                <p:nvPr/>
              </p:nvGrpSpPr>
              <p:grpSpPr bwMode="auto">
                <a:xfrm>
                  <a:off x="1208" y="2784"/>
                  <a:ext cx="3126" cy="448"/>
                  <a:chOff x="1208" y="2784"/>
                  <a:chExt cx="3126" cy="448"/>
                </a:xfrm>
              </p:grpSpPr>
              <p:sp>
                <p:nvSpPr>
                  <p:cNvPr id="12364" name="Freeform 7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5" name="Freeform 7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6" name="Freeform 7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67" name="Freeform 7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68" name="Oval 8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69" name="Freeform 8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0" name="Freeform 8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1" name="Freeform 8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72" name="Freeform 8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73" name="Text Box 85"/>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12374" name="Text Box 86"/>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12375" name="Text Box 87"/>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12376" name="Group 88"/>
          <p:cNvGrpSpPr>
            <a:grpSpLocks/>
          </p:cNvGrpSpPr>
          <p:nvPr/>
        </p:nvGrpSpPr>
        <p:grpSpPr bwMode="auto">
          <a:xfrm>
            <a:off x="7661275" y="563563"/>
            <a:ext cx="1454150" cy="274637"/>
            <a:chOff x="4661" y="1133"/>
            <a:chExt cx="916" cy="173"/>
          </a:xfrm>
        </p:grpSpPr>
        <p:grpSp>
          <p:nvGrpSpPr>
            <p:cNvPr id="12377" name="Group 89"/>
            <p:cNvGrpSpPr>
              <a:grpSpLocks/>
            </p:cNvGrpSpPr>
            <p:nvPr/>
          </p:nvGrpSpPr>
          <p:grpSpPr bwMode="auto">
            <a:xfrm rot="-132102">
              <a:off x="4661" y="1139"/>
              <a:ext cx="916" cy="137"/>
              <a:chOff x="1208" y="2784"/>
              <a:chExt cx="3126" cy="468"/>
            </a:xfrm>
          </p:grpSpPr>
          <p:grpSp>
            <p:nvGrpSpPr>
              <p:cNvPr id="12378" name="Group 90"/>
              <p:cNvGrpSpPr>
                <a:grpSpLocks/>
              </p:cNvGrpSpPr>
              <p:nvPr/>
            </p:nvGrpSpPr>
            <p:grpSpPr bwMode="auto">
              <a:xfrm>
                <a:off x="1208" y="2784"/>
                <a:ext cx="3126" cy="448"/>
                <a:chOff x="1208" y="2784"/>
                <a:chExt cx="3126" cy="448"/>
              </a:xfrm>
            </p:grpSpPr>
            <p:sp>
              <p:nvSpPr>
                <p:cNvPr id="12379" name="Freeform 9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0" name="Freeform 9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1" name="Freeform 9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2" name="Freeform 9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83" name="Oval 95"/>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84" name="Freeform 9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5" name="Freeform 9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6" name="Freeform 9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387" name="Freeform 9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388" name="Text Box 100"/>
            <p:cNvSpPr txBox="1">
              <a:spLocks noChangeArrowheads="1"/>
            </p:cNvSpPr>
            <p:nvPr/>
          </p:nvSpPr>
          <p:spPr bwMode="auto">
            <a:xfrm>
              <a:off x="4838" y="1133"/>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12389" name="Text Box 101"/>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pic>
        <p:nvPicPr>
          <p:cNvPr id="12404" name="Picture 116" descr="25THID"/>
          <p:cNvPicPr>
            <a:picLocks noChangeAspect="1" noChangeArrowheads="1"/>
          </p:cNvPicPr>
          <p:nvPr/>
        </p:nvPicPr>
        <p:blipFill>
          <a:blip r:embed="rId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56625" y="6329363"/>
            <a:ext cx="301625" cy="401637"/>
          </a:xfrm>
          <a:prstGeom prst="rect">
            <a:avLst/>
          </a:prstGeom>
          <a:noFill/>
          <a:extLst>
            <a:ext uri="{909E8E84-426E-40DD-AFC4-6F175D3DCCD1}">
              <a14:hiddenFill xmlns:a14="http://schemas.microsoft.com/office/drawing/2010/main">
                <a:solidFill>
                  <a:srgbClr val="FFFFFF"/>
                </a:solidFill>
              </a14:hiddenFill>
            </a:ext>
          </a:extLst>
        </p:spPr>
      </p:pic>
      <p:grpSp>
        <p:nvGrpSpPr>
          <p:cNvPr id="12405" name="Group 117"/>
          <p:cNvGrpSpPr>
            <a:grpSpLocks/>
          </p:cNvGrpSpPr>
          <p:nvPr/>
        </p:nvGrpSpPr>
        <p:grpSpPr bwMode="auto">
          <a:xfrm>
            <a:off x="7767638" y="6337300"/>
            <a:ext cx="323850" cy="377825"/>
            <a:chOff x="109" y="2900"/>
            <a:chExt cx="72" cy="84"/>
          </a:xfrm>
        </p:grpSpPr>
        <p:sp>
          <p:nvSpPr>
            <p:cNvPr id="12406" name="AutoShape 118"/>
            <p:cNvSpPr>
              <a:spLocks noChangeAspect="1" noChangeArrowheads="1" noTextEdit="1"/>
            </p:cNvSpPr>
            <p:nvPr/>
          </p:nvSpPr>
          <p:spPr bwMode="auto">
            <a:xfrm>
              <a:off x="109" y="2900"/>
              <a:ext cx="7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2407" name="Freeform 119"/>
            <p:cNvSpPr>
              <a:spLocks/>
            </p:cNvSpPr>
            <p:nvPr/>
          </p:nvSpPr>
          <p:spPr bwMode="auto">
            <a:xfrm>
              <a:off x="110" y="2900"/>
              <a:ext cx="70" cy="84"/>
            </a:xfrm>
            <a:custGeom>
              <a:avLst/>
              <a:gdLst>
                <a:gd name="T0" fmla="*/ 564 w 1129"/>
                <a:gd name="T1" fmla="*/ 0 h 1417"/>
                <a:gd name="T2" fmla="*/ 0 w 1129"/>
                <a:gd name="T3" fmla="*/ 0 h 1417"/>
                <a:gd name="T4" fmla="*/ 0 w 1129"/>
                <a:gd name="T5" fmla="*/ 764 h 1417"/>
                <a:gd name="T6" fmla="*/ 0 w 1129"/>
                <a:gd name="T7" fmla="*/ 764 h 1417"/>
                <a:gd name="T8" fmla="*/ 1 w 1129"/>
                <a:gd name="T9" fmla="*/ 778 h 1417"/>
                <a:gd name="T10" fmla="*/ 7 w 1129"/>
                <a:gd name="T11" fmla="*/ 816 h 1417"/>
                <a:gd name="T12" fmla="*/ 21 w 1129"/>
                <a:gd name="T13" fmla="*/ 874 h 1417"/>
                <a:gd name="T14" fmla="*/ 45 w 1129"/>
                <a:gd name="T15" fmla="*/ 947 h 1417"/>
                <a:gd name="T16" fmla="*/ 82 w 1129"/>
                <a:gd name="T17" fmla="*/ 1029 h 1417"/>
                <a:gd name="T18" fmla="*/ 135 w 1129"/>
                <a:gd name="T19" fmla="*/ 1117 h 1417"/>
                <a:gd name="T20" fmla="*/ 207 w 1129"/>
                <a:gd name="T21" fmla="*/ 1204 h 1417"/>
                <a:gd name="T22" fmla="*/ 301 w 1129"/>
                <a:gd name="T23" fmla="*/ 1286 h 1417"/>
                <a:gd name="T24" fmla="*/ 419 w 1129"/>
                <a:gd name="T25" fmla="*/ 1359 h 1417"/>
                <a:gd name="T26" fmla="*/ 564 w 1129"/>
                <a:gd name="T27" fmla="*/ 1417 h 1417"/>
                <a:gd name="T28" fmla="*/ 564 w 1129"/>
                <a:gd name="T29" fmla="*/ 1417 h 1417"/>
                <a:gd name="T30" fmla="*/ 710 w 1129"/>
                <a:gd name="T31" fmla="*/ 1359 h 1417"/>
                <a:gd name="T32" fmla="*/ 828 w 1129"/>
                <a:gd name="T33" fmla="*/ 1286 h 1417"/>
                <a:gd name="T34" fmla="*/ 922 w 1129"/>
                <a:gd name="T35" fmla="*/ 1204 h 1417"/>
                <a:gd name="T36" fmla="*/ 994 w 1129"/>
                <a:gd name="T37" fmla="*/ 1117 h 1417"/>
                <a:gd name="T38" fmla="*/ 1047 w 1129"/>
                <a:gd name="T39" fmla="*/ 1029 h 1417"/>
                <a:gd name="T40" fmla="*/ 1084 w 1129"/>
                <a:gd name="T41" fmla="*/ 947 h 1417"/>
                <a:gd name="T42" fmla="*/ 1108 w 1129"/>
                <a:gd name="T43" fmla="*/ 874 h 1417"/>
                <a:gd name="T44" fmla="*/ 1122 w 1129"/>
                <a:gd name="T45" fmla="*/ 816 h 1417"/>
                <a:gd name="T46" fmla="*/ 1128 w 1129"/>
                <a:gd name="T47" fmla="*/ 778 h 1417"/>
                <a:gd name="T48" fmla="*/ 1129 w 1129"/>
                <a:gd name="T49" fmla="*/ 764 h 1417"/>
                <a:gd name="T50" fmla="*/ 1129 w 1129"/>
                <a:gd name="T51" fmla="*/ 0 h 1417"/>
                <a:gd name="T52" fmla="*/ 564 w 1129"/>
                <a:gd name="T53" fmla="*/ 0 h 1417"/>
                <a:gd name="T54" fmla="*/ 564 w 1129"/>
                <a:gd name="T5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9" h="1417">
                  <a:moveTo>
                    <a:pt x="564" y="0"/>
                  </a:moveTo>
                  <a:lnTo>
                    <a:pt x="0" y="0"/>
                  </a:lnTo>
                  <a:lnTo>
                    <a:pt x="0" y="764"/>
                  </a:lnTo>
                  <a:lnTo>
                    <a:pt x="0" y="764"/>
                  </a:lnTo>
                  <a:lnTo>
                    <a:pt x="1" y="778"/>
                  </a:lnTo>
                  <a:lnTo>
                    <a:pt x="7" y="816"/>
                  </a:lnTo>
                  <a:lnTo>
                    <a:pt x="21" y="874"/>
                  </a:lnTo>
                  <a:lnTo>
                    <a:pt x="45" y="947"/>
                  </a:lnTo>
                  <a:lnTo>
                    <a:pt x="82" y="1029"/>
                  </a:lnTo>
                  <a:lnTo>
                    <a:pt x="135" y="1117"/>
                  </a:lnTo>
                  <a:lnTo>
                    <a:pt x="207" y="1204"/>
                  </a:lnTo>
                  <a:lnTo>
                    <a:pt x="301" y="1286"/>
                  </a:lnTo>
                  <a:lnTo>
                    <a:pt x="419" y="1359"/>
                  </a:lnTo>
                  <a:lnTo>
                    <a:pt x="564" y="1417"/>
                  </a:lnTo>
                  <a:lnTo>
                    <a:pt x="564" y="1417"/>
                  </a:lnTo>
                  <a:lnTo>
                    <a:pt x="710" y="1359"/>
                  </a:lnTo>
                  <a:lnTo>
                    <a:pt x="828" y="1286"/>
                  </a:lnTo>
                  <a:lnTo>
                    <a:pt x="922" y="1204"/>
                  </a:lnTo>
                  <a:lnTo>
                    <a:pt x="994" y="1117"/>
                  </a:lnTo>
                  <a:lnTo>
                    <a:pt x="1047" y="1029"/>
                  </a:lnTo>
                  <a:lnTo>
                    <a:pt x="1084" y="947"/>
                  </a:lnTo>
                  <a:lnTo>
                    <a:pt x="1108" y="874"/>
                  </a:lnTo>
                  <a:lnTo>
                    <a:pt x="1122" y="816"/>
                  </a:lnTo>
                  <a:lnTo>
                    <a:pt x="1128" y="778"/>
                  </a:lnTo>
                  <a:lnTo>
                    <a:pt x="1129" y="764"/>
                  </a:lnTo>
                  <a:lnTo>
                    <a:pt x="1129" y="0"/>
                  </a:lnTo>
                  <a:lnTo>
                    <a:pt x="564" y="0"/>
                  </a:lnTo>
                  <a:lnTo>
                    <a:pt x="564" y="0"/>
                  </a:lnTo>
                  <a:close/>
                </a:path>
              </a:pathLst>
            </a:custGeom>
            <a:solidFill>
              <a:srgbClr val="005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8" name="Freeform 120"/>
            <p:cNvSpPr>
              <a:spLocks/>
            </p:cNvSpPr>
            <p:nvPr/>
          </p:nvSpPr>
          <p:spPr bwMode="auto">
            <a:xfrm>
              <a:off x="118" y="2928"/>
              <a:ext cx="14" cy="13"/>
            </a:xfrm>
            <a:custGeom>
              <a:avLst/>
              <a:gdLst>
                <a:gd name="T0" fmla="*/ 43 w 226"/>
                <a:gd name="T1" fmla="*/ 223 h 223"/>
                <a:gd name="T2" fmla="*/ 69 w 226"/>
                <a:gd name="T3" fmla="*/ 137 h 223"/>
                <a:gd name="T4" fmla="*/ 0 w 226"/>
                <a:gd name="T5" fmla="*/ 84 h 223"/>
                <a:gd name="T6" fmla="*/ 86 w 226"/>
                <a:gd name="T7" fmla="*/ 84 h 223"/>
                <a:gd name="T8" fmla="*/ 113 w 226"/>
                <a:gd name="T9" fmla="*/ 0 h 223"/>
                <a:gd name="T10" fmla="*/ 140 w 226"/>
                <a:gd name="T11" fmla="*/ 84 h 223"/>
                <a:gd name="T12" fmla="*/ 226 w 226"/>
                <a:gd name="T13" fmla="*/ 84 h 223"/>
                <a:gd name="T14" fmla="*/ 156 w 226"/>
                <a:gd name="T15" fmla="*/ 137 h 223"/>
                <a:gd name="T16" fmla="*/ 182 w 226"/>
                <a:gd name="T17" fmla="*/ 223 h 223"/>
                <a:gd name="T18" fmla="*/ 113 w 226"/>
                <a:gd name="T19" fmla="*/ 170 h 223"/>
                <a:gd name="T20" fmla="*/ 43 w 226"/>
                <a:gd name="T21" fmla="*/ 223 h 223"/>
                <a:gd name="T22" fmla="*/ 43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3" y="223"/>
                  </a:moveTo>
                  <a:lnTo>
                    <a:pt x="69" y="137"/>
                  </a:lnTo>
                  <a:lnTo>
                    <a:pt x="0" y="84"/>
                  </a:lnTo>
                  <a:lnTo>
                    <a:pt x="86" y="84"/>
                  </a:lnTo>
                  <a:lnTo>
                    <a:pt x="113" y="0"/>
                  </a:lnTo>
                  <a:lnTo>
                    <a:pt x="140" y="84"/>
                  </a:lnTo>
                  <a:lnTo>
                    <a:pt x="226" y="84"/>
                  </a:lnTo>
                  <a:lnTo>
                    <a:pt x="156" y="137"/>
                  </a:lnTo>
                  <a:lnTo>
                    <a:pt x="182" y="223"/>
                  </a:lnTo>
                  <a:lnTo>
                    <a:pt x="113" y="170"/>
                  </a:lnTo>
                  <a:lnTo>
                    <a:pt x="43" y="223"/>
                  </a:lnTo>
                  <a:lnTo>
                    <a:pt x="43"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09" name="Freeform 121"/>
            <p:cNvSpPr>
              <a:spLocks/>
            </p:cNvSpPr>
            <p:nvPr/>
          </p:nvSpPr>
          <p:spPr bwMode="auto">
            <a:xfrm>
              <a:off x="138" y="2908"/>
              <a:ext cx="14" cy="13"/>
            </a:xfrm>
            <a:custGeom>
              <a:avLst/>
              <a:gdLst>
                <a:gd name="T0" fmla="*/ 44 w 226"/>
                <a:gd name="T1" fmla="*/ 223 h 223"/>
                <a:gd name="T2" fmla="*/ 70 w 226"/>
                <a:gd name="T3" fmla="*/ 138 h 223"/>
                <a:gd name="T4" fmla="*/ 0 w 226"/>
                <a:gd name="T5" fmla="*/ 85 h 223"/>
                <a:gd name="T6" fmla="*/ 87 w 226"/>
                <a:gd name="T7" fmla="*/ 85 h 223"/>
                <a:gd name="T8" fmla="*/ 113 w 226"/>
                <a:gd name="T9" fmla="*/ 0 h 223"/>
                <a:gd name="T10" fmla="*/ 140 w 226"/>
                <a:gd name="T11" fmla="*/ 85 h 223"/>
                <a:gd name="T12" fmla="*/ 226 w 226"/>
                <a:gd name="T13" fmla="*/ 85 h 223"/>
                <a:gd name="T14" fmla="*/ 156 w 226"/>
                <a:gd name="T15" fmla="*/ 138 h 223"/>
                <a:gd name="T16" fmla="*/ 183 w 226"/>
                <a:gd name="T17" fmla="*/ 223 h 223"/>
                <a:gd name="T18" fmla="*/ 113 w 226"/>
                <a:gd name="T19" fmla="*/ 171 h 223"/>
                <a:gd name="T20" fmla="*/ 44 w 226"/>
                <a:gd name="T21" fmla="*/ 223 h 223"/>
                <a:gd name="T22" fmla="*/ 44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4" y="223"/>
                  </a:moveTo>
                  <a:lnTo>
                    <a:pt x="70" y="138"/>
                  </a:lnTo>
                  <a:lnTo>
                    <a:pt x="0" y="85"/>
                  </a:lnTo>
                  <a:lnTo>
                    <a:pt x="87" y="85"/>
                  </a:lnTo>
                  <a:lnTo>
                    <a:pt x="113" y="0"/>
                  </a:lnTo>
                  <a:lnTo>
                    <a:pt x="140" y="85"/>
                  </a:lnTo>
                  <a:lnTo>
                    <a:pt x="226" y="85"/>
                  </a:lnTo>
                  <a:lnTo>
                    <a:pt x="156" y="138"/>
                  </a:lnTo>
                  <a:lnTo>
                    <a:pt x="183" y="223"/>
                  </a:lnTo>
                  <a:lnTo>
                    <a:pt x="113" y="171"/>
                  </a:lnTo>
                  <a:lnTo>
                    <a:pt x="44" y="223"/>
                  </a:lnTo>
                  <a:lnTo>
                    <a:pt x="44"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0" name="Freeform 122"/>
            <p:cNvSpPr>
              <a:spLocks/>
            </p:cNvSpPr>
            <p:nvPr/>
          </p:nvSpPr>
          <p:spPr bwMode="auto">
            <a:xfrm>
              <a:off x="143" y="2955"/>
              <a:ext cx="17" cy="16"/>
            </a:xfrm>
            <a:custGeom>
              <a:avLst/>
              <a:gdLst>
                <a:gd name="T0" fmla="*/ 52 w 275"/>
                <a:gd name="T1" fmla="*/ 271 h 271"/>
                <a:gd name="T2" fmla="*/ 85 w 275"/>
                <a:gd name="T3" fmla="*/ 167 h 271"/>
                <a:gd name="T4" fmla="*/ 0 w 275"/>
                <a:gd name="T5" fmla="*/ 104 h 271"/>
                <a:gd name="T6" fmla="*/ 105 w 275"/>
                <a:gd name="T7" fmla="*/ 104 h 271"/>
                <a:gd name="T8" fmla="*/ 138 w 275"/>
                <a:gd name="T9" fmla="*/ 0 h 271"/>
                <a:gd name="T10" fmla="*/ 170 w 275"/>
                <a:gd name="T11" fmla="*/ 104 h 271"/>
                <a:gd name="T12" fmla="*/ 275 w 275"/>
                <a:gd name="T13" fmla="*/ 104 h 271"/>
                <a:gd name="T14" fmla="*/ 190 w 275"/>
                <a:gd name="T15" fmla="*/ 167 h 271"/>
                <a:gd name="T16" fmla="*/ 223 w 275"/>
                <a:gd name="T17" fmla="*/ 271 h 271"/>
                <a:gd name="T18" fmla="*/ 138 w 275"/>
                <a:gd name="T19" fmla="*/ 207 h 271"/>
                <a:gd name="T20" fmla="*/ 52 w 275"/>
                <a:gd name="T21" fmla="*/ 271 h 271"/>
                <a:gd name="T22" fmla="*/ 52 w 275"/>
                <a:gd name="T2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 h="271">
                  <a:moveTo>
                    <a:pt x="52" y="271"/>
                  </a:moveTo>
                  <a:lnTo>
                    <a:pt x="85" y="167"/>
                  </a:lnTo>
                  <a:lnTo>
                    <a:pt x="0" y="104"/>
                  </a:lnTo>
                  <a:lnTo>
                    <a:pt x="105" y="104"/>
                  </a:lnTo>
                  <a:lnTo>
                    <a:pt x="138" y="0"/>
                  </a:lnTo>
                  <a:lnTo>
                    <a:pt x="170" y="104"/>
                  </a:lnTo>
                  <a:lnTo>
                    <a:pt x="275" y="104"/>
                  </a:lnTo>
                  <a:lnTo>
                    <a:pt x="190" y="167"/>
                  </a:lnTo>
                  <a:lnTo>
                    <a:pt x="223" y="271"/>
                  </a:lnTo>
                  <a:lnTo>
                    <a:pt x="138" y="207"/>
                  </a:lnTo>
                  <a:lnTo>
                    <a:pt x="52" y="271"/>
                  </a:lnTo>
                  <a:lnTo>
                    <a:pt x="52" y="2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1" name="Freeform 123"/>
            <p:cNvSpPr>
              <a:spLocks/>
            </p:cNvSpPr>
            <p:nvPr/>
          </p:nvSpPr>
          <p:spPr bwMode="auto">
            <a:xfrm>
              <a:off x="159" y="2925"/>
              <a:ext cx="10" cy="9"/>
            </a:xfrm>
            <a:custGeom>
              <a:avLst/>
              <a:gdLst>
                <a:gd name="T0" fmla="*/ 32 w 162"/>
                <a:gd name="T1" fmla="*/ 161 h 161"/>
                <a:gd name="T2" fmla="*/ 50 w 162"/>
                <a:gd name="T3" fmla="*/ 99 h 161"/>
                <a:gd name="T4" fmla="*/ 0 w 162"/>
                <a:gd name="T5" fmla="*/ 61 h 161"/>
                <a:gd name="T6" fmla="*/ 62 w 162"/>
                <a:gd name="T7" fmla="*/ 61 h 161"/>
                <a:gd name="T8" fmla="*/ 82 w 162"/>
                <a:gd name="T9" fmla="*/ 0 h 161"/>
                <a:gd name="T10" fmla="*/ 100 w 162"/>
                <a:gd name="T11" fmla="*/ 61 h 161"/>
                <a:gd name="T12" fmla="*/ 162 w 162"/>
                <a:gd name="T13" fmla="*/ 61 h 161"/>
                <a:gd name="T14" fmla="*/ 112 w 162"/>
                <a:gd name="T15" fmla="*/ 99 h 161"/>
                <a:gd name="T16" fmla="*/ 132 w 162"/>
                <a:gd name="T17" fmla="*/ 161 h 161"/>
                <a:gd name="T18" fmla="*/ 82 w 162"/>
                <a:gd name="T19" fmla="*/ 123 h 161"/>
                <a:gd name="T20" fmla="*/ 32 w 162"/>
                <a:gd name="T21" fmla="*/ 161 h 161"/>
                <a:gd name="T22" fmla="*/ 32 w 162"/>
                <a:gd name="T2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1">
                  <a:moveTo>
                    <a:pt x="32" y="161"/>
                  </a:moveTo>
                  <a:lnTo>
                    <a:pt x="50" y="99"/>
                  </a:lnTo>
                  <a:lnTo>
                    <a:pt x="0" y="61"/>
                  </a:lnTo>
                  <a:lnTo>
                    <a:pt x="62" y="61"/>
                  </a:lnTo>
                  <a:lnTo>
                    <a:pt x="82" y="0"/>
                  </a:lnTo>
                  <a:lnTo>
                    <a:pt x="100" y="61"/>
                  </a:lnTo>
                  <a:lnTo>
                    <a:pt x="162" y="61"/>
                  </a:lnTo>
                  <a:lnTo>
                    <a:pt x="112" y="99"/>
                  </a:lnTo>
                  <a:lnTo>
                    <a:pt x="132" y="161"/>
                  </a:lnTo>
                  <a:lnTo>
                    <a:pt x="82" y="123"/>
                  </a:lnTo>
                  <a:lnTo>
                    <a:pt x="32" y="161"/>
                  </a:lnTo>
                  <a:lnTo>
                    <a:pt x="32"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12" name="Freeform 124"/>
            <p:cNvSpPr>
              <a:spLocks/>
            </p:cNvSpPr>
            <p:nvPr/>
          </p:nvSpPr>
          <p:spPr bwMode="auto">
            <a:xfrm>
              <a:off x="112" y="2903"/>
              <a:ext cx="65" cy="78"/>
            </a:xfrm>
            <a:custGeom>
              <a:avLst/>
              <a:gdLst>
                <a:gd name="T0" fmla="*/ 520 w 1041"/>
                <a:gd name="T1" fmla="*/ 0 h 1318"/>
                <a:gd name="T2" fmla="*/ 0 w 1041"/>
                <a:gd name="T3" fmla="*/ 0 h 1318"/>
                <a:gd name="T4" fmla="*/ 0 w 1041"/>
                <a:gd name="T5" fmla="*/ 704 h 1318"/>
                <a:gd name="T6" fmla="*/ 0 w 1041"/>
                <a:gd name="T7" fmla="*/ 704 h 1318"/>
                <a:gd name="T8" fmla="*/ 1 w 1041"/>
                <a:gd name="T9" fmla="*/ 717 h 1318"/>
                <a:gd name="T10" fmla="*/ 6 w 1041"/>
                <a:gd name="T11" fmla="*/ 753 h 1318"/>
                <a:gd name="T12" fmla="*/ 19 w 1041"/>
                <a:gd name="T13" fmla="*/ 808 h 1318"/>
                <a:gd name="T14" fmla="*/ 41 w 1041"/>
                <a:gd name="T15" fmla="*/ 877 h 1318"/>
                <a:gd name="T16" fmla="*/ 75 w 1041"/>
                <a:gd name="T17" fmla="*/ 955 h 1318"/>
                <a:gd name="T18" fmla="*/ 124 w 1041"/>
                <a:gd name="T19" fmla="*/ 1038 h 1318"/>
                <a:gd name="T20" fmla="*/ 191 w 1041"/>
                <a:gd name="T21" fmla="*/ 1119 h 1318"/>
                <a:gd name="T22" fmla="*/ 277 w 1041"/>
                <a:gd name="T23" fmla="*/ 1196 h 1318"/>
                <a:gd name="T24" fmla="*/ 386 w 1041"/>
                <a:gd name="T25" fmla="*/ 1265 h 1318"/>
                <a:gd name="T26" fmla="*/ 520 w 1041"/>
                <a:gd name="T27" fmla="*/ 1318 h 1318"/>
                <a:gd name="T28" fmla="*/ 520 w 1041"/>
                <a:gd name="T29" fmla="*/ 1318 h 1318"/>
                <a:gd name="T30" fmla="*/ 655 w 1041"/>
                <a:gd name="T31" fmla="*/ 1265 h 1318"/>
                <a:gd name="T32" fmla="*/ 764 w 1041"/>
                <a:gd name="T33" fmla="*/ 1196 h 1318"/>
                <a:gd name="T34" fmla="*/ 850 w 1041"/>
                <a:gd name="T35" fmla="*/ 1119 h 1318"/>
                <a:gd name="T36" fmla="*/ 917 w 1041"/>
                <a:gd name="T37" fmla="*/ 1038 h 1318"/>
                <a:gd name="T38" fmla="*/ 965 w 1041"/>
                <a:gd name="T39" fmla="*/ 955 h 1318"/>
                <a:gd name="T40" fmla="*/ 1000 w 1041"/>
                <a:gd name="T41" fmla="*/ 877 h 1318"/>
                <a:gd name="T42" fmla="*/ 1022 w 1041"/>
                <a:gd name="T43" fmla="*/ 808 h 1318"/>
                <a:gd name="T44" fmla="*/ 1034 w 1041"/>
                <a:gd name="T45" fmla="*/ 753 h 1318"/>
                <a:gd name="T46" fmla="*/ 1040 w 1041"/>
                <a:gd name="T47" fmla="*/ 717 h 1318"/>
                <a:gd name="T48" fmla="*/ 1041 w 1041"/>
                <a:gd name="T49" fmla="*/ 704 h 1318"/>
                <a:gd name="T50" fmla="*/ 1041 w 1041"/>
                <a:gd name="T51" fmla="*/ 0 h 1318"/>
                <a:gd name="T52" fmla="*/ 520 w 1041"/>
                <a:gd name="T53" fmla="*/ 0 h 1318"/>
                <a:gd name="T54" fmla="*/ 520 w 1041"/>
                <a:gd name="T55" fmla="*/ 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1" h="1318">
                  <a:moveTo>
                    <a:pt x="520" y="0"/>
                  </a:moveTo>
                  <a:lnTo>
                    <a:pt x="0" y="0"/>
                  </a:lnTo>
                  <a:lnTo>
                    <a:pt x="0" y="704"/>
                  </a:lnTo>
                  <a:lnTo>
                    <a:pt x="0" y="704"/>
                  </a:lnTo>
                  <a:lnTo>
                    <a:pt x="1" y="717"/>
                  </a:lnTo>
                  <a:lnTo>
                    <a:pt x="6" y="753"/>
                  </a:lnTo>
                  <a:lnTo>
                    <a:pt x="19" y="808"/>
                  </a:lnTo>
                  <a:lnTo>
                    <a:pt x="41" y="877"/>
                  </a:lnTo>
                  <a:lnTo>
                    <a:pt x="75" y="955"/>
                  </a:lnTo>
                  <a:lnTo>
                    <a:pt x="124" y="1038"/>
                  </a:lnTo>
                  <a:lnTo>
                    <a:pt x="191" y="1119"/>
                  </a:lnTo>
                  <a:lnTo>
                    <a:pt x="277" y="1196"/>
                  </a:lnTo>
                  <a:lnTo>
                    <a:pt x="386" y="1265"/>
                  </a:lnTo>
                  <a:lnTo>
                    <a:pt x="520" y="1318"/>
                  </a:lnTo>
                  <a:lnTo>
                    <a:pt x="520" y="1318"/>
                  </a:lnTo>
                  <a:lnTo>
                    <a:pt x="655" y="1265"/>
                  </a:lnTo>
                  <a:lnTo>
                    <a:pt x="764" y="1196"/>
                  </a:lnTo>
                  <a:lnTo>
                    <a:pt x="850" y="1119"/>
                  </a:lnTo>
                  <a:lnTo>
                    <a:pt x="917" y="1038"/>
                  </a:lnTo>
                  <a:lnTo>
                    <a:pt x="965" y="955"/>
                  </a:lnTo>
                  <a:lnTo>
                    <a:pt x="1000" y="877"/>
                  </a:lnTo>
                  <a:lnTo>
                    <a:pt x="1022" y="808"/>
                  </a:lnTo>
                  <a:lnTo>
                    <a:pt x="1034" y="753"/>
                  </a:lnTo>
                  <a:lnTo>
                    <a:pt x="1040" y="717"/>
                  </a:lnTo>
                  <a:lnTo>
                    <a:pt x="1041" y="704"/>
                  </a:lnTo>
                  <a:lnTo>
                    <a:pt x="1041" y="0"/>
                  </a:lnTo>
                  <a:lnTo>
                    <a:pt x="520" y="0"/>
                  </a:lnTo>
                  <a:lnTo>
                    <a:pt x="52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2427" name="Group 139"/>
          <p:cNvGrpSpPr>
            <a:grpSpLocks/>
          </p:cNvGrpSpPr>
          <p:nvPr/>
        </p:nvGrpSpPr>
        <p:grpSpPr bwMode="auto">
          <a:xfrm>
            <a:off x="165100" y="250825"/>
            <a:ext cx="1379538" cy="274638"/>
            <a:chOff x="1714" y="1133"/>
            <a:chExt cx="869" cy="173"/>
          </a:xfrm>
        </p:grpSpPr>
        <p:grpSp>
          <p:nvGrpSpPr>
            <p:cNvPr id="12428" name="Group 140"/>
            <p:cNvGrpSpPr>
              <a:grpSpLocks/>
            </p:cNvGrpSpPr>
            <p:nvPr/>
          </p:nvGrpSpPr>
          <p:grpSpPr bwMode="auto">
            <a:xfrm rot="10800000">
              <a:off x="1714" y="1168"/>
              <a:ext cx="869" cy="107"/>
              <a:chOff x="1612" y="1972"/>
              <a:chExt cx="2460" cy="304"/>
            </a:xfrm>
          </p:grpSpPr>
          <p:sp>
            <p:nvSpPr>
              <p:cNvPr id="12429" name="Freeform 14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0" name="Freeform 14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31" name="Text Box 143"/>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12432" name="Group 144"/>
          <p:cNvGrpSpPr>
            <a:grpSpLocks/>
          </p:cNvGrpSpPr>
          <p:nvPr/>
        </p:nvGrpSpPr>
        <p:grpSpPr bwMode="auto">
          <a:xfrm>
            <a:off x="165100" y="482600"/>
            <a:ext cx="1379538" cy="274638"/>
            <a:chOff x="1714" y="1311"/>
            <a:chExt cx="869" cy="173"/>
          </a:xfrm>
        </p:grpSpPr>
        <p:grpSp>
          <p:nvGrpSpPr>
            <p:cNvPr id="12433" name="Group 145"/>
            <p:cNvGrpSpPr>
              <a:grpSpLocks/>
            </p:cNvGrpSpPr>
            <p:nvPr/>
          </p:nvGrpSpPr>
          <p:grpSpPr bwMode="auto">
            <a:xfrm rot="10800000">
              <a:off x="1714" y="1341"/>
              <a:ext cx="869" cy="107"/>
              <a:chOff x="1612" y="1972"/>
              <a:chExt cx="2460" cy="304"/>
            </a:xfrm>
          </p:grpSpPr>
          <p:sp>
            <p:nvSpPr>
              <p:cNvPr id="12434" name="Freeform 14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35" name="Freeform 14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36" name="Text Box 148"/>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12437" name="Text Box 149"/>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12438" name="Group 150"/>
          <p:cNvGrpSpPr>
            <a:grpSpLocks/>
          </p:cNvGrpSpPr>
          <p:nvPr/>
        </p:nvGrpSpPr>
        <p:grpSpPr bwMode="auto">
          <a:xfrm>
            <a:off x="165100" y="1354138"/>
            <a:ext cx="1379538" cy="274637"/>
            <a:chOff x="1714" y="1475"/>
            <a:chExt cx="869" cy="173"/>
          </a:xfrm>
        </p:grpSpPr>
        <p:grpSp>
          <p:nvGrpSpPr>
            <p:cNvPr id="12439" name="Group 151"/>
            <p:cNvGrpSpPr>
              <a:grpSpLocks/>
            </p:cNvGrpSpPr>
            <p:nvPr/>
          </p:nvGrpSpPr>
          <p:grpSpPr bwMode="auto">
            <a:xfrm rot="10800000">
              <a:off x="1714" y="1509"/>
              <a:ext cx="869" cy="107"/>
              <a:chOff x="1612" y="1972"/>
              <a:chExt cx="2460" cy="304"/>
            </a:xfrm>
          </p:grpSpPr>
          <p:sp>
            <p:nvSpPr>
              <p:cNvPr id="12440" name="Freeform 15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1" name="Freeform 15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42" name="Text Box 154"/>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12443" name="Group 155"/>
          <p:cNvGrpSpPr>
            <a:grpSpLocks/>
          </p:cNvGrpSpPr>
          <p:nvPr/>
        </p:nvGrpSpPr>
        <p:grpSpPr bwMode="auto">
          <a:xfrm>
            <a:off x="155575" y="242888"/>
            <a:ext cx="1379538" cy="304800"/>
            <a:chOff x="246" y="1681"/>
            <a:chExt cx="869" cy="192"/>
          </a:xfrm>
        </p:grpSpPr>
        <p:grpSp>
          <p:nvGrpSpPr>
            <p:cNvPr id="12444" name="Group 156"/>
            <p:cNvGrpSpPr>
              <a:grpSpLocks/>
            </p:cNvGrpSpPr>
            <p:nvPr/>
          </p:nvGrpSpPr>
          <p:grpSpPr bwMode="auto">
            <a:xfrm>
              <a:off x="246" y="1722"/>
              <a:ext cx="869" cy="108"/>
              <a:chOff x="246" y="1722"/>
              <a:chExt cx="869" cy="108"/>
            </a:xfrm>
          </p:grpSpPr>
          <p:sp>
            <p:nvSpPr>
              <p:cNvPr id="12445" name="Freeform 157"/>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46" name="Freeform 158"/>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47" name="Text Box 159"/>
            <p:cNvSpPr txBox="1">
              <a:spLocks noChangeArrowheads="1"/>
            </p:cNvSpPr>
            <p:nvPr/>
          </p:nvSpPr>
          <p:spPr bwMode="auto">
            <a:xfrm>
              <a:off x="257" y="1681"/>
              <a:ext cx="6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DAMAGED</a:t>
              </a:r>
            </a:p>
          </p:txBody>
        </p:sp>
      </p:grpSp>
      <p:grpSp>
        <p:nvGrpSpPr>
          <p:cNvPr id="12448" name="Group 160"/>
          <p:cNvGrpSpPr>
            <a:grpSpLocks/>
          </p:cNvGrpSpPr>
          <p:nvPr/>
        </p:nvGrpSpPr>
        <p:grpSpPr bwMode="auto">
          <a:xfrm>
            <a:off x="190500" y="1633538"/>
            <a:ext cx="1379538" cy="274637"/>
            <a:chOff x="1714" y="1475"/>
            <a:chExt cx="869" cy="173"/>
          </a:xfrm>
        </p:grpSpPr>
        <p:grpSp>
          <p:nvGrpSpPr>
            <p:cNvPr id="12449" name="Group 161"/>
            <p:cNvGrpSpPr>
              <a:grpSpLocks/>
            </p:cNvGrpSpPr>
            <p:nvPr/>
          </p:nvGrpSpPr>
          <p:grpSpPr bwMode="auto">
            <a:xfrm rot="10800000">
              <a:off x="1714" y="1509"/>
              <a:ext cx="869" cy="107"/>
              <a:chOff x="1612" y="1972"/>
              <a:chExt cx="2460" cy="304"/>
            </a:xfrm>
          </p:grpSpPr>
          <p:sp>
            <p:nvSpPr>
              <p:cNvPr id="12450" name="Freeform 16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51" name="Freeform 16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52" name="Text Box 164"/>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12453" name="Text Box 165"/>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grpSp>
        <p:nvGrpSpPr>
          <p:cNvPr id="12459" name="Group 171"/>
          <p:cNvGrpSpPr>
            <a:grpSpLocks/>
          </p:cNvGrpSpPr>
          <p:nvPr/>
        </p:nvGrpSpPr>
        <p:grpSpPr bwMode="auto">
          <a:xfrm>
            <a:off x="185738" y="1649413"/>
            <a:ext cx="1379537" cy="244475"/>
            <a:chOff x="1141" y="1159"/>
            <a:chExt cx="869" cy="154"/>
          </a:xfrm>
        </p:grpSpPr>
        <p:grpSp>
          <p:nvGrpSpPr>
            <p:cNvPr id="12460" name="Group 172"/>
            <p:cNvGrpSpPr>
              <a:grpSpLocks/>
            </p:cNvGrpSpPr>
            <p:nvPr/>
          </p:nvGrpSpPr>
          <p:grpSpPr bwMode="auto">
            <a:xfrm>
              <a:off x="1141" y="1182"/>
              <a:ext cx="869" cy="108"/>
              <a:chOff x="246" y="1722"/>
              <a:chExt cx="869" cy="108"/>
            </a:xfrm>
          </p:grpSpPr>
          <p:sp>
            <p:nvSpPr>
              <p:cNvPr id="12461" name="Freeform 173"/>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62" name="Freeform 174"/>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63" name="Text Box 175"/>
            <p:cNvSpPr txBox="1">
              <a:spLocks noChangeArrowheads="1"/>
            </p:cNvSpPr>
            <p:nvPr/>
          </p:nvSpPr>
          <p:spPr bwMode="auto">
            <a:xfrm>
              <a:off x="1218" y="1159"/>
              <a:ext cx="5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Mechanical</a:t>
              </a:r>
            </a:p>
          </p:txBody>
        </p:sp>
      </p:grpSp>
      <p:sp>
        <p:nvSpPr>
          <p:cNvPr id="12464" name="Text Box 176"/>
          <p:cNvSpPr txBox="1">
            <a:spLocks noChangeArrowheads="1"/>
          </p:cNvSpPr>
          <p:nvPr/>
        </p:nvSpPr>
        <p:spPr bwMode="auto">
          <a:xfrm>
            <a:off x="7670800" y="6035675"/>
            <a:ext cx="1303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008000"/>
                </a:solidFill>
              </a:rPr>
              <a:t>US Ground Forces</a:t>
            </a:r>
          </a:p>
        </p:txBody>
      </p:sp>
      <p:grpSp>
        <p:nvGrpSpPr>
          <p:cNvPr id="12493" name="Group 205"/>
          <p:cNvGrpSpPr>
            <a:grpSpLocks/>
          </p:cNvGrpSpPr>
          <p:nvPr/>
        </p:nvGrpSpPr>
        <p:grpSpPr bwMode="auto">
          <a:xfrm>
            <a:off x="4311650" y="4497388"/>
            <a:ext cx="574675" cy="214312"/>
            <a:chOff x="2182" y="1495"/>
            <a:chExt cx="362" cy="135"/>
          </a:xfrm>
        </p:grpSpPr>
        <p:grpSp>
          <p:nvGrpSpPr>
            <p:cNvPr id="12494" name="Group 206"/>
            <p:cNvGrpSpPr>
              <a:grpSpLocks/>
            </p:cNvGrpSpPr>
            <p:nvPr/>
          </p:nvGrpSpPr>
          <p:grpSpPr bwMode="auto">
            <a:xfrm rot="10800000">
              <a:off x="2182" y="1539"/>
              <a:ext cx="362" cy="45"/>
              <a:chOff x="1612" y="1972"/>
              <a:chExt cx="2460" cy="304"/>
            </a:xfrm>
          </p:grpSpPr>
          <p:sp>
            <p:nvSpPr>
              <p:cNvPr id="12495" name="Freeform 20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496" name="Freeform 20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497" name="Text Box 209"/>
            <p:cNvSpPr txBox="1">
              <a:spLocks noChangeArrowheads="1"/>
            </p:cNvSpPr>
            <p:nvPr/>
          </p:nvSpPr>
          <p:spPr bwMode="auto">
            <a:xfrm>
              <a:off x="2248" y="1495"/>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12498" name="Group 210"/>
          <p:cNvGrpSpPr>
            <a:grpSpLocks/>
          </p:cNvGrpSpPr>
          <p:nvPr/>
        </p:nvGrpSpPr>
        <p:grpSpPr bwMode="auto">
          <a:xfrm>
            <a:off x="4343400" y="4652963"/>
            <a:ext cx="574675" cy="214312"/>
            <a:chOff x="2334" y="1407"/>
            <a:chExt cx="362" cy="135"/>
          </a:xfrm>
        </p:grpSpPr>
        <p:grpSp>
          <p:nvGrpSpPr>
            <p:cNvPr id="12499" name="Group 211"/>
            <p:cNvGrpSpPr>
              <a:grpSpLocks/>
            </p:cNvGrpSpPr>
            <p:nvPr/>
          </p:nvGrpSpPr>
          <p:grpSpPr bwMode="auto">
            <a:xfrm rot="10800000">
              <a:off x="2334" y="1451"/>
              <a:ext cx="362" cy="45"/>
              <a:chOff x="1612" y="1972"/>
              <a:chExt cx="2460" cy="304"/>
            </a:xfrm>
          </p:grpSpPr>
          <p:sp>
            <p:nvSpPr>
              <p:cNvPr id="12500" name="Freeform 21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01" name="Freeform 21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02" name="Text Box 214"/>
            <p:cNvSpPr txBox="1">
              <a:spLocks noChangeArrowheads="1"/>
            </p:cNvSpPr>
            <p:nvPr/>
          </p:nvSpPr>
          <p:spPr bwMode="auto">
            <a:xfrm>
              <a:off x="2406" y="1407"/>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12503" name="Group 215"/>
          <p:cNvGrpSpPr>
            <a:grpSpLocks/>
          </p:cNvGrpSpPr>
          <p:nvPr/>
        </p:nvGrpSpPr>
        <p:grpSpPr bwMode="auto">
          <a:xfrm>
            <a:off x="4189413" y="4344988"/>
            <a:ext cx="574675" cy="214312"/>
            <a:chOff x="2582" y="1225"/>
            <a:chExt cx="362" cy="135"/>
          </a:xfrm>
        </p:grpSpPr>
        <p:grpSp>
          <p:nvGrpSpPr>
            <p:cNvPr id="12504" name="Group 216"/>
            <p:cNvGrpSpPr>
              <a:grpSpLocks/>
            </p:cNvGrpSpPr>
            <p:nvPr/>
          </p:nvGrpSpPr>
          <p:grpSpPr bwMode="auto">
            <a:xfrm rot="10800000">
              <a:off x="2582" y="1269"/>
              <a:ext cx="362" cy="45"/>
              <a:chOff x="1612" y="1972"/>
              <a:chExt cx="2460" cy="304"/>
            </a:xfrm>
          </p:grpSpPr>
          <p:sp>
            <p:nvSpPr>
              <p:cNvPr id="12505" name="Freeform 21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06" name="Freeform 21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07" name="Text Box 219"/>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12508" name="Group 220"/>
          <p:cNvGrpSpPr>
            <a:grpSpLocks/>
          </p:cNvGrpSpPr>
          <p:nvPr/>
        </p:nvGrpSpPr>
        <p:grpSpPr bwMode="auto">
          <a:xfrm>
            <a:off x="4238625" y="4100513"/>
            <a:ext cx="574675" cy="214312"/>
            <a:chOff x="2478" y="1311"/>
            <a:chExt cx="362" cy="135"/>
          </a:xfrm>
        </p:grpSpPr>
        <p:grpSp>
          <p:nvGrpSpPr>
            <p:cNvPr id="12509" name="Group 221"/>
            <p:cNvGrpSpPr>
              <a:grpSpLocks/>
            </p:cNvGrpSpPr>
            <p:nvPr/>
          </p:nvGrpSpPr>
          <p:grpSpPr bwMode="auto">
            <a:xfrm rot="10800000">
              <a:off x="2478" y="1355"/>
              <a:ext cx="362" cy="45"/>
              <a:chOff x="1612" y="1972"/>
              <a:chExt cx="2460" cy="304"/>
            </a:xfrm>
          </p:grpSpPr>
          <p:sp>
            <p:nvSpPr>
              <p:cNvPr id="12510" name="Freeform 22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11" name="Freeform 22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12" name="Text Box 224"/>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grpSp>
        <p:nvGrpSpPr>
          <p:cNvPr id="12534" name="Group 246"/>
          <p:cNvGrpSpPr>
            <a:grpSpLocks/>
          </p:cNvGrpSpPr>
          <p:nvPr/>
        </p:nvGrpSpPr>
        <p:grpSpPr bwMode="auto">
          <a:xfrm>
            <a:off x="187325" y="1644650"/>
            <a:ext cx="1379538" cy="244475"/>
            <a:chOff x="255" y="1693"/>
            <a:chExt cx="869" cy="154"/>
          </a:xfrm>
        </p:grpSpPr>
        <p:grpSp>
          <p:nvGrpSpPr>
            <p:cNvPr id="12535" name="Group 247"/>
            <p:cNvGrpSpPr>
              <a:grpSpLocks/>
            </p:cNvGrpSpPr>
            <p:nvPr/>
          </p:nvGrpSpPr>
          <p:grpSpPr bwMode="auto">
            <a:xfrm>
              <a:off x="255" y="1719"/>
              <a:ext cx="869" cy="108"/>
              <a:chOff x="246" y="1722"/>
              <a:chExt cx="869" cy="108"/>
            </a:xfrm>
          </p:grpSpPr>
          <p:sp>
            <p:nvSpPr>
              <p:cNvPr id="12536" name="Freeform 248"/>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37" name="Freeform 249"/>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38" name="Text Box 250"/>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2539" name="Group 251"/>
          <p:cNvGrpSpPr>
            <a:grpSpLocks/>
          </p:cNvGrpSpPr>
          <p:nvPr/>
        </p:nvGrpSpPr>
        <p:grpSpPr bwMode="auto">
          <a:xfrm>
            <a:off x="173038" y="1363663"/>
            <a:ext cx="1379537" cy="244475"/>
            <a:chOff x="255" y="1693"/>
            <a:chExt cx="869" cy="154"/>
          </a:xfrm>
        </p:grpSpPr>
        <p:grpSp>
          <p:nvGrpSpPr>
            <p:cNvPr id="12540" name="Group 252"/>
            <p:cNvGrpSpPr>
              <a:grpSpLocks/>
            </p:cNvGrpSpPr>
            <p:nvPr/>
          </p:nvGrpSpPr>
          <p:grpSpPr bwMode="auto">
            <a:xfrm>
              <a:off x="255" y="1719"/>
              <a:ext cx="869" cy="108"/>
              <a:chOff x="246" y="1722"/>
              <a:chExt cx="869" cy="108"/>
            </a:xfrm>
          </p:grpSpPr>
          <p:sp>
            <p:nvSpPr>
              <p:cNvPr id="12541" name="Freeform 253"/>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42" name="Freeform 254"/>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43" name="Text Box 255"/>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2554" name="Group 266"/>
          <p:cNvGrpSpPr>
            <a:grpSpLocks/>
          </p:cNvGrpSpPr>
          <p:nvPr/>
        </p:nvGrpSpPr>
        <p:grpSpPr bwMode="auto">
          <a:xfrm>
            <a:off x="7661275" y="563563"/>
            <a:ext cx="1454150" cy="274637"/>
            <a:chOff x="4661" y="1133"/>
            <a:chExt cx="916" cy="173"/>
          </a:xfrm>
        </p:grpSpPr>
        <p:grpSp>
          <p:nvGrpSpPr>
            <p:cNvPr id="12555" name="Group 267"/>
            <p:cNvGrpSpPr>
              <a:grpSpLocks/>
            </p:cNvGrpSpPr>
            <p:nvPr/>
          </p:nvGrpSpPr>
          <p:grpSpPr bwMode="auto">
            <a:xfrm rot="-132102">
              <a:off x="4661" y="1139"/>
              <a:ext cx="916" cy="137"/>
              <a:chOff x="1208" y="2784"/>
              <a:chExt cx="3126" cy="468"/>
            </a:xfrm>
          </p:grpSpPr>
          <p:grpSp>
            <p:nvGrpSpPr>
              <p:cNvPr id="12556" name="Group 268"/>
              <p:cNvGrpSpPr>
                <a:grpSpLocks/>
              </p:cNvGrpSpPr>
              <p:nvPr/>
            </p:nvGrpSpPr>
            <p:grpSpPr bwMode="auto">
              <a:xfrm>
                <a:off x="1208" y="2784"/>
                <a:ext cx="3126" cy="448"/>
                <a:chOff x="1208" y="2784"/>
                <a:chExt cx="3126" cy="448"/>
              </a:xfrm>
            </p:grpSpPr>
            <p:sp>
              <p:nvSpPr>
                <p:cNvPr id="12557" name="Freeform 26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8" name="Freeform 27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59" name="Freeform 27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60" name="Freeform 27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61" name="Oval 273"/>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62" name="Freeform 27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63" name="Freeform 27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64" name="Freeform 27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65" name="Freeform 27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66" name="Text Box 278"/>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2567" name="Text Box 279"/>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sp>
        <p:nvSpPr>
          <p:cNvPr id="12574" name="AutoShape 286"/>
          <p:cNvSpPr>
            <a:spLocks noChangeArrowheads="1"/>
          </p:cNvSpPr>
          <p:nvPr/>
        </p:nvSpPr>
        <p:spPr bwMode="auto">
          <a:xfrm>
            <a:off x="7226300" y="322262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grpSp>
        <p:nvGrpSpPr>
          <p:cNvPr id="12575" name="Group 287"/>
          <p:cNvGrpSpPr>
            <a:grpSpLocks/>
          </p:cNvGrpSpPr>
          <p:nvPr/>
        </p:nvGrpSpPr>
        <p:grpSpPr bwMode="auto">
          <a:xfrm>
            <a:off x="5664200" y="5902325"/>
            <a:ext cx="595313" cy="214313"/>
            <a:chOff x="637" y="345"/>
            <a:chExt cx="375" cy="135"/>
          </a:xfrm>
        </p:grpSpPr>
        <p:grpSp>
          <p:nvGrpSpPr>
            <p:cNvPr id="12576" name="Group 288"/>
            <p:cNvGrpSpPr>
              <a:grpSpLocks/>
            </p:cNvGrpSpPr>
            <p:nvPr/>
          </p:nvGrpSpPr>
          <p:grpSpPr bwMode="auto">
            <a:xfrm rot="-132102">
              <a:off x="637" y="388"/>
              <a:ext cx="375" cy="56"/>
              <a:chOff x="1208" y="2784"/>
              <a:chExt cx="3126" cy="468"/>
            </a:xfrm>
          </p:grpSpPr>
          <p:grpSp>
            <p:nvGrpSpPr>
              <p:cNvPr id="12577" name="Group 289"/>
              <p:cNvGrpSpPr>
                <a:grpSpLocks/>
              </p:cNvGrpSpPr>
              <p:nvPr/>
            </p:nvGrpSpPr>
            <p:grpSpPr bwMode="auto">
              <a:xfrm>
                <a:off x="1208" y="2784"/>
                <a:ext cx="3126" cy="448"/>
                <a:chOff x="1208" y="2784"/>
                <a:chExt cx="3126" cy="448"/>
              </a:xfrm>
            </p:grpSpPr>
            <p:sp>
              <p:nvSpPr>
                <p:cNvPr id="12578" name="Freeform 29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79" name="Freeform 29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0" name="Freeform 29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1" name="Freeform 29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82" name="Oval 29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83" name="Freeform 29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4" name="Freeform 29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5" name="Freeform 29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86" name="Freeform 29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587" name="Text Box 299"/>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12588" name="Text Box 300"/>
          <p:cNvSpPr txBox="1">
            <a:spLocks noChangeArrowheads="1"/>
          </p:cNvSpPr>
          <p:nvPr/>
        </p:nvSpPr>
        <p:spPr bwMode="auto">
          <a:xfrm>
            <a:off x="3028950" y="630238"/>
            <a:ext cx="3449638" cy="46672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t>Allied Strategic Concept</a:t>
            </a:r>
          </a:p>
        </p:txBody>
      </p:sp>
      <p:sp>
        <p:nvSpPr>
          <p:cNvPr id="12589" name="Freeform 301"/>
          <p:cNvSpPr>
            <a:spLocks/>
          </p:cNvSpPr>
          <p:nvPr/>
        </p:nvSpPr>
        <p:spPr bwMode="auto">
          <a:xfrm>
            <a:off x="2374900" y="3416300"/>
            <a:ext cx="4876800" cy="1282700"/>
          </a:xfrm>
          <a:custGeom>
            <a:avLst/>
            <a:gdLst>
              <a:gd name="T0" fmla="*/ 3072 w 3072"/>
              <a:gd name="T1" fmla="*/ 232 h 808"/>
              <a:gd name="T2" fmla="*/ 2240 w 3072"/>
              <a:gd name="T3" fmla="*/ 720 h 808"/>
              <a:gd name="T4" fmla="*/ 1120 w 3072"/>
              <a:gd name="T5" fmla="*/ 760 h 808"/>
              <a:gd name="T6" fmla="*/ 512 w 3072"/>
              <a:gd name="T7" fmla="*/ 496 h 808"/>
              <a:gd name="T8" fmla="*/ 0 w 3072"/>
              <a:gd name="T9" fmla="*/ 0 h 808"/>
            </a:gdLst>
            <a:ahLst/>
            <a:cxnLst>
              <a:cxn ang="0">
                <a:pos x="T0" y="T1"/>
              </a:cxn>
              <a:cxn ang="0">
                <a:pos x="T2" y="T3"/>
              </a:cxn>
              <a:cxn ang="0">
                <a:pos x="T4" y="T5"/>
              </a:cxn>
              <a:cxn ang="0">
                <a:pos x="T6" y="T7"/>
              </a:cxn>
              <a:cxn ang="0">
                <a:pos x="T8" y="T9"/>
              </a:cxn>
            </a:cxnLst>
            <a:rect l="0" t="0" r="r" b="b"/>
            <a:pathLst>
              <a:path w="3072" h="808">
                <a:moveTo>
                  <a:pt x="3072" y="232"/>
                </a:moveTo>
                <a:cubicBezTo>
                  <a:pt x="2933" y="313"/>
                  <a:pt x="2565" y="632"/>
                  <a:pt x="2240" y="720"/>
                </a:cubicBezTo>
                <a:cubicBezTo>
                  <a:pt x="1915" y="808"/>
                  <a:pt x="1408" y="797"/>
                  <a:pt x="1120" y="760"/>
                </a:cubicBezTo>
                <a:cubicBezTo>
                  <a:pt x="832" y="723"/>
                  <a:pt x="699" y="623"/>
                  <a:pt x="512" y="496"/>
                </a:cubicBezTo>
                <a:cubicBezTo>
                  <a:pt x="325" y="369"/>
                  <a:pt x="107" y="103"/>
                  <a:pt x="0" y="0"/>
                </a:cubicBezTo>
              </a:path>
            </a:pathLst>
          </a:custGeom>
          <a:noFill/>
          <a:ln w="1016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0" name="Freeform 302"/>
          <p:cNvSpPr>
            <a:spLocks/>
          </p:cNvSpPr>
          <p:nvPr/>
        </p:nvSpPr>
        <p:spPr bwMode="auto">
          <a:xfrm>
            <a:off x="2133600" y="3467100"/>
            <a:ext cx="2540000" cy="1892300"/>
          </a:xfrm>
          <a:custGeom>
            <a:avLst/>
            <a:gdLst>
              <a:gd name="T0" fmla="*/ 1600 w 1600"/>
              <a:gd name="T1" fmla="*/ 1192 h 1192"/>
              <a:gd name="T2" fmla="*/ 1256 w 1600"/>
              <a:gd name="T3" fmla="*/ 1104 h 1192"/>
              <a:gd name="T4" fmla="*/ 720 w 1600"/>
              <a:gd name="T5" fmla="*/ 784 h 1192"/>
              <a:gd name="T6" fmla="*/ 432 w 1600"/>
              <a:gd name="T7" fmla="*/ 512 h 1192"/>
              <a:gd name="T8" fmla="*/ 0 w 1600"/>
              <a:gd name="T9" fmla="*/ 0 h 1192"/>
            </a:gdLst>
            <a:ahLst/>
            <a:cxnLst>
              <a:cxn ang="0">
                <a:pos x="T0" y="T1"/>
              </a:cxn>
              <a:cxn ang="0">
                <a:pos x="T2" y="T3"/>
              </a:cxn>
              <a:cxn ang="0">
                <a:pos x="T4" y="T5"/>
              </a:cxn>
              <a:cxn ang="0">
                <a:pos x="T6" y="T7"/>
              </a:cxn>
              <a:cxn ang="0">
                <a:pos x="T8" y="T9"/>
              </a:cxn>
            </a:cxnLst>
            <a:rect l="0" t="0" r="r" b="b"/>
            <a:pathLst>
              <a:path w="1600" h="1192">
                <a:moveTo>
                  <a:pt x="1600" y="1192"/>
                </a:moveTo>
                <a:cubicBezTo>
                  <a:pt x="1542" y="1177"/>
                  <a:pt x="1403" y="1172"/>
                  <a:pt x="1256" y="1104"/>
                </a:cubicBezTo>
                <a:cubicBezTo>
                  <a:pt x="1109" y="1036"/>
                  <a:pt x="857" y="883"/>
                  <a:pt x="720" y="784"/>
                </a:cubicBezTo>
                <a:cubicBezTo>
                  <a:pt x="583" y="685"/>
                  <a:pt x="552" y="643"/>
                  <a:pt x="432" y="512"/>
                </a:cubicBezTo>
                <a:cubicBezTo>
                  <a:pt x="312" y="381"/>
                  <a:pt x="90" y="107"/>
                  <a:pt x="0" y="0"/>
                </a:cubicBezTo>
              </a:path>
            </a:pathLst>
          </a:custGeom>
          <a:noFill/>
          <a:ln w="101600" cmpd="tri">
            <a:solidFill>
              <a:srgbClr val="008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1" name="Freeform 303"/>
          <p:cNvSpPr>
            <a:spLocks/>
          </p:cNvSpPr>
          <p:nvPr/>
        </p:nvSpPr>
        <p:spPr bwMode="auto">
          <a:xfrm>
            <a:off x="4589463" y="5373688"/>
            <a:ext cx="384175" cy="404812"/>
          </a:xfrm>
          <a:custGeom>
            <a:avLst/>
            <a:gdLst>
              <a:gd name="T0" fmla="*/ 5 w 229"/>
              <a:gd name="T1" fmla="*/ 296 h 296"/>
              <a:gd name="T2" fmla="*/ 37 w 229"/>
              <a:gd name="T3" fmla="*/ 112 h 296"/>
              <a:gd name="T4" fmla="*/ 229 w 229"/>
              <a:gd name="T5" fmla="*/ 0 h 296"/>
            </a:gdLst>
            <a:ahLst/>
            <a:cxnLst>
              <a:cxn ang="0">
                <a:pos x="T0" y="T1"/>
              </a:cxn>
              <a:cxn ang="0">
                <a:pos x="T2" y="T3"/>
              </a:cxn>
              <a:cxn ang="0">
                <a:pos x="T4" y="T5"/>
              </a:cxn>
            </a:cxnLst>
            <a:rect l="0" t="0" r="r" b="b"/>
            <a:pathLst>
              <a:path w="229" h="296">
                <a:moveTo>
                  <a:pt x="5" y="296"/>
                </a:moveTo>
                <a:cubicBezTo>
                  <a:pt x="10" y="265"/>
                  <a:pt x="0" y="161"/>
                  <a:pt x="37" y="112"/>
                </a:cubicBezTo>
                <a:cubicBezTo>
                  <a:pt x="74" y="63"/>
                  <a:pt x="189" y="23"/>
                  <a:pt x="229" y="0"/>
                </a:cubicBezTo>
              </a:path>
            </a:pathLst>
          </a:custGeom>
          <a:noFill/>
          <a:ln w="76200" cmpd="tri">
            <a:solidFill>
              <a:srgbClr val="008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2" name="Freeform 304"/>
          <p:cNvSpPr>
            <a:spLocks/>
          </p:cNvSpPr>
          <p:nvPr/>
        </p:nvSpPr>
        <p:spPr bwMode="auto">
          <a:xfrm>
            <a:off x="5029200" y="5359400"/>
            <a:ext cx="584200" cy="393700"/>
          </a:xfrm>
          <a:custGeom>
            <a:avLst/>
            <a:gdLst>
              <a:gd name="T0" fmla="*/ 368 w 368"/>
              <a:gd name="T1" fmla="*/ 248 h 248"/>
              <a:gd name="T2" fmla="*/ 240 w 368"/>
              <a:gd name="T3" fmla="*/ 96 h 248"/>
              <a:gd name="T4" fmla="*/ 0 w 368"/>
              <a:gd name="T5" fmla="*/ 0 h 248"/>
            </a:gdLst>
            <a:ahLst/>
            <a:cxnLst>
              <a:cxn ang="0">
                <a:pos x="T0" y="T1"/>
              </a:cxn>
              <a:cxn ang="0">
                <a:pos x="T2" y="T3"/>
              </a:cxn>
              <a:cxn ang="0">
                <a:pos x="T4" y="T5"/>
              </a:cxn>
            </a:cxnLst>
            <a:rect l="0" t="0" r="r" b="b"/>
            <a:pathLst>
              <a:path w="368" h="248">
                <a:moveTo>
                  <a:pt x="368" y="248"/>
                </a:moveTo>
                <a:cubicBezTo>
                  <a:pt x="347" y="223"/>
                  <a:pt x="301" y="137"/>
                  <a:pt x="240" y="96"/>
                </a:cubicBezTo>
                <a:cubicBezTo>
                  <a:pt x="179" y="55"/>
                  <a:pt x="50" y="20"/>
                  <a:pt x="0" y="0"/>
                </a:cubicBezTo>
              </a:path>
            </a:pathLst>
          </a:custGeom>
          <a:noFill/>
          <a:ln w="762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3" name="Freeform 305"/>
          <p:cNvSpPr>
            <a:spLocks/>
          </p:cNvSpPr>
          <p:nvPr/>
        </p:nvSpPr>
        <p:spPr bwMode="auto">
          <a:xfrm rot="36414034">
            <a:off x="1951831" y="3015457"/>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4" name="Freeform 306"/>
          <p:cNvSpPr>
            <a:spLocks/>
          </p:cNvSpPr>
          <p:nvPr/>
        </p:nvSpPr>
        <p:spPr bwMode="auto">
          <a:xfrm>
            <a:off x="2303463" y="2228850"/>
            <a:ext cx="1565275" cy="911225"/>
          </a:xfrm>
          <a:custGeom>
            <a:avLst/>
            <a:gdLst>
              <a:gd name="T0" fmla="*/ 0 w 986"/>
              <a:gd name="T1" fmla="*/ 574 h 574"/>
              <a:gd name="T2" fmla="*/ 510 w 986"/>
              <a:gd name="T3" fmla="*/ 34 h 574"/>
              <a:gd name="T4" fmla="*/ 753 w 986"/>
              <a:gd name="T5" fmla="*/ 0 h 574"/>
              <a:gd name="T6" fmla="*/ 937 w 986"/>
              <a:gd name="T7" fmla="*/ 60 h 574"/>
              <a:gd name="T8" fmla="*/ 969 w 986"/>
              <a:gd name="T9" fmla="*/ 224 h 574"/>
              <a:gd name="T10" fmla="*/ 837 w 986"/>
              <a:gd name="T11" fmla="*/ 388 h 574"/>
              <a:gd name="T12" fmla="*/ 0 w 986"/>
              <a:gd name="T13" fmla="*/ 574 h 574"/>
            </a:gdLst>
            <a:ahLst/>
            <a:cxnLst>
              <a:cxn ang="0">
                <a:pos x="T0" y="T1"/>
              </a:cxn>
              <a:cxn ang="0">
                <a:pos x="T2" y="T3"/>
              </a:cxn>
              <a:cxn ang="0">
                <a:pos x="T4" y="T5"/>
              </a:cxn>
              <a:cxn ang="0">
                <a:pos x="T6" y="T7"/>
              </a:cxn>
              <a:cxn ang="0">
                <a:pos x="T8" y="T9"/>
              </a:cxn>
              <a:cxn ang="0">
                <a:pos x="T10" y="T11"/>
              </a:cxn>
              <a:cxn ang="0">
                <a:pos x="T12" y="T13"/>
              </a:cxn>
            </a:cxnLst>
            <a:rect l="0" t="0" r="r" b="b"/>
            <a:pathLst>
              <a:path w="986" h="574">
                <a:moveTo>
                  <a:pt x="0" y="574"/>
                </a:moveTo>
                <a:lnTo>
                  <a:pt x="510" y="34"/>
                </a:lnTo>
                <a:lnTo>
                  <a:pt x="753" y="0"/>
                </a:lnTo>
                <a:cubicBezTo>
                  <a:pt x="824" y="4"/>
                  <a:pt x="901" y="23"/>
                  <a:pt x="937" y="60"/>
                </a:cubicBezTo>
                <a:cubicBezTo>
                  <a:pt x="973" y="97"/>
                  <a:pt x="986" y="169"/>
                  <a:pt x="969" y="224"/>
                </a:cubicBezTo>
                <a:lnTo>
                  <a:pt x="837" y="388"/>
                </a:lnTo>
                <a:lnTo>
                  <a:pt x="0" y="574"/>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5" name="Freeform 307"/>
          <p:cNvSpPr>
            <a:spLocks/>
          </p:cNvSpPr>
          <p:nvPr/>
        </p:nvSpPr>
        <p:spPr bwMode="auto">
          <a:xfrm>
            <a:off x="431800" y="3251200"/>
            <a:ext cx="1168400" cy="222250"/>
          </a:xfrm>
          <a:custGeom>
            <a:avLst/>
            <a:gdLst>
              <a:gd name="T0" fmla="*/ 0 w 736"/>
              <a:gd name="T1" fmla="*/ 0 h 140"/>
              <a:gd name="T2" fmla="*/ 232 w 736"/>
              <a:gd name="T3" fmla="*/ 128 h 140"/>
              <a:gd name="T4" fmla="*/ 736 w 736"/>
              <a:gd name="T5" fmla="*/ 72 h 140"/>
            </a:gdLst>
            <a:ahLst/>
            <a:cxnLst>
              <a:cxn ang="0">
                <a:pos x="T0" y="T1"/>
              </a:cxn>
              <a:cxn ang="0">
                <a:pos x="T2" y="T3"/>
              </a:cxn>
              <a:cxn ang="0">
                <a:pos x="T4" y="T5"/>
              </a:cxn>
            </a:cxnLst>
            <a:rect l="0" t="0" r="r" b="b"/>
            <a:pathLst>
              <a:path w="736" h="140">
                <a:moveTo>
                  <a:pt x="0" y="0"/>
                </a:moveTo>
                <a:cubicBezTo>
                  <a:pt x="39" y="21"/>
                  <a:pt x="109" y="116"/>
                  <a:pt x="232" y="128"/>
                </a:cubicBezTo>
                <a:cubicBezTo>
                  <a:pt x="355" y="140"/>
                  <a:pt x="631" y="84"/>
                  <a:pt x="736" y="72"/>
                </a:cubicBezTo>
              </a:path>
            </a:pathLst>
          </a:custGeom>
          <a:noFill/>
          <a:ln w="1016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599" name="AutoShape 311"/>
          <p:cNvSpPr>
            <a:spLocks noChangeArrowheads="1"/>
          </p:cNvSpPr>
          <p:nvPr/>
        </p:nvSpPr>
        <p:spPr bwMode="auto">
          <a:xfrm>
            <a:off x="3259138" y="24796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600" name="AutoShape 312"/>
          <p:cNvSpPr>
            <a:spLocks noChangeArrowheads="1"/>
          </p:cNvSpPr>
          <p:nvPr/>
        </p:nvSpPr>
        <p:spPr bwMode="auto">
          <a:xfrm>
            <a:off x="3316288" y="22987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601" name="AutoShape 313"/>
          <p:cNvSpPr>
            <a:spLocks noChangeArrowheads="1"/>
          </p:cNvSpPr>
          <p:nvPr/>
        </p:nvSpPr>
        <p:spPr bwMode="auto">
          <a:xfrm>
            <a:off x="3687763" y="23558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602" name="AutoShape 314"/>
          <p:cNvSpPr>
            <a:spLocks noChangeArrowheads="1"/>
          </p:cNvSpPr>
          <p:nvPr/>
        </p:nvSpPr>
        <p:spPr bwMode="auto">
          <a:xfrm>
            <a:off x="3525838" y="22129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652" name="AutoShape 364"/>
          <p:cNvSpPr>
            <a:spLocks noChangeArrowheads="1"/>
          </p:cNvSpPr>
          <p:nvPr/>
        </p:nvSpPr>
        <p:spPr bwMode="auto">
          <a:xfrm>
            <a:off x="6335713" y="6226175"/>
            <a:ext cx="900112" cy="258763"/>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solidFill>
                  <a:srgbClr val="000066"/>
                </a:solidFill>
              </a:rPr>
              <a:t>Halsey</a:t>
            </a:r>
          </a:p>
        </p:txBody>
      </p:sp>
      <p:pic>
        <p:nvPicPr>
          <p:cNvPr id="12653" name="Picture 365"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2654" name="Picture 366"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2656" name="Picture 368"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grpSp>
        <p:nvGrpSpPr>
          <p:cNvPr id="12691" name="Group 403"/>
          <p:cNvGrpSpPr>
            <a:grpSpLocks/>
          </p:cNvGrpSpPr>
          <p:nvPr/>
        </p:nvGrpSpPr>
        <p:grpSpPr bwMode="auto">
          <a:xfrm>
            <a:off x="5484813" y="5822950"/>
            <a:ext cx="708025" cy="458788"/>
            <a:chOff x="3407" y="3788"/>
            <a:chExt cx="446" cy="289"/>
          </a:xfrm>
        </p:grpSpPr>
        <p:sp>
          <p:nvSpPr>
            <p:cNvPr id="12657" name="AutoShape 369"/>
            <p:cNvSpPr>
              <a:spLocks noChangeArrowheads="1"/>
            </p:cNvSpPr>
            <p:nvPr/>
          </p:nvSpPr>
          <p:spPr bwMode="auto">
            <a:xfrm>
              <a:off x="3407" y="3818"/>
              <a:ext cx="446"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12658" name="Picture 370" descr="MCTN00839_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55" y="383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12661" name="Group 373"/>
            <p:cNvGrpSpPr>
              <a:grpSpLocks/>
            </p:cNvGrpSpPr>
            <p:nvPr/>
          </p:nvGrpSpPr>
          <p:grpSpPr bwMode="auto">
            <a:xfrm>
              <a:off x="3648" y="3788"/>
              <a:ext cx="204" cy="194"/>
              <a:chOff x="3874" y="3796"/>
              <a:chExt cx="204" cy="194"/>
            </a:xfrm>
          </p:grpSpPr>
          <p:grpSp>
            <p:nvGrpSpPr>
              <p:cNvPr id="12642" name="Group 354"/>
              <p:cNvGrpSpPr>
                <a:grpSpLocks/>
              </p:cNvGrpSpPr>
              <p:nvPr/>
            </p:nvGrpSpPr>
            <p:grpSpPr bwMode="auto">
              <a:xfrm>
                <a:off x="3902" y="3833"/>
                <a:ext cx="157" cy="157"/>
                <a:chOff x="1472" y="2792"/>
                <a:chExt cx="912" cy="912"/>
              </a:xfrm>
            </p:grpSpPr>
            <p:sp>
              <p:nvSpPr>
                <p:cNvPr id="12643" name="Oval 355"/>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644" name="Picture 356" descr="Square_Transpar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2645" name="Text Box 357"/>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13</a:t>
                </a:r>
              </a:p>
            </p:txBody>
          </p:sp>
        </p:grpSp>
      </p:grpSp>
      <p:sp>
        <p:nvSpPr>
          <p:cNvPr id="12667" name="AutoShape 379"/>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pic>
        <p:nvPicPr>
          <p:cNvPr id="12655" name="Picture 367" descr="Australia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grpSp>
        <p:nvGrpSpPr>
          <p:cNvPr id="12696" name="Group 408"/>
          <p:cNvGrpSpPr>
            <a:grpSpLocks/>
          </p:cNvGrpSpPr>
          <p:nvPr/>
        </p:nvGrpSpPr>
        <p:grpSpPr bwMode="auto">
          <a:xfrm>
            <a:off x="4233863" y="5810250"/>
            <a:ext cx="696912" cy="471488"/>
            <a:chOff x="2667" y="3660"/>
            <a:chExt cx="439" cy="297"/>
          </a:xfrm>
        </p:grpSpPr>
        <p:sp>
          <p:nvSpPr>
            <p:cNvPr id="12659" name="AutoShape 371"/>
            <p:cNvSpPr>
              <a:spLocks noChangeArrowheads="1"/>
            </p:cNvSpPr>
            <p:nvPr/>
          </p:nvSpPr>
          <p:spPr bwMode="auto">
            <a:xfrm>
              <a:off x="2667" y="368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12660" name="Picture 372" descr="MCTN00839_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3" y="371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12673" name="Group 385"/>
            <p:cNvGrpSpPr>
              <a:grpSpLocks/>
            </p:cNvGrpSpPr>
            <p:nvPr/>
          </p:nvGrpSpPr>
          <p:grpSpPr bwMode="auto">
            <a:xfrm>
              <a:off x="2922" y="3660"/>
              <a:ext cx="160" cy="194"/>
              <a:chOff x="2866" y="3664"/>
              <a:chExt cx="160" cy="194"/>
            </a:xfrm>
          </p:grpSpPr>
          <p:grpSp>
            <p:nvGrpSpPr>
              <p:cNvPr id="12669" name="Group 381"/>
              <p:cNvGrpSpPr>
                <a:grpSpLocks/>
              </p:cNvGrpSpPr>
              <p:nvPr/>
            </p:nvGrpSpPr>
            <p:grpSpPr bwMode="auto">
              <a:xfrm>
                <a:off x="2868" y="3701"/>
                <a:ext cx="157" cy="157"/>
                <a:chOff x="1472" y="2792"/>
                <a:chExt cx="912" cy="912"/>
              </a:xfrm>
            </p:grpSpPr>
            <p:sp>
              <p:nvSpPr>
                <p:cNvPr id="12670" name="Oval 382"/>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671" name="Picture 383" descr="Square_Transpar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2672" name="Text Box 384"/>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5</a:t>
                </a:r>
              </a:p>
            </p:txBody>
          </p:sp>
        </p:grpSp>
      </p:grpSp>
      <p:grpSp>
        <p:nvGrpSpPr>
          <p:cNvPr id="12692" name="Group 404"/>
          <p:cNvGrpSpPr>
            <a:grpSpLocks/>
          </p:cNvGrpSpPr>
          <p:nvPr/>
        </p:nvGrpSpPr>
        <p:grpSpPr bwMode="auto">
          <a:xfrm>
            <a:off x="6923088" y="4257675"/>
            <a:ext cx="736600" cy="452438"/>
            <a:chOff x="4361" y="2682"/>
            <a:chExt cx="464" cy="285"/>
          </a:xfrm>
        </p:grpSpPr>
        <p:sp>
          <p:nvSpPr>
            <p:cNvPr id="12677" name="AutoShape 389"/>
            <p:cNvSpPr>
              <a:spLocks noChangeArrowheads="1"/>
            </p:cNvSpPr>
            <p:nvPr/>
          </p:nvSpPr>
          <p:spPr bwMode="auto">
            <a:xfrm>
              <a:off x="4361" y="2708"/>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12678" name="Picture 390" descr="MCTN00839_0000[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21" y="272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12685" name="Group 397"/>
            <p:cNvGrpSpPr>
              <a:grpSpLocks/>
            </p:cNvGrpSpPr>
            <p:nvPr/>
          </p:nvGrpSpPr>
          <p:grpSpPr bwMode="auto">
            <a:xfrm>
              <a:off x="4644" y="2682"/>
              <a:ext cx="160" cy="194"/>
              <a:chOff x="2866" y="3664"/>
              <a:chExt cx="160" cy="194"/>
            </a:xfrm>
          </p:grpSpPr>
          <p:grpSp>
            <p:nvGrpSpPr>
              <p:cNvPr id="12686" name="Group 398"/>
              <p:cNvGrpSpPr>
                <a:grpSpLocks/>
              </p:cNvGrpSpPr>
              <p:nvPr/>
            </p:nvGrpSpPr>
            <p:grpSpPr bwMode="auto">
              <a:xfrm>
                <a:off x="2868" y="3701"/>
                <a:ext cx="157" cy="157"/>
                <a:chOff x="1472" y="2792"/>
                <a:chExt cx="912" cy="912"/>
              </a:xfrm>
            </p:grpSpPr>
            <p:sp>
              <p:nvSpPr>
                <p:cNvPr id="12687" name="Oval 399"/>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688" name="Picture 400" descr="Square_Transparent"/>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2689" name="Text Box 401"/>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7</a:t>
                </a:r>
              </a:p>
            </p:txBody>
          </p:sp>
        </p:grpSp>
      </p:grpSp>
      <p:pic>
        <p:nvPicPr>
          <p:cNvPr id="12694" name="Picture 406" descr="UnionJack"/>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0338" y="3063875"/>
            <a:ext cx="377825" cy="187325"/>
          </a:xfrm>
          <a:prstGeom prst="rect">
            <a:avLst/>
          </a:prstGeom>
          <a:noFill/>
          <a:extLst>
            <a:ext uri="{909E8E84-426E-40DD-AFC4-6F175D3DCCD1}">
              <a14:hiddenFill xmlns:a14="http://schemas.microsoft.com/office/drawing/2010/main">
                <a:solidFill>
                  <a:srgbClr val="FFFFFF"/>
                </a:solidFill>
              </a14:hiddenFill>
            </a:ext>
          </a:extLst>
        </p:spPr>
      </p:pic>
      <p:sp>
        <p:nvSpPr>
          <p:cNvPr id="12699" name="AutoShape 411"/>
          <p:cNvSpPr>
            <a:spLocks noChangeArrowheads="1"/>
          </p:cNvSpPr>
          <p:nvPr/>
        </p:nvSpPr>
        <p:spPr bwMode="auto">
          <a:xfrm>
            <a:off x="2043113" y="31337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2700" name="Freeform 412"/>
          <p:cNvSpPr>
            <a:spLocks/>
          </p:cNvSpPr>
          <p:nvPr/>
        </p:nvSpPr>
        <p:spPr bwMode="auto">
          <a:xfrm>
            <a:off x="2873375" y="2684463"/>
            <a:ext cx="973138" cy="1060450"/>
          </a:xfrm>
          <a:custGeom>
            <a:avLst/>
            <a:gdLst>
              <a:gd name="T0" fmla="*/ 0 w 613"/>
              <a:gd name="T1" fmla="*/ 668 h 668"/>
              <a:gd name="T2" fmla="*/ 521 w 613"/>
              <a:gd name="T3" fmla="*/ 403 h 668"/>
              <a:gd name="T4" fmla="*/ 549 w 613"/>
              <a:gd name="T5" fmla="*/ 0 h 668"/>
            </a:gdLst>
            <a:ahLst/>
            <a:cxnLst>
              <a:cxn ang="0">
                <a:pos x="T0" y="T1"/>
              </a:cxn>
              <a:cxn ang="0">
                <a:pos x="T2" y="T3"/>
              </a:cxn>
              <a:cxn ang="0">
                <a:pos x="T4" y="T5"/>
              </a:cxn>
            </a:cxnLst>
            <a:rect l="0" t="0" r="r" b="b"/>
            <a:pathLst>
              <a:path w="613" h="668">
                <a:moveTo>
                  <a:pt x="0" y="668"/>
                </a:moveTo>
                <a:cubicBezTo>
                  <a:pt x="87" y="624"/>
                  <a:pt x="429" y="514"/>
                  <a:pt x="521" y="403"/>
                </a:cubicBezTo>
                <a:cubicBezTo>
                  <a:pt x="613" y="292"/>
                  <a:pt x="543" y="84"/>
                  <a:pt x="549" y="0"/>
                </a:cubicBezTo>
              </a:path>
            </a:pathLst>
          </a:custGeom>
          <a:noFill/>
          <a:ln w="101600" cmpd="tri">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01" name="AutoShape 413"/>
          <p:cNvSpPr>
            <a:spLocks noChangeArrowheads="1"/>
          </p:cNvSpPr>
          <p:nvPr/>
        </p:nvSpPr>
        <p:spPr bwMode="auto">
          <a:xfrm>
            <a:off x="3576638" y="2292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702" name="Picture 414"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4713" y="2287588"/>
            <a:ext cx="552450" cy="336550"/>
          </a:xfrm>
          <a:prstGeom prst="rect">
            <a:avLst/>
          </a:prstGeom>
          <a:noFill/>
          <a:extLst>
            <a:ext uri="{909E8E84-426E-40DD-AFC4-6F175D3DCCD1}">
              <a14:hiddenFill xmlns:a14="http://schemas.microsoft.com/office/drawing/2010/main">
                <a:solidFill>
                  <a:srgbClr val="FFFFFF"/>
                </a:solidFill>
              </a14:hiddenFill>
            </a:ext>
          </a:extLst>
        </p:spPr>
      </p:pic>
      <p:sp>
        <p:nvSpPr>
          <p:cNvPr id="12703" name="AutoShape 415"/>
          <p:cNvSpPr>
            <a:spLocks noChangeArrowheads="1"/>
          </p:cNvSpPr>
          <p:nvPr/>
        </p:nvSpPr>
        <p:spPr bwMode="auto">
          <a:xfrm>
            <a:off x="4892675" y="52292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704" name="Picture 416"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57750" y="5270500"/>
            <a:ext cx="306388" cy="187325"/>
          </a:xfrm>
          <a:prstGeom prst="rect">
            <a:avLst/>
          </a:prstGeom>
          <a:noFill/>
          <a:extLst>
            <a:ext uri="{909E8E84-426E-40DD-AFC4-6F175D3DCCD1}">
              <a14:hiddenFill xmlns:a14="http://schemas.microsoft.com/office/drawing/2010/main">
                <a:solidFill>
                  <a:srgbClr val="FFFFFF"/>
                </a:solidFill>
              </a14:hiddenFill>
            </a:ext>
          </a:extLst>
        </p:spPr>
      </p:pic>
      <p:sp>
        <p:nvSpPr>
          <p:cNvPr id="12705" name="AutoShape 417"/>
          <p:cNvSpPr>
            <a:spLocks noChangeArrowheads="1"/>
          </p:cNvSpPr>
          <p:nvPr/>
        </p:nvSpPr>
        <p:spPr bwMode="auto">
          <a:xfrm>
            <a:off x="2728913" y="40116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2706" name="Picture 418"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14563" y="3435350"/>
            <a:ext cx="338137" cy="206375"/>
          </a:xfrm>
          <a:prstGeom prst="rect">
            <a:avLst/>
          </a:prstGeom>
          <a:noFill/>
          <a:extLst>
            <a:ext uri="{909E8E84-426E-40DD-AFC4-6F175D3DCCD1}">
              <a14:hiddenFill xmlns:a14="http://schemas.microsoft.com/office/drawing/2010/main">
                <a:solidFill>
                  <a:srgbClr val="FFFFFF"/>
                </a:solidFill>
              </a14:hiddenFill>
            </a:ext>
          </a:extLst>
        </p:spPr>
      </p:pic>
      <p:pic>
        <p:nvPicPr>
          <p:cNvPr id="12707" name="Picture 419"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1150" y="4402138"/>
            <a:ext cx="239713" cy="146050"/>
          </a:xfrm>
          <a:prstGeom prst="rect">
            <a:avLst/>
          </a:prstGeom>
          <a:noFill/>
          <a:extLst>
            <a:ext uri="{909E8E84-426E-40DD-AFC4-6F175D3DCCD1}">
              <a14:hiddenFill xmlns:a14="http://schemas.microsoft.com/office/drawing/2010/main">
                <a:solidFill>
                  <a:srgbClr val="FFFFFF"/>
                </a:solidFill>
              </a14:hiddenFill>
            </a:ext>
          </a:extLst>
        </p:spPr>
      </p:pic>
      <p:pic>
        <p:nvPicPr>
          <p:cNvPr id="12709" name="Picture 421"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63850" y="4195763"/>
            <a:ext cx="239713" cy="146050"/>
          </a:xfrm>
          <a:prstGeom prst="rect">
            <a:avLst/>
          </a:prstGeom>
          <a:noFill/>
          <a:extLst>
            <a:ext uri="{909E8E84-426E-40DD-AFC4-6F175D3DCCD1}">
              <a14:hiddenFill xmlns:a14="http://schemas.microsoft.com/office/drawing/2010/main">
                <a:solidFill>
                  <a:srgbClr val="FFFFFF"/>
                </a:solidFill>
              </a14:hiddenFill>
            </a:ext>
          </a:extLst>
        </p:spPr>
      </p:pic>
      <p:pic>
        <p:nvPicPr>
          <p:cNvPr id="12710" name="Picture 422" descr="The Civil War 35 Star Fl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4925" y="3843338"/>
            <a:ext cx="239713" cy="146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xit" presetSubtype="0" fill="hold" nodeType="withEffect">
                                  <p:stCondLst>
                                    <p:cond delay="0"/>
                                  </p:stCondLst>
                                  <p:childTnLst>
                                    <p:animEffect transition="out" filter="dissolve">
                                      <p:cBhvr>
                                        <p:cTn id="6" dur="500"/>
                                        <p:tgtEl>
                                          <p:spTgt spid="12493"/>
                                        </p:tgtEl>
                                      </p:cBhvr>
                                    </p:animEffect>
                                    <p:set>
                                      <p:cBhvr>
                                        <p:cTn id="7" dur="1" fill="hold">
                                          <p:stCondLst>
                                            <p:cond delay="499"/>
                                          </p:stCondLst>
                                        </p:cTn>
                                        <p:tgtEl>
                                          <p:spTgt spid="12493"/>
                                        </p:tgtEl>
                                        <p:attrNameLst>
                                          <p:attrName>style.visibility</p:attrName>
                                        </p:attrNameLst>
                                      </p:cBhvr>
                                      <p:to>
                                        <p:strVal val="hidden"/>
                                      </p:to>
                                    </p:set>
                                  </p:childTnLst>
                                </p:cTn>
                              </p:par>
                              <p:par>
                                <p:cTn id="8" presetID="9" presetClass="exit" presetSubtype="0" fill="hold" nodeType="withEffect">
                                  <p:stCondLst>
                                    <p:cond delay="0"/>
                                  </p:stCondLst>
                                  <p:childTnLst>
                                    <p:animEffect transition="out" filter="dissolve">
                                      <p:cBhvr>
                                        <p:cTn id="9" dur="500"/>
                                        <p:tgtEl>
                                          <p:spTgt spid="12498"/>
                                        </p:tgtEl>
                                      </p:cBhvr>
                                    </p:animEffect>
                                    <p:set>
                                      <p:cBhvr>
                                        <p:cTn id="10" dur="1" fill="hold">
                                          <p:stCondLst>
                                            <p:cond delay="499"/>
                                          </p:stCondLst>
                                        </p:cTn>
                                        <p:tgtEl>
                                          <p:spTgt spid="12498"/>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12503"/>
                                        </p:tgtEl>
                                      </p:cBhvr>
                                    </p:animEffect>
                                    <p:set>
                                      <p:cBhvr>
                                        <p:cTn id="13" dur="1" fill="hold">
                                          <p:stCondLst>
                                            <p:cond delay="499"/>
                                          </p:stCondLst>
                                        </p:cTn>
                                        <p:tgtEl>
                                          <p:spTgt spid="12503"/>
                                        </p:tgtEl>
                                        <p:attrNameLst>
                                          <p:attrName>style.visibility</p:attrName>
                                        </p:attrNameLst>
                                      </p:cBhvr>
                                      <p:to>
                                        <p:strVal val="hidden"/>
                                      </p:to>
                                    </p:set>
                                  </p:childTnLst>
                                </p:cTn>
                              </p:par>
                              <p:par>
                                <p:cTn id="14" presetID="9" presetClass="exit" presetSubtype="0" fill="hold" nodeType="withEffect">
                                  <p:stCondLst>
                                    <p:cond delay="0"/>
                                  </p:stCondLst>
                                  <p:childTnLst>
                                    <p:animEffect transition="out" filter="dissolve">
                                      <p:cBhvr>
                                        <p:cTn id="15" dur="500"/>
                                        <p:tgtEl>
                                          <p:spTgt spid="12508"/>
                                        </p:tgtEl>
                                      </p:cBhvr>
                                    </p:animEffect>
                                    <p:set>
                                      <p:cBhvr>
                                        <p:cTn id="16" dur="1" fill="hold">
                                          <p:stCondLst>
                                            <p:cond delay="499"/>
                                          </p:stCondLst>
                                        </p:cTn>
                                        <p:tgtEl>
                                          <p:spTgt spid="12508"/>
                                        </p:tgtEl>
                                        <p:attrNameLst>
                                          <p:attrName>style.visibility</p:attrName>
                                        </p:attrNameLst>
                                      </p:cBhvr>
                                      <p:to>
                                        <p:strVal val="hidden"/>
                                      </p:to>
                                    </p:set>
                                  </p:childTnLst>
                                </p:cTn>
                              </p:par>
                              <p:par>
                                <p:cTn id="17" presetID="9" presetClass="exit" presetSubtype="0" fill="hold" grpId="0" nodeType="withEffect">
                                  <p:stCondLst>
                                    <p:cond delay="0"/>
                                  </p:stCondLst>
                                  <p:childTnLst>
                                    <p:animEffect transition="out" filter="dissolve">
                                      <p:cBhvr>
                                        <p:cTn id="18" dur="500"/>
                                        <p:tgtEl>
                                          <p:spTgt spid="12298"/>
                                        </p:tgtEl>
                                      </p:cBhvr>
                                    </p:animEffect>
                                    <p:set>
                                      <p:cBhvr>
                                        <p:cTn id="19" dur="1" fill="hold">
                                          <p:stCondLst>
                                            <p:cond delay="499"/>
                                          </p:stCondLst>
                                        </p:cTn>
                                        <p:tgtEl>
                                          <p:spTgt spid="12298"/>
                                        </p:tgtEl>
                                        <p:attrNameLst>
                                          <p:attrName>style.visibility</p:attrName>
                                        </p:attrNameLst>
                                      </p:cBhvr>
                                      <p:to>
                                        <p:strVal val="hidden"/>
                                      </p:to>
                                    </p:set>
                                  </p:childTnLst>
                                </p:cTn>
                              </p:par>
                              <p:par>
                                <p:cTn id="20" presetID="9" presetClass="exit" presetSubtype="0" fill="hold" nodeType="withEffect">
                                  <p:stCondLst>
                                    <p:cond delay="0"/>
                                  </p:stCondLst>
                                  <p:childTnLst>
                                    <p:animEffect transition="out" filter="dissolve">
                                      <p:cBhvr>
                                        <p:cTn id="21" dur="500"/>
                                        <p:tgtEl>
                                          <p:spTgt spid="12427"/>
                                        </p:tgtEl>
                                      </p:cBhvr>
                                    </p:animEffect>
                                    <p:set>
                                      <p:cBhvr>
                                        <p:cTn id="22" dur="1" fill="hold">
                                          <p:stCondLst>
                                            <p:cond delay="499"/>
                                          </p:stCondLst>
                                        </p:cTn>
                                        <p:tgtEl>
                                          <p:spTgt spid="12427"/>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12432"/>
                                        </p:tgtEl>
                                      </p:cBhvr>
                                    </p:animEffect>
                                    <p:set>
                                      <p:cBhvr>
                                        <p:cTn id="25" dur="1" fill="hold">
                                          <p:stCondLst>
                                            <p:cond delay="499"/>
                                          </p:stCondLst>
                                        </p:cTn>
                                        <p:tgtEl>
                                          <p:spTgt spid="12432"/>
                                        </p:tgtEl>
                                        <p:attrNameLst>
                                          <p:attrName>style.visibility</p:attrName>
                                        </p:attrNameLst>
                                      </p:cBhvr>
                                      <p:to>
                                        <p:strVal val="hidden"/>
                                      </p:to>
                                    </p:set>
                                  </p:childTnLst>
                                </p:cTn>
                              </p:par>
                              <p:par>
                                <p:cTn id="26" presetID="9" presetClass="exit" presetSubtype="0" fill="hold" grpId="0" nodeType="withEffect">
                                  <p:stCondLst>
                                    <p:cond delay="0"/>
                                  </p:stCondLst>
                                  <p:childTnLst>
                                    <p:animEffect transition="out" filter="dissolve">
                                      <p:cBhvr>
                                        <p:cTn id="27" dur="500"/>
                                        <p:tgtEl>
                                          <p:spTgt spid="12437"/>
                                        </p:tgtEl>
                                      </p:cBhvr>
                                    </p:animEffect>
                                    <p:set>
                                      <p:cBhvr>
                                        <p:cTn id="28" dur="1" fill="hold">
                                          <p:stCondLst>
                                            <p:cond delay="499"/>
                                          </p:stCondLst>
                                        </p:cTn>
                                        <p:tgtEl>
                                          <p:spTgt spid="12437"/>
                                        </p:tgtEl>
                                        <p:attrNameLst>
                                          <p:attrName>style.visibility</p:attrName>
                                        </p:attrNameLst>
                                      </p:cBhvr>
                                      <p:to>
                                        <p:strVal val="hidden"/>
                                      </p:to>
                                    </p:set>
                                  </p:childTnLst>
                                </p:cTn>
                              </p:par>
                              <p:par>
                                <p:cTn id="29" presetID="9" presetClass="exit" presetSubtype="0" fill="hold" nodeType="withEffect">
                                  <p:stCondLst>
                                    <p:cond delay="0"/>
                                  </p:stCondLst>
                                  <p:childTnLst>
                                    <p:animEffect transition="out" filter="dissolve">
                                      <p:cBhvr>
                                        <p:cTn id="30" dur="500"/>
                                        <p:tgtEl>
                                          <p:spTgt spid="12438"/>
                                        </p:tgtEl>
                                      </p:cBhvr>
                                    </p:animEffect>
                                    <p:set>
                                      <p:cBhvr>
                                        <p:cTn id="31" dur="1" fill="hold">
                                          <p:stCondLst>
                                            <p:cond delay="499"/>
                                          </p:stCondLst>
                                        </p:cTn>
                                        <p:tgtEl>
                                          <p:spTgt spid="12438"/>
                                        </p:tgtEl>
                                        <p:attrNameLst>
                                          <p:attrName>style.visibility</p:attrName>
                                        </p:attrNameLst>
                                      </p:cBhvr>
                                      <p:to>
                                        <p:strVal val="hidden"/>
                                      </p:to>
                                    </p:set>
                                  </p:childTnLst>
                                </p:cTn>
                              </p:par>
                              <p:par>
                                <p:cTn id="32" presetID="9" presetClass="exit" presetSubtype="0" fill="hold" nodeType="withEffect">
                                  <p:stCondLst>
                                    <p:cond delay="0"/>
                                  </p:stCondLst>
                                  <p:childTnLst>
                                    <p:animEffect transition="out" filter="dissolve">
                                      <p:cBhvr>
                                        <p:cTn id="33" dur="500"/>
                                        <p:tgtEl>
                                          <p:spTgt spid="12443"/>
                                        </p:tgtEl>
                                      </p:cBhvr>
                                    </p:animEffect>
                                    <p:set>
                                      <p:cBhvr>
                                        <p:cTn id="34" dur="1" fill="hold">
                                          <p:stCondLst>
                                            <p:cond delay="499"/>
                                          </p:stCondLst>
                                        </p:cTn>
                                        <p:tgtEl>
                                          <p:spTgt spid="12443"/>
                                        </p:tgtEl>
                                        <p:attrNameLst>
                                          <p:attrName>style.visibility</p:attrName>
                                        </p:attrNameLst>
                                      </p:cBhvr>
                                      <p:to>
                                        <p:strVal val="hidden"/>
                                      </p:to>
                                    </p:set>
                                  </p:childTnLst>
                                </p:cTn>
                              </p:par>
                              <p:par>
                                <p:cTn id="35" presetID="9" presetClass="exit" presetSubtype="0" fill="hold" nodeType="withEffect">
                                  <p:stCondLst>
                                    <p:cond delay="0"/>
                                  </p:stCondLst>
                                  <p:childTnLst>
                                    <p:animEffect transition="out" filter="dissolve">
                                      <p:cBhvr>
                                        <p:cTn id="36" dur="500"/>
                                        <p:tgtEl>
                                          <p:spTgt spid="12448"/>
                                        </p:tgtEl>
                                      </p:cBhvr>
                                    </p:animEffect>
                                    <p:set>
                                      <p:cBhvr>
                                        <p:cTn id="37" dur="1" fill="hold">
                                          <p:stCondLst>
                                            <p:cond delay="499"/>
                                          </p:stCondLst>
                                        </p:cTn>
                                        <p:tgtEl>
                                          <p:spTgt spid="12448"/>
                                        </p:tgtEl>
                                        <p:attrNameLst>
                                          <p:attrName>style.visibility</p:attrName>
                                        </p:attrNameLst>
                                      </p:cBhvr>
                                      <p:to>
                                        <p:strVal val="hidden"/>
                                      </p:to>
                                    </p:set>
                                  </p:childTnLst>
                                </p:cTn>
                              </p:par>
                              <p:par>
                                <p:cTn id="38" presetID="9" presetClass="exit" presetSubtype="0" fill="hold" grpId="0" nodeType="withEffect">
                                  <p:stCondLst>
                                    <p:cond delay="0"/>
                                  </p:stCondLst>
                                  <p:childTnLst>
                                    <p:animEffect transition="out" filter="dissolve">
                                      <p:cBhvr>
                                        <p:cTn id="39" dur="500"/>
                                        <p:tgtEl>
                                          <p:spTgt spid="12453"/>
                                        </p:tgtEl>
                                      </p:cBhvr>
                                    </p:animEffect>
                                    <p:set>
                                      <p:cBhvr>
                                        <p:cTn id="40" dur="1" fill="hold">
                                          <p:stCondLst>
                                            <p:cond delay="499"/>
                                          </p:stCondLst>
                                        </p:cTn>
                                        <p:tgtEl>
                                          <p:spTgt spid="12453"/>
                                        </p:tgtEl>
                                        <p:attrNameLst>
                                          <p:attrName>style.visibility</p:attrName>
                                        </p:attrNameLst>
                                      </p:cBhvr>
                                      <p:to>
                                        <p:strVal val="hidden"/>
                                      </p:to>
                                    </p:set>
                                  </p:childTnLst>
                                </p:cTn>
                              </p:par>
                              <p:par>
                                <p:cTn id="41" presetID="9" presetClass="exit" presetSubtype="0" fill="hold" nodeType="withEffect">
                                  <p:stCondLst>
                                    <p:cond delay="0"/>
                                  </p:stCondLst>
                                  <p:childTnLst>
                                    <p:animEffect transition="out" filter="dissolve">
                                      <p:cBhvr>
                                        <p:cTn id="42" dur="500"/>
                                        <p:tgtEl>
                                          <p:spTgt spid="12459"/>
                                        </p:tgtEl>
                                      </p:cBhvr>
                                    </p:animEffect>
                                    <p:set>
                                      <p:cBhvr>
                                        <p:cTn id="43" dur="1" fill="hold">
                                          <p:stCondLst>
                                            <p:cond delay="499"/>
                                          </p:stCondLst>
                                        </p:cTn>
                                        <p:tgtEl>
                                          <p:spTgt spid="12459"/>
                                        </p:tgtEl>
                                        <p:attrNameLst>
                                          <p:attrName>style.visibility</p:attrName>
                                        </p:attrNameLst>
                                      </p:cBhvr>
                                      <p:to>
                                        <p:strVal val="hidden"/>
                                      </p:to>
                                    </p:set>
                                  </p:childTnLst>
                                </p:cTn>
                              </p:par>
                              <p:par>
                                <p:cTn id="44" presetID="9" presetClass="exit" presetSubtype="0" fill="hold" nodeType="withEffect">
                                  <p:stCondLst>
                                    <p:cond delay="0"/>
                                  </p:stCondLst>
                                  <p:childTnLst>
                                    <p:animEffect transition="out" filter="dissolve">
                                      <p:cBhvr>
                                        <p:cTn id="45" dur="500"/>
                                        <p:tgtEl>
                                          <p:spTgt spid="12534"/>
                                        </p:tgtEl>
                                      </p:cBhvr>
                                    </p:animEffect>
                                    <p:set>
                                      <p:cBhvr>
                                        <p:cTn id="46" dur="1" fill="hold">
                                          <p:stCondLst>
                                            <p:cond delay="499"/>
                                          </p:stCondLst>
                                        </p:cTn>
                                        <p:tgtEl>
                                          <p:spTgt spid="12534"/>
                                        </p:tgtEl>
                                        <p:attrNameLst>
                                          <p:attrName>style.visibility</p:attrName>
                                        </p:attrNameLst>
                                      </p:cBhvr>
                                      <p:to>
                                        <p:strVal val="hidden"/>
                                      </p:to>
                                    </p:set>
                                  </p:childTnLst>
                                </p:cTn>
                              </p:par>
                              <p:par>
                                <p:cTn id="47" presetID="9" presetClass="exit" presetSubtype="0" fill="hold" nodeType="withEffect">
                                  <p:stCondLst>
                                    <p:cond delay="0"/>
                                  </p:stCondLst>
                                  <p:childTnLst>
                                    <p:animEffect transition="out" filter="dissolve">
                                      <p:cBhvr>
                                        <p:cTn id="48" dur="500"/>
                                        <p:tgtEl>
                                          <p:spTgt spid="12539"/>
                                        </p:tgtEl>
                                      </p:cBhvr>
                                    </p:animEffect>
                                    <p:set>
                                      <p:cBhvr>
                                        <p:cTn id="49" dur="1" fill="hold">
                                          <p:stCondLst>
                                            <p:cond delay="499"/>
                                          </p:stCondLst>
                                        </p:cTn>
                                        <p:tgtEl>
                                          <p:spTgt spid="12539"/>
                                        </p:tgtEl>
                                        <p:attrNameLst>
                                          <p:attrName>style.visibility</p:attrName>
                                        </p:attrNameLst>
                                      </p:cBhvr>
                                      <p:to>
                                        <p:strVal val="hidden"/>
                                      </p:to>
                                    </p:set>
                                  </p:childTnLst>
                                </p:cTn>
                              </p:par>
                              <p:par>
                                <p:cTn id="50" presetID="9" presetClass="exit" presetSubtype="0" fill="hold" grpId="0" nodeType="withEffect">
                                  <p:stCondLst>
                                    <p:cond delay="0"/>
                                  </p:stCondLst>
                                  <p:childTnLst>
                                    <p:animEffect transition="out" filter="dissolve">
                                      <p:cBhvr>
                                        <p:cTn id="51" dur="500"/>
                                        <p:tgtEl>
                                          <p:spTgt spid="12651"/>
                                        </p:tgtEl>
                                      </p:cBhvr>
                                    </p:animEffect>
                                    <p:set>
                                      <p:cBhvr>
                                        <p:cTn id="52" dur="1" fill="hold">
                                          <p:stCondLst>
                                            <p:cond delay="499"/>
                                          </p:stCondLst>
                                        </p:cTn>
                                        <p:tgtEl>
                                          <p:spTgt spid="12651"/>
                                        </p:tgtEl>
                                        <p:attrNameLst>
                                          <p:attrName>style.visibility</p:attrName>
                                        </p:attrNameLst>
                                      </p:cBhvr>
                                      <p:to>
                                        <p:strVal val="hidden"/>
                                      </p:to>
                                    </p:set>
                                  </p:childTnLst>
                                </p:cTn>
                              </p:par>
                              <p:par>
                                <p:cTn id="53" presetID="9" presetClass="exit" presetSubtype="0" fill="hold" nodeType="withEffect">
                                  <p:stCondLst>
                                    <p:cond delay="0"/>
                                  </p:stCondLst>
                                  <p:childTnLst>
                                    <p:animEffect transition="out" filter="dissolve">
                                      <p:cBhvr>
                                        <p:cTn id="54" dur="500"/>
                                        <p:tgtEl>
                                          <p:spTgt spid="12345"/>
                                        </p:tgtEl>
                                      </p:cBhvr>
                                    </p:animEffect>
                                    <p:set>
                                      <p:cBhvr>
                                        <p:cTn id="55" dur="1" fill="hold">
                                          <p:stCondLst>
                                            <p:cond delay="499"/>
                                          </p:stCondLst>
                                        </p:cTn>
                                        <p:tgtEl>
                                          <p:spTgt spid="12345"/>
                                        </p:tgtEl>
                                        <p:attrNameLst>
                                          <p:attrName>style.visibility</p:attrName>
                                        </p:attrNameLst>
                                      </p:cBhvr>
                                      <p:to>
                                        <p:strVal val="hidden"/>
                                      </p:to>
                                    </p:set>
                                  </p:childTnLst>
                                </p:cTn>
                              </p:par>
                              <p:par>
                                <p:cTn id="56" presetID="9" presetClass="exit" presetSubtype="0" fill="hold" nodeType="withEffect">
                                  <p:stCondLst>
                                    <p:cond delay="0"/>
                                  </p:stCondLst>
                                  <p:childTnLst>
                                    <p:animEffect transition="out" filter="dissolve">
                                      <p:cBhvr>
                                        <p:cTn id="57" dur="500"/>
                                        <p:tgtEl>
                                          <p:spTgt spid="12360"/>
                                        </p:tgtEl>
                                      </p:cBhvr>
                                    </p:animEffect>
                                    <p:set>
                                      <p:cBhvr>
                                        <p:cTn id="58" dur="1" fill="hold">
                                          <p:stCondLst>
                                            <p:cond delay="499"/>
                                          </p:stCondLst>
                                        </p:cTn>
                                        <p:tgtEl>
                                          <p:spTgt spid="12360"/>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12375"/>
                                        </p:tgtEl>
                                      </p:cBhvr>
                                    </p:animEffect>
                                    <p:set>
                                      <p:cBhvr>
                                        <p:cTn id="61" dur="1" fill="hold">
                                          <p:stCondLst>
                                            <p:cond delay="499"/>
                                          </p:stCondLst>
                                        </p:cTn>
                                        <p:tgtEl>
                                          <p:spTgt spid="12375"/>
                                        </p:tgtEl>
                                        <p:attrNameLst>
                                          <p:attrName>style.visibility</p:attrName>
                                        </p:attrNameLst>
                                      </p:cBhvr>
                                      <p:to>
                                        <p:strVal val="hidden"/>
                                      </p:to>
                                    </p:set>
                                  </p:childTnLst>
                                </p:cTn>
                              </p:par>
                              <p:par>
                                <p:cTn id="62" presetID="9" presetClass="exit" presetSubtype="0" fill="hold" nodeType="withEffect">
                                  <p:stCondLst>
                                    <p:cond delay="0"/>
                                  </p:stCondLst>
                                  <p:childTnLst>
                                    <p:animEffect transition="out" filter="dissolve">
                                      <p:cBhvr>
                                        <p:cTn id="63" dur="500"/>
                                        <p:tgtEl>
                                          <p:spTgt spid="12376"/>
                                        </p:tgtEl>
                                      </p:cBhvr>
                                    </p:animEffect>
                                    <p:set>
                                      <p:cBhvr>
                                        <p:cTn id="64" dur="1" fill="hold">
                                          <p:stCondLst>
                                            <p:cond delay="499"/>
                                          </p:stCondLst>
                                        </p:cTn>
                                        <p:tgtEl>
                                          <p:spTgt spid="12376"/>
                                        </p:tgtEl>
                                        <p:attrNameLst>
                                          <p:attrName>style.visibility</p:attrName>
                                        </p:attrNameLst>
                                      </p:cBhvr>
                                      <p:to>
                                        <p:strVal val="hidden"/>
                                      </p:to>
                                    </p:set>
                                  </p:childTnLst>
                                </p:cTn>
                              </p:par>
                              <p:par>
                                <p:cTn id="65" presetID="9" presetClass="exit" presetSubtype="0" fill="hold" nodeType="withEffect">
                                  <p:stCondLst>
                                    <p:cond delay="0"/>
                                  </p:stCondLst>
                                  <p:childTnLst>
                                    <p:animEffect transition="out" filter="dissolve">
                                      <p:cBhvr>
                                        <p:cTn id="66" dur="500"/>
                                        <p:tgtEl>
                                          <p:spTgt spid="12554"/>
                                        </p:tgtEl>
                                      </p:cBhvr>
                                    </p:animEffect>
                                    <p:set>
                                      <p:cBhvr>
                                        <p:cTn id="67" dur="1" fill="hold">
                                          <p:stCondLst>
                                            <p:cond delay="499"/>
                                          </p:stCondLst>
                                        </p:cTn>
                                        <p:tgtEl>
                                          <p:spTgt spid="12554"/>
                                        </p:tgtEl>
                                        <p:attrNameLst>
                                          <p:attrName>style.visibility</p:attrName>
                                        </p:attrNameLst>
                                      </p:cBhvr>
                                      <p:to>
                                        <p:strVal val="hidden"/>
                                      </p:to>
                                    </p:set>
                                  </p:childTnLst>
                                </p:cTn>
                              </p:par>
                              <p:par>
                                <p:cTn id="68" presetID="9" presetClass="exit" presetSubtype="0" fill="hold" grpId="0" nodeType="withEffect">
                                  <p:stCondLst>
                                    <p:cond delay="0"/>
                                  </p:stCondLst>
                                  <p:childTnLst>
                                    <p:animEffect transition="out" filter="dissolve">
                                      <p:cBhvr>
                                        <p:cTn id="69" dur="500"/>
                                        <p:tgtEl>
                                          <p:spTgt spid="12652"/>
                                        </p:tgtEl>
                                      </p:cBhvr>
                                    </p:animEffect>
                                    <p:set>
                                      <p:cBhvr>
                                        <p:cTn id="70" dur="1" fill="hold">
                                          <p:stCondLst>
                                            <p:cond delay="499"/>
                                          </p:stCondLst>
                                        </p:cTn>
                                        <p:tgtEl>
                                          <p:spTgt spid="12652"/>
                                        </p:tgtEl>
                                        <p:attrNameLst>
                                          <p:attrName>style.visibility</p:attrName>
                                        </p:attrNameLst>
                                      </p:cBhvr>
                                      <p:to>
                                        <p:strVal val="hidden"/>
                                      </p:to>
                                    </p:set>
                                  </p:childTnLst>
                                </p:cTn>
                              </p:par>
                              <p:par>
                                <p:cTn id="71" presetID="9" presetClass="exit" presetSubtype="0" fill="hold" nodeType="withEffect">
                                  <p:stCondLst>
                                    <p:cond delay="0"/>
                                  </p:stCondLst>
                                  <p:childTnLst>
                                    <p:animEffect transition="out" filter="dissolve">
                                      <p:cBhvr>
                                        <p:cTn id="72" dur="500"/>
                                        <p:tgtEl>
                                          <p:spTgt spid="12405"/>
                                        </p:tgtEl>
                                      </p:cBhvr>
                                    </p:animEffect>
                                    <p:set>
                                      <p:cBhvr>
                                        <p:cTn id="73" dur="1" fill="hold">
                                          <p:stCondLst>
                                            <p:cond delay="499"/>
                                          </p:stCondLst>
                                        </p:cTn>
                                        <p:tgtEl>
                                          <p:spTgt spid="12405"/>
                                        </p:tgtEl>
                                        <p:attrNameLst>
                                          <p:attrName>style.visibility</p:attrName>
                                        </p:attrNameLst>
                                      </p:cBhvr>
                                      <p:to>
                                        <p:strVal val="hidden"/>
                                      </p:to>
                                    </p:set>
                                  </p:childTnLst>
                                </p:cTn>
                              </p:par>
                              <p:par>
                                <p:cTn id="74" presetID="9" presetClass="exit" presetSubtype="0" fill="hold" nodeType="withEffect">
                                  <p:stCondLst>
                                    <p:cond delay="0"/>
                                  </p:stCondLst>
                                  <p:childTnLst>
                                    <p:animEffect transition="out" filter="dissolve">
                                      <p:cBhvr>
                                        <p:cTn id="75" dur="500"/>
                                        <p:tgtEl>
                                          <p:spTgt spid="12297"/>
                                        </p:tgtEl>
                                      </p:cBhvr>
                                    </p:animEffect>
                                    <p:set>
                                      <p:cBhvr>
                                        <p:cTn id="76" dur="1" fill="hold">
                                          <p:stCondLst>
                                            <p:cond delay="499"/>
                                          </p:stCondLst>
                                        </p:cTn>
                                        <p:tgtEl>
                                          <p:spTgt spid="12297"/>
                                        </p:tgtEl>
                                        <p:attrNameLst>
                                          <p:attrName>style.visibility</p:attrName>
                                        </p:attrNameLst>
                                      </p:cBhvr>
                                      <p:to>
                                        <p:strVal val="hidden"/>
                                      </p:to>
                                    </p:set>
                                  </p:childTnLst>
                                </p:cTn>
                              </p:par>
                              <p:par>
                                <p:cTn id="77" presetID="9" presetClass="exit" presetSubtype="0" fill="hold" nodeType="withEffect">
                                  <p:stCondLst>
                                    <p:cond delay="0"/>
                                  </p:stCondLst>
                                  <p:childTnLst>
                                    <p:animEffect transition="out" filter="dissolve">
                                      <p:cBhvr>
                                        <p:cTn id="78" dur="500"/>
                                        <p:tgtEl>
                                          <p:spTgt spid="12404"/>
                                        </p:tgtEl>
                                      </p:cBhvr>
                                    </p:animEffect>
                                    <p:set>
                                      <p:cBhvr>
                                        <p:cTn id="79" dur="1" fill="hold">
                                          <p:stCondLst>
                                            <p:cond delay="499"/>
                                          </p:stCondLst>
                                        </p:cTn>
                                        <p:tgtEl>
                                          <p:spTgt spid="12404"/>
                                        </p:tgtEl>
                                        <p:attrNameLst>
                                          <p:attrName>style.visibility</p:attrName>
                                        </p:attrNameLst>
                                      </p:cBhvr>
                                      <p:to>
                                        <p:strVal val="hidden"/>
                                      </p:to>
                                    </p:set>
                                  </p:childTnLst>
                                </p:cTn>
                              </p:par>
                              <p:par>
                                <p:cTn id="80" presetID="9" presetClass="exit" presetSubtype="0" fill="hold" nodeType="withEffect">
                                  <p:stCondLst>
                                    <p:cond delay="0"/>
                                  </p:stCondLst>
                                  <p:childTnLst>
                                    <p:animEffect transition="out" filter="dissolve">
                                      <p:cBhvr>
                                        <p:cTn id="81" dur="500"/>
                                        <p:tgtEl>
                                          <p:spTgt spid="12575"/>
                                        </p:tgtEl>
                                      </p:cBhvr>
                                    </p:animEffect>
                                    <p:set>
                                      <p:cBhvr>
                                        <p:cTn id="82" dur="1" fill="hold">
                                          <p:stCondLst>
                                            <p:cond delay="499"/>
                                          </p:stCondLst>
                                        </p:cTn>
                                        <p:tgtEl>
                                          <p:spTgt spid="12575"/>
                                        </p:tgtEl>
                                        <p:attrNameLst>
                                          <p:attrName>style.visibility</p:attrName>
                                        </p:attrNameLst>
                                      </p:cBhvr>
                                      <p:to>
                                        <p:strVal val="hidden"/>
                                      </p:to>
                                    </p:set>
                                  </p:childTnLst>
                                </p:cTn>
                              </p:par>
                              <p:par>
                                <p:cTn id="83" presetID="9" presetClass="exit" presetSubtype="0" fill="hold" grpId="0" nodeType="withEffect">
                                  <p:stCondLst>
                                    <p:cond delay="0"/>
                                  </p:stCondLst>
                                  <p:childTnLst>
                                    <p:animEffect transition="out" filter="dissolve">
                                      <p:cBhvr>
                                        <p:cTn id="84" dur="500"/>
                                        <p:tgtEl>
                                          <p:spTgt spid="12296"/>
                                        </p:tgtEl>
                                      </p:cBhvr>
                                    </p:animEffect>
                                    <p:set>
                                      <p:cBhvr>
                                        <p:cTn id="85" dur="1" fill="hold">
                                          <p:stCondLst>
                                            <p:cond delay="499"/>
                                          </p:stCondLst>
                                        </p:cTn>
                                        <p:tgtEl>
                                          <p:spTgt spid="12296"/>
                                        </p:tgtEl>
                                        <p:attrNameLst>
                                          <p:attrName>style.visibility</p:attrName>
                                        </p:attrNameLst>
                                      </p:cBhvr>
                                      <p:to>
                                        <p:strVal val="hidden"/>
                                      </p:to>
                                    </p:set>
                                  </p:childTnLst>
                                </p:cTn>
                              </p:par>
                              <p:par>
                                <p:cTn id="86" presetID="9" presetClass="exit" presetSubtype="0" fill="hold" grpId="0" nodeType="withEffect">
                                  <p:stCondLst>
                                    <p:cond delay="0"/>
                                  </p:stCondLst>
                                  <p:childTnLst>
                                    <p:animEffect transition="out" filter="dissolve">
                                      <p:cBhvr>
                                        <p:cTn id="87" dur="500"/>
                                        <p:tgtEl>
                                          <p:spTgt spid="12464"/>
                                        </p:tgtEl>
                                      </p:cBhvr>
                                    </p:animEffect>
                                    <p:set>
                                      <p:cBhvr>
                                        <p:cTn id="88" dur="1" fill="hold">
                                          <p:stCondLst>
                                            <p:cond delay="499"/>
                                          </p:stCondLst>
                                        </p:cTn>
                                        <p:tgtEl>
                                          <p:spTgt spid="12464"/>
                                        </p:tgtEl>
                                        <p:attrNameLst>
                                          <p:attrName>style.visibility</p:attrName>
                                        </p:attrNameLst>
                                      </p:cBhvr>
                                      <p:to>
                                        <p:strVal val="hidden"/>
                                      </p:to>
                                    </p:set>
                                  </p:childTnLst>
                                </p:cTn>
                              </p:par>
                            </p:childTnLst>
                          </p:cTn>
                        </p:par>
                        <p:par>
                          <p:cTn id="89" fill="hold" nodeType="afterGroup">
                            <p:stCondLst>
                              <p:cond delay="500"/>
                            </p:stCondLst>
                            <p:childTnLst>
                              <p:par>
                                <p:cTn id="90" presetID="9" presetClass="entr" presetSubtype="0" fill="hold" grpId="0" nodeType="afterEffect">
                                  <p:stCondLst>
                                    <p:cond delay="0"/>
                                  </p:stCondLst>
                                  <p:childTnLst>
                                    <p:set>
                                      <p:cBhvr>
                                        <p:cTn id="91" dur="1" fill="hold">
                                          <p:stCondLst>
                                            <p:cond delay="0"/>
                                          </p:stCondLst>
                                        </p:cTn>
                                        <p:tgtEl>
                                          <p:spTgt spid="12588"/>
                                        </p:tgtEl>
                                        <p:attrNameLst>
                                          <p:attrName>style.visibility</p:attrName>
                                        </p:attrNameLst>
                                      </p:cBhvr>
                                      <p:to>
                                        <p:strVal val="visible"/>
                                      </p:to>
                                    </p:set>
                                    <p:animEffect transition="in" filter="dissolve">
                                      <p:cBhvr>
                                        <p:cTn id="92" dur="500"/>
                                        <p:tgtEl>
                                          <p:spTgt spid="1258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1" presetClass="entr" presetSubtype="4" fill="hold" grpId="0" nodeType="clickEffect">
                                  <p:stCondLst>
                                    <p:cond delay="0"/>
                                  </p:stCondLst>
                                  <p:childTnLst>
                                    <p:set>
                                      <p:cBhvr>
                                        <p:cTn id="96" dur="1" fill="hold">
                                          <p:stCondLst>
                                            <p:cond delay="0"/>
                                          </p:stCondLst>
                                        </p:cTn>
                                        <p:tgtEl>
                                          <p:spTgt spid="12711"/>
                                        </p:tgtEl>
                                        <p:attrNameLst>
                                          <p:attrName>style.visibility</p:attrName>
                                        </p:attrNameLst>
                                      </p:cBhvr>
                                      <p:to>
                                        <p:strVal val="visible"/>
                                      </p:to>
                                    </p:set>
                                    <p:animEffect transition="in" filter="wheel(4)">
                                      <p:cBhvr>
                                        <p:cTn id="97" dur="2000"/>
                                        <p:tgtEl>
                                          <p:spTgt spid="12711"/>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9" presetClass="entr" presetSubtype="0" fill="hold" nodeType="clickEffect">
                                  <p:stCondLst>
                                    <p:cond delay="0"/>
                                  </p:stCondLst>
                                  <p:childTnLst>
                                    <p:set>
                                      <p:cBhvr>
                                        <p:cTn id="101" dur="1" fill="hold">
                                          <p:stCondLst>
                                            <p:cond delay="0"/>
                                          </p:stCondLst>
                                        </p:cTn>
                                        <p:tgtEl>
                                          <p:spTgt spid="12696"/>
                                        </p:tgtEl>
                                        <p:attrNameLst>
                                          <p:attrName>style.visibility</p:attrName>
                                        </p:attrNameLst>
                                      </p:cBhvr>
                                      <p:to>
                                        <p:strVal val="visible"/>
                                      </p:to>
                                    </p:set>
                                    <p:animEffect transition="in" filter="dissolve">
                                      <p:cBhvr>
                                        <p:cTn id="102" dur="2000"/>
                                        <p:tgtEl>
                                          <p:spTgt spid="12696"/>
                                        </p:tgtEl>
                                      </p:cBhvr>
                                    </p:animEffect>
                                  </p:childTnLst>
                                </p:cTn>
                              </p:par>
                              <p:par>
                                <p:cTn id="103" presetID="9" presetClass="entr" presetSubtype="0" fill="hold" nodeType="withEffect">
                                  <p:stCondLst>
                                    <p:cond delay="0"/>
                                  </p:stCondLst>
                                  <p:childTnLst>
                                    <p:set>
                                      <p:cBhvr>
                                        <p:cTn id="104" dur="1" fill="hold">
                                          <p:stCondLst>
                                            <p:cond delay="0"/>
                                          </p:stCondLst>
                                        </p:cTn>
                                        <p:tgtEl>
                                          <p:spTgt spid="12691"/>
                                        </p:tgtEl>
                                        <p:attrNameLst>
                                          <p:attrName>style.visibility</p:attrName>
                                        </p:attrNameLst>
                                      </p:cBhvr>
                                      <p:to>
                                        <p:strVal val="visible"/>
                                      </p:to>
                                    </p:set>
                                    <p:animEffect transition="in" filter="dissolve">
                                      <p:cBhvr>
                                        <p:cTn id="105" dur="2000"/>
                                        <p:tgtEl>
                                          <p:spTgt spid="12691"/>
                                        </p:tgtEl>
                                      </p:cBhvr>
                                    </p:animEffect>
                                  </p:childTnLst>
                                </p:cTn>
                              </p:par>
                            </p:childTnLst>
                          </p:cTn>
                        </p:par>
                        <p:par>
                          <p:cTn id="106" fill="hold" nodeType="afterGroup">
                            <p:stCondLst>
                              <p:cond delay="2000"/>
                            </p:stCondLst>
                            <p:childTnLst>
                              <p:par>
                                <p:cTn id="107" presetID="22" presetClass="entr" presetSubtype="8" fill="hold" grpId="0" nodeType="afterEffect">
                                  <p:stCondLst>
                                    <p:cond delay="0"/>
                                  </p:stCondLst>
                                  <p:childTnLst>
                                    <p:set>
                                      <p:cBhvr>
                                        <p:cTn id="108" dur="1" fill="hold">
                                          <p:stCondLst>
                                            <p:cond delay="0"/>
                                          </p:stCondLst>
                                        </p:cTn>
                                        <p:tgtEl>
                                          <p:spTgt spid="12591"/>
                                        </p:tgtEl>
                                        <p:attrNameLst>
                                          <p:attrName>style.visibility</p:attrName>
                                        </p:attrNameLst>
                                      </p:cBhvr>
                                      <p:to>
                                        <p:strVal val="visible"/>
                                      </p:to>
                                    </p:set>
                                    <p:animEffect transition="in" filter="wipe(left)">
                                      <p:cBhvr>
                                        <p:cTn id="109" dur="500"/>
                                        <p:tgtEl>
                                          <p:spTgt spid="12591"/>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2592"/>
                                        </p:tgtEl>
                                        <p:attrNameLst>
                                          <p:attrName>style.visibility</p:attrName>
                                        </p:attrNameLst>
                                      </p:cBhvr>
                                      <p:to>
                                        <p:strVal val="visible"/>
                                      </p:to>
                                    </p:set>
                                    <p:animEffect transition="in" filter="wipe(right)">
                                      <p:cBhvr>
                                        <p:cTn id="112" dur="500"/>
                                        <p:tgtEl>
                                          <p:spTgt spid="12592"/>
                                        </p:tgtEl>
                                      </p:cBhvr>
                                    </p:animEffect>
                                  </p:childTnLst>
                                </p:cTn>
                              </p:par>
                            </p:childTnLst>
                          </p:cTn>
                        </p:par>
                        <p:par>
                          <p:cTn id="113" fill="hold" nodeType="afterGroup">
                            <p:stCondLst>
                              <p:cond delay="2500"/>
                            </p:stCondLst>
                            <p:childTnLst>
                              <p:par>
                                <p:cTn id="114" presetID="1" presetClass="entr" presetSubtype="0" fill="hold" grpId="0" nodeType="afterEffect">
                                  <p:stCondLst>
                                    <p:cond delay="0"/>
                                  </p:stCondLst>
                                  <p:childTnLst>
                                    <p:set>
                                      <p:cBhvr>
                                        <p:cTn id="115" dur="1" fill="hold">
                                          <p:stCondLst>
                                            <p:cond delay="0"/>
                                          </p:stCondLst>
                                        </p:cTn>
                                        <p:tgtEl>
                                          <p:spTgt spid="12703"/>
                                        </p:tgtEl>
                                        <p:attrNameLst>
                                          <p:attrName>style.visibility</p:attrName>
                                        </p:attrNameLst>
                                      </p:cBhvr>
                                      <p:to>
                                        <p:strVal val="visible"/>
                                      </p:to>
                                    </p:set>
                                  </p:childTnLst>
                                  <p:subTnLst>
                                    <p:audio>
                                      <p:cMediaNode>
                                        <p:cTn display="0" masterRel="sameClick">
                                          <p:stCondLst>
                                            <p:cond evt="begin" delay="0">
                                              <p:tn val="114"/>
                                            </p:cond>
                                          </p:stCondLst>
                                          <p:endCondLst>
                                            <p:cond evt="onStopAudio" delay="0">
                                              <p:tgtEl>
                                                <p:sldTgt/>
                                              </p:tgtEl>
                                            </p:cond>
                                          </p:endCondLst>
                                        </p:cTn>
                                        <p:tgtEl>
                                          <p:sndTgt r:embed="rId3" name="explode.wav"/>
                                        </p:tgtEl>
                                      </p:cMediaNode>
                                    </p:audio>
                                  </p:subTnLst>
                                </p:cTn>
                              </p:par>
                            </p:childTnLst>
                          </p:cTn>
                        </p:par>
                        <p:par>
                          <p:cTn id="116" fill="hold" nodeType="afterGroup">
                            <p:stCondLst>
                              <p:cond delay="2500"/>
                            </p:stCondLst>
                            <p:childTnLst>
                              <p:par>
                                <p:cTn id="117" presetID="3" presetClass="exit" presetSubtype="10" fill="hold" grpId="1" nodeType="afterEffect">
                                  <p:stCondLst>
                                    <p:cond delay="0"/>
                                  </p:stCondLst>
                                  <p:childTnLst>
                                    <p:animEffect transition="out" filter="blinds(horizontal)">
                                      <p:cBhvr>
                                        <p:cTn id="118" dur="500"/>
                                        <p:tgtEl>
                                          <p:spTgt spid="12703"/>
                                        </p:tgtEl>
                                      </p:cBhvr>
                                    </p:animEffect>
                                    <p:set>
                                      <p:cBhvr>
                                        <p:cTn id="119" dur="1" fill="hold">
                                          <p:stCondLst>
                                            <p:cond delay="499"/>
                                          </p:stCondLst>
                                        </p:cTn>
                                        <p:tgtEl>
                                          <p:spTgt spid="12703"/>
                                        </p:tgtEl>
                                        <p:attrNameLst>
                                          <p:attrName>style.visibility</p:attrName>
                                        </p:attrNameLst>
                                      </p:cBhvr>
                                      <p:to>
                                        <p:strVal val="hidden"/>
                                      </p:to>
                                    </p:set>
                                  </p:childTnLst>
                                </p:cTn>
                              </p:par>
                            </p:childTnLst>
                          </p:cTn>
                        </p:par>
                        <p:par>
                          <p:cTn id="120" fill="hold" nodeType="afterGroup">
                            <p:stCondLst>
                              <p:cond delay="3000"/>
                            </p:stCondLst>
                            <p:childTnLst>
                              <p:par>
                                <p:cTn id="121" presetID="9" presetClass="entr" presetSubtype="0" fill="hold" nodeType="afterEffect">
                                  <p:stCondLst>
                                    <p:cond delay="0"/>
                                  </p:stCondLst>
                                  <p:childTnLst>
                                    <p:set>
                                      <p:cBhvr>
                                        <p:cTn id="122" dur="1" fill="hold">
                                          <p:stCondLst>
                                            <p:cond delay="0"/>
                                          </p:stCondLst>
                                        </p:cTn>
                                        <p:tgtEl>
                                          <p:spTgt spid="12704"/>
                                        </p:tgtEl>
                                        <p:attrNameLst>
                                          <p:attrName>style.visibility</p:attrName>
                                        </p:attrNameLst>
                                      </p:cBhvr>
                                      <p:to>
                                        <p:strVal val="visible"/>
                                      </p:to>
                                    </p:set>
                                    <p:animEffect transition="in" filter="dissolve">
                                      <p:cBhvr>
                                        <p:cTn id="123" dur="1000"/>
                                        <p:tgtEl>
                                          <p:spTgt spid="12704"/>
                                        </p:tgtEl>
                                      </p:cBhvr>
                                    </p:animEffect>
                                  </p:childTnLst>
                                </p:cTn>
                              </p:par>
                            </p:childTnLst>
                          </p:cTn>
                        </p:par>
                        <p:par>
                          <p:cTn id="124" fill="hold" nodeType="afterGroup">
                            <p:stCondLst>
                              <p:cond delay="4000"/>
                            </p:stCondLst>
                            <p:childTnLst>
                              <p:par>
                                <p:cTn id="125" presetID="9" presetClass="entr" presetSubtype="0" fill="hold" nodeType="afterEffect">
                                  <p:stCondLst>
                                    <p:cond delay="0"/>
                                  </p:stCondLst>
                                  <p:childTnLst>
                                    <p:set>
                                      <p:cBhvr>
                                        <p:cTn id="126" dur="1" fill="hold">
                                          <p:stCondLst>
                                            <p:cond delay="0"/>
                                          </p:stCondLst>
                                        </p:cTn>
                                        <p:tgtEl>
                                          <p:spTgt spid="12692"/>
                                        </p:tgtEl>
                                        <p:attrNameLst>
                                          <p:attrName>style.visibility</p:attrName>
                                        </p:attrNameLst>
                                      </p:cBhvr>
                                      <p:to>
                                        <p:strVal val="visible"/>
                                      </p:to>
                                    </p:set>
                                    <p:animEffect transition="in" filter="dissolve">
                                      <p:cBhvr>
                                        <p:cTn id="127" dur="2000"/>
                                        <p:tgtEl>
                                          <p:spTgt spid="12692"/>
                                        </p:tgtEl>
                                      </p:cBhvr>
                                    </p:animEffect>
                                  </p:childTnLst>
                                </p:cTn>
                              </p:par>
                            </p:childTnLst>
                          </p:cTn>
                        </p:par>
                      </p:childTnLst>
                    </p:cTn>
                  </p:par>
                  <p:par>
                    <p:cTn id="128" fill="hold" nodeType="clickPar">
                      <p:stCondLst>
                        <p:cond delay="indefinite"/>
                      </p:stCondLst>
                      <p:childTnLst>
                        <p:par>
                          <p:cTn id="129" fill="hold" nodeType="withGroup">
                            <p:stCondLst>
                              <p:cond delay="0"/>
                            </p:stCondLst>
                            <p:childTnLst>
                              <p:par>
                                <p:cTn id="130" presetID="22" presetClass="entr" presetSubtype="2" fill="hold" grpId="0" nodeType="clickEffect">
                                  <p:stCondLst>
                                    <p:cond delay="0"/>
                                  </p:stCondLst>
                                  <p:childTnLst>
                                    <p:set>
                                      <p:cBhvr>
                                        <p:cTn id="131" dur="1" fill="hold">
                                          <p:stCondLst>
                                            <p:cond delay="0"/>
                                          </p:stCondLst>
                                        </p:cTn>
                                        <p:tgtEl>
                                          <p:spTgt spid="12590"/>
                                        </p:tgtEl>
                                        <p:attrNameLst>
                                          <p:attrName>style.visibility</p:attrName>
                                        </p:attrNameLst>
                                      </p:cBhvr>
                                      <p:to>
                                        <p:strVal val="visible"/>
                                      </p:to>
                                    </p:set>
                                    <p:animEffect transition="in" filter="wipe(right)">
                                      <p:cBhvr>
                                        <p:cTn id="132" dur="2000"/>
                                        <p:tgtEl>
                                          <p:spTgt spid="12590"/>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12589"/>
                                        </p:tgtEl>
                                        <p:attrNameLst>
                                          <p:attrName>style.visibility</p:attrName>
                                        </p:attrNameLst>
                                      </p:cBhvr>
                                      <p:to>
                                        <p:strVal val="visible"/>
                                      </p:to>
                                    </p:set>
                                    <p:animEffect transition="in" filter="wipe(right)">
                                      <p:cBhvr>
                                        <p:cTn id="135" dur="2000"/>
                                        <p:tgtEl>
                                          <p:spTgt spid="12589"/>
                                        </p:tgtEl>
                                      </p:cBhvr>
                                    </p:animEffect>
                                  </p:childTnLst>
                                </p:cTn>
                              </p:par>
                            </p:childTnLst>
                          </p:cTn>
                        </p:par>
                        <p:par>
                          <p:cTn id="136" fill="hold" nodeType="afterGroup">
                            <p:stCondLst>
                              <p:cond delay="2000"/>
                            </p:stCondLst>
                            <p:childTnLst>
                              <p:par>
                                <p:cTn id="137" presetID="1" presetClass="entr" presetSubtype="0" fill="hold" grpId="0" nodeType="afterEffect">
                                  <p:stCondLst>
                                    <p:cond delay="0"/>
                                  </p:stCondLst>
                                  <p:childTnLst>
                                    <p:set>
                                      <p:cBhvr>
                                        <p:cTn id="138" dur="1" fill="hold">
                                          <p:stCondLst>
                                            <p:cond delay="0"/>
                                          </p:stCondLst>
                                        </p:cTn>
                                        <p:tgtEl>
                                          <p:spTgt spid="12705"/>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3" name="explode.wav"/>
                                        </p:tgtEl>
                                      </p:cMediaNode>
                                    </p:audio>
                                  </p:subTnLst>
                                </p:cTn>
                              </p:par>
                            </p:childTnLst>
                          </p:cTn>
                        </p:par>
                        <p:par>
                          <p:cTn id="139" fill="hold" nodeType="afterGroup">
                            <p:stCondLst>
                              <p:cond delay="2000"/>
                            </p:stCondLst>
                            <p:childTnLst>
                              <p:par>
                                <p:cTn id="140" presetID="3" presetClass="exit" presetSubtype="10" fill="hold" grpId="1" nodeType="afterEffect">
                                  <p:stCondLst>
                                    <p:cond delay="0"/>
                                  </p:stCondLst>
                                  <p:childTnLst>
                                    <p:animEffect transition="out" filter="blinds(horizontal)">
                                      <p:cBhvr>
                                        <p:cTn id="141" dur="500"/>
                                        <p:tgtEl>
                                          <p:spTgt spid="12705"/>
                                        </p:tgtEl>
                                      </p:cBhvr>
                                    </p:animEffect>
                                    <p:set>
                                      <p:cBhvr>
                                        <p:cTn id="142" dur="1" fill="hold">
                                          <p:stCondLst>
                                            <p:cond delay="499"/>
                                          </p:stCondLst>
                                        </p:cTn>
                                        <p:tgtEl>
                                          <p:spTgt spid="12705"/>
                                        </p:tgtEl>
                                        <p:attrNameLst>
                                          <p:attrName>style.visibility</p:attrName>
                                        </p:attrNameLst>
                                      </p:cBhvr>
                                      <p:to>
                                        <p:strVal val="hidden"/>
                                      </p:to>
                                    </p:set>
                                  </p:childTnLst>
                                </p:cTn>
                              </p:par>
                            </p:childTnLst>
                          </p:cTn>
                        </p:par>
                        <p:par>
                          <p:cTn id="143" fill="hold" nodeType="afterGroup">
                            <p:stCondLst>
                              <p:cond delay="2500"/>
                            </p:stCondLst>
                            <p:childTnLst>
                              <p:par>
                                <p:cTn id="144" presetID="9" presetClass="entr" presetSubtype="0" fill="hold" nodeType="afterEffect">
                                  <p:stCondLst>
                                    <p:cond delay="0"/>
                                  </p:stCondLst>
                                  <p:childTnLst>
                                    <p:set>
                                      <p:cBhvr>
                                        <p:cTn id="145" dur="1" fill="hold">
                                          <p:stCondLst>
                                            <p:cond delay="0"/>
                                          </p:stCondLst>
                                        </p:cTn>
                                        <p:tgtEl>
                                          <p:spTgt spid="12707"/>
                                        </p:tgtEl>
                                        <p:attrNameLst>
                                          <p:attrName>style.visibility</p:attrName>
                                        </p:attrNameLst>
                                      </p:cBhvr>
                                      <p:to>
                                        <p:strVal val="visible"/>
                                      </p:to>
                                    </p:set>
                                    <p:animEffect transition="in" filter="dissolve">
                                      <p:cBhvr>
                                        <p:cTn id="146" dur="1000"/>
                                        <p:tgtEl>
                                          <p:spTgt spid="12707"/>
                                        </p:tgtEl>
                                      </p:cBhvr>
                                    </p:animEffect>
                                  </p:childTnLst>
                                </p:cTn>
                              </p:par>
                            </p:childTnLst>
                          </p:cTn>
                        </p:par>
                        <p:par>
                          <p:cTn id="147" fill="hold" nodeType="afterGroup">
                            <p:stCondLst>
                              <p:cond delay="3500"/>
                            </p:stCondLst>
                            <p:childTnLst>
                              <p:par>
                                <p:cTn id="148" presetID="9" presetClass="entr" presetSubtype="0" fill="hold" nodeType="afterEffect">
                                  <p:stCondLst>
                                    <p:cond delay="0"/>
                                  </p:stCondLst>
                                  <p:childTnLst>
                                    <p:set>
                                      <p:cBhvr>
                                        <p:cTn id="149" dur="1" fill="hold">
                                          <p:stCondLst>
                                            <p:cond delay="0"/>
                                          </p:stCondLst>
                                        </p:cTn>
                                        <p:tgtEl>
                                          <p:spTgt spid="12709"/>
                                        </p:tgtEl>
                                        <p:attrNameLst>
                                          <p:attrName>style.visibility</p:attrName>
                                        </p:attrNameLst>
                                      </p:cBhvr>
                                      <p:to>
                                        <p:strVal val="visible"/>
                                      </p:to>
                                    </p:set>
                                    <p:animEffect transition="in" filter="dissolve">
                                      <p:cBhvr>
                                        <p:cTn id="150" dur="1000"/>
                                        <p:tgtEl>
                                          <p:spTgt spid="12709"/>
                                        </p:tgtEl>
                                      </p:cBhvr>
                                    </p:animEffect>
                                  </p:childTnLst>
                                </p:cTn>
                              </p:par>
                            </p:childTnLst>
                          </p:cTn>
                        </p:par>
                        <p:par>
                          <p:cTn id="151" fill="hold" nodeType="afterGroup">
                            <p:stCondLst>
                              <p:cond delay="4500"/>
                            </p:stCondLst>
                            <p:childTnLst>
                              <p:par>
                                <p:cTn id="152" presetID="9" presetClass="entr" presetSubtype="0" fill="hold" nodeType="afterEffect">
                                  <p:stCondLst>
                                    <p:cond delay="0"/>
                                  </p:stCondLst>
                                  <p:childTnLst>
                                    <p:set>
                                      <p:cBhvr>
                                        <p:cTn id="153" dur="1" fill="hold">
                                          <p:stCondLst>
                                            <p:cond delay="0"/>
                                          </p:stCondLst>
                                        </p:cTn>
                                        <p:tgtEl>
                                          <p:spTgt spid="12710"/>
                                        </p:tgtEl>
                                        <p:attrNameLst>
                                          <p:attrName>style.visibility</p:attrName>
                                        </p:attrNameLst>
                                      </p:cBhvr>
                                      <p:to>
                                        <p:strVal val="visible"/>
                                      </p:to>
                                    </p:set>
                                    <p:animEffect transition="in" filter="dissolve">
                                      <p:cBhvr>
                                        <p:cTn id="154" dur="1000"/>
                                        <p:tgtEl>
                                          <p:spTgt spid="12710"/>
                                        </p:tgtEl>
                                      </p:cBhvr>
                                    </p:animEffect>
                                  </p:childTnLst>
                                </p:cTn>
                              </p:par>
                            </p:childTnLst>
                          </p:cTn>
                        </p:par>
                        <p:par>
                          <p:cTn id="155" fill="hold" nodeType="afterGroup">
                            <p:stCondLst>
                              <p:cond delay="5500"/>
                            </p:stCondLst>
                            <p:childTnLst>
                              <p:par>
                                <p:cTn id="156" presetID="9" presetClass="entr" presetSubtype="0" fill="hold" nodeType="afterEffect">
                                  <p:stCondLst>
                                    <p:cond delay="0"/>
                                  </p:stCondLst>
                                  <p:childTnLst>
                                    <p:set>
                                      <p:cBhvr>
                                        <p:cTn id="157" dur="1" fill="hold">
                                          <p:stCondLst>
                                            <p:cond delay="0"/>
                                          </p:stCondLst>
                                        </p:cTn>
                                        <p:tgtEl>
                                          <p:spTgt spid="12706"/>
                                        </p:tgtEl>
                                        <p:attrNameLst>
                                          <p:attrName>style.visibility</p:attrName>
                                        </p:attrNameLst>
                                      </p:cBhvr>
                                      <p:to>
                                        <p:strVal val="visible"/>
                                      </p:to>
                                    </p:set>
                                    <p:animEffect transition="in" filter="dissolve">
                                      <p:cBhvr>
                                        <p:cTn id="158" dur="1000"/>
                                        <p:tgtEl>
                                          <p:spTgt spid="12706"/>
                                        </p:tgtEl>
                                      </p:cBhvr>
                                    </p:animEffec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2" presetClass="entr" presetSubtype="8" fill="hold" grpId="0" nodeType="clickEffect">
                                  <p:stCondLst>
                                    <p:cond delay="0"/>
                                  </p:stCondLst>
                                  <p:childTnLst>
                                    <p:set>
                                      <p:cBhvr>
                                        <p:cTn id="162" dur="1" fill="hold">
                                          <p:stCondLst>
                                            <p:cond delay="0"/>
                                          </p:stCondLst>
                                        </p:cTn>
                                        <p:tgtEl>
                                          <p:spTgt spid="12595"/>
                                        </p:tgtEl>
                                        <p:attrNameLst>
                                          <p:attrName>style.visibility</p:attrName>
                                        </p:attrNameLst>
                                      </p:cBhvr>
                                      <p:to>
                                        <p:strVal val="visible"/>
                                      </p:to>
                                    </p:set>
                                    <p:animEffect transition="in" filter="wipe(left)">
                                      <p:cBhvr>
                                        <p:cTn id="163" dur="1000"/>
                                        <p:tgtEl>
                                          <p:spTgt spid="12595"/>
                                        </p:tgtEl>
                                      </p:cBhvr>
                                    </p:animEffect>
                                  </p:childTnLst>
                                </p:cTn>
                              </p:par>
                              <p:par>
                                <p:cTn id="164" presetID="9" presetClass="entr" presetSubtype="0" fill="hold" nodeType="withEffect">
                                  <p:stCondLst>
                                    <p:cond delay="0"/>
                                  </p:stCondLst>
                                  <p:childTnLst>
                                    <p:set>
                                      <p:cBhvr>
                                        <p:cTn id="165" dur="1" fill="hold">
                                          <p:stCondLst>
                                            <p:cond delay="0"/>
                                          </p:stCondLst>
                                        </p:cTn>
                                        <p:tgtEl>
                                          <p:spTgt spid="12694"/>
                                        </p:tgtEl>
                                        <p:attrNameLst>
                                          <p:attrName>style.visibility</p:attrName>
                                        </p:attrNameLst>
                                      </p:cBhvr>
                                      <p:to>
                                        <p:strVal val="visible"/>
                                      </p:to>
                                    </p:set>
                                    <p:animEffect transition="in" filter="dissolve">
                                      <p:cBhvr>
                                        <p:cTn id="166" dur="1000"/>
                                        <p:tgtEl>
                                          <p:spTgt spid="12694"/>
                                        </p:tgtEl>
                                      </p:cBhvr>
                                    </p:animEffect>
                                  </p:childTnLst>
                                </p:cTn>
                              </p:par>
                            </p:childTnLst>
                          </p:cTn>
                        </p:par>
                        <p:par>
                          <p:cTn id="167" fill="hold" nodeType="afterGroup">
                            <p:stCondLst>
                              <p:cond delay="1000"/>
                            </p:stCondLst>
                            <p:childTnLst>
                              <p:par>
                                <p:cTn id="168" presetID="1" presetClass="entr" presetSubtype="0" fill="hold" grpId="0" nodeType="afterEffect">
                                  <p:stCondLst>
                                    <p:cond delay="0"/>
                                  </p:stCondLst>
                                  <p:childTnLst>
                                    <p:set>
                                      <p:cBhvr>
                                        <p:cTn id="169" dur="1" fill="hold">
                                          <p:stCondLst>
                                            <p:cond delay="0"/>
                                          </p:stCondLst>
                                        </p:cTn>
                                        <p:tgtEl>
                                          <p:spTgt spid="12699"/>
                                        </p:tgtEl>
                                        <p:attrNameLst>
                                          <p:attrName>style.visibility</p:attrName>
                                        </p:attrNameLst>
                                      </p:cBhvr>
                                      <p:to>
                                        <p:strVal val="visible"/>
                                      </p:to>
                                    </p:set>
                                  </p:childTnLst>
                                  <p:subTnLst>
                                    <p:audio>
                                      <p:cMediaNode>
                                        <p:cTn display="0" masterRel="sameClick">
                                          <p:stCondLst>
                                            <p:cond evt="begin" delay="0">
                                              <p:tn val="168"/>
                                            </p:cond>
                                          </p:stCondLst>
                                          <p:endCondLst>
                                            <p:cond evt="onStopAudio" delay="0">
                                              <p:tgtEl>
                                                <p:sldTgt/>
                                              </p:tgtEl>
                                            </p:cond>
                                          </p:endCondLst>
                                        </p:cTn>
                                        <p:tgtEl>
                                          <p:sndTgt r:embed="rId3" name="explode.wav"/>
                                        </p:tgtEl>
                                      </p:cMediaNode>
                                    </p:audio>
                                  </p:subTnLst>
                                </p:cTn>
                              </p:par>
                            </p:childTnLst>
                          </p:cTn>
                        </p:par>
                        <p:par>
                          <p:cTn id="170" fill="hold" nodeType="afterGroup">
                            <p:stCondLst>
                              <p:cond delay="1000"/>
                            </p:stCondLst>
                            <p:childTnLst>
                              <p:par>
                                <p:cTn id="171" presetID="3" presetClass="exit" presetSubtype="10" fill="hold" grpId="1" nodeType="afterEffect">
                                  <p:stCondLst>
                                    <p:cond delay="0"/>
                                  </p:stCondLst>
                                  <p:childTnLst>
                                    <p:animEffect transition="out" filter="blinds(horizontal)">
                                      <p:cBhvr>
                                        <p:cTn id="172" dur="500"/>
                                        <p:tgtEl>
                                          <p:spTgt spid="12699"/>
                                        </p:tgtEl>
                                      </p:cBhvr>
                                    </p:animEffect>
                                    <p:set>
                                      <p:cBhvr>
                                        <p:cTn id="173" dur="1" fill="hold">
                                          <p:stCondLst>
                                            <p:cond delay="499"/>
                                          </p:stCondLst>
                                        </p:cTn>
                                        <p:tgtEl>
                                          <p:spTgt spid="12699"/>
                                        </p:tgtEl>
                                        <p:attrNameLst>
                                          <p:attrName>style.visibility</p:attrName>
                                        </p:attrNameLst>
                                      </p:cBhvr>
                                      <p:to>
                                        <p:strVal val="hidden"/>
                                      </p:to>
                                    </p:set>
                                  </p:childTnLst>
                                </p:cTn>
                              </p:par>
                            </p:childTnLst>
                          </p:cTn>
                        </p:par>
                        <p:par>
                          <p:cTn id="174" fill="hold" nodeType="afterGroup">
                            <p:stCondLst>
                              <p:cond delay="1500"/>
                            </p:stCondLst>
                            <p:childTnLst>
                              <p:par>
                                <p:cTn id="175" presetID="9" presetClass="entr" presetSubtype="0" fill="hold" nodeType="afterEffect">
                                  <p:stCondLst>
                                    <p:cond delay="0"/>
                                  </p:stCondLst>
                                  <p:childTnLst>
                                    <p:set>
                                      <p:cBhvr>
                                        <p:cTn id="176" dur="1" fill="hold">
                                          <p:stCondLst>
                                            <p:cond delay="0"/>
                                          </p:stCondLst>
                                        </p:cTn>
                                        <p:tgtEl>
                                          <p:spTgt spid="12698"/>
                                        </p:tgtEl>
                                        <p:attrNameLst>
                                          <p:attrName>style.visibility</p:attrName>
                                        </p:attrNameLst>
                                      </p:cBhvr>
                                      <p:to>
                                        <p:strVal val="visible"/>
                                      </p:to>
                                    </p:set>
                                    <p:animEffect transition="in" filter="dissolve">
                                      <p:cBhvr>
                                        <p:cTn id="177" dur="1000"/>
                                        <p:tgtEl>
                                          <p:spTgt spid="12698"/>
                                        </p:tgtEl>
                                      </p:cBhvr>
                                    </p:animEffect>
                                  </p:childTnLst>
                                </p:cTn>
                              </p:par>
                              <p:par>
                                <p:cTn id="178" presetID="21" presetClass="exit" presetSubtype="4" fill="hold" grpId="1" nodeType="withEffect">
                                  <p:stCondLst>
                                    <p:cond delay="0"/>
                                  </p:stCondLst>
                                  <p:childTnLst>
                                    <p:animEffect transition="out" filter="wheel(4)">
                                      <p:cBhvr>
                                        <p:cTn id="179" dur="1000"/>
                                        <p:tgtEl>
                                          <p:spTgt spid="12711"/>
                                        </p:tgtEl>
                                      </p:cBhvr>
                                    </p:animEffect>
                                    <p:set>
                                      <p:cBhvr>
                                        <p:cTn id="180" dur="1" fill="hold">
                                          <p:stCondLst>
                                            <p:cond delay="999"/>
                                          </p:stCondLst>
                                        </p:cTn>
                                        <p:tgtEl>
                                          <p:spTgt spid="12711"/>
                                        </p:tgtEl>
                                        <p:attrNameLst>
                                          <p:attrName>style.visibility</p:attrName>
                                        </p:attrNameLst>
                                      </p:cBhvr>
                                      <p:to>
                                        <p:strVal val="hidden"/>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12593"/>
                                        </p:tgtEl>
                                        <p:attrNameLst>
                                          <p:attrName>style.visibility</p:attrName>
                                        </p:attrNameLst>
                                      </p:cBhvr>
                                      <p:to>
                                        <p:strVal val="visible"/>
                                      </p:to>
                                    </p:set>
                                    <p:animEffect transition="in" filter="dissolve">
                                      <p:cBhvr>
                                        <p:cTn id="185" dur="500"/>
                                        <p:tgtEl>
                                          <p:spTgt spid="12593"/>
                                        </p:tgtEl>
                                      </p:cBhvr>
                                    </p:animEffect>
                                  </p:childTnLst>
                                </p:cTn>
                              </p:par>
                            </p:childTnLst>
                          </p:cTn>
                        </p:par>
                        <p:par>
                          <p:cTn id="186" fill="hold" nodeType="afterGroup">
                            <p:stCondLst>
                              <p:cond delay="500"/>
                            </p:stCondLst>
                            <p:childTnLst>
                              <p:par>
                                <p:cTn id="187" presetID="22" presetClass="entr" presetSubtype="8" fill="hold" grpId="0" nodeType="afterEffect">
                                  <p:stCondLst>
                                    <p:cond delay="0"/>
                                  </p:stCondLst>
                                  <p:childTnLst>
                                    <p:set>
                                      <p:cBhvr>
                                        <p:cTn id="188" dur="1" fill="hold">
                                          <p:stCondLst>
                                            <p:cond delay="0"/>
                                          </p:stCondLst>
                                        </p:cTn>
                                        <p:tgtEl>
                                          <p:spTgt spid="12594"/>
                                        </p:tgtEl>
                                        <p:attrNameLst>
                                          <p:attrName>style.visibility</p:attrName>
                                        </p:attrNameLst>
                                      </p:cBhvr>
                                      <p:to>
                                        <p:strVal val="visible"/>
                                      </p:to>
                                    </p:set>
                                    <p:animEffect transition="in" filter="wipe(left)">
                                      <p:cBhvr>
                                        <p:cTn id="189" dur="2000"/>
                                        <p:tgtEl>
                                          <p:spTgt spid="12594"/>
                                        </p:tgtEl>
                                      </p:cBhvr>
                                    </p:animEffect>
                                  </p:childTnLst>
                                  <p:subTnLst>
                                    <p:audio>
                                      <p:cMediaNode>
                                        <p:cTn display="0" masterRel="sameClick">
                                          <p:stCondLst>
                                            <p:cond evt="begin" delay="0">
                                              <p:tn val="187"/>
                                            </p:cond>
                                          </p:stCondLst>
                                          <p:endCondLst>
                                            <p:cond evt="onStopAudio" delay="0">
                                              <p:tgtEl>
                                                <p:sldTgt/>
                                              </p:tgtEl>
                                            </p:cond>
                                          </p:endCondLst>
                                        </p:cTn>
                                        <p:tgtEl>
                                          <p:sndTgt r:embed="rId4" name="flyby.wav"/>
                                        </p:tgtEl>
                                      </p:cMediaNode>
                                    </p:audio>
                                  </p:subTnLst>
                                </p:cTn>
                              </p:par>
                            </p:childTnLst>
                          </p:cTn>
                        </p:par>
                        <p:par>
                          <p:cTn id="190" fill="hold" nodeType="afterGroup">
                            <p:stCondLst>
                              <p:cond delay="2500"/>
                            </p:stCondLst>
                            <p:childTnLst>
                              <p:par>
                                <p:cTn id="191" presetID="1" presetClass="entr" presetSubtype="0" fill="hold" grpId="0" nodeType="afterEffect">
                                  <p:stCondLst>
                                    <p:cond delay="0"/>
                                  </p:stCondLst>
                                  <p:childTnLst>
                                    <p:set>
                                      <p:cBhvr>
                                        <p:cTn id="192" dur="1" fill="hold">
                                          <p:stCondLst>
                                            <p:cond delay="0"/>
                                          </p:stCondLst>
                                        </p:cTn>
                                        <p:tgtEl>
                                          <p:spTgt spid="12599"/>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3" name="explode.wav"/>
                                        </p:tgtEl>
                                      </p:cMediaNode>
                                    </p:audio>
                                  </p:subTnLst>
                                </p:cTn>
                              </p:par>
                            </p:childTnLst>
                          </p:cTn>
                        </p:par>
                        <p:par>
                          <p:cTn id="193" fill="hold" nodeType="afterGroup">
                            <p:stCondLst>
                              <p:cond delay="2500"/>
                            </p:stCondLst>
                            <p:childTnLst>
                              <p:par>
                                <p:cTn id="194" presetID="3" presetClass="exit" presetSubtype="10" fill="hold" grpId="1" nodeType="afterEffect">
                                  <p:stCondLst>
                                    <p:cond delay="0"/>
                                  </p:stCondLst>
                                  <p:childTnLst>
                                    <p:animEffect transition="out" filter="blinds(horizontal)">
                                      <p:cBhvr>
                                        <p:cTn id="195" dur="500"/>
                                        <p:tgtEl>
                                          <p:spTgt spid="12599"/>
                                        </p:tgtEl>
                                      </p:cBhvr>
                                    </p:animEffect>
                                    <p:set>
                                      <p:cBhvr>
                                        <p:cTn id="196" dur="1" fill="hold">
                                          <p:stCondLst>
                                            <p:cond delay="499"/>
                                          </p:stCondLst>
                                        </p:cTn>
                                        <p:tgtEl>
                                          <p:spTgt spid="12599"/>
                                        </p:tgtEl>
                                        <p:attrNameLst>
                                          <p:attrName>style.visibility</p:attrName>
                                        </p:attrNameLst>
                                      </p:cBhvr>
                                      <p:to>
                                        <p:strVal val="hidden"/>
                                      </p:to>
                                    </p:set>
                                  </p:childTnLst>
                                </p:cTn>
                              </p:par>
                            </p:childTnLst>
                          </p:cTn>
                        </p:par>
                        <p:par>
                          <p:cTn id="197" fill="hold" nodeType="afterGroup">
                            <p:stCondLst>
                              <p:cond delay="3000"/>
                            </p:stCondLst>
                            <p:childTnLst>
                              <p:par>
                                <p:cTn id="198" presetID="1" presetClass="entr" presetSubtype="0" fill="hold" grpId="0" nodeType="afterEffect">
                                  <p:stCondLst>
                                    <p:cond delay="0"/>
                                  </p:stCondLst>
                                  <p:childTnLst>
                                    <p:set>
                                      <p:cBhvr>
                                        <p:cTn id="199" dur="1" fill="hold">
                                          <p:stCondLst>
                                            <p:cond delay="0"/>
                                          </p:stCondLst>
                                        </p:cTn>
                                        <p:tgtEl>
                                          <p:spTgt spid="12600"/>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3" name="explode.wav"/>
                                        </p:tgtEl>
                                      </p:cMediaNode>
                                    </p:audio>
                                  </p:subTnLst>
                                </p:cTn>
                              </p:par>
                            </p:childTnLst>
                          </p:cTn>
                        </p:par>
                        <p:par>
                          <p:cTn id="200" fill="hold" nodeType="afterGroup">
                            <p:stCondLst>
                              <p:cond delay="3000"/>
                            </p:stCondLst>
                            <p:childTnLst>
                              <p:par>
                                <p:cTn id="201" presetID="3" presetClass="exit" presetSubtype="10" fill="hold" grpId="1" nodeType="afterEffect">
                                  <p:stCondLst>
                                    <p:cond delay="0"/>
                                  </p:stCondLst>
                                  <p:childTnLst>
                                    <p:animEffect transition="out" filter="blinds(horizontal)">
                                      <p:cBhvr>
                                        <p:cTn id="202" dur="500"/>
                                        <p:tgtEl>
                                          <p:spTgt spid="12600"/>
                                        </p:tgtEl>
                                      </p:cBhvr>
                                    </p:animEffect>
                                    <p:set>
                                      <p:cBhvr>
                                        <p:cTn id="203" dur="1" fill="hold">
                                          <p:stCondLst>
                                            <p:cond delay="499"/>
                                          </p:stCondLst>
                                        </p:cTn>
                                        <p:tgtEl>
                                          <p:spTgt spid="12600"/>
                                        </p:tgtEl>
                                        <p:attrNameLst>
                                          <p:attrName>style.visibility</p:attrName>
                                        </p:attrNameLst>
                                      </p:cBhvr>
                                      <p:to>
                                        <p:strVal val="hidden"/>
                                      </p:to>
                                    </p:set>
                                  </p:childTnLst>
                                </p:cTn>
                              </p:par>
                            </p:childTnLst>
                          </p:cTn>
                        </p:par>
                        <p:par>
                          <p:cTn id="204" fill="hold" nodeType="afterGroup">
                            <p:stCondLst>
                              <p:cond delay="3500"/>
                            </p:stCondLst>
                            <p:childTnLst>
                              <p:par>
                                <p:cTn id="205" presetID="1" presetClass="entr" presetSubtype="0" fill="hold" grpId="0" nodeType="afterEffect">
                                  <p:stCondLst>
                                    <p:cond delay="0"/>
                                  </p:stCondLst>
                                  <p:childTnLst>
                                    <p:set>
                                      <p:cBhvr>
                                        <p:cTn id="206" dur="1" fill="hold">
                                          <p:stCondLst>
                                            <p:cond delay="0"/>
                                          </p:stCondLst>
                                        </p:cTn>
                                        <p:tgtEl>
                                          <p:spTgt spid="12601"/>
                                        </p:tgtEl>
                                        <p:attrNameLst>
                                          <p:attrName>style.visibility</p:attrName>
                                        </p:attrNameLst>
                                      </p:cBhvr>
                                      <p:to>
                                        <p:strVal val="visible"/>
                                      </p:to>
                                    </p:set>
                                  </p:childTnLst>
                                  <p:subTnLst>
                                    <p:audio>
                                      <p:cMediaNode>
                                        <p:cTn display="0" masterRel="sameClick">
                                          <p:stCondLst>
                                            <p:cond evt="begin" delay="0">
                                              <p:tn val="205"/>
                                            </p:cond>
                                          </p:stCondLst>
                                          <p:endCondLst>
                                            <p:cond evt="onStopAudio" delay="0">
                                              <p:tgtEl>
                                                <p:sldTgt/>
                                              </p:tgtEl>
                                            </p:cond>
                                          </p:endCondLst>
                                        </p:cTn>
                                        <p:tgtEl>
                                          <p:sndTgt r:embed="rId3" name="explode.wav"/>
                                        </p:tgtEl>
                                      </p:cMediaNode>
                                    </p:audio>
                                  </p:subTnLst>
                                </p:cTn>
                              </p:par>
                            </p:childTnLst>
                          </p:cTn>
                        </p:par>
                        <p:par>
                          <p:cTn id="207" fill="hold" nodeType="afterGroup">
                            <p:stCondLst>
                              <p:cond delay="3500"/>
                            </p:stCondLst>
                            <p:childTnLst>
                              <p:par>
                                <p:cTn id="208" presetID="3" presetClass="exit" presetSubtype="10" fill="hold" grpId="1" nodeType="afterEffect">
                                  <p:stCondLst>
                                    <p:cond delay="0"/>
                                  </p:stCondLst>
                                  <p:childTnLst>
                                    <p:animEffect transition="out" filter="blinds(horizontal)">
                                      <p:cBhvr>
                                        <p:cTn id="209" dur="500"/>
                                        <p:tgtEl>
                                          <p:spTgt spid="12601"/>
                                        </p:tgtEl>
                                      </p:cBhvr>
                                    </p:animEffect>
                                    <p:set>
                                      <p:cBhvr>
                                        <p:cTn id="210" dur="1" fill="hold">
                                          <p:stCondLst>
                                            <p:cond delay="499"/>
                                          </p:stCondLst>
                                        </p:cTn>
                                        <p:tgtEl>
                                          <p:spTgt spid="12601"/>
                                        </p:tgtEl>
                                        <p:attrNameLst>
                                          <p:attrName>style.visibility</p:attrName>
                                        </p:attrNameLst>
                                      </p:cBhvr>
                                      <p:to>
                                        <p:strVal val="hidden"/>
                                      </p:to>
                                    </p:set>
                                  </p:childTnLst>
                                </p:cTn>
                              </p:par>
                            </p:childTnLst>
                          </p:cTn>
                        </p:par>
                        <p:par>
                          <p:cTn id="211" fill="hold" nodeType="afterGroup">
                            <p:stCondLst>
                              <p:cond delay="4000"/>
                            </p:stCondLst>
                            <p:childTnLst>
                              <p:par>
                                <p:cTn id="212" presetID="1" presetClass="entr" presetSubtype="0" fill="hold" grpId="0" nodeType="afterEffect">
                                  <p:stCondLst>
                                    <p:cond delay="0"/>
                                  </p:stCondLst>
                                  <p:childTnLst>
                                    <p:set>
                                      <p:cBhvr>
                                        <p:cTn id="213" dur="1" fill="hold">
                                          <p:stCondLst>
                                            <p:cond delay="0"/>
                                          </p:stCondLst>
                                        </p:cTn>
                                        <p:tgtEl>
                                          <p:spTgt spid="12602"/>
                                        </p:tgtEl>
                                        <p:attrNameLst>
                                          <p:attrName>style.visibility</p:attrName>
                                        </p:attrNameLst>
                                      </p:cBhvr>
                                      <p:to>
                                        <p:strVal val="visible"/>
                                      </p:to>
                                    </p:set>
                                  </p:childTnLst>
                                  <p:subTnLst>
                                    <p:audio>
                                      <p:cMediaNode>
                                        <p:cTn display="0" masterRel="sameClick">
                                          <p:stCondLst>
                                            <p:cond evt="begin" delay="0">
                                              <p:tn val="212"/>
                                            </p:cond>
                                          </p:stCondLst>
                                          <p:endCondLst>
                                            <p:cond evt="onStopAudio" delay="0">
                                              <p:tgtEl>
                                                <p:sldTgt/>
                                              </p:tgtEl>
                                            </p:cond>
                                          </p:endCondLst>
                                        </p:cTn>
                                        <p:tgtEl>
                                          <p:sndTgt r:embed="rId3" name="explode.wav"/>
                                        </p:tgtEl>
                                      </p:cMediaNode>
                                    </p:audio>
                                  </p:subTnLst>
                                </p:cTn>
                              </p:par>
                            </p:childTnLst>
                          </p:cTn>
                        </p:par>
                        <p:par>
                          <p:cTn id="214" fill="hold" nodeType="afterGroup">
                            <p:stCondLst>
                              <p:cond delay="4000"/>
                            </p:stCondLst>
                            <p:childTnLst>
                              <p:par>
                                <p:cTn id="215" presetID="3" presetClass="exit" presetSubtype="10" fill="hold" grpId="1" nodeType="afterEffect">
                                  <p:stCondLst>
                                    <p:cond delay="0"/>
                                  </p:stCondLst>
                                  <p:childTnLst>
                                    <p:animEffect transition="out" filter="blinds(horizontal)">
                                      <p:cBhvr>
                                        <p:cTn id="216" dur="500"/>
                                        <p:tgtEl>
                                          <p:spTgt spid="12602"/>
                                        </p:tgtEl>
                                      </p:cBhvr>
                                    </p:animEffect>
                                    <p:set>
                                      <p:cBhvr>
                                        <p:cTn id="217" dur="1" fill="hold">
                                          <p:stCondLst>
                                            <p:cond delay="499"/>
                                          </p:stCondLst>
                                        </p:cTn>
                                        <p:tgtEl>
                                          <p:spTgt spid="12602"/>
                                        </p:tgtEl>
                                        <p:attrNameLst>
                                          <p:attrName>style.visibility</p:attrName>
                                        </p:attrNameLst>
                                      </p:cBhvr>
                                      <p:to>
                                        <p:strVal val="hidden"/>
                                      </p:to>
                                    </p:set>
                                  </p:childTnLst>
                                </p:cTn>
                              </p:par>
                              <p:par>
                                <p:cTn id="218" presetID="22" presetClass="entr" presetSubtype="4" fill="hold" grpId="0" nodeType="withEffect">
                                  <p:stCondLst>
                                    <p:cond delay="0"/>
                                  </p:stCondLst>
                                  <p:childTnLst>
                                    <p:set>
                                      <p:cBhvr>
                                        <p:cTn id="219" dur="1" fill="hold">
                                          <p:stCondLst>
                                            <p:cond delay="0"/>
                                          </p:stCondLst>
                                        </p:cTn>
                                        <p:tgtEl>
                                          <p:spTgt spid="12700"/>
                                        </p:tgtEl>
                                        <p:attrNameLst>
                                          <p:attrName>style.visibility</p:attrName>
                                        </p:attrNameLst>
                                      </p:cBhvr>
                                      <p:to>
                                        <p:strVal val="visible"/>
                                      </p:to>
                                    </p:set>
                                    <p:animEffect transition="in" filter="wipe(down)">
                                      <p:cBhvr>
                                        <p:cTn id="220" dur="2000"/>
                                        <p:tgtEl>
                                          <p:spTgt spid="12700"/>
                                        </p:tgtEl>
                                      </p:cBhvr>
                                    </p:animEffect>
                                  </p:childTnLst>
                                </p:cTn>
                              </p:par>
                            </p:childTnLst>
                          </p:cTn>
                        </p:par>
                        <p:par>
                          <p:cTn id="221" fill="hold" nodeType="afterGroup">
                            <p:stCondLst>
                              <p:cond delay="6000"/>
                            </p:stCondLst>
                            <p:childTnLst>
                              <p:par>
                                <p:cTn id="222" presetID="1" presetClass="entr" presetSubtype="0" fill="hold" grpId="0" nodeType="afterEffect">
                                  <p:stCondLst>
                                    <p:cond delay="0"/>
                                  </p:stCondLst>
                                  <p:childTnLst>
                                    <p:set>
                                      <p:cBhvr>
                                        <p:cTn id="223" dur="1" fill="hold">
                                          <p:stCondLst>
                                            <p:cond delay="0"/>
                                          </p:stCondLst>
                                        </p:cTn>
                                        <p:tgtEl>
                                          <p:spTgt spid="12701"/>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3" name="explode.wav"/>
                                        </p:tgtEl>
                                      </p:cMediaNode>
                                    </p:audio>
                                  </p:subTnLst>
                                </p:cTn>
                              </p:par>
                            </p:childTnLst>
                          </p:cTn>
                        </p:par>
                        <p:par>
                          <p:cTn id="224" fill="hold" nodeType="afterGroup">
                            <p:stCondLst>
                              <p:cond delay="6000"/>
                            </p:stCondLst>
                            <p:childTnLst>
                              <p:par>
                                <p:cTn id="225" presetID="3" presetClass="exit" presetSubtype="10" fill="hold" grpId="1" nodeType="afterEffect">
                                  <p:stCondLst>
                                    <p:cond delay="0"/>
                                  </p:stCondLst>
                                  <p:childTnLst>
                                    <p:animEffect transition="out" filter="blinds(horizontal)">
                                      <p:cBhvr>
                                        <p:cTn id="226" dur="500"/>
                                        <p:tgtEl>
                                          <p:spTgt spid="12701"/>
                                        </p:tgtEl>
                                      </p:cBhvr>
                                    </p:animEffect>
                                    <p:set>
                                      <p:cBhvr>
                                        <p:cTn id="227" dur="1" fill="hold">
                                          <p:stCondLst>
                                            <p:cond delay="499"/>
                                          </p:stCondLst>
                                        </p:cTn>
                                        <p:tgtEl>
                                          <p:spTgt spid="12701"/>
                                        </p:tgtEl>
                                        <p:attrNameLst>
                                          <p:attrName>style.visibility</p:attrName>
                                        </p:attrNameLst>
                                      </p:cBhvr>
                                      <p:to>
                                        <p:strVal val="hidden"/>
                                      </p:to>
                                    </p:set>
                                  </p:childTnLst>
                                </p:cTn>
                              </p:par>
                            </p:childTnLst>
                          </p:cTn>
                        </p:par>
                        <p:par>
                          <p:cTn id="228" fill="hold" nodeType="afterGroup">
                            <p:stCondLst>
                              <p:cond delay="6500"/>
                            </p:stCondLst>
                            <p:childTnLst>
                              <p:par>
                                <p:cTn id="229" presetID="9" presetClass="entr" presetSubtype="0" fill="hold" nodeType="afterEffect">
                                  <p:stCondLst>
                                    <p:cond delay="0"/>
                                  </p:stCondLst>
                                  <p:childTnLst>
                                    <p:set>
                                      <p:cBhvr>
                                        <p:cTn id="230" dur="1" fill="hold">
                                          <p:stCondLst>
                                            <p:cond delay="0"/>
                                          </p:stCondLst>
                                        </p:cTn>
                                        <p:tgtEl>
                                          <p:spTgt spid="12702"/>
                                        </p:tgtEl>
                                        <p:attrNameLst>
                                          <p:attrName>style.visibility</p:attrName>
                                        </p:attrNameLst>
                                      </p:cBhvr>
                                      <p:to>
                                        <p:strVal val="visible"/>
                                      </p:to>
                                    </p:set>
                                    <p:animEffect transition="in" filter="dissolve">
                                      <p:cBhvr>
                                        <p:cTn id="231" dur="1000"/>
                                        <p:tgtEl>
                                          <p:spTgt spid="12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11" grpId="0" animBg="1"/>
      <p:bldP spid="12711" grpId="1" animBg="1"/>
      <p:bldP spid="12651" grpId="0" animBg="1"/>
      <p:bldP spid="12296" grpId="0" animBg="1"/>
      <p:bldP spid="12298" grpId="0" animBg="1"/>
      <p:bldP spid="12375" grpId="0"/>
      <p:bldP spid="12437" grpId="0"/>
      <p:bldP spid="12453" grpId="0"/>
      <p:bldP spid="12464" grpId="0"/>
      <p:bldP spid="12588" grpId="0" animBg="1"/>
      <p:bldP spid="12589" grpId="0" animBg="1"/>
      <p:bldP spid="12590" grpId="0" animBg="1"/>
      <p:bldP spid="12591" grpId="0" animBg="1"/>
      <p:bldP spid="12592" grpId="0" animBg="1"/>
      <p:bldP spid="12593" grpId="0" animBg="1"/>
      <p:bldP spid="12594" grpId="0" animBg="1"/>
      <p:bldP spid="12595" grpId="0" animBg="1"/>
      <p:bldP spid="12599" grpId="0" animBg="1"/>
      <p:bldP spid="12599" grpId="1" animBg="1"/>
      <p:bldP spid="12600" grpId="0" animBg="1"/>
      <p:bldP spid="12600" grpId="1" animBg="1"/>
      <p:bldP spid="12601" grpId="0" animBg="1"/>
      <p:bldP spid="12601" grpId="1" animBg="1"/>
      <p:bldP spid="12602" grpId="0" animBg="1"/>
      <p:bldP spid="12602" grpId="1" animBg="1"/>
      <p:bldP spid="12652" grpId="0" animBg="1"/>
      <p:bldP spid="12699" grpId="0" animBg="1"/>
      <p:bldP spid="12699" grpId="1" animBg="1"/>
      <p:bldP spid="12700" grpId="0" animBg="1"/>
      <p:bldP spid="12701" grpId="0" animBg="1"/>
      <p:bldP spid="12701" grpId="1" animBg="1"/>
      <p:bldP spid="12703" grpId="0" animBg="1"/>
      <p:bldP spid="12703" grpId="1" animBg="1"/>
      <p:bldP spid="12705" grpId="0" animBg="1"/>
      <p:bldP spid="1270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497" name="Group 1185"/>
          <p:cNvGrpSpPr>
            <a:grpSpLocks/>
          </p:cNvGrpSpPr>
          <p:nvPr/>
        </p:nvGrpSpPr>
        <p:grpSpPr bwMode="auto">
          <a:xfrm>
            <a:off x="5484813" y="5822950"/>
            <a:ext cx="708025" cy="458788"/>
            <a:chOff x="3407" y="3788"/>
            <a:chExt cx="446" cy="289"/>
          </a:xfrm>
        </p:grpSpPr>
        <p:sp>
          <p:nvSpPr>
            <p:cNvPr id="14498" name="AutoShape 1186"/>
            <p:cNvSpPr>
              <a:spLocks noChangeArrowheads="1"/>
            </p:cNvSpPr>
            <p:nvPr/>
          </p:nvSpPr>
          <p:spPr bwMode="auto">
            <a:xfrm>
              <a:off x="3407" y="3818"/>
              <a:ext cx="446"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14499" name="Picture 1187" descr="MCTN00839_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55" y="383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14500" name="Group 1188"/>
            <p:cNvGrpSpPr>
              <a:grpSpLocks/>
            </p:cNvGrpSpPr>
            <p:nvPr/>
          </p:nvGrpSpPr>
          <p:grpSpPr bwMode="auto">
            <a:xfrm>
              <a:off x="3648" y="3788"/>
              <a:ext cx="204" cy="194"/>
              <a:chOff x="3874" y="3796"/>
              <a:chExt cx="204" cy="194"/>
            </a:xfrm>
          </p:grpSpPr>
          <p:grpSp>
            <p:nvGrpSpPr>
              <p:cNvPr id="14501" name="Group 1189"/>
              <p:cNvGrpSpPr>
                <a:grpSpLocks/>
              </p:cNvGrpSpPr>
              <p:nvPr/>
            </p:nvGrpSpPr>
            <p:grpSpPr bwMode="auto">
              <a:xfrm>
                <a:off x="3902" y="3833"/>
                <a:ext cx="157" cy="157"/>
                <a:chOff x="1472" y="2792"/>
                <a:chExt cx="912" cy="912"/>
              </a:xfrm>
            </p:grpSpPr>
            <p:sp>
              <p:nvSpPr>
                <p:cNvPr id="14502" name="Oval 1190"/>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503" name="Picture 1191" descr="Square_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504" name="Text Box 1192"/>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13</a:t>
                </a:r>
              </a:p>
            </p:txBody>
          </p:sp>
        </p:grpSp>
      </p:grpSp>
      <p:grpSp>
        <p:nvGrpSpPr>
          <p:cNvPr id="14505" name="Group 1193"/>
          <p:cNvGrpSpPr>
            <a:grpSpLocks/>
          </p:cNvGrpSpPr>
          <p:nvPr/>
        </p:nvGrpSpPr>
        <p:grpSpPr bwMode="auto">
          <a:xfrm>
            <a:off x="4233863" y="5724525"/>
            <a:ext cx="696912" cy="557213"/>
            <a:chOff x="2667" y="3606"/>
            <a:chExt cx="439" cy="351"/>
          </a:xfrm>
        </p:grpSpPr>
        <p:pic>
          <p:nvPicPr>
            <p:cNvPr id="14506" name="Picture 1194" descr="Australia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98" y="3606"/>
              <a:ext cx="121" cy="80"/>
            </a:xfrm>
            <a:prstGeom prst="rect">
              <a:avLst/>
            </a:prstGeom>
            <a:noFill/>
            <a:extLst>
              <a:ext uri="{909E8E84-426E-40DD-AFC4-6F175D3DCCD1}">
                <a14:hiddenFill xmlns:a14="http://schemas.microsoft.com/office/drawing/2010/main">
                  <a:solidFill>
                    <a:srgbClr val="FFFFFF"/>
                  </a:solidFill>
                </a14:hiddenFill>
              </a:ext>
            </a:extLst>
          </p:spPr>
        </p:pic>
        <p:sp>
          <p:nvSpPr>
            <p:cNvPr id="14507" name="AutoShape 1195"/>
            <p:cNvSpPr>
              <a:spLocks noChangeArrowheads="1"/>
            </p:cNvSpPr>
            <p:nvPr/>
          </p:nvSpPr>
          <p:spPr bwMode="auto">
            <a:xfrm>
              <a:off x="2667" y="368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14508" name="Picture 1196" descr="MCTN00839_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3" y="371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14509" name="Group 1197"/>
            <p:cNvGrpSpPr>
              <a:grpSpLocks/>
            </p:cNvGrpSpPr>
            <p:nvPr/>
          </p:nvGrpSpPr>
          <p:grpSpPr bwMode="auto">
            <a:xfrm>
              <a:off x="2922" y="3660"/>
              <a:ext cx="160" cy="194"/>
              <a:chOff x="2866" y="3664"/>
              <a:chExt cx="160" cy="194"/>
            </a:xfrm>
          </p:grpSpPr>
          <p:grpSp>
            <p:nvGrpSpPr>
              <p:cNvPr id="14510" name="Group 1198"/>
              <p:cNvGrpSpPr>
                <a:grpSpLocks/>
              </p:cNvGrpSpPr>
              <p:nvPr/>
            </p:nvGrpSpPr>
            <p:grpSpPr bwMode="auto">
              <a:xfrm>
                <a:off x="2868" y="3701"/>
                <a:ext cx="157" cy="157"/>
                <a:chOff x="1472" y="2792"/>
                <a:chExt cx="912" cy="912"/>
              </a:xfrm>
            </p:grpSpPr>
            <p:sp>
              <p:nvSpPr>
                <p:cNvPr id="14511" name="Oval 1199"/>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512" name="Picture 1200" descr="Square_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513" name="Text Box 1201"/>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5</a:t>
                </a:r>
              </a:p>
            </p:txBody>
          </p:sp>
        </p:grpSp>
      </p:grpSp>
      <p:pic>
        <p:nvPicPr>
          <p:cNvPr id="14467" name="Picture 1155"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68" name="Picture 1156"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69" name="Picture 1157" descr="Australia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sp>
        <p:nvSpPr>
          <p:cNvPr id="6151" name="Rectangle 7"/>
          <p:cNvSpPr>
            <a:spLocks noChangeArrowheads="1"/>
          </p:cNvSpPr>
          <p:nvPr/>
        </p:nvSpPr>
        <p:spPr bwMode="auto">
          <a:xfrm>
            <a:off x="7445375" y="5964238"/>
            <a:ext cx="1698625" cy="8937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6152" name="Picture 8" descr="bgP080"/>
          <p:cNvPicPr>
            <a:picLocks noChangeAspect="1" noChangeArrowheads="1"/>
          </p:cNvPicPr>
          <p:nvPr/>
        </p:nvPicPr>
        <p:blipFill>
          <a:blip r:embed="rId12">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115300" y="63119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6153" name="Rectangle 9"/>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154" name="Oval 10"/>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5" name="Oval 11"/>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6" name="Oval 12"/>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7" name="Oval 13"/>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Oval 14"/>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9" name="Oval 15"/>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0" name="Oval 16"/>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1" name="Oval 17"/>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2" name="Oval 18"/>
          <p:cNvSpPr>
            <a:spLocks noChangeArrowheads="1"/>
          </p:cNvSpPr>
          <p:nvPr/>
        </p:nvSpPr>
        <p:spPr bwMode="auto">
          <a:xfrm>
            <a:off x="3922713" y="5218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Oval 19"/>
          <p:cNvSpPr>
            <a:spLocks noChangeArrowheads="1"/>
          </p:cNvSpPr>
          <p:nvPr/>
        </p:nvSpPr>
        <p:spPr bwMode="auto">
          <a:xfrm>
            <a:off x="4379913" y="53228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5" name="Oval 21"/>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6" name="Oval 22"/>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7" name="Oval 23"/>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8" name="Oval 24"/>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9" name="Oval 25"/>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0" name="Oval 26"/>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1" name="Oval 27"/>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2" name="Oval 28"/>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Oval 29"/>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Oval 30"/>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5" name="Oval 31"/>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6" name="Oval 32"/>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7" name="Oval 33"/>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8" name="Oval 34"/>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9" name="Oval 35"/>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0" name="Oval 36"/>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1" name="Oval 37"/>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2" name="Oval 38"/>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3" name="Oval 39"/>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4" name="Oval 40"/>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5" name="Oval 41"/>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6" name="Oval 42"/>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7" name="Oval 43"/>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8" name="Oval 44"/>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89" name="Oval 45"/>
          <p:cNvSpPr>
            <a:spLocks noChangeArrowheads="1"/>
          </p:cNvSpPr>
          <p:nvPr/>
        </p:nvSpPr>
        <p:spPr bwMode="auto">
          <a:xfrm>
            <a:off x="5319713"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0" name="Oval 46"/>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1" name="Oval 47"/>
          <p:cNvSpPr>
            <a:spLocks noChangeArrowheads="1"/>
          </p:cNvSpPr>
          <p:nvPr/>
        </p:nvSpPr>
        <p:spPr bwMode="auto">
          <a:xfrm>
            <a:off x="5457825" y="55784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3" name="Oval 49"/>
          <p:cNvSpPr>
            <a:spLocks noChangeArrowheads="1"/>
          </p:cNvSpPr>
          <p:nvPr/>
        </p:nvSpPr>
        <p:spPr bwMode="auto">
          <a:xfrm>
            <a:off x="4605338"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94" name="Oval 50"/>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1" name="Oval 57"/>
          <p:cNvSpPr>
            <a:spLocks noChangeArrowheads="1"/>
          </p:cNvSpPr>
          <p:nvPr/>
        </p:nvSpPr>
        <p:spPr bwMode="auto">
          <a:xfrm>
            <a:off x="6497638" y="3762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2" name="Oval 58"/>
          <p:cNvSpPr>
            <a:spLocks noChangeArrowheads="1"/>
          </p:cNvSpPr>
          <p:nvPr/>
        </p:nvSpPr>
        <p:spPr bwMode="auto">
          <a:xfrm>
            <a:off x="6954838" y="5413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3" name="Oval 59"/>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4" name="Oval 60"/>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05" name="Rectangle 61"/>
          <p:cNvSpPr>
            <a:spLocks noChangeArrowheads="1"/>
          </p:cNvSpPr>
          <p:nvPr/>
        </p:nvSpPr>
        <p:spPr bwMode="auto">
          <a:xfrm>
            <a:off x="7459663" y="42863"/>
            <a:ext cx="1698625" cy="23796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206" name="Group 62"/>
          <p:cNvGrpSpPr>
            <a:grpSpLocks/>
          </p:cNvGrpSpPr>
          <p:nvPr/>
        </p:nvGrpSpPr>
        <p:grpSpPr bwMode="auto">
          <a:xfrm>
            <a:off x="7642225" y="571500"/>
            <a:ext cx="1454150" cy="244475"/>
            <a:chOff x="3181" y="1163"/>
            <a:chExt cx="916" cy="154"/>
          </a:xfrm>
        </p:grpSpPr>
        <p:grpSp>
          <p:nvGrpSpPr>
            <p:cNvPr id="6207" name="Group 63"/>
            <p:cNvGrpSpPr>
              <a:grpSpLocks/>
            </p:cNvGrpSpPr>
            <p:nvPr/>
          </p:nvGrpSpPr>
          <p:grpSpPr bwMode="auto">
            <a:xfrm>
              <a:off x="3181" y="1163"/>
              <a:ext cx="916" cy="154"/>
              <a:chOff x="3181" y="1035"/>
              <a:chExt cx="916" cy="154"/>
            </a:xfrm>
          </p:grpSpPr>
          <p:grpSp>
            <p:nvGrpSpPr>
              <p:cNvPr id="6208" name="Group 64"/>
              <p:cNvGrpSpPr>
                <a:grpSpLocks/>
              </p:cNvGrpSpPr>
              <p:nvPr/>
            </p:nvGrpSpPr>
            <p:grpSpPr bwMode="auto">
              <a:xfrm rot="-132102">
                <a:off x="3181" y="1038"/>
                <a:ext cx="916" cy="137"/>
                <a:chOff x="1208" y="2784"/>
                <a:chExt cx="3126" cy="468"/>
              </a:xfrm>
            </p:grpSpPr>
            <p:grpSp>
              <p:nvGrpSpPr>
                <p:cNvPr id="6209" name="Group 65"/>
                <p:cNvGrpSpPr>
                  <a:grpSpLocks/>
                </p:cNvGrpSpPr>
                <p:nvPr/>
              </p:nvGrpSpPr>
              <p:grpSpPr bwMode="auto">
                <a:xfrm>
                  <a:off x="1208" y="2784"/>
                  <a:ext cx="3126" cy="448"/>
                  <a:chOff x="1208" y="2784"/>
                  <a:chExt cx="3126" cy="448"/>
                </a:xfrm>
              </p:grpSpPr>
              <p:sp>
                <p:nvSpPr>
                  <p:cNvPr id="6210" name="Freeform 6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1" name="Freeform 6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2" name="Freeform 6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3" name="Freeform 6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14" name="Oval 7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15" name="Freeform 7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6" name="Freeform 7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7" name="Freeform 7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18" name="Freeform 7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19" name="Text Box 75"/>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6220" name="Text Box 76"/>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6221" name="Group 77"/>
          <p:cNvGrpSpPr>
            <a:grpSpLocks/>
          </p:cNvGrpSpPr>
          <p:nvPr/>
        </p:nvGrpSpPr>
        <p:grpSpPr bwMode="auto">
          <a:xfrm>
            <a:off x="7642225" y="306388"/>
            <a:ext cx="1454150" cy="247650"/>
            <a:chOff x="3169" y="1770"/>
            <a:chExt cx="916" cy="156"/>
          </a:xfrm>
        </p:grpSpPr>
        <p:grpSp>
          <p:nvGrpSpPr>
            <p:cNvPr id="6222" name="Group 78"/>
            <p:cNvGrpSpPr>
              <a:grpSpLocks/>
            </p:cNvGrpSpPr>
            <p:nvPr/>
          </p:nvGrpSpPr>
          <p:grpSpPr bwMode="auto">
            <a:xfrm>
              <a:off x="3169" y="1770"/>
              <a:ext cx="916" cy="156"/>
              <a:chOff x="3165" y="526"/>
              <a:chExt cx="916" cy="156"/>
            </a:xfrm>
          </p:grpSpPr>
          <p:grpSp>
            <p:nvGrpSpPr>
              <p:cNvPr id="6223" name="Group 79"/>
              <p:cNvGrpSpPr>
                <a:grpSpLocks/>
              </p:cNvGrpSpPr>
              <p:nvPr/>
            </p:nvGrpSpPr>
            <p:grpSpPr bwMode="auto">
              <a:xfrm rot="-132102">
                <a:off x="3165" y="526"/>
                <a:ext cx="916" cy="137"/>
                <a:chOff x="1208" y="2784"/>
                <a:chExt cx="3126" cy="468"/>
              </a:xfrm>
            </p:grpSpPr>
            <p:grpSp>
              <p:nvGrpSpPr>
                <p:cNvPr id="6224" name="Group 80"/>
                <p:cNvGrpSpPr>
                  <a:grpSpLocks/>
                </p:cNvGrpSpPr>
                <p:nvPr/>
              </p:nvGrpSpPr>
              <p:grpSpPr bwMode="auto">
                <a:xfrm>
                  <a:off x="1208" y="2784"/>
                  <a:ext cx="3126" cy="448"/>
                  <a:chOff x="1208" y="2784"/>
                  <a:chExt cx="3126" cy="448"/>
                </a:xfrm>
              </p:grpSpPr>
              <p:sp>
                <p:nvSpPr>
                  <p:cNvPr id="6225" name="Freeform 8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6" name="Freeform 8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7" name="Freeform 8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28" name="Freeform 8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29" name="Oval 8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30" name="Freeform 8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1" name="Freeform 8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2" name="Freeform 8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33" name="Freeform 8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234" name="Text Box 90"/>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6235" name="Text Box 91"/>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6236" name="Text Box 92"/>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pic>
        <p:nvPicPr>
          <p:cNvPr id="6272" name="Picture 128" descr="25THID"/>
          <p:cNvPicPr>
            <a:picLocks noChangeAspect="1" noChangeArrowheads="1"/>
          </p:cNvPicPr>
          <p:nvPr/>
        </p:nvPicPr>
        <p:blipFill>
          <a:blip r:embed="rId13">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8556625" y="6329363"/>
            <a:ext cx="301625" cy="401637"/>
          </a:xfrm>
          <a:prstGeom prst="rect">
            <a:avLst/>
          </a:prstGeom>
          <a:noFill/>
          <a:extLst>
            <a:ext uri="{909E8E84-426E-40DD-AFC4-6F175D3DCCD1}">
              <a14:hiddenFill xmlns:a14="http://schemas.microsoft.com/office/drawing/2010/main">
                <a:solidFill>
                  <a:srgbClr val="FFFFFF"/>
                </a:solidFill>
              </a14:hiddenFill>
            </a:ext>
          </a:extLst>
        </p:spPr>
      </p:pic>
      <p:grpSp>
        <p:nvGrpSpPr>
          <p:cNvPr id="6299" name="Group 155"/>
          <p:cNvGrpSpPr>
            <a:grpSpLocks/>
          </p:cNvGrpSpPr>
          <p:nvPr/>
        </p:nvGrpSpPr>
        <p:grpSpPr bwMode="auto">
          <a:xfrm>
            <a:off x="7767638" y="6337300"/>
            <a:ext cx="323850" cy="377825"/>
            <a:chOff x="109" y="2900"/>
            <a:chExt cx="72" cy="84"/>
          </a:xfrm>
        </p:grpSpPr>
        <p:sp>
          <p:nvSpPr>
            <p:cNvPr id="6300" name="AutoShape 156"/>
            <p:cNvSpPr>
              <a:spLocks noChangeAspect="1" noChangeArrowheads="1" noTextEdit="1"/>
            </p:cNvSpPr>
            <p:nvPr/>
          </p:nvSpPr>
          <p:spPr bwMode="auto">
            <a:xfrm>
              <a:off x="109" y="2900"/>
              <a:ext cx="72"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301" name="Freeform 157"/>
            <p:cNvSpPr>
              <a:spLocks/>
            </p:cNvSpPr>
            <p:nvPr/>
          </p:nvSpPr>
          <p:spPr bwMode="auto">
            <a:xfrm>
              <a:off x="110" y="2900"/>
              <a:ext cx="70" cy="84"/>
            </a:xfrm>
            <a:custGeom>
              <a:avLst/>
              <a:gdLst>
                <a:gd name="T0" fmla="*/ 564 w 1129"/>
                <a:gd name="T1" fmla="*/ 0 h 1417"/>
                <a:gd name="T2" fmla="*/ 0 w 1129"/>
                <a:gd name="T3" fmla="*/ 0 h 1417"/>
                <a:gd name="T4" fmla="*/ 0 w 1129"/>
                <a:gd name="T5" fmla="*/ 764 h 1417"/>
                <a:gd name="T6" fmla="*/ 0 w 1129"/>
                <a:gd name="T7" fmla="*/ 764 h 1417"/>
                <a:gd name="T8" fmla="*/ 1 w 1129"/>
                <a:gd name="T9" fmla="*/ 778 h 1417"/>
                <a:gd name="T10" fmla="*/ 7 w 1129"/>
                <a:gd name="T11" fmla="*/ 816 h 1417"/>
                <a:gd name="T12" fmla="*/ 21 w 1129"/>
                <a:gd name="T13" fmla="*/ 874 h 1417"/>
                <a:gd name="T14" fmla="*/ 45 w 1129"/>
                <a:gd name="T15" fmla="*/ 947 h 1417"/>
                <a:gd name="T16" fmla="*/ 82 w 1129"/>
                <a:gd name="T17" fmla="*/ 1029 h 1417"/>
                <a:gd name="T18" fmla="*/ 135 w 1129"/>
                <a:gd name="T19" fmla="*/ 1117 h 1417"/>
                <a:gd name="T20" fmla="*/ 207 w 1129"/>
                <a:gd name="T21" fmla="*/ 1204 h 1417"/>
                <a:gd name="T22" fmla="*/ 301 w 1129"/>
                <a:gd name="T23" fmla="*/ 1286 h 1417"/>
                <a:gd name="T24" fmla="*/ 419 w 1129"/>
                <a:gd name="T25" fmla="*/ 1359 h 1417"/>
                <a:gd name="T26" fmla="*/ 564 w 1129"/>
                <a:gd name="T27" fmla="*/ 1417 h 1417"/>
                <a:gd name="T28" fmla="*/ 564 w 1129"/>
                <a:gd name="T29" fmla="*/ 1417 h 1417"/>
                <a:gd name="T30" fmla="*/ 710 w 1129"/>
                <a:gd name="T31" fmla="*/ 1359 h 1417"/>
                <a:gd name="T32" fmla="*/ 828 w 1129"/>
                <a:gd name="T33" fmla="*/ 1286 h 1417"/>
                <a:gd name="T34" fmla="*/ 922 w 1129"/>
                <a:gd name="T35" fmla="*/ 1204 h 1417"/>
                <a:gd name="T36" fmla="*/ 994 w 1129"/>
                <a:gd name="T37" fmla="*/ 1117 h 1417"/>
                <a:gd name="T38" fmla="*/ 1047 w 1129"/>
                <a:gd name="T39" fmla="*/ 1029 h 1417"/>
                <a:gd name="T40" fmla="*/ 1084 w 1129"/>
                <a:gd name="T41" fmla="*/ 947 h 1417"/>
                <a:gd name="T42" fmla="*/ 1108 w 1129"/>
                <a:gd name="T43" fmla="*/ 874 h 1417"/>
                <a:gd name="T44" fmla="*/ 1122 w 1129"/>
                <a:gd name="T45" fmla="*/ 816 h 1417"/>
                <a:gd name="T46" fmla="*/ 1128 w 1129"/>
                <a:gd name="T47" fmla="*/ 778 h 1417"/>
                <a:gd name="T48" fmla="*/ 1129 w 1129"/>
                <a:gd name="T49" fmla="*/ 764 h 1417"/>
                <a:gd name="T50" fmla="*/ 1129 w 1129"/>
                <a:gd name="T51" fmla="*/ 0 h 1417"/>
                <a:gd name="T52" fmla="*/ 564 w 1129"/>
                <a:gd name="T53" fmla="*/ 0 h 1417"/>
                <a:gd name="T54" fmla="*/ 564 w 1129"/>
                <a:gd name="T55" fmla="*/ 0 h 1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9" h="1417">
                  <a:moveTo>
                    <a:pt x="564" y="0"/>
                  </a:moveTo>
                  <a:lnTo>
                    <a:pt x="0" y="0"/>
                  </a:lnTo>
                  <a:lnTo>
                    <a:pt x="0" y="764"/>
                  </a:lnTo>
                  <a:lnTo>
                    <a:pt x="0" y="764"/>
                  </a:lnTo>
                  <a:lnTo>
                    <a:pt x="1" y="778"/>
                  </a:lnTo>
                  <a:lnTo>
                    <a:pt x="7" y="816"/>
                  </a:lnTo>
                  <a:lnTo>
                    <a:pt x="21" y="874"/>
                  </a:lnTo>
                  <a:lnTo>
                    <a:pt x="45" y="947"/>
                  </a:lnTo>
                  <a:lnTo>
                    <a:pt x="82" y="1029"/>
                  </a:lnTo>
                  <a:lnTo>
                    <a:pt x="135" y="1117"/>
                  </a:lnTo>
                  <a:lnTo>
                    <a:pt x="207" y="1204"/>
                  </a:lnTo>
                  <a:lnTo>
                    <a:pt x="301" y="1286"/>
                  </a:lnTo>
                  <a:lnTo>
                    <a:pt x="419" y="1359"/>
                  </a:lnTo>
                  <a:lnTo>
                    <a:pt x="564" y="1417"/>
                  </a:lnTo>
                  <a:lnTo>
                    <a:pt x="564" y="1417"/>
                  </a:lnTo>
                  <a:lnTo>
                    <a:pt x="710" y="1359"/>
                  </a:lnTo>
                  <a:lnTo>
                    <a:pt x="828" y="1286"/>
                  </a:lnTo>
                  <a:lnTo>
                    <a:pt x="922" y="1204"/>
                  </a:lnTo>
                  <a:lnTo>
                    <a:pt x="994" y="1117"/>
                  </a:lnTo>
                  <a:lnTo>
                    <a:pt x="1047" y="1029"/>
                  </a:lnTo>
                  <a:lnTo>
                    <a:pt x="1084" y="947"/>
                  </a:lnTo>
                  <a:lnTo>
                    <a:pt x="1108" y="874"/>
                  </a:lnTo>
                  <a:lnTo>
                    <a:pt x="1122" y="816"/>
                  </a:lnTo>
                  <a:lnTo>
                    <a:pt x="1128" y="778"/>
                  </a:lnTo>
                  <a:lnTo>
                    <a:pt x="1129" y="764"/>
                  </a:lnTo>
                  <a:lnTo>
                    <a:pt x="1129" y="0"/>
                  </a:lnTo>
                  <a:lnTo>
                    <a:pt x="564" y="0"/>
                  </a:lnTo>
                  <a:lnTo>
                    <a:pt x="564" y="0"/>
                  </a:lnTo>
                  <a:close/>
                </a:path>
              </a:pathLst>
            </a:custGeom>
            <a:solidFill>
              <a:srgbClr val="005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2" name="Freeform 158"/>
            <p:cNvSpPr>
              <a:spLocks/>
            </p:cNvSpPr>
            <p:nvPr/>
          </p:nvSpPr>
          <p:spPr bwMode="auto">
            <a:xfrm>
              <a:off x="118" y="2928"/>
              <a:ext cx="14" cy="13"/>
            </a:xfrm>
            <a:custGeom>
              <a:avLst/>
              <a:gdLst>
                <a:gd name="T0" fmla="*/ 43 w 226"/>
                <a:gd name="T1" fmla="*/ 223 h 223"/>
                <a:gd name="T2" fmla="*/ 69 w 226"/>
                <a:gd name="T3" fmla="*/ 137 h 223"/>
                <a:gd name="T4" fmla="*/ 0 w 226"/>
                <a:gd name="T5" fmla="*/ 84 h 223"/>
                <a:gd name="T6" fmla="*/ 86 w 226"/>
                <a:gd name="T7" fmla="*/ 84 h 223"/>
                <a:gd name="T8" fmla="*/ 113 w 226"/>
                <a:gd name="T9" fmla="*/ 0 h 223"/>
                <a:gd name="T10" fmla="*/ 140 w 226"/>
                <a:gd name="T11" fmla="*/ 84 h 223"/>
                <a:gd name="T12" fmla="*/ 226 w 226"/>
                <a:gd name="T13" fmla="*/ 84 h 223"/>
                <a:gd name="T14" fmla="*/ 156 w 226"/>
                <a:gd name="T15" fmla="*/ 137 h 223"/>
                <a:gd name="T16" fmla="*/ 182 w 226"/>
                <a:gd name="T17" fmla="*/ 223 h 223"/>
                <a:gd name="T18" fmla="*/ 113 w 226"/>
                <a:gd name="T19" fmla="*/ 170 h 223"/>
                <a:gd name="T20" fmla="*/ 43 w 226"/>
                <a:gd name="T21" fmla="*/ 223 h 223"/>
                <a:gd name="T22" fmla="*/ 43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3" y="223"/>
                  </a:moveTo>
                  <a:lnTo>
                    <a:pt x="69" y="137"/>
                  </a:lnTo>
                  <a:lnTo>
                    <a:pt x="0" y="84"/>
                  </a:lnTo>
                  <a:lnTo>
                    <a:pt x="86" y="84"/>
                  </a:lnTo>
                  <a:lnTo>
                    <a:pt x="113" y="0"/>
                  </a:lnTo>
                  <a:lnTo>
                    <a:pt x="140" y="84"/>
                  </a:lnTo>
                  <a:lnTo>
                    <a:pt x="226" y="84"/>
                  </a:lnTo>
                  <a:lnTo>
                    <a:pt x="156" y="137"/>
                  </a:lnTo>
                  <a:lnTo>
                    <a:pt x="182" y="223"/>
                  </a:lnTo>
                  <a:lnTo>
                    <a:pt x="113" y="170"/>
                  </a:lnTo>
                  <a:lnTo>
                    <a:pt x="43" y="223"/>
                  </a:lnTo>
                  <a:lnTo>
                    <a:pt x="43"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3" name="Freeform 159"/>
            <p:cNvSpPr>
              <a:spLocks/>
            </p:cNvSpPr>
            <p:nvPr/>
          </p:nvSpPr>
          <p:spPr bwMode="auto">
            <a:xfrm>
              <a:off x="138" y="2908"/>
              <a:ext cx="14" cy="13"/>
            </a:xfrm>
            <a:custGeom>
              <a:avLst/>
              <a:gdLst>
                <a:gd name="T0" fmla="*/ 44 w 226"/>
                <a:gd name="T1" fmla="*/ 223 h 223"/>
                <a:gd name="T2" fmla="*/ 70 w 226"/>
                <a:gd name="T3" fmla="*/ 138 h 223"/>
                <a:gd name="T4" fmla="*/ 0 w 226"/>
                <a:gd name="T5" fmla="*/ 85 h 223"/>
                <a:gd name="T6" fmla="*/ 87 w 226"/>
                <a:gd name="T7" fmla="*/ 85 h 223"/>
                <a:gd name="T8" fmla="*/ 113 w 226"/>
                <a:gd name="T9" fmla="*/ 0 h 223"/>
                <a:gd name="T10" fmla="*/ 140 w 226"/>
                <a:gd name="T11" fmla="*/ 85 h 223"/>
                <a:gd name="T12" fmla="*/ 226 w 226"/>
                <a:gd name="T13" fmla="*/ 85 h 223"/>
                <a:gd name="T14" fmla="*/ 156 w 226"/>
                <a:gd name="T15" fmla="*/ 138 h 223"/>
                <a:gd name="T16" fmla="*/ 183 w 226"/>
                <a:gd name="T17" fmla="*/ 223 h 223"/>
                <a:gd name="T18" fmla="*/ 113 w 226"/>
                <a:gd name="T19" fmla="*/ 171 h 223"/>
                <a:gd name="T20" fmla="*/ 44 w 226"/>
                <a:gd name="T21" fmla="*/ 223 h 223"/>
                <a:gd name="T22" fmla="*/ 44 w 226"/>
                <a:gd name="T23" fmla="*/ 223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6" h="223">
                  <a:moveTo>
                    <a:pt x="44" y="223"/>
                  </a:moveTo>
                  <a:lnTo>
                    <a:pt x="70" y="138"/>
                  </a:lnTo>
                  <a:lnTo>
                    <a:pt x="0" y="85"/>
                  </a:lnTo>
                  <a:lnTo>
                    <a:pt x="87" y="85"/>
                  </a:lnTo>
                  <a:lnTo>
                    <a:pt x="113" y="0"/>
                  </a:lnTo>
                  <a:lnTo>
                    <a:pt x="140" y="85"/>
                  </a:lnTo>
                  <a:lnTo>
                    <a:pt x="226" y="85"/>
                  </a:lnTo>
                  <a:lnTo>
                    <a:pt x="156" y="138"/>
                  </a:lnTo>
                  <a:lnTo>
                    <a:pt x="183" y="223"/>
                  </a:lnTo>
                  <a:lnTo>
                    <a:pt x="113" y="171"/>
                  </a:lnTo>
                  <a:lnTo>
                    <a:pt x="44" y="223"/>
                  </a:lnTo>
                  <a:lnTo>
                    <a:pt x="44"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4" name="Freeform 160"/>
            <p:cNvSpPr>
              <a:spLocks/>
            </p:cNvSpPr>
            <p:nvPr/>
          </p:nvSpPr>
          <p:spPr bwMode="auto">
            <a:xfrm>
              <a:off x="143" y="2955"/>
              <a:ext cx="17" cy="16"/>
            </a:xfrm>
            <a:custGeom>
              <a:avLst/>
              <a:gdLst>
                <a:gd name="T0" fmla="*/ 52 w 275"/>
                <a:gd name="T1" fmla="*/ 271 h 271"/>
                <a:gd name="T2" fmla="*/ 85 w 275"/>
                <a:gd name="T3" fmla="*/ 167 h 271"/>
                <a:gd name="T4" fmla="*/ 0 w 275"/>
                <a:gd name="T5" fmla="*/ 104 h 271"/>
                <a:gd name="T6" fmla="*/ 105 w 275"/>
                <a:gd name="T7" fmla="*/ 104 h 271"/>
                <a:gd name="T8" fmla="*/ 138 w 275"/>
                <a:gd name="T9" fmla="*/ 0 h 271"/>
                <a:gd name="T10" fmla="*/ 170 w 275"/>
                <a:gd name="T11" fmla="*/ 104 h 271"/>
                <a:gd name="T12" fmla="*/ 275 w 275"/>
                <a:gd name="T13" fmla="*/ 104 h 271"/>
                <a:gd name="T14" fmla="*/ 190 w 275"/>
                <a:gd name="T15" fmla="*/ 167 h 271"/>
                <a:gd name="T16" fmla="*/ 223 w 275"/>
                <a:gd name="T17" fmla="*/ 271 h 271"/>
                <a:gd name="T18" fmla="*/ 138 w 275"/>
                <a:gd name="T19" fmla="*/ 207 h 271"/>
                <a:gd name="T20" fmla="*/ 52 w 275"/>
                <a:gd name="T21" fmla="*/ 271 h 271"/>
                <a:gd name="T22" fmla="*/ 52 w 275"/>
                <a:gd name="T23"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5" h="271">
                  <a:moveTo>
                    <a:pt x="52" y="271"/>
                  </a:moveTo>
                  <a:lnTo>
                    <a:pt x="85" y="167"/>
                  </a:lnTo>
                  <a:lnTo>
                    <a:pt x="0" y="104"/>
                  </a:lnTo>
                  <a:lnTo>
                    <a:pt x="105" y="104"/>
                  </a:lnTo>
                  <a:lnTo>
                    <a:pt x="138" y="0"/>
                  </a:lnTo>
                  <a:lnTo>
                    <a:pt x="170" y="104"/>
                  </a:lnTo>
                  <a:lnTo>
                    <a:pt x="275" y="104"/>
                  </a:lnTo>
                  <a:lnTo>
                    <a:pt x="190" y="167"/>
                  </a:lnTo>
                  <a:lnTo>
                    <a:pt x="223" y="271"/>
                  </a:lnTo>
                  <a:lnTo>
                    <a:pt x="138" y="207"/>
                  </a:lnTo>
                  <a:lnTo>
                    <a:pt x="52" y="271"/>
                  </a:lnTo>
                  <a:lnTo>
                    <a:pt x="52" y="2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5" name="Freeform 161"/>
            <p:cNvSpPr>
              <a:spLocks/>
            </p:cNvSpPr>
            <p:nvPr/>
          </p:nvSpPr>
          <p:spPr bwMode="auto">
            <a:xfrm>
              <a:off x="159" y="2925"/>
              <a:ext cx="10" cy="9"/>
            </a:xfrm>
            <a:custGeom>
              <a:avLst/>
              <a:gdLst>
                <a:gd name="T0" fmla="*/ 32 w 162"/>
                <a:gd name="T1" fmla="*/ 161 h 161"/>
                <a:gd name="T2" fmla="*/ 50 w 162"/>
                <a:gd name="T3" fmla="*/ 99 h 161"/>
                <a:gd name="T4" fmla="*/ 0 w 162"/>
                <a:gd name="T5" fmla="*/ 61 h 161"/>
                <a:gd name="T6" fmla="*/ 62 w 162"/>
                <a:gd name="T7" fmla="*/ 61 h 161"/>
                <a:gd name="T8" fmla="*/ 82 w 162"/>
                <a:gd name="T9" fmla="*/ 0 h 161"/>
                <a:gd name="T10" fmla="*/ 100 w 162"/>
                <a:gd name="T11" fmla="*/ 61 h 161"/>
                <a:gd name="T12" fmla="*/ 162 w 162"/>
                <a:gd name="T13" fmla="*/ 61 h 161"/>
                <a:gd name="T14" fmla="*/ 112 w 162"/>
                <a:gd name="T15" fmla="*/ 99 h 161"/>
                <a:gd name="T16" fmla="*/ 132 w 162"/>
                <a:gd name="T17" fmla="*/ 161 h 161"/>
                <a:gd name="T18" fmla="*/ 82 w 162"/>
                <a:gd name="T19" fmla="*/ 123 h 161"/>
                <a:gd name="T20" fmla="*/ 32 w 162"/>
                <a:gd name="T21" fmla="*/ 161 h 161"/>
                <a:gd name="T22" fmla="*/ 32 w 162"/>
                <a:gd name="T23"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2" h="161">
                  <a:moveTo>
                    <a:pt x="32" y="161"/>
                  </a:moveTo>
                  <a:lnTo>
                    <a:pt x="50" y="99"/>
                  </a:lnTo>
                  <a:lnTo>
                    <a:pt x="0" y="61"/>
                  </a:lnTo>
                  <a:lnTo>
                    <a:pt x="62" y="61"/>
                  </a:lnTo>
                  <a:lnTo>
                    <a:pt x="82" y="0"/>
                  </a:lnTo>
                  <a:lnTo>
                    <a:pt x="100" y="61"/>
                  </a:lnTo>
                  <a:lnTo>
                    <a:pt x="162" y="61"/>
                  </a:lnTo>
                  <a:lnTo>
                    <a:pt x="112" y="99"/>
                  </a:lnTo>
                  <a:lnTo>
                    <a:pt x="132" y="161"/>
                  </a:lnTo>
                  <a:lnTo>
                    <a:pt x="82" y="123"/>
                  </a:lnTo>
                  <a:lnTo>
                    <a:pt x="32" y="161"/>
                  </a:lnTo>
                  <a:lnTo>
                    <a:pt x="32" y="1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06" name="Freeform 162"/>
            <p:cNvSpPr>
              <a:spLocks/>
            </p:cNvSpPr>
            <p:nvPr/>
          </p:nvSpPr>
          <p:spPr bwMode="auto">
            <a:xfrm>
              <a:off x="112" y="2903"/>
              <a:ext cx="65" cy="78"/>
            </a:xfrm>
            <a:custGeom>
              <a:avLst/>
              <a:gdLst>
                <a:gd name="T0" fmla="*/ 520 w 1041"/>
                <a:gd name="T1" fmla="*/ 0 h 1318"/>
                <a:gd name="T2" fmla="*/ 0 w 1041"/>
                <a:gd name="T3" fmla="*/ 0 h 1318"/>
                <a:gd name="T4" fmla="*/ 0 w 1041"/>
                <a:gd name="T5" fmla="*/ 704 h 1318"/>
                <a:gd name="T6" fmla="*/ 0 w 1041"/>
                <a:gd name="T7" fmla="*/ 704 h 1318"/>
                <a:gd name="T8" fmla="*/ 1 w 1041"/>
                <a:gd name="T9" fmla="*/ 717 h 1318"/>
                <a:gd name="T10" fmla="*/ 6 w 1041"/>
                <a:gd name="T11" fmla="*/ 753 h 1318"/>
                <a:gd name="T12" fmla="*/ 19 w 1041"/>
                <a:gd name="T13" fmla="*/ 808 h 1318"/>
                <a:gd name="T14" fmla="*/ 41 w 1041"/>
                <a:gd name="T15" fmla="*/ 877 h 1318"/>
                <a:gd name="T16" fmla="*/ 75 w 1041"/>
                <a:gd name="T17" fmla="*/ 955 h 1318"/>
                <a:gd name="T18" fmla="*/ 124 w 1041"/>
                <a:gd name="T19" fmla="*/ 1038 h 1318"/>
                <a:gd name="T20" fmla="*/ 191 w 1041"/>
                <a:gd name="T21" fmla="*/ 1119 h 1318"/>
                <a:gd name="T22" fmla="*/ 277 w 1041"/>
                <a:gd name="T23" fmla="*/ 1196 h 1318"/>
                <a:gd name="T24" fmla="*/ 386 w 1041"/>
                <a:gd name="T25" fmla="*/ 1265 h 1318"/>
                <a:gd name="T26" fmla="*/ 520 w 1041"/>
                <a:gd name="T27" fmla="*/ 1318 h 1318"/>
                <a:gd name="T28" fmla="*/ 520 w 1041"/>
                <a:gd name="T29" fmla="*/ 1318 h 1318"/>
                <a:gd name="T30" fmla="*/ 655 w 1041"/>
                <a:gd name="T31" fmla="*/ 1265 h 1318"/>
                <a:gd name="T32" fmla="*/ 764 w 1041"/>
                <a:gd name="T33" fmla="*/ 1196 h 1318"/>
                <a:gd name="T34" fmla="*/ 850 w 1041"/>
                <a:gd name="T35" fmla="*/ 1119 h 1318"/>
                <a:gd name="T36" fmla="*/ 917 w 1041"/>
                <a:gd name="T37" fmla="*/ 1038 h 1318"/>
                <a:gd name="T38" fmla="*/ 965 w 1041"/>
                <a:gd name="T39" fmla="*/ 955 h 1318"/>
                <a:gd name="T40" fmla="*/ 1000 w 1041"/>
                <a:gd name="T41" fmla="*/ 877 h 1318"/>
                <a:gd name="T42" fmla="*/ 1022 w 1041"/>
                <a:gd name="T43" fmla="*/ 808 h 1318"/>
                <a:gd name="T44" fmla="*/ 1034 w 1041"/>
                <a:gd name="T45" fmla="*/ 753 h 1318"/>
                <a:gd name="T46" fmla="*/ 1040 w 1041"/>
                <a:gd name="T47" fmla="*/ 717 h 1318"/>
                <a:gd name="T48" fmla="*/ 1041 w 1041"/>
                <a:gd name="T49" fmla="*/ 704 h 1318"/>
                <a:gd name="T50" fmla="*/ 1041 w 1041"/>
                <a:gd name="T51" fmla="*/ 0 h 1318"/>
                <a:gd name="T52" fmla="*/ 520 w 1041"/>
                <a:gd name="T53" fmla="*/ 0 h 1318"/>
                <a:gd name="T54" fmla="*/ 520 w 1041"/>
                <a:gd name="T55" fmla="*/ 0 h 1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41" h="1318">
                  <a:moveTo>
                    <a:pt x="520" y="0"/>
                  </a:moveTo>
                  <a:lnTo>
                    <a:pt x="0" y="0"/>
                  </a:lnTo>
                  <a:lnTo>
                    <a:pt x="0" y="704"/>
                  </a:lnTo>
                  <a:lnTo>
                    <a:pt x="0" y="704"/>
                  </a:lnTo>
                  <a:lnTo>
                    <a:pt x="1" y="717"/>
                  </a:lnTo>
                  <a:lnTo>
                    <a:pt x="6" y="753"/>
                  </a:lnTo>
                  <a:lnTo>
                    <a:pt x="19" y="808"/>
                  </a:lnTo>
                  <a:lnTo>
                    <a:pt x="41" y="877"/>
                  </a:lnTo>
                  <a:lnTo>
                    <a:pt x="75" y="955"/>
                  </a:lnTo>
                  <a:lnTo>
                    <a:pt x="124" y="1038"/>
                  </a:lnTo>
                  <a:lnTo>
                    <a:pt x="191" y="1119"/>
                  </a:lnTo>
                  <a:lnTo>
                    <a:pt x="277" y="1196"/>
                  </a:lnTo>
                  <a:lnTo>
                    <a:pt x="386" y="1265"/>
                  </a:lnTo>
                  <a:lnTo>
                    <a:pt x="520" y="1318"/>
                  </a:lnTo>
                  <a:lnTo>
                    <a:pt x="520" y="1318"/>
                  </a:lnTo>
                  <a:lnTo>
                    <a:pt x="655" y="1265"/>
                  </a:lnTo>
                  <a:lnTo>
                    <a:pt x="764" y="1196"/>
                  </a:lnTo>
                  <a:lnTo>
                    <a:pt x="850" y="1119"/>
                  </a:lnTo>
                  <a:lnTo>
                    <a:pt x="917" y="1038"/>
                  </a:lnTo>
                  <a:lnTo>
                    <a:pt x="965" y="955"/>
                  </a:lnTo>
                  <a:lnTo>
                    <a:pt x="1000" y="877"/>
                  </a:lnTo>
                  <a:lnTo>
                    <a:pt x="1022" y="808"/>
                  </a:lnTo>
                  <a:lnTo>
                    <a:pt x="1034" y="753"/>
                  </a:lnTo>
                  <a:lnTo>
                    <a:pt x="1040" y="717"/>
                  </a:lnTo>
                  <a:lnTo>
                    <a:pt x="1041" y="704"/>
                  </a:lnTo>
                  <a:lnTo>
                    <a:pt x="1041" y="0"/>
                  </a:lnTo>
                  <a:lnTo>
                    <a:pt x="520" y="0"/>
                  </a:lnTo>
                  <a:lnTo>
                    <a:pt x="520"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6398" name="Group 254"/>
          <p:cNvGrpSpPr>
            <a:grpSpLocks/>
          </p:cNvGrpSpPr>
          <p:nvPr/>
        </p:nvGrpSpPr>
        <p:grpSpPr bwMode="auto">
          <a:xfrm>
            <a:off x="165100" y="250825"/>
            <a:ext cx="1379538" cy="274638"/>
            <a:chOff x="1714" y="1133"/>
            <a:chExt cx="869" cy="173"/>
          </a:xfrm>
        </p:grpSpPr>
        <p:grpSp>
          <p:nvGrpSpPr>
            <p:cNvPr id="6399" name="Group 255"/>
            <p:cNvGrpSpPr>
              <a:grpSpLocks/>
            </p:cNvGrpSpPr>
            <p:nvPr/>
          </p:nvGrpSpPr>
          <p:grpSpPr bwMode="auto">
            <a:xfrm rot="10800000">
              <a:off x="1714" y="1168"/>
              <a:ext cx="869" cy="107"/>
              <a:chOff x="1612" y="1972"/>
              <a:chExt cx="2460" cy="304"/>
            </a:xfrm>
          </p:grpSpPr>
          <p:sp>
            <p:nvSpPr>
              <p:cNvPr id="6400" name="Freeform 25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1" name="Freeform 25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02" name="Text Box 258"/>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6403" name="Group 259"/>
          <p:cNvGrpSpPr>
            <a:grpSpLocks/>
          </p:cNvGrpSpPr>
          <p:nvPr/>
        </p:nvGrpSpPr>
        <p:grpSpPr bwMode="auto">
          <a:xfrm>
            <a:off x="165100" y="482600"/>
            <a:ext cx="1379538" cy="274638"/>
            <a:chOff x="1714" y="1311"/>
            <a:chExt cx="869" cy="173"/>
          </a:xfrm>
        </p:grpSpPr>
        <p:grpSp>
          <p:nvGrpSpPr>
            <p:cNvPr id="6404" name="Group 260"/>
            <p:cNvGrpSpPr>
              <a:grpSpLocks/>
            </p:cNvGrpSpPr>
            <p:nvPr/>
          </p:nvGrpSpPr>
          <p:grpSpPr bwMode="auto">
            <a:xfrm rot="10800000">
              <a:off x="1714" y="1341"/>
              <a:ext cx="869" cy="107"/>
              <a:chOff x="1612" y="1972"/>
              <a:chExt cx="2460" cy="304"/>
            </a:xfrm>
          </p:grpSpPr>
          <p:sp>
            <p:nvSpPr>
              <p:cNvPr id="6405" name="Freeform 26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06" name="Freeform 26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07" name="Text Box 263"/>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6408" name="Text Box 264"/>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6409" name="Group 265"/>
          <p:cNvGrpSpPr>
            <a:grpSpLocks/>
          </p:cNvGrpSpPr>
          <p:nvPr/>
        </p:nvGrpSpPr>
        <p:grpSpPr bwMode="auto">
          <a:xfrm>
            <a:off x="165100" y="1354138"/>
            <a:ext cx="1379538" cy="274637"/>
            <a:chOff x="1714" y="1475"/>
            <a:chExt cx="869" cy="173"/>
          </a:xfrm>
        </p:grpSpPr>
        <p:grpSp>
          <p:nvGrpSpPr>
            <p:cNvPr id="6410" name="Group 266"/>
            <p:cNvGrpSpPr>
              <a:grpSpLocks/>
            </p:cNvGrpSpPr>
            <p:nvPr/>
          </p:nvGrpSpPr>
          <p:grpSpPr bwMode="auto">
            <a:xfrm rot="10800000">
              <a:off x="1714" y="1509"/>
              <a:ext cx="869" cy="107"/>
              <a:chOff x="1612" y="1972"/>
              <a:chExt cx="2460" cy="304"/>
            </a:xfrm>
          </p:grpSpPr>
          <p:sp>
            <p:nvSpPr>
              <p:cNvPr id="6411" name="Freeform 26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12" name="Freeform 26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13" name="Text Box 269"/>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6423" name="Group 279"/>
          <p:cNvGrpSpPr>
            <a:grpSpLocks/>
          </p:cNvGrpSpPr>
          <p:nvPr/>
        </p:nvGrpSpPr>
        <p:grpSpPr bwMode="auto">
          <a:xfrm>
            <a:off x="190500" y="1633538"/>
            <a:ext cx="1379538" cy="274637"/>
            <a:chOff x="1714" y="1475"/>
            <a:chExt cx="869" cy="173"/>
          </a:xfrm>
        </p:grpSpPr>
        <p:grpSp>
          <p:nvGrpSpPr>
            <p:cNvPr id="6424" name="Group 280"/>
            <p:cNvGrpSpPr>
              <a:grpSpLocks/>
            </p:cNvGrpSpPr>
            <p:nvPr/>
          </p:nvGrpSpPr>
          <p:grpSpPr bwMode="auto">
            <a:xfrm rot="10800000">
              <a:off x="1714" y="1509"/>
              <a:ext cx="869" cy="107"/>
              <a:chOff x="1612" y="1972"/>
              <a:chExt cx="2460" cy="304"/>
            </a:xfrm>
          </p:grpSpPr>
          <p:sp>
            <p:nvSpPr>
              <p:cNvPr id="6425" name="Freeform 28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26" name="Freeform 28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27" name="Text Box 283"/>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6428" name="Text Box 284"/>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sp>
        <p:nvSpPr>
          <p:cNvPr id="6442" name="Text Box 298"/>
          <p:cNvSpPr txBox="1">
            <a:spLocks noChangeArrowheads="1"/>
          </p:cNvSpPr>
          <p:nvPr/>
        </p:nvSpPr>
        <p:spPr bwMode="auto">
          <a:xfrm>
            <a:off x="7670800" y="6035675"/>
            <a:ext cx="1303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008000"/>
                </a:solidFill>
              </a:rPr>
              <a:t>US Ground Forces</a:t>
            </a:r>
          </a:p>
        </p:txBody>
      </p:sp>
      <p:grpSp>
        <p:nvGrpSpPr>
          <p:cNvPr id="6471" name="Group 327"/>
          <p:cNvGrpSpPr>
            <a:grpSpLocks/>
          </p:cNvGrpSpPr>
          <p:nvPr/>
        </p:nvGrpSpPr>
        <p:grpSpPr bwMode="auto">
          <a:xfrm>
            <a:off x="4311650" y="4497388"/>
            <a:ext cx="574675" cy="214312"/>
            <a:chOff x="2182" y="1495"/>
            <a:chExt cx="362" cy="135"/>
          </a:xfrm>
        </p:grpSpPr>
        <p:grpSp>
          <p:nvGrpSpPr>
            <p:cNvPr id="6472" name="Group 328"/>
            <p:cNvGrpSpPr>
              <a:grpSpLocks/>
            </p:cNvGrpSpPr>
            <p:nvPr/>
          </p:nvGrpSpPr>
          <p:grpSpPr bwMode="auto">
            <a:xfrm rot="10800000">
              <a:off x="2182" y="1539"/>
              <a:ext cx="362" cy="45"/>
              <a:chOff x="1612" y="1972"/>
              <a:chExt cx="2460" cy="304"/>
            </a:xfrm>
          </p:grpSpPr>
          <p:sp>
            <p:nvSpPr>
              <p:cNvPr id="6473" name="Freeform 329"/>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4" name="Freeform 330"/>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75" name="Text Box 331"/>
            <p:cNvSpPr txBox="1">
              <a:spLocks noChangeArrowheads="1"/>
            </p:cNvSpPr>
            <p:nvPr/>
          </p:nvSpPr>
          <p:spPr bwMode="auto">
            <a:xfrm>
              <a:off x="2248" y="1495"/>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6476" name="Group 332"/>
          <p:cNvGrpSpPr>
            <a:grpSpLocks/>
          </p:cNvGrpSpPr>
          <p:nvPr/>
        </p:nvGrpSpPr>
        <p:grpSpPr bwMode="auto">
          <a:xfrm>
            <a:off x="4343400" y="4652963"/>
            <a:ext cx="574675" cy="214312"/>
            <a:chOff x="2334" y="1407"/>
            <a:chExt cx="362" cy="135"/>
          </a:xfrm>
        </p:grpSpPr>
        <p:grpSp>
          <p:nvGrpSpPr>
            <p:cNvPr id="6477" name="Group 333"/>
            <p:cNvGrpSpPr>
              <a:grpSpLocks/>
            </p:cNvGrpSpPr>
            <p:nvPr/>
          </p:nvGrpSpPr>
          <p:grpSpPr bwMode="auto">
            <a:xfrm rot="10800000">
              <a:off x="2334" y="1451"/>
              <a:ext cx="362" cy="45"/>
              <a:chOff x="1612" y="1972"/>
              <a:chExt cx="2460" cy="304"/>
            </a:xfrm>
          </p:grpSpPr>
          <p:sp>
            <p:nvSpPr>
              <p:cNvPr id="6478" name="Freeform 33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79" name="Freeform 33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80" name="Text Box 336"/>
            <p:cNvSpPr txBox="1">
              <a:spLocks noChangeArrowheads="1"/>
            </p:cNvSpPr>
            <p:nvPr/>
          </p:nvSpPr>
          <p:spPr bwMode="auto">
            <a:xfrm>
              <a:off x="2406" y="1407"/>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6481" name="Group 337"/>
          <p:cNvGrpSpPr>
            <a:grpSpLocks/>
          </p:cNvGrpSpPr>
          <p:nvPr/>
        </p:nvGrpSpPr>
        <p:grpSpPr bwMode="auto">
          <a:xfrm>
            <a:off x="4189413" y="4344988"/>
            <a:ext cx="574675" cy="214312"/>
            <a:chOff x="2582" y="1225"/>
            <a:chExt cx="362" cy="135"/>
          </a:xfrm>
        </p:grpSpPr>
        <p:grpSp>
          <p:nvGrpSpPr>
            <p:cNvPr id="6482" name="Group 338"/>
            <p:cNvGrpSpPr>
              <a:grpSpLocks/>
            </p:cNvGrpSpPr>
            <p:nvPr/>
          </p:nvGrpSpPr>
          <p:grpSpPr bwMode="auto">
            <a:xfrm rot="10800000">
              <a:off x="2582" y="1269"/>
              <a:ext cx="362" cy="45"/>
              <a:chOff x="1612" y="1972"/>
              <a:chExt cx="2460" cy="304"/>
            </a:xfrm>
          </p:grpSpPr>
          <p:sp>
            <p:nvSpPr>
              <p:cNvPr id="6483" name="Freeform 339"/>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4" name="Freeform 340"/>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85" name="Text Box 341"/>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6486" name="Group 342"/>
          <p:cNvGrpSpPr>
            <a:grpSpLocks/>
          </p:cNvGrpSpPr>
          <p:nvPr/>
        </p:nvGrpSpPr>
        <p:grpSpPr bwMode="auto">
          <a:xfrm>
            <a:off x="4238625" y="4100513"/>
            <a:ext cx="574675" cy="214312"/>
            <a:chOff x="2478" y="1311"/>
            <a:chExt cx="362" cy="135"/>
          </a:xfrm>
        </p:grpSpPr>
        <p:grpSp>
          <p:nvGrpSpPr>
            <p:cNvPr id="6487" name="Group 343"/>
            <p:cNvGrpSpPr>
              <a:grpSpLocks/>
            </p:cNvGrpSpPr>
            <p:nvPr/>
          </p:nvGrpSpPr>
          <p:grpSpPr bwMode="auto">
            <a:xfrm rot="10800000">
              <a:off x="2478" y="1355"/>
              <a:ext cx="362" cy="45"/>
              <a:chOff x="1612" y="1972"/>
              <a:chExt cx="2460" cy="304"/>
            </a:xfrm>
          </p:grpSpPr>
          <p:sp>
            <p:nvSpPr>
              <p:cNvPr id="6488" name="Freeform 34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89" name="Freeform 34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490" name="Text Box 346"/>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grpSp>
        <p:nvGrpSpPr>
          <p:cNvPr id="6512" name="Group 368"/>
          <p:cNvGrpSpPr>
            <a:grpSpLocks/>
          </p:cNvGrpSpPr>
          <p:nvPr/>
        </p:nvGrpSpPr>
        <p:grpSpPr bwMode="auto">
          <a:xfrm>
            <a:off x="196850" y="1644650"/>
            <a:ext cx="1379538" cy="244475"/>
            <a:chOff x="255" y="1693"/>
            <a:chExt cx="869" cy="154"/>
          </a:xfrm>
        </p:grpSpPr>
        <p:grpSp>
          <p:nvGrpSpPr>
            <p:cNvPr id="6513" name="Group 369"/>
            <p:cNvGrpSpPr>
              <a:grpSpLocks/>
            </p:cNvGrpSpPr>
            <p:nvPr/>
          </p:nvGrpSpPr>
          <p:grpSpPr bwMode="auto">
            <a:xfrm>
              <a:off x="255" y="1719"/>
              <a:ext cx="869" cy="108"/>
              <a:chOff x="246" y="1722"/>
              <a:chExt cx="869" cy="108"/>
            </a:xfrm>
          </p:grpSpPr>
          <p:sp>
            <p:nvSpPr>
              <p:cNvPr id="6514" name="Freeform 370"/>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15" name="Freeform 371"/>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16" name="Text Box 372"/>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6517" name="Group 373"/>
          <p:cNvGrpSpPr>
            <a:grpSpLocks/>
          </p:cNvGrpSpPr>
          <p:nvPr/>
        </p:nvGrpSpPr>
        <p:grpSpPr bwMode="auto">
          <a:xfrm>
            <a:off x="173038" y="1363663"/>
            <a:ext cx="1379537" cy="244475"/>
            <a:chOff x="255" y="1693"/>
            <a:chExt cx="869" cy="154"/>
          </a:xfrm>
        </p:grpSpPr>
        <p:grpSp>
          <p:nvGrpSpPr>
            <p:cNvPr id="6518" name="Group 374"/>
            <p:cNvGrpSpPr>
              <a:grpSpLocks/>
            </p:cNvGrpSpPr>
            <p:nvPr/>
          </p:nvGrpSpPr>
          <p:grpSpPr bwMode="auto">
            <a:xfrm>
              <a:off x="255" y="1719"/>
              <a:ext cx="869" cy="108"/>
              <a:chOff x="246" y="1722"/>
              <a:chExt cx="869" cy="108"/>
            </a:xfrm>
          </p:grpSpPr>
          <p:sp>
            <p:nvSpPr>
              <p:cNvPr id="6519" name="Freeform 375"/>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20" name="Freeform 376"/>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21" name="Text Box 377"/>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sp>
        <p:nvSpPr>
          <p:cNvPr id="6523" name="AutoShape 379"/>
          <p:cNvSpPr>
            <a:spLocks noChangeArrowheads="1"/>
          </p:cNvSpPr>
          <p:nvPr/>
        </p:nvSpPr>
        <p:spPr bwMode="auto">
          <a:xfrm>
            <a:off x="5287963" y="5556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527" name="Group 383"/>
          <p:cNvGrpSpPr>
            <a:grpSpLocks/>
          </p:cNvGrpSpPr>
          <p:nvPr/>
        </p:nvGrpSpPr>
        <p:grpSpPr bwMode="auto">
          <a:xfrm>
            <a:off x="5697538" y="5734050"/>
            <a:ext cx="595312" cy="214313"/>
            <a:chOff x="637" y="345"/>
            <a:chExt cx="375" cy="135"/>
          </a:xfrm>
        </p:grpSpPr>
        <p:grpSp>
          <p:nvGrpSpPr>
            <p:cNvPr id="6528" name="Group 384"/>
            <p:cNvGrpSpPr>
              <a:grpSpLocks/>
            </p:cNvGrpSpPr>
            <p:nvPr/>
          </p:nvGrpSpPr>
          <p:grpSpPr bwMode="auto">
            <a:xfrm rot="-132102">
              <a:off x="637" y="388"/>
              <a:ext cx="375" cy="56"/>
              <a:chOff x="1208" y="2784"/>
              <a:chExt cx="3126" cy="468"/>
            </a:xfrm>
          </p:grpSpPr>
          <p:grpSp>
            <p:nvGrpSpPr>
              <p:cNvPr id="6529" name="Group 385"/>
              <p:cNvGrpSpPr>
                <a:grpSpLocks/>
              </p:cNvGrpSpPr>
              <p:nvPr/>
            </p:nvGrpSpPr>
            <p:grpSpPr bwMode="auto">
              <a:xfrm>
                <a:off x="1208" y="2784"/>
                <a:ext cx="3126" cy="448"/>
                <a:chOff x="1208" y="2784"/>
                <a:chExt cx="3126" cy="448"/>
              </a:xfrm>
            </p:grpSpPr>
            <p:sp>
              <p:nvSpPr>
                <p:cNvPr id="6530" name="Freeform 38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1" name="Freeform 38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2" name="Freeform 38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3" name="Freeform 38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34" name="Oval 39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35" name="Freeform 39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6" name="Freeform 39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7" name="Freeform 39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38" name="Freeform 39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39" name="Text Box 395"/>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pic>
        <p:nvPicPr>
          <p:cNvPr id="6560" name="Picture 416" descr="43rd%20Inf%20Div"/>
          <p:cNvPicPr>
            <a:picLocks noChangeAspect="1" noChangeArrowheads="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23238" y="6213475"/>
            <a:ext cx="428625" cy="563563"/>
          </a:xfrm>
          <a:prstGeom prst="rect">
            <a:avLst/>
          </a:prstGeom>
          <a:noFill/>
          <a:extLst>
            <a:ext uri="{909E8E84-426E-40DD-AFC4-6F175D3DCCD1}">
              <a14:hiddenFill xmlns:a14="http://schemas.microsoft.com/office/drawing/2010/main">
                <a:solidFill>
                  <a:srgbClr val="FFFFFF"/>
                </a:solidFill>
              </a14:hiddenFill>
            </a:ext>
          </a:extLst>
        </p:spPr>
      </p:pic>
      <p:grpSp>
        <p:nvGrpSpPr>
          <p:cNvPr id="6561" name="Group 417"/>
          <p:cNvGrpSpPr>
            <a:grpSpLocks/>
          </p:cNvGrpSpPr>
          <p:nvPr/>
        </p:nvGrpSpPr>
        <p:grpSpPr bwMode="auto">
          <a:xfrm>
            <a:off x="7756525" y="6327775"/>
            <a:ext cx="382588" cy="382588"/>
            <a:chOff x="1136" y="4157"/>
            <a:chExt cx="79" cy="79"/>
          </a:xfrm>
        </p:grpSpPr>
        <p:sp>
          <p:nvSpPr>
            <p:cNvPr id="6562" name="Oval 418"/>
            <p:cNvSpPr>
              <a:spLocks noChangeArrowheads="1"/>
            </p:cNvSpPr>
            <p:nvPr/>
          </p:nvSpPr>
          <p:spPr bwMode="auto">
            <a:xfrm>
              <a:off x="1136" y="4157"/>
              <a:ext cx="79" cy="79"/>
            </a:xfrm>
            <a:prstGeom prst="ellipse">
              <a:avLst/>
            </a:prstGeom>
            <a:solidFill>
              <a:schemeClr val="bg1"/>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63" name="Oval 419"/>
            <p:cNvSpPr>
              <a:spLocks noChangeArrowheads="1"/>
            </p:cNvSpPr>
            <p:nvPr/>
          </p:nvSpPr>
          <p:spPr bwMode="auto">
            <a:xfrm>
              <a:off x="1158" y="4179"/>
              <a:ext cx="36" cy="35"/>
            </a:xfrm>
            <a:prstGeom prst="ellipse">
              <a:avLst/>
            </a:prstGeom>
            <a:solidFill>
              <a:srgbClr val="FF0000"/>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564" name="AutoShape 420"/>
          <p:cNvSpPr>
            <a:spLocks noChangeArrowheads="1"/>
          </p:cNvSpPr>
          <p:nvPr/>
        </p:nvSpPr>
        <p:spPr bwMode="auto">
          <a:xfrm>
            <a:off x="5287963" y="55435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565" name="Freeform 421"/>
          <p:cNvSpPr>
            <a:spLocks/>
          </p:cNvSpPr>
          <p:nvPr/>
        </p:nvSpPr>
        <p:spPr bwMode="auto">
          <a:xfrm>
            <a:off x="5441950" y="5772150"/>
            <a:ext cx="352425" cy="742950"/>
          </a:xfrm>
          <a:custGeom>
            <a:avLst/>
            <a:gdLst>
              <a:gd name="T0" fmla="*/ 222 w 222"/>
              <a:gd name="T1" fmla="*/ 468 h 468"/>
              <a:gd name="T2" fmla="*/ 56 w 222"/>
              <a:gd name="T3" fmla="*/ 272 h 468"/>
              <a:gd name="T4" fmla="*/ 0 w 222"/>
              <a:gd name="T5" fmla="*/ 0 h 468"/>
            </a:gdLst>
            <a:ahLst/>
            <a:cxnLst>
              <a:cxn ang="0">
                <a:pos x="T0" y="T1"/>
              </a:cxn>
              <a:cxn ang="0">
                <a:pos x="T2" y="T3"/>
              </a:cxn>
              <a:cxn ang="0">
                <a:pos x="T4" y="T5"/>
              </a:cxn>
            </a:cxnLst>
            <a:rect l="0" t="0" r="r" b="b"/>
            <a:pathLst>
              <a:path w="222" h="468">
                <a:moveTo>
                  <a:pt x="222" y="468"/>
                </a:moveTo>
                <a:cubicBezTo>
                  <a:pt x="194" y="436"/>
                  <a:pt x="93" y="350"/>
                  <a:pt x="56" y="272"/>
                </a:cubicBezTo>
                <a:cubicBezTo>
                  <a:pt x="19" y="194"/>
                  <a:pt x="12" y="57"/>
                  <a:pt x="0" y="0"/>
                </a:cubicBezTo>
              </a:path>
            </a:pathLst>
          </a:custGeom>
          <a:noFill/>
          <a:ln w="762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66" name="AutoShape 422"/>
          <p:cNvSpPr>
            <a:spLocks noChangeArrowheads="1"/>
          </p:cNvSpPr>
          <p:nvPr/>
        </p:nvSpPr>
        <p:spPr bwMode="auto">
          <a:xfrm>
            <a:off x="4497388" y="54292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567" name="Freeform 423"/>
          <p:cNvSpPr>
            <a:spLocks/>
          </p:cNvSpPr>
          <p:nvPr/>
        </p:nvSpPr>
        <p:spPr bwMode="auto">
          <a:xfrm>
            <a:off x="5213350" y="5549900"/>
            <a:ext cx="352425" cy="742950"/>
          </a:xfrm>
          <a:custGeom>
            <a:avLst/>
            <a:gdLst>
              <a:gd name="T0" fmla="*/ 222 w 222"/>
              <a:gd name="T1" fmla="*/ 468 h 468"/>
              <a:gd name="T2" fmla="*/ 56 w 222"/>
              <a:gd name="T3" fmla="*/ 272 h 468"/>
              <a:gd name="T4" fmla="*/ 0 w 222"/>
              <a:gd name="T5" fmla="*/ 0 h 468"/>
            </a:gdLst>
            <a:ahLst/>
            <a:cxnLst>
              <a:cxn ang="0">
                <a:pos x="T0" y="T1"/>
              </a:cxn>
              <a:cxn ang="0">
                <a:pos x="T2" y="T3"/>
              </a:cxn>
              <a:cxn ang="0">
                <a:pos x="T4" y="T5"/>
              </a:cxn>
            </a:cxnLst>
            <a:rect l="0" t="0" r="r" b="b"/>
            <a:pathLst>
              <a:path w="222" h="468">
                <a:moveTo>
                  <a:pt x="222" y="468"/>
                </a:moveTo>
                <a:cubicBezTo>
                  <a:pt x="194" y="436"/>
                  <a:pt x="93" y="350"/>
                  <a:pt x="56" y="272"/>
                </a:cubicBezTo>
                <a:cubicBezTo>
                  <a:pt x="19" y="194"/>
                  <a:pt x="12" y="57"/>
                  <a:pt x="0" y="0"/>
                </a:cubicBezTo>
              </a:path>
            </a:pathLst>
          </a:custGeom>
          <a:noFill/>
          <a:ln w="762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568" name="Picture 424" descr="3patch"/>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347075" y="6305550"/>
            <a:ext cx="436563" cy="409575"/>
          </a:xfrm>
          <a:prstGeom prst="rect">
            <a:avLst/>
          </a:prstGeom>
          <a:noFill/>
          <a:extLst>
            <a:ext uri="{909E8E84-426E-40DD-AFC4-6F175D3DCCD1}">
              <a14:hiddenFill xmlns:a14="http://schemas.microsoft.com/office/drawing/2010/main">
                <a:solidFill>
                  <a:srgbClr val="FFFFFF"/>
                </a:solidFill>
              </a14:hiddenFill>
            </a:ext>
          </a:extLst>
        </p:spPr>
      </p:pic>
      <p:sp>
        <p:nvSpPr>
          <p:cNvPr id="6569" name="AutoShape 425"/>
          <p:cNvSpPr>
            <a:spLocks noChangeArrowheads="1"/>
          </p:cNvSpPr>
          <p:nvPr/>
        </p:nvSpPr>
        <p:spPr bwMode="auto">
          <a:xfrm>
            <a:off x="5097463" y="53689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573" name="Freeform 429"/>
          <p:cNvSpPr>
            <a:spLocks/>
          </p:cNvSpPr>
          <p:nvPr/>
        </p:nvSpPr>
        <p:spPr bwMode="auto">
          <a:xfrm rot="-6607494">
            <a:off x="4539456" y="4179095"/>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7" name="AutoShape 433"/>
          <p:cNvSpPr>
            <a:spLocks noChangeArrowheads="1"/>
          </p:cNvSpPr>
          <p:nvPr/>
        </p:nvSpPr>
        <p:spPr bwMode="auto">
          <a:xfrm>
            <a:off x="4856163" y="52197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621" name="Group 477"/>
          <p:cNvGrpSpPr>
            <a:grpSpLocks/>
          </p:cNvGrpSpPr>
          <p:nvPr/>
        </p:nvGrpSpPr>
        <p:grpSpPr bwMode="auto">
          <a:xfrm>
            <a:off x="7642225" y="850900"/>
            <a:ext cx="1454150" cy="244475"/>
            <a:chOff x="4667" y="1576"/>
            <a:chExt cx="916" cy="154"/>
          </a:xfrm>
        </p:grpSpPr>
        <p:grpSp>
          <p:nvGrpSpPr>
            <p:cNvPr id="6580" name="Group 436"/>
            <p:cNvGrpSpPr>
              <a:grpSpLocks/>
            </p:cNvGrpSpPr>
            <p:nvPr/>
          </p:nvGrpSpPr>
          <p:grpSpPr bwMode="auto">
            <a:xfrm rot="-132102">
              <a:off x="4667" y="1579"/>
              <a:ext cx="916" cy="137"/>
              <a:chOff x="1208" y="2784"/>
              <a:chExt cx="3126" cy="468"/>
            </a:xfrm>
          </p:grpSpPr>
          <p:grpSp>
            <p:nvGrpSpPr>
              <p:cNvPr id="6581" name="Group 437"/>
              <p:cNvGrpSpPr>
                <a:grpSpLocks/>
              </p:cNvGrpSpPr>
              <p:nvPr/>
            </p:nvGrpSpPr>
            <p:grpSpPr bwMode="auto">
              <a:xfrm>
                <a:off x="1208" y="2784"/>
                <a:ext cx="3126" cy="448"/>
                <a:chOff x="1208" y="2784"/>
                <a:chExt cx="3126" cy="448"/>
              </a:xfrm>
            </p:grpSpPr>
            <p:sp>
              <p:nvSpPr>
                <p:cNvPr id="6582" name="Freeform 43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3" name="Freeform 43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4" name="Freeform 44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5" name="Freeform 44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86" name="Oval 442"/>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87" name="Freeform 44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8" name="Freeform 44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89" name="Freeform 44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0" name="Freeform 44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91" name="Text Box 447"/>
            <p:cNvSpPr txBox="1">
              <a:spLocks noChangeArrowheads="1"/>
            </p:cNvSpPr>
            <p:nvPr/>
          </p:nvSpPr>
          <p:spPr bwMode="auto">
            <a:xfrm>
              <a:off x="4922" y="1576"/>
              <a:ext cx="3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Essex</a:t>
              </a:r>
            </a:p>
          </p:txBody>
        </p:sp>
        <p:sp>
          <p:nvSpPr>
            <p:cNvPr id="6592" name="Text Box 448"/>
            <p:cNvSpPr txBox="1">
              <a:spLocks noChangeArrowheads="1"/>
            </p:cNvSpPr>
            <p:nvPr/>
          </p:nvSpPr>
          <p:spPr bwMode="auto">
            <a:xfrm>
              <a:off x="5404" y="158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6620" name="Group 476"/>
          <p:cNvGrpSpPr>
            <a:grpSpLocks/>
          </p:cNvGrpSpPr>
          <p:nvPr/>
        </p:nvGrpSpPr>
        <p:grpSpPr bwMode="auto">
          <a:xfrm>
            <a:off x="7642225" y="1104900"/>
            <a:ext cx="1454150" cy="244475"/>
            <a:chOff x="4723" y="1920"/>
            <a:chExt cx="916" cy="154"/>
          </a:xfrm>
        </p:grpSpPr>
        <p:grpSp>
          <p:nvGrpSpPr>
            <p:cNvPr id="6593" name="Group 449"/>
            <p:cNvGrpSpPr>
              <a:grpSpLocks/>
            </p:cNvGrpSpPr>
            <p:nvPr/>
          </p:nvGrpSpPr>
          <p:grpSpPr bwMode="auto">
            <a:xfrm rot="-132102">
              <a:off x="4723" y="1923"/>
              <a:ext cx="916" cy="137"/>
              <a:chOff x="1208" y="2784"/>
              <a:chExt cx="3126" cy="468"/>
            </a:xfrm>
          </p:grpSpPr>
          <p:grpSp>
            <p:nvGrpSpPr>
              <p:cNvPr id="6594" name="Group 450"/>
              <p:cNvGrpSpPr>
                <a:grpSpLocks/>
              </p:cNvGrpSpPr>
              <p:nvPr/>
            </p:nvGrpSpPr>
            <p:grpSpPr bwMode="auto">
              <a:xfrm>
                <a:off x="1208" y="2784"/>
                <a:ext cx="3126" cy="448"/>
                <a:chOff x="1208" y="2784"/>
                <a:chExt cx="3126" cy="448"/>
              </a:xfrm>
            </p:grpSpPr>
            <p:sp>
              <p:nvSpPr>
                <p:cNvPr id="6595" name="Freeform 45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6" name="Freeform 45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7" name="Freeform 45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98" name="Freeform 45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599" name="Oval 45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00" name="Freeform 45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1" name="Freeform 45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2" name="Freeform 45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3" name="Freeform 45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04" name="Text Box 460"/>
            <p:cNvSpPr txBox="1">
              <a:spLocks noChangeArrowheads="1"/>
            </p:cNvSpPr>
            <p:nvPr/>
          </p:nvSpPr>
          <p:spPr bwMode="auto">
            <a:xfrm>
              <a:off x="4914" y="1920"/>
              <a:ext cx="4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Lexington</a:t>
              </a:r>
            </a:p>
          </p:txBody>
        </p:sp>
        <p:sp>
          <p:nvSpPr>
            <p:cNvPr id="6605" name="Text Box 461"/>
            <p:cNvSpPr txBox="1">
              <a:spLocks noChangeArrowheads="1"/>
            </p:cNvSpPr>
            <p:nvPr/>
          </p:nvSpPr>
          <p:spPr bwMode="auto">
            <a:xfrm>
              <a:off x="5428" y="192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grpSp>
        <p:nvGrpSpPr>
          <p:cNvPr id="6619" name="Group 475"/>
          <p:cNvGrpSpPr>
            <a:grpSpLocks/>
          </p:cNvGrpSpPr>
          <p:nvPr/>
        </p:nvGrpSpPr>
        <p:grpSpPr bwMode="auto">
          <a:xfrm>
            <a:off x="7642225" y="1346200"/>
            <a:ext cx="1454150" cy="244475"/>
            <a:chOff x="4667" y="2200"/>
            <a:chExt cx="916" cy="154"/>
          </a:xfrm>
        </p:grpSpPr>
        <p:grpSp>
          <p:nvGrpSpPr>
            <p:cNvPr id="6606" name="Group 462"/>
            <p:cNvGrpSpPr>
              <a:grpSpLocks/>
            </p:cNvGrpSpPr>
            <p:nvPr/>
          </p:nvGrpSpPr>
          <p:grpSpPr bwMode="auto">
            <a:xfrm rot="-132102">
              <a:off x="4667" y="2203"/>
              <a:ext cx="916" cy="137"/>
              <a:chOff x="1208" y="2784"/>
              <a:chExt cx="3126" cy="468"/>
            </a:xfrm>
          </p:grpSpPr>
          <p:grpSp>
            <p:nvGrpSpPr>
              <p:cNvPr id="6607" name="Group 463"/>
              <p:cNvGrpSpPr>
                <a:grpSpLocks/>
              </p:cNvGrpSpPr>
              <p:nvPr/>
            </p:nvGrpSpPr>
            <p:grpSpPr bwMode="auto">
              <a:xfrm>
                <a:off x="1208" y="2784"/>
                <a:ext cx="3126" cy="448"/>
                <a:chOff x="1208" y="2784"/>
                <a:chExt cx="3126" cy="448"/>
              </a:xfrm>
            </p:grpSpPr>
            <p:sp>
              <p:nvSpPr>
                <p:cNvPr id="6608" name="Freeform 46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09" name="Freeform 46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0" name="Freeform 46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1" name="Freeform 46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2" name="Oval 46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13" name="Freeform 46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4" name="Freeform 47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5" name="Freeform 47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16" name="Freeform 47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17" name="Text Box 473"/>
            <p:cNvSpPr txBox="1">
              <a:spLocks noChangeArrowheads="1"/>
            </p:cNvSpPr>
            <p:nvPr/>
          </p:nvSpPr>
          <p:spPr bwMode="auto">
            <a:xfrm>
              <a:off x="4858" y="2200"/>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Yorktown</a:t>
              </a:r>
            </a:p>
          </p:txBody>
        </p:sp>
        <p:sp>
          <p:nvSpPr>
            <p:cNvPr id="6618" name="Text Box 474"/>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10</a:t>
              </a:r>
            </a:p>
          </p:txBody>
        </p:sp>
      </p:grpSp>
      <p:grpSp>
        <p:nvGrpSpPr>
          <p:cNvPr id="6622" name="Group 478"/>
          <p:cNvGrpSpPr>
            <a:grpSpLocks/>
          </p:cNvGrpSpPr>
          <p:nvPr/>
        </p:nvGrpSpPr>
        <p:grpSpPr bwMode="auto">
          <a:xfrm>
            <a:off x="8342313" y="3543300"/>
            <a:ext cx="595312" cy="214313"/>
            <a:chOff x="637" y="345"/>
            <a:chExt cx="375" cy="135"/>
          </a:xfrm>
        </p:grpSpPr>
        <p:grpSp>
          <p:nvGrpSpPr>
            <p:cNvPr id="6623" name="Group 479"/>
            <p:cNvGrpSpPr>
              <a:grpSpLocks/>
            </p:cNvGrpSpPr>
            <p:nvPr/>
          </p:nvGrpSpPr>
          <p:grpSpPr bwMode="auto">
            <a:xfrm rot="-132102">
              <a:off x="637" y="388"/>
              <a:ext cx="375" cy="56"/>
              <a:chOff x="1208" y="2784"/>
              <a:chExt cx="3126" cy="468"/>
            </a:xfrm>
          </p:grpSpPr>
          <p:grpSp>
            <p:nvGrpSpPr>
              <p:cNvPr id="6624" name="Group 480"/>
              <p:cNvGrpSpPr>
                <a:grpSpLocks/>
              </p:cNvGrpSpPr>
              <p:nvPr/>
            </p:nvGrpSpPr>
            <p:grpSpPr bwMode="auto">
              <a:xfrm>
                <a:off x="1208" y="2784"/>
                <a:ext cx="3126" cy="448"/>
                <a:chOff x="1208" y="2784"/>
                <a:chExt cx="3126" cy="448"/>
              </a:xfrm>
            </p:grpSpPr>
            <p:sp>
              <p:nvSpPr>
                <p:cNvPr id="6625" name="Freeform 48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6" name="Freeform 48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7" name="Freeform 48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28" name="Freeform 48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29" name="Oval 48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30" name="Freeform 48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1" name="Freeform 48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2" name="Freeform 48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3" name="Freeform 48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34" name="Text Box 490"/>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6662" name="Group 518"/>
          <p:cNvGrpSpPr>
            <a:grpSpLocks/>
          </p:cNvGrpSpPr>
          <p:nvPr/>
        </p:nvGrpSpPr>
        <p:grpSpPr bwMode="auto">
          <a:xfrm>
            <a:off x="8355013" y="3670300"/>
            <a:ext cx="595312" cy="214313"/>
            <a:chOff x="4983" y="2592"/>
            <a:chExt cx="375" cy="135"/>
          </a:xfrm>
        </p:grpSpPr>
        <p:grpSp>
          <p:nvGrpSpPr>
            <p:cNvPr id="6636" name="Group 492"/>
            <p:cNvGrpSpPr>
              <a:grpSpLocks/>
            </p:cNvGrpSpPr>
            <p:nvPr/>
          </p:nvGrpSpPr>
          <p:grpSpPr bwMode="auto">
            <a:xfrm rot="-132102">
              <a:off x="4983" y="2635"/>
              <a:ext cx="375" cy="56"/>
              <a:chOff x="1208" y="2784"/>
              <a:chExt cx="3126" cy="468"/>
            </a:xfrm>
          </p:grpSpPr>
          <p:grpSp>
            <p:nvGrpSpPr>
              <p:cNvPr id="6637" name="Group 493"/>
              <p:cNvGrpSpPr>
                <a:grpSpLocks/>
              </p:cNvGrpSpPr>
              <p:nvPr/>
            </p:nvGrpSpPr>
            <p:grpSpPr bwMode="auto">
              <a:xfrm>
                <a:off x="1208" y="2784"/>
                <a:ext cx="3126" cy="448"/>
                <a:chOff x="1208" y="2784"/>
                <a:chExt cx="3126" cy="448"/>
              </a:xfrm>
            </p:grpSpPr>
            <p:sp>
              <p:nvSpPr>
                <p:cNvPr id="6638" name="Freeform 49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39" name="Freeform 49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0" name="Freeform 49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1" name="Freeform 49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42" name="Oval 49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43" name="Freeform 49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4" name="Freeform 50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5" name="Freeform 50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46" name="Freeform 50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47" name="Text Box 503"/>
            <p:cNvSpPr txBox="1">
              <a:spLocks noChangeArrowheads="1"/>
            </p:cNvSpPr>
            <p:nvPr/>
          </p:nvSpPr>
          <p:spPr bwMode="auto">
            <a:xfrm>
              <a:off x="5064" y="2592"/>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grpSp>
        <p:nvGrpSpPr>
          <p:cNvPr id="6661" name="Group 517"/>
          <p:cNvGrpSpPr>
            <a:grpSpLocks/>
          </p:cNvGrpSpPr>
          <p:nvPr/>
        </p:nvGrpSpPr>
        <p:grpSpPr bwMode="auto">
          <a:xfrm>
            <a:off x="8383588" y="3797300"/>
            <a:ext cx="595312" cy="214313"/>
            <a:chOff x="5079" y="2686"/>
            <a:chExt cx="375" cy="135"/>
          </a:xfrm>
        </p:grpSpPr>
        <p:grpSp>
          <p:nvGrpSpPr>
            <p:cNvPr id="6649" name="Group 505"/>
            <p:cNvGrpSpPr>
              <a:grpSpLocks/>
            </p:cNvGrpSpPr>
            <p:nvPr/>
          </p:nvGrpSpPr>
          <p:grpSpPr bwMode="auto">
            <a:xfrm rot="-132102">
              <a:off x="5079" y="2731"/>
              <a:ext cx="375" cy="56"/>
              <a:chOff x="1208" y="2784"/>
              <a:chExt cx="3126" cy="468"/>
            </a:xfrm>
          </p:grpSpPr>
          <p:grpSp>
            <p:nvGrpSpPr>
              <p:cNvPr id="6650" name="Group 506"/>
              <p:cNvGrpSpPr>
                <a:grpSpLocks/>
              </p:cNvGrpSpPr>
              <p:nvPr/>
            </p:nvGrpSpPr>
            <p:grpSpPr bwMode="auto">
              <a:xfrm>
                <a:off x="1208" y="2784"/>
                <a:ext cx="3126" cy="448"/>
                <a:chOff x="1208" y="2784"/>
                <a:chExt cx="3126" cy="448"/>
              </a:xfrm>
            </p:grpSpPr>
            <p:sp>
              <p:nvSpPr>
                <p:cNvPr id="6651" name="Freeform 50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2" name="Freeform 50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3" name="Freeform 50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4" name="Freeform 51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55" name="Oval 51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 name="Freeform 51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7" name="Freeform 51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8" name="Freeform 51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59" name="Freeform 51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60" name="Text Box 516"/>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10</a:t>
              </a:r>
            </a:p>
          </p:txBody>
        </p:sp>
      </p:grpSp>
      <p:grpSp>
        <p:nvGrpSpPr>
          <p:cNvPr id="6663" name="Group 519"/>
          <p:cNvGrpSpPr>
            <a:grpSpLocks/>
          </p:cNvGrpSpPr>
          <p:nvPr/>
        </p:nvGrpSpPr>
        <p:grpSpPr bwMode="auto">
          <a:xfrm>
            <a:off x="7642225" y="563563"/>
            <a:ext cx="1454150" cy="274637"/>
            <a:chOff x="4661" y="1133"/>
            <a:chExt cx="916" cy="173"/>
          </a:xfrm>
        </p:grpSpPr>
        <p:grpSp>
          <p:nvGrpSpPr>
            <p:cNvPr id="6664" name="Group 520"/>
            <p:cNvGrpSpPr>
              <a:grpSpLocks/>
            </p:cNvGrpSpPr>
            <p:nvPr/>
          </p:nvGrpSpPr>
          <p:grpSpPr bwMode="auto">
            <a:xfrm rot="-132102">
              <a:off x="4661" y="1139"/>
              <a:ext cx="916" cy="137"/>
              <a:chOff x="1208" y="2784"/>
              <a:chExt cx="3126" cy="468"/>
            </a:xfrm>
          </p:grpSpPr>
          <p:grpSp>
            <p:nvGrpSpPr>
              <p:cNvPr id="6665" name="Group 521"/>
              <p:cNvGrpSpPr>
                <a:grpSpLocks/>
              </p:cNvGrpSpPr>
              <p:nvPr/>
            </p:nvGrpSpPr>
            <p:grpSpPr bwMode="auto">
              <a:xfrm>
                <a:off x="1208" y="2784"/>
                <a:ext cx="3126" cy="448"/>
                <a:chOff x="1208" y="2784"/>
                <a:chExt cx="3126" cy="448"/>
              </a:xfrm>
            </p:grpSpPr>
            <p:sp>
              <p:nvSpPr>
                <p:cNvPr id="6666" name="Freeform 52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7" name="Freeform 52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8" name="Freeform 52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69" name="Freeform 52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70" name="Oval 526"/>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71" name="Freeform 52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2" name="Freeform 52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3" name="Freeform 52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74" name="Freeform 53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75" name="Text Box 531"/>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6676" name="Text Box 532"/>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sp>
        <p:nvSpPr>
          <p:cNvPr id="6677" name="AutoShape 533"/>
          <p:cNvSpPr>
            <a:spLocks noChangeArrowheads="1"/>
          </p:cNvSpPr>
          <p:nvPr/>
        </p:nvSpPr>
        <p:spPr bwMode="auto">
          <a:xfrm>
            <a:off x="5875338" y="3536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678" name="AutoShape 534"/>
          <p:cNvSpPr>
            <a:spLocks noChangeArrowheads="1"/>
          </p:cNvSpPr>
          <p:nvPr/>
        </p:nvSpPr>
        <p:spPr bwMode="auto">
          <a:xfrm>
            <a:off x="5062538" y="31178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679" name="AutoShape 535"/>
          <p:cNvSpPr>
            <a:spLocks noChangeArrowheads="1"/>
          </p:cNvSpPr>
          <p:nvPr/>
        </p:nvSpPr>
        <p:spPr bwMode="auto">
          <a:xfrm>
            <a:off x="6354763" y="47355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680" name="Freeform 536"/>
          <p:cNvSpPr>
            <a:spLocks/>
          </p:cNvSpPr>
          <p:nvPr/>
        </p:nvSpPr>
        <p:spPr bwMode="auto">
          <a:xfrm>
            <a:off x="4838700" y="5314950"/>
            <a:ext cx="606425" cy="174625"/>
          </a:xfrm>
          <a:custGeom>
            <a:avLst/>
            <a:gdLst>
              <a:gd name="T0" fmla="*/ 382 w 382"/>
              <a:gd name="T1" fmla="*/ 74 h 110"/>
              <a:gd name="T2" fmla="*/ 182 w 382"/>
              <a:gd name="T3" fmla="*/ 110 h 110"/>
              <a:gd name="T4" fmla="*/ 88 w 382"/>
              <a:gd name="T5" fmla="*/ 104 h 110"/>
              <a:gd name="T6" fmla="*/ 0 w 382"/>
              <a:gd name="T7" fmla="*/ 46 h 110"/>
              <a:gd name="T8" fmla="*/ 88 w 382"/>
              <a:gd name="T9" fmla="*/ 0 h 110"/>
              <a:gd name="T10" fmla="*/ 196 w 382"/>
              <a:gd name="T11" fmla="*/ 22 h 110"/>
              <a:gd name="T12" fmla="*/ 382 w 382"/>
              <a:gd name="T13" fmla="*/ 74 h 110"/>
            </a:gdLst>
            <a:ahLst/>
            <a:cxnLst>
              <a:cxn ang="0">
                <a:pos x="T0" y="T1"/>
              </a:cxn>
              <a:cxn ang="0">
                <a:pos x="T2" y="T3"/>
              </a:cxn>
              <a:cxn ang="0">
                <a:pos x="T4" y="T5"/>
              </a:cxn>
              <a:cxn ang="0">
                <a:pos x="T6" y="T7"/>
              </a:cxn>
              <a:cxn ang="0">
                <a:pos x="T8" y="T9"/>
              </a:cxn>
              <a:cxn ang="0">
                <a:pos x="T10" y="T11"/>
              </a:cxn>
              <a:cxn ang="0">
                <a:pos x="T12" y="T13"/>
              </a:cxn>
            </a:cxnLst>
            <a:rect l="0" t="0" r="r" b="b"/>
            <a:pathLst>
              <a:path w="382" h="110">
                <a:moveTo>
                  <a:pt x="382" y="74"/>
                </a:moveTo>
                <a:lnTo>
                  <a:pt x="182" y="110"/>
                </a:lnTo>
                <a:lnTo>
                  <a:pt x="88" y="104"/>
                </a:lnTo>
                <a:cubicBezTo>
                  <a:pt x="58" y="93"/>
                  <a:pt x="0" y="63"/>
                  <a:pt x="0" y="46"/>
                </a:cubicBezTo>
                <a:cubicBezTo>
                  <a:pt x="0" y="29"/>
                  <a:pt x="55" y="4"/>
                  <a:pt x="88" y="0"/>
                </a:cubicBezTo>
                <a:lnTo>
                  <a:pt x="196" y="22"/>
                </a:lnTo>
                <a:lnTo>
                  <a:pt x="382" y="74"/>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1" name="AutoShape 537"/>
          <p:cNvSpPr>
            <a:spLocks noChangeArrowheads="1"/>
          </p:cNvSpPr>
          <p:nvPr/>
        </p:nvSpPr>
        <p:spPr bwMode="auto">
          <a:xfrm>
            <a:off x="4846638" y="52197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682" name="Group 538"/>
          <p:cNvGrpSpPr>
            <a:grpSpLocks/>
          </p:cNvGrpSpPr>
          <p:nvPr/>
        </p:nvGrpSpPr>
        <p:grpSpPr bwMode="auto">
          <a:xfrm>
            <a:off x="9209088" y="4029075"/>
            <a:ext cx="595312" cy="214313"/>
            <a:chOff x="5079" y="2686"/>
            <a:chExt cx="375" cy="135"/>
          </a:xfrm>
        </p:grpSpPr>
        <p:grpSp>
          <p:nvGrpSpPr>
            <p:cNvPr id="6683" name="Group 539"/>
            <p:cNvGrpSpPr>
              <a:grpSpLocks/>
            </p:cNvGrpSpPr>
            <p:nvPr/>
          </p:nvGrpSpPr>
          <p:grpSpPr bwMode="auto">
            <a:xfrm rot="-132102">
              <a:off x="5079" y="2731"/>
              <a:ext cx="375" cy="56"/>
              <a:chOff x="1208" y="2784"/>
              <a:chExt cx="3126" cy="468"/>
            </a:xfrm>
          </p:grpSpPr>
          <p:grpSp>
            <p:nvGrpSpPr>
              <p:cNvPr id="6684" name="Group 540"/>
              <p:cNvGrpSpPr>
                <a:grpSpLocks/>
              </p:cNvGrpSpPr>
              <p:nvPr/>
            </p:nvGrpSpPr>
            <p:grpSpPr bwMode="auto">
              <a:xfrm>
                <a:off x="1208" y="2784"/>
                <a:ext cx="3126" cy="448"/>
                <a:chOff x="1208" y="2784"/>
                <a:chExt cx="3126" cy="448"/>
              </a:xfrm>
            </p:grpSpPr>
            <p:sp>
              <p:nvSpPr>
                <p:cNvPr id="6685" name="Freeform 54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6" name="Freeform 54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7" name="Freeform 54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88" name="Freeform 54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89" name="Oval 54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90" name="Freeform 54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1" name="Freeform 54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2" name="Freeform 54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3" name="Freeform 54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694" name="Text Box 550"/>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grpSp>
        <p:nvGrpSpPr>
          <p:cNvPr id="6695" name="Group 551"/>
          <p:cNvGrpSpPr>
            <a:grpSpLocks/>
          </p:cNvGrpSpPr>
          <p:nvPr/>
        </p:nvGrpSpPr>
        <p:grpSpPr bwMode="auto">
          <a:xfrm>
            <a:off x="7642225" y="1584325"/>
            <a:ext cx="1454150" cy="244475"/>
            <a:chOff x="4667" y="2200"/>
            <a:chExt cx="916" cy="154"/>
          </a:xfrm>
        </p:grpSpPr>
        <p:grpSp>
          <p:nvGrpSpPr>
            <p:cNvPr id="6696" name="Group 552"/>
            <p:cNvGrpSpPr>
              <a:grpSpLocks/>
            </p:cNvGrpSpPr>
            <p:nvPr/>
          </p:nvGrpSpPr>
          <p:grpSpPr bwMode="auto">
            <a:xfrm rot="-132102">
              <a:off x="4667" y="2203"/>
              <a:ext cx="916" cy="137"/>
              <a:chOff x="1208" y="2784"/>
              <a:chExt cx="3126" cy="468"/>
            </a:xfrm>
          </p:grpSpPr>
          <p:grpSp>
            <p:nvGrpSpPr>
              <p:cNvPr id="6697" name="Group 553"/>
              <p:cNvGrpSpPr>
                <a:grpSpLocks/>
              </p:cNvGrpSpPr>
              <p:nvPr/>
            </p:nvGrpSpPr>
            <p:grpSpPr bwMode="auto">
              <a:xfrm>
                <a:off x="1208" y="2784"/>
                <a:ext cx="3126" cy="448"/>
                <a:chOff x="1208" y="2784"/>
                <a:chExt cx="3126" cy="448"/>
              </a:xfrm>
            </p:grpSpPr>
            <p:sp>
              <p:nvSpPr>
                <p:cNvPr id="6698" name="Freeform 55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699" name="Freeform 55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0" name="Freeform 55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1" name="Freeform 55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02" name="Oval 55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03" name="Freeform 55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4" name="Freeform 56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5" name="Freeform 56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06" name="Freeform 56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07" name="Text Box 563"/>
            <p:cNvSpPr txBox="1">
              <a:spLocks noChangeArrowheads="1"/>
            </p:cNvSpPr>
            <p:nvPr/>
          </p:nvSpPr>
          <p:spPr bwMode="auto">
            <a:xfrm>
              <a:off x="4858" y="2200"/>
              <a:ext cx="5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Bunker Hill</a:t>
              </a:r>
            </a:p>
          </p:txBody>
        </p:sp>
        <p:sp>
          <p:nvSpPr>
            <p:cNvPr id="6708" name="Text Box 564"/>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sp>
        <p:nvSpPr>
          <p:cNvPr id="6709" name="Freeform 565"/>
          <p:cNvSpPr>
            <a:spLocks/>
          </p:cNvSpPr>
          <p:nvPr/>
        </p:nvSpPr>
        <p:spPr bwMode="auto">
          <a:xfrm>
            <a:off x="4826000" y="5311775"/>
            <a:ext cx="609600" cy="142875"/>
          </a:xfrm>
          <a:custGeom>
            <a:avLst/>
            <a:gdLst>
              <a:gd name="T0" fmla="*/ 384 w 384"/>
              <a:gd name="T1" fmla="*/ 20 h 90"/>
              <a:gd name="T2" fmla="*/ 208 w 384"/>
              <a:gd name="T3" fmla="*/ 68 h 90"/>
              <a:gd name="T4" fmla="*/ 84 w 384"/>
              <a:gd name="T5" fmla="*/ 90 h 90"/>
              <a:gd name="T6" fmla="*/ 0 w 384"/>
              <a:gd name="T7" fmla="*/ 50 h 90"/>
              <a:gd name="T8" fmla="*/ 84 w 384"/>
              <a:gd name="T9" fmla="*/ 0 h 90"/>
              <a:gd name="T10" fmla="*/ 184 w 384"/>
              <a:gd name="T11" fmla="*/ 2 h 90"/>
              <a:gd name="T12" fmla="*/ 384 w 384"/>
              <a:gd name="T13" fmla="*/ 20 h 90"/>
            </a:gdLst>
            <a:ahLst/>
            <a:cxnLst>
              <a:cxn ang="0">
                <a:pos x="T0" y="T1"/>
              </a:cxn>
              <a:cxn ang="0">
                <a:pos x="T2" y="T3"/>
              </a:cxn>
              <a:cxn ang="0">
                <a:pos x="T4" y="T5"/>
              </a:cxn>
              <a:cxn ang="0">
                <a:pos x="T6" y="T7"/>
              </a:cxn>
              <a:cxn ang="0">
                <a:pos x="T8" y="T9"/>
              </a:cxn>
              <a:cxn ang="0">
                <a:pos x="T10" y="T11"/>
              </a:cxn>
              <a:cxn ang="0">
                <a:pos x="T12" y="T13"/>
              </a:cxn>
            </a:cxnLst>
            <a:rect l="0" t="0" r="r" b="b"/>
            <a:pathLst>
              <a:path w="384" h="90">
                <a:moveTo>
                  <a:pt x="384" y="20"/>
                </a:moveTo>
                <a:lnTo>
                  <a:pt x="208" y="68"/>
                </a:lnTo>
                <a:lnTo>
                  <a:pt x="84" y="90"/>
                </a:lnTo>
                <a:cubicBezTo>
                  <a:pt x="49" y="87"/>
                  <a:pt x="0" y="65"/>
                  <a:pt x="0" y="50"/>
                </a:cubicBezTo>
                <a:cubicBezTo>
                  <a:pt x="0" y="35"/>
                  <a:pt x="53" y="8"/>
                  <a:pt x="84" y="0"/>
                </a:cubicBezTo>
                <a:lnTo>
                  <a:pt x="184" y="2"/>
                </a:lnTo>
                <a:lnTo>
                  <a:pt x="384" y="2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0" name="Freeform 566"/>
          <p:cNvSpPr>
            <a:spLocks/>
          </p:cNvSpPr>
          <p:nvPr/>
        </p:nvSpPr>
        <p:spPr bwMode="auto">
          <a:xfrm>
            <a:off x="4845050" y="5257800"/>
            <a:ext cx="546100" cy="190500"/>
          </a:xfrm>
          <a:custGeom>
            <a:avLst/>
            <a:gdLst>
              <a:gd name="T0" fmla="*/ 344 w 344"/>
              <a:gd name="T1" fmla="*/ 0 h 120"/>
              <a:gd name="T2" fmla="*/ 188 w 344"/>
              <a:gd name="T3" fmla="*/ 66 h 120"/>
              <a:gd name="T4" fmla="*/ 84 w 344"/>
              <a:gd name="T5" fmla="*/ 118 h 120"/>
              <a:gd name="T6" fmla="*/ 0 w 344"/>
              <a:gd name="T7" fmla="*/ 78 h 120"/>
              <a:gd name="T8" fmla="*/ 84 w 344"/>
              <a:gd name="T9" fmla="*/ 28 h 120"/>
              <a:gd name="T10" fmla="*/ 166 w 344"/>
              <a:gd name="T11" fmla="*/ 16 h 120"/>
              <a:gd name="T12" fmla="*/ 344 w 344"/>
              <a:gd name="T13" fmla="*/ 0 h 120"/>
            </a:gdLst>
            <a:ahLst/>
            <a:cxnLst>
              <a:cxn ang="0">
                <a:pos x="T0" y="T1"/>
              </a:cxn>
              <a:cxn ang="0">
                <a:pos x="T2" y="T3"/>
              </a:cxn>
              <a:cxn ang="0">
                <a:pos x="T4" y="T5"/>
              </a:cxn>
              <a:cxn ang="0">
                <a:pos x="T6" y="T7"/>
              </a:cxn>
              <a:cxn ang="0">
                <a:pos x="T8" y="T9"/>
              </a:cxn>
              <a:cxn ang="0">
                <a:pos x="T10" y="T11"/>
              </a:cxn>
              <a:cxn ang="0">
                <a:pos x="T12" y="T13"/>
              </a:cxn>
            </a:cxnLst>
            <a:rect l="0" t="0" r="r" b="b"/>
            <a:pathLst>
              <a:path w="344" h="120">
                <a:moveTo>
                  <a:pt x="344" y="0"/>
                </a:moveTo>
                <a:lnTo>
                  <a:pt x="188" y="66"/>
                </a:lnTo>
                <a:lnTo>
                  <a:pt x="84" y="118"/>
                </a:lnTo>
                <a:cubicBezTo>
                  <a:pt x="53" y="120"/>
                  <a:pt x="0" y="93"/>
                  <a:pt x="0" y="78"/>
                </a:cubicBezTo>
                <a:cubicBezTo>
                  <a:pt x="0" y="63"/>
                  <a:pt x="56" y="38"/>
                  <a:pt x="84" y="28"/>
                </a:cubicBezTo>
                <a:lnTo>
                  <a:pt x="166" y="16"/>
                </a:lnTo>
                <a:lnTo>
                  <a:pt x="344" y="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1" name="AutoShape 567"/>
          <p:cNvSpPr>
            <a:spLocks noChangeArrowheads="1"/>
          </p:cNvSpPr>
          <p:nvPr/>
        </p:nvSpPr>
        <p:spPr bwMode="auto">
          <a:xfrm>
            <a:off x="4859338" y="52133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712" name="Group 568"/>
          <p:cNvGrpSpPr>
            <a:grpSpLocks/>
          </p:cNvGrpSpPr>
          <p:nvPr/>
        </p:nvGrpSpPr>
        <p:grpSpPr bwMode="auto">
          <a:xfrm>
            <a:off x="168275" y="492125"/>
            <a:ext cx="1379538" cy="244475"/>
            <a:chOff x="255" y="1693"/>
            <a:chExt cx="869" cy="154"/>
          </a:xfrm>
        </p:grpSpPr>
        <p:grpSp>
          <p:nvGrpSpPr>
            <p:cNvPr id="6713" name="Group 569"/>
            <p:cNvGrpSpPr>
              <a:grpSpLocks/>
            </p:cNvGrpSpPr>
            <p:nvPr/>
          </p:nvGrpSpPr>
          <p:grpSpPr bwMode="auto">
            <a:xfrm>
              <a:off x="255" y="1719"/>
              <a:ext cx="869" cy="108"/>
              <a:chOff x="246" y="1722"/>
              <a:chExt cx="869" cy="108"/>
            </a:xfrm>
          </p:grpSpPr>
          <p:sp>
            <p:nvSpPr>
              <p:cNvPr id="6714" name="Freeform 570"/>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15" name="Freeform 571"/>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16" name="Text Box 572"/>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6717" name="Group 573"/>
          <p:cNvGrpSpPr>
            <a:grpSpLocks/>
          </p:cNvGrpSpPr>
          <p:nvPr/>
        </p:nvGrpSpPr>
        <p:grpSpPr bwMode="auto">
          <a:xfrm>
            <a:off x="168275" y="263525"/>
            <a:ext cx="1379538" cy="244475"/>
            <a:chOff x="255" y="1693"/>
            <a:chExt cx="869" cy="154"/>
          </a:xfrm>
        </p:grpSpPr>
        <p:grpSp>
          <p:nvGrpSpPr>
            <p:cNvPr id="6718" name="Group 574"/>
            <p:cNvGrpSpPr>
              <a:grpSpLocks/>
            </p:cNvGrpSpPr>
            <p:nvPr/>
          </p:nvGrpSpPr>
          <p:grpSpPr bwMode="auto">
            <a:xfrm>
              <a:off x="255" y="1719"/>
              <a:ext cx="869" cy="108"/>
              <a:chOff x="246" y="1722"/>
              <a:chExt cx="869" cy="108"/>
            </a:xfrm>
          </p:grpSpPr>
          <p:sp>
            <p:nvSpPr>
              <p:cNvPr id="6719" name="Freeform 575"/>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20" name="Freeform 576"/>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21" name="Text Box 577"/>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6725" name="Group 581"/>
          <p:cNvGrpSpPr>
            <a:grpSpLocks/>
          </p:cNvGrpSpPr>
          <p:nvPr/>
        </p:nvGrpSpPr>
        <p:grpSpPr bwMode="auto">
          <a:xfrm>
            <a:off x="9144000" y="4235450"/>
            <a:ext cx="595313" cy="214313"/>
            <a:chOff x="637" y="793"/>
            <a:chExt cx="375" cy="135"/>
          </a:xfrm>
        </p:grpSpPr>
        <p:grpSp>
          <p:nvGrpSpPr>
            <p:cNvPr id="6726" name="Group 582"/>
            <p:cNvGrpSpPr>
              <a:grpSpLocks/>
            </p:cNvGrpSpPr>
            <p:nvPr/>
          </p:nvGrpSpPr>
          <p:grpSpPr bwMode="auto">
            <a:xfrm rot="-132102">
              <a:off x="637" y="836"/>
              <a:ext cx="375" cy="56"/>
              <a:chOff x="1208" y="2784"/>
              <a:chExt cx="3126" cy="468"/>
            </a:xfrm>
          </p:grpSpPr>
          <p:grpSp>
            <p:nvGrpSpPr>
              <p:cNvPr id="6727" name="Group 583"/>
              <p:cNvGrpSpPr>
                <a:grpSpLocks/>
              </p:cNvGrpSpPr>
              <p:nvPr/>
            </p:nvGrpSpPr>
            <p:grpSpPr bwMode="auto">
              <a:xfrm>
                <a:off x="1208" y="2784"/>
                <a:ext cx="3126" cy="448"/>
                <a:chOff x="1208" y="2784"/>
                <a:chExt cx="3126" cy="448"/>
              </a:xfrm>
            </p:grpSpPr>
            <p:sp>
              <p:nvSpPr>
                <p:cNvPr id="6728" name="Freeform 58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29" name="Freeform 58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0" name="Freeform 58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1" name="Freeform 58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32" name="Oval 58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33" name="Freeform 58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4" name="Freeform 59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5" name="Freeform 59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36" name="Freeform 59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37" name="Text Box 593"/>
            <p:cNvSpPr txBox="1">
              <a:spLocks noChangeArrowheads="1"/>
            </p:cNvSpPr>
            <p:nvPr/>
          </p:nvSpPr>
          <p:spPr bwMode="auto">
            <a:xfrm>
              <a:off x="748" y="79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6738" name="Group 594"/>
          <p:cNvGrpSpPr>
            <a:grpSpLocks/>
          </p:cNvGrpSpPr>
          <p:nvPr/>
        </p:nvGrpSpPr>
        <p:grpSpPr bwMode="auto">
          <a:xfrm>
            <a:off x="7642225" y="296863"/>
            <a:ext cx="1454150" cy="274637"/>
            <a:chOff x="4661" y="1133"/>
            <a:chExt cx="916" cy="173"/>
          </a:xfrm>
        </p:grpSpPr>
        <p:grpSp>
          <p:nvGrpSpPr>
            <p:cNvPr id="6739" name="Group 595"/>
            <p:cNvGrpSpPr>
              <a:grpSpLocks/>
            </p:cNvGrpSpPr>
            <p:nvPr/>
          </p:nvGrpSpPr>
          <p:grpSpPr bwMode="auto">
            <a:xfrm rot="-132102">
              <a:off x="4661" y="1139"/>
              <a:ext cx="916" cy="137"/>
              <a:chOff x="1208" y="2784"/>
              <a:chExt cx="3126" cy="468"/>
            </a:xfrm>
          </p:grpSpPr>
          <p:grpSp>
            <p:nvGrpSpPr>
              <p:cNvPr id="6740" name="Group 596"/>
              <p:cNvGrpSpPr>
                <a:grpSpLocks/>
              </p:cNvGrpSpPr>
              <p:nvPr/>
            </p:nvGrpSpPr>
            <p:grpSpPr bwMode="auto">
              <a:xfrm>
                <a:off x="1208" y="2784"/>
                <a:ext cx="3126" cy="448"/>
                <a:chOff x="1208" y="2784"/>
                <a:chExt cx="3126" cy="448"/>
              </a:xfrm>
            </p:grpSpPr>
            <p:sp>
              <p:nvSpPr>
                <p:cNvPr id="6741" name="Freeform 59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2" name="Freeform 59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3" name="Freeform 59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4" name="Freeform 60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45" name="Oval 601"/>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46" name="Freeform 60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7" name="Freeform 60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8" name="Freeform 60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49" name="Freeform 60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50" name="Text Box 606"/>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6751" name="Text Box 607"/>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sp>
        <p:nvSpPr>
          <p:cNvPr id="6752" name="AutoShape 608"/>
          <p:cNvSpPr>
            <a:spLocks noChangeArrowheads="1"/>
          </p:cNvSpPr>
          <p:nvPr/>
        </p:nvSpPr>
        <p:spPr bwMode="auto">
          <a:xfrm>
            <a:off x="6423025" y="48609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753" name="AutoShape 609"/>
          <p:cNvSpPr>
            <a:spLocks noChangeArrowheads="1"/>
          </p:cNvSpPr>
          <p:nvPr/>
        </p:nvSpPr>
        <p:spPr bwMode="auto">
          <a:xfrm>
            <a:off x="6340475" y="46037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6760" name="Picture 616" descr="silk1stmar"/>
          <p:cNvPicPr>
            <a:picLocks noChangeAspect="1" noChangeArrowheads="1"/>
          </p:cNvPicPr>
          <p:nvPr/>
        </p:nvPicPr>
        <p:blipFill>
          <a:blip r:embed="rId16">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a:stretch>
            <a:fillRect/>
          </a:stretch>
        </p:blipFill>
        <p:spPr bwMode="auto">
          <a:xfrm>
            <a:off x="8164513" y="6273800"/>
            <a:ext cx="390525" cy="454025"/>
          </a:xfrm>
          <a:prstGeom prst="rect">
            <a:avLst/>
          </a:prstGeom>
          <a:noFill/>
          <a:extLst>
            <a:ext uri="{909E8E84-426E-40DD-AFC4-6F175D3DCCD1}">
              <a14:hiddenFill xmlns:a14="http://schemas.microsoft.com/office/drawing/2010/main">
                <a:solidFill>
                  <a:srgbClr val="FFFFFF"/>
                </a:solidFill>
              </a14:hiddenFill>
            </a:ext>
          </a:extLst>
        </p:spPr>
      </p:pic>
      <p:sp>
        <p:nvSpPr>
          <p:cNvPr id="6761" name="AutoShape 617"/>
          <p:cNvSpPr>
            <a:spLocks noChangeArrowheads="1"/>
          </p:cNvSpPr>
          <p:nvPr/>
        </p:nvSpPr>
        <p:spPr bwMode="auto">
          <a:xfrm>
            <a:off x="4657725" y="53165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6765" name="Picture 621"/>
          <p:cNvPicPr>
            <a:picLocks noChangeAspect="1" noChangeArrowheads="1"/>
          </p:cNvPicPr>
          <p:nvPr/>
        </p:nvPicPr>
        <p:blipFill>
          <a:blip r:embed="rId1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7650" y="6326188"/>
            <a:ext cx="390525" cy="390525"/>
          </a:xfrm>
          <a:prstGeom prst="rect">
            <a:avLst/>
          </a:prstGeom>
          <a:noFill/>
          <a:extLst>
            <a:ext uri="{909E8E84-426E-40DD-AFC4-6F175D3DCCD1}">
              <a14:hiddenFill xmlns:a14="http://schemas.microsoft.com/office/drawing/2010/main">
                <a:solidFill>
                  <a:srgbClr val="FFFFFF"/>
                </a:solidFill>
              </a14:hiddenFill>
            </a:ext>
          </a:extLst>
        </p:spPr>
      </p:pic>
      <p:pic>
        <p:nvPicPr>
          <p:cNvPr id="6766" name="Picture 622" descr="bgP080"/>
          <p:cNvPicPr>
            <a:picLocks noChangeAspect="1" noChangeArrowheads="1"/>
          </p:cNvPicPr>
          <p:nvPr/>
        </p:nvPicPr>
        <p:blipFill>
          <a:blip r:embed="rId12">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334375" y="6297613"/>
            <a:ext cx="406400" cy="406400"/>
          </a:xfrm>
          <a:prstGeom prst="rect">
            <a:avLst/>
          </a:prstGeom>
          <a:noFill/>
          <a:extLst>
            <a:ext uri="{909E8E84-426E-40DD-AFC4-6F175D3DCCD1}">
              <a14:hiddenFill xmlns:a14="http://schemas.microsoft.com/office/drawing/2010/main">
                <a:solidFill>
                  <a:srgbClr val="FFFFFF"/>
                </a:solidFill>
              </a14:hiddenFill>
            </a:ext>
          </a:extLst>
        </p:spPr>
      </p:pic>
      <p:grpSp>
        <p:nvGrpSpPr>
          <p:cNvPr id="6768" name="Group 624"/>
          <p:cNvGrpSpPr>
            <a:grpSpLocks/>
          </p:cNvGrpSpPr>
          <p:nvPr/>
        </p:nvGrpSpPr>
        <p:grpSpPr bwMode="auto">
          <a:xfrm>
            <a:off x="160338" y="730250"/>
            <a:ext cx="1379537" cy="274638"/>
            <a:chOff x="101" y="460"/>
            <a:chExt cx="869" cy="173"/>
          </a:xfrm>
        </p:grpSpPr>
        <p:grpSp>
          <p:nvGrpSpPr>
            <p:cNvPr id="6769" name="Group 625"/>
            <p:cNvGrpSpPr>
              <a:grpSpLocks/>
            </p:cNvGrpSpPr>
            <p:nvPr/>
          </p:nvGrpSpPr>
          <p:grpSpPr bwMode="auto">
            <a:xfrm rot="10800000">
              <a:off x="101" y="490"/>
              <a:ext cx="869" cy="107"/>
              <a:chOff x="1612" y="1972"/>
              <a:chExt cx="2460" cy="304"/>
            </a:xfrm>
          </p:grpSpPr>
          <p:sp>
            <p:nvSpPr>
              <p:cNvPr id="6770" name="Freeform 62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71" name="Freeform 62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72" name="Text Box 628"/>
            <p:cNvSpPr txBox="1">
              <a:spLocks noChangeArrowheads="1"/>
            </p:cNvSpPr>
            <p:nvPr/>
          </p:nvSpPr>
          <p:spPr bwMode="auto">
            <a:xfrm>
              <a:off x="303" y="460"/>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Taiho</a:t>
              </a:r>
            </a:p>
          </p:txBody>
        </p:sp>
      </p:grpSp>
      <p:sp>
        <p:nvSpPr>
          <p:cNvPr id="6775" name="AutoShape 631"/>
          <p:cNvSpPr>
            <a:spLocks noChangeArrowheads="1"/>
          </p:cNvSpPr>
          <p:nvPr/>
        </p:nvSpPr>
        <p:spPr bwMode="auto">
          <a:xfrm>
            <a:off x="7226300" y="322262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grpSp>
        <p:nvGrpSpPr>
          <p:cNvPr id="6777" name="Group 633"/>
          <p:cNvGrpSpPr>
            <a:grpSpLocks/>
          </p:cNvGrpSpPr>
          <p:nvPr/>
        </p:nvGrpSpPr>
        <p:grpSpPr bwMode="auto">
          <a:xfrm>
            <a:off x="3641725" y="2249488"/>
            <a:ext cx="574675" cy="214312"/>
            <a:chOff x="2670" y="1119"/>
            <a:chExt cx="362" cy="135"/>
          </a:xfrm>
        </p:grpSpPr>
        <p:grpSp>
          <p:nvGrpSpPr>
            <p:cNvPr id="6778" name="Group 634"/>
            <p:cNvGrpSpPr>
              <a:grpSpLocks/>
            </p:cNvGrpSpPr>
            <p:nvPr/>
          </p:nvGrpSpPr>
          <p:grpSpPr bwMode="auto">
            <a:xfrm rot="10800000">
              <a:off x="2670" y="1163"/>
              <a:ext cx="362" cy="45"/>
              <a:chOff x="1612" y="1972"/>
              <a:chExt cx="2460" cy="304"/>
            </a:xfrm>
          </p:grpSpPr>
          <p:sp>
            <p:nvSpPr>
              <p:cNvPr id="6779" name="Freeform 635"/>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0" name="Freeform 636"/>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81" name="Text Box 637"/>
            <p:cNvSpPr txBox="1">
              <a:spLocks noChangeArrowheads="1"/>
            </p:cNvSpPr>
            <p:nvPr/>
          </p:nvSpPr>
          <p:spPr bwMode="auto">
            <a:xfrm>
              <a:off x="2756" y="1119"/>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T</a:t>
              </a:r>
            </a:p>
          </p:txBody>
        </p:sp>
      </p:grpSp>
      <p:sp>
        <p:nvSpPr>
          <p:cNvPr id="6783" name="AutoShape 639"/>
          <p:cNvSpPr>
            <a:spLocks noChangeArrowheads="1"/>
          </p:cNvSpPr>
          <p:nvPr/>
        </p:nvSpPr>
        <p:spPr bwMode="auto">
          <a:xfrm>
            <a:off x="6199188" y="4210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798" name="Group 654"/>
          <p:cNvGrpSpPr>
            <a:grpSpLocks/>
          </p:cNvGrpSpPr>
          <p:nvPr/>
        </p:nvGrpSpPr>
        <p:grpSpPr bwMode="auto">
          <a:xfrm>
            <a:off x="7642225" y="1096963"/>
            <a:ext cx="1454150" cy="274637"/>
            <a:chOff x="4772" y="1447"/>
            <a:chExt cx="916" cy="173"/>
          </a:xfrm>
        </p:grpSpPr>
        <p:grpSp>
          <p:nvGrpSpPr>
            <p:cNvPr id="6785" name="Group 641"/>
            <p:cNvGrpSpPr>
              <a:grpSpLocks/>
            </p:cNvGrpSpPr>
            <p:nvPr/>
          </p:nvGrpSpPr>
          <p:grpSpPr bwMode="auto">
            <a:xfrm rot="-132102">
              <a:off x="4772" y="1453"/>
              <a:ext cx="916" cy="137"/>
              <a:chOff x="1208" y="2784"/>
              <a:chExt cx="3126" cy="468"/>
            </a:xfrm>
          </p:grpSpPr>
          <p:grpSp>
            <p:nvGrpSpPr>
              <p:cNvPr id="6786" name="Group 642"/>
              <p:cNvGrpSpPr>
                <a:grpSpLocks/>
              </p:cNvGrpSpPr>
              <p:nvPr/>
            </p:nvGrpSpPr>
            <p:grpSpPr bwMode="auto">
              <a:xfrm>
                <a:off x="1208" y="2784"/>
                <a:ext cx="3126" cy="448"/>
                <a:chOff x="1208" y="2784"/>
                <a:chExt cx="3126" cy="448"/>
              </a:xfrm>
            </p:grpSpPr>
            <p:sp>
              <p:nvSpPr>
                <p:cNvPr id="6787" name="Freeform 64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8" name="Freeform 64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 name="Freeform 64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0" name="Freeform 64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91" name="Oval 647"/>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92" name="Freeform 64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3" name="Freeform 64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4" name="Freeform 65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95" name="Freeform 65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796" name="Text Box 652"/>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6797" name="Text Box 653"/>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16</a:t>
              </a:r>
            </a:p>
          </p:txBody>
        </p:sp>
      </p:grpSp>
      <p:grpSp>
        <p:nvGrpSpPr>
          <p:cNvPr id="6813" name="Group 669"/>
          <p:cNvGrpSpPr>
            <a:grpSpLocks/>
          </p:cNvGrpSpPr>
          <p:nvPr/>
        </p:nvGrpSpPr>
        <p:grpSpPr bwMode="auto">
          <a:xfrm>
            <a:off x="7642225" y="1831975"/>
            <a:ext cx="1454150" cy="244475"/>
            <a:chOff x="4736" y="1478"/>
            <a:chExt cx="916" cy="154"/>
          </a:xfrm>
        </p:grpSpPr>
        <p:grpSp>
          <p:nvGrpSpPr>
            <p:cNvPr id="6800" name="Group 656"/>
            <p:cNvGrpSpPr>
              <a:grpSpLocks/>
            </p:cNvGrpSpPr>
            <p:nvPr/>
          </p:nvGrpSpPr>
          <p:grpSpPr bwMode="auto">
            <a:xfrm rot="-132102">
              <a:off x="4736" y="1481"/>
              <a:ext cx="916" cy="137"/>
              <a:chOff x="1208" y="2784"/>
              <a:chExt cx="3126" cy="468"/>
            </a:xfrm>
          </p:grpSpPr>
          <p:grpSp>
            <p:nvGrpSpPr>
              <p:cNvPr id="6801" name="Group 657"/>
              <p:cNvGrpSpPr>
                <a:grpSpLocks/>
              </p:cNvGrpSpPr>
              <p:nvPr/>
            </p:nvGrpSpPr>
            <p:grpSpPr bwMode="auto">
              <a:xfrm>
                <a:off x="1208" y="2784"/>
                <a:ext cx="3126" cy="448"/>
                <a:chOff x="1208" y="2784"/>
                <a:chExt cx="3126" cy="448"/>
              </a:xfrm>
            </p:grpSpPr>
            <p:sp>
              <p:nvSpPr>
                <p:cNvPr id="6802" name="Freeform 65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3" name="Freeform 65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4" name="Freeform 66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5" name="Freeform 66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06" name="Oval 662"/>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07" name="Freeform 66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8" name="Freeform 66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09" name="Freeform 66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10" name="Freeform 66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11" name="Text Box 667"/>
            <p:cNvSpPr txBox="1">
              <a:spLocks noChangeArrowheads="1"/>
            </p:cNvSpPr>
            <p:nvPr/>
          </p:nvSpPr>
          <p:spPr bwMode="auto">
            <a:xfrm>
              <a:off x="4957" y="1478"/>
              <a:ext cx="4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Intrepid</a:t>
              </a:r>
            </a:p>
          </p:txBody>
        </p:sp>
        <p:sp>
          <p:nvSpPr>
            <p:cNvPr id="6812" name="Text Box 668"/>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grpSp>
        <p:nvGrpSpPr>
          <p:cNvPr id="6827" name="Group 683"/>
          <p:cNvGrpSpPr>
            <a:grpSpLocks/>
          </p:cNvGrpSpPr>
          <p:nvPr/>
        </p:nvGrpSpPr>
        <p:grpSpPr bwMode="auto">
          <a:xfrm>
            <a:off x="9210675" y="4371975"/>
            <a:ext cx="595313" cy="214313"/>
            <a:chOff x="5079" y="2686"/>
            <a:chExt cx="375" cy="135"/>
          </a:xfrm>
        </p:grpSpPr>
        <p:grpSp>
          <p:nvGrpSpPr>
            <p:cNvPr id="6828" name="Group 684"/>
            <p:cNvGrpSpPr>
              <a:grpSpLocks/>
            </p:cNvGrpSpPr>
            <p:nvPr/>
          </p:nvGrpSpPr>
          <p:grpSpPr bwMode="auto">
            <a:xfrm rot="-132102">
              <a:off x="5079" y="2731"/>
              <a:ext cx="375" cy="56"/>
              <a:chOff x="1208" y="2784"/>
              <a:chExt cx="3126" cy="468"/>
            </a:xfrm>
          </p:grpSpPr>
          <p:grpSp>
            <p:nvGrpSpPr>
              <p:cNvPr id="6829" name="Group 685"/>
              <p:cNvGrpSpPr>
                <a:grpSpLocks/>
              </p:cNvGrpSpPr>
              <p:nvPr/>
            </p:nvGrpSpPr>
            <p:grpSpPr bwMode="auto">
              <a:xfrm>
                <a:off x="1208" y="2784"/>
                <a:ext cx="3126" cy="448"/>
                <a:chOff x="1208" y="2784"/>
                <a:chExt cx="3126" cy="448"/>
              </a:xfrm>
            </p:grpSpPr>
            <p:sp>
              <p:nvSpPr>
                <p:cNvPr id="6830" name="Freeform 68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1" name="Freeform 68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2" name="Freeform 68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3" name="Freeform 68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34" name="Oval 69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35" name="Freeform 69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6" name="Freeform 69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7" name="Freeform 69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8" name="Freeform 69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39" name="Text Box 695"/>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sp>
        <p:nvSpPr>
          <p:cNvPr id="6843" name="AutoShape 699"/>
          <p:cNvSpPr>
            <a:spLocks noChangeArrowheads="1"/>
          </p:cNvSpPr>
          <p:nvPr/>
        </p:nvSpPr>
        <p:spPr bwMode="auto">
          <a:xfrm>
            <a:off x="6399213" y="261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844" name="AutoShape 700"/>
          <p:cNvSpPr>
            <a:spLocks noChangeArrowheads="1"/>
          </p:cNvSpPr>
          <p:nvPr/>
        </p:nvSpPr>
        <p:spPr bwMode="auto">
          <a:xfrm>
            <a:off x="6862763" y="430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856" name="AutoShape 712"/>
          <p:cNvSpPr>
            <a:spLocks noChangeArrowheads="1"/>
          </p:cNvSpPr>
          <p:nvPr/>
        </p:nvSpPr>
        <p:spPr bwMode="auto">
          <a:xfrm>
            <a:off x="5945188" y="42259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864" name="AutoShape 720"/>
          <p:cNvSpPr>
            <a:spLocks noChangeArrowheads="1"/>
          </p:cNvSpPr>
          <p:nvPr/>
        </p:nvSpPr>
        <p:spPr bwMode="auto">
          <a:xfrm>
            <a:off x="5608638" y="39909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6865" name="Picture 721" descr="4th%20marine%20division"/>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72425" y="6346825"/>
            <a:ext cx="339725" cy="339725"/>
          </a:xfrm>
          <a:prstGeom prst="rect">
            <a:avLst/>
          </a:prstGeom>
          <a:noFill/>
          <a:extLst>
            <a:ext uri="{909E8E84-426E-40DD-AFC4-6F175D3DCCD1}">
              <a14:hiddenFill xmlns:a14="http://schemas.microsoft.com/office/drawing/2010/main">
                <a:solidFill>
                  <a:srgbClr val="FFFFFF"/>
                </a:solidFill>
              </a14:hiddenFill>
            </a:ext>
          </a:extLst>
        </p:spPr>
      </p:pic>
      <p:grpSp>
        <p:nvGrpSpPr>
          <p:cNvPr id="6866" name="Group 722"/>
          <p:cNvGrpSpPr>
            <a:grpSpLocks/>
          </p:cNvGrpSpPr>
          <p:nvPr/>
        </p:nvGrpSpPr>
        <p:grpSpPr bwMode="auto">
          <a:xfrm>
            <a:off x="8361363" y="6330950"/>
            <a:ext cx="379412" cy="371475"/>
            <a:chOff x="3714" y="1854"/>
            <a:chExt cx="133" cy="132"/>
          </a:xfrm>
        </p:grpSpPr>
        <p:sp>
          <p:nvSpPr>
            <p:cNvPr id="6867" name="AutoShape 723"/>
            <p:cNvSpPr>
              <a:spLocks noChangeAspect="1" noChangeArrowheads="1" noTextEdit="1"/>
            </p:cNvSpPr>
            <p:nvPr/>
          </p:nvSpPr>
          <p:spPr bwMode="auto">
            <a:xfrm>
              <a:off x="3714" y="1854"/>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8" name="Freeform 724"/>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close/>
                </a:path>
              </a:pathLst>
            </a:custGeom>
            <a:solidFill>
              <a:srgbClr val="D8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69" name="Freeform 725"/>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path>
              </a:pathLst>
            </a:custGeom>
            <a:noFill/>
            <a:ln w="12700">
              <a:solidFill>
                <a:srgbClr val="004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870" name="Freeform 726"/>
            <p:cNvSpPr>
              <a:spLocks/>
            </p:cNvSpPr>
            <p:nvPr/>
          </p:nvSpPr>
          <p:spPr bwMode="auto">
            <a:xfrm>
              <a:off x="3757" y="1876"/>
              <a:ext cx="47" cy="89"/>
            </a:xfrm>
            <a:custGeom>
              <a:avLst/>
              <a:gdLst>
                <a:gd name="T0" fmla="*/ 0 w 822"/>
                <a:gd name="T1" fmla="*/ 1557 h 1557"/>
                <a:gd name="T2" fmla="*/ 822 w 822"/>
                <a:gd name="T3" fmla="*/ 1557 h 1557"/>
                <a:gd name="T4" fmla="*/ 0 w 822"/>
                <a:gd name="T5" fmla="*/ 0 h 1557"/>
                <a:gd name="T6" fmla="*/ 822 w 822"/>
                <a:gd name="T7" fmla="*/ 0 h 1557"/>
                <a:gd name="T8" fmla="*/ 0 w 822"/>
                <a:gd name="T9" fmla="*/ 1557 h 1557"/>
                <a:gd name="T10" fmla="*/ 0 w 822"/>
                <a:gd name="T11" fmla="*/ 1557 h 1557"/>
              </a:gdLst>
              <a:ahLst/>
              <a:cxnLst>
                <a:cxn ang="0">
                  <a:pos x="T0" y="T1"/>
                </a:cxn>
                <a:cxn ang="0">
                  <a:pos x="T2" y="T3"/>
                </a:cxn>
                <a:cxn ang="0">
                  <a:pos x="T4" y="T5"/>
                </a:cxn>
                <a:cxn ang="0">
                  <a:pos x="T6" y="T7"/>
                </a:cxn>
                <a:cxn ang="0">
                  <a:pos x="T8" y="T9"/>
                </a:cxn>
                <a:cxn ang="0">
                  <a:pos x="T10" y="T11"/>
                </a:cxn>
              </a:cxnLst>
              <a:rect l="0" t="0" r="r" b="b"/>
              <a:pathLst>
                <a:path w="822" h="1557">
                  <a:moveTo>
                    <a:pt x="0" y="1557"/>
                  </a:moveTo>
                  <a:lnTo>
                    <a:pt x="822" y="1557"/>
                  </a:lnTo>
                  <a:lnTo>
                    <a:pt x="0" y="0"/>
                  </a:lnTo>
                  <a:lnTo>
                    <a:pt x="822" y="0"/>
                  </a:lnTo>
                  <a:lnTo>
                    <a:pt x="0" y="1557"/>
                  </a:lnTo>
                  <a:lnTo>
                    <a:pt x="0" y="15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880" name="Freeform 736"/>
          <p:cNvSpPr>
            <a:spLocks/>
          </p:cNvSpPr>
          <p:nvPr/>
        </p:nvSpPr>
        <p:spPr bwMode="auto">
          <a:xfrm>
            <a:off x="4572000" y="4273550"/>
            <a:ext cx="711200" cy="209550"/>
          </a:xfrm>
          <a:custGeom>
            <a:avLst/>
            <a:gdLst>
              <a:gd name="T0" fmla="*/ 448 w 448"/>
              <a:gd name="T1" fmla="*/ 0 h 132"/>
              <a:gd name="T2" fmla="*/ 251 w 448"/>
              <a:gd name="T3" fmla="*/ 71 h 132"/>
              <a:gd name="T4" fmla="*/ 89 w 448"/>
              <a:gd name="T5" fmla="*/ 130 h 132"/>
              <a:gd name="T6" fmla="*/ 4 w 448"/>
              <a:gd name="T7" fmla="*/ 84 h 132"/>
              <a:gd name="T8" fmla="*/ 66 w 448"/>
              <a:gd name="T9" fmla="*/ 42 h 132"/>
              <a:gd name="T10" fmla="*/ 270 w 448"/>
              <a:gd name="T11" fmla="*/ 16 h 132"/>
              <a:gd name="T12" fmla="*/ 448 w 448"/>
              <a:gd name="T13" fmla="*/ 0 h 132"/>
            </a:gdLst>
            <a:ahLst/>
            <a:cxnLst>
              <a:cxn ang="0">
                <a:pos x="T0" y="T1"/>
              </a:cxn>
              <a:cxn ang="0">
                <a:pos x="T2" y="T3"/>
              </a:cxn>
              <a:cxn ang="0">
                <a:pos x="T4" y="T5"/>
              </a:cxn>
              <a:cxn ang="0">
                <a:pos x="T6" y="T7"/>
              </a:cxn>
              <a:cxn ang="0">
                <a:pos x="T8" y="T9"/>
              </a:cxn>
              <a:cxn ang="0">
                <a:pos x="T10" y="T11"/>
              </a:cxn>
              <a:cxn ang="0">
                <a:pos x="T12" y="T13"/>
              </a:cxn>
            </a:cxnLst>
            <a:rect l="0" t="0" r="r" b="b"/>
            <a:pathLst>
              <a:path w="448" h="132">
                <a:moveTo>
                  <a:pt x="448" y="0"/>
                </a:moveTo>
                <a:lnTo>
                  <a:pt x="251" y="71"/>
                </a:lnTo>
                <a:lnTo>
                  <a:pt x="89" y="130"/>
                </a:lnTo>
                <a:cubicBezTo>
                  <a:pt x="48" y="132"/>
                  <a:pt x="8" y="99"/>
                  <a:pt x="4" y="84"/>
                </a:cubicBezTo>
                <a:cubicBezTo>
                  <a:pt x="0" y="69"/>
                  <a:pt x="22" y="53"/>
                  <a:pt x="66" y="42"/>
                </a:cubicBezTo>
                <a:lnTo>
                  <a:pt x="270" y="16"/>
                </a:lnTo>
                <a:lnTo>
                  <a:pt x="448" y="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1" name="Freeform 737"/>
          <p:cNvSpPr>
            <a:spLocks/>
          </p:cNvSpPr>
          <p:nvPr/>
        </p:nvSpPr>
        <p:spPr bwMode="auto">
          <a:xfrm>
            <a:off x="4576763" y="4343400"/>
            <a:ext cx="741362" cy="142875"/>
          </a:xfrm>
          <a:custGeom>
            <a:avLst/>
            <a:gdLst>
              <a:gd name="T0" fmla="*/ 467 w 467"/>
              <a:gd name="T1" fmla="*/ 18 h 90"/>
              <a:gd name="T2" fmla="*/ 317 w 467"/>
              <a:gd name="T3" fmla="*/ 34 h 90"/>
              <a:gd name="T4" fmla="*/ 83 w 467"/>
              <a:gd name="T5" fmla="*/ 89 h 90"/>
              <a:gd name="T6" fmla="*/ 3 w 467"/>
              <a:gd name="T7" fmla="*/ 42 h 90"/>
              <a:gd name="T8" fmla="*/ 65 w 467"/>
              <a:gd name="T9" fmla="*/ 0 h 90"/>
              <a:gd name="T10" fmla="*/ 303 w 467"/>
              <a:gd name="T11" fmla="*/ 10 h 90"/>
              <a:gd name="T12" fmla="*/ 467 w 467"/>
              <a:gd name="T13" fmla="*/ 18 h 90"/>
            </a:gdLst>
            <a:ahLst/>
            <a:cxnLst>
              <a:cxn ang="0">
                <a:pos x="T0" y="T1"/>
              </a:cxn>
              <a:cxn ang="0">
                <a:pos x="T2" y="T3"/>
              </a:cxn>
              <a:cxn ang="0">
                <a:pos x="T4" y="T5"/>
              </a:cxn>
              <a:cxn ang="0">
                <a:pos x="T6" y="T7"/>
              </a:cxn>
              <a:cxn ang="0">
                <a:pos x="T8" y="T9"/>
              </a:cxn>
              <a:cxn ang="0">
                <a:pos x="T10" y="T11"/>
              </a:cxn>
              <a:cxn ang="0">
                <a:pos x="T12" y="T13"/>
              </a:cxn>
            </a:cxnLst>
            <a:rect l="0" t="0" r="r" b="b"/>
            <a:pathLst>
              <a:path w="467" h="90">
                <a:moveTo>
                  <a:pt x="467" y="18"/>
                </a:moveTo>
                <a:lnTo>
                  <a:pt x="317" y="34"/>
                </a:lnTo>
                <a:lnTo>
                  <a:pt x="83" y="89"/>
                </a:lnTo>
                <a:cubicBezTo>
                  <a:pt x="31" y="90"/>
                  <a:pt x="6" y="57"/>
                  <a:pt x="3" y="42"/>
                </a:cubicBezTo>
                <a:cubicBezTo>
                  <a:pt x="0" y="27"/>
                  <a:pt x="15" y="5"/>
                  <a:pt x="65" y="0"/>
                </a:cubicBezTo>
                <a:lnTo>
                  <a:pt x="303" y="10"/>
                </a:lnTo>
                <a:lnTo>
                  <a:pt x="467" y="18"/>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2" name="Freeform 738"/>
          <p:cNvSpPr>
            <a:spLocks/>
          </p:cNvSpPr>
          <p:nvPr/>
        </p:nvSpPr>
        <p:spPr bwMode="auto">
          <a:xfrm>
            <a:off x="4597400" y="4337050"/>
            <a:ext cx="768350" cy="144463"/>
          </a:xfrm>
          <a:custGeom>
            <a:avLst/>
            <a:gdLst>
              <a:gd name="T0" fmla="*/ 484 w 484"/>
              <a:gd name="T1" fmla="*/ 76 h 91"/>
              <a:gd name="T2" fmla="*/ 302 w 484"/>
              <a:gd name="T3" fmla="*/ 70 h 91"/>
              <a:gd name="T4" fmla="*/ 65 w 484"/>
              <a:gd name="T5" fmla="*/ 91 h 91"/>
              <a:gd name="T6" fmla="*/ 0 w 484"/>
              <a:gd name="T7" fmla="*/ 42 h 91"/>
              <a:gd name="T8" fmla="*/ 62 w 484"/>
              <a:gd name="T9" fmla="*/ 0 h 91"/>
              <a:gd name="T10" fmla="*/ 296 w 484"/>
              <a:gd name="T11" fmla="*/ 44 h 91"/>
              <a:gd name="T12" fmla="*/ 484 w 484"/>
              <a:gd name="T13" fmla="*/ 76 h 91"/>
            </a:gdLst>
            <a:ahLst/>
            <a:cxnLst>
              <a:cxn ang="0">
                <a:pos x="T0" y="T1"/>
              </a:cxn>
              <a:cxn ang="0">
                <a:pos x="T2" y="T3"/>
              </a:cxn>
              <a:cxn ang="0">
                <a:pos x="T4" y="T5"/>
              </a:cxn>
              <a:cxn ang="0">
                <a:pos x="T6" y="T7"/>
              </a:cxn>
              <a:cxn ang="0">
                <a:pos x="T8" y="T9"/>
              </a:cxn>
              <a:cxn ang="0">
                <a:pos x="T10" y="T11"/>
              </a:cxn>
              <a:cxn ang="0">
                <a:pos x="T12" y="T13"/>
              </a:cxn>
            </a:cxnLst>
            <a:rect l="0" t="0" r="r" b="b"/>
            <a:pathLst>
              <a:path w="484" h="91">
                <a:moveTo>
                  <a:pt x="484" y="76"/>
                </a:moveTo>
                <a:lnTo>
                  <a:pt x="302" y="70"/>
                </a:lnTo>
                <a:lnTo>
                  <a:pt x="65" y="91"/>
                </a:lnTo>
                <a:cubicBezTo>
                  <a:pt x="15" y="86"/>
                  <a:pt x="0" y="57"/>
                  <a:pt x="0" y="42"/>
                </a:cubicBezTo>
                <a:cubicBezTo>
                  <a:pt x="0" y="27"/>
                  <a:pt x="13" y="0"/>
                  <a:pt x="62" y="0"/>
                </a:cubicBezTo>
                <a:lnTo>
                  <a:pt x="296" y="44"/>
                </a:lnTo>
                <a:lnTo>
                  <a:pt x="484" y="76"/>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3" name="Freeform 739"/>
          <p:cNvSpPr>
            <a:spLocks/>
          </p:cNvSpPr>
          <p:nvPr/>
        </p:nvSpPr>
        <p:spPr bwMode="auto">
          <a:xfrm>
            <a:off x="4584700" y="4329113"/>
            <a:ext cx="854075" cy="223837"/>
          </a:xfrm>
          <a:custGeom>
            <a:avLst/>
            <a:gdLst>
              <a:gd name="T0" fmla="*/ 538 w 538"/>
              <a:gd name="T1" fmla="*/ 141 h 141"/>
              <a:gd name="T2" fmla="*/ 298 w 538"/>
              <a:gd name="T3" fmla="*/ 105 h 141"/>
              <a:gd name="T4" fmla="*/ 63 w 538"/>
              <a:gd name="T5" fmla="*/ 95 h 141"/>
              <a:gd name="T6" fmla="*/ 0 w 538"/>
              <a:gd name="T7" fmla="*/ 47 h 141"/>
              <a:gd name="T8" fmla="*/ 62 w 538"/>
              <a:gd name="T9" fmla="*/ 5 h 141"/>
              <a:gd name="T10" fmla="*/ 298 w 538"/>
              <a:gd name="T11" fmla="*/ 75 h 141"/>
              <a:gd name="T12" fmla="*/ 538 w 538"/>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538" h="141">
                <a:moveTo>
                  <a:pt x="538" y="141"/>
                </a:moveTo>
                <a:lnTo>
                  <a:pt x="298" y="105"/>
                </a:lnTo>
                <a:lnTo>
                  <a:pt x="63" y="95"/>
                </a:lnTo>
                <a:cubicBezTo>
                  <a:pt x="13" y="85"/>
                  <a:pt x="0" y="62"/>
                  <a:pt x="0" y="47"/>
                </a:cubicBezTo>
                <a:cubicBezTo>
                  <a:pt x="0" y="32"/>
                  <a:pt x="12" y="0"/>
                  <a:pt x="62" y="5"/>
                </a:cubicBezTo>
                <a:lnTo>
                  <a:pt x="298" y="75"/>
                </a:lnTo>
                <a:lnTo>
                  <a:pt x="538" y="141"/>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4" name="Freeform 740"/>
          <p:cNvSpPr>
            <a:spLocks/>
          </p:cNvSpPr>
          <p:nvPr/>
        </p:nvSpPr>
        <p:spPr bwMode="auto">
          <a:xfrm>
            <a:off x="4578350" y="4327525"/>
            <a:ext cx="933450" cy="317500"/>
          </a:xfrm>
          <a:custGeom>
            <a:avLst/>
            <a:gdLst>
              <a:gd name="T0" fmla="*/ 588 w 588"/>
              <a:gd name="T1" fmla="*/ 200 h 200"/>
              <a:gd name="T2" fmla="*/ 282 w 588"/>
              <a:gd name="T3" fmla="*/ 128 h 200"/>
              <a:gd name="T4" fmla="*/ 65 w 588"/>
              <a:gd name="T5" fmla="*/ 97 h 200"/>
              <a:gd name="T6" fmla="*/ 0 w 588"/>
              <a:gd name="T7" fmla="*/ 50 h 200"/>
              <a:gd name="T8" fmla="*/ 62 w 588"/>
              <a:gd name="T9" fmla="*/ 8 h 200"/>
              <a:gd name="T10" fmla="*/ 284 w 588"/>
              <a:gd name="T11" fmla="*/ 100 h 200"/>
              <a:gd name="T12" fmla="*/ 588 w 588"/>
              <a:gd name="T13" fmla="*/ 200 h 200"/>
            </a:gdLst>
            <a:ahLst/>
            <a:cxnLst>
              <a:cxn ang="0">
                <a:pos x="T0" y="T1"/>
              </a:cxn>
              <a:cxn ang="0">
                <a:pos x="T2" y="T3"/>
              </a:cxn>
              <a:cxn ang="0">
                <a:pos x="T4" y="T5"/>
              </a:cxn>
              <a:cxn ang="0">
                <a:pos x="T6" y="T7"/>
              </a:cxn>
              <a:cxn ang="0">
                <a:pos x="T8" y="T9"/>
              </a:cxn>
              <a:cxn ang="0">
                <a:pos x="T10" y="T11"/>
              </a:cxn>
              <a:cxn ang="0">
                <a:pos x="T12" y="T13"/>
              </a:cxn>
            </a:cxnLst>
            <a:rect l="0" t="0" r="r" b="b"/>
            <a:pathLst>
              <a:path w="588" h="200">
                <a:moveTo>
                  <a:pt x="588" y="200"/>
                </a:moveTo>
                <a:lnTo>
                  <a:pt x="282" y="128"/>
                </a:lnTo>
                <a:lnTo>
                  <a:pt x="65" y="97"/>
                </a:lnTo>
                <a:cubicBezTo>
                  <a:pt x="18" y="84"/>
                  <a:pt x="0" y="65"/>
                  <a:pt x="0" y="50"/>
                </a:cubicBezTo>
                <a:cubicBezTo>
                  <a:pt x="0" y="35"/>
                  <a:pt x="15" y="0"/>
                  <a:pt x="62" y="8"/>
                </a:cubicBezTo>
                <a:lnTo>
                  <a:pt x="284" y="100"/>
                </a:lnTo>
                <a:lnTo>
                  <a:pt x="588" y="20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85" name="AutoShape 741"/>
          <p:cNvSpPr>
            <a:spLocks noChangeArrowheads="1"/>
          </p:cNvSpPr>
          <p:nvPr/>
        </p:nvSpPr>
        <p:spPr bwMode="auto">
          <a:xfrm>
            <a:off x="4538663" y="42592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6910" name="Group 766"/>
          <p:cNvGrpSpPr>
            <a:grpSpLocks/>
          </p:cNvGrpSpPr>
          <p:nvPr/>
        </p:nvGrpSpPr>
        <p:grpSpPr bwMode="auto">
          <a:xfrm>
            <a:off x="7642225" y="296863"/>
            <a:ext cx="1454150" cy="244475"/>
            <a:chOff x="3854" y="579"/>
            <a:chExt cx="916" cy="154"/>
          </a:xfrm>
        </p:grpSpPr>
        <p:grpSp>
          <p:nvGrpSpPr>
            <p:cNvPr id="6887" name="Group 743"/>
            <p:cNvGrpSpPr>
              <a:grpSpLocks/>
            </p:cNvGrpSpPr>
            <p:nvPr/>
          </p:nvGrpSpPr>
          <p:grpSpPr bwMode="auto">
            <a:xfrm rot="-132102">
              <a:off x="3854" y="583"/>
              <a:ext cx="916" cy="137"/>
              <a:chOff x="1208" y="2784"/>
              <a:chExt cx="3126" cy="468"/>
            </a:xfrm>
          </p:grpSpPr>
          <p:grpSp>
            <p:nvGrpSpPr>
              <p:cNvPr id="6888" name="Group 744"/>
              <p:cNvGrpSpPr>
                <a:grpSpLocks/>
              </p:cNvGrpSpPr>
              <p:nvPr/>
            </p:nvGrpSpPr>
            <p:grpSpPr bwMode="auto">
              <a:xfrm>
                <a:off x="1208" y="2784"/>
                <a:ext cx="3126" cy="448"/>
                <a:chOff x="1208" y="2784"/>
                <a:chExt cx="3126" cy="448"/>
              </a:xfrm>
            </p:grpSpPr>
            <p:sp>
              <p:nvSpPr>
                <p:cNvPr id="6889" name="Freeform 74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0" name="Freeform 74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1" name="Freeform 74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2" name="Freeform 74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93" name="Oval 749"/>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94" name="Freeform 75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5" name="Freeform 75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6" name="Freeform 75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97" name="Freeform 75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898" name="Text Box 754"/>
            <p:cNvSpPr txBox="1">
              <a:spLocks noChangeArrowheads="1"/>
            </p:cNvSpPr>
            <p:nvPr/>
          </p:nvSpPr>
          <p:spPr bwMode="auto">
            <a:xfrm>
              <a:off x="4001" y="579"/>
              <a:ext cx="6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Support Duty</a:t>
              </a:r>
            </a:p>
          </p:txBody>
        </p:sp>
        <p:sp>
          <p:nvSpPr>
            <p:cNvPr id="6899" name="Text Box 755"/>
            <p:cNvSpPr txBox="1">
              <a:spLocks noChangeArrowheads="1"/>
            </p:cNvSpPr>
            <p:nvPr/>
          </p:nvSpPr>
          <p:spPr bwMode="auto">
            <a:xfrm>
              <a:off x="4579" y="587"/>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sp>
        <p:nvSpPr>
          <p:cNvPr id="6902" name="AutoShape 758"/>
          <p:cNvSpPr>
            <a:spLocks noChangeArrowheads="1"/>
          </p:cNvSpPr>
          <p:nvPr/>
        </p:nvSpPr>
        <p:spPr bwMode="auto">
          <a:xfrm>
            <a:off x="4554538" y="50704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6901" name="Picture 757" descr="1STCAV"/>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8145463" y="6281738"/>
            <a:ext cx="347662" cy="422275"/>
          </a:xfrm>
          <a:prstGeom prst="rect">
            <a:avLst/>
          </a:prstGeom>
          <a:noFill/>
          <a:extLst>
            <a:ext uri="{909E8E84-426E-40DD-AFC4-6F175D3DCCD1}">
              <a14:hiddenFill xmlns:a14="http://schemas.microsoft.com/office/drawing/2010/main">
                <a:solidFill>
                  <a:srgbClr val="FFFFFF"/>
                </a:solidFill>
              </a14:hiddenFill>
            </a:ext>
          </a:extLst>
        </p:spPr>
      </p:pic>
      <p:sp>
        <p:nvSpPr>
          <p:cNvPr id="6912" name="AutoShape 768"/>
          <p:cNvSpPr>
            <a:spLocks noChangeArrowheads="1"/>
          </p:cNvSpPr>
          <p:nvPr/>
        </p:nvSpPr>
        <p:spPr bwMode="auto">
          <a:xfrm>
            <a:off x="6397625" y="4740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6911" name="Freeform 767"/>
          <p:cNvSpPr>
            <a:spLocks/>
          </p:cNvSpPr>
          <p:nvPr/>
        </p:nvSpPr>
        <p:spPr bwMode="auto">
          <a:xfrm rot="9502944">
            <a:off x="6451600" y="5291138"/>
            <a:ext cx="712788" cy="427037"/>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003" name="Group 859"/>
          <p:cNvGrpSpPr>
            <a:grpSpLocks/>
          </p:cNvGrpSpPr>
          <p:nvPr/>
        </p:nvGrpSpPr>
        <p:grpSpPr bwMode="auto">
          <a:xfrm>
            <a:off x="7642225" y="2111375"/>
            <a:ext cx="1454150" cy="244475"/>
            <a:chOff x="4736" y="1478"/>
            <a:chExt cx="916" cy="154"/>
          </a:xfrm>
        </p:grpSpPr>
        <p:grpSp>
          <p:nvGrpSpPr>
            <p:cNvPr id="7004" name="Group 860"/>
            <p:cNvGrpSpPr>
              <a:grpSpLocks/>
            </p:cNvGrpSpPr>
            <p:nvPr/>
          </p:nvGrpSpPr>
          <p:grpSpPr bwMode="auto">
            <a:xfrm rot="-132102">
              <a:off x="4736" y="1481"/>
              <a:ext cx="916" cy="137"/>
              <a:chOff x="1208" y="2784"/>
              <a:chExt cx="3126" cy="468"/>
            </a:xfrm>
          </p:grpSpPr>
          <p:grpSp>
            <p:nvGrpSpPr>
              <p:cNvPr id="7005" name="Group 861"/>
              <p:cNvGrpSpPr>
                <a:grpSpLocks/>
              </p:cNvGrpSpPr>
              <p:nvPr/>
            </p:nvGrpSpPr>
            <p:grpSpPr bwMode="auto">
              <a:xfrm>
                <a:off x="1208" y="2784"/>
                <a:ext cx="3126" cy="448"/>
                <a:chOff x="1208" y="2784"/>
                <a:chExt cx="3126" cy="448"/>
              </a:xfrm>
            </p:grpSpPr>
            <p:sp>
              <p:nvSpPr>
                <p:cNvPr id="7006" name="Freeform 86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7" name="Freeform 86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8" name="Freeform 86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09" name="Freeform 86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0" name="Oval 86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11" name="Freeform 86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2" name="Freeform 86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3" name="Freeform 86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14" name="Freeform 87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15" name="Text Box 871"/>
            <p:cNvSpPr txBox="1">
              <a:spLocks noChangeArrowheads="1"/>
            </p:cNvSpPr>
            <p:nvPr/>
          </p:nvSpPr>
          <p:spPr bwMode="auto">
            <a:xfrm>
              <a:off x="4957" y="1478"/>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Hornet</a:t>
              </a:r>
            </a:p>
          </p:txBody>
        </p:sp>
        <p:sp>
          <p:nvSpPr>
            <p:cNvPr id="7016" name="Text Box 872"/>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grpSp>
        <p:nvGrpSpPr>
          <p:cNvPr id="7020" name="Group 876"/>
          <p:cNvGrpSpPr>
            <a:grpSpLocks/>
          </p:cNvGrpSpPr>
          <p:nvPr/>
        </p:nvGrpSpPr>
        <p:grpSpPr bwMode="auto">
          <a:xfrm>
            <a:off x="7642225" y="1827213"/>
            <a:ext cx="1454150" cy="274637"/>
            <a:chOff x="4772" y="1447"/>
            <a:chExt cx="916" cy="173"/>
          </a:xfrm>
        </p:grpSpPr>
        <p:grpSp>
          <p:nvGrpSpPr>
            <p:cNvPr id="7021" name="Group 877"/>
            <p:cNvGrpSpPr>
              <a:grpSpLocks/>
            </p:cNvGrpSpPr>
            <p:nvPr/>
          </p:nvGrpSpPr>
          <p:grpSpPr bwMode="auto">
            <a:xfrm rot="-132102">
              <a:off x="4772" y="1453"/>
              <a:ext cx="916" cy="137"/>
              <a:chOff x="1208" y="2784"/>
              <a:chExt cx="3126" cy="468"/>
            </a:xfrm>
          </p:grpSpPr>
          <p:grpSp>
            <p:nvGrpSpPr>
              <p:cNvPr id="7022" name="Group 878"/>
              <p:cNvGrpSpPr>
                <a:grpSpLocks/>
              </p:cNvGrpSpPr>
              <p:nvPr/>
            </p:nvGrpSpPr>
            <p:grpSpPr bwMode="auto">
              <a:xfrm>
                <a:off x="1208" y="2784"/>
                <a:ext cx="3126" cy="448"/>
                <a:chOff x="1208" y="2784"/>
                <a:chExt cx="3126" cy="448"/>
              </a:xfrm>
            </p:grpSpPr>
            <p:sp>
              <p:nvSpPr>
                <p:cNvPr id="7023" name="Freeform 87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4" name="Freeform 88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5" name="Freeform 88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6" name="Freeform 88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27" name="Oval 883"/>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28" name="Freeform 88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29" name="Freeform 88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30" name="Freeform 88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31" name="Freeform 88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2" name="Text Box 888"/>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7033" name="Text Box 889"/>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11</a:t>
              </a:r>
            </a:p>
          </p:txBody>
        </p:sp>
      </p:grpSp>
      <p:grpSp>
        <p:nvGrpSpPr>
          <p:cNvPr id="7047" name="Group 903"/>
          <p:cNvGrpSpPr>
            <a:grpSpLocks/>
          </p:cNvGrpSpPr>
          <p:nvPr/>
        </p:nvGrpSpPr>
        <p:grpSpPr bwMode="auto">
          <a:xfrm>
            <a:off x="9197975" y="4368800"/>
            <a:ext cx="595313" cy="214313"/>
            <a:chOff x="5079" y="2686"/>
            <a:chExt cx="375" cy="135"/>
          </a:xfrm>
        </p:grpSpPr>
        <p:grpSp>
          <p:nvGrpSpPr>
            <p:cNvPr id="7048" name="Group 904"/>
            <p:cNvGrpSpPr>
              <a:grpSpLocks/>
            </p:cNvGrpSpPr>
            <p:nvPr/>
          </p:nvGrpSpPr>
          <p:grpSpPr bwMode="auto">
            <a:xfrm rot="-132102">
              <a:off x="5079" y="2731"/>
              <a:ext cx="375" cy="56"/>
              <a:chOff x="1208" y="2784"/>
              <a:chExt cx="3126" cy="468"/>
            </a:xfrm>
          </p:grpSpPr>
          <p:grpSp>
            <p:nvGrpSpPr>
              <p:cNvPr id="7049" name="Group 905"/>
              <p:cNvGrpSpPr>
                <a:grpSpLocks/>
              </p:cNvGrpSpPr>
              <p:nvPr/>
            </p:nvGrpSpPr>
            <p:grpSpPr bwMode="auto">
              <a:xfrm>
                <a:off x="1208" y="2784"/>
                <a:ext cx="3126" cy="448"/>
                <a:chOff x="1208" y="2784"/>
                <a:chExt cx="3126" cy="448"/>
              </a:xfrm>
            </p:grpSpPr>
            <p:sp>
              <p:nvSpPr>
                <p:cNvPr id="7050" name="Freeform 90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1" name="Freeform 90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2" name="Freeform 90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3" name="Freeform 90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54" name="Oval 91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55" name="Freeform 91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6" name="Freeform 91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7" name="Freeform 91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058" name="Freeform 91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59" name="Text Box 915"/>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sp>
        <p:nvSpPr>
          <p:cNvPr id="7079" name="Oval 935"/>
          <p:cNvSpPr>
            <a:spLocks noChangeArrowheads="1"/>
          </p:cNvSpPr>
          <p:nvPr/>
        </p:nvSpPr>
        <p:spPr bwMode="auto">
          <a:xfrm>
            <a:off x="4548188" y="4308475"/>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0" name="Oval 936"/>
          <p:cNvSpPr>
            <a:spLocks noChangeArrowheads="1"/>
          </p:cNvSpPr>
          <p:nvPr/>
        </p:nvSpPr>
        <p:spPr bwMode="auto">
          <a:xfrm>
            <a:off x="4852988" y="5265738"/>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81" name="Oval 937"/>
          <p:cNvSpPr>
            <a:spLocks noChangeArrowheads="1"/>
          </p:cNvSpPr>
          <p:nvPr/>
        </p:nvSpPr>
        <p:spPr bwMode="auto">
          <a:xfrm rot="2968494">
            <a:off x="6124576" y="4268787"/>
            <a:ext cx="495300" cy="1746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61" name="Rectangle 917"/>
          <p:cNvSpPr>
            <a:spLocks noChangeArrowheads="1"/>
          </p:cNvSpPr>
          <p:nvPr/>
        </p:nvSpPr>
        <p:spPr bwMode="auto">
          <a:xfrm>
            <a:off x="5203825" y="4286250"/>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58</a:t>
            </a:r>
          </a:p>
        </p:txBody>
      </p:sp>
      <p:grpSp>
        <p:nvGrpSpPr>
          <p:cNvPr id="14397" name="Group 1085"/>
          <p:cNvGrpSpPr>
            <a:grpSpLocks/>
          </p:cNvGrpSpPr>
          <p:nvPr/>
        </p:nvGrpSpPr>
        <p:grpSpPr bwMode="auto">
          <a:xfrm>
            <a:off x="7642225" y="849313"/>
            <a:ext cx="1454150" cy="274637"/>
            <a:chOff x="4661" y="1133"/>
            <a:chExt cx="916" cy="173"/>
          </a:xfrm>
        </p:grpSpPr>
        <p:grpSp>
          <p:nvGrpSpPr>
            <p:cNvPr id="14398" name="Group 1086"/>
            <p:cNvGrpSpPr>
              <a:grpSpLocks/>
            </p:cNvGrpSpPr>
            <p:nvPr/>
          </p:nvGrpSpPr>
          <p:grpSpPr bwMode="auto">
            <a:xfrm rot="-132102">
              <a:off x="4661" y="1139"/>
              <a:ext cx="916" cy="137"/>
              <a:chOff x="1208" y="2784"/>
              <a:chExt cx="3126" cy="468"/>
            </a:xfrm>
          </p:grpSpPr>
          <p:grpSp>
            <p:nvGrpSpPr>
              <p:cNvPr id="14399" name="Group 1087"/>
              <p:cNvGrpSpPr>
                <a:grpSpLocks/>
              </p:cNvGrpSpPr>
              <p:nvPr/>
            </p:nvGrpSpPr>
            <p:grpSpPr bwMode="auto">
              <a:xfrm>
                <a:off x="1208" y="2784"/>
                <a:ext cx="3126" cy="448"/>
                <a:chOff x="1208" y="2784"/>
                <a:chExt cx="3126" cy="448"/>
              </a:xfrm>
            </p:grpSpPr>
            <p:sp>
              <p:nvSpPr>
                <p:cNvPr id="14400" name="Freeform 108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1" name="Freeform 108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2" name="Freeform 109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3" name="Freeform 109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404" name="Oval 1092"/>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5" name="Freeform 109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6" name="Freeform 109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7" name="Freeform 109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08" name="Freeform 109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409" name="Text Box 1097"/>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4410" name="Text Box 1098"/>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9</a:t>
              </a:r>
            </a:p>
          </p:txBody>
        </p:sp>
      </p:grpSp>
      <p:grpSp>
        <p:nvGrpSpPr>
          <p:cNvPr id="14411" name="Group 1099"/>
          <p:cNvGrpSpPr>
            <a:grpSpLocks/>
          </p:cNvGrpSpPr>
          <p:nvPr/>
        </p:nvGrpSpPr>
        <p:grpSpPr bwMode="auto">
          <a:xfrm>
            <a:off x="9231313" y="4533900"/>
            <a:ext cx="595312" cy="214313"/>
            <a:chOff x="4983" y="2592"/>
            <a:chExt cx="375" cy="135"/>
          </a:xfrm>
        </p:grpSpPr>
        <p:grpSp>
          <p:nvGrpSpPr>
            <p:cNvPr id="14412" name="Group 1100"/>
            <p:cNvGrpSpPr>
              <a:grpSpLocks/>
            </p:cNvGrpSpPr>
            <p:nvPr/>
          </p:nvGrpSpPr>
          <p:grpSpPr bwMode="auto">
            <a:xfrm rot="-132102">
              <a:off x="4983" y="2635"/>
              <a:ext cx="375" cy="56"/>
              <a:chOff x="1208" y="2784"/>
              <a:chExt cx="3126" cy="468"/>
            </a:xfrm>
          </p:grpSpPr>
          <p:grpSp>
            <p:nvGrpSpPr>
              <p:cNvPr id="14413" name="Group 1101"/>
              <p:cNvGrpSpPr>
                <a:grpSpLocks/>
              </p:cNvGrpSpPr>
              <p:nvPr/>
            </p:nvGrpSpPr>
            <p:grpSpPr bwMode="auto">
              <a:xfrm>
                <a:off x="1208" y="2784"/>
                <a:ext cx="3126" cy="448"/>
                <a:chOff x="1208" y="2784"/>
                <a:chExt cx="3126" cy="448"/>
              </a:xfrm>
            </p:grpSpPr>
            <p:sp>
              <p:nvSpPr>
                <p:cNvPr id="14414" name="Freeform 110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5" name="Freeform 110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6" name="Freeform 110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7" name="Freeform 110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418" name="Oval 110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9" name="Freeform 110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20" name="Freeform 110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21" name="Freeform 110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22" name="Freeform 111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423" name="Text Box 1111"/>
            <p:cNvSpPr txBox="1">
              <a:spLocks noChangeArrowheads="1"/>
            </p:cNvSpPr>
            <p:nvPr/>
          </p:nvSpPr>
          <p:spPr bwMode="auto">
            <a:xfrm>
              <a:off x="5064" y="2592"/>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pic>
        <p:nvPicPr>
          <p:cNvPr id="14466" name="Picture 1154"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4471" name="Picture 1159"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9850" y="54578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72" name="Picture 1160"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56451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73" name="Picture 1161"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8525" y="54006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74" name="Picture 1162"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4225" y="51689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79" name="Picture 1167" descr="AustraliaF"/>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37075" y="5514975"/>
            <a:ext cx="192088" cy="127000"/>
          </a:xfrm>
          <a:prstGeom prst="rect">
            <a:avLst/>
          </a:prstGeom>
          <a:noFill/>
          <a:extLst>
            <a:ext uri="{909E8E84-426E-40DD-AFC4-6F175D3DCCD1}">
              <a14:hiddenFill xmlns:a14="http://schemas.microsoft.com/office/drawing/2010/main">
                <a:solidFill>
                  <a:srgbClr val="FFFFFF"/>
                </a:solidFill>
              </a14:hiddenFill>
            </a:ext>
          </a:extLst>
        </p:spPr>
      </p:pic>
      <p:pic>
        <p:nvPicPr>
          <p:cNvPr id="14480" name="Picture 116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3540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81" name="Picture 1169"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1975" y="517525"/>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6570" name="Group 426"/>
          <p:cNvGrpSpPr>
            <a:grpSpLocks/>
          </p:cNvGrpSpPr>
          <p:nvPr/>
        </p:nvGrpSpPr>
        <p:grpSpPr bwMode="auto">
          <a:xfrm rot="2116792">
            <a:off x="4321175" y="5664200"/>
            <a:ext cx="495300" cy="336550"/>
            <a:chOff x="2099" y="3000"/>
            <a:chExt cx="983" cy="668"/>
          </a:xfrm>
        </p:grpSpPr>
        <p:sp>
          <p:nvSpPr>
            <p:cNvPr id="6571" name="Freeform 427"/>
            <p:cNvSpPr>
              <a:spLocks/>
            </p:cNvSpPr>
            <p:nvPr/>
          </p:nvSpPr>
          <p:spPr bwMode="auto">
            <a:xfrm>
              <a:off x="2099" y="3000"/>
              <a:ext cx="983" cy="348"/>
            </a:xfrm>
            <a:custGeom>
              <a:avLst/>
              <a:gdLst>
                <a:gd name="T0" fmla="*/ 491 w 983"/>
                <a:gd name="T1" fmla="*/ 0 h 348"/>
                <a:gd name="T2" fmla="*/ 521 w 983"/>
                <a:gd name="T3" fmla="*/ 72 h 348"/>
                <a:gd name="T4" fmla="*/ 521 w 983"/>
                <a:gd name="T5" fmla="*/ 174 h 348"/>
                <a:gd name="T6" fmla="*/ 603 w 983"/>
                <a:gd name="T7" fmla="*/ 186 h 348"/>
                <a:gd name="T8" fmla="*/ 605 w 983"/>
                <a:gd name="T9" fmla="*/ 110 h 348"/>
                <a:gd name="T10" fmla="*/ 639 w 983"/>
                <a:gd name="T11" fmla="*/ 54 h 348"/>
                <a:gd name="T12" fmla="*/ 669 w 983"/>
                <a:gd name="T13" fmla="*/ 108 h 348"/>
                <a:gd name="T14" fmla="*/ 667 w 983"/>
                <a:gd name="T15" fmla="*/ 190 h 348"/>
                <a:gd name="T16" fmla="*/ 935 w 983"/>
                <a:gd name="T17" fmla="*/ 214 h 348"/>
                <a:gd name="T18" fmla="*/ 953 w 983"/>
                <a:gd name="T19" fmla="*/ 258 h 348"/>
                <a:gd name="T20" fmla="*/ 927 w 983"/>
                <a:gd name="T21" fmla="*/ 272 h 348"/>
                <a:gd name="T22" fmla="*/ 871 w 983"/>
                <a:gd name="T23" fmla="*/ 284 h 348"/>
                <a:gd name="T24" fmla="*/ 665 w 983"/>
                <a:gd name="T25" fmla="*/ 324 h 348"/>
                <a:gd name="T26" fmla="*/ 667 w 983"/>
                <a:gd name="T27" fmla="*/ 188 h 348"/>
                <a:gd name="T28" fmla="*/ 669 w 983"/>
                <a:gd name="T29" fmla="*/ 106 h 348"/>
                <a:gd name="T30" fmla="*/ 661 w 983"/>
                <a:gd name="T31" fmla="*/ 94 h 348"/>
                <a:gd name="T32" fmla="*/ 613 w 983"/>
                <a:gd name="T33" fmla="*/ 92 h 348"/>
                <a:gd name="T34" fmla="*/ 605 w 983"/>
                <a:gd name="T35" fmla="*/ 104 h 348"/>
                <a:gd name="T36" fmla="*/ 607 w 983"/>
                <a:gd name="T37" fmla="*/ 332 h 348"/>
                <a:gd name="T38" fmla="*/ 487 w 983"/>
                <a:gd name="T39" fmla="*/ 348 h 348"/>
                <a:gd name="T40" fmla="*/ 367 w 983"/>
                <a:gd name="T41" fmla="*/ 330 h 348"/>
                <a:gd name="T42" fmla="*/ 371 w 983"/>
                <a:gd name="T43" fmla="*/ 180 h 348"/>
                <a:gd name="T44" fmla="*/ 367 w 983"/>
                <a:gd name="T45" fmla="*/ 110 h 348"/>
                <a:gd name="T46" fmla="*/ 363 w 983"/>
                <a:gd name="T47" fmla="*/ 92 h 348"/>
                <a:gd name="T48" fmla="*/ 315 w 983"/>
                <a:gd name="T49" fmla="*/ 92 h 348"/>
                <a:gd name="T50" fmla="*/ 309 w 983"/>
                <a:gd name="T51" fmla="*/ 110 h 348"/>
                <a:gd name="T52" fmla="*/ 303 w 983"/>
                <a:gd name="T53" fmla="*/ 188 h 348"/>
                <a:gd name="T54" fmla="*/ 311 w 983"/>
                <a:gd name="T55" fmla="*/ 320 h 348"/>
                <a:gd name="T56" fmla="*/ 83 w 983"/>
                <a:gd name="T57" fmla="*/ 288 h 348"/>
                <a:gd name="T58" fmla="*/ 19 w 983"/>
                <a:gd name="T59" fmla="*/ 250 h 348"/>
                <a:gd name="T60" fmla="*/ 47 w 983"/>
                <a:gd name="T61" fmla="*/ 214 h 348"/>
                <a:gd name="T62" fmla="*/ 303 w 983"/>
                <a:gd name="T63" fmla="*/ 190 h 348"/>
                <a:gd name="T64" fmla="*/ 309 w 983"/>
                <a:gd name="T65" fmla="*/ 108 h 348"/>
                <a:gd name="T66" fmla="*/ 341 w 983"/>
                <a:gd name="T67" fmla="*/ 60 h 348"/>
                <a:gd name="T68" fmla="*/ 371 w 983"/>
                <a:gd name="T69" fmla="*/ 110 h 348"/>
                <a:gd name="T70" fmla="*/ 371 w 983"/>
                <a:gd name="T71" fmla="*/ 182 h 348"/>
                <a:gd name="T72" fmla="*/ 461 w 983"/>
                <a:gd name="T73" fmla="*/ 168 h 348"/>
                <a:gd name="T74" fmla="*/ 461 w 983"/>
                <a:gd name="T75" fmla="*/ 66 h 348"/>
                <a:gd name="T76" fmla="*/ 491 w 983"/>
                <a:gd name="T77" fmla="*/ 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83" h="348">
                  <a:moveTo>
                    <a:pt x="491" y="0"/>
                  </a:moveTo>
                  <a:cubicBezTo>
                    <a:pt x="502" y="0"/>
                    <a:pt x="516" y="43"/>
                    <a:pt x="521" y="72"/>
                  </a:cubicBezTo>
                  <a:lnTo>
                    <a:pt x="521" y="174"/>
                  </a:lnTo>
                  <a:lnTo>
                    <a:pt x="603" y="186"/>
                  </a:lnTo>
                  <a:lnTo>
                    <a:pt x="605" y="110"/>
                  </a:lnTo>
                  <a:cubicBezTo>
                    <a:pt x="611" y="88"/>
                    <a:pt x="628" y="54"/>
                    <a:pt x="639" y="54"/>
                  </a:cubicBezTo>
                  <a:cubicBezTo>
                    <a:pt x="650" y="54"/>
                    <a:pt x="664" y="85"/>
                    <a:pt x="669" y="108"/>
                  </a:cubicBezTo>
                  <a:lnTo>
                    <a:pt x="667" y="190"/>
                  </a:lnTo>
                  <a:lnTo>
                    <a:pt x="935" y="214"/>
                  </a:lnTo>
                  <a:cubicBezTo>
                    <a:pt x="983" y="225"/>
                    <a:pt x="954" y="248"/>
                    <a:pt x="953" y="258"/>
                  </a:cubicBezTo>
                  <a:cubicBezTo>
                    <a:pt x="952" y="268"/>
                    <a:pt x="941" y="268"/>
                    <a:pt x="927" y="272"/>
                  </a:cubicBezTo>
                  <a:cubicBezTo>
                    <a:pt x="913" y="276"/>
                    <a:pt x="915" y="275"/>
                    <a:pt x="871" y="284"/>
                  </a:cubicBezTo>
                  <a:lnTo>
                    <a:pt x="665" y="324"/>
                  </a:lnTo>
                  <a:lnTo>
                    <a:pt x="667" y="188"/>
                  </a:lnTo>
                  <a:lnTo>
                    <a:pt x="669" y="106"/>
                  </a:lnTo>
                  <a:lnTo>
                    <a:pt x="661" y="94"/>
                  </a:lnTo>
                  <a:lnTo>
                    <a:pt x="613" y="92"/>
                  </a:lnTo>
                  <a:lnTo>
                    <a:pt x="605" y="104"/>
                  </a:lnTo>
                  <a:lnTo>
                    <a:pt x="607" y="332"/>
                  </a:lnTo>
                  <a:lnTo>
                    <a:pt x="487" y="348"/>
                  </a:lnTo>
                  <a:lnTo>
                    <a:pt x="367" y="330"/>
                  </a:lnTo>
                  <a:lnTo>
                    <a:pt x="371" y="180"/>
                  </a:lnTo>
                  <a:lnTo>
                    <a:pt x="367" y="110"/>
                  </a:lnTo>
                  <a:lnTo>
                    <a:pt x="363" y="92"/>
                  </a:lnTo>
                  <a:lnTo>
                    <a:pt x="315" y="92"/>
                  </a:lnTo>
                  <a:lnTo>
                    <a:pt x="309" y="110"/>
                  </a:lnTo>
                  <a:lnTo>
                    <a:pt x="303" y="188"/>
                  </a:lnTo>
                  <a:lnTo>
                    <a:pt x="311" y="320"/>
                  </a:lnTo>
                  <a:lnTo>
                    <a:pt x="83" y="288"/>
                  </a:lnTo>
                  <a:cubicBezTo>
                    <a:pt x="34" y="276"/>
                    <a:pt x="25" y="262"/>
                    <a:pt x="19" y="250"/>
                  </a:cubicBezTo>
                  <a:cubicBezTo>
                    <a:pt x="13" y="238"/>
                    <a:pt x="0" y="224"/>
                    <a:pt x="47" y="214"/>
                  </a:cubicBezTo>
                  <a:lnTo>
                    <a:pt x="303" y="190"/>
                  </a:lnTo>
                  <a:lnTo>
                    <a:pt x="309" y="108"/>
                  </a:lnTo>
                  <a:cubicBezTo>
                    <a:pt x="315" y="86"/>
                    <a:pt x="331" y="60"/>
                    <a:pt x="341" y="60"/>
                  </a:cubicBezTo>
                  <a:cubicBezTo>
                    <a:pt x="351" y="60"/>
                    <a:pt x="366" y="90"/>
                    <a:pt x="371" y="110"/>
                  </a:cubicBezTo>
                  <a:lnTo>
                    <a:pt x="371" y="182"/>
                  </a:lnTo>
                  <a:lnTo>
                    <a:pt x="461" y="168"/>
                  </a:lnTo>
                  <a:lnTo>
                    <a:pt x="461" y="66"/>
                  </a:lnTo>
                  <a:cubicBezTo>
                    <a:pt x="466" y="38"/>
                    <a:pt x="485" y="14"/>
                    <a:pt x="491"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72" name="Freeform 428"/>
            <p:cNvSpPr>
              <a:spLocks/>
            </p:cNvSpPr>
            <p:nvPr/>
          </p:nvSpPr>
          <p:spPr bwMode="auto">
            <a:xfrm>
              <a:off x="2386" y="3090"/>
              <a:ext cx="410" cy="578"/>
            </a:xfrm>
            <a:custGeom>
              <a:avLst/>
              <a:gdLst>
                <a:gd name="T0" fmla="*/ 22 w 410"/>
                <a:gd name="T1" fmla="*/ 230 h 578"/>
                <a:gd name="T2" fmla="*/ 42 w 410"/>
                <a:gd name="T3" fmla="*/ 504 h 578"/>
                <a:gd name="T4" fmla="*/ 24 w 410"/>
                <a:gd name="T5" fmla="*/ 506 h 578"/>
                <a:gd name="T6" fmla="*/ 0 w 410"/>
                <a:gd name="T7" fmla="*/ 532 h 578"/>
                <a:gd name="T8" fmla="*/ 26 w 410"/>
                <a:gd name="T9" fmla="*/ 576 h 578"/>
                <a:gd name="T10" fmla="*/ 58 w 410"/>
                <a:gd name="T11" fmla="*/ 578 h 578"/>
                <a:gd name="T12" fmla="*/ 352 w 410"/>
                <a:gd name="T13" fmla="*/ 576 h 578"/>
                <a:gd name="T14" fmla="*/ 404 w 410"/>
                <a:gd name="T15" fmla="*/ 534 h 578"/>
                <a:gd name="T16" fmla="*/ 374 w 410"/>
                <a:gd name="T17" fmla="*/ 506 h 578"/>
                <a:gd name="T18" fmla="*/ 360 w 410"/>
                <a:gd name="T19" fmla="*/ 498 h 578"/>
                <a:gd name="T20" fmla="*/ 378 w 410"/>
                <a:gd name="T21" fmla="*/ 242 h 578"/>
                <a:gd name="T22" fmla="*/ 384 w 410"/>
                <a:gd name="T23" fmla="*/ 30 h 578"/>
                <a:gd name="T24" fmla="*/ 378 w 410"/>
                <a:gd name="T25" fmla="*/ 2 h 578"/>
                <a:gd name="T26" fmla="*/ 328 w 410"/>
                <a:gd name="T27" fmla="*/ 0 h 578"/>
                <a:gd name="T28" fmla="*/ 318 w 410"/>
                <a:gd name="T29" fmla="*/ 24 h 578"/>
                <a:gd name="T30" fmla="*/ 320 w 410"/>
                <a:gd name="T31" fmla="*/ 242 h 578"/>
                <a:gd name="T32" fmla="*/ 340 w 410"/>
                <a:gd name="T33" fmla="*/ 502 h 578"/>
                <a:gd name="T34" fmla="*/ 64 w 410"/>
                <a:gd name="T35" fmla="*/ 502 h 578"/>
                <a:gd name="T36" fmla="*/ 84 w 410"/>
                <a:gd name="T37" fmla="*/ 22 h 578"/>
                <a:gd name="T38" fmla="*/ 80 w 410"/>
                <a:gd name="T39" fmla="*/ 2 h 578"/>
                <a:gd name="T40" fmla="*/ 28 w 410"/>
                <a:gd name="T41" fmla="*/ 2 h 578"/>
                <a:gd name="T42" fmla="*/ 22 w 410"/>
                <a:gd name="T43" fmla="*/ 24 h 578"/>
                <a:gd name="T44" fmla="*/ 22 w 410"/>
                <a:gd name="T45" fmla="*/ 230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0" h="578">
                  <a:moveTo>
                    <a:pt x="22" y="230"/>
                  </a:moveTo>
                  <a:lnTo>
                    <a:pt x="42" y="504"/>
                  </a:lnTo>
                  <a:lnTo>
                    <a:pt x="24" y="506"/>
                  </a:lnTo>
                  <a:cubicBezTo>
                    <a:pt x="17" y="511"/>
                    <a:pt x="0" y="520"/>
                    <a:pt x="0" y="532"/>
                  </a:cubicBezTo>
                  <a:cubicBezTo>
                    <a:pt x="0" y="544"/>
                    <a:pt x="16" y="568"/>
                    <a:pt x="26" y="576"/>
                  </a:cubicBezTo>
                  <a:lnTo>
                    <a:pt x="58" y="578"/>
                  </a:lnTo>
                  <a:lnTo>
                    <a:pt x="352" y="576"/>
                  </a:lnTo>
                  <a:cubicBezTo>
                    <a:pt x="410" y="569"/>
                    <a:pt x="400" y="546"/>
                    <a:pt x="404" y="534"/>
                  </a:cubicBezTo>
                  <a:cubicBezTo>
                    <a:pt x="408" y="522"/>
                    <a:pt x="381" y="512"/>
                    <a:pt x="374" y="506"/>
                  </a:cubicBezTo>
                  <a:lnTo>
                    <a:pt x="360" y="498"/>
                  </a:lnTo>
                  <a:lnTo>
                    <a:pt x="378" y="242"/>
                  </a:lnTo>
                  <a:lnTo>
                    <a:pt x="384" y="30"/>
                  </a:lnTo>
                  <a:lnTo>
                    <a:pt x="378" y="2"/>
                  </a:lnTo>
                  <a:lnTo>
                    <a:pt x="328" y="0"/>
                  </a:lnTo>
                  <a:lnTo>
                    <a:pt x="318" y="24"/>
                  </a:lnTo>
                  <a:lnTo>
                    <a:pt x="320" y="242"/>
                  </a:lnTo>
                  <a:lnTo>
                    <a:pt x="340" y="502"/>
                  </a:lnTo>
                  <a:lnTo>
                    <a:pt x="64" y="502"/>
                  </a:lnTo>
                  <a:lnTo>
                    <a:pt x="84" y="22"/>
                  </a:lnTo>
                  <a:lnTo>
                    <a:pt x="80" y="2"/>
                  </a:lnTo>
                  <a:lnTo>
                    <a:pt x="28" y="2"/>
                  </a:lnTo>
                  <a:lnTo>
                    <a:pt x="22" y="24"/>
                  </a:lnTo>
                  <a:lnTo>
                    <a:pt x="22" y="230"/>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4482" name="Picture 1170"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6988" y="47244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83" name="Picture 1171"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0013" y="4859338"/>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84" name="Picture 1172"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2613" y="40814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485" name="Picture 1173"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6625" y="4316413"/>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6782" name="Freeform 638"/>
          <p:cNvSpPr>
            <a:spLocks/>
          </p:cNvSpPr>
          <p:nvPr/>
        </p:nvSpPr>
        <p:spPr bwMode="auto">
          <a:xfrm rot="10126082">
            <a:off x="6172200" y="4657725"/>
            <a:ext cx="712788" cy="427038"/>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4486" name="Group 1174"/>
          <p:cNvGrpSpPr>
            <a:grpSpLocks/>
          </p:cNvGrpSpPr>
          <p:nvPr/>
        </p:nvGrpSpPr>
        <p:grpSpPr bwMode="auto">
          <a:xfrm>
            <a:off x="6559550" y="506413"/>
            <a:ext cx="254000" cy="268287"/>
            <a:chOff x="3714" y="1854"/>
            <a:chExt cx="133" cy="132"/>
          </a:xfrm>
        </p:grpSpPr>
        <p:sp>
          <p:nvSpPr>
            <p:cNvPr id="14487" name="AutoShape 1175"/>
            <p:cNvSpPr>
              <a:spLocks noChangeAspect="1" noChangeArrowheads="1" noTextEdit="1"/>
            </p:cNvSpPr>
            <p:nvPr/>
          </p:nvSpPr>
          <p:spPr bwMode="auto">
            <a:xfrm>
              <a:off x="3714" y="1854"/>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488" name="Freeform 1176"/>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close/>
                </a:path>
              </a:pathLst>
            </a:custGeom>
            <a:solidFill>
              <a:srgbClr val="D8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89" name="Freeform 1177"/>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path>
              </a:pathLst>
            </a:custGeom>
            <a:noFill/>
            <a:ln w="12700">
              <a:solidFill>
                <a:srgbClr val="004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490" name="Freeform 1178"/>
            <p:cNvSpPr>
              <a:spLocks/>
            </p:cNvSpPr>
            <p:nvPr/>
          </p:nvSpPr>
          <p:spPr bwMode="auto">
            <a:xfrm>
              <a:off x="3757" y="1876"/>
              <a:ext cx="47" cy="89"/>
            </a:xfrm>
            <a:custGeom>
              <a:avLst/>
              <a:gdLst>
                <a:gd name="T0" fmla="*/ 0 w 822"/>
                <a:gd name="T1" fmla="*/ 1557 h 1557"/>
                <a:gd name="T2" fmla="*/ 822 w 822"/>
                <a:gd name="T3" fmla="*/ 1557 h 1557"/>
                <a:gd name="T4" fmla="*/ 0 w 822"/>
                <a:gd name="T5" fmla="*/ 0 h 1557"/>
                <a:gd name="T6" fmla="*/ 822 w 822"/>
                <a:gd name="T7" fmla="*/ 0 h 1557"/>
                <a:gd name="T8" fmla="*/ 0 w 822"/>
                <a:gd name="T9" fmla="*/ 1557 h 1557"/>
                <a:gd name="T10" fmla="*/ 0 w 822"/>
                <a:gd name="T11" fmla="*/ 1557 h 1557"/>
              </a:gdLst>
              <a:ahLst/>
              <a:cxnLst>
                <a:cxn ang="0">
                  <a:pos x="T0" y="T1"/>
                </a:cxn>
                <a:cxn ang="0">
                  <a:pos x="T2" y="T3"/>
                </a:cxn>
                <a:cxn ang="0">
                  <a:pos x="T4" y="T5"/>
                </a:cxn>
                <a:cxn ang="0">
                  <a:pos x="T6" y="T7"/>
                </a:cxn>
                <a:cxn ang="0">
                  <a:pos x="T8" y="T9"/>
                </a:cxn>
                <a:cxn ang="0">
                  <a:pos x="T10" y="T11"/>
                </a:cxn>
              </a:cxnLst>
              <a:rect l="0" t="0" r="r" b="b"/>
              <a:pathLst>
                <a:path w="822" h="1557">
                  <a:moveTo>
                    <a:pt x="0" y="1557"/>
                  </a:moveTo>
                  <a:lnTo>
                    <a:pt x="822" y="1557"/>
                  </a:lnTo>
                  <a:lnTo>
                    <a:pt x="0" y="0"/>
                  </a:lnTo>
                  <a:lnTo>
                    <a:pt x="822" y="0"/>
                  </a:lnTo>
                  <a:lnTo>
                    <a:pt x="0" y="1557"/>
                  </a:lnTo>
                  <a:lnTo>
                    <a:pt x="0" y="15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491" name="Group 1179"/>
          <p:cNvGrpSpPr>
            <a:grpSpLocks/>
          </p:cNvGrpSpPr>
          <p:nvPr/>
        </p:nvGrpSpPr>
        <p:grpSpPr bwMode="auto">
          <a:xfrm>
            <a:off x="6705600" y="155575"/>
            <a:ext cx="323850" cy="307975"/>
            <a:chOff x="3874" y="3796"/>
            <a:chExt cx="204" cy="194"/>
          </a:xfrm>
        </p:grpSpPr>
        <p:grpSp>
          <p:nvGrpSpPr>
            <p:cNvPr id="14492" name="Group 1180"/>
            <p:cNvGrpSpPr>
              <a:grpSpLocks/>
            </p:cNvGrpSpPr>
            <p:nvPr/>
          </p:nvGrpSpPr>
          <p:grpSpPr bwMode="auto">
            <a:xfrm>
              <a:off x="3902" y="3833"/>
              <a:ext cx="157" cy="157"/>
              <a:chOff x="1472" y="2792"/>
              <a:chExt cx="912" cy="912"/>
            </a:xfrm>
          </p:grpSpPr>
          <p:sp>
            <p:nvSpPr>
              <p:cNvPr id="14493" name="Oval 1181"/>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494" name="Picture 1182" descr="Square_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495" name="Text Box 1183"/>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11</a:t>
              </a:r>
            </a:p>
          </p:txBody>
        </p:sp>
      </p:grpSp>
      <p:sp>
        <p:nvSpPr>
          <p:cNvPr id="14496" name="AutoShape 1184"/>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grpSp>
        <p:nvGrpSpPr>
          <p:cNvPr id="14514" name="Group 1202"/>
          <p:cNvGrpSpPr>
            <a:grpSpLocks/>
          </p:cNvGrpSpPr>
          <p:nvPr/>
        </p:nvGrpSpPr>
        <p:grpSpPr bwMode="auto">
          <a:xfrm>
            <a:off x="6846888" y="4003675"/>
            <a:ext cx="736600" cy="452438"/>
            <a:chOff x="4361" y="2682"/>
            <a:chExt cx="464" cy="285"/>
          </a:xfrm>
        </p:grpSpPr>
        <p:sp>
          <p:nvSpPr>
            <p:cNvPr id="14515" name="AutoShape 1203"/>
            <p:cNvSpPr>
              <a:spLocks noChangeArrowheads="1"/>
            </p:cNvSpPr>
            <p:nvPr/>
          </p:nvSpPr>
          <p:spPr bwMode="auto">
            <a:xfrm>
              <a:off x="4361" y="2708"/>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14516" name="Picture 1204" descr="MCTN00839_0000[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1" y="272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14517" name="Group 1205"/>
            <p:cNvGrpSpPr>
              <a:grpSpLocks/>
            </p:cNvGrpSpPr>
            <p:nvPr/>
          </p:nvGrpSpPr>
          <p:grpSpPr bwMode="auto">
            <a:xfrm>
              <a:off x="4644" y="2682"/>
              <a:ext cx="160" cy="194"/>
              <a:chOff x="2866" y="3664"/>
              <a:chExt cx="160" cy="194"/>
            </a:xfrm>
          </p:grpSpPr>
          <p:grpSp>
            <p:nvGrpSpPr>
              <p:cNvPr id="14518" name="Group 1206"/>
              <p:cNvGrpSpPr>
                <a:grpSpLocks/>
              </p:cNvGrpSpPr>
              <p:nvPr/>
            </p:nvGrpSpPr>
            <p:grpSpPr bwMode="auto">
              <a:xfrm>
                <a:off x="2868" y="3701"/>
                <a:ext cx="157" cy="157"/>
                <a:chOff x="1472" y="2792"/>
                <a:chExt cx="912" cy="912"/>
              </a:xfrm>
            </p:grpSpPr>
            <p:sp>
              <p:nvSpPr>
                <p:cNvPr id="14519" name="Oval 1207"/>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520" name="Picture 1208" descr="Square_Transparen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521" name="Text Box 1209"/>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7</a:t>
                </a:r>
              </a:p>
            </p:txBody>
          </p:sp>
        </p:grpSp>
      </p:grpSp>
      <p:sp>
        <p:nvSpPr>
          <p:cNvPr id="14550" name="Rectangle 1238"/>
          <p:cNvSpPr>
            <a:spLocks noChangeArrowheads="1"/>
          </p:cNvSpPr>
          <p:nvPr/>
        </p:nvSpPr>
        <p:spPr bwMode="auto">
          <a:xfrm>
            <a:off x="4295775" y="6127750"/>
            <a:ext cx="561975" cy="120650"/>
          </a:xfrm>
          <a:prstGeom prst="rect">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6527"/>
                                        </p:tgtEl>
                                        <p:attrNameLst>
                                          <p:attrName>style.visibility</p:attrName>
                                        </p:attrNameLst>
                                      </p:cBhvr>
                                      <p:to>
                                        <p:strVal val="visible"/>
                                      </p:to>
                                    </p:set>
                                    <p:animEffect transition="in" filter="dissolve">
                                      <p:cBhvr>
                                        <p:cTn id="7" dur="500"/>
                                        <p:tgtEl>
                                          <p:spTgt spid="6527"/>
                                        </p:tgtEl>
                                      </p:cBhvr>
                                    </p:animEffect>
                                  </p:childTnLst>
                                </p:cTn>
                              </p:par>
                              <p:par>
                                <p:cTn id="8" presetID="9" presetClass="exit" presetSubtype="0" fill="hold" nodeType="withEffect">
                                  <p:stCondLst>
                                    <p:cond delay="0"/>
                                  </p:stCondLst>
                                  <p:childTnLst>
                                    <p:animEffect transition="out" filter="dissolve">
                                      <p:cBhvr>
                                        <p:cTn id="9" dur="500"/>
                                        <p:tgtEl>
                                          <p:spTgt spid="6517"/>
                                        </p:tgtEl>
                                      </p:cBhvr>
                                    </p:animEffect>
                                    <p:set>
                                      <p:cBhvr>
                                        <p:cTn id="10" dur="1" fill="hold">
                                          <p:stCondLst>
                                            <p:cond delay="499"/>
                                          </p:stCondLst>
                                        </p:cTn>
                                        <p:tgtEl>
                                          <p:spTgt spid="6517"/>
                                        </p:tgtEl>
                                        <p:attrNameLst>
                                          <p:attrName>style.visibility</p:attrName>
                                        </p:attrNameLst>
                                      </p:cBhvr>
                                      <p:to>
                                        <p:strVal val="hidden"/>
                                      </p:to>
                                    </p:set>
                                  </p:childTnLst>
                                </p:cTn>
                              </p:par>
                              <p:par>
                                <p:cTn id="11" presetID="9" presetClass="exit" presetSubtype="0" fill="hold" nodeType="withEffect">
                                  <p:stCondLst>
                                    <p:cond delay="0"/>
                                  </p:stCondLst>
                                  <p:childTnLst>
                                    <p:animEffect transition="out" filter="dissolve">
                                      <p:cBhvr>
                                        <p:cTn id="12" dur="500"/>
                                        <p:tgtEl>
                                          <p:spTgt spid="6512"/>
                                        </p:tgtEl>
                                      </p:cBhvr>
                                    </p:animEffect>
                                    <p:set>
                                      <p:cBhvr>
                                        <p:cTn id="13" dur="1" fill="hold">
                                          <p:stCondLst>
                                            <p:cond delay="499"/>
                                          </p:stCondLst>
                                        </p:cTn>
                                        <p:tgtEl>
                                          <p:spTgt spid="6512"/>
                                        </p:tgtEl>
                                        <p:attrNameLst>
                                          <p:attrName>style.visibility</p:attrName>
                                        </p:attrNameLst>
                                      </p:cBhvr>
                                      <p:to>
                                        <p:strVal val="hidden"/>
                                      </p:to>
                                    </p:set>
                                  </p:childTnLst>
                                </p:cTn>
                              </p:par>
                              <p:par>
                                <p:cTn id="14" presetID="22" presetClass="entr" presetSubtype="4" fill="hold" grpId="0" nodeType="withEffect">
                                  <p:stCondLst>
                                    <p:cond delay="0"/>
                                  </p:stCondLst>
                                  <p:childTnLst>
                                    <p:set>
                                      <p:cBhvr>
                                        <p:cTn id="15" dur="1" fill="hold">
                                          <p:stCondLst>
                                            <p:cond delay="0"/>
                                          </p:stCondLst>
                                        </p:cTn>
                                        <p:tgtEl>
                                          <p:spTgt spid="6565"/>
                                        </p:tgtEl>
                                        <p:attrNameLst>
                                          <p:attrName>style.visibility</p:attrName>
                                        </p:attrNameLst>
                                      </p:cBhvr>
                                      <p:to>
                                        <p:strVal val="visible"/>
                                      </p:to>
                                    </p:set>
                                    <p:animEffect transition="in" filter="wipe(down)">
                                      <p:cBhvr>
                                        <p:cTn id="16" dur="2000"/>
                                        <p:tgtEl>
                                          <p:spTgt spid="6565"/>
                                        </p:tgtEl>
                                      </p:cBhvr>
                                    </p:animEffect>
                                  </p:childTnLst>
                                </p:cTn>
                              </p:par>
                              <p:par>
                                <p:cTn id="17" presetID="1" presetClass="exit" presetSubtype="0" fill="hold" nodeType="withEffect">
                                  <p:stCondLst>
                                    <p:cond delay="0"/>
                                  </p:stCondLst>
                                  <p:childTnLst>
                                    <p:set>
                                      <p:cBhvr>
                                        <p:cTn id="18" dur="1" fill="hold">
                                          <p:stCondLst>
                                            <p:cond delay="0"/>
                                          </p:stCondLst>
                                        </p:cTn>
                                        <p:tgtEl>
                                          <p:spTgt spid="6299"/>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152"/>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272"/>
                                        </p:tgtEl>
                                        <p:attrNameLst>
                                          <p:attrName>style.visibility</p:attrName>
                                        </p:attrNameLst>
                                      </p:cBhvr>
                                      <p:to>
                                        <p:strVal val="hidden"/>
                                      </p:to>
                                    </p:set>
                                  </p:childTnLst>
                                </p:cTn>
                              </p:par>
                              <p:par>
                                <p:cTn id="23" presetID="9" presetClass="entr" presetSubtype="0" fill="hold" nodeType="withEffect">
                                  <p:stCondLst>
                                    <p:cond delay="0"/>
                                  </p:stCondLst>
                                  <p:childTnLst>
                                    <p:set>
                                      <p:cBhvr>
                                        <p:cTn id="24" dur="1" fill="hold">
                                          <p:stCondLst>
                                            <p:cond delay="0"/>
                                          </p:stCondLst>
                                        </p:cTn>
                                        <p:tgtEl>
                                          <p:spTgt spid="6560"/>
                                        </p:tgtEl>
                                        <p:attrNameLst>
                                          <p:attrName>style.visibility</p:attrName>
                                        </p:attrNameLst>
                                      </p:cBhvr>
                                      <p:to>
                                        <p:strVal val="visible"/>
                                      </p:to>
                                    </p:set>
                                    <p:animEffect transition="in" filter="dissolve">
                                      <p:cBhvr>
                                        <p:cTn id="25" dur="500"/>
                                        <p:tgtEl>
                                          <p:spTgt spid="6560"/>
                                        </p:tgtEl>
                                      </p:cBhvr>
                                    </p:animEffect>
                                  </p:childTnLst>
                                </p:cTn>
                              </p:par>
                            </p:childTnLst>
                          </p:cTn>
                        </p:par>
                        <p:par>
                          <p:cTn id="26" fill="hold" nodeType="afterGroup">
                            <p:stCondLst>
                              <p:cond delay="2000"/>
                            </p:stCondLst>
                            <p:childTnLst>
                              <p:par>
                                <p:cTn id="27" presetID="1" presetClass="entr" presetSubtype="0" fill="hold" grpId="0" nodeType="afterEffect">
                                  <p:stCondLst>
                                    <p:cond delay="0"/>
                                  </p:stCondLst>
                                  <p:childTnLst>
                                    <p:set>
                                      <p:cBhvr>
                                        <p:cTn id="28" dur="1" fill="hold">
                                          <p:stCondLst>
                                            <p:cond delay="0"/>
                                          </p:stCondLst>
                                        </p:cTn>
                                        <p:tgtEl>
                                          <p:spTgt spid="6523"/>
                                        </p:tgtEl>
                                        <p:attrNameLst>
                                          <p:attrName>style.visibility</p:attrName>
                                        </p:attrNameLst>
                                      </p:cBhvr>
                                      <p:to>
                                        <p:strVal val="visible"/>
                                      </p:to>
                                    </p:set>
                                  </p:childTnLst>
                                  <p:subTnLst>
                                    <p:audio>
                                      <p:cMediaNode>
                                        <p:cTn display="0" masterRel="sameClick">
                                          <p:stCondLst>
                                            <p:cond evt="begin" delay="0">
                                              <p:tn val="27"/>
                                            </p:cond>
                                          </p:stCondLst>
                                          <p:endCondLst>
                                            <p:cond evt="onStopAudio" delay="0">
                                              <p:tgtEl>
                                                <p:sldTgt/>
                                              </p:tgtEl>
                                            </p:cond>
                                          </p:endCondLst>
                                        </p:cTn>
                                        <p:tgtEl>
                                          <p:sndTgt r:embed="rId3" name="explode.wav"/>
                                        </p:tgtEl>
                                      </p:cMediaNode>
                                    </p:audio>
                                  </p:subTnLst>
                                </p:cTn>
                              </p:par>
                            </p:childTnLst>
                          </p:cTn>
                        </p:par>
                        <p:par>
                          <p:cTn id="29" fill="hold" nodeType="afterGroup">
                            <p:stCondLst>
                              <p:cond delay="2000"/>
                            </p:stCondLst>
                            <p:childTnLst>
                              <p:par>
                                <p:cTn id="30" presetID="3" presetClass="exit" presetSubtype="10" fill="hold" grpId="1" nodeType="afterEffect">
                                  <p:stCondLst>
                                    <p:cond delay="0"/>
                                  </p:stCondLst>
                                  <p:childTnLst>
                                    <p:animEffect transition="out" filter="blinds(horizontal)">
                                      <p:cBhvr>
                                        <p:cTn id="31" dur="500"/>
                                        <p:tgtEl>
                                          <p:spTgt spid="6523"/>
                                        </p:tgtEl>
                                      </p:cBhvr>
                                    </p:animEffect>
                                    <p:set>
                                      <p:cBhvr>
                                        <p:cTn id="32" dur="1" fill="hold">
                                          <p:stCondLst>
                                            <p:cond delay="499"/>
                                          </p:stCondLst>
                                        </p:cTn>
                                        <p:tgtEl>
                                          <p:spTgt spid="6523"/>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561"/>
                                        </p:tgtEl>
                                        <p:attrNameLst>
                                          <p:attrName>style.visibility</p:attrName>
                                        </p:attrNameLst>
                                      </p:cBhvr>
                                      <p:to>
                                        <p:strVal val="visible"/>
                                      </p:to>
                                    </p:set>
                                    <p:animEffect transition="in" filter="dissolve">
                                      <p:cBhvr>
                                        <p:cTn id="37" dur="500"/>
                                        <p:tgtEl>
                                          <p:spTgt spid="6561"/>
                                        </p:tgtEl>
                                      </p:cBhvr>
                                    </p:animEffect>
                                  </p:childTnLst>
                                </p:cTn>
                              </p:par>
                              <p:par>
                                <p:cTn id="38" presetID="9" presetClass="entr" presetSubtype="0" fill="hold" nodeType="withEffect">
                                  <p:stCondLst>
                                    <p:cond delay="0"/>
                                  </p:stCondLst>
                                  <p:childTnLst>
                                    <p:set>
                                      <p:cBhvr>
                                        <p:cTn id="39" dur="1" fill="hold">
                                          <p:stCondLst>
                                            <p:cond delay="0"/>
                                          </p:stCondLst>
                                        </p:cTn>
                                        <p:tgtEl>
                                          <p:spTgt spid="6272"/>
                                        </p:tgtEl>
                                        <p:attrNameLst>
                                          <p:attrName>style.visibility</p:attrName>
                                        </p:attrNameLst>
                                      </p:cBhvr>
                                      <p:to>
                                        <p:strVal val="visible"/>
                                      </p:to>
                                    </p:set>
                                    <p:animEffect transition="in" filter="dissolve">
                                      <p:cBhvr>
                                        <p:cTn id="40" dur="500"/>
                                        <p:tgtEl>
                                          <p:spTgt spid="6272"/>
                                        </p:tgtEl>
                                      </p:cBhvr>
                                    </p:animEffect>
                                  </p:childTnLst>
                                </p:cTn>
                              </p:par>
                            </p:childTnLst>
                          </p:cTn>
                        </p:par>
                        <p:par>
                          <p:cTn id="41" fill="hold" nodeType="afterGroup">
                            <p:stCondLst>
                              <p:cond delay="500"/>
                            </p:stCondLst>
                            <p:childTnLst>
                              <p:par>
                                <p:cTn id="42" presetID="1" presetClass="entr" presetSubtype="0" fill="hold" grpId="0" nodeType="afterEffect">
                                  <p:stCondLst>
                                    <p:cond delay="0"/>
                                  </p:stCondLst>
                                  <p:childTnLst>
                                    <p:set>
                                      <p:cBhvr>
                                        <p:cTn id="43" dur="1" fill="hold">
                                          <p:stCondLst>
                                            <p:cond delay="0"/>
                                          </p:stCondLst>
                                        </p:cTn>
                                        <p:tgtEl>
                                          <p:spTgt spid="6564"/>
                                        </p:tgtEl>
                                        <p:attrNameLst>
                                          <p:attrName>style.visibility</p:attrName>
                                        </p:attrNameLst>
                                      </p:cBhvr>
                                      <p:to>
                                        <p:strVal val="visible"/>
                                      </p:to>
                                    </p:set>
                                  </p:childTnLst>
                                  <p:subTnLst>
                                    <p:audio>
                                      <p:cMediaNode>
                                        <p:cTn display="0" masterRel="sameClick">
                                          <p:stCondLst>
                                            <p:cond evt="begin" delay="0">
                                              <p:tn val="42"/>
                                            </p:cond>
                                          </p:stCondLst>
                                          <p:endCondLst>
                                            <p:cond evt="onStopAudio" delay="0">
                                              <p:tgtEl>
                                                <p:sldTgt/>
                                              </p:tgtEl>
                                            </p:cond>
                                          </p:endCondLst>
                                        </p:cTn>
                                        <p:tgtEl>
                                          <p:sndTgt r:embed="rId3" name="explode.wav"/>
                                        </p:tgtEl>
                                      </p:cMediaNode>
                                    </p:audio>
                                  </p:subTnLst>
                                </p:cTn>
                              </p:par>
                            </p:childTnLst>
                          </p:cTn>
                        </p:par>
                        <p:par>
                          <p:cTn id="44" fill="hold" nodeType="afterGroup">
                            <p:stCondLst>
                              <p:cond delay="500"/>
                            </p:stCondLst>
                            <p:childTnLst>
                              <p:par>
                                <p:cTn id="45" presetID="3" presetClass="exit" presetSubtype="10" fill="hold" grpId="1" nodeType="afterEffect">
                                  <p:stCondLst>
                                    <p:cond delay="0"/>
                                  </p:stCondLst>
                                  <p:childTnLst>
                                    <p:animEffect transition="out" filter="blinds(horizontal)">
                                      <p:cBhvr>
                                        <p:cTn id="46" dur="500"/>
                                        <p:tgtEl>
                                          <p:spTgt spid="6564"/>
                                        </p:tgtEl>
                                      </p:cBhvr>
                                    </p:animEffect>
                                    <p:set>
                                      <p:cBhvr>
                                        <p:cTn id="47" dur="1" fill="hold">
                                          <p:stCondLst>
                                            <p:cond delay="499"/>
                                          </p:stCondLst>
                                        </p:cTn>
                                        <p:tgtEl>
                                          <p:spTgt spid="6564"/>
                                        </p:tgtEl>
                                        <p:attrNameLst>
                                          <p:attrName>style.visibility</p:attrName>
                                        </p:attrNameLst>
                                      </p:cBhvr>
                                      <p:to>
                                        <p:strVal val="hidden"/>
                                      </p:to>
                                    </p:set>
                                  </p:childTnLst>
                                </p:cTn>
                              </p:par>
                              <p:par>
                                <p:cTn id="48" presetID="9" presetClass="exit" presetSubtype="0" fill="hold" grpId="1" nodeType="withEffect">
                                  <p:stCondLst>
                                    <p:cond delay="0"/>
                                  </p:stCondLst>
                                  <p:childTnLst>
                                    <p:animEffect transition="out" filter="dissolve">
                                      <p:cBhvr>
                                        <p:cTn id="49" dur="500"/>
                                        <p:tgtEl>
                                          <p:spTgt spid="6565"/>
                                        </p:tgtEl>
                                      </p:cBhvr>
                                    </p:animEffect>
                                    <p:set>
                                      <p:cBhvr>
                                        <p:cTn id="50" dur="1" fill="hold">
                                          <p:stCondLst>
                                            <p:cond delay="499"/>
                                          </p:stCondLst>
                                        </p:cTn>
                                        <p:tgtEl>
                                          <p:spTgt spid="6565"/>
                                        </p:tgtEl>
                                        <p:attrNameLst>
                                          <p:attrName>style.visibility</p:attrName>
                                        </p:attrNameLst>
                                      </p:cBhvr>
                                      <p:to>
                                        <p:strVal val="hidden"/>
                                      </p:to>
                                    </p:set>
                                  </p:childTnLst>
                                </p:cTn>
                              </p:par>
                              <p:par>
                                <p:cTn id="51" presetID="9" presetClass="exit" presetSubtype="0" fill="hold" grpId="0" nodeType="withEffect">
                                  <p:stCondLst>
                                    <p:cond delay="0"/>
                                  </p:stCondLst>
                                  <p:childTnLst>
                                    <p:animEffect transition="out" filter="dissolve">
                                      <p:cBhvr>
                                        <p:cTn id="52" dur="500"/>
                                        <p:tgtEl>
                                          <p:spTgt spid="6190"/>
                                        </p:tgtEl>
                                      </p:cBhvr>
                                    </p:animEffect>
                                    <p:set>
                                      <p:cBhvr>
                                        <p:cTn id="53" dur="1" fill="hold">
                                          <p:stCondLst>
                                            <p:cond delay="499"/>
                                          </p:stCondLst>
                                        </p:cTn>
                                        <p:tgtEl>
                                          <p:spTgt spid="6190"/>
                                        </p:tgtEl>
                                        <p:attrNameLst>
                                          <p:attrName>style.visibility</p:attrName>
                                        </p:attrNameLst>
                                      </p:cBhvr>
                                      <p:to>
                                        <p:strVal val="hidden"/>
                                      </p:to>
                                    </p:set>
                                  </p:childTnLst>
                                </p:cTn>
                              </p:par>
                              <p:par>
                                <p:cTn id="54" presetID="9" presetClass="entr" presetSubtype="0" fill="hold" nodeType="withEffect">
                                  <p:stCondLst>
                                    <p:cond delay="0"/>
                                  </p:stCondLst>
                                  <p:childTnLst>
                                    <p:set>
                                      <p:cBhvr>
                                        <p:cTn id="55" dur="1" fill="hold">
                                          <p:stCondLst>
                                            <p:cond delay="0"/>
                                          </p:stCondLst>
                                        </p:cTn>
                                        <p:tgtEl>
                                          <p:spTgt spid="14472"/>
                                        </p:tgtEl>
                                        <p:attrNameLst>
                                          <p:attrName>style.visibility</p:attrName>
                                        </p:attrNameLst>
                                      </p:cBhvr>
                                      <p:to>
                                        <p:strVal val="visible"/>
                                      </p:to>
                                    </p:set>
                                    <p:animEffect transition="in" filter="dissolve">
                                      <p:cBhvr>
                                        <p:cTn id="56" dur="1000"/>
                                        <p:tgtEl>
                                          <p:spTgt spid="14472"/>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6566"/>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explode.wav"/>
                                        </p:tgtEl>
                                      </p:cMediaNode>
                                    </p:audio>
                                  </p:subTnLst>
                                </p:cTn>
                              </p:par>
                            </p:childTnLst>
                          </p:cTn>
                        </p:par>
                        <p:par>
                          <p:cTn id="61" fill="hold" nodeType="afterGroup">
                            <p:stCondLst>
                              <p:cond delay="0"/>
                            </p:stCondLst>
                            <p:childTnLst>
                              <p:par>
                                <p:cTn id="62" presetID="3" presetClass="exit" presetSubtype="10" fill="hold" grpId="1" nodeType="afterEffect">
                                  <p:stCondLst>
                                    <p:cond delay="0"/>
                                  </p:stCondLst>
                                  <p:childTnLst>
                                    <p:animEffect transition="out" filter="blinds(horizontal)">
                                      <p:cBhvr>
                                        <p:cTn id="63" dur="500"/>
                                        <p:tgtEl>
                                          <p:spTgt spid="6566"/>
                                        </p:tgtEl>
                                      </p:cBhvr>
                                    </p:animEffect>
                                    <p:set>
                                      <p:cBhvr>
                                        <p:cTn id="64" dur="1" fill="hold">
                                          <p:stCondLst>
                                            <p:cond delay="499"/>
                                          </p:stCondLst>
                                        </p:cTn>
                                        <p:tgtEl>
                                          <p:spTgt spid="6566"/>
                                        </p:tgtEl>
                                        <p:attrNameLst>
                                          <p:attrName>style.visibility</p:attrName>
                                        </p:attrNameLst>
                                      </p:cBhvr>
                                      <p:to>
                                        <p:strVal val="hidden"/>
                                      </p:to>
                                    </p:set>
                                  </p:childTnLst>
                                </p:cTn>
                              </p:par>
                            </p:childTnLst>
                          </p:cTn>
                        </p:par>
                        <p:par>
                          <p:cTn id="65" fill="hold" nodeType="afterGroup">
                            <p:stCondLst>
                              <p:cond delay="500"/>
                            </p:stCondLst>
                            <p:childTnLst>
                              <p:par>
                                <p:cTn id="66" presetID="9" presetClass="exit" presetSubtype="0" fill="hold" grpId="0" nodeType="afterEffect">
                                  <p:stCondLst>
                                    <p:cond delay="0"/>
                                  </p:stCondLst>
                                  <p:childTnLst>
                                    <p:animEffect transition="out" filter="dissolve">
                                      <p:cBhvr>
                                        <p:cTn id="67" dur="1000"/>
                                        <p:tgtEl>
                                          <p:spTgt spid="6193"/>
                                        </p:tgtEl>
                                      </p:cBhvr>
                                    </p:animEffect>
                                    <p:set>
                                      <p:cBhvr>
                                        <p:cTn id="68" dur="1" fill="hold">
                                          <p:stCondLst>
                                            <p:cond delay="999"/>
                                          </p:stCondLst>
                                        </p:cTn>
                                        <p:tgtEl>
                                          <p:spTgt spid="6193"/>
                                        </p:tgtEl>
                                        <p:attrNameLst>
                                          <p:attrName>style.visibility</p:attrName>
                                        </p:attrNameLst>
                                      </p:cBhvr>
                                      <p:to>
                                        <p:strVal val="hidden"/>
                                      </p:to>
                                    </p:set>
                                  </p:childTnLst>
                                </p:cTn>
                              </p:par>
                              <p:par>
                                <p:cTn id="69" presetID="9" presetClass="entr" presetSubtype="0" fill="hold" nodeType="withEffect">
                                  <p:stCondLst>
                                    <p:cond delay="0"/>
                                  </p:stCondLst>
                                  <p:childTnLst>
                                    <p:set>
                                      <p:cBhvr>
                                        <p:cTn id="70" dur="1" fill="hold">
                                          <p:stCondLst>
                                            <p:cond delay="0"/>
                                          </p:stCondLst>
                                        </p:cTn>
                                        <p:tgtEl>
                                          <p:spTgt spid="14479"/>
                                        </p:tgtEl>
                                        <p:attrNameLst>
                                          <p:attrName>style.visibility</p:attrName>
                                        </p:attrNameLst>
                                      </p:cBhvr>
                                      <p:to>
                                        <p:strVal val="visible"/>
                                      </p:to>
                                    </p:set>
                                    <p:animEffect transition="in" filter="dissolve">
                                      <p:cBhvr>
                                        <p:cTn id="71" dur="1000"/>
                                        <p:tgtEl>
                                          <p:spTgt spid="14479"/>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6843"/>
                                        </p:tgtEl>
                                        <p:attrNameLst>
                                          <p:attrName>style.visibility</p:attrName>
                                        </p:attrNameLst>
                                      </p:cBhvr>
                                      <p:to>
                                        <p:strVal val="visible"/>
                                      </p:to>
                                    </p:set>
                                  </p:childTnLst>
                                  <p:subTnLst>
                                    <p:audio>
                                      <p:cMediaNode>
                                        <p:cTn display="0" masterRel="sameClick">
                                          <p:stCondLst>
                                            <p:cond evt="begin" delay="0">
                                              <p:tn val="74"/>
                                            </p:cond>
                                          </p:stCondLst>
                                          <p:endCondLst>
                                            <p:cond evt="onStopAudio" delay="0">
                                              <p:tgtEl>
                                                <p:sldTgt/>
                                              </p:tgtEl>
                                            </p:cond>
                                          </p:endCondLst>
                                        </p:cTn>
                                        <p:tgtEl>
                                          <p:sndTgt r:embed="rId3" name="explode.wav"/>
                                        </p:tgtEl>
                                      </p:cMediaNode>
                                    </p:audio>
                                  </p:subTnLst>
                                </p:cTn>
                              </p:par>
                            </p:childTnLst>
                          </p:cTn>
                        </p:par>
                        <p:par>
                          <p:cTn id="76" fill="hold" nodeType="afterGroup">
                            <p:stCondLst>
                              <p:cond delay="0"/>
                            </p:stCondLst>
                            <p:childTnLst>
                              <p:par>
                                <p:cTn id="77" presetID="3" presetClass="exit" presetSubtype="10" fill="hold" grpId="1" nodeType="afterEffect">
                                  <p:stCondLst>
                                    <p:cond delay="0"/>
                                  </p:stCondLst>
                                  <p:childTnLst>
                                    <p:animEffect transition="out" filter="blinds(horizontal)">
                                      <p:cBhvr>
                                        <p:cTn id="78" dur="500"/>
                                        <p:tgtEl>
                                          <p:spTgt spid="6843"/>
                                        </p:tgtEl>
                                      </p:cBhvr>
                                    </p:animEffect>
                                    <p:set>
                                      <p:cBhvr>
                                        <p:cTn id="79" dur="1" fill="hold">
                                          <p:stCondLst>
                                            <p:cond delay="499"/>
                                          </p:stCondLst>
                                        </p:cTn>
                                        <p:tgtEl>
                                          <p:spTgt spid="6843"/>
                                        </p:tgtEl>
                                        <p:attrNameLst>
                                          <p:attrName>style.visibility</p:attrName>
                                        </p:attrNameLst>
                                      </p:cBhvr>
                                      <p:to>
                                        <p:strVal val="hidden"/>
                                      </p:to>
                                    </p:set>
                                  </p:childTnLst>
                                </p:cTn>
                              </p:par>
                              <p:par>
                                <p:cTn id="80" presetID="9" presetClass="entr" presetSubtype="0" fill="hold" nodeType="withEffect">
                                  <p:stCondLst>
                                    <p:cond delay="0"/>
                                  </p:stCondLst>
                                  <p:childTnLst>
                                    <p:set>
                                      <p:cBhvr>
                                        <p:cTn id="81" dur="1" fill="hold">
                                          <p:stCondLst>
                                            <p:cond delay="0"/>
                                          </p:stCondLst>
                                        </p:cTn>
                                        <p:tgtEl>
                                          <p:spTgt spid="14491"/>
                                        </p:tgtEl>
                                        <p:attrNameLst>
                                          <p:attrName>style.visibility</p:attrName>
                                        </p:attrNameLst>
                                      </p:cBhvr>
                                      <p:to>
                                        <p:strVal val="visible"/>
                                      </p:to>
                                    </p:set>
                                    <p:animEffect transition="in" filter="dissolve">
                                      <p:cBhvr>
                                        <p:cTn id="82" dur="1000"/>
                                        <p:tgtEl>
                                          <p:spTgt spid="14491"/>
                                        </p:tgtEl>
                                      </p:cBhvr>
                                    </p:animEffect>
                                  </p:childTnLst>
                                </p:cTn>
                              </p:par>
                              <p:par>
                                <p:cTn id="83" presetID="9" presetClass="entr" presetSubtype="0" fill="hold" nodeType="withEffect">
                                  <p:stCondLst>
                                    <p:cond delay="0"/>
                                  </p:stCondLst>
                                  <p:childTnLst>
                                    <p:set>
                                      <p:cBhvr>
                                        <p:cTn id="84" dur="1" fill="hold">
                                          <p:stCondLst>
                                            <p:cond delay="0"/>
                                          </p:stCondLst>
                                        </p:cTn>
                                        <p:tgtEl>
                                          <p:spTgt spid="14486"/>
                                        </p:tgtEl>
                                        <p:attrNameLst>
                                          <p:attrName>style.visibility</p:attrName>
                                        </p:attrNameLst>
                                      </p:cBhvr>
                                      <p:to>
                                        <p:strVal val="visible"/>
                                      </p:to>
                                    </p:set>
                                    <p:animEffect transition="in" filter="dissolve">
                                      <p:cBhvr>
                                        <p:cTn id="85" dur="500"/>
                                        <p:tgtEl>
                                          <p:spTgt spid="14486"/>
                                        </p:tgtEl>
                                      </p:cBhvr>
                                    </p:animEffect>
                                  </p:childTnLst>
                                </p:cTn>
                              </p:par>
                            </p:childTnLst>
                          </p:cTn>
                        </p:par>
                        <p:par>
                          <p:cTn id="86" fill="hold" nodeType="afterGroup">
                            <p:stCondLst>
                              <p:cond delay="1000"/>
                            </p:stCondLst>
                            <p:childTnLst>
                              <p:par>
                                <p:cTn id="87" presetID="1" presetClass="entr" presetSubtype="0" fill="hold" grpId="0" nodeType="afterEffect">
                                  <p:stCondLst>
                                    <p:cond delay="0"/>
                                  </p:stCondLst>
                                  <p:childTnLst>
                                    <p:set>
                                      <p:cBhvr>
                                        <p:cTn id="88" dur="1" fill="hold">
                                          <p:stCondLst>
                                            <p:cond delay="0"/>
                                          </p:stCondLst>
                                        </p:cTn>
                                        <p:tgtEl>
                                          <p:spTgt spid="6844"/>
                                        </p:tgtEl>
                                        <p:attrNameLst>
                                          <p:attrName>style.visibility</p:attrName>
                                        </p:attrNameLst>
                                      </p:cBhvr>
                                      <p:to>
                                        <p:strVal val="visible"/>
                                      </p:to>
                                    </p:set>
                                  </p:childTnLst>
                                  <p:subTnLst>
                                    <p:audio>
                                      <p:cMediaNode>
                                        <p:cTn display="0" masterRel="sameClick">
                                          <p:stCondLst>
                                            <p:cond evt="begin" delay="0">
                                              <p:tn val="87"/>
                                            </p:cond>
                                          </p:stCondLst>
                                          <p:endCondLst>
                                            <p:cond evt="onStopAudio" delay="0">
                                              <p:tgtEl>
                                                <p:sldTgt/>
                                              </p:tgtEl>
                                            </p:cond>
                                          </p:endCondLst>
                                        </p:cTn>
                                        <p:tgtEl>
                                          <p:sndTgt r:embed="rId3" name="explode.wav"/>
                                        </p:tgtEl>
                                      </p:cMediaNode>
                                    </p:audio>
                                  </p:subTnLst>
                                </p:cTn>
                              </p:par>
                            </p:childTnLst>
                          </p:cTn>
                        </p:par>
                        <p:par>
                          <p:cTn id="89" fill="hold" nodeType="afterGroup">
                            <p:stCondLst>
                              <p:cond delay="1000"/>
                            </p:stCondLst>
                            <p:childTnLst>
                              <p:par>
                                <p:cTn id="90" presetID="3" presetClass="exit" presetSubtype="10" fill="hold" grpId="1" nodeType="afterEffect">
                                  <p:stCondLst>
                                    <p:cond delay="0"/>
                                  </p:stCondLst>
                                  <p:childTnLst>
                                    <p:animEffect transition="out" filter="blinds(horizontal)">
                                      <p:cBhvr>
                                        <p:cTn id="91" dur="500"/>
                                        <p:tgtEl>
                                          <p:spTgt spid="6844"/>
                                        </p:tgtEl>
                                      </p:cBhvr>
                                    </p:animEffect>
                                    <p:set>
                                      <p:cBhvr>
                                        <p:cTn id="92" dur="1" fill="hold">
                                          <p:stCondLst>
                                            <p:cond delay="499"/>
                                          </p:stCondLst>
                                        </p:cTn>
                                        <p:tgtEl>
                                          <p:spTgt spid="6844"/>
                                        </p:tgtEl>
                                        <p:attrNameLst>
                                          <p:attrName>style.visibility</p:attrName>
                                        </p:attrNameLst>
                                      </p:cBhvr>
                                      <p:to>
                                        <p:strVal val="hidden"/>
                                      </p:to>
                                    </p:set>
                                  </p:childTnLst>
                                </p:cTn>
                              </p:par>
                            </p:childTnLst>
                          </p:cTn>
                        </p:par>
                        <p:par>
                          <p:cTn id="93" fill="hold" nodeType="afterGroup">
                            <p:stCondLst>
                              <p:cond delay="1500"/>
                            </p:stCondLst>
                            <p:childTnLst>
                              <p:par>
                                <p:cTn id="94" presetID="9" presetClass="exit" presetSubtype="0" fill="hold" grpId="0" nodeType="afterEffect">
                                  <p:stCondLst>
                                    <p:cond delay="0"/>
                                  </p:stCondLst>
                                  <p:childTnLst>
                                    <p:animEffect transition="out" filter="dissolve">
                                      <p:cBhvr>
                                        <p:cTn id="95" dur="500"/>
                                        <p:tgtEl>
                                          <p:spTgt spid="6201"/>
                                        </p:tgtEl>
                                      </p:cBhvr>
                                    </p:animEffect>
                                    <p:set>
                                      <p:cBhvr>
                                        <p:cTn id="96" dur="1" fill="hold">
                                          <p:stCondLst>
                                            <p:cond delay="499"/>
                                          </p:stCondLst>
                                        </p:cTn>
                                        <p:tgtEl>
                                          <p:spTgt spid="6201"/>
                                        </p:tgtEl>
                                        <p:attrNameLst>
                                          <p:attrName>style.visibility</p:attrName>
                                        </p:attrNameLst>
                                      </p:cBhvr>
                                      <p:to>
                                        <p:strVal val="hidden"/>
                                      </p:to>
                                    </p:set>
                                  </p:childTnLst>
                                </p:cTn>
                              </p:par>
                              <p:par>
                                <p:cTn id="97" presetID="9" presetClass="exit" presetSubtype="0" fill="hold" grpId="0" nodeType="withEffect">
                                  <p:stCondLst>
                                    <p:cond delay="0"/>
                                  </p:stCondLst>
                                  <p:childTnLst>
                                    <p:animEffect transition="out" filter="dissolve">
                                      <p:cBhvr>
                                        <p:cTn id="98" dur="500"/>
                                        <p:tgtEl>
                                          <p:spTgt spid="6202"/>
                                        </p:tgtEl>
                                      </p:cBhvr>
                                    </p:animEffect>
                                    <p:set>
                                      <p:cBhvr>
                                        <p:cTn id="99" dur="1" fill="hold">
                                          <p:stCondLst>
                                            <p:cond delay="499"/>
                                          </p:stCondLst>
                                        </p:cTn>
                                        <p:tgtEl>
                                          <p:spTgt spid="6202"/>
                                        </p:tgtEl>
                                        <p:attrNameLst>
                                          <p:attrName>style.visibility</p:attrName>
                                        </p:attrNameLst>
                                      </p:cBhvr>
                                      <p:to>
                                        <p:strVal val="hidden"/>
                                      </p:to>
                                    </p:set>
                                  </p:childTnLst>
                                </p:cTn>
                              </p:par>
                              <p:par>
                                <p:cTn id="100" presetID="9" presetClass="entr" presetSubtype="0" fill="hold" nodeType="withEffect">
                                  <p:stCondLst>
                                    <p:cond delay="0"/>
                                  </p:stCondLst>
                                  <p:childTnLst>
                                    <p:set>
                                      <p:cBhvr>
                                        <p:cTn id="101" dur="1" fill="hold">
                                          <p:stCondLst>
                                            <p:cond delay="0"/>
                                          </p:stCondLst>
                                        </p:cTn>
                                        <p:tgtEl>
                                          <p:spTgt spid="14480"/>
                                        </p:tgtEl>
                                        <p:attrNameLst>
                                          <p:attrName>style.visibility</p:attrName>
                                        </p:attrNameLst>
                                      </p:cBhvr>
                                      <p:to>
                                        <p:strVal val="visible"/>
                                      </p:to>
                                    </p:set>
                                    <p:animEffect transition="in" filter="dissolve">
                                      <p:cBhvr>
                                        <p:cTn id="102" dur="1000"/>
                                        <p:tgtEl>
                                          <p:spTgt spid="14480"/>
                                        </p:tgtEl>
                                      </p:cBhvr>
                                    </p:animEffect>
                                  </p:childTnLst>
                                </p:cTn>
                              </p:par>
                              <p:par>
                                <p:cTn id="103" presetID="9" presetClass="entr" presetSubtype="0" fill="hold" nodeType="withEffect">
                                  <p:stCondLst>
                                    <p:cond delay="0"/>
                                  </p:stCondLst>
                                  <p:childTnLst>
                                    <p:set>
                                      <p:cBhvr>
                                        <p:cTn id="104" dur="1" fill="hold">
                                          <p:stCondLst>
                                            <p:cond delay="0"/>
                                          </p:stCondLst>
                                        </p:cTn>
                                        <p:tgtEl>
                                          <p:spTgt spid="14481"/>
                                        </p:tgtEl>
                                        <p:attrNameLst>
                                          <p:attrName>style.visibility</p:attrName>
                                        </p:attrNameLst>
                                      </p:cBhvr>
                                      <p:to>
                                        <p:strVal val="visible"/>
                                      </p:to>
                                    </p:set>
                                    <p:animEffect transition="in" filter="dissolve">
                                      <p:cBhvr>
                                        <p:cTn id="105" dur="1000"/>
                                        <p:tgtEl>
                                          <p:spTgt spid="14481"/>
                                        </p:tgtEl>
                                      </p:cBhvr>
                                    </p:animEffect>
                                  </p:childTnLst>
                                </p:cTn>
                              </p:par>
                            </p:childTnLst>
                          </p:cTn>
                        </p:par>
                        <p:par>
                          <p:cTn id="106" fill="hold" nodeType="afterGroup">
                            <p:stCondLst>
                              <p:cond delay="2500"/>
                            </p:stCondLst>
                            <p:childTnLst>
                              <p:par>
                                <p:cTn id="107" presetID="12" presetClass="exit" presetSubtype="4" fill="hold" grpId="0" nodeType="afterEffect">
                                  <p:stCondLst>
                                    <p:cond delay="0"/>
                                  </p:stCondLst>
                                  <p:childTnLst>
                                    <p:animEffect transition="out" filter="slide(fromBottom)">
                                      <p:cBhvr>
                                        <p:cTn id="108" dur="1000"/>
                                        <p:tgtEl>
                                          <p:spTgt spid="14550"/>
                                        </p:tgtEl>
                                      </p:cBhvr>
                                    </p:animEffect>
                                    <p:set>
                                      <p:cBhvr>
                                        <p:cTn id="109" dur="1" fill="hold">
                                          <p:stCondLst>
                                            <p:cond delay="999"/>
                                          </p:stCondLst>
                                        </p:cTn>
                                        <p:tgtEl>
                                          <p:spTgt spid="14550"/>
                                        </p:tgtEl>
                                        <p:attrNameLst>
                                          <p:attrName>style.visibility</p:attrName>
                                        </p:attrNameLst>
                                      </p:cBhvr>
                                      <p:to>
                                        <p:strVal val="hidden"/>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nodeType="clickEffect">
                                  <p:stCondLst>
                                    <p:cond delay="0"/>
                                  </p:stCondLst>
                                  <p:childTnLst>
                                    <p:set>
                                      <p:cBhvr>
                                        <p:cTn id="113" dur="1" fill="hold">
                                          <p:stCondLst>
                                            <p:cond delay="0"/>
                                          </p:stCondLst>
                                        </p:cTn>
                                        <p:tgtEl>
                                          <p:spTgt spid="6621"/>
                                        </p:tgtEl>
                                        <p:attrNameLst>
                                          <p:attrName>style.visibility</p:attrName>
                                        </p:attrNameLst>
                                      </p:cBhvr>
                                      <p:to>
                                        <p:strVal val="visible"/>
                                      </p:to>
                                    </p:set>
                                    <p:animEffect transition="in" filter="dissolve">
                                      <p:cBhvr>
                                        <p:cTn id="114" dur="500"/>
                                        <p:tgtEl>
                                          <p:spTgt spid="6621"/>
                                        </p:tgtEl>
                                      </p:cBhvr>
                                    </p:animEffect>
                                  </p:childTnLst>
                                  <p:subTnLst>
                                    <p:audio>
                                      <p:cMediaNode>
                                        <p:cTn display="0" masterRel="sameClick">
                                          <p:stCondLst>
                                            <p:cond evt="begin" delay="0">
                                              <p:tn val="112"/>
                                            </p:cond>
                                          </p:stCondLst>
                                          <p:endCondLst>
                                            <p:cond evt="onStopAudio" delay="0">
                                              <p:tgtEl>
                                                <p:sldTgt/>
                                              </p:tgtEl>
                                            </p:cond>
                                          </p:endCondLst>
                                        </p:cTn>
                                        <p:tgtEl>
                                          <p:sndTgt r:embed="rId4" name="nautical026.wav"/>
                                        </p:tgtEl>
                                      </p:cMediaNode>
                                    </p:audio>
                                  </p:subTnLst>
                                </p:cTn>
                              </p:par>
                              <p:par>
                                <p:cTn id="115" presetID="9" presetClass="entr" presetSubtype="0" fill="hold" nodeType="withEffect">
                                  <p:stCondLst>
                                    <p:cond delay="0"/>
                                  </p:stCondLst>
                                  <p:childTnLst>
                                    <p:set>
                                      <p:cBhvr>
                                        <p:cTn id="116" dur="1" fill="hold">
                                          <p:stCondLst>
                                            <p:cond delay="0"/>
                                          </p:stCondLst>
                                        </p:cTn>
                                        <p:tgtEl>
                                          <p:spTgt spid="6622"/>
                                        </p:tgtEl>
                                        <p:attrNameLst>
                                          <p:attrName>style.visibility</p:attrName>
                                        </p:attrNameLst>
                                      </p:cBhvr>
                                      <p:to>
                                        <p:strVal val="visible"/>
                                      </p:to>
                                    </p:set>
                                    <p:animEffect transition="in" filter="dissolve">
                                      <p:cBhvr>
                                        <p:cTn id="117" dur="500"/>
                                        <p:tgtEl>
                                          <p:spTgt spid="6622"/>
                                        </p:tgtEl>
                                      </p:cBhvr>
                                    </p:animEffect>
                                  </p:childTnLst>
                                </p:cTn>
                              </p:par>
                            </p:childTnLst>
                          </p:cTn>
                        </p:par>
                        <p:par>
                          <p:cTn id="118" fill="hold" nodeType="afterGroup">
                            <p:stCondLst>
                              <p:cond delay="500"/>
                            </p:stCondLst>
                            <p:childTnLst>
                              <p:par>
                                <p:cTn id="119" presetID="9" presetClass="entr" presetSubtype="0" fill="hold" nodeType="afterEffect">
                                  <p:stCondLst>
                                    <p:cond delay="0"/>
                                  </p:stCondLst>
                                  <p:childTnLst>
                                    <p:set>
                                      <p:cBhvr>
                                        <p:cTn id="120" dur="1" fill="hold">
                                          <p:stCondLst>
                                            <p:cond delay="0"/>
                                          </p:stCondLst>
                                        </p:cTn>
                                        <p:tgtEl>
                                          <p:spTgt spid="6620"/>
                                        </p:tgtEl>
                                        <p:attrNameLst>
                                          <p:attrName>style.visibility</p:attrName>
                                        </p:attrNameLst>
                                      </p:cBhvr>
                                      <p:to>
                                        <p:strVal val="visible"/>
                                      </p:to>
                                    </p:set>
                                    <p:animEffect transition="in" filter="dissolve">
                                      <p:cBhvr>
                                        <p:cTn id="121" dur="500"/>
                                        <p:tgtEl>
                                          <p:spTgt spid="6620"/>
                                        </p:tgtEl>
                                      </p:cBhvr>
                                    </p:animEffect>
                                  </p:childTnLst>
                                </p:cTn>
                              </p:par>
                              <p:par>
                                <p:cTn id="122" presetID="9" presetClass="entr" presetSubtype="0" fill="hold" nodeType="withEffect">
                                  <p:stCondLst>
                                    <p:cond delay="0"/>
                                  </p:stCondLst>
                                  <p:childTnLst>
                                    <p:set>
                                      <p:cBhvr>
                                        <p:cTn id="123" dur="1" fill="hold">
                                          <p:stCondLst>
                                            <p:cond delay="0"/>
                                          </p:stCondLst>
                                        </p:cTn>
                                        <p:tgtEl>
                                          <p:spTgt spid="6662"/>
                                        </p:tgtEl>
                                        <p:attrNameLst>
                                          <p:attrName>style.visibility</p:attrName>
                                        </p:attrNameLst>
                                      </p:cBhvr>
                                      <p:to>
                                        <p:strVal val="visible"/>
                                      </p:to>
                                    </p:set>
                                    <p:animEffect transition="in" filter="dissolve">
                                      <p:cBhvr>
                                        <p:cTn id="124" dur="500"/>
                                        <p:tgtEl>
                                          <p:spTgt spid="6662"/>
                                        </p:tgtEl>
                                      </p:cBhvr>
                                    </p:animEffect>
                                  </p:childTnLst>
                                </p:cTn>
                              </p:par>
                            </p:childTnLst>
                          </p:cTn>
                        </p:par>
                        <p:par>
                          <p:cTn id="125" fill="hold" nodeType="afterGroup">
                            <p:stCondLst>
                              <p:cond delay="1000"/>
                            </p:stCondLst>
                            <p:childTnLst>
                              <p:par>
                                <p:cTn id="126" presetID="9" presetClass="entr" presetSubtype="0" fill="hold" nodeType="afterEffect">
                                  <p:stCondLst>
                                    <p:cond delay="0"/>
                                  </p:stCondLst>
                                  <p:childTnLst>
                                    <p:set>
                                      <p:cBhvr>
                                        <p:cTn id="127" dur="1" fill="hold">
                                          <p:stCondLst>
                                            <p:cond delay="0"/>
                                          </p:stCondLst>
                                        </p:cTn>
                                        <p:tgtEl>
                                          <p:spTgt spid="6619"/>
                                        </p:tgtEl>
                                        <p:attrNameLst>
                                          <p:attrName>style.visibility</p:attrName>
                                        </p:attrNameLst>
                                      </p:cBhvr>
                                      <p:to>
                                        <p:strVal val="visible"/>
                                      </p:to>
                                    </p:set>
                                    <p:animEffect transition="in" filter="dissolve">
                                      <p:cBhvr>
                                        <p:cTn id="128" dur="500"/>
                                        <p:tgtEl>
                                          <p:spTgt spid="6619"/>
                                        </p:tgtEl>
                                      </p:cBhvr>
                                    </p:animEffect>
                                  </p:childTnLst>
                                </p:cTn>
                              </p:par>
                              <p:par>
                                <p:cTn id="129" presetID="9" presetClass="entr" presetSubtype="0" fill="hold" nodeType="withEffect">
                                  <p:stCondLst>
                                    <p:cond delay="0"/>
                                  </p:stCondLst>
                                  <p:childTnLst>
                                    <p:set>
                                      <p:cBhvr>
                                        <p:cTn id="130" dur="1" fill="hold">
                                          <p:stCondLst>
                                            <p:cond delay="0"/>
                                          </p:stCondLst>
                                        </p:cTn>
                                        <p:tgtEl>
                                          <p:spTgt spid="6661"/>
                                        </p:tgtEl>
                                        <p:attrNameLst>
                                          <p:attrName>style.visibility</p:attrName>
                                        </p:attrNameLst>
                                      </p:cBhvr>
                                      <p:to>
                                        <p:strVal val="visible"/>
                                      </p:to>
                                    </p:set>
                                    <p:animEffect transition="in" filter="dissolve">
                                      <p:cBhvr>
                                        <p:cTn id="131" dur="500"/>
                                        <p:tgtEl>
                                          <p:spTgt spid="6661"/>
                                        </p:tgtEl>
                                      </p:cBhvr>
                                    </p:animEffect>
                                  </p:childTnLst>
                                </p:cTn>
                              </p:par>
                            </p:childTnLst>
                          </p:cTn>
                        </p:par>
                        <p:par>
                          <p:cTn id="132" fill="hold" nodeType="afterGroup">
                            <p:stCondLst>
                              <p:cond delay="1500"/>
                            </p:stCondLst>
                            <p:childTnLst>
                              <p:par>
                                <p:cTn id="133" presetID="1" presetClass="entr" presetSubtype="0" fill="hold" grpId="0" nodeType="afterEffect">
                                  <p:stCondLst>
                                    <p:cond delay="0"/>
                                  </p:stCondLst>
                                  <p:childTnLst>
                                    <p:set>
                                      <p:cBhvr>
                                        <p:cTn id="134" dur="1" fill="hold">
                                          <p:stCondLst>
                                            <p:cond delay="0"/>
                                          </p:stCondLst>
                                        </p:cTn>
                                        <p:tgtEl>
                                          <p:spTgt spid="6677"/>
                                        </p:tgtEl>
                                        <p:attrNameLst>
                                          <p:attrName>style.visibility</p:attrName>
                                        </p:attrNameLst>
                                      </p:cBhvr>
                                      <p:to>
                                        <p:strVal val="visible"/>
                                      </p:to>
                                    </p:set>
                                  </p:childTnLst>
                                  <p:subTnLst>
                                    <p:audio>
                                      <p:cMediaNode>
                                        <p:cTn display="0" masterRel="sameClick">
                                          <p:stCondLst>
                                            <p:cond evt="begin" delay="0">
                                              <p:tn val="133"/>
                                            </p:cond>
                                          </p:stCondLst>
                                          <p:endCondLst>
                                            <p:cond evt="onStopAudio" delay="0">
                                              <p:tgtEl>
                                                <p:sldTgt/>
                                              </p:tgtEl>
                                            </p:cond>
                                          </p:endCondLst>
                                        </p:cTn>
                                        <p:tgtEl>
                                          <p:sndTgt r:embed="rId3" name="explode.wav"/>
                                        </p:tgtEl>
                                      </p:cMediaNode>
                                    </p:audio>
                                  </p:subTnLst>
                                </p:cTn>
                              </p:par>
                            </p:childTnLst>
                          </p:cTn>
                        </p:par>
                        <p:par>
                          <p:cTn id="135" fill="hold" nodeType="afterGroup">
                            <p:stCondLst>
                              <p:cond delay="1500"/>
                            </p:stCondLst>
                            <p:childTnLst>
                              <p:par>
                                <p:cTn id="136" presetID="3" presetClass="exit" presetSubtype="10" fill="hold" grpId="1" nodeType="afterEffect">
                                  <p:stCondLst>
                                    <p:cond delay="0"/>
                                  </p:stCondLst>
                                  <p:childTnLst>
                                    <p:animEffect transition="out" filter="blinds(horizontal)">
                                      <p:cBhvr>
                                        <p:cTn id="137" dur="500"/>
                                        <p:tgtEl>
                                          <p:spTgt spid="6677"/>
                                        </p:tgtEl>
                                      </p:cBhvr>
                                    </p:animEffect>
                                    <p:set>
                                      <p:cBhvr>
                                        <p:cTn id="138" dur="1" fill="hold">
                                          <p:stCondLst>
                                            <p:cond delay="499"/>
                                          </p:stCondLst>
                                        </p:cTn>
                                        <p:tgtEl>
                                          <p:spTgt spid="6677"/>
                                        </p:tgtEl>
                                        <p:attrNameLst>
                                          <p:attrName>style.visibility</p:attrName>
                                        </p:attrNameLst>
                                      </p:cBhvr>
                                      <p:to>
                                        <p:strVal val="hidden"/>
                                      </p:to>
                                    </p:set>
                                  </p:childTnLst>
                                </p:cTn>
                              </p:par>
                            </p:childTnLst>
                          </p:cTn>
                        </p:par>
                        <p:par>
                          <p:cTn id="139" fill="hold" nodeType="afterGroup">
                            <p:stCondLst>
                              <p:cond delay="2000"/>
                            </p:stCondLst>
                            <p:childTnLst>
                              <p:par>
                                <p:cTn id="140" presetID="1" presetClass="entr" presetSubtype="0" fill="hold" grpId="0" nodeType="afterEffect">
                                  <p:stCondLst>
                                    <p:cond delay="0"/>
                                  </p:stCondLst>
                                  <p:childTnLst>
                                    <p:set>
                                      <p:cBhvr>
                                        <p:cTn id="141" dur="1" fill="hold">
                                          <p:stCondLst>
                                            <p:cond delay="0"/>
                                          </p:stCondLst>
                                        </p:cTn>
                                        <p:tgtEl>
                                          <p:spTgt spid="6678"/>
                                        </p:tgtEl>
                                        <p:attrNameLst>
                                          <p:attrName>style.visibility</p:attrName>
                                        </p:attrNameLst>
                                      </p:cBhvr>
                                      <p:to>
                                        <p:strVal val="visible"/>
                                      </p:to>
                                    </p:set>
                                  </p:childTnLst>
                                  <p:subTnLst>
                                    <p:audio>
                                      <p:cMediaNode>
                                        <p:cTn display="0" masterRel="sameClick">
                                          <p:stCondLst>
                                            <p:cond evt="begin" delay="0">
                                              <p:tn val="140"/>
                                            </p:cond>
                                          </p:stCondLst>
                                          <p:endCondLst>
                                            <p:cond evt="onStopAudio" delay="0">
                                              <p:tgtEl>
                                                <p:sldTgt/>
                                              </p:tgtEl>
                                            </p:cond>
                                          </p:endCondLst>
                                        </p:cTn>
                                        <p:tgtEl>
                                          <p:sndTgt r:embed="rId3" name="explode.wav"/>
                                        </p:tgtEl>
                                      </p:cMediaNode>
                                    </p:audio>
                                  </p:subTnLst>
                                </p:cTn>
                              </p:par>
                            </p:childTnLst>
                          </p:cTn>
                        </p:par>
                        <p:par>
                          <p:cTn id="142" fill="hold" nodeType="afterGroup">
                            <p:stCondLst>
                              <p:cond delay="2000"/>
                            </p:stCondLst>
                            <p:childTnLst>
                              <p:par>
                                <p:cTn id="143" presetID="3" presetClass="exit" presetSubtype="10" fill="hold" grpId="1" nodeType="afterEffect">
                                  <p:stCondLst>
                                    <p:cond delay="0"/>
                                  </p:stCondLst>
                                  <p:childTnLst>
                                    <p:animEffect transition="out" filter="blinds(horizontal)">
                                      <p:cBhvr>
                                        <p:cTn id="144" dur="500"/>
                                        <p:tgtEl>
                                          <p:spTgt spid="6678"/>
                                        </p:tgtEl>
                                      </p:cBhvr>
                                    </p:animEffect>
                                    <p:set>
                                      <p:cBhvr>
                                        <p:cTn id="145" dur="1" fill="hold">
                                          <p:stCondLst>
                                            <p:cond delay="499"/>
                                          </p:stCondLst>
                                        </p:cTn>
                                        <p:tgtEl>
                                          <p:spTgt spid="6678"/>
                                        </p:tgtEl>
                                        <p:attrNameLst>
                                          <p:attrName>style.visibility</p:attrName>
                                        </p:attrNameLst>
                                      </p:cBhvr>
                                      <p:to>
                                        <p:strVal val="hidden"/>
                                      </p:to>
                                    </p:set>
                                  </p:childTnLst>
                                </p:cTn>
                              </p:par>
                            </p:childTnLst>
                          </p:cTn>
                        </p:par>
                        <p:par>
                          <p:cTn id="146" fill="hold" nodeType="afterGroup">
                            <p:stCondLst>
                              <p:cond delay="2500"/>
                            </p:stCondLst>
                            <p:childTnLst>
                              <p:par>
                                <p:cTn id="147" presetID="1" presetClass="entr" presetSubtype="0" fill="hold" grpId="0" nodeType="afterEffect">
                                  <p:stCondLst>
                                    <p:cond delay="0"/>
                                  </p:stCondLst>
                                  <p:childTnLst>
                                    <p:set>
                                      <p:cBhvr>
                                        <p:cTn id="148" dur="1" fill="hold">
                                          <p:stCondLst>
                                            <p:cond delay="0"/>
                                          </p:stCondLst>
                                        </p:cTn>
                                        <p:tgtEl>
                                          <p:spTgt spid="6679"/>
                                        </p:tgtEl>
                                        <p:attrNameLst>
                                          <p:attrName>style.visibility</p:attrName>
                                        </p:attrNameLst>
                                      </p:cBhvr>
                                      <p:to>
                                        <p:strVal val="visible"/>
                                      </p:to>
                                    </p:set>
                                  </p:childTnLst>
                                  <p:subTnLst>
                                    <p:audio>
                                      <p:cMediaNode>
                                        <p:cTn display="0" masterRel="sameClick">
                                          <p:stCondLst>
                                            <p:cond evt="begin" delay="0">
                                              <p:tn val="147"/>
                                            </p:cond>
                                          </p:stCondLst>
                                          <p:endCondLst>
                                            <p:cond evt="onStopAudio" delay="0">
                                              <p:tgtEl>
                                                <p:sldTgt/>
                                              </p:tgtEl>
                                            </p:cond>
                                          </p:endCondLst>
                                        </p:cTn>
                                        <p:tgtEl>
                                          <p:sndTgt r:embed="rId3" name="explode.wav"/>
                                        </p:tgtEl>
                                      </p:cMediaNode>
                                    </p:audio>
                                  </p:subTnLst>
                                </p:cTn>
                              </p:par>
                            </p:childTnLst>
                          </p:cTn>
                        </p:par>
                        <p:par>
                          <p:cTn id="149" fill="hold" nodeType="afterGroup">
                            <p:stCondLst>
                              <p:cond delay="2500"/>
                            </p:stCondLst>
                            <p:childTnLst>
                              <p:par>
                                <p:cTn id="150" presetID="3" presetClass="exit" presetSubtype="10" fill="hold" grpId="1" nodeType="afterEffect">
                                  <p:stCondLst>
                                    <p:cond delay="0"/>
                                  </p:stCondLst>
                                  <p:childTnLst>
                                    <p:animEffect transition="out" filter="blinds(horizontal)">
                                      <p:cBhvr>
                                        <p:cTn id="151" dur="500"/>
                                        <p:tgtEl>
                                          <p:spTgt spid="6679"/>
                                        </p:tgtEl>
                                      </p:cBhvr>
                                    </p:animEffect>
                                    <p:set>
                                      <p:cBhvr>
                                        <p:cTn id="152" dur="1" fill="hold">
                                          <p:stCondLst>
                                            <p:cond delay="499"/>
                                          </p:stCondLst>
                                        </p:cTn>
                                        <p:tgtEl>
                                          <p:spTgt spid="6679"/>
                                        </p:tgtEl>
                                        <p:attrNameLst>
                                          <p:attrName>style.visibility</p:attrName>
                                        </p:attrNameLst>
                                      </p:cBhvr>
                                      <p:to>
                                        <p:strVal val="hidden"/>
                                      </p:to>
                                    </p:se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9" presetClass="entr" presetSubtype="0" fill="hold" nodeType="clickEffect">
                                  <p:stCondLst>
                                    <p:cond delay="0"/>
                                  </p:stCondLst>
                                  <p:childTnLst>
                                    <p:set>
                                      <p:cBhvr>
                                        <p:cTn id="156" dur="1" fill="hold">
                                          <p:stCondLst>
                                            <p:cond delay="0"/>
                                          </p:stCondLst>
                                        </p:cTn>
                                        <p:tgtEl>
                                          <p:spTgt spid="6570"/>
                                        </p:tgtEl>
                                        <p:attrNameLst>
                                          <p:attrName>style.visibility</p:attrName>
                                        </p:attrNameLst>
                                      </p:cBhvr>
                                      <p:to>
                                        <p:strVal val="visible"/>
                                      </p:to>
                                    </p:set>
                                    <p:animEffect transition="in" filter="dissolve">
                                      <p:cBhvr>
                                        <p:cTn id="157" dur="500"/>
                                        <p:tgtEl>
                                          <p:spTgt spid="6570"/>
                                        </p:tgtEl>
                                      </p:cBhvr>
                                    </p:animEffect>
                                  </p:childTnLst>
                                </p:cTn>
                              </p:par>
                              <p:par>
                                <p:cTn id="158" presetID="0" presetClass="path" presetSubtype="0" accel="50000" decel="50000" fill="hold" nodeType="withEffect">
                                  <p:stCondLst>
                                    <p:cond delay="0"/>
                                  </p:stCondLst>
                                  <p:childTnLst>
                                    <p:animMotion origin="layout" path="M -2.77778E-6 -2.96296E-6 L 0.01042 -0.01435 L 0.03299 -0.04768 " pathEditMode="relative" rAng="0" ptsTypes="AAA">
                                      <p:cBhvr>
                                        <p:cTn id="159" dur="2000" fill="hold"/>
                                        <p:tgtEl>
                                          <p:spTgt spid="6570"/>
                                        </p:tgtEl>
                                        <p:attrNameLst>
                                          <p:attrName>ppt_x</p:attrName>
                                          <p:attrName>ppt_y</p:attrName>
                                        </p:attrNameLst>
                                      </p:cBhvr>
                                      <p:rCtr x="1649" y="-2384"/>
                                    </p:animMotion>
                                  </p:childTnLst>
                                  <p:subTnLst>
                                    <p:audio>
                                      <p:cMediaNode>
                                        <p:cTn display="0" masterRel="sameClick">
                                          <p:stCondLst>
                                            <p:cond evt="begin" delay="0">
                                              <p:tn val="158"/>
                                            </p:cond>
                                          </p:stCondLst>
                                          <p:endCondLst>
                                            <p:cond evt="onStopAudio" delay="0">
                                              <p:tgtEl>
                                                <p:sldTgt/>
                                              </p:tgtEl>
                                            </p:cond>
                                          </p:endCondLst>
                                        </p:cTn>
                                        <p:tgtEl>
                                          <p:sndTgt r:embed="rId5" name="flyby.wav"/>
                                        </p:tgtEl>
                                      </p:cMediaNode>
                                    </p:audio>
                                  </p:subTnLst>
                                </p:cTn>
                              </p:par>
                            </p:childTnLst>
                          </p:cTn>
                        </p:par>
                        <p:par>
                          <p:cTn id="160" fill="hold" nodeType="afterGroup">
                            <p:stCondLst>
                              <p:cond delay="2000"/>
                            </p:stCondLst>
                            <p:childTnLst>
                              <p:par>
                                <p:cTn id="161" presetID="1" presetClass="entr" presetSubtype="0" fill="hold" grpId="0" nodeType="afterEffect">
                                  <p:stCondLst>
                                    <p:cond delay="0"/>
                                  </p:stCondLst>
                                  <p:childTnLst>
                                    <p:set>
                                      <p:cBhvr>
                                        <p:cTn id="162" dur="1" fill="hold">
                                          <p:stCondLst>
                                            <p:cond delay="0"/>
                                          </p:stCondLst>
                                        </p:cTn>
                                        <p:tgtEl>
                                          <p:spTgt spid="6577"/>
                                        </p:tgtEl>
                                        <p:attrNameLst>
                                          <p:attrName>style.visibility</p:attrName>
                                        </p:attrNameLst>
                                      </p:cBhvr>
                                      <p:to>
                                        <p:strVal val="visible"/>
                                      </p:to>
                                    </p:set>
                                  </p:childTnLst>
                                  <p:subTnLst>
                                    <p:audio>
                                      <p:cMediaNode>
                                        <p:cTn display="0" masterRel="sameClick">
                                          <p:stCondLst>
                                            <p:cond evt="begin" delay="0">
                                              <p:tn val="161"/>
                                            </p:cond>
                                          </p:stCondLst>
                                          <p:endCondLst>
                                            <p:cond evt="onStopAudio" delay="0">
                                              <p:tgtEl>
                                                <p:sldTgt/>
                                              </p:tgtEl>
                                            </p:cond>
                                          </p:endCondLst>
                                        </p:cTn>
                                        <p:tgtEl>
                                          <p:sndTgt r:embed="rId3" name="explode.wav"/>
                                        </p:tgtEl>
                                      </p:cMediaNode>
                                    </p:audio>
                                  </p:subTnLst>
                                </p:cTn>
                              </p:par>
                            </p:childTnLst>
                          </p:cTn>
                        </p:par>
                        <p:par>
                          <p:cTn id="163" fill="hold" nodeType="afterGroup">
                            <p:stCondLst>
                              <p:cond delay="2000"/>
                            </p:stCondLst>
                            <p:childTnLst>
                              <p:par>
                                <p:cTn id="164" presetID="3" presetClass="exit" presetSubtype="10" fill="hold" grpId="1" nodeType="afterEffect">
                                  <p:stCondLst>
                                    <p:cond delay="0"/>
                                  </p:stCondLst>
                                  <p:childTnLst>
                                    <p:animEffect transition="out" filter="blinds(horizontal)">
                                      <p:cBhvr>
                                        <p:cTn id="165" dur="500"/>
                                        <p:tgtEl>
                                          <p:spTgt spid="6577"/>
                                        </p:tgtEl>
                                      </p:cBhvr>
                                    </p:animEffect>
                                    <p:set>
                                      <p:cBhvr>
                                        <p:cTn id="166" dur="1" fill="hold">
                                          <p:stCondLst>
                                            <p:cond delay="499"/>
                                          </p:stCondLst>
                                        </p:cTn>
                                        <p:tgtEl>
                                          <p:spTgt spid="6577"/>
                                        </p:tgtEl>
                                        <p:attrNameLst>
                                          <p:attrName>style.visibility</p:attrName>
                                        </p:attrNameLst>
                                      </p:cBhvr>
                                      <p:to>
                                        <p:strVal val="hidden"/>
                                      </p:to>
                                    </p:set>
                                  </p:childTnLst>
                                </p:cTn>
                              </p:par>
                            </p:childTnLst>
                          </p:cTn>
                        </p:par>
                        <p:par>
                          <p:cTn id="167" fill="hold" nodeType="afterGroup">
                            <p:stCondLst>
                              <p:cond delay="2500"/>
                            </p:stCondLst>
                            <p:childTnLst>
                              <p:par>
                                <p:cTn id="168" presetID="0" presetClass="path" presetSubtype="0" accel="50000" decel="50000" fill="hold" nodeType="afterEffect">
                                  <p:stCondLst>
                                    <p:cond delay="0"/>
                                  </p:stCondLst>
                                  <p:childTnLst>
                                    <p:animMotion origin="layout" path="M 0.03334 -0.04861 L 0.01667 -0.0287 L -2.77778E-6 0.00047 " pathEditMode="relative" rAng="0" ptsTypes="AAA">
                                      <p:cBhvr>
                                        <p:cTn id="169" dur="2000" fill="hold"/>
                                        <p:tgtEl>
                                          <p:spTgt spid="6570"/>
                                        </p:tgtEl>
                                        <p:attrNameLst>
                                          <p:attrName>ppt_x</p:attrName>
                                          <p:attrName>ppt_y</p:attrName>
                                        </p:attrNameLst>
                                      </p:cBhvr>
                                      <p:rCtr x="-1667" y="2454"/>
                                    </p:animMotion>
                                  </p:childTnLst>
                                </p:cTn>
                              </p:par>
                            </p:childTnLst>
                          </p:cTn>
                        </p:par>
                        <p:par>
                          <p:cTn id="170" fill="hold" nodeType="afterGroup">
                            <p:stCondLst>
                              <p:cond delay="4500"/>
                            </p:stCondLst>
                            <p:childTnLst>
                              <p:par>
                                <p:cTn id="171" presetID="9" presetClass="exit" presetSubtype="0" fill="hold" nodeType="afterEffect">
                                  <p:stCondLst>
                                    <p:cond delay="0"/>
                                  </p:stCondLst>
                                  <p:childTnLst>
                                    <p:animEffect transition="out" filter="dissolve">
                                      <p:cBhvr>
                                        <p:cTn id="172" dur="500"/>
                                        <p:tgtEl>
                                          <p:spTgt spid="6570"/>
                                        </p:tgtEl>
                                      </p:cBhvr>
                                    </p:animEffect>
                                    <p:set>
                                      <p:cBhvr>
                                        <p:cTn id="173" dur="1" fill="hold">
                                          <p:stCondLst>
                                            <p:cond delay="499"/>
                                          </p:stCondLst>
                                        </p:cTn>
                                        <p:tgtEl>
                                          <p:spTgt spid="6570"/>
                                        </p:tgtEl>
                                        <p:attrNameLst>
                                          <p:attrName>style.visibility</p:attrName>
                                        </p:attrNameLst>
                                      </p:cBhvr>
                                      <p:to>
                                        <p:strVal val="hidden"/>
                                      </p:to>
                                    </p:set>
                                  </p:childTnLst>
                                </p:cTn>
                              </p:par>
                            </p:childTnLst>
                          </p:cTn>
                        </p:par>
                      </p:childTnLst>
                    </p:cTn>
                  </p:par>
                  <p:par>
                    <p:cTn id="174" fill="hold" nodeType="clickPar">
                      <p:stCondLst>
                        <p:cond delay="indefinite"/>
                      </p:stCondLst>
                      <p:childTnLst>
                        <p:par>
                          <p:cTn id="175" fill="hold" nodeType="withGroup">
                            <p:stCondLst>
                              <p:cond delay="0"/>
                            </p:stCondLst>
                            <p:childTnLst>
                              <p:par>
                                <p:cTn id="176" presetID="9" presetClass="entr" presetSubtype="0" fill="hold" grpId="0" nodeType="clickEffect">
                                  <p:stCondLst>
                                    <p:cond delay="0"/>
                                  </p:stCondLst>
                                  <p:childTnLst>
                                    <p:set>
                                      <p:cBhvr>
                                        <p:cTn id="177" dur="1" fill="hold">
                                          <p:stCondLst>
                                            <p:cond delay="0"/>
                                          </p:stCondLst>
                                        </p:cTn>
                                        <p:tgtEl>
                                          <p:spTgt spid="6573"/>
                                        </p:tgtEl>
                                        <p:attrNameLst>
                                          <p:attrName>style.visibility</p:attrName>
                                        </p:attrNameLst>
                                      </p:cBhvr>
                                      <p:to>
                                        <p:strVal val="visible"/>
                                      </p:to>
                                    </p:set>
                                    <p:animEffect transition="in" filter="dissolve">
                                      <p:cBhvr>
                                        <p:cTn id="178" dur="500"/>
                                        <p:tgtEl>
                                          <p:spTgt spid="6573"/>
                                        </p:tgtEl>
                                      </p:cBhvr>
                                    </p:animEffect>
                                  </p:childTnLst>
                                </p:cTn>
                              </p:par>
                            </p:childTnLst>
                          </p:cTn>
                        </p:par>
                        <p:par>
                          <p:cTn id="179" fill="hold" nodeType="afterGroup">
                            <p:stCondLst>
                              <p:cond delay="500"/>
                            </p:stCondLst>
                            <p:childTnLst>
                              <p:par>
                                <p:cTn id="180" presetID="0" presetClass="path" presetSubtype="0" accel="50000" decel="50000" fill="hold" grpId="1" nodeType="afterEffect">
                                  <p:stCondLst>
                                    <p:cond delay="0"/>
                                  </p:stCondLst>
                                  <p:childTnLst>
                                    <p:animMotion origin="layout" path="M 0.00069 0.00093 L 0.00764 0.06759 L 0.03437 0.14352 " pathEditMode="relative" ptsTypes="AAA">
                                      <p:cBhvr>
                                        <p:cTn id="181" dur="2000" fill="hold"/>
                                        <p:tgtEl>
                                          <p:spTgt spid="6573"/>
                                        </p:tgtEl>
                                        <p:attrNameLst>
                                          <p:attrName>ppt_x</p:attrName>
                                          <p:attrName>ppt_y</p:attrName>
                                        </p:attrNameLst>
                                      </p:cBhvr>
                                    </p:animMotion>
                                  </p:childTnLst>
                                  <p:subTnLst>
                                    <p:audio>
                                      <p:cMediaNode>
                                        <p:cTn display="0" masterRel="sameClick">
                                          <p:stCondLst>
                                            <p:cond evt="begin" delay="0">
                                              <p:tn val="180"/>
                                            </p:cond>
                                          </p:stCondLst>
                                          <p:endCondLst>
                                            <p:cond evt="onStopAudio" delay="0">
                                              <p:tgtEl>
                                                <p:sldTgt/>
                                              </p:tgtEl>
                                            </p:cond>
                                          </p:endCondLst>
                                        </p:cTn>
                                        <p:tgtEl>
                                          <p:sndTgt r:embed="rId6" name="airplanes.wav"/>
                                        </p:tgtEl>
                                      </p:cMediaNode>
                                    </p:audio>
                                  </p:subTnLst>
                                </p:cTn>
                              </p:par>
                            </p:childTnLst>
                          </p:cTn>
                        </p:par>
                      </p:childTnLst>
                    </p:cTn>
                  </p:par>
                  <p:par>
                    <p:cTn id="182" fill="hold" nodeType="clickPar">
                      <p:stCondLst>
                        <p:cond delay="indefinite"/>
                      </p:stCondLst>
                      <p:childTnLst>
                        <p:par>
                          <p:cTn id="183" fill="hold" nodeType="withGroup">
                            <p:stCondLst>
                              <p:cond delay="0"/>
                            </p:stCondLst>
                            <p:childTnLst>
                              <p:par>
                                <p:cTn id="184" presetID="0" presetClass="path" presetSubtype="0" accel="50000" decel="50000" fill="hold" nodeType="clickEffect">
                                  <p:stCondLst>
                                    <p:cond delay="0"/>
                                  </p:stCondLst>
                                  <p:childTnLst>
                                    <p:animMotion origin="layout" path="M 0.00034 0.00069 L -0.00678 -0.04977 L -0.06129 -0.05995 " pathEditMode="relative" rAng="0" ptsTypes="AAA">
                                      <p:cBhvr>
                                        <p:cTn id="185" dur="2000" fill="hold"/>
                                        <p:tgtEl>
                                          <p:spTgt spid="6527"/>
                                        </p:tgtEl>
                                        <p:attrNameLst>
                                          <p:attrName>ppt_x</p:attrName>
                                          <p:attrName>ppt_y</p:attrName>
                                        </p:attrNameLst>
                                      </p:cBhvr>
                                      <p:rCtr x="-3090" y="-3032"/>
                                    </p:animMotion>
                                  </p:childTnLst>
                                  <p:subTnLst>
                                    <p:audio>
                                      <p:cMediaNode>
                                        <p:cTn display="0" masterRel="sameClick">
                                          <p:stCondLst>
                                            <p:cond evt="begin" delay="0">
                                              <p:tn val="184"/>
                                            </p:cond>
                                          </p:stCondLst>
                                          <p:endCondLst>
                                            <p:cond evt="onStopAudio" delay="0">
                                              <p:tgtEl>
                                                <p:sldTgt/>
                                              </p:tgtEl>
                                            </p:cond>
                                          </p:endCondLst>
                                        </p:cTn>
                                        <p:tgtEl>
                                          <p:sndTgt r:embed="rId7" name="shiphorn.wav"/>
                                        </p:tgtEl>
                                      </p:cMediaNode>
                                    </p:audio>
                                  </p:subTnLst>
                                </p:cTn>
                              </p:par>
                            </p:childTnLst>
                          </p:cTn>
                        </p:par>
                        <p:par>
                          <p:cTn id="186" fill="hold" nodeType="afterGroup">
                            <p:stCondLst>
                              <p:cond delay="2000"/>
                            </p:stCondLst>
                            <p:childTnLst>
                              <p:par>
                                <p:cTn id="187" presetID="22" presetClass="entr" presetSubtype="2" fill="hold" grpId="0" nodeType="afterEffect">
                                  <p:stCondLst>
                                    <p:cond delay="0"/>
                                  </p:stCondLst>
                                  <p:childTnLst>
                                    <p:set>
                                      <p:cBhvr>
                                        <p:cTn id="188" dur="1" fill="hold">
                                          <p:stCondLst>
                                            <p:cond delay="0"/>
                                          </p:stCondLst>
                                        </p:cTn>
                                        <p:tgtEl>
                                          <p:spTgt spid="6680"/>
                                        </p:tgtEl>
                                        <p:attrNameLst>
                                          <p:attrName>style.visibility</p:attrName>
                                        </p:attrNameLst>
                                      </p:cBhvr>
                                      <p:to>
                                        <p:strVal val="visible"/>
                                      </p:to>
                                    </p:set>
                                    <p:animEffect transition="in" filter="wipe(right)">
                                      <p:cBhvr>
                                        <p:cTn id="189" dur="1000"/>
                                        <p:tgtEl>
                                          <p:spTgt spid="6680"/>
                                        </p:tgtEl>
                                      </p:cBhvr>
                                    </p:animEffect>
                                  </p:childTnLst>
                                  <p:subTnLst>
                                    <p:audio>
                                      <p:cMediaNode>
                                        <p:cTn display="0" masterRel="sameClick">
                                          <p:stCondLst>
                                            <p:cond evt="begin" delay="0">
                                              <p:tn val="187"/>
                                            </p:cond>
                                          </p:stCondLst>
                                          <p:endCondLst>
                                            <p:cond evt="onStopAudio" delay="0">
                                              <p:tgtEl>
                                                <p:sldTgt/>
                                              </p:tgtEl>
                                            </p:cond>
                                          </p:endCondLst>
                                        </p:cTn>
                                        <p:tgtEl>
                                          <p:sndTgt r:embed="rId5" name="flyby.wav"/>
                                        </p:tgtEl>
                                      </p:cMediaNode>
                                    </p:audio>
                                  </p:subTnLst>
                                </p:cTn>
                              </p:par>
                            </p:childTnLst>
                          </p:cTn>
                        </p:par>
                        <p:par>
                          <p:cTn id="190" fill="hold" nodeType="afterGroup">
                            <p:stCondLst>
                              <p:cond delay="3000"/>
                            </p:stCondLst>
                            <p:childTnLst>
                              <p:par>
                                <p:cTn id="191" presetID="1" presetClass="entr" presetSubtype="0" fill="hold" grpId="0" nodeType="afterEffect">
                                  <p:stCondLst>
                                    <p:cond delay="0"/>
                                  </p:stCondLst>
                                  <p:childTnLst>
                                    <p:set>
                                      <p:cBhvr>
                                        <p:cTn id="192" dur="1" fill="hold">
                                          <p:stCondLst>
                                            <p:cond delay="0"/>
                                          </p:stCondLst>
                                        </p:cTn>
                                        <p:tgtEl>
                                          <p:spTgt spid="6681"/>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3" name="explode.wav"/>
                                        </p:tgtEl>
                                      </p:cMediaNode>
                                    </p:audio>
                                  </p:subTnLst>
                                </p:cTn>
                              </p:par>
                            </p:childTnLst>
                          </p:cTn>
                        </p:par>
                        <p:par>
                          <p:cTn id="193" fill="hold" nodeType="afterGroup">
                            <p:stCondLst>
                              <p:cond delay="3000"/>
                            </p:stCondLst>
                            <p:childTnLst>
                              <p:par>
                                <p:cTn id="194" presetID="3" presetClass="exit" presetSubtype="10" fill="hold" grpId="1" nodeType="afterEffect">
                                  <p:stCondLst>
                                    <p:cond delay="0"/>
                                  </p:stCondLst>
                                  <p:childTnLst>
                                    <p:animEffect transition="out" filter="blinds(horizontal)">
                                      <p:cBhvr>
                                        <p:cTn id="195" dur="500"/>
                                        <p:tgtEl>
                                          <p:spTgt spid="6681"/>
                                        </p:tgtEl>
                                      </p:cBhvr>
                                    </p:animEffect>
                                    <p:set>
                                      <p:cBhvr>
                                        <p:cTn id="196" dur="1" fill="hold">
                                          <p:stCondLst>
                                            <p:cond delay="499"/>
                                          </p:stCondLst>
                                        </p:cTn>
                                        <p:tgtEl>
                                          <p:spTgt spid="6681"/>
                                        </p:tgtEl>
                                        <p:attrNameLst>
                                          <p:attrName>style.visibility</p:attrName>
                                        </p:attrNameLst>
                                      </p:cBhvr>
                                      <p:to>
                                        <p:strVal val="hidden"/>
                                      </p:to>
                                    </p:set>
                                  </p:childTnLst>
                                </p:cTn>
                              </p:par>
                            </p:childTnLst>
                          </p:cTn>
                        </p:par>
                        <p:par>
                          <p:cTn id="197" fill="hold" nodeType="afterGroup">
                            <p:stCondLst>
                              <p:cond delay="3500"/>
                            </p:stCondLst>
                            <p:childTnLst>
                              <p:par>
                                <p:cTn id="198" presetID="22" presetClass="exit" presetSubtype="8" fill="hold" grpId="1" nodeType="afterEffect">
                                  <p:stCondLst>
                                    <p:cond delay="0"/>
                                  </p:stCondLst>
                                  <p:childTnLst>
                                    <p:animEffect transition="out" filter="wipe(left)">
                                      <p:cBhvr>
                                        <p:cTn id="199" dur="500"/>
                                        <p:tgtEl>
                                          <p:spTgt spid="6680"/>
                                        </p:tgtEl>
                                      </p:cBhvr>
                                    </p:animEffect>
                                    <p:set>
                                      <p:cBhvr>
                                        <p:cTn id="200" dur="1" fill="hold">
                                          <p:stCondLst>
                                            <p:cond delay="499"/>
                                          </p:stCondLst>
                                        </p:cTn>
                                        <p:tgtEl>
                                          <p:spTgt spid="6680"/>
                                        </p:tgtEl>
                                        <p:attrNameLst>
                                          <p:attrName>style.visibility</p:attrName>
                                        </p:attrNameLst>
                                      </p:cBhvr>
                                      <p:to>
                                        <p:strVal val="hidden"/>
                                      </p:to>
                                    </p:set>
                                  </p:childTnLst>
                                </p:cTn>
                              </p:par>
                            </p:childTnLst>
                          </p:cTn>
                        </p:par>
                        <p:par>
                          <p:cTn id="201" fill="hold" nodeType="afterGroup">
                            <p:stCondLst>
                              <p:cond delay="4000"/>
                            </p:stCondLst>
                            <p:childTnLst>
                              <p:par>
                                <p:cTn id="202" presetID="0" presetClass="path" presetSubtype="0" accel="50000" decel="50000" fill="hold" nodeType="afterEffect">
                                  <p:stCondLst>
                                    <p:cond delay="0"/>
                                  </p:stCondLst>
                                  <p:childTnLst>
                                    <p:animMotion origin="layout" path="M -1.66667E-6 -0.00024 L -0.11666 0.07476 L -0.18646 0.2331 L -0.35625 0.23588 " pathEditMode="relative" ptsTypes="AAAA">
                                      <p:cBhvr>
                                        <p:cTn id="203" dur="2000" fill="hold"/>
                                        <p:tgtEl>
                                          <p:spTgt spid="6622"/>
                                        </p:tgtEl>
                                        <p:attrNameLst>
                                          <p:attrName>ppt_x</p:attrName>
                                          <p:attrName>ppt_y</p:attrName>
                                        </p:attrNameLst>
                                      </p:cBhvr>
                                    </p:animMotion>
                                  </p:childTnLst>
                                  <p:subTnLst>
                                    <p:audio>
                                      <p:cMediaNode>
                                        <p:cTn display="0" masterRel="sameClick">
                                          <p:stCondLst>
                                            <p:cond evt="begin" delay="0">
                                              <p:tn val="202"/>
                                            </p:cond>
                                          </p:stCondLst>
                                          <p:endCondLst>
                                            <p:cond evt="onStopAudio" delay="0">
                                              <p:tgtEl>
                                                <p:sldTgt/>
                                              </p:tgtEl>
                                            </p:cond>
                                          </p:endCondLst>
                                        </p:cTn>
                                        <p:tgtEl>
                                          <p:sndTgt r:embed="rId7" name="shiphorn.wav"/>
                                        </p:tgtEl>
                                      </p:cMediaNode>
                                    </p:audio>
                                  </p:subTnLst>
                                </p:cTn>
                              </p:par>
                              <p:par>
                                <p:cTn id="204" presetID="0" presetClass="path" presetSubtype="0" accel="50000" decel="50000" fill="hold" nodeType="withEffect">
                                  <p:stCondLst>
                                    <p:cond delay="0"/>
                                  </p:stCondLst>
                                  <p:childTnLst>
                                    <p:animMotion origin="layout" path="M 8.33333E-6 1.48148E-6 L -0.12499 0.01528 L -0.27812 0.17778 L -0.44687 0.17639 " pathEditMode="relative" ptsTypes="AAAA">
                                      <p:cBhvr>
                                        <p:cTn id="205" dur="2000" fill="hold"/>
                                        <p:tgtEl>
                                          <p:spTgt spid="6682"/>
                                        </p:tgtEl>
                                        <p:attrNameLst>
                                          <p:attrName>ppt_x</p:attrName>
                                          <p:attrName>ppt_y</p:attrName>
                                        </p:attrNameLst>
                                      </p:cBhvr>
                                    </p:animMotion>
                                  </p:childTnLst>
                                </p:cTn>
                              </p:par>
                              <p:par>
                                <p:cTn id="206" presetID="9" presetClass="entr" presetSubtype="0" fill="hold" nodeType="withEffect">
                                  <p:stCondLst>
                                    <p:cond delay="0"/>
                                  </p:stCondLst>
                                  <p:childTnLst>
                                    <p:set>
                                      <p:cBhvr>
                                        <p:cTn id="207" dur="1" fill="hold">
                                          <p:stCondLst>
                                            <p:cond delay="0"/>
                                          </p:stCondLst>
                                        </p:cTn>
                                        <p:tgtEl>
                                          <p:spTgt spid="6695"/>
                                        </p:tgtEl>
                                        <p:attrNameLst>
                                          <p:attrName>style.visibility</p:attrName>
                                        </p:attrNameLst>
                                      </p:cBhvr>
                                      <p:to>
                                        <p:strVal val="visible"/>
                                      </p:to>
                                    </p:set>
                                    <p:animEffect transition="in" filter="dissolve">
                                      <p:cBhvr>
                                        <p:cTn id="208" dur="500"/>
                                        <p:tgtEl>
                                          <p:spTgt spid="6695"/>
                                        </p:tgtEl>
                                      </p:cBhvr>
                                    </p:animEffect>
                                  </p:childTnLst>
                                </p:cTn>
                              </p:par>
                            </p:childTnLst>
                          </p:cTn>
                        </p:par>
                        <p:par>
                          <p:cTn id="209" fill="hold" nodeType="afterGroup">
                            <p:stCondLst>
                              <p:cond delay="6000"/>
                            </p:stCondLst>
                            <p:childTnLst>
                              <p:par>
                                <p:cTn id="210" presetID="22" presetClass="entr" presetSubtype="2" fill="hold" grpId="0" nodeType="afterEffect">
                                  <p:stCondLst>
                                    <p:cond delay="0"/>
                                  </p:stCondLst>
                                  <p:childTnLst>
                                    <p:set>
                                      <p:cBhvr>
                                        <p:cTn id="211" dur="1" fill="hold">
                                          <p:stCondLst>
                                            <p:cond delay="0"/>
                                          </p:stCondLst>
                                        </p:cTn>
                                        <p:tgtEl>
                                          <p:spTgt spid="6709"/>
                                        </p:tgtEl>
                                        <p:attrNameLst>
                                          <p:attrName>style.visibility</p:attrName>
                                        </p:attrNameLst>
                                      </p:cBhvr>
                                      <p:to>
                                        <p:strVal val="visible"/>
                                      </p:to>
                                    </p:set>
                                    <p:animEffect transition="in" filter="wipe(right)">
                                      <p:cBhvr>
                                        <p:cTn id="212" dur="1000"/>
                                        <p:tgtEl>
                                          <p:spTgt spid="6709"/>
                                        </p:tgtEl>
                                      </p:cBhvr>
                                    </p:animEffect>
                                  </p:childTnLst>
                                  <p:subTnLst>
                                    <p:audio>
                                      <p:cMediaNode>
                                        <p:cTn display="0" masterRel="sameClick">
                                          <p:stCondLst>
                                            <p:cond evt="begin" delay="0">
                                              <p:tn val="210"/>
                                            </p:cond>
                                          </p:stCondLst>
                                          <p:endCondLst>
                                            <p:cond evt="onStopAudio" delay="0">
                                              <p:tgtEl>
                                                <p:sldTgt/>
                                              </p:tgtEl>
                                            </p:cond>
                                          </p:endCondLst>
                                        </p:cTn>
                                        <p:tgtEl>
                                          <p:sndTgt r:embed="rId5" name="flyby.wav"/>
                                        </p:tgtEl>
                                      </p:cMediaNode>
                                    </p:audio>
                                  </p:subTnLst>
                                </p:cTn>
                              </p:par>
                              <p:par>
                                <p:cTn id="213" presetID="22" presetClass="entr" presetSubtype="2" fill="hold" grpId="0" nodeType="withEffect">
                                  <p:stCondLst>
                                    <p:cond delay="0"/>
                                  </p:stCondLst>
                                  <p:childTnLst>
                                    <p:set>
                                      <p:cBhvr>
                                        <p:cTn id="214" dur="1" fill="hold">
                                          <p:stCondLst>
                                            <p:cond delay="0"/>
                                          </p:stCondLst>
                                        </p:cTn>
                                        <p:tgtEl>
                                          <p:spTgt spid="6710"/>
                                        </p:tgtEl>
                                        <p:attrNameLst>
                                          <p:attrName>style.visibility</p:attrName>
                                        </p:attrNameLst>
                                      </p:cBhvr>
                                      <p:to>
                                        <p:strVal val="visible"/>
                                      </p:to>
                                    </p:set>
                                    <p:animEffect transition="in" filter="wipe(right)">
                                      <p:cBhvr>
                                        <p:cTn id="215" dur="1000"/>
                                        <p:tgtEl>
                                          <p:spTgt spid="6710"/>
                                        </p:tgtEl>
                                      </p:cBhvr>
                                    </p:animEffect>
                                  </p:childTnLst>
                                </p:cTn>
                              </p:par>
                            </p:childTnLst>
                          </p:cTn>
                        </p:par>
                        <p:par>
                          <p:cTn id="216" fill="hold" nodeType="afterGroup">
                            <p:stCondLst>
                              <p:cond delay="7000"/>
                            </p:stCondLst>
                            <p:childTnLst>
                              <p:par>
                                <p:cTn id="217" presetID="1" presetClass="entr" presetSubtype="0" fill="hold" grpId="0" nodeType="afterEffect">
                                  <p:stCondLst>
                                    <p:cond delay="0"/>
                                  </p:stCondLst>
                                  <p:childTnLst>
                                    <p:set>
                                      <p:cBhvr>
                                        <p:cTn id="218" dur="1" fill="hold">
                                          <p:stCondLst>
                                            <p:cond delay="0"/>
                                          </p:stCondLst>
                                        </p:cTn>
                                        <p:tgtEl>
                                          <p:spTgt spid="6711"/>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3" name="explode.wav"/>
                                        </p:tgtEl>
                                      </p:cMediaNode>
                                    </p:audio>
                                  </p:subTnLst>
                                </p:cTn>
                              </p:par>
                            </p:childTnLst>
                          </p:cTn>
                        </p:par>
                        <p:par>
                          <p:cTn id="219" fill="hold" nodeType="afterGroup">
                            <p:stCondLst>
                              <p:cond delay="7000"/>
                            </p:stCondLst>
                            <p:childTnLst>
                              <p:par>
                                <p:cTn id="220" presetID="3" presetClass="exit" presetSubtype="10" fill="hold" grpId="1" nodeType="afterEffect">
                                  <p:stCondLst>
                                    <p:cond delay="0"/>
                                  </p:stCondLst>
                                  <p:childTnLst>
                                    <p:animEffect transition="out" filter="blinds(horizontal)">
                                      <p:cBhvr>
                                        <p:cTn id="221" dur="500"/>
                                        <p:tgtEl>
                                          <p:spTgt spid="6711"/>
                                        </p:tgtEl>
                                      </p:cBhvr>
                                    </p:animEffect>
                                    <p:set>
                                      <p:cBhvr>
                                        <p:cTn id="222" dur="1" fill="hold">
                                          <p:stCondLst>
                                            <p:cond delay="499"/>
                                          </p:stCondLst>
                                        </p:cTn>
                                        <p:tgtEl>
                                          <p:spTgt spid="6711"/>
                                        </p:tgtEl>
                                        <p:attrNameLst>
                                          <p:attrName>style.visibility</p:attrName>
                                        </p:attrNameLst>
                                      </p:cBhvr>
                                      <p:to>
                                        <p:strVal val="hidden"/>
                                      </p:to>
                                    </p:set>
                                  </p:childTnLst>
                                </p:cTn>
                              </p:par>
                            </p:childTnLst>
                          </p:cTn>
                        </p:par>
                        <p:par>
                          <p:cTn id="223" fill="hold" nodeType="afterGroup">
                            <p:stCondLst>
                              <p:cond delay="7500"/>
                            </p:stCondLst>
                            <p:childTnLst>
                              <p:par>
                                <p:cTn id="224" presetID="22" presetClass="exit" presetSubtype="8" fill="hold" grpId="1" nodeType="afterEffect">
                                  <p:stCondLst>
                                    <p:cond delay="0"/>
                                  </p:stCondLst>
                                  <p:childTnLst>
                                    <p:animEffect transition="out" filter="wipe(left)">
                                      <p:cBhvr>
                                        <p:cTn id="225" dur="500"/>
                                        <p:tgtEl>
                                          <p:spTgt spid="6709"/>
                                        </p:tgtEl>
                                      </p:cBhvr>
                                    </p:animEffect>
                                    <p:set>
                                      <p:cBhvr>
                                        <p:cTn id="226" dur="1" fill="hold">
                                          <p:stCondLst>
                                            <p:cond delay="499"/>
                                          </p:stCondLst>
                                        </p:cTn>
                                        <p:tgtEl>
                                          <p:spTgt spid="6709"/>
                                        </p:tgtEl>
                                        <p:attrNameLst>
                                          <p:attrName>style.visibility</p:attrName>
                                        </p:attrNameLst>
                                      </p:cBhvr>
                                      <p:to>
                                        <p:strVal val="hidden"/>
                                      </p:to>
                                    </p:set>
                                  </p:childTnLst>
                                </p:cTn>
                              </p:par>
                              <p:par>
                                <p:cTn id="227" presetID="22" presetClass="exit" presetSubtype="8" fill="hold" grpId="1" nodeType="withEffect">
                                  <p:stCondLst>
                                    <p:cond delay="0"/>
                                  </p:stCondLst>
                                  <p:childTnLst>
                                    <p:animEffect transition="out" filter="wipe(left)">
                                      <p:cBhvr>
                                        <p:cTn id="228" dur="500"/>
                                        <p:tgtEl>
                                          <p:spTgt spid="6710"/>
                                        </p:tgtEl>
                                      </p:cBhvr>
                                    </p:animEffect>
                                    <p:set>
                                      <p:cBhvr>
                                        <p:cTn id="229" dur="1" fill="hold">
                                          <p:stCondLst>
                                            <p:cond delay="499"/>
                                          </p:stCondLst>
                                        </p:cTn>
                                        <p:tgtEl>
                                          <p:spTgt spid="6710"/>
                                        </p:tgtEl>
                                        <p:attrNameLst>
                                          <p:attrName>style.visibility</p:attrName>
                                        </p:attrNameLst>
                                      </p:cBhvr>
                                      <p:to>
                                        <p:strVal val="hidden"/>
                                      </p:to>
                                    </p:set>
                                  </p:childTnLst>
                                </p:cTn>
                              </p:par>
                            </p:childTnLst>
                          </p:cTn>
                        </p:par>
                        <p:par>
                          <p:cTn id="230" fill="hold" nodeType="afterGroup">
                            <p:stCondLst>
                              <p:cond delay="8000"/>
                            </p:stCondLst>
                            <p:childTnLst>
                              <p:par>
                                <p:cTn id="231" presetID="9" presetClass="exit" presetSubtype="0" fill="hold" grpId="2" nodeType="afterEffect">
                                  <p:stCondLst>
                                    <p:cond delay="0"/>
                                  </p:stCondLst>
                                  <p:childTnLst>
                                    <p:animEffect transition="out" filter="dissolve">
                                      <p:cBhvr>
                                        <p:cTn id="232" dur="500"/>
                                        <p:tgtEl>
                                          <p:spTgt spid="6573"/>
                                        </p:tgtEl>
                                      </p:cBhvr>
                                    </p:animEffect>
                                    <p:set>
                                      <p:cBhvr>
                                        <p:cTn id="233" dur="1" fill="hold">
                                          <p:stCondLst>
                                            <p:cond delay="499"/>
                                          </p:stCondLst>
                                        </p:cTn>
                                        <p:tgtEl>
                                          <p:spTgt spid="6573"/>
                                        </p:tgtEl>
                                        <p:attrNameLst>
                                          <p:attrName>style.visibility</p:attrName>
                                        </p:attrNameLst>
                                      </p:cBhvr>
                                      <p:to>
                                        <p:strVal val="hidden"/>
                                      </p:to>
                                    </p:set>
                                  </p:childTnLst>
                                </p:cTn>
                              </p:par>
                              <p:par>
                                <p:cTn id="234" presetID="9" presetClass="entr" presetSubtype="0" fill="hold" nodeType="withEffect">
                                  <p:stCondLst>
                                    <p:cond delay="0"/>
                                  </p:stCondLst>
                                  <p:childTnLst>
                                    <p:set>
                                      <p:cBhvr>
                                        <p:cTn id="235" dur="1" fill="hold">
                                          <p:stCondLst>
                                            <p:cond delay="0"/>
                                          </p:stCondLst>
                                        </p:cTn>
                                        <p:tgtEl>
                                          <p:spTgt spid="6517"/>
                                        </p:tgtEl>
                                        <p:attrNameLst>
                                          <p:attrName>style.visibility</p:attrName>
                                        </p:attrNameLst>
                                      </p:cBhvr>
                                      <p:to>
                                        <p:strVal val="visible"/>
                                      </p:to>
                                    </p:set>
                                    <p:animEffect transition="in" filter="dissolve">
                                      <p:cBhvr>
                                        <p:cTn id="236" dur="500"/>
                                        <p:tgtEl>
                                          <p:spTgt spid="6517"/>
                                        </p:tgtEl>
                                      </p:cBhvr>
                                    </p:animEffect>
                                  </p:childTnLst>
                                </p:cTn>
                              </p:par>
                              <p:par>
                                <p:cTn id="237" presetID="9" presetClass="entr" presetSubtype="0" fill="hold" nodeType="withEffect">
                                  <p:stCondLst>
                                    <p:cond delay="0"/>
                                  </p:stCondLst>
                                  <p:childTnLst>
                                    <p:set>
                                      <p:cBhvr>
                                        <p:cTn id="238" dur="1" fill="hold">
                                          <p:stCondLst>
                                            <p:cond delay="0"/>
                                          </p:stCondLst>
                                        </p:cTn>
                                        <p:tgtEl>
                                          <p:spTgt spid="6512"/>
                                        </p:tgtEl>
                                        <p:attrNameLst>
                                          <p:attrName>style.visibility</p:attrName>
                                        </p:attrNameLst>
                                      </p:cBhvr>
                                      <p:to>
                                        <p:strVal val="visible"/>
                                      </p:to>
                                    </p:set>
                                    <p:animEffect transition="in" filter="dissolve">
                                      <p:cBhvr>
                                        <p:cTn id="239" dur="500"/>
                                        <p:tgtEl>
                                          <p:spTgt spid="6512"/>
                                        </p:tgtEl>
                                      </p:cBhvr>
                                    </p:animEffect>
                                  </p:childTnLst>
                                </p:cTn>
                              </p:par>
                              <p:par>
                                <p:cTn id="240" presetID="9" presetClass="entr" presetSubtype="0" fill="hold" nodeType="withEffect">
                                  <p:stCondLst>
                                    <p:cond delay="0"/>
                                  </p:stCondLst>
                                  <p:childTnLst>
                                    <p:set>
                                      <p:cBhvr>
                                        <p:cTn id="241" dur="1" fill="hold">
                                          <p:stCondLst>
                                            <p:cond delay="0"/>
                                          </p:stCondLst>
                                        </p:cTn>
                                        <p:tgtEl>
                                          <p:spTgt spid="6712"/>
                                        </p:tgtEl>
                                        <p:attrNameLst>
                                          <p:attrName>style.visibility</p:attrName>
                                        </p:attrNameLst>
                                      </p:cBhvr>
                                      <p:to>
                                        <p:strVal val="visible"/>
                                      </p:to>
                                    </p:set>
                                    <p:animEffect transition="in" filter="dissolve">
                                      <p:cBhvr>
                                        <p:cTn id="242" dur="500"/>
                                        <p:tgtEl>
                                          <p:spTgt spid="6712"/>
                                        </p:tgtEl>
                                      </p:cBhvr>
                                    </p:animEffect>
                                  </p:childTnLst>
                                </p:cTn>
                              </p:par>
                              <p:par>
                                <p:cTn id="243" presetID="9" presetClass="entr" presetSubtype="0" fill="hold" nodeType="withEffect">
                                  <p:stCondLst>
                                    <p:cond delay="0"/>
                                  </p:stCondLst>
                                  <p:childTnLst>
                                    <p:set>
                                      <p:cBhvr>
                                        <p:cTn id="244" dur="1" fill="hold">
                                          <p:stCondLst>
                                            <p:cond delay="0"/>
                                          </p:stCondLst>
                                        </p:cTn>
                                        <p:tgtEl>
                                          <p:spTgt spid="6717"/>
                                        </p:tgtEl>
                                        <p:attrNameLst>
                                          <p:attrName>style.visibility</p:attrName>
                                        </p:attrNameLst>
                                      </p:cBhvr>
                                      <p:to>
                                        <p:strVal val="visible"/>
                                      </p:to>
                                    </p:set>
                                    <p:animEffect transition="in" filter="dissolve">
                                      <p:cBhvr>
                                        <p:cTn id="245" dur="500"/>
                                        <p:tgtEl>
                                          <p:spTgt spid="6717"/>
                                        </p:tgtEl>
                                      </p:cBhvr>
                                    </p:animEffect>
                                  </p:childTnLst>
                                </p:cTn>
                              </p:par>
                            </p:childTnLst>
                          </p:cTn>
                        </p:par>
                        <p:par>
                          <p:cTn id="246" fill="hold" nodeType="afterGroup">
                            <p:stCondLst>
                              <p:cond delay="8500"/>
                            </p:stCondLst>
                            <p:childTnLst>
                              <p:par>
                                <p:cTn id="247" presetID="0" presetClass="path" presetSubtype="0" accel="50000" decel="50000" fill="hold" nodeType="afterEffect">
                                  <p:stCondLst>
                                    <p:cond delay="0"/>
                                  </p:stCondLst>
                                  <p:childTnLst>
                                    <p:animMotion origin="layout" path="M -0.35312 0.2331 L -0.18541 0.22754 L -0.10903 0.07893 L 0.00104 -0.00024 " pathEditMode="relative" rAng="0" ptsTypes="AAAA">
                                      <p:cBhvr>
                                        <p:cTn id="248" dur="2000" fill="hold"/>
                                        <p:tgtEl>
                                          <p:spTgt spid="6622"/>
                                        </p:tgtEl>
                                        <p:attrNameLst>
                                          <p:attrName>ppt_x</p:attrName>
                                          <p:attrName>ppt_y</p:attrName>
                                        </p:attrNameLst>
                                      </p:cBhvr>
                                      <p:rCtr x="17708" y="-11667"/>
                                    </p:animMotion>
                                  </p:childTnLst>
                                </p:cTn>
                              </p:par>
                              <p:par>
                                <p:cTn id="249" presetID="0" presetClass="path" presetSubtype="0" accel="50000" decel="50000" fill="hold" nodeType="withEffect">
                                  <p:stCondLst>
                                    <p:cond delay="0"/>
                                  </p:stCondLst>
                                  <p:childTnLst>
                                    <p:animMotion origin="layout" path="M -0.4427 0.17616 L -0.28194 0.18032 L -0.18611 0.02477 L -0.0934 -0.00579 " pathEditMode="relative" rAng="0" ptsTypes="AAAA">
                                      <p:cBhvr>
                                        <p:cTn id="250" dur="2000" fill="hold"/>
                                        <p:tgtEl>
                                          <p:spTgt spid="6682"/>
                                        </p:tgtEl>
                                        <p:attrNameLst>
                                          <p:attrName>ppt_x</p:attrName>
                                          <p:attrName>ppt_y</p:attrName>
                                        </p:attrNameLst>
                                      </p:cBhvr>
                                      <p:rCtr x="17465" y="-8889"/>
                                    </p:animMotion>
                                  </p:childTnLst>
                                </p:cTn>
                              </p:par>
                              <p:par>
                                <p:cTn id="251" presetID="0" presetClass="path" presetSubtype="0" accel="50000" decel="50000" fill="hold" nodeType="withEffect">
                                  <p:stCondLst>
                                    <p:cond delay="0"/>
                                  </p:stCondLst>
                                  <p:childTnLst>
                                    <p:animMotion origin="layout" path="M -0.06181 -0.05995 L -0.01181 -0.04838 L 0.00069 -3.7037E-7 " pathEditMode="relative" rAng="0" ptsTypes="AAA">
                                      <p:cBhvr>
                                        <p:cTn id="252" dur="2000" fill="hold"/>
                                        <p:tgtEl>
                                          <p:spTgt spid="6527"/>
                                        </p:tgtEl>
                                        <p:attrNameLst>
                                          <p:attrName>ppt_x</p:attrName>
                                          <p:attrName>ppt_y</p:attrName>
                                        </p:attrNameLst>
                                      </p:cBhvr>
                                      <p:rCtr x="3125" y="2986"/>
                                    </p:animMotion>
                                  </p:childTnLst>
                                </p:cTn>
                              </p:par>
                            </p:childTnLst>
                          </p:cTn>
                        </p:par>
                      </p:childTnLst>
                    </p:cTn>
                  </p:par>
                  <p:par>
                    <p:cTn id="253" fill="hold" nodeType="clickPar">
                      <p:stCondLst>
                        <p:cond delay="indefinite"/>
                      </p:stCondLst>
                      <p:childTnLst>
                        <p:par>
                          <p:cTn id="254" fill="hold" nodeType="withGroup">
                            <p:stCondLst>
                              <p:cond delay="0"/>
                            </p:stCondLst>
                            <p:childTnLst>
                              <p:par>
                                <p:cTn id="255" presetID="22" presetClass="entr" presetSubtype="4" fill="hold" grpId="0" nodeType="clickEffect">
                                  <p:stCondLst>
                                    <p:cond delay="0"/>
                                  </p:stCondLst>
                                  <p:childTnLst>
                                    <p:set>
                                      <p:cBhvr>
                                        <p:cTn id="256" dur="1" fill="hold">
                                          <p:stCondLst>
                                            <p:cond delay="0"/>
                                          </p:stCondLst>
                                        </p:cTn>
                                        <p:tgtEl>
                                          <p:spTgt spid="6567"/>
                                        </p:tgtEl>
                                        <p:attrNameLst>
                                          <p:attrName>style.visibility</p:attrName>
                                        </p:attrNameLst>
                                      </p:cBhvr>
                                      <p:to>
                                        <p:strVal val="visible"/>
                                      </p:to>
                                    </p:set>
                                    <p:animEffect transition="in" filter="wipe(down)">
                                      <p:cBhvr>
                                        <p:cTn id="257" dur="2000"/>
                                        <p:tgtEl>
                                          <p:spTgt spid="6567"/>
                                        </p:tgtEl>
                                      </p:cBhvr>
                                    </p:animEffect>
                                  </p:childTnLst>
                                </p:cTn>
                              </p:par>
                              <p:par>
                                <p:cTn id="258" presetID="9" presetClass="exit" presetSubtype="0" fill="hold" nodeType="withEffect">
                                  <p:stCondLst>
                                    <p:cond delay="0"/>
                                  </p:stCondLst>
                                  <p:childTnLst>
                                    <p:animEffect transition="out" filter="dissolve">
                                      <p:cBhvr>
                                        <p:cTn id="259" dur="500"/>
                                        <p:tgtEl>
                                          <p:spTgt spid="6560"/>
                                        </p:tgtEl>
                                      </p:cBhvr>
                                    </p:animEffect>
                                    <p:set>
                                      <p:cBhvr>
                                        <p:cTn id="260" dur="1" fill="hold">
                                          <p:stCondLst>
                                            <p:cond delay="499"/>
                                          </p:stCondLst>
                                        </p:cTn>
                                        <p:tgtEl>
                                          <p:spTgt spid="6560"/>
                                        </p:tgtEl>
                                        <p:attrNameLst>
                                          <p:attrName>style.visibility</p:attrName>
                                        </p:attrNameLst>
                                      </p:cBhvr>
                                      <p:to>
                                        <p:strVal val="hidden"/>
                                      </p:to>
                                    </p:set>
                                  </p:childTnLst>
                                </p:cTn>
                              </p:par>
                              <p:par>
                                <p:cTn id="261" presetID="9" presetClass="exit" presetSubtype="0" fill="hold" nodeType="withEffect">
                                  <p:stCondLst>
                                    <p:cond delay="0"/>
                                  </p:stCondLst>
                                  <p:childTnLst>
                                    <p:animEffect transition="out" filter="dissolve">
                                      <p:cBhvr>
                                        <p:cTn id="262" dur="500"/>
                                        <p:tgtEl>
                                          <p:spTgt spid="6272"/>
                                        </p:tgtEl>
                                      </p:cBhvr>
                                    </p:animEffect>
                                    <p:set>
                                      <p:cBhvr>
                                        <p:cTn id="263" dur="1" fill="hold">
                                          <p:stCondLst>
                                            <p:cond delay="499"/>
                                          </p:stCondLst>
                                        </p:cTn>
                                        <p:tgtEl>
                                          <p:spTgt spid="6272"/>
                                        </p:tgtEl>
                                        <p:attrNameLst>
                                          <p:attrName>style.visibility</p:attrName>
                                        </p:attrNameLst>
                                      </p:cBhvr>
                                      <p:to>
                                        <p:strVal val="hidden"/>
                                      </p:to>
                                    </p:set>
                                  </p:childTnLst>
                                </p:cTn>
                              </p:par>
                              <p:par>
                                <p:cTn id="264" presetID="9" presetClass="entr" presetSubtype="0" fill="hold" nodeType="withEffect">
                                  <p:stCondLst>
                                    <p:cond delay="0"/>
                                  </p:stCondLst>
                                  <p:childTnLst>
                                    <p:set>
                                      <p:cBhvr>
                                        <p:cTn id="265" dur="1" fill="hold">
                                          <p:stCondLst>
                                            <p:cond delay="0"/>
                                          </p:stCondLst>
                                        </p:cTn>
                                        <p:tgtEl>
                                          <p:spTgt spid="6568"/>
                                        </p:tgtEl>
                                        <p:attrNameLst>
                                          <p:attrName>style.visibility</p:attrName>
                                        </p:attrNameLst>
                                      </p:cBhvr>
                                      <p:to>
                                        <p:strVal val="visible"/>
                                      </p:to>
                                    </p:set>
                                    <p:animEffect transition="in" filter="dissolve">
                                      <p:cBhvr>
                                        <p:cTn id="266" dur="500"/>
                                        <p:tgtEl>
                                          <p:spTgt spid="6568"/>
                                        </p:tgtEl>
                                      </p:cBhvr>
                                    </p:animEffect>
                                  </p:childTnLst>
                                </p:cTn>
                              </p:par>
                            </p:childTnLst>
                          </p:cTn>
                        </p:par>
                        <p:par>
                          <p:cTn id="267" fill="hold" nodeType="afterGroup">
                            <p:stCondLst>
                              <p:cond delay="2000"/>
                            </p:stCondLst>
                            <p:childTnLst>
                              <p:par>
                                <p:cTn id="268" presetID="1" presetClass="entr" presetSubtype="0" fill="hold" grpId="0" nodeType="afterEffect">
                                  <p:stCondLst>
                                    <p:cond delay="0"/>
                                  </p:stCondLst>
                                  <p:childTnLst>
                                    <p:set>
                                      <p:cBhvr>
                                        <p:cTn id="269" dur="1" fill="hold">
                                          <p:stCondLst>
                                            <p:cond delay="0"/>
                                          </p:stCondLst>
                                        </p:cTn>
                                        <p:tgtEl>
                                          <p:spTgt spid="6569"/>
                                        </p:tgtEl>
                                        <p:attrNameLst>
                                          <p:attrName>style.visibility</p:attrName>
                                        </p:attrNameLst>
                                      </p:cBhvr>
                                      <p:to>
                                        <p:strVal val="visible"/>
                                      </p:to>
                                    </p:set>
                                  </p:childTnLst>
                                  <p:subTnLst>
                                    <p:audio>
                                      <p:cMediaNode>
                                        <p:cTn display="0" masterRel="sameClick">
                                          <p:stCondLst>
                                            <p:cond evt="begin" delay="0">
                                              <p:tn val="268"/>
                                            </p:cond>
                                          </p:stCondLst>
                                          <p:endCondLst>
                                            <p:cond evt="onStopAudio" delay="0">
                                              <p:tgtEl>
                                                <p:sldTgt/>
                                              </p:tgtEl>
                                            </p:cond>
                                          </p:endCondLst>
                                        </p:cTn>
                                        <p:tgtEl>
                                          <p:sndTgt r:embed="rId3" name="explode.wav"/>
                                        </p:tgtEl>
                                      </p:cMediaNode>
                                    </p:audio>
                                  </p:subTnLst>
                                </p:cTn>
                              </p:par>
                            </p:childTnLst>
                          </p:cTn>
                        </p:par>
                        <p:par>
                          <p:cTn id="270" fill="hold" nodeType="afterGroup">
                            <p:stCondLst>
                              <p:cond delay="2000"/>
                            </p:stCondLst>
                            <p:childTnLst>
                              <p:par>
                                <p:cTn id="271" presetID="3" presetClass="exit" presetSubtype="10" fill="hold" grpId="1" nodeType="afterEffect">
                                  <p:stCondLst>
                                    <p:cond delay="0"/>
                                  </p:stCondLst>
                                  <p:childTnLst>
                                    <p:animEffect transition="out" filter="blinds(horizontal)">
                                      <p:cBhvr>
                                        <p:cTn id="272" dur="500"/>
                                        <p:tgtEl>
                                          <p:spTgt spid="6569"/>
                                        </p:tgtEl>
                                      </p:cBhvr>
                                    </p:animEffect>
                                    <p:set>
                                      <p:cBhvr>
                                        <p:cTn id="273" dur="1" fill="hold">
                                          <p:stCondLst>
                                            <p:cond delay="499"/>
                                          </p:stCondLst>
                                        </p:cTn>
                                        <p:tgtEl>
                                          <p:spTgt spid="6569"/>
                                        </p:tgtEl>
                                        <p:attrNameLst>
                                          <p:attrName>style.visibility</p:attrName>
                                        </p:attrNameLst>
                                      </p:cBhvr>
                                      <p:to>
                                        <p:strVal val="hidden"/>
                                      </p:to>
                                    </p:set>
                                  </p:childTnLst>
                                </p:cTn>
                              </p:par>
                            </p:childTnLst>
                          </p:cTn>
                        </p:par>
                      </p:childTnLst>
                    </p:cTn>
                  </p:par>
                  <p:par>
                    <p:cTn id="274" fill="hold" nodeType="clickPar">
                      <p:stCondLst>
                        <p:cond delay="indefinite"/>
                      </p:stCondLst>
                      <p:childTnLst>
                        <p:par>
                          <p:cTn id="275" fill="hold" nodeType="withGroup">
                            <p:stCondLst>
                              <p:cond delay="0"/>
                            </p:stCondLst>
                            <p:childTnLst>
                              <p:par>
                                <p:cTn id="276" presetID="9" presetClass="exit" presetSubtype="0" fill="hold" grpId="0" nodeType="clickEffect">
                                  <p:stCondLst>
                                    <p:cond delay="0"/>
                                  </p:stCondLst>
                                  <p:childTnLst>
                                    <p:animEffect transition="out" filter="dissolve">
                                      <p:cBhvr>
                                        <p:cTn id="277" dur="500"/>
                                        <p:tgtEl>
                                          <p:spTgt spid="6188"/>
                                        </p:tgtEl>
                                      </p:cBhvr>
                                    </p:animEffect>
                                    <p:set>
                                      <p:cBhvr>
                                        <p:cTn id="278" dur="1" fill="hold">
                                          <p:stCondLst>
                                            <p:cond delay="499"/>
                                          </p:stCondLst>
                                        </p:cTn>
                                        <p:tgtEl>
                                          <p:spTgt spid="6188"/>
                                        </p:tgtEl>
                                        <p:attrNameLst>
                                          <p:attrName>style.visibility</p:attrName>
                                        </p:attrNameLst>
                                      </p:cBhvr>
                                      <p:to>
                                        <p:strVal val="hidden"/>
                                      </p:to>
                                    </p:set>
                                  </p:childTnLst>
                                </p:cTn>
                              </p:par>
                              <p:par>
                                <p:cTn id="279" presetID="9" presetClass="entr" presetSubtype="0" fill="hold" nodeType="withEffect">
                                  <p:stCondLst>
                                    <p:cond delay="0"/>
                                  </p:stCondLst>
                                  <p:childTnLst>
                                    <p:set>
                                      <p:cBhvr>
                                        <p:cTn id="280" dur="1" fill="hold">
                                          <p:stCondLst>
                                            <p:cond delay="0"/>
                                          </p:stCondLst>
                                        </p:cTn>
                                        <p:tgtEl>
                                          <p:spTgt spid="14471"/>
                                        </p:tgtEl>
                                        <p:attrNameLst>
                                          <p:attrName>style.visibility</p:attrName>
                                        </p:attrNameLst>
                                      </p:cBhvr>
                                      <p:to>
                                        <p:strVal val="visible"/>
                                      </p:to>
                                    </p:set>
                                    <p:animEffect transition="in" filter="dissolve">
                                      <p:cBhvr>
                                        <p:cTn id="281" dur="1000"/>
                                        <p:tgtEl>
                                          <p:spTgt spid="14471"/>
                                        </p:tgtEl>
                                      </p:cBhvr>
                                    </p:animEffect>
                                  </p:childTnLst>
                                </p:cTn>
                              </p:par>
                            </p:childTnLst>
                          </p:cTn>
                        </p:par>
                        <p:par>
                          <p:cTn id="282" fill="hold" nodeType="afterGroup">
                            <p:stCondLst>
                              <p:cond delay="1000"/>
                            </p:stCondLst>
                            <p:childTnLst>
                              <p:par>
                                <p:cTn id="283" presetID="9" presetClass="exit" presetSubtype="0" fill="hold" grpId="1" nodeType="afterEffect">
                                  <p:stCondLst>
                                    <p:cond delay="0"/>
                                  </p:stCondLst>
                                  <p:childTnLst>
                                    <p:animEffect transition="out" filter="dissolve">
                                      <p:cBhvr>
                                        <p:cTn id="284" dur="500"/>
                                        <p:tgtEl>
                                          <p:spTgt spid="6567"/>
                                        </p:tgtEl>
                                      </p:cBhvr>
                                    </p:animEffect>
                                    <p:set>
                                      <p:cBhvr>
                                        <p:cTn id="285" dur="1" fill="hold">
                                          <p:stCondLst>
                                            <p:cond delay="499"/>
                                          </p:stCondLst>
                                        </p:cTn>
                                        <p:tgtEl>
                                          <p:spTgt spid="6567"/>
                                        </p:tgtEl>
                                        <p:attrNameLst>
                                          <p:attrName>style.visibility</p:attrName>
                                        </p:attrNameLst>
                                      </p:cBhvr>
                                      <p:to>
                                        <p:strVal val="hidden"/>
                                      </p:to>
                                    </p:set>
                                  </p:childTnLst>
                                </p:cTn>
                              </p:par>
                            </p:childTnLst>
                          </p:cTn>
                        </p:par>
                        <p:par>
                          <p:cTn id="286" fill="hold" nodeType="afterGroup">
                            <p:stCondLst>
                              <p:cond delay="1500"/>
                            </p:stCondLst>
                            <p:childTnLst>
                              <p:par>
                                <p:cTn id="287" presetID="9" presetClass="exit" presetSubtype="0" fill="hold" grpId="0" nodeType="afterEffect">
                                  <p:stCondLst>
                                    <p:cond delay="0"/>
                                  </p:stCondLst>
                                  <p:childTnLst>
                                    <p:animEffect transition="out" filter="dissolve">
                                      <p:cBhvr>
                                        <p:cTn id="288" dur="500"/>
                                        <p:tgtEl>
                                          <p:spTgt spid="6189"/>
                                        </p:tgtEl>
                                      </p:cBhvr>
                                    </p:animEffect>
                                    <p:set>
                                      <p:cBhvr>
                                        <p:cTn id="289" dur="1" fill="hold">
                                          <p:stCondLst>
                                            <p:cond delay="499"/>
                                          </p:stCondLst>
                                        </p:cTn>
                                        <p:tgtEl>
                                          <p:spTgt spid="6189"/>
                                        </p:tgtEl>
                                        <p:attrNameLst>
                                          <p:attrName>style.visibility</p:attrName>
                                        </p:attrNameLst>
                                      </p:cBhvr>
                                      <p:to>
                                        <p:strVal val="hidden"/>
                                      </p:to>
                                    </p:set>
                                  </p:childTnLst>
                                </p:cTn>
                              </p:par>
                            </p:childTnLst>
                          </p:cTn>
                        </p:par>
                        <p:par>
                          <p:cTn id="290" fill="hold" nodeType="afterGroup">
                            <p:stCondLst>
                              <p:cond delay="2000"/>
                            </p:stCondLst>
                            <p:childTnLst>
                              <p:par>
                                <p:cTn id="291" presetID="9" presetClass="exit" presetSubtype="0" fill="hold" grpId="0" nodeType="afterEffect">
                                  <p:stCondLst>
                                    <p:cond delay="0"/>
                                  </p:stCondLst>
                                  <p:childTnLst>
                                    <p:animEffect transition="out" filter="dissolve">
                                      <p:cBhvr>
                                        <p:cTn id="292" dur="500"/>
                                        <p:tgtEl>
                                          <p:spTgt spid="6191"/>
                                        </p:tgtEl>
                                      </p:cBhvr>
                                    </p:animEffect>
                                    <p:set>
                                      <p:cBhvr>
                                        <p:cTn id="293" dur="1" fill="hold">
                                          <p:stCondLst>
                                            <p:cond delay="499"/>
                                          </p:stCondLst>
                                        </p:cTn>
                                        <p:tgtEl>
                                          <p:spTgt spid="6191"/>
                                        </p:tgtEl>
                                        <p:attrNameLst>
                                          <p:attrName>style.visibility</p:attrName>
                                        </p:attrNameLst>
                                      </p:cBhvr>
                                      <p:to>
                                        <p:strVal val="hidden"/>
                                      </p:to>
                                    </p:set>
                                  </p:childTnLst>
                                </p:cTn>
                              </p:par>
                            </p:childTnLst>
                          </p:cTn>
                        </p:par>
                        <p:par>
                          <p:cTn id="294" fill="hold" nodeType="afterGroup">
                            <p:stCondLst>
                              <p:cond delay="2500"/>
                            </p:stCondLst>
                            <p:childTnLst>
                              <p:par>
                                <p:cTn id="295" presetID="9" presetClass="exit" presetSubtype="0" fill="hold" nodeType="afterEffect">
                                  <p:stCondLst>
                                    <p:cond delay="0"/>
                                  </p:stCondLst>
                                  <p:childTnLst>
                                    <p:animEffect transition="out" filter="dissolve">
                                      <p:cBhvr>
                                        <p:cTn id="296" dur="500"/>
                                        <p:tgtEl>
                                          <p:spTgt spid="6561"/>
                                        </p:tgtEl>
                                      </p:cBhvr>
                                    </p:animEffect>
                                    <p:set>
                                      <p:cBhvr>
                                        <p:cTn id="297" dur="1" fill="hold">
                                          <p:stCondLst>
                                            <p:cond delay="499"/>
                                          </p:stCondLst>
                                        </p:cTn>
                                        <p:tgtEl>
                                          <p:spTgt spid="6561"/>
                                        </p:tgtEl>
                                        <p:attrNameLst>
                                          <p:attrName>style.visibility</p:attrName>
                                        </p:attrNameLst>
                                      </p:cBhvr>
                                      <p:to>
                                        <p:strVal val="hidden"/>
                                      </p:to>
                                    </p:set>
                                  </p:childTnLst>
                                </p:cTn>
                              </p:par>
                              <p:par>
                                <p:cTn id="298" presetID="9" presetClass="exit" presetSubtype="0" fill="hold" nodeType="withEffect">
                                  <p:stCondLst>
                                    <p:cond delay="0"/>
                                  </p:stCondLst>
                                  <p:childTnLst>
                                    <p:animEffect transition="out" filter="dissolve">
                                      <p:cBhvr>
                                        <p:cTn id="299" dur="500"/>
                                        <p:tgtEl>
                                          <p:spTgt spid="6568"/>
                                        </p:tgtEl>
                                      </p:cBhvr>
                                    </p:animEffect>
                                    <p:set>
                                      <p:cBhvr>
                                        <p:cTn id="300" dur="1" fill="hold">
                                          <p:stCondLst>
                                            <p:cond delay="499"/>
                                          </p:stCondLst>
                                        </p:cTn>
                                        <p:tgtEl>
                                          <p:spTgt spid="6568"/>
                                        </p:tgtEl>
                                        <p:attrNameLst>
                                          <p:attrName>style.visibility</p:attrName>
                                        </p:attrNameLst>
                                      </p:cBhvr>
                                      <p:to>
                                        <p:strVal val="hidden"/>
                                      </p:to>
                                    </p:set>
                                  </p:childTnLst>
                                </p:cTn>
                              </p:par>
                            </p:childTnLst>
                          </p:cTn>
                        </p:par>
                      </p:childTnLst>
                    </p:cTn>
                  </p:par>
                  <p:par>
                    <p:cTn id="301" fill="hold" nodeType="clickPar">
                      <p:stCondLst>
                        <p:cond delay="indefinite"/>
                      </p:stCondLst>
                      <p:childTnLst>
                        <p:par>
                          <p:cTn id="302" fill="hold" nodeType="withGroup">
                            <p:stCondLst>
                              <p:cond delay="0"/>
                            </p:stCondLst>
                            <p:childTnLst>
                              <p:par>
                                <p:cTn id="303" presetID="9" presetClass="entr" presetSubtype="0" fill="hold" grpId="0" nodeType="clickEffect">
                                  <p:stCondLst>
                                    <p:cond delay="0"/>
                                  </p:stCondLst>
                                  <p:childTnLst>
                                    <p:set>
                                      <p:cBhvr>
                                        <p:cTn id="304" dur="1" fill="hold">
                                          <p:stCondLst>
                                            <p:cond delay="0"/>
                                          </p:stCondLst>
                                        </p:cTn>
                                        <p:tgtEl>
                                          <p:spTgt spid="6911"/>
                                        </p:tgtEl>
                                        <p:attrNameLst>
                                          <p:attrName>style.visibility</p:attrName>
                                        </p:attrNameLst>
                                      </p:cBhvr>
                                      <p:to>
                                        <p:strVal val="visible"/>
                                      </p:to>
                                    </p:set>
                                    <p:animEffect transition="in" filter="dissolve">
                                      <p:cBhvr>
                                        <p:cTn id="305" dur="500"/>
                                        <p:tgtEl>
                                          <p:spTgt spid="6911"/>
                                        </p:tgtEl>
                                      </p:cBhvr>
                                    </p:animEffect>
                                  </p:childTnLst>
                                </p:cTn>
                              </p:par>
                            </p:childTnLst>
                          </p:cTn>
                        </p:par>
                        <p:par>
                          <p:cTn id="306" fill="hold" nodeType="afterGroup">
                            <p:stCondLst>
                              <p:cond delay="500"/>
                            </p:stCondLst>
                            <p:childTnLst>
                              <p:par>
                                <p:cTn id="307" presetID="0" presetClass="path" presetSubtype="0" accel="50000" decel="50000" fill="hold" grpId="1" nodeType="afterEffect">
                                  <p:stCondLst>
                                    <p:cond delay="0"/>
                                  </p:stCondLst>
                                  <p:childTnLst>
                                    <p:animMotion origin="layout" path="M -4.44444E-6 3.7037E-6 L -0.00833 -0.03241 L -0.0302 -0.09051 " pathEditMode="relative" rAng="0" ptsTypes="AAA">
                                      <p:cBhvr>
                                        <p:cTn id="308" dur="2000" fill="hold"/>
                                        <p:tgtEl>
                                          <p:spTgt spid="6911"/>
                                        </p:tgtEl>
                                        <p:attrNameLst>
                                          <p:attrName>ppt_x</p:attrName>
                                          <p:attrName>ppt_y</p:attrName>
                                        </p:attrNameLst>
                                      </p:cBhvr>
                                      <p:rCtr x="-1510" y="-4537"/>
                                    </p:animMotion>
                                  </p:childTnLst>
                                  <p:subTnLst>
                                    <p:audio>
                                      <p:cMediaNode>
                                        <p:cTn display="0" masterRel="sameClick">
                                          <p:stCondLst>
                                            <p:cond evt="begin" delay="0">
                                              <p:tn val="307"/>
                                            </p:cond>
                                          </p:stCondLst>
                                          <p:endCondLst>
                                            <p:cond evt="onStopAudio" delay="0">
                                              <p:tgtEl>
                                                <p:sldTgt/>
                                              </p:tgtEl>
                                            </p:cond>
                                          </p:endCondLst>
                                        </p:cTn>
                                        <p:tgtEl>
                                          <p:sndTgt r:embed="rId5" name="flyby.wav"/>
                                        </p:tgtEl>
                                      </p:cMediaNode>
                                    </p:audio>
                                  </p:subTnLst>
                                </p:cTn>
                              </p:par>
                            </p:childTnLst>
                          </p:cTn>
                        </p:par>
                        <p:par>
                          <p:cTn id="309" fill="hold" nodeType="afterGroup">
                            <p:stCondLst>
                              <p:cond delay="2500"/>
                            </p:stCondLst>
                            <p:childTnLst>
                              <p:par>
                                <p:cTn id="310" presetID="1" presetClass="entr" presetSubtype="0" fill="hold" grpId="0" nodeType="afterEffect">
                                  <p:stCondLst>
                                    <p:cond delay="0"/>
                                  </p:stCondLst>
                                  <p:childTnLst>
                                    <p:set>
                                      <p:cBhvr>
                                        <p:cTn id="311" dur="1" fill="hold">
                                          <p:stCondLst>
                                            <p:cond delay="0"/>
                                          </p:stCondLst>
                                        </p:cTn>
                                        <p:tgtEl>
                                          <p:spTgt spid="6912"/>
                                        </p:tgtEl>
                                        <p:attrNameLst>
                                          <p:attrName>style.visibility</p:attrName>
                                        </p:attrNameLst>
                                      </p:cBhvr>
                                      <p:to>
                                        <p:strVal val="visible"/>
                                      </p:to>
                                    </p:set>
                                  </p:childTnLst>
                                  <p:subTnLst>
                                    <p:audio>
                                      <p:cMediaNode>
                                        <p:cTn display="0" masterRel="sameClick">
                                          <p:stCondLst>
                                            <p:cond evt="begin" delay="0">
                                              <p:tn val="310"/>
                                            </p:cond>
                                          </p:stCondLst>
                                          <p:endCondLst>
                                            <p:cond evt="onStopAudio" delay="0">
                                              <p:tgtEl>
                                                <p:sldTgt/>
                                              </p:tgtEl>
                                            </p:cond>
                                          </p:endCondLst>
                                        </p:cTn>
                                        <p:tgtEl>
                                          <p:sndTgt r:embed="rId3" name="explode.wav"/>
                                        </p:tgtEl>
                                      </p:cMediaNode>
                                    </p:audio>
                                  </p:subTnLst>
                                </p:cTn>
                              </p:par>
                            </p:childTnLst>
                          </p:cTn>
                        </p:par>
                        <p:par>
                          <p:cTn id="312" fill="hold" nodeType="afterGroup">
                            <p:stCondLst>
                              <p:cond delay="2500"/>
                            </p:stCondLst>
                            <p:childTnLst>
                              <p:par>
                                <p:cTn id="313" presetID="3" presetClass="exit" presetSubtype="10" fill="hold" grpId="1" nodeType="afterEffect">
                                  <p:stCondLst>
                                    <p:cond delay="0"/>
                                  </p:stCondLst>
                                  <p:childTnLst>
                                    <p:animEffect transition="out" filter="blinds(horizontal)">
                                      <p:cBhvr>
                                        <p:cTn id="314" dur="500"/>
                                        <p:tgtEl>
                                          <p:spTgt spid="6912"/>
                                        </p:tgtEl>
                                      </p:cBhvr>
                                    </p:animEffect>
                                    <p:set>
                                      <p:cBhvr>
                                        <p:cTn id="315" dur="1" fill="hold">
                                          <p:stCondLst>
                                            <p:cond delay="499"/>
                                          </p:stCondLst>
                                        </p:cTn>
                                        <p:tgtEl>
                                          <p:spTgt spid="6912"/>
                                        </p:tgtEl>
                                        <p:attrNameLst>
                                          <p:attrName>style.visibility</p:attrName>
                                        </p:attrNameLst>
                                      </p:cBhvr>
                                      <p:to>
                                        <p:strVal val="hidden"/>
                                      </p:to>
                                    </p:set>
                                  </p:childTnLst>
                                </p:cTn>
                              </p:par>
                            </p:childTnLst>
                          </p:cTn>
                        </p:par>
                        <p:par>
                          <p:cTn id="316" fill="hold" nodeType="afterGroup">
                            <p:stCondLst>
                              <p:cond delay="3000"/>
                            </p:stCondLst>
                            <p:childTnLst>
                              <p:par>
                                <p:cTn id="317" presetID="0" presetClass="path" presetSubtype="0" accel="50000" decel="50000" fill="hold" grpId="2" nodeType="afterEffect">
                                  <p:stCondLst>
                                    <p:cond delay="0"/>
                                  </p:stCondLst>
                                  <p:childTnLst>
                                    <p:animMotion origin="layout" path="M -0.02986 -0.08959 L -0.01388 -0.03704 L 0.0007 0.00046 " pathEditMode="relative" rAng="0" ptsTypes="AAA">
                                      <p:cBhvr>
                                        <p:cTn id="318" dur="2000" fill="hold"/>
                                        <p:tgtEl>
                                          <p:spTgt spid="6911"/>
                                        </p:tgtEl>
                                        <p:attrNameLst>
                                          <p:attrName>ppt_x</p:attrName>
                                          <p:attrName>ppt_y</p:attrName>
                                        </p:attrNameLst>
                                      </p:cBhvr>
                                      <p:rCtr x="1528" y="4491"/>
                                    </p:animMotion>
                                  </p:childTnLst>
                                </p:cTn>
                              </p:par>
                            </p:childTnLst>
                          </p:cTn>
                        </p:par>
                        <p:par>
                          <p:cTn id="319" fill="hold" nodeType="afterGroup">
                            <p:stCondLst>
                              <p:cond delay="5000"/>
                            </p:stCondLst>
                            <p:childTnLst>
                              <p:par>
                                <p:cTn id="320" presetID="9" presetClass="exit" presetSubtype="0" fill="hold" grpId="3" nodeType="afterEffect">
                                  <p:stCondLst>
                                    <p:cond delay="0"/>
                                  </p:stCondLst>
                                  <p:childTnLst>
                                    <p:animEffect transition="out" filter="dissolve">
                                      <p:cBhvr>
                                        <p:cTn id="321" dur="500"/>
                                        <p:tgtEl>
                                          <p:spTgt spid="6911"/>
                                        </p:tgtEl>
                                      </p:cBhvr>
                                    </p:animEffect>
                                    <p:set>
                                      <p:cBhvr>
                                        <p:cTn id="322" dur="1" fill="hold">
                                          <p:stCondLst>
                                            <p:cond delay="499"/>
                                          </p:stCondLst>
                                        </p:cTn>
                                        <p:tgtEl>
                                          <p:spTgt spid="6911"/>
                                        </p:tgtEl>
                                        <p:attrNameLst>
                                          <p:attrName>style.visibility</p:attrName>
                                        </p:attrNameLst>
                                      </p:cBhvr>
                                      <p:to>
                                        <p:strVal val="hidden"/>
                                      </p:to>
                                    </p:se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0" presetClass="path" presetSubtype="0" accel="50000" decel="50000" fill="hold" nodeType="clickEffect">
                                  <p:stCondLst>
                                    <p:cond delay="0"/>
                                  </p:stCondLst>
                                  <p:childTnLst>
                                    <p:animMotion origin="layout" path="M 4.44444E-6 -3.7037E-7 L 0.10277 -0.09745 " pathEditMode="relative" rAng="0" ptsTypes="AA">
                                      <p:cBhvr>
                                        <p:cTn id="326" dur="2000" fill="hold"/>
                                        <p:tgtEl>
                                          <p:spTgt spid="6527"/>
                                        </p:tgtEl>
                                        <p:attrNameLst>
                                          <p:attrName>ppt_x</p:attrName>
                                          <p:attrName>ppt_y</p:attrName>
                                        </p:attrNameLst>
                                      </p:cBhvr>
                                      <p:rCtr x="5139" y="-4884"/>
                                    </p:animMotion>
                                  </p:childTnLst>
                                  <p:subTnLst>
                                    <p:audio>
                                      <p:cMediaNode>
                                        <p:cTn display="0" masterRel="sameClick">
                                          <p:stCondLst>
                                            <p:cond evt="begin" delay="0">
                                              <p:tn val="325"/>
                                            </p:cond>
                                          </p:stCondLst>
                                          <p:endCondLst>
                                            <p:cond evt="onStopAudio" delay="0">
                                              <p:tgtEl>
                                                <p:sldTgt/>
                                              </p:tgtEl>
                                            </p:cond>
                                          </p:endCondLst>
                                        </p:cTn>
                                        <p:tgtEl>
                                          <p:sndTgt r:embed="rId7" name="shiphorn.wav"/>
                                        </p:tgtEl>
                                      </p:cMediaNode>
                                    </p:audio>
                                  </p:subTnLst>
                                </p:cTn>
                              </p:par>
                              <p:par>
                                <p:cTn id="327" presetID="0" presetClass="path" presetSubtype="0" accel="50000" decel="50000" fill="hold" nodeType="withEffect">
                                  <p:stCondLst>
                                    <p:cond delay="0"/>
                                  </p:stCondLst>
                                  <p:childTnLst>
                                    <p:animMotion origin="layout" path="M -8.05556E-6 6.66667E-6 L -0.10556 0.00186 L -0.25556 0.10186 L -0.2764 0.10001 " pathEditMode="relative" ptsTypes="AAAA">
                                      <p:cBhvr>
                                        <p:cTn id="328" dur="2000" fill="hold"/>
                                        <p:tgtEl>
                                          <p:spTgt spid="6725"/>
                                        </p:tgtEl>
                                        <p:attrNameLst>
                                          <p:attrName>ppt_x</p:attrName>
                                          <p:attrName>ppt_y</p:attrName>
                                        </p:attrNameLst>
                                      </p:cBhvr>
                                    </p:animMotion>
                                  </p:childTnLst>
                                  <p:subTnLst>
                                    <p:audio>
                                      <p:cMediaNode>
                                        <p:cTn display="0" masterRel="sameClick">
                                          <p:stCondLst>
                                            <p:cond evt="begin" delay="0">
                                              <p:tn val="327"/>
                                            </p:cond>
                                          </p:stCondLst>
                                          <p:endCondLst>
                                            <p:cond evt="onStopAudio" delay="0">
                                              <p:tgtEl>
                                                <p:sldTgt/>
                                              </p:tgtEl>
                                            </p:cond>
                                          </p:endCondLst>
                                        </p:cTn>
                                        <p:tgtEl>
                                          <p:sndTgt r:embed="rId7" name="shiphorn.wav"/>
                                        </p:tgtEl>
                                      </p:cMediaNode>
                                    </p:audio>
                                  </p:subTnLst>
                                </p:cTn>
                              </p:par>
                              <p:par>
                                <p:cTn id="329" presetID="9" presetClass="exit" presetSubtype="0" fill="hold" nodeType="withEffect">
                                  <p:stCondLst>
                                    <p:cond delay="0"/>
                                  </p:stCondLst>
                                  <p:childTnLst>
                                    <p:animEffect transition="out" filter="dissolve">
                                      <p:cBhvr>
                                        <p:cTn id="330" dur="500"/>
                                        <p:tgtEl>
                                          <p:spTgt spid="6663"/>
                                        </p:tgtEl>
                                      </p:cBhvr>
                                    </p:animEffect>
                                    <p:set>
                                      <p:cBhvr>
                                        <p:cTn id="331" dur="1" fill="hold">
                                          <p:stCondLst>
                                            <p:cond delay="499"/>
                                          </p:stCondLst>
                                        </p:cTn>
                                        <p:tgtEl>
                                          <p:spTgt spid="6663"/>
                                        </p:tgtEl>
                                        <p:attrNameLst>
                                          <p:attrName>style.visibility</p:attrName>
                                        </p:attrNameLst>
                                      </p:cBhvr>
                                      <p:to>
                                        <p:strVal val="hidden"/>
                                      </p:to>
                                    </p:set>
                                  </p:childTnLst>
                                </p:cTn>
                              </p:par>
                              <p:par>
                                <p:cTn id="332" presetID="9" presetClass="entr" presetSubtype="0" fill="hold" nodeType="withEffect">
                                  <p:stCondLst>
                                    <p:cond delay="0"/>
                                  </p:stCondLst>
                                  <p:childTnLst>
                                    <p:set>
                                      <p:cBhvr>
                                        <p:cTn id="333" dur="1" fill="hold">
                                          <p:stCondLst>
                                            <p:cond delay="0"/>
                                          </p:stCondLst>
                                        </p:cTn>
                                        <p:tgtEl>
                                          <p:spTgt spid="14514"/>
                                        </p:tgtEl>
                                        <p:attrNameLst>
                                          <p:attrName>style.visibility</p:attrName>
                                        </p:attrNameLst>
                                      </p:cBhvr>
                                      <p:to>
                                        <p:strVal val="visible"/>
                                      </p:to>
                                    </p:set>
                                    <p:animEffect transition="in" filter="dissolve">
                                      <p:cBhvr>
                                        <p:cTn id="334" dur="500"/>
                                        <p:tgtEl>
                                          <p:spTgt spid="14514"/>
                                        </p:tgtEl>
                                      </p:cBhvr>
                                    </p:animEffect>
                                  </p:childTnLst>
                                </p:cTn>
                              </p:par>
                              <p:par>
                                <p:cTn id="335" presetID="0" presetClass="path" presetSubtype="0" accel="50000" decel="50000" fill="hold" nodeType="withEffect">
                                  <p:stCondLst>
                                    <p:cond delay="0"/>
                                  </p:stCondLst>
                                  <p:childTnLst>
                                    <p:animMotion origin="layout" path="M -0.00191 -0.00115 L -0.05712 0.04051 L -0.11025 0.08843 L -0.15712 0.12871 L -0.18889 0.1301 " pathEditMode="relative" rAng="0" ptsTypes="AAAAA">
                                      <p:cBhvr>
                                        <p:cTn id="336" dur="2000" fill="hold"/>
                                        <p:tgtEl>
                                          <p:spTgt spid="6661"/>
                                        </p:tgtEl>
                                        <p:attrNameLst>
                                          <p:attrName>ppt_x</p:attrName>
                                          <p:attrName>ppt_y</p:attrName>
                                        </p:attrNameLst>
                                      </p:cBhvr>
                                      <p:rCtr x="-9358" y="6551"/>
                                    </p:animMotion>
                                  </p:childTnLst>
                                </p:cTn>
                              </p:par>
                              <p:par>
                                <p:cTn id="337" presetID="0" presetClass="path" presetSubtype="0" accel="50000" decel="50000" fill="hold" nodeType="withEffect">
                                  <p:stCondLst>
                                    <p:cond delay="0"/>
                                  </p:stCondLst>
                                  <p:childTnLst>
                                    <p:animMotion origin="layout" path="M -0.00087 -4.44444E-6 L -0.0441 0.03125 L -0.10451 0.0875 L -0.15503 0.13056 L -0.18733 0.13195 " pathEditMode="relative" rAng="0" ptsTypes="AAAAA">
                                      <p:cBhvr>
                                        <p:cTn id="338" dur="2000" fill="hold"/>
                                        <p:tgtEl>
                                          <p:spTgt spid="6662"/>
                                        </p:tgtEl>
                                        <p:attrNameLst>
                                          <p:attrName>ppt_x</p:attrName>
                                          <p:attrName>ppt_y</p:attrName>
                                        </p:attrNameLst>
                                      </p:cBhvr>
                                      <p:rCtr x="-9323" y="6597"/>
                                    </p:animMotion>
                                  </p:childTnLst>
                                </p:cTn>
                              </p:par>
                              <p:par>
                                <p:cTn id="339" presetID="0" presetClass="path" presetSubtype="0" accel="50000" decel="50000" fill="hold" nodeType="withEffect">
                                  <p:stCondLst>
                                    <p:cond delay="0"/>
                                  </p:stCondLst>
                                  <p:childTnLst>
                                    <p:animMotion origin="layout" path="M -1.66667E-6 4.07407E-6 C -0.00121 0.00023 -0.00364 0.00069 -0.00364 0.00092 L -0.10781 0.09074 L -0.15781 0.13449 L -0.18646 0.13518 " pathEditMode="relative" rAng="0" ptsTypes="fAAAf">
                                      <p:cBhvr>
                                        <p:cTn id="340" dur="2000" fill="hold"/>
                                        <p:tgtEl>
                                          <p:spTgt spid="6622"/>
                                        </p:tgtEl>
                                        <p:attrNameLst>
                                          <p:attrName>ppt_x</p:attrName>
                                          <p:attrName>ppt_y</p:attrName>
                                        </p:attrNameLst>
                                      </p:cBhvr>
                                      <p:rCtr x="-9323" y="6759"/>
                                    </p:animMotion>
                                  </p:childTnLst>
                                </p:cTn>
                              </p:par>
                              <p:par>
                                <p:cTn id="341" presetID="0" presetClass="path" presetSubtype="0" accel="50000" decel="50000" fill="hold" nodeType="withEffect">
                                  <p:stCondLst>
                                    <p:cond delay="0"/>
                                  </p:stCondLst>
                                  <p:childTnLst>
                                    <p:animMotion origin="layout" path="M -0.0934 -0.00579 L -0.17361 0.0456 L -0.23194 0.09768 L -0.24392 0.10671 L -0.27986 0.11227 " pathEditMode="relative" ptsTypes="AAAAA">
                                      <p:cBhvr>
                                        <p:cTn id="342" dur="2000" fill="hold"/>
                                        <p:tgtEl>
                                          <p:spTgt spid="6682"/>
                                        </p:tgtEl>
                                        <p:attrNameLst>
                                          <p:attrName>ppt_x</p:attrName>
                                          <p:attrName>ppt_y</p:attrName>
                                        </p:attrNameLst>
                                      </p:cBhvr>
                                    </p:animMotion>
                                  </p:childTnLst>
                                </p:cTn>
                              </p:par>
                            </p:childTnLst>
                          </p:cTn>
                        </p:par>
                        <p:par>
                          <p:cTn id="343" fill="hold" nodeType="afterGroup">
                            <p:stCondLst>
                              <p:cond delay="2000"/>
                            </p:stCondLst>
                            <p:childTnLst>
                              <p:par>
                                <p:cTn id="344" presetID="9" presetClass="entr" presetSubtype="0" fill="hold" nodeType="afterEffect">
                                  <p:stCondLst>
                                    <p:cond delay="0"/>
                                  </p:stCondLst>
                                  <p:childTnLst>
                                    <p:set>
                                      <p:cBhvr>
                                        <p:cTn id="345" dur="1" fill="hold">
                                          <p:stCondLst>
                                            <p:cond delay="0"/>
                                          </p:stCondLst>
                                        </p:cTn>
                                        <p:tgtEl>
                                          <p:spTgt spid="6766"/>
                                        </p:tgtEl>
                                        <p:attrNameLst>
                                          <p:attrName>style.visibility</p:attrName>
                                        </p:attrNameLst>
                                      </p:cBhvr>
                                      <p:to>
                                        <p:strVal val="visible"/>
                                      </p:to>
                                    </p:set>
                                    <p:animEffect transition="in" filter="dissolve">
                                      <p:cBhvr>
                                        <p:cTn id="346" dur="500"/>
                                        <p:tgtEl>
                                          <p:spTgt spid="6766"/>
                                        </p:tgtEl>
                                      </p:cBhvr>
                                    </p:animEffect>
                                  </p:childTnLst>
                                </p:cTn>
                              </p:par>
                              <p:par>
                                <p:cTn id="347" presetID="9" presetClass="entr" presetSubtype="0" fill="hold" nodeType="withEffect">
                                  <p:stCondLst>
                                    <p:cond delay="0"/>
                                  </p:stCondLst>
                                  <p:childTnLst>
                                    <p:set>
                                      <p:cBhvr>
                                        <p:cTn id="348" dur="1" fill="hold">
                                          <p:stCondLst>
                                            <p:cond delay="0"/>
                                          </p:stCondLst>
                                        </p:cTn>
                                        <p:tgtEl>
                                          <p:spTgt spid="6765"/>
                                        </p:tgtEl>
                                        <p:attrNameLst>
                                          <p:attrName>style.visibility</p:attrName>
                                        </p:attrNameLst>
                                      </p:cBhvr>
                                      <p:to>
                                        <p:strVal val="visible"/>
                                      </p:to>
                                    </p:set>
                                    <p:animEffect transition="in" filter="dissolve">
                                      <p:cBhvr>
                                        <p:cTn id="349" dur="500"/>
                                        <p:tgtEl>
                                          <p:spTgt spid="6765"/>
                                        </p:tgtEl>
                                      </p:cBhvr>
                                    </p:animEffect>
                                  </p:childTnLst>
                                </p:cTn>
                              </p:par>
                            </p:childTnLst>
                          </p:cTn>
                        </p:par>
                        <p:par>
                          <p:cTn id="350" fill="hold" nodeType="afterGroup">
                            <p:stCondLst>
                              <p:cond delay="2500"/>
                            </p:stCondLst>
                            <p:childTnLst>
                              <p:par>
                                <p:cTn id="351" presetID="1" presetClass="entr" presetSubtype="0" fill="hold" grpId="0" nodeType="afterEffect">
                                  <p:stCondLst>
                                    <p:cond delay="0"/>
                                  </p:stCondLst>
                                  <p:childTnLst>
                                    <p:set>
                                      <p:cBhvr>
                                        <p:cTn id="352" dur="1" fill="hold">
                                          <p:stCondLst>
                                            <p:cond delay="0"/>
                                          </p:stCondLst>
                                        </p:cTn>
                                        <p:tgtEl>
                                          <p:spTgt spid="6752"/>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3" name="explode.wav"/>
                                        </p:tgtEl>
                                      </p:cMediaNode>
                                    </p:audio>
                                  </p:subTnLst>
                                </p:cTn>
                              </p:par>
                            </p:childTnLst>
                          </p:cTn>
                        </p:par>
                        <p:par>
                          <p:cTn id="353" fill="hold" nodeType="afterGroup">
                            <p:stCondLst>
                              <p:cond delay="2500"/>
                            </p:stCondLst>
                            <p:childTnLst>
                              <p:par>
                                <p:cTn id="354" presetID="3" presetClass="exit" presetSubtype="10" fill="hold" grpId="1" nodeType="afterEffect">
                                  <p:stCondLst>
                                    <p:cond delay="0"/>
                                  </p:stCondLst>
                                  <p:childTnLst>
                                    <p:animEffect transition="out" filter="blinds(horizontal)">
                                      <p:cBhvr>
                                        <p:cTn id="355" dur="500"/>
                                        <p:tgtEl>
                                          <p:spTgt spid="6752"/>
                                        </p:tgtEl>
                                      </p:cBhvr>
                                    </p:animEffect>
                                    <p:set>
                                      <p:cBhvr>
                                        <p:cTn id="356" dur="1" fill="hold">
                                          <p:stCondLst>
                                            <p:cond delay="499"/>
                                          </p:stCondLst>
                                        </p:cTn>
                                        <p:tgtEl>
                                          <p:spTgt spid="6752"/>
                                        </p:tgtEl>
                                        <p:attrNameLst>
                                          <p:attrName>style.visibility</p:attrName>
                                        </p:attrNameLst>
                                      </p:cBhvr>
                                      <p:to>
                                        <p:strVal val="hidden"/>
                                      </p:to>
                                    </p:set>
                                  </p:childTnLst>
                                </p:cTn>
                              </p:par>
                            </p:childTnLst>
                          </p:cTn>
                        </p:par>
                        <p:par>
                          <p:cTn id="357" fill="hold" nodeType="afterGroup">
                            <p:stCondLst>
                              <p:cond delay="3000"/>
                            </p:stCondLst>
                            <p:childTnLst>
                              <p:par>
                                <p:cTn id="358" presetID="1" presetClass="entr" presetSubtype="0" fill="hold" grpId="0" nodeType="afterEffect">
                                  <p:stCondLst>
                                    <p:cond delay="0"/>
                                  </p:stCondLst>
                                  <p:childTnLst>
                                    <p:set>
                                      <p:cBhvr>
                                        <p:cTn id="359" dur="1" fill="hold">
                                          <p:stCondLst>
                                            <p:cond delay="0"/>
                                          </p:stCondLst>
                                        </p:cTn>
                                        <p:tgtEl>
                                          <p:spTgt spid="6753"/>
                                        </p:tgtEl>
                                        <p:attrNameLst>
                                          <p:attrName>style.visibility</p:attrName>
                                        </p:attrNameLst>
                                      </p:cBhvr>
                                      <p:to>
                                        <p:strVal val="visible"/>
                                      </p:to>
                                    </p:set>
                                  </p:childTnLst>
                                  <p:subTnLst>
                                    <p:audio>
                                      <p:cMediaNode>
                                        <p:cTn display="0" masterRel="sameClick">
                                          <p:stCondLst>
                                            <p:cond evt="begin" delay="0">
                                              <p:tn val="358"/>
                                            </p:cond>
                                          </p:stCondLst>
                                          <p:endCondLst>
                                            <p:cond evt="onStopAudio" delay="0">
                                              <p:tgtEl>
                                                <p:sldTgt/>
                                              </p:tgtEl>
                                            </p:cond>
                                          </p:endCondLst>
                                        </p:cTn>
                                        <p:tgtEl>
                                          <p:sndTgt r:embed="rId3" name="explode.wav"/>
                                        </p:tgtEl>
                                      </p:cMediaNode>
                                    </p:audio>
                                  </p:subTnLst>
                                </p:cTn>
                              </p:par>
                            </p:childTnLst>
                          </p:cTn>
                        </p:par>
                        <p:par>
                          <p:cTn id="360" fill="hold" nodeType="afterGroup">
                            <p:stCondLst>
                              <p:cond delay="3000"/>
                            </p:stCondLst>
                            <p:childTnLst>
                              <p:par>
                                <p:cTn id="361" presetID="3" presetClass="exit" presetSubtype="10" fill="hold" grpId="1" nodeType="afterEffect">
                                  <p:stCondLst>
                                    <p:cond delay="0"/>
                                  </p:stCondLst>
                                  <p:childTnLst>
                                    <p:animEffect transition="out" filter="blinds(horizontal)">
                                      <p:cBhvr>
                                        <p:cTn id="362" dur="500"/>
                                        <p:tgtEl>
                                          <p:spTgt spid="6753"/>
                                        </p:tgtEl>
                                      </p:cBhvr>
                                    </p:animEffect>
                                    <p:set>
                                      <p:cBhvr>
                                        <p:cTn id="363" dur="1" fill="hold">
                                          <p:stCondLst>
                                            <p:cond delay="499"/>
                                          </p:stCondLst>
                                        </p:cTn>
                                        <p:tgtEl>
                                          <p:spTgt spid="6753"/>
                                        </p:tgtEl>
                                        <p:attrNameLst>
                                          <p:attrName>style.visibility</p:attrName>
                                        </p:attrNameLst>
                                      </p:cBhvr>
                                      <p:to>
                                        <p:strVal val="hidden"/>
                                      </p:to>
                                    </p:set>
                                  </p:childTnLst>
                                </p:cTn>
                              </p:par>
                            </p:childTnLst>
                          </p:cTn>
                        </p:par>
                        <p:par>
                          <p:cTn id="364" fill="hold" nodeType="afterGroup">
                            <p:stCondLst>
                              <p:cond delay="3500"/>
                            </p:stCondLst>
                            <p:childTnLst>
                              <p:par>
                                <p:cTn id="365" presetID="9" presetClass="exit" presetSubtype="0" fill="hold" grpId="0" nodeType="afterEffect">
                                  <p:stCondLst>
                                    <p:cond delay="0"/>
                                  </p:stCondLst>
                                  <p:childTnLst>
                                    <p:animEffect transition="out" filter="dissolve">
                                      <p:cBhvr>
                                        <p:cTn id="366" dur="500"/>
                                        <p:tgtEl>
                                          <p:spTgt spid="6187"/>
                                        </p:tgtEl>
                                      </p:cBhvr>
                                    </p:animEffect>
                                    <p:set>
                                      <p:cBhvr>
                                        <p:cTn id="367" dur="1" fill="hold">
                                          <p:stCondLst>
                                            <p:cond delay="499"/>
                                          </p:stCondLst>
                                        </p:cTn>
                                        <p:tgtEl>
                                          <p:spTgt spid="6187"/>
                                        </p:tgtEl>
                                        <p:attrNameLst>
                                          <p:attrName>style.visibility</p:attrName>
                                        </p:attrNameLst>
                                      </p:cBhvr>
                                      <p:to>
                                        <p:strVal val="hidden"/>
                                      </p:to>
                                    </p:set>
                                  </p:childTnLst>
                                </p:cTn>
                              </p:par>
                              <p:par>
                                <p:cTn id="368" presetID="9" presetClass="exit" presetSubtype="0" fill="hold" grpId="0" nodeType="withEffect">
                                  <p:stCondLst>
                                    <p:cond delay="0"/>
                                  </p:stCondLst>
                                  <p:childTnLst>
                                    <p:animEffect transition="out" filter="dissolve">
                                      <p:cBhvr>
                                        <p:cTn id="369" dur="500"/>
                                        <p:tgtEl>
                                          <p:spTgt spid="6186"/>
                                        </p:tgtEl>
                                      </p:cBhvr>
                                    </p:animEffect>
                                    <p:set>
                                      <p:cBhvr>
                                        <p:cTn id="370" dur="1" fill="hold">
                                          <p:stCondLst>
                                            <p:cond delay="499"/>
                                          </p:stCondLst>
                                        </p:cTn>
                                        <p:tgtEl>
                                          <p:spTgt spid="6186"/>
                                        </p:tgtEl>
                                        <p:attrNameLst>
                                          <p:attrName>style.visibility</p:attrName>
                                        </p:attrNameLst>
                                      </p:cBhvr>
                                      <p:to>
                                        <p:strVal val="hidden"/>
                                      </p:to>
                                    </p:set>
                                  </p:childTnLst>
                                </p:cTn>
                              </p:par>
                              <p:par>
                                <p:cTn id="371" presetID="9" presetClass="entr" presetSubtype="0" fill="hold" nodeType="withEffect">
                                  <p:stCondLst>
                                    <p:cond delay="0"/>
                                  </p:stCondLst>
                                  <p:childTnLst>
                                    <p:set>
                                      <p:cBhvr>
                                        <p:cTn id="372" dur="1" fill="hold">
                                          <p:stCondLst>
                                            <p:cond delay="0"/>
                                          </p:stCondLst>
                                        </p:cTn>
                                        <p:tgtEl>
                                          <p:spTgt spid="14482"/>
                                        </p:tgtEl>
                                        <p:attrNameLst>
                                          <p:attrName>style.visibility</p:attrName>
                                        </p:attrNameLst>
                                      </p:cBhvr>
                                      <p:to>
                                        <p:strVal val="visible"/>
                                      </p:to>
                                    </p:set>
                                    <p:animEffect transition="in" filter="dissolve">
                                      <p:cBhvr>
                                        <p:cTn id="373" dur="1000"/>
                                        <p:tgtEl>
                                          <p:spTgt spid="14482"/>
                                        </p:tgtEl>
                                      </p:cBhvr>
                                    </p:animEffect>
                                  </p:childTnLst>
                                </p:cTn>
                              </p:par>
                              <p:par>
                                <p:cTn id="374" presetID="9" presetClass="entr" presetSubtype="0" fill="hold" nodeType="withEffect">
                                  <p:stCondLst>
                                    <p:cond delay="0"/>
                                  </p:stCondLst>
                                  <p:childTnLst>
                                    <p:set>
                                      <p:cBhvr>
                                        <p:cTn id="375" dur="1" fill="hold">
                                          <p:stCondLst>
                                            <p:cond delay="0"/>
                                          </p:stCondLst>
                                        </p:cTn>
                                        <p:tgtEl>
                                          <p:spTgt spid="14483"/>
                                        </p:tgtEl>
                                        <p:attrNameLst>
                                          <p:attrName>style.visibility</p:attrName>
                                        </p:attrNameLst>
                                      </p:cBhvr>
                                      <p:to>
                                        <p:strVal val="visible"/>
                                      </p:to>
                                    </p:set>
                                    <p:animEffect transition="in" filter="dissolve">
                                      <p:cBhvr>
                                        <p:cTn id="376" dur="1000"/>
                                        <p:tgtEl>
                                          <p:spTgt spid="14483"/>
                                        </p:tgtEl>
                                      </p:cBhvr>
                                    </p:animEffect>
                                  </p:childTnLst>
                                </p:cTn>
                              </p:par>
                            </p:childTnLst>
                          </p:cTn>
                        </p:par>
                        <p:par>
                          <p:cTn id="377" fill="hold" nodeType="afterGroup">
                            <p:stCondLst>
                              <p:cond delay="4500"/>
                            </p:stCondLst>
                            <p:childTnLst>
                              <p:par>
                                <p:cTn id="378" presetID="0" presetClass="path" presetSubtype="0" accel="50000" decel="50000" fill="hold" nodeType="afterEffect">
                                  <p:stCondLst>
                                    <p:cond delay="0"/>
                                  </p:stCondLst>
                                  <p:childTnLst>
                                    <p:animMotion origin="layout" path="M -0.18472 0.13264 L -0.10972 0.10417 L 0.10903 0.01112 " pathEditMode="relative" rAng="0" ptsTypes="AAA">
                                      <p:cBhvr>
                                        <p:cTn id="379" dur="2000" fill="hold"/>
                                        <p:tgtEl>
                                          <p:spTgt spid="6662"/>
                                        </p:tgtEl>
                                        <p:attrNameLst>
                                          <p:attrName>ppt_x</p:attrName>
                                          <p:attrName>ppt_y</p:attrName>
                                        </p:attrNameLst>
                                      </p:cBhvr>
                                      <p:rCtr x="14687" y="-6088"/>
                                    </p:animMotion>
                                  </p:childTnLst>
                                  <p:subTnLst>
                                    <p:audio>
                                      <p:cMediaNode>
                                        <p:cTn display="0" masterRel="sameClick">
                                          <p:stCondLst>
                                            <p:cond evt="begin" delay="0">
                                              <p:tn val="378"/>
                                            </p:cond>
                                          </p:stCondLst>
                                          <p:endCondLst>
                                            <p:cond evt="onStopAudio" delay="0">
                                              <p:tgtEl>
                                                <p:sldTgt/>
                                              </p:tgtEl>
                                            </p:cond>
                                          </p:endCondLst>
                                        </p:cTn>
                                        <p:tgtEl>
                                          <p:sndTgt r:embed="rId4" name="nautical026.wav"/>
                                        </p:tgtEl>
                                      </p:cMediaNode>
                                    </p:audio>
                                  </p:subTnLst>
                                </p:cTn>
                              </p:par>
                              <p:par>
                                <p:cTn id="380" presetID="0" presetClass="path" presetSubtype="0" accel="50000" decel="50000" fill="hold" nodeType="withEffect">
                                  <p:stCondLst>
                                    <p:cond delay="0"/>
                                  </p:stCondLst>
                                  <p:childTnLst>
                                    <p:animMotion origin="layout" path="M 0.10277 -0.09745 L 0.31163 -0.23218 L 0.39444 -0.26481 " pathEditMode="relative" rAng="0" ptsTypes="AAA">
                                      <p:cBhvr>
                                        <p:cTn id="381" dur="2000" fill="hold"/>
                                        <p:tgtEl>
                                          <p:spTgt spid="6527"/>
                                        </p:tgtEl>
                                        <p:attrNameLst>
                                          <p:attrName>ppt_x</p:attrName>
                                          <p:attrName>ppt_y</p:attrName>
                                        </p:attrNameLst>
                                      </p:cBhvr>
                                      <p:rCtr x="14583" y="-8380"/>
                                    </p:animMotion>
                                  </p:childTnLst>
                                </p:cTn>
                              </p:par>
                              <p:par>
                                <p:cTn id="382" presetID="9" presetClass="entr" presetSubtype="0" fill="hold" nodeType="withEffect">
                                  <p:stCondLst>
                                    <p:cond delay="0"/>
                                  </p:stCondLst>
                                  <p:childTnLst>
                                    <p:set>
                                      <p:cBhvr>
                                        <p:cTn id="383" dur="1" fill="hold">
                                          <p:stCondLst>
                                            <p:cond delay="0"/>
                                          </p:stCondLst>
                                        </p:cTn>
                                        <p:tgtEl>
                                          <p:spTgt spid="6798"/>
                                        </p:tgtEl>
                                        <p:attrNameLst>
                                          <p:attrName>style.visibility</p:attrName>
                                        </p:attrNameLst>
                                      </p:cBhvr>
                                      <p:to>
                                        <p:strVal val="visible"/>
                                      </p:to>
                                    </p:set>
                                    <p:animEffect transition="in" filter="dissolve">
                                      <p:cBhvr>
                                        <p:cTn id="384" dur="500"/>
                                        <p:tgtEl>
                                          <p:spTgt spid="6798"/>
                                        </p:tgtEl>
                                      </p:cBhvr>
                                    </p:animEffect>
                                  </p:childTnLst>
                                </p:cTn>
                              </p:par>
                              <p:par>
                                <p:cTn id="385" presetID="9" presetClass="entr" presetSubtype="0" fill="hold" nodeType="withEffect">
                                  <p:stCondLst>
                                    <p:cond delay="0"/>
                                  </p:stCondLst>
                                  <p:childTnLst>
                                    <p:set>
                                      <p:cBhvr>
                                        <p:cTn id="386" dur="1" fill="hold">
                                          <p:stCondLst>
                                            <p:cond delay="0"/>
                                          </p:stCondLst>
                                        </p:cTn>
                                        <p:tgtEl>
                                          <p:spTgt spid="6738"/>
                                        </p:tgtEl>
                                        <p:attrNameLst>
                                          <p:attrName>style.visibility</p:attrName>
                                        </p:attrNameLst>
                                      </p:cBhvr>
                                      <p:to>
                                        <p:strVal val="visible"/>
                                      </p:to>
                                    </p:set>
                                    <p:animEffect transition="in" filter="dissolve">
                                      <p:cBhvr>
                                        <p:cTn id="387" dur="500"/>
                                        <p:tgtEl>
                                          <p:spTgt spid="6738"/>
                                        </p:tgtEl>
                                      </p:cBhvr>
                                    </p:animEffect>
                                  </p:childTnLst>
                                </p:cTn>
                              </p:par>
                            </p:childTnLst>
                          </p:cTn>
                        </p:par>
                      </p:childTnLst>
                    </p:cTn>
                  </p:par>
                  <p:par>
                    <p:cTn id="388" fill="hold" nodeType="clickPar">
                      <p:stCondLst>
                        <p:cond delay="indefinite"/>
                      </p:stCondLst>
                      <p:childTnLst>
                        <p:par>
                          <p:cTn id="389" fill="hold" nodeType="withGroup">
                            <p:stCondLst>
                              <p:cond delay="0"/>
                            </p:stCondLst>
                            <p:childTnLst>
                              <p:par>
                                <p:cTn id="390" presetID="9" presetClass="entr" presetSubtype="0" fill="hold" nodeType="clickEffect">
                                  <p:stCondLst>
                                    <p:cond delay="0"/>
                                  </p:stCondLst>
                                  <p:childTnLst>
                                    <p:set>
                                      <p:cBhvr>
                                        <p:cTn id="391" dur="1" fill="hold">
                                          <p:stCondLst>
                                            <p:cond delay="0"/>
                                          </p:stCondLst>
                                        </p:cTn>
                                        <p:tgtEl>
                                          <p:spTgt spid="6760"/>
                                        </p:tgtEl>
                                        <p:attrNameLst>
                                          <p:attrName>style.visibility</p:attrName>
                                        </p:attrNameLst>
                                      </p:cBhvr>
                                      <p:to>
                                        <p:strVal val="visible"/>
                                      </p:to>
                                    </p:set>
                                    <p:animEffect transition="in" filter="dissolve">
                                      <p:cBhvr>
                                        <p:cTn id="392" dur="500"/>
                                        <p:tgtEl>
                                          <p:spTgt spid="6760"/>
                                        </p:tgtEl>
                                      </p:cBhvr>
                                    </p:animEffect>
                                  </p:childTnLst>
                                </p:cTn>
                              </p:par>
                              <p:par>
                                <p:cTn id="393" presetID="9" presetClass="exit" presetSubtype="0" fill="hold" nodeType="withEffect">
                                  <p:stCondLst>
                                    <p:cond delay="0"/>
                                  </p:stCondLst>
                                  <p:childTnLst>
                                    <p:animEffect transition="out" filter="dissolve">
                                      <p:cBhvr>
                                        <p:cTn id="394" dur="500"/>
                                        <p:tgtEl>
                                          <p:spTgt spid="6765"/>
                                        </p:tgtEl>
                                      </p:cBhvr>
                                    </p:animEffect>
                                    <p:set>
                                      <p:cBhvr>
                                        <p:cTn id="395" dur="1" fill="hold">
                                          <p:stCondLst>
                                            <p:cond delay="499"/>
                                          </p:stCondLst>
                                        </p:cTn>
                                        <p:tgtEl>
                                          <p:spTgt spid="6765"/>
                                        </p:tgtEl>
                                        <p:attrNameLst>
                                          <p:attrName>style.visibility</p:attrName>
                                        </p:attrNameLst>
                                      </p:cBhvr>
                                      <p:to>
                                        <p:strVal val="hidden"/>
                                      </p:to>
                                    </p:set>
                                  </p:childTnLst>
                                </p:cTn>
                              </p:par>
                              <p:par>
                                <p:cTn id="396" presetID="9" presetClass="exit" presetSubtype="0" fill="hold" nodeType="withEffect">
                                  <p:stCondLst>
                                    <p:cond delay="0"/>
                                  </p:stCondLst>
                                  <p:childTnLst>
                                    <p:animEffect transition="out" filter="dissolve">
                                      <p:cBhvr>
                                        <p:cTn id="397" dur="500"/>
                                        <p:tgtEl>
                                          <p:spTgt spid="6766"/>
                                        </p:tgtEl>
                                      </p:cBhvr>
                                    </p:animEffect>
                                    <p:set>
                                      <p:cBhvr>
                                        <p:cTn id="398" dur="1" fill="hold">
                                          <p:stCondLst>
                                            <p:cond delay="499"/>
                                          </p:stCondLst>
                                        </p:cTn>
                                        <p:tgtEl>
                                          <p:spTgt spid="6766"/>
                                        </p:tgtEl>
                                        <p:attrNameLst>
                                          <p:attrName>style.visibility</p:attrName>
                                        </p:attrNameLst>
                                      </p:cBhvr>
                                      <p:to>
                                        <p:strVal val="hidden"/>
                                      </p:to>
                                    </p:set>
                                  </p:childTnLst>
                                </p:cTn>
                              </p:par>
                            </p:childTnLst>
                          </p:cTn>
                        </p:par>
                        <p:par>
                          <p:cTn id="399" fill="hold" nodeType="afterGroup">
                            <p:stCondLst>
                              <p:cond delay="500"/>
                            </p:stCondLst>
                            <p:childTnLst>
                              <p:par>
                                <p:cTn id="400" presetID="1" presetClass="entr" presetSubtype="0" fill="hold" grpId="0" nodeType="afterEffect">
                                  <p:stCondLst>
                                    <p:cond delay="0"/>
                                  </p:stCondLst>
                                  <p:childTnLst>
                                    <p:set>
                                      <p:cBhvr>
                                        <p:cTn id="401" dur="1" fill="hold">
                                          <p:stCondLst>
                                            <p:cond delay="0"/>
                                          </p:stCondLst>
                                        </p:cTn>
                                        <p:tgtEl>
                                          <p:spTgt spid="6761"/>
                                        </p:tgtEl>
                                        <p:attrNameLst>
                                          <p:attrName>style.visibility</p:attrName>
                                        </p:attrNameLst>
                                      </p:cBhvr>
                                      <p:to>
                                        <p:strVal val="visible"/>
                                      </p:to>
                                    </p:set>
                                  </p:childTnLst>
                                  <p:subTnLst>
                                    <p:audio>
                                      <p:cMediaNode>
                                        <p:cTn display="0" masterRel="sameClick">
                                          <p:stCondLst>
                                            <p:cond evt="begin" delay="0">
                                              <p:tn val="400"/>
                                            </p:cond>
                                          </p:stCondLst>
                                          <p:endCondLst>
                                            <p:cond evt="onStopAudio" delay="0">
                                              <p:tgtEl>
                                                <p:sldTgt/>
                                              </p:tgtEl>
                                            </p:cond>
                                          </p:endCondLst>
                                        </p:cTn>
                                        <p:tgtEl>
                                          <p:sndTgt r:embed="rId3" name="explode.wav"/>
                                        </p:tgtEl>
                                      </p:cMediaNode>
                                    </p:audio>
                                  </p:subTnLst>
                                </p:cTn>
                              </p:par>
                            </p:childTnLst>
                          </p:cTn>
                        </p:par>
                        <p:par>
                          <p:cTn id="402" fill="hold" nodeType="afterGroup">
                            <p:stCondLst>
                              <p:cond delay="500"/>
                            </p:stCondLst>
                            <p:childTnLst>
                              <p:par>
                                <p:cTn id="403" presetID="3" presetClass="exit" presetSubtype="10" fill="hold" grpId="1" nodeType="afterEffect">
                                  <p:stCondLst>
                                    <p:cond delay="0"/>
                                  </p:stCondLst>
                                  <p:childTnLst>
                                    <p:animEffect transition="out" filter="blinds(horizontal)">
                                      <p:cBhvr>
                                        <p:cTn id="404" dur="500"/>
                                        <p:tgtEl>
                                          <p:spTgt spid="6761"/>
                                        </p:tgtEl>
                                      </p:cBhvr>
                                    </p:animEffect>
                                    <p:set>
                                      <p:cBhvr>
                                        <p:cTn id="405" dur="1" fill="hold">
                                          <p:stCondLst>
                                            <p:cond delay="499"/>
                                          </p:stCondLst>
                                        </p:cTn>
                                        <p:tgtEl>
                                          <p:spTgt spid="6761"/>
                                        </p:tgtEl>
                                        <p:attrNameLst>
                                          <p:attrName>style.visibility</p:attrName>
                                        </p:attrNameLst>
                                      </p:cBhvr>
                                      <p:to>
                                        <p:strVal val="hidden"/>
                                      </p:to>
                                    </p:set>
                                  </p:childTnLst>
                                </p:cTn>
                              </p:par>
                              <p:par>
                                <p:cTn id="406" presetID="9" presetClass="entr" presetSubtype="0" fill="hold" nodeType="withEffect">
                                  <p:stCondLst>
                                    <p:cond delay="0"/>
                                  </p:stCondLst>
                                  <p:childTnLst>
                                    <p:set>
                                      <p:cBhvr>
                                        <p:cTn id="407" dur="1" fill="hold">
                                          <p:stCondLst>
                                            <p:cond delay="0"/>
                                          </p:stCondLst>
                                        </p:cTn>
                                        <p:tgtEl>
                                          <p:spTgt spid="14473"/>
                                        </p:tgtEl>
                                        <p:attrNameLst>
                                          <p:attrName>style.visibility</p:attrName>
                                        </p:attrNameLst>
                                      </p:cBhvr>
                                      <p:to>
                                        <p:strVal val="visible"/>
                                      </p:to>
                                    </p:set>
                                    <p:animEffect transition="in" filter="dissolve">
                                      <p:cBhvr>
                                        <p:cTn id="408" dur="1000"/>
                                        <p:tgtEl>
                                          <p:spTgt spid="14473"/>
                                        </p:tgtEl>
                                      </p:cBhvr>
                                    </p:animEffect>
                                  </p:childTnLst>
                                </p:cTn>
                              </p:par>
                            </p:childTnLst>
                          </p:cTn>
                        </p:par>
                      </p:childTnLst>
                    </p:cTn>
                  </p:par>
                  <p:par>
                    <p:cTn id="409" fill="hold" nodeType="clickPar">
                      <p:stCondLst>
                        <p:cond delay="indefinite"/>
                      </p:stCondLst>
                      <p:childTnLst>
                        <p:par>
                          <p:cTn id="410" fill="hold" nodeType="withGroup">
                            <p:stCondLst>
                              <p:cond delay="0"/>
                            </p:stCondLst>
                            <p:childTnLst>
                              <p:par>
                                <p:cTn id="411" presetID="0" presetClass="path" presetSubtype="0" accel="50000" decel="50000" fill="hold" nodeType="clickEffect">
                                  <p:stCondLst>
                                    <p:cond delay="0"/>
                                  </p:stCondLst>
                                  <p:childTnLst>
                                    <p:animMotion origin="layout" path="M -8.05556E-6 -5.18519E-6 L -0.10261 -0.0007 L -0.2448 -0.05487 " pathEditMode="relative" ptsTypes="AAA">
                                      <p:cBhvr>
                                        <p:cTn id="412" dur="2000" fill="hold"/>
                                        <p:tgtEl>
                                          <p:spTgt spid="6486"/>
                                        </p:tgtEl>
                                        <p:attrNameLst>
                                          <p:attrName>ppt_x</p:attrName>
                                          <p:attrName>ppt_y</p:attrName>
                                        </p:attrNameLst>
                                      </p:cBhvr>
                                    </p:animMotion>
                                  </p:childTnLst>
                                  <p:subTnLst>
                                    <p:audio>
                                      <p:cMediaNode>
                                        <p:cTn display="0" masterRel="sameClick">
                                          <p:stCondLst>
                                            <p:cond evt="begin" delay="0">
                                              <p:tn val="411"/>
                                            </p:cond>
                                          </p:stCondLst>
                                          <p:endCondLst>
                                            <p:cond evt="onStopAudio" delay="0">
                                              <p:tgtEl>
                                                <p:sldTgt/>
                                              </p:tgtEl>
                                            </p:cond>
                                          </p:endCondLst>
                                        </p:cTn>
                                        <p:tgtEl>
                                          <p:sndTgt r:embed="rId4" name="nautical026.wav"/>
                                        </p:tgtEl>
                                      </p:cMediaNode>
                                    </p:audio>
                                  </p:subTnLst>
                                </p:cTn>
                              </p:par>
                              <p:par>
                                <p:cTn id="413" presetID="0" presetClass="path" presetSubtype="0" accel="50000" decel="50000" fill="hold" nodeType="withEffect">
                                  <p:stCondLst>
                                    <p:cond delay="0"/>
                                  </p:stCondLst>
                                  <p:childTnLst>
                                    <p:animMotion origin="layout" path="M -8.33333E-7 7.40741E-6 L -0.09947 0.00695 L -0.25677 -0.03263 " pathEditMode="relative" ptsTypes="AAA">
                                      <p:cBhvr>
                                        <p:cTn id="414" dur="2000" fill="hold"/>
                                        <p:tgtEl>
                                          <p:spTgt spid="6481"/>
                                        </p:tgtEl>
                                        <p:attrNameLst>
                                          <p:attrName>ppt_x</p:attrName>
                                          <p:attrName>ppt_y</p:attrName>
                                        </p:attrNameLst>
                                      </p:cBhvr>
                                    </p:animMotion>
                                  </p:childTnLst>
                                </p:cTn>
                              </p:par>
                              <p:par>
                                <p:cTn id="415" presetID="0" presetClass="path" presetSubtype="0" accel="50000" decel="50000" fill="hold" nodeType="withEffect">
                                  <p:stCondLst>
                                    <p:cond delay="0"/>
                                  </p:stCondLst>
                                  <p:childTnLst>
                                    <p:animMotion origin="layout" path="M 0.0007 0.00023 L -0.11337 0.00648 L -0.28107 -0.02616 " pathEditMode="relative" ptsTypes="AAA">
                                      <p:cBhvr>
                                        <p:cTn id="416" dur="2000" fill="hold"/>
                                        <p:tgtEl>
                                          <p:spTgt spid="6471"/>
                                        </p:tgtEl>
                                        <p:attrNameLst>
                                          <p:attrName>ppt_x</p:attrName>
                                          <p:attrName>ppt_y</p:attrName>
                                        </p:attrNameLst>
                                      </p:cBhvr>
                                    </p:animMotion>
                                  </p:childTnLst>
                                </p:cTn>
                              </p:par>
                              <p:par>
                                <p:cTn id="417" presetID="0" presetClass="path" presetSubtype="0" accel="50000" decel="50000" fill="hold" nodeType="withEffect">
                                  <p:stCondLst>
                                    <p:cond delay="0"/>
                                  </p:stCondLst>
                                  <p:childTnLst>
                                    <p:animMotion origin="layout" path="M 0.00035 0.00046 L -0.13246 0.00602 L -0.31632 -0.02454 " pathEditMode="relative" ptsTypes="AAA">
                                      <p:cBhvr>
                                        <p:cTn id="418" dur="2000" fill="hold"/>
                                        <p:tgtEl>
                                          <p:spTgt spid="6476"/>
                                        </p:tgtEl>
                                        <p:attrNameLst>
                                          <p:attrName>ppt_x</p:attrName>
                                          <p:attrName>ppt_y</p:attrName>
                                        </p:attrNameLst>
                                      </p:cBhvr>
                                    </p:animMotion>
                                  </p:childTnLst>
                                </p:cTn>
                              </p:par>
                              <p:par>
                                <p:cTn id="419" presetID="9" presetClass="entr" presetSubtype="0" fill="hold" nodeType="withEffect">
                                  <p:stCondLst>
                                    <p:cond delay="0"/>
                                  </p:stCondLst>
                                  <p:childTnLst>
                                    <p:set>
                                      <p:cBhvr>
                                        <p:cTn id="420" dur="1" fill="hold">
                                          <p:stCondLst>
                                            <p:cond delay="0"/>
                                          </p:stCondLst>
                                        </p:cTn>
                                        <p:tgtEl>
                                          <p:spTgt spid="6777"/>
                                        </p:tgtEl>
                                        <p:attrNameLst>
                                          <p:attrName>style.visibility</p:attrName>
                                        </p:attrNameLst>
                                      </p:cBhvr>
                                      <p:to>
                                        <p:strVal val="visible"/>
                                      </p:to>
                                    </p:set>
                                    <p:animEffect transition="in" filter="dissolve">
                                      <p:cBhvr>
                                        <p:cTn id="421" dur="2000"/>
                                        <p:tgtEl>
                                          <p:spTgt spid="6777"/>
                                        </p:tgtEl>
                                      </p:cBhvr>
                                    </p:animEffect>
                                  </p:childTnLst>
                                </p:cTn>
                              </p:par>
                              <p:par>
                                <p:cTn id="422" presetID="9" presetClass="entr" presetSubtype="0" fill="hold" nodeType="withEffect">
                                  <p:stCondLst>
                                    <p:cond delay="0"/>
                                  </p:stCondLst>
                                  <p:childTnLst>
                                    <p:set>
                                      <p:cBhvr>
                                        <p:cTn id="423" dur="1" fill="hold">
                                          <p:stCondLst>
                                            <p:cond delay="0"/>
                                          </p:stCondLst>
                                        </p:cTn>
                                        <p:tgtEl>
                                          <p:spTgt spid="6768"/>
                                        </p:tgtEl>
                                        <p:attrNameLst>
                                          <p:attrName>style.visibility</p:attrName>
                                        </p:attrNameLst>
                                      </p:cBhvr>
                                      <p:to>
                                        <p:strVal val="visible"/>
                                      </p:to>
                                    </p:set>
                                    <p:animEffect transition="in" filter="dissolve">
                                      <p:cBhvr>
                                        <p:cTn id="424" dur="500"/>
                                        <p:tgtEl>
                                          <p:spTgt spid="6768"/>
                                        </p:tgtEl>
                                      </p:cBhvr>
                                    </p:animEffect>
                                  </p:childTnLst>
                                </p:cTn>
                              </p:par>
                            </p:childTnLst>
                          </p:cTn>
                        </p:par>
                      </p:childTnLst>
                    </p:cTn>
                  </p:par>
                  <p:par>
                    <p:cTn id="425" fill="hold" nodeType="clickPar">
                      <p:stCondLst>
                        <p:cond delay="indefinite"/>
                      </p:stCondLst>
                      <p:childTnLst>
                        <p:par>
                          <p:cTn id="426" fill="hold" nodeType="withGroup">
                            <p:stCondLst>
                              <p:cond delay="0"/>
                            </p:stCondLst>
                            <p:childTnLst>
                              <p:par>
                                <p:cTn id="427" presetID="9" presetClass="entr" presetSubtype="0" fill="hold" grpId="0" nodeType="clickEffect">
                                  <p:stCondLst>
                                    <p:cond delay="0"/>
                                  </p:stCondLst>
                                  <p:childTnLst>
                                    <p:set>
                                      <p:cBhvr>
                                        <p:cTn id="428" dur="1" fill="hold">
                                          <p:stCondLst>
                                            <p:cond delay="0"/>
                                          </p:stCondLst>
                                        </p:cTn>
                                        <p:tgtEl>
                                          <p:spTgt spid="6782"/>
                                        </p:tgtEl>
                                        <p:attrNameLst>
                                          <p:attrName>style.visibility</p:attrName>
                                        </p:attrNameLst>
                                      </p:cBhvr>
                                      <p:to>
                                        <p:strVal val="visible"/>
                                      </p:to>
                                    </p:set>
                                    <p:animEffect transition="in" filter="dissolve">
                                      <p:cBhvr>
                                        <p:cTn id="429" dur="500"/>
                                        <p:tgtEl>
                                          <p:spTgt spid="6782"/>
                                        </p:tgtEl>
                                      </p:cBhvr>
                                    </p:animEffect>
                                  </p:childTnLst>
                                </p:cTn>
                              </p:par>
                            </p:childTnLst>
                          </p:cTn>
                        </p:par>
                        <p:par>
                          <p:cTn id="430" fill="hold" nodeType="afterGroup">
                            <p:stCondLst>
                              <p:cond delay="500"/>
                            </p:stCondLst>
                            <p:childTnLst>
                              <p:par>
                                <p:cTn id="431" presetID="0" presetClass="path" presetSubtype="0" accel="50000" decel="50000" fill="hold" grpId="1" nodeType="afterEffect">
                                  <p:stCondLst>
                                    <p:cond delay="0"/>
                                  </p:stCondLst>
                                  <p:childTnLst>
                                    <p:animMotion origin="layout" path="M 5.55556E-6 -7.40741E-7 L -0.00832 -0.03241 L -0.02048 -0.07315 " pathEditMode="relative" ptsTypes="AAA">
                                      <p:cBhvr>
                                        <p:cTn id="432" dur="2000" fill="hold"/>
                                        <p:tgtEl>
                                          <p:spTgt spid="6782"/>
                                        </p:tgtEl>
                                        <p:attrNameLst>
                                          <p:attrName>ppt_x</p:attrName>
                                          <p:attrName>ppt_y</p:attrName>
                                        </p:attrNameLst>
                                      </p:cBhvr>
                                    </p:animMotion>
                                  </p:childTnLst>
                                  <p:subTnLst>
                                    <p:audio>
                                      <p:cMediaNode>
                                        <p:cTn display="0" masterRel="sameClick">
                                          <p:stCondLst>
                                            <p:cond evt="begin" delay="0">
                                              <p:tn val="431"/>
                                            </p:cond>
                                          </p:stCondLst>
                                          <p:endCondLst>
                                            <p:cond evt="onStopAudio" delay="0">
                                              <p:tgtEl>
                                                <p:sldTgt/>
                                              </p:tgtEl>
                                            </p:cond>
                                          </p:endCondLst>
                                        </p:cTn>
                                        <p:tgtEl>
                                          <p:sndTgt r:embed="rId5" name="flyby.wav"/>
                                        </p:tgtEl>
                                      </p:cMediaNode>
                                    </p:audio>
                                  </p:subTnLst>
                                </p:cTn>
                              </p:par>
                            </p:childTnLst>
                          </p:cTn>
                        </p:par>
                        <p:par>
                          <p:cTn id="433" fill="hold" nodeType="afterGroup">
                            <p:stCondLst>
                              <p:cond delay="2500"/>
                            </p:stCondLst>
                            <p:childTnLst>
                              <p:par>
                                <p:cTn id="434" presetID="1" presetClass="entr" presetSubtype="0" fill="hold" grpId="0" nodeType="afterEffect">
                                  <p:stCondLst>
                                    <p:cond delay="0"/>
                                  </p:stCondLst>
                                  <p:childTnLst>
                                    <p:set>
                                      <p:cBhvr>
                                        <p:cTn id="435" dur="1" fill="hold">
                                          <p:stCondLst>
                                            <p:cond delay="0"/>
                                          </p:stCondLst>
                                        </p:cTn>
                                        <p:tgtEl>
                                          <p:spTgt spid="6783"/>
                                        </p:tgtEl>
                                        <p:attrNameLst>
                                          <p:attrName>style.visibility</p:attrName>
                                        </p:attrNameLst>
                                      </p:cBhvr>
                                      <p:to>
                                        <p:strVal val="visible"/>
                                      </p:to>
                                    </p:set>
                                  </p:childTnLst>
                                  <p:subTnLst>
                                    <p:audio>
                                      <p:cMediaNode>
                                        <p:cTn display="0" masterRel="sameClick">
                                          <p:stCondLst>
                                            <p:cond evt="begin" delay="0">
                                              <p:tn val="434"/>
                                            </p:cond>
                                          </p:stCondLst>
                                          <p:endCondLst>
                                            <p:cond evt="onStopAudio" delay="0">
                                              <p:tgtEl>
                                                <p:sldTgt/>
                                              </p:tgtEl>
                                            </p:cond>
                                          </p:endCondLst>
                                        </p:cTn>
                                        <p:tgtEl>
                                          <p:sndTgt r:embed="rId3" name="explode.wav"/>
                                        </p:tgtEl>
                                      </p:cMediaNode>
                                    </p:audio>
                                  </p:subTnLst>
                                </p:cTn>
                              </p:par>
                            </p:childTnLst>
                          </p:cTn>
                        </p:par>
                        <p:par>
                          <p:cTn id="436" fill="hold" nodeType="afterGroup">
                            <p:stCondLst>
                              <p:cond delay="2500"/>
                            </p:stCondLst>
                            <p:childTnLst>
                              <p:par>
                                <p:cTn id="437" presetID="3" presetClass="exit" presetSubtype="10" fill="hold" grpId="1" nodeType="afterEffect">
                                  <p:stCondLst>
                                    <p:cond delay="0"/>
                                  </p:stCondLst>
                                  <p:childTnLst>
                                    <p:animEffect transition="out" filter="blinds(horizontal)">
                                      <p:cBhvr>
                                        <p:cTn id="438" dur="500"/>
                                        <p:tgtEl>
                                          <p:spTgt spid="6783"/>
                                        </p:tgtEl>
                                      </p:cBhvr>
                                    </p:animEffect>
                                    <p:set>
                                      <p:cBhvr>
                                        <p:cTn id="439" dur="1" fill="hold">
                                          <p:stCondLst>
                                            <p:cond delay="499"/>
                                          </p:stCondLst>
                                        </p:cTn>
                                        <p:tgtEl>
                                          <p:spTgt spid="6783"/>
                                        </p:tgtEl>
                                        <p:attrNameLst>
                                          <p:attrName>style.visibility</p:attrName>
                                        </p:attrNameLst>
                                      </p:cBhvr>
                                      <p:to>
                                        <p:strVal val="hidden"/>
                                      </p:to>
                                    </p:set>
                                  </p:childTnLst>
                                </p:cTn>
                              </p:par>
                            </p:childTnLst>
                          </p:cTn>
                        </p:par>
                        <p:par>
                          <p:cTn id="440" fill="hold" nodeType="afterGroup">
                            <p:stCondLst>
                              <p:cond delay="3000"/>
                            </p:stCondLst>
                            <p:childTnLst>
                              <p:par>
                                <p:cTn id="441" presetID="0" presetClass="path" presetSubtype="0" accel="50000" decel="50000" fill="hold" grpId="2" nodeType="afterEffect">
                                  <p:stCondLst>
                                    <p:cond delay="0"/>
                                  </p:stCondLst>
                                  <p:childTnLst>
                                    <p:animMotion origin="layout" path="M -0.02048 -0.07315 L -0.01388 -0.03704 L 0.0007 0.00046 " pathEditMode="relative" ptsTypes="AAA">
                                      <p:cBhvr>
                                        <p:cTn id="442" dur="2000" fill="hold"/>
                                        <p:tgtEl>
                                          <p:spTgt spid="6782"/>
                                        </p:tgtEl>
                                        <p:attrNameLst>
                                          <p:attrName>ppt_x</p:attrName>
                                          <p:attrName>ppt_y</p:attrName>
                                        </p:attrNameLst>
                                      </p:cBhvr>
                                    </p:animMotion>
                                  </p:childTnLst>
                                </p:cTn>
                              </p:par>
                            </p:childTnLst>
                          </p:cTn>
                        </p:par>
                        <p:par>
                          <p:cTn id="443" fill="hold" nodeType="afterGroup">
                            <p:stCondLst>
                              <p:cond delay="5000"/>
                            </p:stCondLst>
                            <p:childTnLst>
                              <p:par>
                                <p:cTn id="444" presetID="9" presetClass="exit" presetSubtype="0" fill="hold" grpId="3" nodeType="afterEffect">
                                  <p:stCondLst>
                                    <p:cond delay="0"/>
                                  </p:stCondLst>
                                  <p:childTnLst>
                                    <p:animEffect transition="out" filter="dissolve">
                                      <p:cBhvr>
                                        <p:cTn id="445" dur="500"/>
                                        <p:tgtEl>
                                          <p:spTgt spid="6782"/>
                                        </p:tgtEl>
                                      </p:cBhvr>
                                    </p:animEffect>
                                    <p:set>
                                      <p:cBhvr>
                                        <p:cTn id="446" dur="1" fill="hold">
                                          <p:stCondLst>
                                            <p:cond delay="499"/>
                                          </p:stCondLst>
                                        </p:cTn>
                                        <p:tgtEl>
                                          <p:spTgt spid="6782"/>
                                        </p:tgtEl>
                                        <p:attrNameLst>
                                          <p:attrName>style.visibility</p:attrName>
                                        </p:attrNameLst>
                                      </p:cBhvr>
                                      <p:to>
                                        <p:strVal val="hidden"/>
                                      </p:to>
                                    </p:set>
                                  </p:childTnLst>
                                </p:cTn>
                              </p:par>
                            </p:childTnLst>
                          </p:cTn>
                        </p:par>
                      </p:childTnLst>
                    </p:cTn>
                  </p:par>
                  <p:par>
                    <p:cTn id="447" fill="hold" nodeType="clickPar">
                      <p:stCondLst>
                        <p:cond delay="indefinite"/>
                      </p:stCondLst>
                      <p:childTnLst>
                        <p:par>
                          <p:cTn id="448" fill="hold" nodeType="withGroup">
                            <p:stCondLst>
                              <p:cond delay="0"/>
                            </p:stCondLst>
                            <p:childTnLst>
                              <p:par>
                                <p:cTn id="449" presetID="0" presetClass="path" presetSubtype="0" accel="50000" decel="50000" fill="hold" nodeType="clickEffect">
                                  <p:stCondLst>
                                    <p:cond delay="0"/>
                                  </p:stCondLst>
                                  <p:childTnLst>
                                    <p:animMotion origin="layout" path="M -0.18646 0.13657 L -0.22916 0.12129 L -0.3684 0.09097 " pathEditMode="relative" rAng="0" ptsTypes="AAA">
                                      <p:cBhvr>
                                        <p:cTn id="450" dur="2000" fill="hold"/>
                                        <p:tgtEl>
                                          <p:spTgt spid="6622"/>
                                        </p:tgtEl>
                                        <p:attrNameLst>
                                          <p:attrName>ppt_x</p:attrName>
                                          <p:attrName>ppt_y</p:attrName>
                                        </p:attrNameLst>
                                      </p:cBhvr>
                                      <p:rCtr x="-9097" y="-2292"/>
                                    </p:animMotion>
                                  </p:childTnLst>
                                  <p:subTnLst>
                                    <p:audio>
                                      <p:cMediaNode>
                                        <p:cTn display="0" masterRel="sameClick">
                                          <p:stCondLst>
                                            <p:cond evt="begin" delay="0">
                                              <p:tn val="449"/>
                                            </p:cond>
                                          </p:stCondLst>
                                          <p:endCondLst>
                                            <p:cond evt="onStopAudio" delay="0">
                                              <p:tgtEl>
                                                <p:sldTgt/>
                                              </p:tgtEl>
                                            </p:cond>
                                          </p:endCondLst>
                                        </p:cTn>
                                        <p:tgtEl>
                                          <p:sndTgt r:embed="rId7" name="shiphorn.wav"/>
                                        </p:tgtEl>
                                      </p:cMediaNode>
                                    </p:audio>
                                  </p:subTnLst>
                                </p:cTn>
                              </p:par>
                              <p:par>
                                <p:cTn id="451" presetID="0" presetClass="path" presetSubtype="0" accel="50000" decel="50000" fill="hold" nodeType="withEffect">
                                  <p:stCondLst>
                                    <p:cond delay="0"/>
                                  </p:stCondLst>
                                  <p:childTnLst>
                                    <p:animMotion origin="layout" path="M -0.18785 0.1301 L -0.24931 0.10232 L -0.36737 0.06829 " pathEditMode="relative" rAng="0" ptsTypes="AAA">
                                      <p:cBhvr>
                                        <p:cTn id="452" dur="2000" fill="hold"/>
                                        <p:tgtEl>
                                          <p:spTgt spid="6661"/>
                                        </p:tgtEl>
                                        <p:attrNameLst>
                                          <p:attrName>ppt_x</p:attrName>
                                          <p:attrName>ppt_y</p:attrName>
                                        </p:attrNameLst>
                                      </p:cBhvr>
                                      <p:rCtr x="-8976" y="-3102"/>
                                    </p:animMotion>
                                  </p:childTnLst>
                                </p:cTn>
                              </p:par>
                              <p:par>
                                <p:cTn id="453" presetID="0" presetClass="path" presetSubtype="0" accel="50000" decel="50000" fill="hold" nodeType="withEffect">
                                  <p:stCondLst>
                                    <p:cond delay="0"/>
                                  </p:stCondLst>
                                  <p:childTnLst>
                                    <p:animMotion origin="layout" path="M -0.28073 0.11227 L -0.36354 0.07338 L -0.45208 0.04699 " pathEditMode="relative" rAng="0" ptsTypes="AAA">
                                      <p:cBhvr>
                                        <p:cTn id="454" dur="2000" fill="hold"/>
                                        <p:tgtEl>
                                          <p:spTgt spid="6682"/>
                                        </p:tgtEl>
                                        <p:attrNameLst>
                                          <p:attrName>ppt_x</p:attrName>
                                          <p:attrName>ppt_y</p:attrName>
                                        </p:attrNameLst>
                                      </p:cBhvr>
                                      <p:rCtr x="-8576" y="-3264"/>
                                    </p:animMotion>
                                  </p:childTnLst>
                                </p:cTn>
                              </p:par>
                              <p:par>
                                <p:cTn id="455" presetID="0" presetClass="path" presetSubtype="0" accel="50000" decel="50000" fill="hold" nodeType="withEffect">
                                  <p:stCondLst>
                                    <p:cond delay="0"/>
                                  </p:stCondLst>
                                  <p:childTnLst>
                                    <p:animMotion origin="layout" path="M -0.27639 0.1 L -0.35539 0.06204 L -0.43698 0.03079 " pathEditMode="relative" rAng="0" ptsTypes="AAA">
                                      <p:cBhvr>
                                        <p:cTn id="456" dur="2000" fill="hold"/>
                                        <p:tgtEl>
                                          <p:spTgt spid="6725"/>
                                        </p:tgtEl>
                                        <p:attrNameLst>
                                          <p:attrName>ppt_x</p:attrName>
                                          <p:attrName>ppt_y</p:attrName>
                                        </p:attrNameLst>
                                      </p:cBhvr>
                                      <p:rCtr x="-8038" y="-3472"/>
                                    </p:animMotion>
                                  </p:childTnLst>
                                </p:cTn>
                              </p:par>
                              <p:par>
                                <p:cTn id="457" presetID="0" presetClass="path" presetSubtype="0" accel="50000" decel="50000" fill="hold" nodeType="withEffect">
                                  <p:stCondLst>
                                    <p:cond delay="0"/>
                                  </p:stCondLst>
                                  <p:childTnLst>
                                    <p:animMotion origin="layout" path="M 0.3875 -0.33889 L 0.31041 -0.29167 L 0.10711 -0.22408 L -0.07986 -0.26505 " pathEditMode="relative" rAng="0" ptsTypes="AAAA">
                                      <p:cBhvr>
                                        <p:cTn id="458" dur="2000" fill="hold"/>
                                        <p:tgtEl>
                                          <p:spTgt spid="6527"/>
                                        </p:tgtEl>
                                        <p:attrNameLst>
                                          <p:attrName>ppt_x</p:attrName>
                                          <p:attrName>ppt_y</p:attrName>
                                        </p:attrNameLst>
                                      </p:cBhvr>
                                      <p:rCtr x="-23368" y="5741"/>
                                    </p:animMotion>
                                  </p:childTnLst>
                                </p:cTn>
                              </p:par>
                              <p:par>
                                <p:cTn id="459" presetID="0" presetClass="path" presetSubtype="0" accel="50000" decel="50000" fill="hold" nodeType="withEffect">
                                  <p:stCondLst>
                                    <p:cond delay="0"/>
                                  </p:stCondLst>
                                  <p:childTnLst>
                                    <p:animMotion origin="layout" path="M 3.05556E-6 7.40741E-7 L -0.09427 0.00625 L -0.24688 0.0875 L -0.28351 0.09491 L -0.36893 0.05671 L -0.43663 0.0243 " pathEditMode="relative" rAng="0" ptsTypes="AAAAAA">
                                      <p:cBhvr>
                                        <p:cTn id="460" dur="2000" fill="hold"/>
                                        <p:tgtEl>
                                          <p:spTgt spid="6827"/>
                                        </p:tgtEl>
                                        <p:attrNameLst>
                                          <p:attrName>ppt_x</p:attrName>
                                          <p:attrName>ppt_y</p:attrName>
                                        </p:attrNameLst>
                                      </p:cBhvr>
                                      <p:rCtr x="-21840" y="4745"/>
                                    </p:animMotion>
                                  </p:childTnLst>
                                </p:cTn>
                              </p:par>
                              <p:par>
                                <p:cTn id="461" presetID="9" presetClass="entr" presetSubtype="0" fill="hold" nodeType="withEffect">
                                  <p:stCondLst>
                                    <p:cond delay="0"/>
                                  </p:stCondLst>
                                  <p:childTnLst>
                                    <p:set>
                                      <p:cBhvr>
                                        <p:cTn id="462" dur="1" fill="hold">
                                          <p:stCondLst>
                                            <p:cond delay="0"/>
                                          </p:stCondLst>
                                        </p:cTn>
                                        <p:tgtEl>
                                          <p:spTgt spid="6813"/>
                                        </p:tgtEl>
                                        <p:attrNameLst>
                                          <p:attrName>style.visibility</p:attrName>
                                        </p:attrNameLst>
                                      </p:cBhvr>
                                      <p:to>
                                        <p:strVal val="visible"/>
                                      </p:to>
                                    </p:set>
                                    <p:animEffect transition="in" filter="dissolve">
                                      <p:cBhvr>
                                        <p:cTn id="463" dur="1000"/>
                                        <p:tgtEl>
                                          <p:spTgt spid="6813"/>
                                        </p:tgtEl>
                                      </p:cBhvr>
                                    </p:animEffect>
                                  </p:childTnLst>
                                </p:cTn>
                              </p:par>
                              <p:par>
                                <p:cTn id="464" presetID="9" presetClass="exit" presetSubtype="0" fill="hold" nodeType="withEffect">
                                  <p:stCondLst>
                                    <p:cond delay="0"/>
                                  </p:stCondLst>
                                  <p:childTnLst>
                                    <p:animEffect transition="out" filter="dissolve">
                                      <p:cBhvr>
                                        <p:cTn id="465" dur="500"/>
                                        <p:tgtEl>
                                          <p:spTgt spid="6738"/>
                                        </p:tgtEl>
                                      </p:cBhvr>
                                    </p:animEffect>
                                    <p:set>
                                      <p:cBhvr>
                                        <p:cTn id="466" dur="1" fill="hold">
                                          <p:stCondLst>
                                            <p:cond delay="499"/>
                                          </p:stCondLst>
                                        </p:cTn>
                                        <p:tgtEl>
                                          <p:spTgt spid="6738"/>
                                        </p:tgtEl>
                                        <p:attrNameLst>
                                          <p:attrName>style.visibility</p:attrName>
                                        </p:attrNameLst>
                                      </p:cBhvr>
                                      <p:to>
                                        <p:strVal val="hidden"/>
                                      </p:to>
                                    </p:set>
                                  </p:childTnLst>
                                </p:cTn>
                              </p:par>
                            </p:childTnLst>
                          </p:cTn>
                        </p:par>
                        <p:par>
                          <p:cTn id="467" fill="hold" nodeType="afterGroup">
                            <p:stCondLst>
                              <p:cond delay="2000"/>
                            </p:stCondLst>
                            <p:childTnLst>
                              <p:par>
                                <p:cTn id="468" presetID="9" presetClass="entr" presetSubtype="0" fill="hold" nodeType="afterEffect">
                                  <p:stCondLst>
                                    <p:cond delay="0"/>
                                  </p:stCondLst>
                                  <p:childTnLst>
                                    <p:set>
                                      <p:cBhvr>
                                        <p:cTn id="469" dur="1" fill="hold">
                                          <p:stCondLst>
                                            <p:cond delay="0"/>
                                          </p:stCondLst>
                                        </p:cTn>
                                        <p:tgtEl>
                                          <p:spTgt spid="6865"/>
                                        </p:tgtEl>
                                        <p:attrNameLst>
                                          <p:attrName>style.visibility</p:attrName>
                                        </p:attrNameLst>
                                      </p:cBhvr>
                                      <p:to>
                                        <p:strVal val="visible"/>
                                      </p:to>
                                    </p:set>
                                    <p:animEffect transition="in" filter="dissolve">
                                      <p:cBhvr>
                                        <p:cTn id="470" dur="500"/>
                                        <p:tgtEl>
                                          <p:spTgt spid="6865"/>
                                        </p:tgtEl>
                                      </p:cBhvr>
                                    </p:animEffect>
                                  </p:childTnLst>
                                </p:cTn>
                              </p:par>
                              <p:par>
                                <p:cTn id="471" presetID="9" presetClass="entr" presetSubtype="0" fill="hold" nodeType="withEffect">
                                  <p:stCondLst>
                                    <p:cond delay="0"/>
                                  </p:stCondLst>
                                  <p:childTnLst>
                                    <p:set>
                                      <p:cBhvr>
                                        <p:cTn id="472" dur="1" fill="hold">
                                          <p:stCondLst>
                                            <p:cond delay="0"/>
                                          </p:stCondLst>
                                        </p:cTn>
                                        <p:tgtEl>
                                          <p:spTgt spid="6866"/>
                                        </p:tgtEl>
                                        <p:attrNameLst>
                                          <p:attrName>style.visibility</p:attrName>
                                        </p:attrNameLst>
                                      </p:cBhvr>
                                      <p:to>
                                        <p:strVal val="visible"/>
                                      </p:to>
                                    </p:set>
                                    <p:animEffect transition="in" filter="dissolve">
                                      <p:cBhvr>
                                        <p:cTn id="473" dur="500"/>
                                        <p:tgtEl>
                                          <p:spTgt spid="6866"/>
                                        </p:tgtEl>
                                      </p:cBhvr>
                                    </p:animEffect>
                                  </p:childTnLst>
                                </p:cTn>
                              </p:par>
                              <p:par>
                                <p:cTn id="474" presetID="9" presetClass="exit" presetSubtype="0" fill="hold" nodeType="withEffect">
                                  <p:stCondLst>
                                    <p:cond delay="0"/>
                                  </p:stCondLst>
                                  <p:childTnLst>
                                    <p:animEffect transition="out" filter="dissolve">
                                      <p:cBhvr>
                                        <p:cTn id="475" dur="500"/>
                                        <p:tgtEl>
                                          <p:spTgt spid="14486"/>
                                        </p:tgtEl>
                                      </p:cBhvr>
                                    </p:animEffect>
                                    <p:set>
                                      <p:cBhvr>
                                        <p:cTn id="476" dur="1" fill="hold">
                                          <p:stCondLst>
                                            <p:cond delay="499"/>
                                          </p:stCondLst>
                                        </p:cTn>
                                        <p:tgtEl>
                                          <p:spTgt spid="14486"/>
                                        </p:tgtEl>
                                        <p:attrNameLst>
                                          <p:attrName>style.visibility</p:attrName>
                                        </p:attrNameLst>
                                      </p:cBhvr>
                                      <p:to>
                                        <p:strVal val="hidden"/>
                                      </p:to>
                                    </p:set>
                                  </p:childTnLst>
                                </p:cTn>
                              </p:par>
                              <p:par>
                                <p:cTn id="477" presetID="9" presetClass="exit" presetSubtype="0" fill="hold" nodeType="withEffect">
                                  <p:stCondLst>
                                    <p:cond delay="0"/>
                                  </p:stCondLst>
                                  <p:childTnLst>
                                    <p:animEffect transition="out" filter="dissolve">
                                      <p:cBhvr>
                                        <p:cTn id="478" dur="500"/>
                                        <p:tgtEl>
                                          <p:spTgt spid="6760"/>
                                        </p:tgtEl>
                                      </p:cBhvr>
                                    </p:animEffect>
                                    <p:set>
                                      <p:cBhvr>
                                        <p:cTn id="479" dur="1" fill="hold">
                                          <p:stCondLst>
                                            <p:cond delay="499"/>
                                          </p:stCondLst>
                                        </p:cTn>
                                        <p:tgtEl>
                                          <p:spTgt spid="6760"/>
                                        </p:tgtEl>
                                        <p:attrNameLst>
                                          <p:attrName>style.visibility</p:attrName>
                                        </p:attrNameLst>
                                      </p:cBhvr>
                                      <p:to>
                                        <p:strVal val="hidden"/>
                                      </p:to>
                                    </p:set>
                                  </p:childTnLst>
                                </p:cTn>
                              </p:par>
                            </p:childTnLst>
                          </p:cTn>
                        </p:par>
                        <p:par>
                          <p:cTn id="480" fill="hold" nodeType="afterGroup">
                            <p:stCondLst>
                              <p:cond delay="2500"/>
                            </p:stCondLst>
                            <p:childTnLst>
                              <p:par>
                                <p:cTn id="481" presetID="1" presetClass="entr" presetSubtype="0" fill="hold" grpId="0" nodeType="afterEffect">
                                  <p:stCondLst>
                                    <p:cond delay="0"/>
                                  </p:stCondLst>
                                  <p:childTnLst>
                                    <p:set>
                                      <p:cBhvr>
                                        <p:cTn id="482" dur="1" fill="hold">
                                          <p:stCondLst>
                                            <p:cond delay="0"/>
                                          </p:stCondLst>
                                        </p:cTn>
                                        <p:tgtEl>
                                          <p:spTgt spid="6856"/>
                                        </p:tgtEl>
                                        <p:attrNameLst>
                                          <p:attrName>style.visibility</p:attrName>
                                        </p:attrNameLst>
                                      </p:cBhvr>
                                      <p:to>
                                        <p:strVal val="visible"/>
                                      </p:to>
                                    </p:set>
                                  </p:childTnLst>
                                  <p:subTnLst>
                                    <p:audio>
                                      <p:cMediaNode>
                                        <p:cTn display="0" masterRel="sameClick">
                                          <p:stCondLst>
                                            <p:cond evt="begin" delay="0">
                                              <p:tn val="481"/>
                                            </p:cond>
                                          </p:stCondLst>
                                          <p:endCondLst>
                                            <p:cond evt="onStopAudio" delay="0">
                                              <p:tgtEl>
                                                <p:sldTgt/>
                                              </p:tgtEl>
                                            </p:cond>
                                          </p:endCondLst>
                                        </p:cTn>
                                        <p:tgtEl>
                                          <p:sndTgt r:embed="rId3" name="explode.wav"/>
                                        </p:tgtEl>
                                      </p:cMediaNode>
                                    </p:audio>
                                  </p:subTnLst>
                                </p:cTn>
                              </p:par>
                            </p:childTnLst>
                          </p:cTn>
                        </p:par>
                        <p:par>
                          <p:cTn id="483" fill="hold" nodeType="afterGroup">
                            <p:stCondLst>
                              <p:cond delay="2500"/>
                            </p:stCondLst>
                            <p:childTnLst>
                              <p:par>
                                <p:cTn id="484" presetID="3" presetClass="exit" presetSubtype="10" fill="hold" grpId="1" nodeType="afterEffect">
                                  <p:stCondLst>
                                    <p:cond delay="0"/>
                                  </p:stCondLst>
                                  <p:childTnLst>
                                    <p:animEffect transition="out" filter="blinds(horizontal)">
                                      <p:cBhvr>
                                        <p:cTn id="485" dur="500"/>
                                        <p:tgtEl>
                                          <p:spTgt spid="6856"/>
                                        </p:tgtEl>
                                      </p:cBhvr>
                                    </p:animEffect>
                                    <p:set>
                                      <p:cBhvr>
                                        <p:cTn id="486" dur="1" fill="hold">
                                          <p:stCondLst>
                                            <p:cond delay="499"/>
                                          </p:stCondLst>
                                        </p:cTn>
                                        <p:tgtEl>
                                          <p:spTgt spid="6856"/>
                                        </p:tgtEl>
                                        <p:attrNameLst>
                                          <p:attrName>style.visibility</p:attrName>
                                        </p:attrNameLst>
                                      </p:cBhvr>
                                      <p:to>
                                        <p:strVal val="hidden"/>
                                      </p:to>
                                    </p:set>
                                  </p:childTnLst>
                                </p:cTn>
                              </p:par>
                            </p:childTnLst>
                          </p:cTn>
                        </p:par>
                        <p:par>
                          <p:cTn id="487" fill="hold" nodeType="afterGroup">
                            <p:stCondLst>
                              <p:cond delay="3000"/>
                            </p:stCondLst>
                            <p:childTnLst>
                              <p:par>
                                <p:cTn id="488" presetID="1" presetClass="entr" presetSubtype="0" fill="hold" grpId="0" nodeType="afterEffect">
                                  <p:stCondLst>
                                    <p:cond delay="0"/>
                                  </p:stCondLst>
                                  <p:childTnLst>
                                    <p:set>
                                      <p:cBhvr>
                                        <p:cTn id="489" dur="1" fill="hold">
                                          <p:stCondLst>
                                            <p:cond delay="0"/>
                                          </p:stCondLst>
                                        </p:cTn>
                                        <p:tgtEl>
                                          <p:spTgt spid="6864"/>
                                        </p:tgtEl>
                                        <p:attrNameLst>
                                          <p:attrName>style.visibility</p:attrName>
                                        </p:attrNameLst>
                                      </p:cBhvr>
                                      <p:to>
                                        <p:strVal val="visible"/>
                                      </p:to>
                                    </p:set>
                                  </p:childTnLst>
                                  <p:subTnLst>
                                    <p:audio>
                                      <p:cMediaNode>
                                        <p:cTn display="0" masterRel="sameClick">
                                          <p:stCondLst>
                                            <p:cond evt="begin" delay="0">
                                              <p:tn val="488"/>
                                            </p:cond>
                                          </p:stCondLst>
                                          <p:endCondLst>
                                            <p:cond evt="onStopAudio" delay="0">
                                              <p:tgtEl>
                                                <p:sldTgt/>
                                              </p:tgtEl>
                                            </p:cond>
                                          </p:endCondLst>
                                        </p:cTn>
                                        <p:tgtEl>
                                          <p:sndTgt r:embed="rId3" name="explode.wav"/>
                                        </p:tgtEl>
                                      </p:cMediaNode>
                                    </p:audio>
                                  </p:subTnLst>
                                </p:cTn>
                              </p:par>
                            </p:childTnLst>
                          </p:cTn>
                        </p:par>
                        <p:par>
                          <p:cTn id="490" fill="hold" nodeType="afterGroup">
                            <p:stCondLst>
                              <p:cond delay="3000"/>
                            </p:stCondLst>
                            <p:childTnLst>
                              <p:par>
                                <p:cTn id="491" presetID="3" presetClass="exit" presetSubtype="10" fill="hold" grpId="1" nodeType="afterEffect">
                                  <p:stCondLst>
                                    <p:cond delay="0"/>
                                  </p:stCondLst>
                                  <p:childTnLst>
                                    <p:animEffect transition="out" filter="blinds(horizontal)">
                                      <p:cBhvr>
                                        <p:cTn id="492" dur="500"/>
                                        <p:tgtEl>
                                          <p:spTgt spid="6864"/>
                                        </p:tgtEl>
                                      </p:cBhvr>
                                    </p:animEffect>
                                    <p:set>
                                      <p:cBhvr>
                                        <p:cTn id="493" dur="1" fill="hold">
                                          <p:stCondLst>
                                            <p:cond delay="499"/>
                                          </p:stCondLst>
                                        </p:cTn>
                                        <p:tgtEl>
                                          <p:spTgt spid="6864"/>
                                        </p:tgtEl>
                                        <p:attrNameLst>
                                          <p:attrName>style.visibility</p:attrName>
                                        </p:attrNameLst>
                                      </p:cBhvr>
                                      <p:to>
                                        <p:strVal val="hidden"/>
                                      </p:to>
                                    </p:set>
                                  </p:childTnLst>
                                </p:cTn>
                              </p:par>
                            </p:childTnLst>
                          </p:cTn>
                        </p:par>
                        <p:par>
                          <p:cTn id="494" fill="hold" nodeType="afterGroup">
                            <p:stCondLst>
                              <p:cond delay="3500"/>
                            </p:stCondLst>
                            <p:childTnLst>
                              <p:par>
                                <p:cTn id="495" presetID="9" presetClass="exit" presetSubtype="0" fill="hold" grpId="0" nodeType="afterEffect">
                                  <p:stCondLst>
                                    <p:cond delay="0"/>
                                  </p:stCondLst>
                                  <p:childTnLst>
                                    <p:animEffect transition="out" filter="dissolve">
                                      <p:cBhvr>
                                        <p:cTn id="496" dur="500"/>
                                        <p:tgtEl>
                                          <p:spTgt spid="6182"/>
                                        </p:tgtEl>
                                      </p:cBhvr>
                                    </p:animEffect>
                                    <p:set>
                                      <p:cBhvr>
                                        <p:cTn id="497" dur="1" fill="hold">
                                          <p:stCondLst>
                                            <p:cond delay="499"/>
                                          </p:stCondLst>
                                        </p:cTn>
                                        <p:tgtEl>
                                          <p:spTgt spid="6182"/>
                                        </p:tgtEl>
                                        <p:attrNameLst>
                                          <p:attrName>style.visibility</p:attrName>
                                        </p:attrNameLst>
                                      </p:cBhvr>
                                      <p:to>
                                        <p:strVal val="hidden"/>
                                      </p:to>
                                    </p:set>
                                  </p:childTnLst>
                                </p:cTn>
                              </p:par>
                              <p:par>
                                <p:cTn id="498" presetID="9" presetClass="exit" presetSubtype="0" fill="hold" grpId="0" nodeType="withEffect">
                                  <p:stCondLst>
                                    <p:cond delay="0"/>
                                  </p:stCondLst>
                                  <p:childTnLst>
                                    <p:animEffect transition="out" filter="dissolve">
                                      <p:cBhvr>
                                        <p:cTn id="499" dur="500"/>
                                        <p:tgtEl>
                                          <p:spTgt spid="6183"/>
                                        </p:tgtEl>
                                      </p:cBhvr>
                                    </p:animEffect>
                                    <p:set>
                                      <p:cBhvr>
                                        <p:cTn id="500" dur="1" fill="hold">
                                          <p:stCondLst>
                                            <p:cond delay="499"/>
                                          </p:stCondLst>
                                        </p:cTn>
                                        <p:tgtEl>
                                          <p:spTgt spid="6183"/>
                                        </p:tgtEl>
                                        <p:attrNameLst>
                                          <p:attrName>style.visibility</p:attrName>
                                        </p:attrNameLst>
                                      </p:cBhvr>
                                      <p:to>
                                        <p:strVal val="hidden"/>
                                      </p:to>
                                    </p:set>
                                  </p:childTnLst>
                                </p:cTn>
                              </p:par>
                              <p:par>
                                <p:cTn id="501" presetID="9" presetClass="entr" presetSubtype="0" fill="hold" nodeType="withEffect">
                                  <p:stCondLst>
                                    <p:cond delay="0"/>
                                  </p:stCondLst>
                                  <p:childTnLst>
                                    <p:set>
                                      <p:cBhvr>
                                        <p:cTn id="502" dur="1" fill="hold">
                                          <p:stCondLst>
                                            <p:cond delay="0"/>
                                          </p:stCondLst>
                                        </p:cTn>
                                        <p:tgtEl>
                                          <p:spTgt spid="14484"/>
                                        </p:tgtEl>
                                        <p:attrNameLst>
                                          <p:attrName>style.visibility</p:attrName>
                                        </p:attrNameLst>
                                      </p:cBhvr>
                                      <p:to>
                                        <p:strVal val="visible"/>
                                      </p:to>
                                    </p:set>
                                    <p:animEffect transition="in" filter="dissolve">
                                      <p:cBhvr>
                                        <p:cTn id="503" dur="1000"/>
                                        <p:tgtEl>
                                          <p:spTgt spid="14484"/>
                                        </p:tgtEl>
                                      </p:cBhvr>
                                    </p:animEffect>
                                  </p:childTnLst>
                                </p:cTn>
                              </p:par>
                              <p:par>
                                <p:cTn id="504" presetID="9" presetClass="entr" presetSubtype="0" fill="hold" nodeType="withEffect">
                                  <p:stCondLst>
                                    <p:cond delay="0"/>
                                  </p:stCondLst>
                                  <p:childTnLst>
                                    <p:set>
                                      <p:cBhvr>
                                        <p:cTn id="505" dur="1" fill="hold">
                                          <p:stCondLst>
                                            <p:cond delay="0"/>
                                          </p:stCondLst>
                                        </p:cTn>
                                        <p:tgtEl>
                                          <p:spTgt spid="14485"/>
                                        </p:tgtEl>
                                        <p:attrNameLst>
                                          <p:attrName>style.visibility</p:attrName>
                                        </p:attrNameLst>
                                      </p:cBhvr>
                                      <p:to>
                                        <p:strVal val="visible"/>
                                      </p:to>
                                    </p:set>
                                    <p:animEffect transition="in" filter="dissolve">
                                      <p:cBhvr>
                                        <p:cTn id="506" dur="1000"/>
                                        <p:tgtEl>
                                          <p:spTgt spid="14485"/>
                                        </p:tgtEl>
                                      </p:cBhvr>
                                    </p:animEffect>
                                  </p:childTnLst>
                                </p:cTn>
                              </p:par>
                            </p:childTnLst>
                          </p:cTn>
                        </p:par>
                        <p:par>
                          <p:cTn id="507" fill="hold" nodeType="afterGroup">
                            <p:stCondLst>
                              <p:cond delay="4500"/>
                            </p:stCondLst>
                            <p:childTnLst>
                              <p:par>
                                <p:cTn id="508" presetID="21" presetClass="entr" presetSubtype="4" fill="hold" grpId="0" nodeType="afterEffect">
                                  <p:stCondLst>
                                    <p:cond delay="0"/>
                                  </p:stCondLst>
                                  <p:childTnLst>
                                    <p:set>
                                      <p:cBhvr>
                                        <p:cTn id="509" dur="1" fill="hold">
                                          <p:stCondLst>
                                            <p:cond delay="0"/>
                                          </p:stCondLst>
                                        </p:cTn>
                                        <p:tgtEl>
                                          <p:spTgt spid="7081"/>
                                        </p:tgtEl>
                                        <p:attrNameLst>
                                          <p:attrName>style.visibility</p:attrName>
                                        </p:attrNameLst>
                                      </p:cBhvr>
                                      <p:to>
                                        <p:strVal val="visible"/>
                                      </p:to>
                                    </p:set>
                                    <p:animEffect transition="in" filter="wheel(4)">
                                      <p:cBhvr>
                                        <p:cTn id="510" dur="2000"/>
                                        <p:tgtEl>
                                          <p:spTgt spid="7081"/>
                                        </p:tgtEl>
                                      </p:cBhvr>
                                    </p:animEffect>
                                  </p:childTnLst>
                                </p:cTn>
                              </p:par>
                            </p:childTnLst>
                          </p:cTn>
                        </p:par>
                      </p:childTnLst>
                    </p:cTn>
                  </p:par>
                  <p:par>
                    <p:cTn id="511" fill="hold" nodeType="clickPar">
                      <p:stCondLst>
                        <p:cond delay="indefinite"/>
                      </p:stCondLst>
                      <p:childTnLst>
                        <p:par>
                          <p:cTn id="512" fill="hold" nodeType="withGroup">
                            <p:stCondLst>
                              <p:cond delay="0"/>
                            </p:stCondLst>
                            <p:childTnLst>
                              <p:par>
                                <p:cTn id="513" presetID="22" presetClass="entr" presetSubtype="2" fill="hold" grpId="0" nodeType="clickEffect">
                                  <p:stCondLst>
                                    <p:cond delay="0"/>
                                  </p:stCondLst>
                                  <p:childTnLst>
                                    <p:set>
                                      <p:cBhvr>
                                        <p:cTn id="514" dur="1" fill="hold">
                                          <p:stCondLst>
                                            <p:cond delay="0"/>
                                          </p:stCondLst>
                                        </p:cTn>
                                        <p:tgtEl>
                                          <p:spTgt spid="6880"/>
                                        </p:tgtEl>
                                        <p:attrNameLst>
                                          <p:attrName>style.visibility</p:attrName>
                                        </p:attrNameLst>
                                      </p:cBhvr>
                                      <p:to>
                                        <p:strVal val="visible"/>
                                      </p:to>
                                    </p:set>
                                    <p:animEffect transition="in" filter="wipe(right)">
                                      <p:cBhvr>
                                        <p:cTn id="515" dur="1000"/>
                                        <p:tgtEl>
                                          <p:spTgt spid="6880"/>
                                        </p:tgtEl>
                                      </p:cBhvr>
                                    </p:animEffect>
                                  </p:childTnLst>
                                  <p:subTnLst>
                                    <p:audio>
                                      <p:cMediaNode>
                                        <p:cTn display="0" masterRel="sameClick">
                                          <p:stCondLst>
                                            <p:cond evt="begin" delay="0">
                                              <p:tn val="513"/>
                                            </p:cond>
                                          </p:stCondLst>
                                          <p:endCondLst>
                                            <p:cond evt="onStopAudio" delay="0">
                                              <p:tgtEl>
                                                <p:sldTgt/>
                                              </p:tgtEl>
                                            </p:cond>
                                          </p:endCondLst>
                                        </p:cTn>
                                        <p:tgtEl>
                                          <p:sndTgt r:embed="rId5" name="flyby.wav"/>
                                        </p:tgtEl>
                                      </p:cMediaNode>
                                    </p:audio>
                                  </p:subTnLst>
                                </p:cTn>
                              </p:par>
                              <p:par>
                                <p:cTn id="516" presetID="22" presetClass="entr" presetSubtype="2" fill="hold" grpId="0" nodeType="withEffect">
                                  <p:stCondLst>
                                    <p:cond delay="0"/>
                                  </p:stCondLst>
                                  <p:childTnLst>
                                    <p:set>
                                      <p:cBhvr>
                                        <p:cTn id="517" dur="1" fill="hold">
                                          <p:stCondLst>
                                            <p:cond delay="0"/>
                                          </p:stCondLst>
                                        </p:cTn>
                                        <p:tgtEl>
                                          <p:spTgt spid="6881"/>
                                        </p:tgtEl>
                                        <p:attrNameLst>
                                          <p:attrName>style.visibility</p:attrName>
                                        </p:attrNameLst>
                                      </p:cBhvr>
                                      <p:to>
                                        <p:strVal val="visible"/>
                                      </p:to>
                                    </p:set>
                                    <p:animEffect transition="in" filter="wipe(right)">
                                      <p:cBhvr>
                                        <p:cTn id="518" dur="1000"/>
                                        <p:tgtEl>
                                          <p:spTgt spid="6881"/>
                                        </p:tgtEl>
                                      </p:cBhvr>
                                    </p:animEffect>
                                  </p:childTnLst>
                                </p:cTn>
                              </p:par>
                              <p:par>
                                <p:cTn id="519" presetID="22" presetClass="entr" presetSubtype="2" fill="hold" grpId="0" nodeType="withEffect">
                                  <p:stCondLst>
                                    <p:cond delay="0"/>
                                  </p:stCondLst>
                                  <p:childTnLst>
                                    <p:set>
                                      <p:cBhvr>
                                        <p:cTn id="520" dur="1" fill="hold">
                                          <p:stCondLst>
                                            <p:cond delay="0"/>
                                          </p:stCondLst>
                                        </p:cTn>
                                        <p:tgtEl>
                                          <p:spTgt spid="6882"/>
                                        </p:tgtEl>
                                        <p:attrNameLst>
                                          <p:attrName>style.visibility</p:attrName>
                                        </p:attrNameLst>
                                      </p:cBhvr>
                                      <p:to>
                                        <p:strVal val="visible"/>
                                      </p:to>
                                    </p:set>
                                    <p:animEffect transition="in" filter="wipe(right)">
                                      <p:cBhvr>
                                        <p:cTn id="521" dur="1000"/>
                                        <p:tgtEl>
                                          <p:spTgt spid="6882"/>
                                        </p:tgtEl>
                                      </p:cBhvr>
                                    </p:animEffect>
                                  </p:childTnLst>
                                </p:cTn>
                              </p:par>
                              <p:par>
                                <p:cTn id="522" presetID="22" presetClass="entr" presetSubtype="2" fill="hold" grpId="0" nodeType="withEffect">
                                  <p:stCondLst>
                                    <p:cond delay="0"/>
                                  </p:stCondLst>
                                  <p:childTnLst>
                                    <p:set>
                                      <p:cBhvr>
                                        <p:cTn id="523" dur="1" fill="hold">
                                          <p:stCondLst>
                                            <p:cond delay="0"/>
                                          </p:stCondLst>
                                        </p:cTn>
                                        <p:tgtEl>
                                          <p:spTgt spid="6883"/>
                                        </p:tgtEl>
                                        <p:attrNameLst>
                                          <p:attrName>style.visibility</p:attrName>
                                        </p:attrNameLst>
                                      </p:cBhvr>
                                      <p:to>
                                        <p:strVal val="visible"/>
                                      </p:to>
                                    </p:set>
                                    <p:animEffect transition="in" filter="wipe(right)">
                                      <p:cBhvr>
                                        <p:cTn id="524" dur="1000"/>
                                        <p:tgtEl>
                                          <p:spTgt spid="6883"/>
                                        </p:tgtEl>
                                      </p:cBhvr>
                                    </p:animEffect>
                                  </p:childTnLst>
                                </p:cTn>
                              </p:par>
                              <p:par>
                                <p:cTn id="525" presetID="22" presetClass="entr" presetSubtype="2" fill="hold" grpId="0" nodeType="withEffect">
                                  <p:stCondLst>
                                    <p:cond delay="0"/>
                                  </p:stCondLst>
                                  <p:childTnLst>
                                    <p:set>
                                      <p:cBhvr>
                                        <p:cTn id="526" dur="1" fill="hold">
                                          <p:stCondLst>
                                            <p:cond delay="0"/>
                                          </p:stCondLst>
                                        </p:cTn>
                                        <p:tgtEl>
                                          <p:spTgt spid="6884"/>
                                        </p:tgtEl>
                                        <p:attrNameLst>
                                          <p:attrName>style.visibility</p:attrName>
                                        </p:attrNameLst>
                                      </p:cBhvr>
                                      <p:to>
                                        <p:strVal val="visible"/>
                                      </p:to>
                                    </p:set>
                                    <p:animEffect transition="in" filter="wipe(right)">
                                      <p:cBhvr>
                                        <p:cTn id="527" dur="1000"/>
                                        <p:tgtEl>
                                          <p:spTgt spid="6884"/>
                                        </p:tgtEl>
                                      </p:cBhvr>
                                    </p:animEffect>
                                  </p:childTnLst>
                                </p:cTn>
                              </p:par>
                              <p:par>
                                <p:cTn id="528" presetID="9" presetClass="exit" presetSubtype="0" fill="hold" nodeType="withEffect">
                                  <p:stCondLst>
                                    <p:cond delay="0"/>
                                  </p:stCondLst>
                                  <p:childTnLst>
                                    <p:animEffect transition="out" filter="dissolve">
                                      <p:cBhvr>
                                        <p:cTn id="529" dur="500"/>
                                        <p:tgtEl>
                                          <p:spTgt spid="6527"/>
                                        </p:tgtEl>
                                      </p:cBhvr>
                                    </p:animEffect>
                                    <p:set>
                                      <p:cBhvr>
                                        <p:cTn id="530" dur="1" fill="hold">
                                          <p:stCondLst>
                                            <p:cond delay="499"/>
                                          </p:stCondLst>
                                        </p:cTn>
                                        <p:tgtEl>
                                          <p:spTgt spid="6527"/>
                                        </p:tgtEl>
                                        <p:attrNameLst>
                                          <p:attrName>style.visibility</p:attrName>
                                        </p:attrNameLst>
                                      </p:cBhvr>
                                      <p:to>
                                        <p:strVal val="hidden"/>
                                      </p:to>
                                    </p:set>
                                  </p:childTnLst>
                                </p:cTn>
                              </p:par>
                            </p:childTnLst>
                          </p:cTn>
                        </p:par>
                        <p:par>
                          <p:cTn id="531" fill="hold" nodeType="afterGroup">
                            <p:stCondLst>
                              <p:cond delay="1000"/>
                            </p:stCondLst>
                            <p:childTnLst>
                              <p:par>
                                <p:cTn id="532" presetID="9" presetClass="entr" presetSubtype="0" fill="hold" nodeType="afterEffect">
                                  <p:stCondLst>
                                    <p:cond delay="0"/>
                                  </p:stCondLst>
                                  <p:childTnLst>
                                    <p:set>
                                      <p:cBhvr>
                                        <p:cTn id="533" dur="1" fill="hold">
                                          <p:stCondLst>
                                            <p:cond delay="0"/>
                                          </p:stCondLst>
                                        </p:cTn>
                                        <p:tgtEl>
                                          <p:spTgt spid="6910"/>
                                        </p:tgtEl>
                                        <p:attrNameLst>
                                          <p:attrName>style.visibility</p:attrName>
                                        </p:attrNameLst>
                                      </p:cBhvr>
                                      <p:to>
                                        <p:strVal val="visible"/>
                                      </p:to>
                                    </p:set>
                                    <p:animEffect transition="in" filter="dissolve">
                                      <p:cBhvr>
                                        <p:cTn id="534" dur="500"/>
                                        <p:tgtEl>
                                          <p:spTgt spid="6910"/>
                                        </p:tgtEl>
                                      </p:cBhvr>
                                    </p:animEffect>
                                  </p:childTnLst>
                                </p:cTn>
                              </p:par>
                            </p:childTnLst>
                          </p:cTn>
                        </p:par>
                        <p:par>
                          <p:cTn id="535" fill="hold" nodeType="afterGroup">
                            <p:stCondLst>
                              <p:cond delay="1500"/>
                            </p:stCondLst>
                            <p:childTnLst>
                              <p:par>
                                <p:cTn id="536" presetID="1" presetClass="entr" presetSubtype="0" fill="hold" grpId="0" nodeType="afterEffect">
                                  <p:stCondLst>
                                    <p:cond delay="0"/>
                                  </p:stCondLst>
                                  <p:childTnLst>
                                    <p:set>
                                      <p:cBhvr>
                                        <p:cTn id="537" dur="1" fill="hold">
                                          <p:stCondLst>
                                            <p:cond delay="0"/>
                                          </p:stCondLst>
                                        </p:cTn>
                                        <p:tgtEl>
                                          <p:spTgt spid="6885"/>
                                        </p:tgtEl>
                                        <p:attrNameLst>
                                          <p:attrName>style.visibility</p:attrName>
                                        </p:attrNameLst>
                                      </p:cBhvr>
                                      <p:to>
                                        <p:strVal val="visible"/>
                                      </p:to>
                                    </p:set>
                                  </p:childTnLst>
                                  <p:subTnLst>
                                    <p:audio>
                                      <p:cMediaNode>
                                        <p:cTn display="0" masterRel="sameClick">
                                          <p:stCondLst>
                                            <p:cond evt="begin" delay="0">
                                              <p:tn val="536"/>
                                            </p:cond>
                                          </p:stCondLst>
                                          <p:endCondLst>
                                            <p:cond evt="onStopAudio" delay="0">
                                              <p:tgtEl>
                                                <p:sldTgt/>
                                              </p:tgtEl>
                                            </p:cond>
                                          </p:endCondLst>
                                        </p:cTn>
                                        <p:tgtEl>
                                          <p:sndTgt r:embed="rId3" name="explode.wav"/>
                                        </p:tgtEl>
                                      </p:cMediaNode>
                                    </p:audio>
                                  </p:subTnLst>
                                </p:cTn>
                              </p:par>
                            </p:childTnLst>
                          </p:cTn>
                        </p:par>
                        <p:par>
                          <p:cTn id="538" fill="hold" nodeType="afterGroup">
                            <p:stCondLst>
                              <p:cond delay="1500"/>
                            </p:stCondLst>
                            <p:childTnLst>
                              <p:par>
                                <p:cTn id="539" presetID="3" presetClass="exit" presetSubtype="10" fill="hold" grpId="1" nodeType="afterEffect">
                                  <p:stCondLst>
                                    <p:cond delay="0"/>
                                  </p:stCondLst>
                                  <p:childTnLst>
                                    <p:animEffect transition="out" filter="blinds(horizontal)">
                                      <p:cBhvr>
                                        <p:cTn id="540" dur="500"/>
                                        <p:tgtEl>
                                          <p:spTgt spid="6885"/>
                                        </p:tgtEl>
                                      </p:cBhvr>
                                    </p:animEffect>
                                    <p:set>
                                      <p:cBhvr>
                                        <p:cTn id="541" dur="1" fill="hold">
                                          <p:stCondLst>
                                            <p:cond delay="499"/>
                                          </p:stCondLst>
                                        </p:cTn>
                                        <p:tgtEl>
                                          <p:spTgt spid="6885"/>
                                        </p:tgtEl>
                                        <p:attrNameLst>
                                          <p:attrName>style.visibility</p:attrName>
                                        </p:attrNameLst>
                                      </p:cBhvr>
                                      <p:to>
                                        <p:strVal val="hidden"/>
                                      </p:to>
                                    </p:set>
                                  </p:childTnLst>
                                </p:cTn>
                              </p:par>
                            </p:childTnLst>
                          </p:cTn>
                        </p:par>
                        <p:par>
                          <p:cTn id="542" fill="hold" nodeType="afterGroup">
                            <p:stCondLst>
                              <p:cond delay="2000"/>
                            </p:stCondLst>
                            <p:childTnLst>
                              <p:par>
                                <p:cTn id="543" presetID="22" presetClass="exit" presetSubtype="8" fill="hold" grpId="1" nodeType="afterEffect">
                                  <p:stCondLst>
                                    <p:cond delay="0"/>
                                  </p:stCondLst>
                                  <p:childTnLst>
                                    <p:animEffect transition="out" filter="wipe(left)">
                                      <p:cBhvr>
                                        <p:cTn id="544" dur="500"/>
                                        <p:tgtEl>
                                          <p:spTgt spid="6880"/>
                                        </p:tgtEl>
                                      </p:cBhvr>
                                    </p:animEffect>
                                    <p:set>
                                      <p:cBhvr>
                                        <p:cTn id="545" dur="1" fill="hold">
                                          <p:stCondLst>
                                            <p:cond delay="499"/>
                                          </p:stCondLst>
                                        </p:cTn>
                                        <p:tgtEl>
                                          <p:spTgt spid="6880"/>
                                        </p:tgtEl>
                                        <p:attrNameLst>
                                          <p:attrName>style.visibility</p:attrName>
                                        </p:attrNameLst>
                                      </p:cBhvr>
                                      <p:to>
                                        <p:strVal val="hidden"/>
                                      </p:to>
                                    </p:set>
                                  </p:childTnLst>
                                </p:cTn>
                              </p:par>
                              <p:par>
                                <p:cTn id="546" presetID="22" presetClass="exit" presetSubtype="8" fill="hold" grpId="1" nodeType="withEffect">
                                  <p:stCondLst>
                                    <p:cond delay="0"/>
                                  </p:stCondLst>
                                  <p:childTnLst>
                                    <p:animEffect transition="out" filter="wipe(left)">
                                      <p:cBhvr>
                                        <p:cTn id="547" dur="500"/>
                                        <p:tgtEl>
                                          <p:spTgt spid="6881"/>
                                        </p:tgtEl>
                                      </p:cBhvr>
                                    </p:animEffect>
                                    <p:set>
                                      <p:cBhvr>
                                        <p:cTn id="548" dur="1" fill="hold">
                                          <p:stCondLst>
                                            <p:cond delay="499"/>
                                          </p:stCondLst>
                                        </p:cTn>
                                        <p:tgtEl>
                                          <p:spTgt spid="6881"/>
                                        </p:tgtEl>
                                        <p:attrNameLst>
                                          <p:attrName>style.visibility</p:attrName>
                                        </p:attrNameLst>
                                      </p:cBhvr>
                                      <p:to>
                                        <p:strVal val="hidden"/>
                                      </p:to>
                                    </p:set>
                                  </p:childTnLst>
                                </p:cTn>
                              </p:par>
                              <p:par>
                                <p:cTn id="549" presetID="22" presetClass="exit" presetSubtype="8" fill="hold" grpId="1" nodeType="withEffect">
                                  <p:stCondLst>
                                    <p:cond delay="0"/>
                                  </p:stCondLst>
                                  <p:childTnLst>
                                    <p:animEffect transition="out" filter="wipe(left)">
                                      <p:cBhvr>
                                        <p:cTn id="550" dur="500"/>
                                        <p:tgtEl>
                                          <p:spTgt spid="6882"/>
                                        </p:tgtEl>
                                      </p:cBhvr>
                                    </p:animEffect>
                                    <p:set>
                                      <p:cBhvr>
                                        <p:cTn id="551" dur="1" fill="hold">
                                          <p:stCondLst>
                                            <p:cond delay="499"/>
                                          </p:stCondLst>
                                        </p:cTn>
                                        <p:tgtEl>
                                          <p:spTgt spid="6882"/>
                                        </p:tgtEl>
                                        <p:attrNameLst>
                                          <p:attrName>style.visibility</p:attrName>
                                        </p:attrNameLst>
                                      </p:cBhvr>
                                      <p:to>
                                        <p:strVal val="hidden"/>
                                      </p:to>
                                    </p:set>
                                  </p:childTnLst>
                                </p:cTn>
                              </p:par>
                              <p:par>
                                <p:cTn id="552" presetID="22" presetClass="exit" presetSubtype="8" fill="hold" grpId="1" nodeType="withEffect">
                                  <p:stCondLst>
                                    <p:cond delay="0"/>
                                  </p:stCondLst>
                                  <p:childTnLst>
                                    <p:animEffect transition="out" filter="wipe(left)">
                                      <p:cBhvr>
                                        <p:cTn id="553" dur="500"/>
                                        <p:tgtEl>
                                          <p:spTgt spid="6883"/>
                                        </p:tgtEl>
                                      </p:cBhvr>
                                    </p:animEffect>
                                    <p:set>
                                      <p:cBhvr>
                                        <p:cTn id="554" dur="1" fill="hold">
                                          <p:stCondLst>
                                            <p:cond delay="499"/>
                                          </p:stCondLst>
                                        </p:cTn>
                                        <p:tgtEl>
                                          <p:spTgt spid="6883"/>
                                        </p:tgtEl>
                                        <p:attrNameLst>
                                          <p:attrName>style.visibility</p:attrName>
                                        </p:attrNameLst>
                                      </p:cBhvr>
                                      <p:to>
                                        <p:strVal val="hidden"/>
                                      </p:to>
                                    </p:set>
                                  </p:childTnLst>
                                </p:cTn>
                              </p:par>
                              <p:par>
                                <p:cTn id="555" presetID="22" presetClass="exit" presetSubtype="8" fill="hold" grpId="1" nodeType="withEffect">
                                  <p:stCondLst>
                                    <p:cond delay="0"/>
                                  </p:stCondLst>
                                  <p:childTnLst>
                                    <p:animEffect transition="out" filter="wipe(left)">
                                      <p:cBhvr>
                                        <p:cTn id="556" dur="500"/>
                                        <p:tgtEl>
                                          <p:spTgt spid="6884"/>
                                        </p:tgtEl>
                                      </p:cBhvr>
                                    </p:animEffect>
                                    <p:set>
                                      <p:cBhvr>
                                        <p:cTn id="557" dur="1" fill="hold">
                                          <p:stCondLst>
                                            <p:cond delay="499"/>
                                          </p:stCondLst>
                                        </p:cTn>
                                        <p:tgtEl>
                                          <p:spTgt spid="6884"/>
                                        </p:tgtEl>
                                        <p:attrNameLst>
                                          <p:attrName>style.visibility</p:attrName>
                                        </p:attrNameLst>
                                      </p:cBhvr>
                                      <p:to>
                                        <p:strVal val="hidden"/>
                                      </p:to>
                                    </p:set>
                                  </p:childTnLst>
                                </p:cTn>
                              </p:par>
                            </p:childTnLst>
                          </p:cTn>
                        </p:par>
                        <p:par>
                          <p:cTn id="558" fill="hold" nodeType="afterGroup">
                            <p:stCondLst>
                              <p:cond delay="2500"/>
                            </p:stCondLst>
                            <p:childTnLst>
                              <p:par>
                                <p:cTn id="559" presetID="0" presetClass="path" presetSubtype="0" accel="50000" decel="50000" fill="hold" nodeType="afterEffect">
                                  <p:stCondLst>
                                    <p:cond delay="0"/>
                                  </p:stCondLst>
                                  <p:childTnLst>
                                    <p:animMotion origin="layout" path="M -0.43663 0.02477 L -0.30087 0.05486 L -0.2408 0.02708 L -0.09809 -0.04514 L 0.00191 -0.1044 " pathEditMode="relative" rAng="0" ptsTypes="AAAAA">
                                      <p:cBhvr>
                                        <p:cTn id="560" dur="2000" fill="hold"/>
                                        <p:tgtEl>
                                          <p:spTgt spid="6827"/>
                                        </p:tgtEl>
                                        <p:attrNameLst>
                                          <p:attrName>ppt_x</p:attrName>
                                          <p:attrName>ppt_y</p:attrName>
                                        </p:attrNameLst>
                                      </p:cBhvr>
                                      <p:rCtr x="21927" y="-4954"/>
                                    </p:animMotion>
                                  </p:childTnLst>
                                </p:cTn>
                              </p:par>
                              <p:par>
                                <p:cTn id="561" presetID="0" presetClass="path" presetSubtype="0" accel="50000" decel="50000" fill="hold" nodeType="withEffect">
                                  <p:stCondLst>
                                    <p:cond delay="0"/>
                                  </p:stCondLst>
                                  <p:childTnLst>
                                    <p:animMotion origin="layout" path="M 3.05556E-6 7.40741E-7 L -0.09427 0.00625 L -0.24688 0.0875 L -0.28351 0.09491 L -0.36893 0.05671 L -0.43663 0.0243 " pathEditMode="relative" rAng="0" ptsTypes="AAAAAA">
                                      <p:cBhvr>
                                        <p:cTn id="562" dur="2000" fill="hold"/>
                                        <p:tgtEl>
                                          <p:spTgt spid="7047"/>
                                        </p:tgtEl>
                                        <p:attrNameLst>
                                          <p:attrName>ppt_x</p:attrName>
                                          <p:attrName>ppt_y</p:attrName>
                                        </p:attrNameLst>
                                      </p:cBhvr>
                                      <p:rCtr x="-21840" y="4745"/>
                                    </p:animMotion>
                                  </p:childTnLst>
                                  <p:subTnLst>
                                    <p:audio>
                                      <p:cMediaNode>
                                        <p:cTn display="0" masterRel="sameClick">
                                          <p:stCondLst>
                                            <p:cond evt="begin" delay="0">
                                              <p:tn val="561"/>
                                            </p:cond>
                                          </p:stCondLst>
                                          <p:endCondLst>
                                            <p:cond evt="onStopAudio" delay="0">
                                              <p:tgtEl>
                                                <p:sldTgt/>
                                              </p:tgtEl>
                                            </p:cond>
                                          </p:endCondLst>
                                        </p:cTn>
                                        <p:tgtEl>
                                          <p:sndTgt r:embed="rId4" name="nautical026.wav"/>
                                        </p:tgtEl>
                                      </p:cMediaNode>
                                    </p:audio>
                                  </p:subTnLst>
                                </p:cTn>
                              </p:par>
                              <p:par>
                                <p:cTn id="563" presetID="0" presetClass="path" presetSubtype="0" accel="50000" decel="50000" fill="hold" nodeType="withEffect">
                                  <p:stCondLst>
                                    <p:cond delay="0"/>
                                  </p:stCondLst>
                                  <p:childTnLst>
                                    <p:animMotion origin="layout" path="M -0.3684 0.09097 L -0.31007 0.10949 L -0.16701 0.09652 L 0.09132 -0.01829 " pathEditMode="relative" rAng="0" ptsTypes="AAAA">
                                      <p:cBhvr>
                                        <p:cTn id="564" dur="2000" fill="hold"/>
                                        <p:tgtEl>
                                          <p:spTgt spid="6622"/>
                                        </p:tgtEl>
                                        <p:attrNameLst>
                                          <p:attrName>ppt_x</p:attrName>
                                          <p:attrName>ppt_y</p:attrName>
                                        </p:attrNameLst>
                                      </p:cBhvr>
                                      <p:rCtr x="22986" y="-4537"/>
                                    </p:animMotion>
                                  </p:childTnLst>
                                </p:cTn>
                              </p:par>
                              <p:par>
                                <p:cTn id="565" presetID="0" presetClass="path" presetSubtype="0" accel="50000" decel="50000" fill="hold" nodeType="withEffect">
                                  <p:stCondLst>
                                    <p:cond delay="0"/>
                                  </p:stCondLst>
                                  <p:childTnLst>
                                    <p:animMotion origin="layout" path="M -3.88889E-6 -3.7037E-7 L -0.10416 0.01852 L -0.23368 0.0706 L -0.28993 0.07986 L -0.43507 0.01597 " pathEditMode="relative" rAng="0" ptsTypes="AAAAA">
                                      <p:cBhvr>
                                        <p:cTn id="566" dur="2000" fill="hold"/>
                                        <p:tgtEl>
                                          <p:spTgt spid="14411"/>
                                        </p:tgtEl>
                                        <p:attrNameLst>
                                          <p:attrName>ppt_x</p:attrName>
                                          <p:attrName>ppt_y</p:attrName>
                                        </p:attrNameLst>
                                      </p:cBhvr>
                                      <p:rCtr x="-21753" y="3981"/>
                                    </p:animMotion>
                                  </p:childTnLst>
                                </p:cTn>
                              </p:par>
                              <p:par>
                                <p:cTn id="567" presetID="9" presetClass="exit" presetSubtype="0" fill="hold" nodeType="withEffect">
                                  <p:stCondLst>
                                    <p:cond delay="0"/>
                                  </p:stCondLst>
                                  <p:childTnLst>
                                    <p:animEffect transition="out" filter="dissolve">
                                      <p:cBhvr>
                                        <p:cTn id="568" dur="500"/>
                                        <p:tgtEl>
                                          <p:spTgt spid="6798"/>
                                        </p:tgtEl>
                                      </p:cBhvr>
                                    </p:animEffect>
                                    <p:set>
                                      <p:cBhvr>
                                        <p:cTn id="569" dur="1" fill="hold">
                                          <p:stCondLst>
                                            <p:cond delay="499"/>
                                          </p:stCondLst>
                                        </p:cTn>
                                        <p:tgtEl>
                                          <p:spTgt spid="6798"/>
                                        </p:tgtEl>
                                        <p:attrNameLst>
                                          <p:attrName>style.visibility</p:attrName>
                                        </p:attrNameLst>
                                      </p:cBhvr>
                                      <p:to>
                                        <p:strVal val="hidden"/>
                                      </p:to>
                                    </p:set>
                                  </p:childTnLst>
                                </p:cTn>
                              </p:par>
                              <p:par>
                                <p:cTn id="570" presetID="9" presetClass="entr" presetSubtype="0" fill="hold" nodeType="withEffect">
                                  <p:stCondLst>
                                    <p:cond delay="0"/>
                                  </p:stCondLst>
                                  <p:childTnLst>
                                    <p:set>
                                      <p:cBhvr>
                                        <p:cTn id="571" dur="1" fill="hold">
                                          <p:stCondLst>
                                            <p:cond delay="0"/>
                                          </p:stCondLst>
                                        </p:cTn>
                                        <p:tgtEl>
                                          <p:spTgt spid="14397"/>
                                        </p:tgtEl>
                                        <p:attrNameLst>
                                          <p:attrName>style.visibility</p:attrName>
                                        </p:attrNameLst>
                                      </p:cBhvr>
                                      <p:to>
                                        <p:strVal val="visible"/>
                                      </p:to>
                                    </p:set>
                                    <p:animEffect transition="in" filter="dissolve">
                                      <p:cBhvr>
                                        <p:cTn id="572" dur="1000"/>
                                        <p:tgtEl>
                                          <p:spTgt spid="14397"/>
                                        </p:tgtEl>
                                      </p:cBhvr>
                                    </p:animEffect>
                                  </p:childTnLst>
                                </p:cTn>
                              </p:par>
                              <p:par>
                                <p:cTn id="573" presetID="9" presetClass="entr" presetSubtype="0" fill="hold" nodeType="withEffect">
                                  <p:stCondLst>
                                    <p:cond delay="0"/>
                                  </p:stCondLst>
                                  <p:childTnLst>
                                    <p:set>
                                      <p:cBhvr>
                                        <p:cTn id="574" dur="1" fill="hold">
                                          <p:stCondLst>
                                            <p:cond delay="0"/>
                                          </p:stCondLst>
                                        </p:cTn>
                                        <p:tgtEl>
                                          <p:spTgt spid="7020"/>
                                        </p:tgtEl>
                                        <p:attrNameLst>
                                          <p:attrName>style.visibility</p:attrName>
                                        </p:attrNameLst>
                                      </p:cBhvr>
                                      <p:to>
                                        <p:strVal val="visible"/>
                                      </p:to>
                                    </p:set>
                                    <p:animEffect transition="in" filter="dissolve">
                                      <p:cBhvr>
                                        <p:cTn id="575" dur="1000"/>
                                        <p:tgtEl>
                                          <p:spTgt spid="7020"/>
                                        </p:tgtEl>
                                      </p:cBhvr>
                                    </p:animEffect>
                                  </p:childTnLst>
                                </p:cTn>
                              </p:par>
                              <p:par>
                                <p:cTn id="576" presetID="9" presetClass="entr" presetSubtype="0" fill="hold" nodeType="withEffect">
                                  <p:stCondLst>
                                    <p:cond delay="0"/>
                                  </p:stCondLst>
                                  <p:childTnLst>
                                    <p:set>
                                      <p:cBhvr>
                                        <p:cTn id="577" dur="1" fill="hold">
                                          <p:stCondLst>
                                            <p:cond delay="0"/>
                                          </p:stCondLst>
                                        </p:cTn>
                                        <p:tgtEl>
                                          <p:spTgt spid="7003"/>
                                        </p:tgtEl>
                                        <p:attrNameLst>
                                          <p:attrName>style.visibility</p:attrName>
                                        </p:attrNameLst>
                                      </p:cBhvr>
                                      <p:to>
                                        <p:strVal val="visible"/>
                                      </p:to>
                                    </p:set>
                                    <p:animEffect transition="in" filter="dissolve">
                                      <p:cBhvr>
                                        <p:cTn id="578" dur="1000"/>
                                        <p:tgtEl>
                                          <p:spTgt spid="7003"/>
                                        </p:tgtEl>
                                      </p:cBhvr>
                                    </p:animEffect>
                                  </p:childTnLst>
                                </p:cTn>
                              </p:par>
                            </p:childTnLst>
                          </p:cTn>
                        </p:par>
                        <p:par>
                          <p:cTn id="579" fill="hold" nodeType="afterGroup">
                            <p:stCondLst>
                              <p:cond delay="4500"/>
                            </p:stCondLst>
                            <p:childTnLst>
                              <p:par>
                                <p:cTn id="580" presetID="21" presetClass="entr" presetSubtype="4" fill="hold" grpId="0" nodeType="afterEffect">
                                  <p:stCondLst>
                                    <p:cond delay="0"/>
                                  </p:stCondLst>
                                  <p:childTnLst>
                                    <p:set>
                                      <p:cBhvr>
                                        <p:cTn id="581" dur="1" fill="hold">
                                          <p:stCondLst>
                                            <p:cond delay="0"/>
                                          </p:stCondLst>
                                        </p:cTn>
                                        <p:tgtEl>
                                          <p:spTgt spid="7079"/>
                                        </p:tgtEl>
                                        <p:attrNameLst>
                                          <p:attrName>style.visibility</p:attrName>
                                        </p:attrNameLst>
                                      </p:cBhvr>
                                      <p:to>
                                        <p:strVal val="visible"/>
                                      </p:to>
                                    </p:set>
                                    <p:animEffect transition="in" filter="wheel(4)">
                                      <p:cBhvr>
                                        <p:cTn id="582" dur="2000"/>
                                        <p:tgtEl>
                                          <p:spTgt spid="7079"/>
                                        </p:tgtEl>
                                      </p:cBhvr>
                                    </p:animEffect>
                                  </p:childTnLst>
                                </p:cTn>
                              </p:par>
                            </p:childTnLst>
                          </p:cTn>
                        </p:par>
                      </p:childTnLst>
                    </p:cTn>
                  </p:par>
                  <p:par>
                    <p:cTn id="583" fill="hold" nodeType="clickPar">
                      <p:stCondLst>
                        <p:cond delay="indefinite"/>
                      </p:stCondLst>
                      <p:childTnLst>
                        <p:par>
                          <p:cTn id="584" fill="hold" nodeType="withGroup">
                            <p:stCondLst>
                              <p:cond delay="0"/>
                            </p:stCondLst>
                            <p:childTnLst>
                              <p:par>
                                <p:cTn id="585" presetID="1" presetClass="entr" presetSubtype="0" fill="hold" grpId="0" nodeType="clickEffect">
                                  <p:stCondLst>
                                    <p:cond delay="0"/>
                                  </p:stCondLst>
                                  <p:childTnLst>
                                    <p:set>
                                      <p:cBhvr>
                                        <p:cTn id="586" dur="1" fill="hold">
                                          <p:stCondLst>
                                            <p:cond delay="0"/>
                                          </p:stCondLst>
                                        </p:cTn>
                                        <p:tgtEl>
                                          <p:spTgt spid="6902"/>
                                        </p:tgtEl>
                                        <p:attrNameLst>
                                          <p:attrName>style.visibility</p:attrName>
                                        </p:attrNameLst>
                                      </p:cBhvr>
                                      <p:to>
                                        <p:strVal val="visible"/>
                                      </p:to>
                                    </p:set>
                                  </p:childTnLst>
                                  <p:subTnLst>
                                    <p:audio>
                                      <p:cMediaNode>
                                        <p:cTn display="0" masterRel="sameClick">
                                          <p:stCondLst>
                                            <p:cond evt="begin" delay="0">
                                              <p:tn val="585"/>
                                            </p:cond>
                                          </p:stCondLst>
                                          <p:endCondLst>
                                            <p:cond evt="onStopAudio" delay="0">
                                              <p:tgtEl>
                                                <p:sldTgt/>
                                              </p:tgtEl>
                                            </p:cond>
                                          </p:endCondLst>
                                        </p:cTn>
                                        <p:tgtEl>
                                          <p:sndTgt r:embed="rId3" name="explode.wav"/>
                                        </p:tgtEl>
                                      </p:cMediaNode>
                                    </p:audio>
                                  </p:subTnLst>
                                </p:cTn>
                              </p:par>
                            </p:childTnLst>
                          </p:cTn>
                        </p:par>
                        <p:par>
                          <p:cTn id="587" fill="hold" nodeType="afterGroup">
                            <p:stCondLst>
                              <p:cond delay="0"/>
                            </p:stCondLst>
                            <p:childTnLst>
                              <p:par>
                                <p:cTn id="588" presetID="3" presetClass="exit" presetSubtype="10" fill="hold" grpId="1" nodeType="afterEffect">
                                  <p:stCondLst>
                                    <p:cond delay="0"/>
                                  </p:stCondLst>
                                  <p:childTnLst>
                                    <p:animEffect transition="out" filter="blinds(horizontal)">
                                      <p:cBhvr>
                                        <p:cTn id="589" dur="500"/>
                                        <p:tgtEl>
                                          <p:spTgt spid="6902"/>
                                        </p:tgtEl>
                                      </p:cBhvr>
                                    </p:animEffect>
                                    <p:set>
                                      <p:cBhvr>
                                        <p:cTn id="590" dur="1" fill="hold">
                                          <p:stCondLst>
                                            <p:cond delay="499"/>
                                          </p:stCondLst>
                                        </p:cTn>
                                        <p:tgtEl>
                                          <p:spTgt spid="6902"/>
                                        </p:tgtEl>
                                        <p:attrNameLst>
                                          <p:attrName>style.visibility</p:attrName>
                                        </p:attrNameLst>
                                      </p:cBhvr>
                                      <p:to>
                                        <p:strVal val="hidden"/>
                                      </p:to>
                                    </p:set>
                                  </p:childTnLst>
                                </p:cTn>
                              </p:par>
                              <p:par>
                                <p:cTn id="591" presetID="9" presetClass="exit" presetSubtype="0" fill="hold" nodeType="withEffect">
                                  <p:stCondLst>
                                    <p:cond delay="0"/>
                                  </p:stCondLst>
                                  <p:childTnLst>
                                    <p:animEffect transition="out" filter="dissolve">
                                      <p:cBhvr>
                                        <p:cTn id="592" dur="500"/>
                                        <p:tgtEl>
                                          <p:spTgt spid="6865"/>
                                        </p:tgtEl>
                                      </p:cBhvr>
                                    </p:animEffect>
                                    <p:set>
                                      <p:cBhvr>
                                        <p:cTn id="593" dur="1" fill="hold">
                                          <p:stCondLst>
                                            <p:cond delay="499"/>
                                          </p:stCondLst>
                                        </p:cTn>
                                        <p:tgtEl>
                                          <p:spTgt spid="6865"/>
                                        </p:tgtEl>
                                        <p:attrNameLst>
                                          <p:attrName>style.visibility</p:attrName>
                                        </p:attrNameLst>
                                      </p:cBhvr>
                                      <p:to>
                                        <p:strVal val="hidden"/>
                                      </p:to>
                                    </p:set>
                                  </p:childTnLst>
                                </p:cTn>
                              </p:par>
                              <p:par>
                                <p:cTn id="594" presetID="9" presetClass="exit" presetSubtype="0" fill="hold" nodeType="withEffect">
                                  <p:stCondLst>
                                    <p:cond delay="0"/>
                                  </p:stCondLst>
                                  <p:childTnLst>
                                    <p:animEffect transition="out" filter="dissolve">
                                      <p:cBhvr>
                                        <p:cTn id="595" dur="500"/>
                                        <p:tgtEl>
                                          <p:spTgt spid="6866"/>
                                        </p:tgtEl>
                                      </p:cBhvr>
                                    </p:animEffect>
                                    <p:set>
                                      <p:cBhvr>
                                        <p:cTn id="596" dur="1" fill="hold">
                                          <p:stCondLst>
                                            <p:cond delay="499"/>
                                          </p:stCondLst>
                                        </p:cTn>
                                        <p:tgtEl>
                                          <p:spTgt spid="6866"/>
                                        </p:tgtEl>
                                        <p:attrNameLst>
                                          <p:attrName>style.visibility</p:attrName>
                                        </p:attrNameLst>
                                      </p:cBhvr>
                                      <p:to>
                                        <p:strVal val="hidden"/>
                                      </p:to>
                                    </p:set>
                                  </p:childTnLst>
                                </p:cTn>
                              </p:par>
                            </p:childTnLst>
                          </p:cTn>
                        </p:par>
                        <p:par>
                          <p:cTn id="597" fill="hold" nodeType="afterGroup">
                            <p:stCondLst>
                              <p:cond delay="500"/>
                            </p:stCondLst>
                            <p:childTnLst>
                              <p:par>
                                <p:cTn id="598" presetID="9" presetClass="exit" presetSubtype="0" fill="hold" grpId="0" nodeType="afterEffect">
                                  <p:stCondLst>
                                    <p:cond delay="0"/>
                                  </p:stCondLst>
                                  <p:childTnLst>
                                    <p:animEffect transition="out" filter="dissolve">
                                      <p:cBhvr>
                                        <p:cTn id="599" dur="500"/>
                                        <p:tgtEl>
                                          <p:spTgt spid="6194"/>
                                        </p:tgtEl>
                                      </p:cBhvr>
                                    </p:animEffect>
                                    <p:set>
                                      <p:cBhvr>
                                        <p:cTn id="600" dur="1" fill="hold">
                                          <p:stCondLst>
                                            <p:cond delay="499"/>
                                          </p:stCondLst>
                                        </p:cTn>
                                        <p:tgtEl>
                                          <p:spTgt spid="6194"/>
                                        </p:tgtEl>
                                        <p:attrNameLst>
                                          <p:attrName>style.visibility</p:attrName>
                                        </p:attrNameLst>
                                      </p:cBhvr>
                                      <p:to>
                                        <p:strVal val="hidden"/>
                                      </p:to>
                                    </p:set>
                                  </p:childTnLst>
                                </p:cTn>
                              </p:par>
                              <p:par>
                                <p:cTn id="601" presetID="9" presetClass="entr" presetSubtype="0" fill="hold" nodeType="withEffect">
                                  <p:stCondLst>
                                    <p:cond delay="0"/>
                                  </p:stCondLst>
                                  <p:childTnLst>
                                    <p:set>
                                      <p:cBhvr>
                                        <p:cTn id="602" dur="1" fill="hold">
                                          <p:stCondLst>
                                            <p:cond delay="0"/>
                                          </p:stCondLst>
                                        </p:cTn>
                                        <p:tgtEl>
                                          <p:spTgt spid="14474"/>
                                        </p:tgtEl>
                                        <p:attrNameLst>
                                          <p:attrName>style.visibility</p:attrName>
                                        </p:attrNameLst>
                                      </p:cBhvr>
                                      <p:to>
                                        <p:strVal val="visible"/>
                                      </p:to>
                                    </p:set>
                                    <p:animEffect transition="in" filter="dissolve">
                                      <p:cBhvr>
                                        <p:cTn id="603" dur="1000"/>
                                        <p:tgtEl>
                                          <p:spTgt spid="14474"/>
                                        </p:tgtEl>
                                      </p:cBhvr>
                                    </p:animEffect>
                                  </p:childTnLst>
                                </p:cTn>
                              </p:par>
                              <p:par>
                                <p:cTn id="604" presetID="9" presetClass="entr" presetSubtype="0" fill="hold" nodeType="withEffect">
                                  <p:stCondLst>
                                    <p:cond delay="0"/>
                                  </p:stCondLst>
                                  <p:childTnLst>
                                    <p:set>
                                      <p:cBhvr>
                                        <p:cTn id="605" dur="1" fill="hold">
                                          <p:stCondLst>
                                            <p:cond delay="0"/>
                                          </p:stCondLst>
                                        </p:cTn>
                                        <p:tgtEl>
                                          <p:spTgt spid="6901"/>
                                        </p:tgtEl>
                                        <p:attrNameLst>
                                          <p:attrName>style.visibility</p:attrName>
                                        </p:attrNameLst>
                                      </p:cBhvr>
                                      <p:to>
                                        <p:strVal val="visible"/>
                                      </p:to>
                                    </p:set>
                                    <p:animEffect transition="in" filter="dissolve">
                                      <p:cBhvr>
                                        <p:cTn id="606" dur="500"/>
                                        <p:tgtEl>
                                          <p:spTgt spid="6901"/>
                                        </p:tgtEl>
                                      </p:cBhvr>
                                    </p:animEffect>
                                  </p:childTnLst>
                                </p:cTn>
                              </p:par>
                            </p:childTnLst>
                          </p:cTn>
                        </p:par>
                        <p:par>
                          <p:cTn id="607" fill="hold" nodeType="afterGroup">
                            <p:stCondLst>
                              <p:cond delay="1500"/>
                            </p:stCondLst>
                            <p:childTnLst>
                              <p:par>
                                <p:cTn id="608" presetID="21" presetClass="entr" presetSubtype="4" fill="hold" grpId="0" nodeType="afterEffect">
                                  <p:stCondLst>
                                    <p:cond delay="0"/>
                                  </p:stCondLst>
                                  <p:childTnLst>
                                    <p:set>
                                      <p:cBhvr>
                                        <p:cTn id="609" dur="1" fill="hold">
                                          <p:stCondLst>
                                            <p:cond delay="0"/>
                                          </p:stCondLst>
                                        </p:cTn>
                                        <p:tgtEl>
                                          <p:spTgt spid="7080"/>
                                        </p:tgtEl>
                                        <p:attrNameLst>
                                          <p:attrName>style.visibility</p:attrName>
                                        </p:attrNameLst>
                                      </p:cBhvr>
                                      <p:to>
                                        <p:strVal val="visible"/>
                                      </p:to>
                                    </p:set>
                                    <p:animEffect transition="in" filter="wheel(4)">
                                      <p:cBhvr>
                                        <p:cTn id="610" dur="2000"/>
                                        <p:tgtEl>
                                          <p:spTgt spid="7080"/>
                                        </p:tgtEl>
                                      </p:cBhvr>
                                    </p:animEffect>
                                  </p:childTnLst>
                                </p:cTn>
                              </p:par>
                            </p:childTnLst>
                          </p:cTn>
                        </p:par>
                        <p:par>
                          <p:cTn id="611" fill="hold" nodeType="afterGroup">
                            <p:stCondLst>
                              <p:cond delay="3500"/>
                            </p:stCondLst>
                            <p:childTnLst>
                              <p:par>
                                <p:cTn id="612" presetID="9" presetClass="exit" presetSubtype="0" fill="hold" nodeType="afterEffect">
                                  <p:stCondLst>
                                    <p:cond delay="0"/>
                                  </p:stCondLst>
                                  <p:childTnLst>
                                    <p:animEffect transition="out" filter="dissolve">
                                      <p:cBhvr>
                                        <p:cTn id="613" dur="1000"/>
                                        <p:tgtEl>
                                          <p:spTgt spid="6622"/>
                                        </p:tgtEl>
                                      </p:cBhvr>
                                    </p:animEffect>
                                    <p:set>
                                      <p:cBhvr>
                                        <p:cTn id="614" dur="1" fill="hold">
                                          <p:stCondLst>
                                            <p:cond delay="999"/>
                                          </p:stCondLst>
                                        </p:cTn>
                                        <p:tgtEl>
                                          <p:spTgt spid="6622"/>
                                        </p:tgtEl>
                                        <p:attrNameLst>
                                          <p:attrName>style.visibility</p:attrName>
                                        </p:attrNameLst>
                                      </p:cBhvr>
                                      <p:to>
                                        <p:strVal val="hidden"/>
                                      </p:to>
                                    </p:set>
                                  </p:childTnLst>
                                </p:cTn>
                              </p:par>
                              <p:par>
                                <p:cTn id="615" presetID="9" presetClass="exit" presetSubtype="0" fill="hold" nodeType="withEffect">
                                  <p:stCondLst>
                                    <p:cond delay="0"/>
                                  </p:stCondLst>
                                  <p:childTnLst>
                                    <p:animEffect transition="out" filter="dissolve">
                                      <p:cBhvr>
                                        <p:cTn id="616" dur="1000"/>
                                        <p:tgtEl>
                                          <p:spTgt spid="6661"/>
                                        </p:tgtEl>
                                      </p:cBhvr>
                                    </p:animEffect>
                                    <p:set>
                                      <p:cBhvr>
                                        <p:cTn id="617" dur="1" fill="hold">
                                          <p:stCondLst>
                                            <p:cond delay="999"/>
                                          </p:stCondLst>
                                        </p:cTn>
                                        <p:tgtEl>
                                          <p:spTgt spid="6661"/>
                                        </p:tgtEl>
                                        <p:attrNameLst>
                                          <p:attrName>style.visibility</p:attrName>
                                        </p:attrNameLst>
                                      </p:cBhvr>
                                      <p:to>
                                        <p:strVal val="hidden"/>
                                      </p:to>
                                    </p:set>
                                  </p:childTnLst>
                                </p:cTn>
                              </p:par>
                              <p:par>
                                <p:cTn id="618" presetID="9" presetClass="exit" presetSubtype="0" fill="hold" nodeType="withEffect">
                                  <p:stCondLst>
                                    <p:cond delay="0"/>
                                  </p:stCondLst>
                                  <p:childTnLst>
                                    <p:animEffect transition="out" filter="dissolve">
                                      <p:cBhvr>
                                        <p:cTn id="619" dur="1000"/>
                                        <p:tgtEl>
                                          <p:spTgt spid="6682"/>
                                        </p:tgtEl>
                                      </p:cBhvr>
                                    </p:animEffect>
                                    <p:set>
                                      <p:cBhvr>
                                        <p:cTn id="620" dur="1" fill="hold">
                                          <p:stCondLst>
                                            <p:cond delay="999"/>
                                          </p:stCondLst>
                                        </p:cTn>
                                        <p:tgtEl>
                                          <p:spTgt spid="6682"/>
                                        </p:tgtEl>
                                        <p:attrNameLst>
                                          <p:attrName>style.visibility</p:attrName>
                                        </p:attrNameLst>
                                      </p:cBhvr>
                                      <p:to>
                                        <p:strVal val="hidden"/>
                                      </p:to>
                                    </p:set>
                                  </p:childTnLst>
                                </p:cTn>
                              </p:par>
                              <p:par>
                                <p:cTn id="621" presetID="9" presetClass="exit" presetSubtype="0" fill="hold" nodeType="withEffect">
                                  <p:stCondLst>
                                    <p:cond delay="0"/>
                                  </p:stCondLst>
                                  <p:childTnLst>
                                    <p:animEffect transition="out" filter="dissolve">
                                      <p:cBhvr>
                                        <p:cTn id="622" dur="1000"/>
                                        <p:tgtEl>
                                          <p:spTgt spid="6725"/>
                                        </p:tgtEl>
                                      </p:cBhvr>
                                    </p:animEffect>
                                    <p:set>
                                      <p:cBhvr>
                                        <p:cTn id="623" dur="1" fill="hold">
                                          <p:stCondLst>
                                            <p:cond delay="999"/>
                                          </p:stCondLst>
                                        </p:cTn>
                                        <p:tgtEl>
                                          <p:spTgt spid="6725"/>
                                        </p:tgtEl>
                                        <p:attrNameLst>
                                          <p:attrName>style.visibility</p:attrName>
                                        </p:attrNameLst>
                                      </p:cBhvr>
                                      <p:to>
                                        <p:strVal val="hidden"/>
                                      </p:to>
                                    </p:set>
                                  </p:childTnLst>
                                </p:cTn>
                              </p:par>
                              <p:par>
                                <p:cTn id="624" presetID="9" presetClass="exit" presetSubtype="0" fill="hold" nodeType="withEffect">
                                  <p:stCondLst>
                                    <p:cond delay="0"/>
                                  </p:stCondLst>
                                  <p:childTnLst>
                                    <p:animEffect transition="out" filter="dissolve">
                                      <p:cBhvr>
                                        <p:cTn id="625" dur="1000"/>
                                        <p:tgtEl>
                                          <p:spTgt spid="7047"/>
                                        </p:tgtEl>
                                      </p:cBhvr>
                                    </p:animEffect>
                                    <p:set>
                                      <p:cBhvr>
                                        <p:cTn id="626" dur="1" fill="hold">
                                          <p:stCondLst>
                                            <p:cond delay="999"/>
                                          </p:stCondLst>
                                        </p:cTn>
                                        <p:tgtEl>
                                          <p:spTgt spid="7047"/>
                                        </p:tgtEl>
                                        <p:attrNameLst>
                                          <p:attrName>style.visibility</p:attrName>
                                        </p:attrNameLst>
                                      </p:cBhvr>
                                      <p:to>
                                        <p:strVal val="hidden"/>
                                      </p:to>
                                    </p:set>
                                  </p:childTnLst>
                                </p:cTn>
                              </p:par>
                              <p:par>
                                <p:cTn id="627" presetID="9" presetClass="exit" presetSubtype="0" fill="hold" nodeType="withEffect">
                                  <p:stCondLst>
                                    <p:cond delay="0"/>
                                  </p:stCondLst>
                                  <p:childTnLst>
                                    <p:animEffect transition="out" filter="dissolve">
                                      <p:cBhvr>
                                        <p:cTn id="628" dur="1000"/>
                                        <p:tgtEl>
                                          <p:spTgt spid="14411"/>
                                        </p:tgtEl>
                                      </p:cBhvr>
                                    </p:animEffect>
                                    <p:set>
                                      <p:cBhvr>
                                        <p:cTn id="629" dur="1" fill="hold">
                                          <p:stCondLst>
                                            <p:cond delay="999"/>
                                          </p:stCondLst>
                                        </p:cTn>
                                        <p:tgtEl>
                                          <p:spTgt spid="14411"/>
                                        </p:tgtEl>
                                        <p:attrNameLst>
                                          <p:attrName>style.visibility</p:attrName>
                                        </p:attrNameLst>
                                      </p:cBhvr>
                                      <p:to>
                                        <p:strVal val="hidden"/>
                                      </p:to>
                                    </p:set>
                                  </p:childTnLst>
                                </p:cTn>
                              </p:par>
                              <p:par>
                                <p:cTn id="630" presetID="9" presetClass="entr" presetSubtype="0" fill="hold" grpId="0" nodeType="withEffect">
                                  <p:stCondLst>
                                    <p:cond delay="0"/>
                                  </p:stCondLst>
                                  <p:childTnLst>
                                    <p:set>
                                      <p:cBhvr>
                                        <p:cTn id="631" dur="1" fill="hold">
                                          <p:stCondLst>
                                            <p:cond delay="0"/>
                                          </p:stCondLst>
                                        </p:cTn>
                                        <p:tgtEl>
                                          <p:spTgt spid="7061"/>
                                        </p:tgtEl>
                                        <p:attrNameLst>
                                          <p:attrName>style.visibility</p:attrName>
                                        </p:attrNameLst>
                                      </p:cBhvr>
                                      <p:to>
                                        <p:strVal val="visible"/>
                                      </p:to>
                                    </p:set>
                                    <p:animEffect transition="in" filter="dissolve">
                                      <p:cBhvr>
                                        <p:cTn id="632" dur="500"/>
                                        <p:tgtEl>
                                          <p:spTgt spid="7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2" grpId="0" animBg="1"/>
      <p:bldP spid="6183" grpId="0" animBg="1"/>
      <p:bldP spid="6186" grpId="0" animBg="1"/>
      <p:bldP spid="6187" grpId="0" animBg="1"/>
      <p:bldP spid="6188" grpId="0" animBg="1"/>
      <p:bldP spid="6189" grpId="0" animBg="1"/>
      <p:bldP spid="6190" grpId="0" animBg="1"/>
      <p:bldP spid="6191" grpId="0" animBg="1"/>
      <p:bldP spid="6193" grpId="0" animBg="1"/>
      <p:bldP spid="6194" grpId="0" animBg="1"/>
      <p:bldP spid="6201" grpId="0" animBg="1"/>
      <p:bldP spid="6202" grpId="0" animBg="1"/>
      <p:bldP spid="6523" grpId="0" animBg="1"/>
      <p:bldP spid="6523" grpId="1" animBg="1"/>
      <p:bldP spid="6564" grpId="0" animBg="1"/>
      <p:bldP spid="6564" grpId="1" animBg="1"/>
      <p:bldP spid="6565" grpId="0" animBg="1"/>
      <p:bldP spid="6565" grpId="1" animBg="1"/>
      <p:bldP spid="6566" grpId="0" animBg="1"/>
      <p:bldP spid="6566" grpId="1" animBg="1"/>
      <p:bldP spid="6567" grpId="0" animBg="1"/>
      <p:bldP spid="6567" grpId="1" animBg="1"/>
      <p:bldP spid="6569" grpId="0" animBg="1"/>
      <p:bldP spid="6569" grpId="1" animBg="1"/>
      <p:bldP spid="6573" grpId="0" animBg="1"/>
      <p:bldP spid="6573" grpId="1" animBg="1"/>
      <p:bldP spid="6573" grpId="2" animBg="1"/>
      <p:bldP spid="6577" grpId="0" animBg="1"/>
      <p:bldP spid="6577" grpId="1" animBg="1"/>
      <p:bldP spid="6677" grpId="0" animBg="1"/>
      <p:bldP spid="6677" grpId="1" animBg="1"/>
      <p:bldP spid="6678" grpId="0" animBg="1"/>
      <p:bldP spid="6678" grpId="1" animBg="1"/>
      <p:bldP spid="6679" grpId="0" animBg="1"/>
      <p:bldP spid="6679" grpId="1" animBg="1"/>
      <p:bldP spid="6680" grpId="0" animBg="1"/>
      <p:bldP spid="6680" grpId="1" animBg="1"/>
      <p:bldP spid="6681" grpId="0" animBg="1"/>
      <p:bldP spid="6681" grpId="1" animBg="1"/>
      <p:bldP spid="6709" grpId="0" animBg="1"/>
      <p:bldP spid="6709" grpId="1" animBg="1"/>
      <p:bldP spid="6710" grpId="0" animBg="1"/>
      <p:bldP spid="6710" grpId="1" animBg="1"/>
      <p:bldP spid="6711" grpId="0" animBg="1"/>
      <p:bldP spid="6711" grpId="1" animBg="1"/>
      <p:bldP spid="6752" grpId="0" animBg="1"/>
      <p:bldP spid="6752" grpId="1" animBg="1"/>
      <p:bldP spid="6753" grpId="0" animBg="1"/>
      <p:bldP spid="6753" grpId="1" animBg="1"/>
      <p:bldP spid="6761" grpId="0" animBg="1"/>
      <p:bldP spid="6761" grpId="1" animBg="1"/>
      <p:bldP spid="6783" grpId="0" animBg="1"/>
      <p:bldP spid="6783" grpId="1" animBg="1"/>
      <p:bldP spid="6843" grpId="0" animBg="1"/>
      <p:bldP spid="6843" grpId="1" animBg="1"/>
      <p:bldP spid="6844" grpId="0" animBg="1"/>
      <p:bldP spid="6844" grpId="1" animBg="1"/>
      <p:bldP spid="6856" grpId="0" animBg="1"/>
      <p:bldP spid="6856" grpId="1" animBg="1"/>
      <p:bldP spid="6864" grpId="0" animBg="1"/>
      <p:bldP spid="6864" grpId="1" animBg="1"/>
      <p:bldP spid="6880" grpId="0" animBg="1"/>
      <p:bldP spid="6880" grpId="1" animBg="1"/>
      <p:bldP spid="6881" grpId="0" animBg="1"/>
      <p:bldP spid="6881" grpId="1" animBg="1"/>
      <p:bldP spid="6882" grpId="0" animBg="1"/>
      <p:bldP spid="6882" grpId="1" animBg="1"/>
      <p:bldP spid="6883" grpId="0" animBg="1"/>
      <p:bldP spid="6883" grpId="1" animBg="1"/>
      <p:bldP spid="6884" grpId="0" animBg="1"/>
      <p:bldP spid="6884" grpId="1" animBg="1"/>
      <p:bldP spid="6885" grpId="0" animBg="1"/>
      <p:bldP spid="6885" grpId="1" animBg="1"/>
      <p:bldP spid="6902" grpId="0" animBg="1"/>
      <p:bldP spid="6902" grpId="1" animBg="1"/>
      <p:bldP spid="6912" grpId="0" animBg="1"/>
      <p:bldP spid="6912" grpId="1" animBg="1"/>
      <p:bldP spid="6911" grpId="0" animBg="1"/>
      <p:bldP spid="6911" grpId="1" animBg="1"/>
      <p:bldP spid="6911" grpId="2" animBg="1"/>
      <p:bldP spid="6911" grpId="3" animBg="1"/>
      <p:bldP spid="7079" grpId="0" animBg="1"/>
      <p:bldP spid="7080" grpId="0" animBg="1"/>
      <p:bldP spid="7081" grpId="0" animBg="1"/>
      <p:bldP spid="7061" grpId="0" animBg="1"/>
      <p:bldP spid="6782" grpId="0" animBg="1"/>
      <p:bldP spid="6782" grpId="1" animBg="1"/>
      <p:bldP spid="6782" grpId="2" animBg="1"/>
      <p:bldP spid="6782" grpId="3" animBg="1"/>
      <p:bldP spid="145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70" name="Rectangle 622"/>
          <p:cNvSpPr>
            <a:spLocks noChangeArrowheads="1"/>
          </p:cNvSpPr>
          <p:nvPr/>
        </p:nvSpPr>
        <p:spPr bwMode="auto">
          <a:xfrm>
            <a:off x="7451725" y="31750"/>
            <a:ext cx="1698625" cy="33718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7650" name="Group 2"/>
          <p:cNvGrpSpPr>
            <a:grpSpLocks/>
          </p:cNvGrpSpPr>
          <p:nvPr/>
        </p:nvGrpSpPr>
        <p:grpSpPr bwMode="auto">
          <a:xfrm>
            <a:off x="5484813" y="5822950"/>
            <a:ext cx="708025" cy="458788"/>
            <a:chOff x="3407" y="3788"/>
            <a:chExt cx="446" cy="289"/>
          </a:xfrm>
        </p:grpSpPr>
        <p:sp>
          <p:nvSpPr>
            <p:cNvPr id="27651" name="AutoShape 3"/>
            <p:cNvSpPr>
              <a:spLocks noChangeArrowheads="1"/>
            </p:cNvSpPr>
            <p:nvPr/>
          </p:nvSpPr>
          <p:spPr bwMode="auto">
            <a:xfrm>
              <a:off x="3407" y="3818"/>
              <a:ext cx="446"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27652" name="Picture 4"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5" y="383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27653" name="Group 5"/>
            <p:cNvGrpSpPr>
              <a:grpSpLocks/>
            </p:cNvGrpSpPr>
            <p:nvPr/>
          </p:nvGrpSpPr>
          <p:grpSpPr bwMode="auto">
            <a:xfrm>
              <a:off x="3648" y="3788"/>
              <a:ext cx="204" cy="194"/>
              <a:chOff x="3874" y="3796"/>
              <a:chExt cx="204" cy="194"/>
            </a:xfrm>
          </p:grpSpPr>
          <p:grpSp>
            <p:nvGrpSpPr>
              <p:cNvPr id="27654" name="Group 6"/>
              <p:cNvGrpSpPr>
                <a:grpSpLocks/>
              </p:cNvGrpSpPr>
              <p:nvPr/>
            </p:nvGrpSpPr>
            <p:grpSpPr bwMode="auto">
              <a:xfrm>
                <a:off x="3902" y="3833"/>
                <a:ext cx="157" cy="157"/>
                <a:chOff x="1472" y="2792"/>
                <a:chExt cx="912" cy="912"/>
              </a:xfrm>
            </p:grpSpPr>
            <p:sp>
              <p:nvSpPr>
                <p:cNvPr id="27655" name="Oval 7"/>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7656" name="Picture 8"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7657" name="Text Box 9"/>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13</a:t>
                </a:r>
              </a:p>
            </p:txBody>
          </p:sp>
        </p:grpSp>
      </p:grpSp>
      <p:grpSp>
        <p:nvGrpSpPr>
          <p:cNvPr id="27658" name="Group 10"/>
          <p:cNvGrpSpPr>
            <a:grpSpLocks/>
          </p:cNvGrpSpPr>
          <p:nvPr/>
        </p:nvGrpSpPr>
        <p:grpSpPr bwMode="auto">
          <a:xfrm>
            <a:off x="4233863" y="5724525"/>
            <a:ext cx="696912" cy="557213"/>
            <a:chOff x="2667" y="3606"/>
            <a:chExt cx="439" cy="351"/>
          </a:xfrm>
        </p:grpSpPr>
        <p:pic>
          <p:nvPicPr>
            <p:cNvPr id="27659" name="Picture 11" descr="Australia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8" y="3606"/>
              <a:ext cx="121" cy="80"/>
            </a:xfrm>
            <a:prstGeom prst="rect">
              <a:avLst/>
            </a:prstGeom>
            <a:noFill/>
            <a:extLst>
              <a:ext uri="{909E8E84-426E-40DD-AFC4-6F175D3DCCD1}">
                <a14:hiddenFill xmlns:a14="http://schemas.microsoft.com/office/drawing/2010/main">
                  <a:solidFill>
                    <a:srgbClr val="FFFFFF"/>
                  </a:solidFill>
                </a14:hiddenFill>
              </a:ext>
            </a:extLst>
          </p:spPr>
        </p:pic>
        <p:sp>
          <p:nvSpPr>
            <p:cNvPr id="27660" name="AutoShape 12"/>
            <p:cNvSpPr>
              <a:spLocks noChangeArrowheads="1"/>
            </p:cNvSpPr>
            <p:nvPr/>
          </p:nvSpPr>
          <p:spPr bwMode="auto">
            <a:xfrm>
              <a:off x="2667" y="368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27661" name="Picture 13"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3" y="371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27662" name="Group 14"/>
            <p:cNvGrpSpPr>
              <a:grpSpLocks/>
            </p:cNvGrpSpPr>
            <p:nvPr/>
          </p:nvGrpSpPr>
          <p:grpSpPr bwMode="auto">
            <a:xfrm>
              <a:off x="2922" y="3660"/>
              <a:ext cx="160" cy="194"/>
              <a:chOff x="2866" y="3664"/>
              <a:chExt cx="160" cy="194"/>
            </a:xfrm>
          </p:grpSpPr>
          <p:grpSp>
            <p:nvGrpSpPr>
              <p:cNvPr id="27663" name="Group 15"/>
              <p:cNvGrpSpPr>
                <a:grpSpLocks/>
              </p:cNvGrpSpPr>
              <p:nvPr/>
            </p:nvGrpSpPr>
            <p:grpSpPr bwMode="auto">
              <a:xfrm>
                <a:off x="2868" y="3701"/>
                <a:ext cx="157" cy="157"/>
                <a:chOff x="1472" y="2792"/>
                <a:chExt cx="912" cy="912"/>
              </a:xfrm>
            </p:grpSpPr>
            <p:sp>
              <p:nvSpPr>
                <p:cNvPr id="27664" name="Oval 1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7665" name="Picture 17"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7666" name="Text Box 18"/>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5</a:t>
                </a:r>
              </a:p>
            </p:txBody>
          </p:sp>
        </p:grpSp>
      </p:grpSp>
      <p:pic>
        <p:nvPicPr>
          <p:cNvPr id="27667" name="Picture 19"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7668" name="Picture 20"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7669" name="Picture 21" descr="Australia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sp>
        <p:nvSpPr>
          <p:cNvPr id="27671" name="Rectangle 23"/>
          <p:cNvSpPr>
            <a:spLocks noChangeArrowheads="1"/>
          </p:cNvSpPr>
          <p:nvPr/>
        </p:nvSpPr>
        <p:spPr bwMode="auto">
          <a:xfrm>
            <a:off x="7445375" y="5964238"/>
            <a:ext cx="1698625" cy="8937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7673" name="Rectangle 25"/>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7674" name="Oval 26"/>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5" name="Oval 27"/>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6" name="Oval 28"/>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7" name="Oval 29"/>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8" name="Oval 30"/>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79" name="Oval 31"/>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0" name="Oval 32"/>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1" name="Oval 33"/>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2" name="Oval 34"/>
          <p:cNvSpPr>
            <a:spLocks noChangeArrowheads="1"/>
          </p:cNvSpPr>
          <p:nvPr/>
        </p:nvSpPr>
        <p:spPr bwMode="auto">
          <a:xfrm>
            <a:off x="3922713" y="5218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3" name="Oval 35"/>
          <p:cNvSpPr>
            <a:spLocks noChangeArrowheads="1"/>
          </p:cNvSpPr>
          <p:nvPr/>
        </p:nvSpPr>
        <p:spPr bwMode="auto">
          <a:xfrm>
            <a:off x="4379913" y="53228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4" name="Oval 36"/>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5" name="Oval 37"/>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6" name="Oval 38"/>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7" name="Oval 39"/>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8" name="Oval 40"/>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89" name="Oval 41"/>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0" name="Oval 42"/>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1" name="Oval 43"/>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2" name="Oval 44"/>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3" name="Oval 45"/>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4" name="Oval 46"/>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5" name="Oval 47"/>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6" name="Oval 48"/>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7" name="Oval 49"/>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8" name="Oval 50"/>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99" name="Oval 51"/>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0" name="Oval 52"/>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1" name="Oval 53"/>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2" name="Oval 54"/>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3" name="Oval 55"/>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4" name="Oval 56"/>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5" name="Oval 57"/>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6" name="Oval 58"/>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7" name="Oval 59"/>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09" name="Oval 61"/>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1" name="Oval 63"/>
          <p:cNvSpPr>
            <a:spLocks noChangeArrowheads="1"/>
          </p:cNvSpPr>
          <p:nvPr/>
        </p:nvSpPr>
        <p:spPr bwMode="auto">
          <a:xfrm>
            <a:off x="4605338" y="55419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2" name="Oval 64"/>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3" name="Oval 65"/>
          <p:cNvSpPr>
            <a:spLocks noChangeArrowheads="1"/>
          </p:cNvSpPr>
          <p:nvPr/>
        </p:nvSpPr>
        <p:spPr bwMode="auto">
          <a:xfrm>
            <a:off x="6497638" y="3762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4" name="Oval 66"/>
          <p:cNvSpPr>
            <a:spLocks noChangeArrowheads="1"/>
          </p:cNvSpPr>
          <p:nvPr/>
        </p:nvSpPr>
        <p:spPr bwMode="auto">
          <a:xfrm>
            <a:off x="6954838" y="54133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5" name="Oval 67"/>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6" name="Oval 68"/>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17" name="Rectangle 69"/>
          <p:cNvSpPr>
            <a:spLocks noChangeArrowheads="1"/>
          </p:cNvSpPr>
          <p:nvPr/>
        </p:nvSpPr>
        <p:spPr bwMode="auto">
          <a:xfrm>
            <a:off x="7459663" y="42863"/>
            <a:ext cx="1698625" cy="2379662"/>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7718" name="Group 70"/>
          <p:cNvGrpSpPr>
            <a:grpSpLocks/>
          </p:cNvGrpSpPr>
          <p:nvPr/>
        </p:nvGrpSpPr>
        <p:grpSpPr bwMode="auto">
          <a:xfrm>
            <a:off x="7642225" y="571500"/>
            <a:ext cx="1454150" cy="244475"/>
            <a:chOff x="3181" y="1163"/>
            <a:chExt cx="916" cy="154"/>
          </a:xfrm>
        </p:grpSpPr>
        <p:grpSp>
          <p:nvGrpSpPr>
            <p:cNvPr id="27719" name="Group 71"/>
            <p:cNvGrpSpPr>
              <a:grpSpLocks/>
            </p:cNvGrpSpPr>
            <p:nvPr/>
          </p:nvGrpSpPr>
          <p:grpSpPr bwMode="auto">
            <a:xfrm>
              <a:off x="3181" y="1163"/>
              <a:ext cx="916" cy="154"/>
              <a:chOff x="3181" y="1035"/>
              <a:chExt cx="916" cy="154"/>
            </a:xfrm>
          </p:grpSpPr>
          <p:grpSp>
            <p:nvGrpSpPr>
              <p:cNvPr id="27720" name="Group 72"/>
              <p:cNvGrpSpPr>
                <a:grpSpLocks/>
              </p:cNvGrpSpPr>
              <p:nvPr/>
            </p:nvGrpSpPr>
            <p:grpSpPr bwMode="auto">
              <a:xfrm rot="-132102">
                <a:off x="3181" y="1038"/>
                <a:ext cx="916" cy="137"/>
                <a:chOff x="1208" y="2784"/>
                <a:chExt cx="3126" cy="468"/>
              </a:xfrm>
            </p:grpSpPr>
            <p:grpSp>
              <p:nvGrpSpPr>
                <p:cNvPr id="27721" name="Group 73"/>
                <p:cNvGrpSpPr>
                  <a:grpSpLocks/>
                </p:cNvGrpSpPr>
                <p:nvPr/>
              </p:nvGrpSpPr>
              <p:grpSpPr bwMode="auto">
                <a:xfrm>
                  <a:off x="1208" y="2784"/>
                  <a:ext cx="3126" cy="448"/>
                  <a:chOff x="1208" y="2784"/>
                  <a:chExt cx="3126" cy="448"/>
                </a:xfrm>
              </p:grpSpPr>
              <p:sp>
                <p:nvSpPr>
                  <p:cNvPr id="27722" name="Freeform 7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3" name="Freeform 7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4" name="Freeform 7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5" name="Freeform 7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26" name="Oval 7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27" name="Freeform 7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8" name="Freeform 8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29" name="Freeform 8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0" name="Freeform 8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31" name="Text Box 83"/>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27732" name="Text Box 84"/>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27733" name="Group 85"/>
          <p:cNvGrpSpPr>
            <a:grpSpLocks/>
          </p:cNvGrpSpPr>
          <p:nvPr/>
        </p:nvGrpSpPr>
        <p:grpSpPr bwMode="auto">
          <a:xfrm>
            <a:off x="7642225" y="306388"/>
            <a:ext cx="1454150" cy="247650"/>
            <a:chOff x="3169" y="1770"/>
            <a:chExt cx="916" cy="156"/>
          </a:xfrm>
        </p:grpSpPr>
        <p:grpSp>
          <p:nvGrpSpPr>
            <p:cNvPr id="27734" name="Group 86"/>
            <p:cNvGrpSpPr>
              <a:grpSpLocks/>
            </p:cNvGrpSpPr>
            <p:nvPr/>
          </p:nvGrpSpPr>
          <p:grpSpPr bwMode="auto">
            <a:xfrm>
              <a:off x="3169" y="1770"/>
              <a:ext cx="916" cy="156"/>
              <a:chOff x="3165" y="526"/>
              <a:chExt cx="916" cy="156"/>
            </a:xfrm>
          </p:grpSpPr>
          <p:grpSp>
            <p:nvGrpSpPr>
              <p:cNvPr id="27735" name="Group 87"/>
              <p:cNvGrpSpPr>
                <a:grpSpLocks/>
              </p:cNvGrpSpPr>
              <p:nvPr/>
            </p:nvGrpSpPr>
            <p:grpSpPr bwMode="auto">
              <a:xfrm rot="-132102">
                <a:off x="3165" y="526"/>
                <a:ext cx="916" cy="137"/>
                <a:chOff x="1208" y="2784"/>
                <a:chExt cx="3126" cy="468"/>
              </a:xfrm>
            </p:grpSpPr>
            <p:grpSp>
              <p:nvGrpSpPr>
                <p:cNvPr id="27736" name="Group 88"/>
                <p:cNvGrpSpPr>
                  <a:grpSpLocks/>
                </p:cNvGrpSpPr>
                <p:nvPr/>
              </p:nvGrpSpPr>
              <p:grpSpPr bwMode="auto">
                <a:xfrm>
                  <a:off x="1208" y="2784"/>
                  <a:ext cx="3126" cy="448"/>
                  <a:chOff x="1208" y="2784"/>
                  <a:chExt cx="3126" cy="448"/>
                </a:xfrm>
              </p:grpSpPr>
              <p:sp>
                <p:nvSpPr>
                  <p:cNvPr id="27737" name="Freeform 8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8" name="Freeform 9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39" name="Freeform 9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0" name="Freeform 9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41" name="Oval 93"/>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742" name="Freeform 9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3" name="Freeform 9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4" name="Freeform 9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45" name="Freeform 9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46" name="Text Box 98"/>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27747" name="Text Box 99"/>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27748" name="Text Box 100"/>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27758" name="Group 110"/>
          <p:cNvGrpSpPr>
            <a:grpSpLocks/>
          </p:cNvGrpSpPr>
          <p:nvPr/>
        </p:nvGrpSpPr>
        <p:grpSpPr bwMode="auto">
          <a:xfrm>
            <a:off x="165100" y="250825"/>
            <a:ext cx="1379538" cy="274638"/>
            <a:chOff x="1714" y="1133"/>
            <a:chExt cx="869" cy="173"/>
          </a:xfrm>
        </p:grpSpPr>
        <p:grpSp>
          <p:nvGrpSpPr>
            <p:cNvPr id="27759" name="Group 111"/>
            <p:cNvGrpSpPr>
              <a:grpSpLocks/>
            </p:cNvGrpSpPr>
            <p:nvPr/>
          </p:nvGrpSpPr>
          <p:grpSpPr bwMode="auto">
            <a:xfrm rot="10800000">
              <a:off x="1714" y="1168"/>
              <a:ext cx="869" cy="107"/>
              <a:chOff x="1612" y="1972"/>
              <a:chExt cx="2460" cy="304"/>
            </a:xfrm>
          </p:grpSpPr>
          <p:sp>
            <p:nvSpPr>
              <p:cNvPr id="27760" name="Freeform 11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1" name="Freeform 11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62" name="Text Box 114"/>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27763" name="Group 115"/>
          <p:cNvGrpSpPr>
            <a:grpSpLocks/>
          </p:cNvGrpSpPr>
          <p:nvPr/>
        </p:nvGrpSpPr>
        <p:grpSpPr bwMode="auto">
          <a:xfrm>
            <a:off x="165100" y="482600"/>
            <a:ext cx="1379538" cy="274638"/>
            <a:chOff x="1714" y="1311"/>
            <a:chExt cx="869" cy="173"/>
          </a:xfrm>
        </p:grpSpPr>
        <p:grpSp>
          <p:nvGrpSpPr>
            <p:cNvPr id="27764" name="Group 116"/>
            <p:cNvGrpSpPr>
              <a:grpSpLocks/>
            </p:cNvGrpSpPr>
            <p:nvPr/>
          </p:nvGrpSpPr>
          <p:grpSpPr bwMode="auto">
            <a:xfrm rot="10800000">
              <a:off x="1714" y="1341"/>
              <a:ext cx="869" cy="107"/>
              <a:chOff x="1612" y="1972"/>
              <a:chExt cx="2460" cy="304"/>
            </a:xfrm>
          </p:grpSpPr>
          <p:sp>
            <p:nvSpPr>
              <p:cNvPr id="27765" name="Freeform 11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66" name="Freeform 11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67" name="Text Box 119"/>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27768" name="Text Box 120"/>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27769" name="Group 121"/>
          <p:cNvGrpSpPr>
            <a:grpSpLocks/>
          </p:cNvGrpSpPr>
          <p:nvPr/>
        </p:nvGrpSpPr>
        <p:grpSpPr bwMode="auto">
          <a:xfrm>
            <a:off x="165100" y="1354138"/>
            <a:ext cx="1379538" cy="274637"/>
            <a:chOff x="1714" y="1475"/>
            <a:chExt cx="869" cy="173"/>
          </a:xfrm>
        </p:grpSpPr>
        <p:grpSp>
          <p:nvGrpSpPr>
            <p:cNvPr id="27770" name="Group 122"/>
            <p:cNvGrpSpPr>
              <a:grpSpLocks/>
            </p:cNvGrpSpPr>
            <p:nvPr/>
          </p:nvGrpSpPr>
          <p:grpSpPr bwMode="auto">
            <a:xfrm rot="10800000">
              <a:off x="1714" y="1509"/>
              <a:ext cx="869" cy="107"/>
              <a:chOff x="1612" y="1972"/>
              <a:chExt cx="2460" cy="304"/>
            </a:xfrm>
          </p:grpSpPr>
          <p:sp>
            <p:nvSpPr>
              <p:cNvPr id="27771" name="Freeform 123"/>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2" name="Freeform 124"/>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73" name="Text Box 125"/>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27774" name="Group 126"/>
          <p:cNvGrpSpPr>
            <a:grpSpLocks/>
          </p:cNvGrpSpPr>
          <p:nvPr/>
        </p:nvGrpSpPr>
        <p:grpSpPr bwMode="auto">
          <a:xfrm>
            <a:off x="190500" y="1633538"/>
            <a:ext cx="1379538" cy="274637"/>
            <a:chOff x="1714" y="1475"/>
            <a:chExt cx="869" cy="173"/>
          </a:xfrm>
        </p:grpSpPr>
        <p:grpSp>
          <p:nvGrpSpPr>
            <p:cNvPr id="27775" name="Group 127"/>
            <p:cNvGrpSpPr>
              <a:grpSpLocks/>
            </p:cNvGrpSpPr>
            <p:nvPr/>
          </p:nvGrpSpPr>
          <p:grpSpPr bwMode="auto">
            <a:xfrm rot="10800000">
              <a:off x="1714" y="1509"/>
              <a:ext cx="869" cy="107"/>
              <a:chOff x="1612" y="1972"/>
              <a:chExt cx="2460" cy="304"/>
            </a:xfrm>
          </p:grpSpPr>
          <p:sp>
            <p:nvSpPr>
              <p:cNvPr id="27776" name="Freeform 128"/>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777" name="Freeform 129"/>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778" name="Text Box 130"/>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27779" name="Text Box 131"/>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sp>
        <p:nvSpPr>
          <p:cNvPr id="27780" name="Text Box 132"/>
          <p:cNvSpPr txBox="1">
            <a:spLocks noChangeArrowheads="1"/>
          </p:cNvSpPr>
          <p:nvPr/>
        </p:nvSpPr>
        <p:spPr bwMode="auto">
          <a:xfrm>
            <a:off x="7670800" y="6035675"/>
            <a:ext cx="1303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008000"/>
                </a:solidFill>
              </a:rPr>
              <a:t>US Ground Forces</a:t>
            </a:r>
          </a:p>
        </p:txBody>
      </p:sp>
      <p:grpSp>
        <p:nvGrpSpPr>
          <p:cNvPr id="27801" name="Group 153"/>
          <p:cNvGrpSpPr>
            <a:grpSpLocks/>
          </p:cNvGrpSpPr>
          <p:nvPr/>
        </p:nvGrpSpPr>
        <p:grpSpPr bwMode="auto">
          <a:xfrm>
            <a:off x="196850" y="1644650"/>
            <a:ext cx="1379538" cy="244475"/>
            <a:chOff x="255" y="1693"/>
            <a:chExt cx="869" cy="154"/>
          </a:xfrm>
        </p:grpSpPr>
        <p:grpSp>
          <p:nvGrpSpPr>
            <p:cNvPr id="27802" name="Group 154"/>
            <p:cNvGrpSpPr>
              <a:grpSpLocks/>
            </p:cNvGrpSpPr>
            <p:nvPr/>
          </p:nvGrpSpPr>
          <p:grpSpPr bwMode="auto">
            <a:xfrm>
              <a:off x="255" y="1719"/>
              <a:ext cx="869" cy="108"/>
              <a:chOff x="246" y="1722"/>
              <a:chExt cx="869" cy="108"/>
            </a:xfrm>
          </p:grpSpPr>
          <p:sp>
            <p:nvSpPr>
              <p:cNvPr id="27803" name="Freeform 155"/>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4" name="Freeform 156"/>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05" name="Text Box 157"/>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27806" name="Group 158"/>
          <p:cNvGrpSpPr>
            <a:grpSpLocks/>
          </p:cNvGrpSpPr>
          <p:nvPr/>
        </p:nvGrpSpPr>
        <p:grpSpPr bwMode="auto">
          <a:xfrm>
            <a:off x="173038" y="1363663"/>
            <a:ext cx="1379537" cy="244475"/>
            <a:chOff x="255" y="1693"/>
            <a:chExt cx="869" cy="154"/>
          </a:xfrm>
        </p:grpSpPr>
        <p:grpSp>
          <p:nvGrpSpPr>
            <p:cNvPr id="27807" name="Group 159"/>
            <p:cNvGrpSpPr>
              <a:grpSpLocks/>
            </p:cNvGrpSpPr>
            <p:nvPr/>
          </p:nvGrpSpPr>
          <p:grpSpPr bwMode="auto">
            <a:xfrm>
              <a:off x="255" y="1719"/>
              <a:ext cx="869" cy="108"/>
              <a:chOff x="246" y="1722"/>
              <a:chExt cx="869" cy="108"/>
            </a:xfrm>
          </p:grpSpPr>
          <p:sp>
            <p:nvSpPr>
              <p:cNvPr id="27808" name="Freeform 160"/>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09" name="Freeform 161"/>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10" name="Text Box 162"/>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27837" name="Group 189"/>
          <p:cNvGrpSpPr>
            <a:grpSpLocks/>
          </p:cNvGrpSpPr>
          <p:nvPr/>
        </p:nvGrpSpPr>
        <p:grpSpPr bwMode="auto">
          <a:xfrm>
            <a:off x="7642225" y="850900"/>
            <a:ext cx="1454150" cy="244475"/>
            <a:chOff x="4667" y="1576"/>
            <a:chExt cx="916" cy="154"/>
          </a:xfrm>
        </p:grpSpPr>
        <p:grpSp>
          <p:nvGrpSpPr>
            <p:cNvPr id="27838" name="Group 190"/>
            <p:cNvGrpSpPr>
              <a:grpSpLocks/>
            </p:cNvGrpSpPr>
            <p:nvPr/>
          </p:nvGrpSpPr>
          <p:grpSpPr bwMode="auto">
            <a:xfrm rot="-132102">
              <a:off x="4667" y="1579"/>
              <a:ext cx="916" cy="137"/>
              <a:chOff x="1208" y="2784"/>
              <a:chExt cx="3126" cy="468"/>
            </a:xfrm>
          </p:grpSpPr>
          <p:grpSp>
            <p:nvGrpSpPr>
              <p:cNvPr id="27839" name="Group 191"/>
              <p:cNvGrpSpPr>
                <a:grpSpLocks/>
              </p:cNvGrpSpPr>
              <p:nvPr/>
            </p:nvGrpSpPr>
            <p:grpSpPr bwMode="auto">
              <a:xfrm>
                <a:off x="1208" y="2784"/>
                <a:ext cx="3126" cy="448"/>
                <a:chOff x="1208" y="2784"/>
                <a:chExt cx="3126" cy="448"/>
              </a:xfrm>
            </p:grpSpPr>
            <p:sp>
              <p:nvSpPr>
                <p:cNvPr id="27840" name="Freeform 19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1" name="Freeform 19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2" name="Freeform 19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3" name="Freeform 19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44" name="Oval 19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45" name="Freeform 19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6" name="Freeform 19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7" name="Freeform 19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48" name="Freeform 20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49" name="Text Box 201"/>
            <p:cNvSpPr txBox="1">
              <a:spLocks noChangeArrowheads="1"/>
            </p:cNvSpPr>
            <p:nvPr/>
          </p:nvSpPr>
          <p:spPr bwMode="auto">
            <a:xfrm>
              <a:off x="4922" y="1576"/>
              <a:ext cx="3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Essex</a:t>
              </a:r>
            </a:p>
          </p:txBody>
        </p:sp>
        <p:sp>
          <p:nvSpPr>
            <p:cNvPr id="27850" name="Text Box 202"/>
            <p:cNvSpPr txBox="1">
              <a:spLocks noChangeArrowheads="1"/>
            </p:cNvSpPr>
            <p:nvPr/>
          </p:nvSpPr>
          <p:spPr bwMode="auto">
            <a:xfrm>
              <a:off x="5404" y="158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27851" name="Group 203"/>
          <p:cNvGrpSpPr>
            <a:grpSpLocks/>
          </p:cNvGrpSpPr>
          <p:nvPr/>
        </p:nvGrpSpPr>
        <p:grpSpPr bwMode="auto">
          <a:xfrm>
            <a:off x="7642225" y="1104900"/>
            <a:ext cx="1454150" cy="244475"/>
            <a:chOff x="4723" y="1920"/>
            <a:chExt cx="916" cy="154"/>
          </a:xfrm>
        </p:grpSpPr>
        <p:grpSp>
          <p:nvGrpSpPr>
            <p:cNvPr id="27852" name="Group 204"/>
            <p:cNvGrpSpPr>
              <a:grpSpLocks/>
            </p:cNvGrpSpPr>
            <p:nvPr/>
          </p:nvGrpSpPr>
          <p:grpSpPr bwMode="auto">
            <a:xfrm rot="-132102">
              <a:off x="4723" y="1923"/>
              <a:ext cx="916" cy="137"/>
              <a:chOff x="1208" y="2784"/>
              <a:chExt cx="3126" cy="468"/>
            </a:xfrm>
          </p:grpSpPr>
          <p:grpSp>
            <p:nvGrpSpPr>
              <p:cNvPr id="27853" name="Group 205"/>
              <p:cNvGrpSpPr>
                <a:grpSpLocks/>
              </p:cNvGrpSpPr>
              <p:nvPr/>
            </p:nvGrpSpPr>
            <p:grpSpPr bwMode="auto">
              <a:xfrm>
                <a:off x="1208" y="2784"/>
                <a:ext cx="3126" cy="448"/>
                <a:chOff x="1208" y="2784"/>
                <a:chExt cx="3126" cy="448"/>
              </a:xfrm>
            </p:grpSpPr>
            <p:sp>
              <p:nvSpPr>
                <p:cNvPr id="27854" name="Freeform 20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5" name="Freeform 20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6" name="Freeform 20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57" name="Freeform 20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58" name="Oval 21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59" name="Freeform 21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0" name="Freeform 21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1" name="Freeform 21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2" name="Freeform 21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63" name="Text Box 215"/>
            <p:cNvSpPr txBox="1">
              <a:spLocks noChangeArrowheads="1"/>
            </p:cNvSpPr>
            <p:nvPr/>
          </p:nvSpPr>
          <p:spPr bwMode="auto">
            <a:xfrm>
              <a:off x="4914" y="1920"/>
              <a:ext cx="4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Lexington</a:t>
              </a:r>
            </a:p>
          </p:txBody>
        </p:sp>
        <p:sp>
          <p:nvSpPr>
            <p:cNvPr id="27864" name="Text Box 216"/>
            <p:cNvSpPr txBox="1">
              <a:spLocks noChangeArrowheads="1"/>
            </p:cNvSpPr>
            <p:nvPr/>
          </p:nvSpPr>
          <p:spPr bwMode="auto">
            <a:xfrm>
              <a:off x="5428" y="192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grpSp>
        <p:nvGrpSpPr>
          <p:cNvPr id="27865" name="Group 217"/>
          <p:cNvGrpSpPr>
            <a:grpSpLocks/>
          </p:cNvGrpSpPr>
          <p:nvPr/>
        </p:nvGrpSpPr>
        <p:grpSpPr bwMode="auto">
          <a:xfrm>
            <a:off x="7642225" y="1346200"/>
            <a:ext cx="1454150" cy="244475"/>
            <a:chOff x="4667" y="2200"/>
            <a:chExt cx="916" cy="154"/>
          </a:xfrm>
        </p:grpSpPr>
        <p:grpSp>
          <p:nvGrpSpPr>
            <p:cNvPr id="27866" name="Group 218"/>
            <p:cNvGrpSpPr>
              <a:grpSpLocks/>
            </p:cNvGrpSpPr>
            <p:nvPr/>
          </p:nvGrpSpPr>
          <p:grpSpPr bwMode="auto">
            <a:xfrm rot="-132102">
              <a:off x="4667" y="2203"/>
              <a:ext cx="916" cy="137"/>
              <a:chOff x="1208" y="2784"/>
              <a:chExt cx="3126" cy="468"/>
            </a:xfrm>
          </p:grpSpPr>
          <p:grpSp>
            <p:nvGrpSpPr>
              <p:cNvPr id="27867" name="Group 219"/>
              <p:cNvGrpSpPr>
                <a:grpSpLocks/>
              </p:cNvGrpSpPr>
              <p:nvPr/>
            </p:nvGrpSpPr>
            <p:grpSpPr bwMode="auto">
              <a:xfrm>
                <a:off x="1208" y="2784"/>
                <a:ext cx="3126" cy="448"/>
                <a:chOff x="1208" y="2784"/>
                <a:chExt cx="3126" cy="448"/>
              </a:xfrm>
            </p:grpSpPr>
            <p:sp>
              <p:nvSpPr>
                <p:cNvPr id="27868" name="Freeform 22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69" name="Freeform 22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70" name="Freeform 22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71" name="Freeform 22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72" name="Oval 22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873" name="Freeform 22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74" name="Freeform 22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75" name="Freeform 22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876" name="Freeform 22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877" name="Text Box 229"/>
            <p:cNvSpPr txBox="1">
              <a:spLocks noChangeArrowheads="1"/>
            </p:cNvSpPr>
            <p:nvPr/>
          </p:nvSpPr>
          <p:spPr bwMode="auto">
            <a:xfrm>
              <a:off x="4858" y="2200"/>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Yorktown</a:t>
              </a:r>
            </a:p>
          </p:txBody>
        </p:sp>
        <p:sp>
          <p:nvSpPr>
            <p:cNvPr id="27878" name="Text Box 230"/>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10</a:t>
              </a:r>
            </a:p>
          </p:txBody>
        </p:sp>
      </p:grpSp>
      <p:grpSp>
        <p:nvGrpSpPr>
          <p:cNvPr id="27937" name="Group 289"/>
          <p:cNvGrpSpPr>
            <a:grpSpLocks/>
          </p:cNvGrpSpPr>
          <p:nvPr/>
        </p:nvGrpSpPr>
        <p:grpSpPr bwMode="auto">
          <a:xfrm>
            <a:off x="9209088" y="4029075"/>
            <a:ext cx="595312" cy="214313"/>
            <a:chOff x="5079" y="2686"/>
            <a:chExt cx="375" cy="135"/>
          </a:xfrm>
        </p:grpSpPr>
        <p:grpSp>
          <p:nvGrpSpPr>
            <p:cNvPr id="27938" name="Group 290"/>
            <p:cNvGrpSpPr>
              <a:grpSpLocks/>
            </p:cNvGrpSpPr>
            <p:nvPr/>
          </p:nvGrpSpPr>
          <p:grpSpPr bwMode="auto">
            <a:xfrm rot="-132102">
              <a:off x="5079" y="2731"/>
              <a:ext cx="375" cy="56"/>
              <a:chOff x="1208" y="2784"/>
              <a:chExt cx="3126" cy="468"/>
            </a:xfrm>
          </p:grpSpPr>
          <p:grpSp>
            <p:nvGrpSpPr>
              <p:cNvPr id="27939" name="Group 291"/>
              <p:cNvGrpSpPr>
                <a:grpSpLocks/>
              </p:cNvGrpSpPr>
              <p:nvPr/>
            </p:nvGrpSpPr>
            <p:grpSpPr bwMode="auto">
              <a:xfrm>
                <a:off x="1208" y="2784"/>
                <a:ext cx="3126" cy="448"/>
                <a:chOff x="1208" y="2784"/>
                <a:chExt cx="3126" cy="448"/>
              </a:xfrm>
            </p:grpSpPr>
            <p:sp>
              <p:nvSpPr>
                <p:cNvPr id="27940" name="Freeform 29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1" name="Freeform 29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2" name="Freeform 29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3" name="Freeform 29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44" name="Oval 29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45" name="Freeform 29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6" name="Freeform 29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7" name="Freeform 29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48" name="Freeform 30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49" name="Text Box 301"/>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grpSp>
        <p:nvGrpSpPr>
          <p:cNvPr id="27950" name="Group 302"/>
          <p:cNvGrpSpPr>
            <a:grpSpLocks/>
          </p:cNvGrpSpPr>
          <p:nvPr/>
        </p:nvGrpSpPr>
        <p:grpSpPr bwMode="auto">
          <a:xfrm>
            <a:off x="7642225" y="1584325"/>
            <a:ext cx="1454150" cy="244475"/>
            <a:chOff x="4667" y="2200"/>
            <a:chExt cx="916" cy="154"/>
          </a:xfrm>
        </p:grpSpPr>
        <p:grpSp>
          <p:nvGrpSpPr>
            <p:cNvPr id="27951" name="Group 303"/>
            <p:cNvGrpSpPr>
              <a:grpSpLocks/>
            </p:cNvGrpSpPr>
            <p:nvPr/>
          </p:nvGrpSpPr>
          <p:grpSpPr bwMode="auto">
            <a:xfrm rot="-132102">
              <a:off x="4667" y="2203"/>
              <a:ext cx="916" cy="137"/>
              <a:chOff x="1208" y="2784"/>
              <a:chExt cx="3126" cy="468"/>
            </a:xfrm>
          </p:grpSpPr>
          <p:grpSp>
            <p:nvGrpSpPr>
              <p:cNvPr id="27952" name="Group 304"/>
              <p:cNvGrpSpPr>
                <a:grpSpLocks/>
              </p:cNvGrpSpPr>
              <p:nvPr/>
            </p:nvGrpSpPr>
            <p:grpSpPr bwMode="auto">
              <a:xfrm>
                <a:off x="1208" y="2784"/>
                <a:ext cx="3126" cy="448"/>
                <a:chOff x="1208" y="2784"/>
                <a:chExt cx="3126" cy="448"/>
              </a:xfrm>
            </p:grpSpPr>
            <p:sp>
              <p:nvSpPr>
                <p:cNvPr id="27953" name="Freeform 30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4" name="Freeform 30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5" name="Freeform 30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6" name="Freeform 30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57" name="Oval 30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58" name="Freeform 31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59" name="Freeform 31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0" name="Freeform 31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61" name="Freeform 31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62" name="Text Box 314"/>
            <p:cNvSpPr txBox="1">
              <a:spLocks noChangeArrowheads="1"/>
            </p:cNvSpPr>
            <p:nvPr/>
          </p:nvSpPr>
          <p:spPr bwMode="auto">
            <a:xfrm>
              <a:off x="4858" y="2200"/>
              <a:ext cx="5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Bunker Hill</a:t>
              </a:r>
            </a:p>
          </p:txBody>
        </p:sp>
        <p:sp>
          <p:nvSpPr>
            <p:cNvPr id="27963" name="Text Box 315"/>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grpSp>
        <p:nvGrpSpPr>
          <p:cNvPr id="27967" name="Group 319"/>
          <p:cNvGrpSpPr>
            <a:grpSpLocks/>
          </p:cNvGrpSpPr>
          <p:nvPr/>
        </p:nvGrpSpPr>
        <p:grpSpPr bwMode="auto">
          <a:xfrm>
            <a:off x="168275" y="492125"/>
            <a:ext cx="1379538" cy="244475"/>
            <a:chOff x="255" y="1693"/>
            <a:chExt cx="869" cy="154"/>
          </a:xfrm>
        </p:grpSpPr>
        <p:grpSp>
          <p:nvGrpSpPr>
            <p:cNvPr id="27968" name="Group 320"/>
            <p:cNvGrpSpPr>
              <a:grpSpLocks/>
            </p:cNvGrpSpPr>
            <p:nvPr/>
          </p:nvGrpSpPr>
          <p:grpSpPr bwMode="auto">
            <a:xfrm>
              <a:off x="255" y="1719"/>
              <a:ext cx="869" cy="108"/>
              <a:chOff x="246" y="1722"/>
              <a:chExt cx="869" cy="108"/>
            </a:xfrm>
          </p:grpSpPr>
          <p:sp>
            <p:nvSpPr>
              <p:cNvPr id="27969" name="Freeform 321"/>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70" name="Freeform 322"/>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71" name="Text Box 323"/>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27972" name="Group 324"/>
          <p:cNvGrpSpPr>
            <a:grpSpLocks/>
          </p:cNvGrpSpPr>
          <p:nvPr/>
        </p:nvGrpSpPr>
        <p:grpSpPr bwMode="auto">
          <a:xfrm>
            <a:off x="168275" y="263525"/>
            <a:ext cx="1379538" cy="244475"/>
            <a:chOff x="255" y="1693"/>
            <a:chExt cx="869" cy="154"/>
          </a:xfrm>
        </p:grpSpPr>
        <p:grpSp>
          <p:nvGrpSpPr>
            <p:cNvPr id="27973" name="Group 325"/>
            <p:cNvGrpSpPr>
              <a:grpSpLocks/>
            </p:cNvGrpSpPr>
            <p:nvPr/>
          </p:nvGrpSpPr>
          <p:grpSpPr bwMode="auto">
            <a:xfrm>
              <a:off x="255" y="1719"/>
              <a:ext cx="869" cy="108"/>
              <a:chOff x="246" y="1722"/>
              <a:chExt cx="869" cy="108"/>
            </a:xfrm>
          </p:grpSpPr>
          <p:sp>
            <p:nvSpPr>
              <p:cNvPr id="27974" name="Freeform 326"/>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75" name="Freeform 327"/>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76" name="Text Box 328"/>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27977" name="Group 329"/>
          <p:cNvGrpSpPr>
            <a:grpSpLocks/>
          </p:cNvGrpSpPr>
          <p:nvPr/>
        </p:nvGrpSpPr>
        <p:grpSpPr bwMode="auto">
          <a:xfrm>
            <a:off x="9144000" y="4235450"/>
            <a:ext cx="595313" cy="214313"/>
            <a:chOff x="637" y="793"/>
            <a:chExt cx="375" cy="135"/>
          </a:xfrm>
        </p:grpSpPr>
        <p:grpSp>
          <p:nvGrpSpPr>
            <p:cNvPr id="27978" name="Group 330"/>
            <p:cNvGrpSpPr>
              <a:grpSpLocks/>
            </p:cNvGrpSpPr>
            <p:nvPr/>
          </p:nvGrpSpPr>
          <p:grpSpPr bwMode="auto">
            <a:xfrm rot="-132102">
              <a:off x="637" y="836"/>
              <a:ext cx="375" cy="56"/>
              <a:chOff x="1208" y="2784"/>
              <a:chExt cx="3126" cy="468"/>
            </a:xfrm>
          </p:grpSpPr>
          <p:grpSp>
            <p:nvGrpSpPr>
              <p:cNvPr id="27979" name="Group 331"/>
              <p:cNvGrpSpPr>
                <a:grpSpLocks/>
              </p:cNvGrpSpPr>
              <p:nvPr/>
            </p:nvGrpSpPr>
            <p:grpSpPr bwMode="auto">
              <a:xfrm>
                <a:off x="1208" y="2784"/>
                <a:ext cx="3126" cy="448"/>
                <a:chOff x="1208" y="2784"/>
                <a:chExt cx="3126" cy="448"/>
              </a:xfrm>
            </p:grpSpPr>
            <p:sp>
              <p:nvSpPr>
                <p:cNvPr id="27980" name="Freeform 33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1" name="Freeform 33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2" name="Freeform 33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3" name="Freeform 33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84" name="Oval 33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85" name="Freeform 33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6" name="Freeform 33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7" name="Freeform 33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88" name="Freeform 34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89" name="Text Box 341"/>
            <p:cNvSpPr txBox="1">
              <a:spLocks noChangeArrowheads="1"/>
            </p:cNvSpPr>
            <p:nvPr/>
          </p:nvSpPr>
          <p:spPr bwMode="auto">
            <a:xfrm>
              <a:off x="748" y="79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27990" name="Group 342"/>
          <p:cNvGrpSpPr>
            <a:grpSpLocks/>
          </p:cNvGrpSpPr>
          <p:nvPr/>
        </p:nvGrpSpPr>
        <p:grpSpPr bwMode="auto">
          <a:xfrm>
            <a:off x="7642225" y="296863"/>
            <a:ext cx="1454150" cy="274637"/>
            <a:chOff x="4661" y="1133"/>
            <a:chExt cx="916" cy="173"/>
          </a:xfrm>
        </p:grpSpPr>
        <p:grpSp>
          <p:nvGrpSpPr>
            <p:cNvPr id="27991" name="Group 343"/>
            <p:cNvGrpSpPr>
              <a:grpSpLocks/>
            </p:cNvGrpSpPr>
            <p:nvPr/>
          </p:nvGrpSpPr>
          <p:grpSpPr bwMode="auto">
            <a:xfrm rot="-132102">
              <a:off x="4661" y="1139"/>
              <a:ext cx="916" cy="137"/>
              <a:chOff x="1208" y="2784"/>
              <a:chExt cx="3126" cy="468"/>
            </a:xfrm>
          </p:grpSpPr>
          <p:grpSp>
            <p:nvGrpSpPr>
              <p:cNvPr id="27992" name="Group 344"/>
              <p:cNvGrpSpPr>
                <a:grpSpLocks/>
              </p:cNvGrpSpPr>
              <p:nvPr/>
            </p:nvGrpSpPr>
            <p:grpSpPr bwMode="auto">
              <a:xfrm>
                <a:off x="1208" y="2784"/>
                <a:ext cx="3126" cy="448"/>
                <a:chOff x="1208" y="2784"/>
                <a:chExt cx="3126" cy="448"/>
              </a:xfrm>
            </p:grpSpPr>
            <p:sp>
              <p:nvSpPr>
                <p:cNvPr id="27993" name="Freeform 34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94" name="Freeform 34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95" name="Freeform 34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96" name="Freeform 34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997" name="Oval 349"/>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998" name="Freeform 35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999" name="Freeform 35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00" name="Freeform 35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01" name="Freeform 35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02" name="Text Box 354"/>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28003" name="Text Box 355"/>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28010" name="Group 362"/>
          <p:cNvGrpSpPr>
            <a:grpSpLocks/>
          </p:cNvGrpSpPr>
          <p:nvPr/>
        </p:nvGrpSpPr>
        <p:grpSpPr bwMode="auto">
          <a:xfrm>
            <a:off x="160338" y="730250"/>
            <a:ext cx="1379537" cy="274638"/>
            <a:chOff x="101" y="460"/>
            <a:chExt cx="869" cy="173"/>
          </a:xfrm>
        </p:grpSpPr>
        <p:grpSp>
          <p:nvGrpSpPr>
            <p:cNvPr id="28011" name="Group 363"/>
            <p:cNvGrpSpPr>
              <a:grpSpLocks/>
            </p:cNvGrpSpPr>
            <p:nvPr/>
          </p:nvGrpSpPr>
          <p:grpSpPr bwMode="auto">
            <a:xfrm rot="10800000">
              <a:off x="101" y="490"/>
              <a:ext cx="869" cy="107"/>
              <a:chOff x="1612" y="1972"/>
              <a:chExt cx="2460" cy="304"/>
            </a:xfrm>
          </p:grpSpPr>
          <p:sp>
            <p:nvSpPr>
              <p:cNvPr id="28012" name="Freeform 36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13" name="Freeform 36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14" name="Text Box 366"/>
            <p:cNvSpPr txBox="1">
              <a:spLocks noChangeArrowheads="1"/>
            </p:cNvSpPr>
            <p:nvPr/>
          </p:nvSpPr>
          <p:spPr bwMode="auto">
            <a:xfrm>
              <a:off x="303" y="460"/>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Taiho</a:t>
              </a:r>
            </a:p>
          </p:txBody>
        </p:sp>
      </p:grpSp>
      <p:sp>
        <p:nvSpPr>
          <p:cNvPr id="28015" name="AutoShape 367"/>
          <p:cNvSpPr>
            <a:spLocks noChangeArrowheads="1"/>
          </p:cNvSpPr>
          <p:nvPr/>
        </p:nvSpPr>
        <p:spPr bwMode="auto">
          <a:xfrm>
            <a:off x="7226300" y="322262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grpSp>
        <p:nvGrpSpPr>
          <p:cNvPr id="28016" name="Group 368"/>
          <p:cNvGrpSpPr>
            <a:grpSpLocks/>
          </p:cNvGrpSpPr>
          <p:nvPr/>
        </p:nvGrpSpPr>
        <p:grpSpPr bwMode="auto">
          <a:xfrm>
            <a:off x="3641725" y="2249488"/>
            <a:ext cx="574675" cy="214312"/>
            <a:chOff x="2670" y="1119"/>
            <a:chExt cx="362" cy="135"/>
          </a:xfrm>
        </p:grpSpPr>
        <p:grpSp>
          <p:nvGrpSpPr>
            <p:cNvPr id="28017" name="Group 369"/>
            <p:cNvGrpSpPr>
              <a:grpSpLocks/>
            </p:cNvGrpSpPr>
            <p:nvPr/>
          </p:nvGrpSpPr>
          <p:grpSpPr bwMode="auto">
            <a:xfrm rot="10800000">
              <a:off x="2670" y="1163"/>
              <a:ext cx="362" cy="45"/>
              <a:chOff x="1612" y="1972"/>
              <a:chExt cx="2460" cy="304"/>
            </a:xfrm>
          </p:grpSpPr>
          <p:sp>
            <p:nvSpPr>
              <p:cNvPr id="28018" name="Freeform 370"/>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19" name="Freeform 371"/>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20" name="Text Box 372"/>
            <p:cNvSpPr txBox="1">
              <a:spLocks noChangeArrowheads="1"/>
            </p:cNvSpPr>
            <p:nvPr/>
          </p:nvSpPr>
          <p:spPr bwMode="auto">
            <a:xfrm>
              <a:off x="2756" y="1119"/>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T</a:t>
              </a:r>
            </a:p>
          </p:txBody>
        </p:sp>
      </p:grpSp>
      <p:grpSp>
        <p:nvGrpSpPr>
          <p:cNvPr id="28036" name="Group 388"/>
          <p:cNvGrpSpPr>
            <a:grpSpLocks/>
          </p:cNvGrpSpPr>
          <p:nvPr/>
        </p:nvGrpSpPr>
        <p:grpSpPr bwMode="auto">
          <a:xfrm>
            <a:off x="7642225" y="1831975"/>
            <a:ext cx="1454150" cy="244475"/>
            <a:chOff x="4736" y="1478"/>
            <a:chExt cx="916" cy="154"/>
          </a:xfrm>
        </p:grpSpPr>
        <p:grpSp>
          <p:nvGrpSpPr>
            <p:cNvPr id="28037" name="Group 389"/>
            <p:cNvGrpSpPr>
              <a:grpSpLocks/>
            </p:cNvGrpSpPr>
            <p:nvPr/>
          </p:nvGrpSpPr>
          <p:grpSpPr bwMode="auto">
            <a:xfrm rot="-132102">
              <a:off x="4736" y="1481"/>
              <a:ext cx="916" cy="137"/>
              <a:chOff x="1208" y="2784"/>
              <a:chExt cx="3126" cy="468"/>
            </a:xfrm>
          </p:grpSpPr>
          <p:grpSp>
            <p:nvGrpSpPr>
              <p:cNvPr id="28038" name="Group 390"/>
              <p:cNvGrpSpPr>
                <a:grpSpLocks/>
              </p:cNvGrpSpPr>
              <p:nvPr/>
            </p:nvGrpSpPr>
            <p:grpSpPr bwMode="auto">
              <a:xfrm>
                <a:off x="1208" y="2784"/>
                <a:ext cx="3126" cy="448"/>
                <a:chOff x="1208" y="2784"/>
                <a:chExt cx="3126" cy="448"/>
              </a:xfrm>
            </p:grpSpPr>
            <p:sp>
              <p:nvSpPr>
                <p:cNvPr id="28039" name="Freeform 39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0" name="Freeform 39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1" name="Freeform 39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2" name="Freeform 39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43" name="Oval 39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44" name="Freeform 39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5" name="Freeform 39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6" name="Freeform 39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47" name="Freeform 39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48" name="Text Box 400"/>
            <p:cNvSpPr txBox="1">
              <a:spLocks noChangeArrowheads="1"/>
            </p:cNvSpPr>
            <p:nvPr/>
          </p:nvSpPr>
          <p:spPr bwMode="auto">
            <a:xfrm>
              <a:off x="4957" y="1478"/>
              <a:ext cx="4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Intrepid</a:t>
              </a:r>
            </a:p>
          </p:txBody>
        </p:sp>
        <p:sp>
          <p:nvSpPr>
            <p:cNvPr id="28049" name="Text Box 401"/>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grpSp>
        <p:nvGrpSpPr>
          <p:cNvPr id="28050" name="Group 402"/>
          <p:cNvGrpSpPr>
            <a:grpSpLocks/>
          </p:cNvGrpSpPr>
          <p:nvPr/>
        </p:nvGrpSpPr>
        <p:grpSpPr bwMode="auto">
          <a:xfrm>
            <a:off x="9210675" y="4371975"/>
            <a:ext cx="595313" cy="214313"/>
            <a:chOff x="5079" y="2686"/>
            <a:chExt cx="375" cy="135"/>
          </a:xfrm>
        </p:grpSpPr>
        <p:grpSp>
          <p:nvGrpSpPr>
            <p:cNvPr id="28051" name="Group 403"/>
            <p:cNvGrpSpPr>
              <a:grpSpLocks/>
            </p:cNvGrpSpPr>
            <p:nvPr/>
          </p:nvGrpSpPr>
          <p:grpSpPr bwMode="auto">
            <a:xfrm rot="-132102">
              <a:off x="5079" y="2731"/>
              <a:ext cx="375" cy="56"/>
              <a:chOff x="1208" y="2784"/>
              <a:chExt cx="3126" cy="468"/>
            </a:xfrm>
          </p:grpSpPr>
          <p:grpSp>
            <p:nvGrpSpPr>
              <p:cNvPr id="28052" name="Group 404"/>
              <p:cNvGrpSpPr>
                <a:grpSpLocks/>
              </p:cNvGrpSpPr>
              <p:nvPr/>
            </p:nvGrpSpPr>
            <p:grpSpPr bwMode="auto">
              <a:xfrm>
                <a:off x="1208" y="2784"/>
                <a:ext cx="3126" cy="448"/>
                <a:chOff x="1208" y="2784"/>
                <a:chExt cx="3126" cy="448"/>
              </a:xfrm>
            </p:grpSpPr>
            <p:sp>
              <p:nvSpPr>
                <p:cNvPr id="28053" name="Freeform 40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4" name="Freeform 40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5" name="Freeform 40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6" name="Freeform 40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57" name="Oval 40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58" name="Freeform 41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59" name="Freeform 41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0" name="Freeform 41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61" name="Freeform 41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62" name="Text Box 414"/>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grpSp>
        <p:nvGrpSpPr>
          <p:cNvPr id="28079" name="Group 431"/>
          <p:cNvGrpSpPr>
            <a:grpSpLocks/>
          </p:cNvGrpSpPr>
          <p:nvPr/>
        </p:nvGrpSpPr>
        <p:grpSpPr bwMode="auto">
          <a:xfrm>
            <a:off x="7642225" y="296863"/>
            <a:ext cx="1454150" cy="244475"/>
            <a:chOff x="3854" y="579"/>
            <a:chExt cx="916" cy="154"/>
          </a:xfrm>
        </p:grpSpPr>
        <p:grpSp>
          <p:nvGrpSpPr>
            <p:cNvPr id="28080" name="Group 432"/>
            <p:cNvGrpSpPr>
              <a:grpSpLocks/>
            </p:cNvGrpSpPr>
            <p:nvPr/>
          </p:nvGrpSpPr>
          <p:grpSpPr bwMode="auto">
            <a:xfrm rot="-132102">
              <a:off x="3854" y="583"/>
              <a:ext cx="916" cy="137"/>
              <a:chOff x="1208" y="2784"/>
              <a:chExt cx="3126" cy="468"/>
            </a:xfrm>
          </p:grpSpPr>
          <p:grpSp>
            <p:nvGrpSpPr>
              <p:cNvPr id="28081" name="Group 433"/>
              <p:cNvGrpSpPr>
                <a:grpSpLocks/>
              </p:cNvGrpSpPr>
              <p:nvPr/>
            </p:nvGrpSpPr>
            <p:grpSpPr bwMode="auto">
              <a:xfrm>
                <a:off x="1208" y="2784"/>
                <a:ext cx="3126" cy="448"/>
                <a:chOff x="1208" y="2784"/>
                <a:chExt cx="3126" cy="448"/>
              </a:xfrm>
            </p:grpSpPr>
            <p:sp>
              <p:nvSpPr>
                <p:cNvPr id="28082" name="Freeform 43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83" name="Freeform 43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84" name="Freeform 43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85" name="Freeform 43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86" name="Oval 43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087" name="Freeform 43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88" name="Freeform 44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89" name="Freeform 44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090" name="Freeform 44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091" name="Text Box 443"/>
            <p:cNvSpPr txBox="1">
              <a:spLocks noChangeArrowheads="1"/>
            </p:cNvSpPr>
            <p:nvPr/>
          </p:nvSpPr>
          <p:spPr bwMode="auto">
            <a:xfrm>
              <a:off x="4001" y="579"/>
              <a:ext cx="6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Support Duty</a:t>
              </a:r>
            </a:p>
          </p:txBody>
        </p:sp>
        <p:sp>
          <p:nvSpPr>
            <p:cNvPr id="28092" name="Text Box 444"/>
            <p:cNvSpPr txBox="1">
              <a:spLocks noChangeArrowheads="1"/>
            </p:cNvSpPr>
            <p:nvPr/>
          </p:nvSpPr>
          <p:spPr bwMode="auto">
            <a:xfrm>
              <a:off x="4579" y="587"/>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pic>
        <p:nvPicPr>
          <p:cNvPr id="28094" name="Picture 446" descr="1STCAV"/>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39113" y="6291263"/>
            <a:ext cx="347662" cy="422275"/>
          </a:xfrm>
          <a:prstGeom prst="rect">
            <a:avLst/>
          </a:prstGeom>
          <a:noFill/>
          <a:extLst>
            <a:ext uri="{909E8E84-426E-40DD-AFC4-6F175D3DCCD1}">
              <a14:hiddenFill xmlns:a14="http://schemas.microsoft.com/office/drawing/2010/main">
                <a:solidFill>
                  <a:srgbClr val="FFFFFF"/>
                </a:solidFill>
              </a14:hiddenFill>
            </a:ext>
          </a:extLst>
        </p:spPr>
      </p:pic>
      <p:grpSp>
        <p:nvGrpSpPr>
          <p:cNvPr id="28097" name="Group 449"/>
          <p:cNvGrpSpPr>
            <a:grpSpLocks/>
          </p:cNvGrpSpPr>
          <p:nvPr/>
        </p:nvGrpSpPr>
        <p:grpSpPr bwMode="auto">
          <a:xfrm>
            <a:off x="7642225" y="2111375"/>
            <a:ext cx="1454150" cy="244475"/>
            <a:chOff x="4736" y="1478"/>
            <a:chExt cx="916" cy="154"/>
          </a:xfrm>
        </p:grpSpPr>
        <p:grpSp>
          <p:nvGrpSpPr>
            <p:cNvPr id="28098" name="Group 450"/>
            <p:cNvGrpSpPr>
              <a:grpSpLocks/>
            </p:cNvGrpSpPr>
            <p:nvPr/>
          </p:nvGrpSpPr>
          <p:grpSpPr bwMode="auto">
            <a:xfrm rot="-132102">
              <a:off x="4736" y="1481"/>
              <a:ext cx="916" cy="137"/>
              <a:chOff x="1208" y="2784"/>
              <a:chExt cx="3126" cy="468"/>
            </a:xfrm>
          </p:grpSpPr>
          <p:grpSp>
            <p:nvGrpSpPr>
              <p:cNvPr id="28099" name="Group 451"/>
              <p:cNvGrpSpPr>
                <a:grpSpLocks/>
              </p:cNvGrpSpPr>
              <p:nvPr/>
            </p:nvGrpSpPr>
            <p:grpSpPr bwMode="auto">
              <a:xfrm>
                <a:off x="1208" y="2784"/>
                <a:ext cx="3126" cy="448"/>
                <a:chOff x="1208" y="2784"/>
                <a:chExt cx="3126" cy="448"/>
              </a:xfrm>
            </p:grpSpPr>
            <p:sp>
              <p:nvSpPr>
                <p:cNvPr id="28100" name="Freeform 45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1" name="Freeform 45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2" name="Freeform 45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3" name="Freeform 45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04" name="Oval 45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05" name="Freeform 45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6" name="Freeform 45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7" name="Freeform 45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08" name="Freeform 46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09" name="Text Box 461"/>
            <p:cNvSpPr txBox="1">
              <a:spLocks noChangeArrowheads="1"/>
            </p:cNvSpPr>
            <p:nvPr/>
          </p:nvSpPr>
          <p:spPr bwMode="auto">
            <a:xfrm>
              <a:off x="4957" y="1478"/>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Hornet</a:t>
              </a:r>
            </a:p>
          </p:txBody>
        </p:sp>
        <p:sp>
          <p:nvSpPr>
            <p:cNvPr id="28110" name="Text Box 462"/>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grpSp>
        <p:nvGrpSpPr>
          <p:cNvPr id="28111" name="Group 463"/>
          <p:cNvGrpSpPr>
            <a:grpSpLocks/>
          </p:cNvGrpSpPr>
          <p:nvPr/>
        </p:nvGrpSpPr>
        <p:grpSpPr bwMode="auto">
          <a:xfrm>
            <a:off x="7642225" y="1827213"/>
            <a:ext cx="1454150" cy="274637"/>
            <a:chOff x="4772" y="1447"/>
            <a:chExt cx="916" cy="173"/>
          </a:xfrm>
        </p:grpSpPr>
        <p:grpSp>
          <p:nvGrpSpPr>
            <p:cNvPr id="28112" name="Group 464"/>
            <p:cNvGrpSpPr>
              <a:grpSpLocks/>
            </p:cNvGrpSpPr>
            <p:nvPr/>
          </p:nvGrpSpPr>
          <p:grpSpPr bwMode="auto">
            <a:xfrm rot="-132102">
              <a:off x="4772" y="1453"/>
              <a:ext cx="916" cy="137"/>
              <a:chOff x="1208" y="2784"/>
              <a:chExt cx="3126" cy="468"/>
            </a:xfrm>
          </p:grpSpPr>
          <p:grpSp>
            <p:nvGrpSpPr>
              <p:cNvPr id="28113" name="Group 465"/>
              <p:cNvGrpSpPr>
                <a:grpSpLocks/>
              </p:cNvGrpSpPr>
              <p:nvPr/>
            </p:nvGrpSpPr>
            <p:grpSpPr bwMode="auto">
              <a:xfrm>
                <a:off x="1208" y="2784"/>
                <a:ext cx="3126" cy="448"/>
                <a:chOff x="1208" y="2784"/>
                <a:chExt cx="3126" cy="448"/>
              </a:xfrm>
            </p:grpSpPr>
            <p:sp>
              <p:nvSpPr>
                <p:cNvPr id="28114" name="Freeform 46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15" name="Freeform 46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16" name="Freeform 46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17" name="Freeform 46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18" name="Oval 470"/>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19" name="Freeform 47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20" name="Freeform 47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21" name="Freeform 47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22" name="Freeform 47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23" name="Text Box 475"/>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28124" name="Text Box 476"/>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11</a:t>
              </a:r>
            </a:p>
          </p:txBody>
        </p:sp>
      </p:grpSp>
      <p:grpSp>
        <p:nvGrpSpPr>
          <p:cNvPr id="28125" name="Group 477"/>
          <p:cNvGrpSpPr>
            <a:grpSpLocks/>
          </p:cNvGrpSpPr>
          <p:nvPr/>
        </p:nvGrpSpPr>
        <p:grpSpPr bwMode="auto">
          <a:xfrm>
            <a:off x="9197975" y="4368800"/>
            <a:ext cx="595313" cy="214313"/>
            <a:chOff x="5079" y="2686"/>
            <a:chExt cx="375" cy="135"/>
          </a:xfrm>
        </p:grpSpPr>
        <p:grpSp>
          <p:nvGrpSpPr>
            <p:cNvPr id="28126" name="Group 478"/>
            <p:cNvGrpSpPr>
              <a:grpSpLocks/>
            </p:cNvGrpSpPr>
            <p:nvPr/>
          </p:nvGrpSpPr>
          <p:grpSpPr bwMode="auto">
            <a:xfrm rot="-132102">
              <a:off x="5079" y="2731"/>
              <a:ext cx="375" cy="56"/>
              <a:chOff x="1208" y="2784"/>
              <a:chExt cx="3126" cy="468"/>
            </a:xfrm>
          </p:grpSpPr>
          <p:grpSp>
            <p:nvGrpSpPr>
              <p:cNvPr id="28127" name="Group 479"/>
              <p:cNvGrpSpPr>
                <a:grpSpLocks/>
              </p:cNvGrpSpPr>
              <p:nvPr/>
            </p:nvGrpSpPr>
            <p:grpSpPr bwMode="auto">
              <a:xfrm>
                <a:off x="1208" y="2784"/>
                <a:ext cx="3126" cy="448"/>
                <a:chOff x="1208" y="2784"/>
                <a:chExt cx="3126" cy="448"/>
              </a:xfrm>
            </p:grpSpPr>
            <p:sp>
              <p:nvSpPr>
                <p:cNvPr id="28128" name="Freeform 48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29" name="Freeform 48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30" name="Freeform 48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31" name="Freeform 48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32" name="Oval 48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33" name="Freeform 48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34" name="Freeform 48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35" name="Freeform 48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36" name="Freeform 48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37" name="Text Box 489"/>
            <p:cNvSpPr txBox="1">
              <a:spLocks noChangeArrowheads="1"/>
            </p:cNvSpPr>
            <p:nvPr/>
          </p:nvSpPr>
          <p:spPr bwMode="auto">
            <a:xfrm>
              <a:off x="5154" y="268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sp>
        <p:nvSpPr>
          <p:cNvPr id="28138" name="AutoShape 490"/>
          <p:cNvSpPr>
            <a:spLocks noChangeArrowheads="1"/>
          </p:cNvSpPr>
          <p:nvPr/>
        </p:nvSpPr>
        <p:spPr bwMode="auto">
          <a:xfrm>
            <a:off x="4046538" y="51022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39" name="AutoShape 491"/>
          <p:cNvSpPr>
            <a:spLocks noChangeArrowheads="1"/>
          </p:cNvSpPr>
          <p:nvPr/>
        </p:nvSpPr>
        <p:spPr bwMode="auto">
          <a:xfrm>
            <a:off x="4198938" y="52546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40" name="Freeform 492"/>
          <p:cNvSpPr>
            <a:spLocks/>
          </p:cNvSpPr>
          <p:nvPr/>
        </p:nvSpPr>
        <p:spPr bwMode="auto">
          <a:xfrm>
            <a:off x="3627438" y="4410075"/>
            <a:ext cx="506412" cy="400050"/>
          </a:xfrm>
          <a:custGeom>
            <a:avLst/>
            <a:gdLst>
              <a:gd name="T0" fmla="*/ 319 w 319"/>
              <a:gd name="T1" fmla="*/ 252 h 252"/>
              <a:gd name="T2" fmla="*/ 61 w 319"/>
              <a:gd name="T3" fmla="*/ 132 h 252"/>
              <a:gd name="T4" fmla="*/ 7 w 319"/>
              <a:gd name="T5" fmla="*/ 18 h 252"/>
              <a:gd name="T6" fmla="*/ 103 w 319"/>
              <a:gd name="T7" fmla="*/ 39 h 252"/>
              <a:gd name="T8" fmla="*/ 319 w 319"/>
              <a:gd name="T9" fmla="*/ 252 h 252"/>
            </a:gdLst>
            <a:ahLst/>
            <a:cxnLst>
              <a:cxn ang="0">
                <a:pos x="T0" y="T1"/>
              </a:cxn>
              <a:cxn ang="0">
                <a:pos x="T2" y="T3"/>
              </a:cxn>
              <a:cxn ang="0">
                <a:pos x="T4" y="T5"/>
              </a:cxn>
              <a:cxn ang="0">
                <a:pos x="T6" y="T7"/>
              </a:cxn>
              <a:cxn ang="0">
                <a:pos x="T8" y="T9"/>
              </a:cxn>
            </a:cxnLst>
            <a:rect l="0" t="0" r="r" b="b"/>
            <a:pathLst>
              <a:path w="319" h="252">
                <a:moveTo>
                  <a:pt x="319" y="252"/>
                </a:moveTo>
                <a:lnTo>
                  <a:pt x="61" y="132"/>
                </a:lnTo>
                <a:cubicBezTo>
                  <a:pt x="9" y="93"/>
                  <a:pt x="0" y="33"/>
                  <a:pt x="7" y="18"/>
                </a:cubicBezTo>
                <a:cubicBezTo>
                  <a:pt x="14" y="3"/>
                  <a:pt x="51" y="0"/>
                  <a:pt x="103" y="39"/>
                </a:cubicBezTo>
                <a:lnTo>
                  <a:pt x="319" y="252"/>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41" name="AutoShape 493"/>
          <p:cNvSpPr>
            <a:spLocks noChangeArrowheads="1"/>
          </p:cNvSpPr>
          <p:nvPr/>
        </p:nvSpPr>
        <p:spPr bwMode="auto">
          <a:xfrm>
            <a:off x="3584575" y="43688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42" name="Freeform 494"/>
          <p:cNvSpPr>
            <a:spLocks/>
          </p:cNvSpPr>
          <p:nvPr/>
        </p:nvSpPr>
        <p:spPr bwMode="auto">
          <a:xfrm>
            <a:off x="4067175" y="4814888"/>
            <a:ext cx="219075" cy="530225"/>
          </a:xfrm>
          <a:custGeom>
            <a:avLst/>
            <a:gdLst>
              <a:gd name="T0" fmla="*/ 45 w 138"/>
              <a:gd name="T1" fmla="*/ 0 h 334"/>
              <a:gd name="T2" fmla="*/ 138 w 138"/>
              <a:gd name="T3" fmla="*/ 282 h 334"/>
              <a:gd name="T4" fmla="*/ 45 w 138"/>
              <a:gd name="T5" fmla="*/ 315 h 334"/>
              <a:gd name="T6" fmla="*/ 0 w 138"/>
              <a:gd name="T7" fmla="*/ 240 h 334"/>
              <a:gd name="T8" fmla="*/ 45 w 138"/>
              <a:gd name="T9" fmla="*/ 0 h 334"/>
            </a:gdLst>
            <a:ahLst/>
            <a:cxnLst>
              <a:cxn ang="0">
                <a:pos x="T0" y="T1"/>
              </a:cxn>
              <a:cxn ang="0">
                <a:pos x="T2" y="T3"/>
              </a:cxn>
              <a:cxn ang="0">
                <a:pos x="T4" y="T5"/>
              </a:cxn>
              <a:cxn ang="0">
                <a:pos x="T6" y="T7"/>
              </a:cxn>
              <a:cxn ang="0">
                <a:pos x="T8" y="T9"/>
              </a:cxn>
            </a:cxnLst>
            <a:rect l="0" t="0" r="r" b="b"/>
            <a:pathLst>
              <a:path w="138" h="334">
                <a:moveTo>
                  <a:pt x="45" y="0"/>
                </a:moveTo>
                <a:lnTo>
                  <a:pt x="138" y="282"/>
                </a:lnTo>
                <a:cubicBezTo>
                  <a:pt x="138" y="334"/>
                  <a:pt x="68" y="322"/>
                  <a:pt x="45" y="315"/>
                </a:cubicBezTo>
                <a:cubicBezTo>
                  <a:pt x="22" y="308"/>
                  <a:pt x="0" y="292"/>
                  <a:pt x="0" y="240"/>
                </a:cubicBezTo>
                <a:lnTo>
                  <a:pt x="45" y="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43" name="AutoShape 495"/>
          <p:cNvSpPr>
            <a:spLocks noChangeArrowheads="1"/>
          </p:cNvSpPr>
          <p:nvPr/>
        </p:nvSpPr>
        <p:spPr bwMode="auto">
          <a:xfrm>
            <a:off x="4017963" y="5059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44" name="Oval 496"/>
          <p:cNvSpPr>
            <a:spLocks noChangeArrowheads="1"/>
          </p:cNvSpPr>
          <p:nvPr/>
        </p:nvSpPr>
        <p:spPr bwMode="auto">
          <a:xfrm>
            <a:off x="4548188" y="4308475"/>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45" name="Oval 497"/>
          <p:cNvSpPr>
            <a:spLocks noChangeArrowheads="1"/>
          </p:cNvSpPr>
          <p:nvPr/>
        </p:nvSpPr>
        <p:spPr bwMode="auto">
          <a:xfrm>
            <a:off x="4852988" y="5265738"/>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46" name="Oval 498"/>
          <p:cNvSpPr>
            <a:spLocks noChangeArrowheads="1"/>
          </p:cNvSpPr>
          <p:nvPr/>
        </p:nvSpPr>
        <p:spPr bwMode="auto">
          <a:xfrm rot="2968494">
            <a:off x="6124576" y="4268787"/>
            <a:ext cx="495300" cy="1746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47" name="Rectangle 499"/>
          <p:cNvSpPr>
            <a:spLocks noChangeArrowheads="1"/>
          </p:cNvSpPr>
          <p:nvPr/>
        </p:nvSpPr>
        <p:spPr bwMode="auto">
          <a:xfrm>
            <a:off x="5203825" y="4286250"/>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58</a:t>
            </a:r>
          </a:p>
        </p:txBody>
      </p:sp>
      <p:grpSp>
        <p:nvGrpSpPr>
          <p:cNvPr id="28148" name="Group 500"/>
          <p:cNvGrpSpPr>
            <a:grpSpLocks/>
          </p:cNvGrpSpPr>
          <p:nvPr/>
        </p:nvGrpSpPr>
        <p:grpSpPr bwMode="auto">
          <a:xfrm>
            <a:off x="2387600" y="5940425"/>
            <a:ext cx="1347788" cy="917575"/>
            <a:chOff x="1504" y="3742"/>
            <a:chExt cx="849" cy="578"/>
          </a:xfrm>
        </p:grpSpPr>
        <p:grpSp>
          <p:nvGrpSpPr>
            <p:cNvPr id="28149" name="Group 501"/>
            <p:cNvGrpSpPr>
              <a:grpSpLocks/>
            </p:cNvGrpSpPr>
            <p:nvPr/>
          </p:nvGrpSpPr>
          <p:grpSpPr bwMode="auto">
            <a:xfrm>
              <a:off x="1504" y="3742"/>
              <a:ext cx="849" cy="578"/>
              <a:chOff x="1504" y="3742"/>
              <a:chExt cx="849" cy="578"/>
            </a:xfrm>
          </p:grpSpPr>
          <p:sp>
            <p:nvSpPr>
              <p:cNvPr id="28150" name="Rectangle 502"/>
              <p:cNvSpPr>
                <a:spLocks noChangeArrowheads="1"/>
              </p:cNvSpPr>
              <p:nvPr/>
            </p:nvSpPr>
            <p:spPr bwMode="auto">
              <a:xfrm>
                <a:off x="1504" y="3757"/>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51" name="Text Box 503"/>
              <p:cNvSpPr txBox="1">
                <a:spLocks noChangeArrowheads="1"/>
              </p:cNvSpPr>
              <p:nvPr/>
            </p:nvSpPr>
            <p:spPr bwMode="auto">
              <a:xfrm>
                <a:off x="1532" y="3742"/>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u="sng">
                    <a:solidFill>
                      <a:srgbClr val="008000"/>
                    </a:solidFill>
                  </a:rPr>
                  <a:t>(New Guinea)</a:t>
                </a:r>
              </a:p>
            </p:txBody>
          </p:sp>
        </p:grpSp>
        <p:pic>
          <p:nvPicPr>
            <p:cNvPr id="28152" name="Picture 504" descr="41st_Infantry_Division"/>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80" y="4069"/>
              <a:ext cx="242" cy="133"/>
            </a:xfrm>
            <a:prstGeom prst="rect">
              <a:avLst/>
            </a:prstGeom>
            <a:noFill/>
            <a:extLst>
              <a:ext uri="{909E8E84-426E-40DD-AFC4-6F175D3DCCD1}">
                <a14:hiddenFill xmlns:a14="http://schemas.microsoft.com/office/drawing/2010/main">
                  <a:solidFill>
                    <a:srgbClr val="FFFFFF"/>
                  </a:solidFill>
                </a14:hiddenFill>
              </a:ext>
            </a:extLst>
          </p:spPr>
        </p:pic>
        <p:pic>
          <p:nvPicPr>
            <p:cNvPr id="28153" name="Picture 505"/>
            <p:cNvPicPr>
              <a:picLocks noChangeAspect="1" noChangeArrowheads="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74" y="4038"/>
              <a:ext cx="93" cy="186"/>
            </a:xfrm>
            <a:prstGeom prst="rect">
              <a:avLst/>
            </a:prstGeom>
            <a:noFill/>
            <a:extLst>
              <a:ext uri="{909E8E84-426E-40DD-AFC4-6F175D3DCCD1}">
                <a14:hiddenFill xmlns:a14="http://schemas.microsoft.com/office/drawing/2010/main">
                  <a:solidFill>
                    <a:srgbClr val="FFFFFF"/>
                  </a:solidFill>
                </a14:hiddenFill>
              </a:ext>
            </a:extLst>
          </p:spPr>
        </p:pic>
        <p:grpSp>
          <p:nvGrpSpPr>
            <p:cNvPr id="28154" name="Group 506"/>
            <p:cNvGrpSpPr>
              <a:grpSpLocks/>
            </p:cNvGrpSpPr>
            <p:nvPr/>
          </p:nvGrpSpPr>
          <p:grpSpPr bwMode="auto">
            <a:xfrm>
              <a:off x="1891" y="4046"/>
              <a:ext cx="183" cy="171"/>
              <a:chOff x="319" y="2966"/>
              <a:chExt cx="90" cy="84"/>
            </a:xfrm>
          </p:grpSpPr>
          <p:sp>
            <p:nvSpPr>
              <p:cNvPr id="28155" name="AutoShape 507"/>
              <p:cNvSpPr>
                <a:spLocks noChangeAspect="1" noChangeArrowheads="1" noTextEdit="1"/>
              </p:cNvSpPr>
              <p:nvPr/>
            </p:nvSpPr>
            <p:spPr bwMode="auto">
              <a:xfrm>
                <a:off x="319" y="2966"/>
                <a:ext cx="90" cy="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8156" name="Freeform 508"/>
              <p:cNvSpPr>
                <a:spLocks/>
              </p:cNvSpPr>
              <p:nvPr/>
            </p:nvSpPr>
            <p:spPr bwMode="auto">
              <a:xfrm>
                <a:off x="320" y="2966"/>
                <a:ext cx="88" cy="84"/>
              </a:xfrm>
              <a:custGeom>
                <a:avLst/>
                <a:gdLst>
                  <a:gd name="T0" fmla="*/ 394 w 787"/>
                  <a:gd name="T1" fmla="*/ 755 h 755"/>
                  <a:gd name="T2" fmla="*/ 457 w 787"/>
                  <a:gd name="T3" fmla="*/ 751 h 755"/>
                  <a:gd name="T4" fmla="*/ 518 w 787"/>
                  <a:gd name="T5" fmla="*/ 737 h 755"/>
                  <a:gd name="T6" fmla="*/ 574 w 787"/>
                  <a:gd name="T7" fmla="*/ 713 h 755"/>
                  <a:gd name="T8" fmla="*/ 626 w 787"/>
                  <a:gd name="T9" fmla="*/ 683 h 755"/>
                  <a:gd name="T10" fmla="*/ 672 w 787"/>
                  <a:gd name="T11" fmla="*/ 645 h 755"/>
                  <a:gd name="T12" fmla="*/ 711 w 787"/>
                  <a:gd name="T13" fmla="*/ 600 h 755"/>
                  <a:gd name="T14" fmla="*/ 743 w 787"/>
                  <a:gd name="T15" fmla="*/ 551 h 755"/>
                  <a:gd name="T16" fmla="*/ 768 w 787"/>
                  <a:gd name="T17" fmla="*/ 497 h 755"/>
                  <a:gd name="T18" fmla="*/ 782 w 787"/>
                  <a:gd name="T19" fmla="*/ 438 h 755"/>
                  <a:gd name="T20" fmla="*/ 787 w 787"/>
                  <a:gd name="T21" fmla="*/ 378 h 755"/>
                  <a:gd name="T22" fmla="*/ 787 w 787"/>
                  <a:gd name="T23" fmla="*/ 378 h 755"/>
                  <a:gd name="T24" fmla="*/ 782 w 787"/>
                  <a:gd name="T25" fmla="*/ 316 h 755"/>
                  <a:gd name="T26" fmla="*/ 768 w 787"/>
                  <a:gd name="T27" fmla="*/ 258 h 755"/>
                  <a:gd name="T28" fmla="*/ 743 w 787"/>
                  <a:gd name="T29" fmla="*/ 204 h 755"/>
                  <a:gd name="T30" fmla="*/ 711 w 787"/>
                  <a:gd name="T31" fmla="*/ 154 h 755"/>
                  <a:gd name="T32" fmla="*/ 672 w 787"/>
                  <a:gd name="T33" fmla="*/ 110 h 755"/>
                  <a:gd name="T34" fmla="*/ 626 w 787"/>
                  <a:gd name="T35" fmla="*/ 72 h 755"/>
                  <a:gd name="T36" fmla="*/ 574 w 787"/>
                  <a:gd name="T37" fmla="*/ 42 h 755"/>
                  <a:gd name="T38" fmla="*/ 518 w 787"/>
                  <a:gd name="T39" fmla="*/ 18 h 755"/>
                  <a:gd name="T40" fmla="*/ 457 w 787"/>
                  <a:gd name="T41" fmla="*/ 4 h 755"/>
                  <a:gd name="T42" fmla="*/ 394 w 787"/>
                  <a:gd name="T43" fmla="*/ 0 h 755"/>
                  <a:gd name="T44" fmla="*/ 394 w 787"/>
                  <a:gd name="T45" fmla="*/ 0 h 755"/>
                  <a:gd name="T46" fmla="*/ 330 w 787"/>
                  <a:gd name="T47" fmla="*/ 4 h 755"/>
                  <a:gd name="T48" fmla="*/ 269 w 787"/>
                  <a:gd name="T49" fmla="*/ 18 h 755"/>
                  <a:gd name="T50" fmla="*/ 213 w 787"/>
                  <a:gd name="T51" fmla="*/ 42 h 755"/>
                  <a:gd name="T52" fmla="*/ 161 w 787"/>
                  <a:gd name="T53" fmla="*/ 72 h 755"/>
                  <a:gd name="T54" fmla="*/ 115 w 787"/>
                  <a:gd name="T55" fmla="*/ 110 h 755"/>
                  <a:gd name="T56" fmla="*/ 76 w 787"/>
                  <a:gd name="T57" fmla="*/ 154 h 755"/>
                  <a:gd name="T58" fmla="*/ 44 w 787"/>
                  <a:gd name="T59" fmla="*/ 204 h 755"/>
                  <a:gd name="T60" fmla="*/ 19 w 787"/>
                  <a:gd name="T61" fmla="*/ 258 h 755"/>
                  <a:gd name="T62" fmla="*/ 5 w 787"/>
                  <a:gd name="T63" fmla="*/ 316 h 755"/>
                  <a:gd name="T64" fmla="*/ 0 w 787"/>
                  <a:gd name="T65" fmla="*/ 378 h 755"/>
                  <a:gd name="T66" fmla="*/ 0 w 787"/>
                  <a:gd name="T67" fmla="*/ 378 h 755"/>
                  <a:gd name="T68" fmla="*/ 5 w 787"/>
                  <a:gd name="T69" fmla="*/ 438 h 755"/>
                  <a:gd name="T70" fmla="*/ 19 w 787"/>
                  <a:gd name="T71" fmla="*/ 497 h 755"/>
                  <a:gd name="T72" fmla="*/ 44 w 787"/>
                  <a:gd name="T73" fmla="*/ 551 h 755"/>
                  <a:gd name="T74" fmla="*/ 76 w 787"/>
                  <a:gd name="T75" fmla="*/ 600 h 755"/>
                  <a:gd name="T76" fmla="*/ 115 w 787"/>
                  <a:gd name="T77" fmla="*/ 645 h 755"/>
                  <a:gd name="T78" fmla="*/ 161 w 787"/>
                  <a:gd name="T79" fmla="*/ 683 h 755"/>
                  <a:gd name="T80" fmla="*/ 213 w 787"/>
                  <a:gd name="T81" fmla="*/ 713 h 755"/>
                  <a:gd name="T82" fmla="*/ 269 w 787"/>
                  <a:gd name="T83" fmla="*/ 737 h 755"/>
                  <a:gd name="T84" fmla="*/ 330 w 787"/>
                  <a:gd name="T85" fmla="*/ 751 h 755"/>
                  <a:gd name="T86" fmla="*/ 394 w 787"/>
                  <a:gd name="T87" fmla="*/ 755 h 755"/>
                  <a:gd name="T88" fmla="*/ 394 w 787"/>
                  <a:gd name="T89" fmla="*/ 75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7" h="755">
                    <a:moveTo>
                      <a:pt x="394" y="755"/>
                    </a:moveTo>
                    <a:lnTo>
                      <a:pt x="457" y="751"/>
                    </a:lnTo>
                    <a:lnTo>
                      <a:pt x="518" y="737"/>
                    </a:lnTo>
                    <a:lnTo>
                      <a:pt x="574" y="713"/>
                    </a:lnTo>
                    <a:lnTo>
                      <a:pt x="626" y="683"/>
                    </a:lnTo>
                    <a:lnTo>
                      <a:pt x="672" y="645"/>
                    </a:lnTo>
                    <a:lnTo>
                      <a:pt x="711" y="600"/>
                    </a:lnTo>
                    <a:lnTo>
                      <a:pt x="743" y="551"/>
                    </a:lnTo>
                    <a:lnTo>
                      <a:pt x="768" y="497"/>
                    </a:lnTo>
                    <a:lnTo>
                      <a:pt x="782" y="438"/>
                    </a:lnTo>
                    <a:lnTo>
                      <a:pt x="787" y="378"/>
                    </a:lnTo>
                    <a:lnTo>
                      <a:pt x="787" y="378"/>
                    </a:lnTo>
                    <a:lnTo>
                      <a:pt x="782" y="316"/>
                    </a:lnTo>
                    <a:lnTo>
                      <a:pt x="768" y="258"/>
                    </a:lnTo>
                    <a:lnTo>
                      <a:pt x="743" y="204"/>
                    </a:lnTo>
                    <a:lnTo>
                      <a:pt x="711" y="154"/>
                    </a:lnTo>
                    <a:lnTo>
                      <a:pt x="672" y="110"/>
                    </a:lnTo>
                    <a:lnTo>
                      <a:pt x="626" y="72"/>
                    </a:lnTo>
                    <a:lnTo>
                      <a:pt x="574" y="42"/>
                    </a:lnTo>
                    <a:lnTo>
                      <a:pt x="518" y="18"/>
                    </a:lnTo>
                    <a:lnTo>
                      <a:pt x="457" y="4"/>
                    </a:lnTo>
                    <a:lnTo>
                      <a:pt x="394" y="0"/>
                    </a:lnTo>
                    <a:lnTo>
                      <a:pt x="394" y="0"/>
                    </a:lnTo>
                    <a:lnTo>
                      <a:pt x="330" y="4"/>
                    </a:lnTo>
                    <a:lnTo>
                      <a:pt x="269" y="18"/>
                    </a:lnTo>
                    <a:lnTo>
                      <a:pt x="213" y="42"/>
                    </a:lnTo>
                    <a:lnTo>
                      <a:pt x="161" y="72"/>
                    </a:lnTo>
                    <a:lnTo>
                      <a:pt x="115" y="110"/>
                    </a:lnTo>
                    <a:lnTo>
                      <a:pt x="76" y="154"/>
                    </a:lnTo>
                    <a:lnTo>
                      <a:pt x="44" y="204"/>
                    </a:lnTo>
                    <a:lnTo>
                      <a:pt x="19" y="258"/>
                    </a:lnTo>
                    <a:lnTo>
                      <a:pt x="5" y="316"/>
                    </a:lnTo>
                    <a:lnTo>
                      <a:pt x="0" y="378"/>
                    </a:lnTo>
                    <a:lnTo>
                      <a:pt x="0" y="378"/>
                    </a:lnTo>
                    <a:lnTo>
                      <a:pt x="5" y="438"/>
                    </a:lnTo>
                    <a:lnTo>
                      <a:pt x="19" y="497"/>
                    </a:lnTo>
                    <a:lnTo>
                      <a:pt x="44" y="551"/>
                    </a:lnTo>
                    <a:lnTo>
                      <a:pt x="76" y="600"/>
                    </a:lnTo>
                    <a:lnTo>
                      <a:pt x="115" y="645"/>
                    </a:lnTo>
                    <a:lnTo>
                      <a:pt x="161" y="683"/>
                    </a:lnTo>
                    <a:lnTo>
                      <a:pt x="213" y="713"/>
                    </a:lnTo>
                    <a:lnTo>
                      <a:pt x="269" y="737"/>
                    </a:lnTo>
                    <a:lnTo>
                      <a:pt x="330" y="751"/>
                    </a:lnTo>
                    <a:lnTo>
                      <a:pt x="394" y="755"/>
                    </a:lnTo>
                    <a:lnTo>
                      <a:pt x="394" y="7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57" name="Freeform 509"/>
              <p:cNvSpPr>
                <a:spLocks/>
              </p:cNvSpPr>
              <p:nvPr/>
            </p:nvSpPr>
            <p:spPr bwMode="auto">
              <a:xfrm>
                <a:off x="326" y="2971"/>
                <a:ext cx="77" cy="74"/>
              </a:xfrm>
              <a:custGeom>
                <a:avLst/>
                <a:gdLst>
                  <a:gd name="T0" fmla="*/ 347 w 695"/>
                  <a:gd name="T1" fmla="*/ 668 h 668"/>
                  <a:gd name="T2" fmla="*/ 404 w 695"/>
                  <a:gd name="T3" fmla="*/ 663 h 668"/>
                  <a:gd name="T4" fmla="*/ 458 w 695"/>
                  <a:gd name="T5" fmla="*/ 650 h 668"/>
                  <a:gd name="T6" fmla="*/ 507 w 695"/>
                  <a:gd name="T7" fmla="*/ 630 h 668"/>
                  <a:gd name="T8" fmla="*/ 552 w 695"/>
                  <a:gd name="T9" fmla="*/ 603 h 668"/>
                  <a:gd name="T10" fmla="*/ 593 w 695"/>
                  <a:gd name="T11" fmla="*/ 569 h 668"/>
                  <a:gd name="T12" fmla="*/ 628 w 695"/>
                  <a:gd name="T13" fmla="*/ 530 h 668"/>
                  <a:gd name="T14" fmla="*/ 656 w 695"/>
                  <a:gd name="T15" fmla="*/ 487 h 668"/>
                  <a:gd name="T16" fmla="*/ 677 w 695"/>
                  <a:gd name="T17" fmla="*/ 440 h 668"/>
                  <a:gd name="T18" fmla="*/ 691 w 695"/>
                  <a:gd name="T19" fmla="*/ 388 h 668"/>
                  <a:gd name="T20" fmla="*/ 695 w 695"/>
                  <a:gd name="T21" fmla="*/ 334 h 668"/>
                  <a:gd name="T22" fmla="*/ 695 w 695"/>
                  <a:gd name="T23" fmla="*/ 334 h 668"/>
                  <a:gd name="T24" fmla="*/ 691 w 695"/>
                  <a:gd name="T25" fmla="*/ 280 h 668"/>
                  <a:gd name="T26" fmla="*/ 677 w 695"/>
                  <a:gd name="T27" fmla="*/ 229 h 668"/>
                  <a:gd name="T28" fmla="*/ 656 w 695"/>
                  <a:gd name="T29" fmla="*/ 180 h 668"/>
                  <a:gd name="T30" fmla="*/ 628 w 695"/>
                  <a:gd name="T31" fmla="*/ 137 h 668"/>
                  <a:gd name="T32" fmla="*/ 593 w 695"/>
                  <a:gd name="T33" fmla="*/ 98 h 668"/>
                  <a:gd name="T34" fmla="*/ 552 w 695"/>
                  <a:gd name="T35" fmla="*/ 65 h 668"/>
                  <a:gd name="T36" fmla="*/ 507 w 695"/>
                  <a:gd name="T37" fmla="*/ 38 h 668"/>
                  <a:gd name="T38" fmla="*/ 458 w 695"/>
                  <a:gd name="T39" fmla="*/ 17 h 668"/>
                  <a:gd name="T40" fmla="*/ 404 w 695"/>
                  <a:gd name="T41" fmla="*/ 4 h 668"/>
                  <a:gd name="T42" fmla="*/ 347 w 695"/>
                  <a:gd name="T43" fmla="*/ 0 h 668"/>
                  <a:gd name="T44" fmla="*/ 347 w 695"/>
                  <a:gd name="T45" fmla="*/ 0 h 668"/>
                  <a:gd name="T46" fmla="*/ 291 w 695"/>
                  <a:gd name="T47" fmla="*/ 4 h 668"/>
                  <a:gd name="T48" fmla="*/ 238 w 695"/>
                  <a:gd name="T49" fmla="*/ 17 h 668"/>
                  <a:gd name="T50" fmla="*/ 188 w 695"/>
                  <a:gd name="T51" fmla="*/ 38 h 668"/>
                  <a:gd name="T52" fmla="*/ 143 w 695"/>
                  <a:gd name="T53" fmla="*/ 65 h 668"/>
                  <a:gd name="T54" fmla="*/ 102 w 695"/>
                  <a:gd name="T55" fmla="*/ 98 h 668"/>
                  <a:gd name="T56" fmla="*/ 67 w 695"/>
                  <a:gd name="T57" fmla="*/ 137 h 668"/>
                  <a:gd name="T58" fmla="*/ 39 w 695"/>
                  <a:gd name="T59" fmla="*/ 180 h 668"/>
                  <a:gd name="T60" fmla="*/ 18 w 695"/>
                  <a:gd name="T61" fmla="*/ 229 h 668"/>
                  <a:gd name="T62" fmla="*/ 4 w 695"/>
                  <a:gd name="T63" fmla="*/ 280 h 668"/>
                  <a:gd name="T64" fmla="*/ 0 w 695"/>
                  <a:gd name="T65" fmla="*/ 334 h 668"/>
                  <a:gd name="T66" fmla="*/ 0 w 695"/>
                  <a:gd name="T67" fmla="*/ 334 h 668"/>
                  <a:gd name="T68" fmla="*/ 4 w 695"/>
                  <a:gd name="T69" fmla="*/ 388 h 668"/>
                  <a:gd name="T70" fmla="*/ 18 w 695"/>
                  <a:gd name="T71" fmla="*/ 440 h 668"/>
                  <a:gd name="T72" fmla="*/ 39 w 695"/>
                  <a:gd name="T73" fmla="*/ 487 h 668"/>
                  <a:gd name="T74" fmla="*/ 67 w 695"/>
                  <a:gd name="T75" fmla="*/ 530 h 668"/>
                  <a:gd name="T76" fmla="*/ 102 w 695"/>
                  <a:gd name="T77" fmla="*/ 569 h 668"/>
                  <a:gd name="T78" fmla="*/ 143 w 695"/>
                  <a:gd name="T79" fmla="*/ 603 h 668"/>
                  <a:gd name="T80" fmla="*/ 188 w 695"/>
                  <a:gd name="T81" fmla="*/ 630 h 668"/>
                  <a:gd name="T82" fmla="*/ 238 w 695"/>
                  <a:gd name="T83" fmla="*/ 650 h 668"/>
                  <a:gd name="T84" fmla="*/ 291 w 695"/>
                  <a:gd name="T85" fmla="*/ 663 h 668"/>
                  <a:gd name="T86" fmla="*/ 347 w 695"/>
                  <a:gd name="T87" fmla="*/ 668 h 668"/>
                  <a:gd name="T88" fmla="*/ 347 w 695"/>
                  <a:gd name="T89" fmla="*/ 66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5" h="668">
                    <a:moveTo>
                      <a:pt x="347" y="668"/>
                    </a:moveTo>
                    <a:lnTo>
                      <a:pt x="404" y="663"/>
                    </a:lnTo>
                    <a:lnTo>
                      <a:pt x="458" y="650"/>
                    </a:lnTo>
                    <a:lnTo>
                      <a:pt x="507" y="630"/>
                    </a:lnTo>
                    <a:lnTo>
                      <a:pt x="552" y="603"/>
                    </a:lnTo>
                    <a:lnTo>
                      <a:pt x="593" y="569"/>
                    </a:lnTo>
                    <a:lnTo>
                      <a:pt x="628" y="530"/>
                    </a:lnTo>
                    <a:lnTo>
                      <a:pt x="656" y="487"/>
                    </a:lnTo>
                    <a:lnTo>
                      <a:pt x="677" y="440"/>
                    </a:lnTo>
                    <a:lnTo>
                      <a:pt x="691" y="388"/>
                    </a:lnTo>
                    <a:lnTo>
                      <a:pt x="695" y="334"/>
                    </a:lnTo>
                    <a:lnTo>
                      <a:pt x="695" y="334"/>
                    </a:lnTo>
                    <a:lnTo>
                      <a:pt x="691" y="280"/>
                    </a:lnTo>
                    <a:lnTo>
                      <a:pt x="677" y="229"/>
                    </a:lnTo>
                    <a:lnTo>
                      <a:pt x="656" y="180"/>
                    </a:lnTo>
                    <a:lnTo>
                      <a:pt x="628" y="137"/>
                    </a:lnTo>
                    <a:lnTo>
                      <a:pt x="593" y="98"/>
                    </a:lnTo>
                    <a:lnTo>
                      <a:pt x="552" y="65"/>
                    </a:lnTo>
                    <a:lnTo>
                      <a:pt x="507" y="38"/>
                    </a:lnTo>
                    <a:lnTo>
                      <a:pt x="458" y="17"/>
                    </a:lnTo>
                    <a:lnTo>
                      <a:pt x="404" y="4"/>
                    </a:lnTo>
                    <a:lnTo>
                      <a:pt x="347" y="0"/>
                    </a:lnTo>
                    <a:lnTo>
                      <a:pt x="347" y="0"/>
                    </a:lnTo>
                    <a:lnTo>
                      <a:pt x="291" y="4"/>
                    </a:lnTo>
                    <a:lnTo>
                      <a:pt x="238" y="17"/>
                    </a:lnTo>
                    <a:lnTo>
                      <a:pt x="188" y="38"/>
                    </a:lnTo>
                    <a:lnTo>
                      <a:pt x="143" y="65"/>
                    </a:lnTo>
                    <a:lnTo>
                      <a:pt x="102" y="98"/>
                    </a:lnTo>
                    <a:lnTo>
                      <a:pt x="67" y="137"/>
                    </a:lnTo>
                    <a:lnTo>
                      <a:pt x="39" y="180"/>
                    </a:lnTo>
                    <a:lnTo>
                      <a:pt x="18" y="229"/>
                    </a:lnTo>
                    <a:lnTo>
                      <a:pt x="4" y="280"/>
                    </a:lnTo>
                    <a:lnTo>
                      <a:pt x="0" y="334"/>
                    </a:lnTo>
                    <a:lnTo>
                      <a:pt x="0" y="334"/>
                    </a:lnTo>
                    <a:lnTo>
                      <a:pt x="4" y="388"/>
                    </a:lnTo>
                    <a:lnTo>
                      <a:pt x="18" y="440"/>
                    </a:lnTo>
                    <a:lnTo>
                      <a:pt x="39" y="487"/>
                    </a:lnTo>
                    <a:lnTo>
                      <a:pt x="67" y="530"/>
                    </a:lnTo>
                    <a:lnTo>
                      <a:pt x="102" y="569"/>
                    </a:lnTo>
                    <a:lnTo>
                      <a:pt x="143" y="603"/>
                    </a:lnTo>
                    <a:lnTo>
                      <a:pt x="188" y="630"/>
                    </a:lnTo>
                    <a:lnTo>
                      <a:pt x="238" y="650"/>
                    </a:lnTo>
                    <a:lnTo>
                      <a:pt x="291" y="663"/>
                    </a:lnTo>
                    <a:lnTo>
                      <a:pt x="347" y="668"/>
                    </a:lnTo>
                    <a:lnTo>
                      <a:pt x="347" y="668"/>
                    </a:lnTo>
                    <a:close/>
                  </a:path>
                </a:pathLst>
              </a:custGeom>
              <a:solidFill>
                <a:srgbClr val="CB5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58" name="Freeform 510"/>
              <p:cNvSpPr>
                <a:spLocks/>
              </p:cNvSpPr>
              <p:nvPr/>
            </p:nvSpPr>
            <p:spPr bwMode="auto">
              <a:xfrm>
                <a:off x="340" y="2974"/>
                <a:ext cx="50" cy="68"/>
              </a:xfrm>
              <a:custGeom>
                <a:avLst/>
                <a:gdLst>
                  <a:gd name="T0" fmla="*/ 281 w 443"/>
                  <a:gd name="T1" fmla="*/ 117 h 611"/>
                  <a:gd name="T2" fmla="*/ 317 w 443"/>
                  <a:gd name="T3" fmla="*/ 93 h 611"/>
                  <a:gd name="T4" fmla="*/ 358 w 443"/>
                  <a:gd name="T5" fmla="*/ 81 h 611"/>
                  <a:gd name="T6" fmla="*/ 385 w 443"/>
                  <a:gd name="T7" fmla="*/ 84 h 611"/>
                  <a:gd name="T8" fmla="*/ 436 w 443"/>
                  <a:gd name="T9" fmla="*/ 122 h 611"/>
                  <a:gd name="T10" fmla="*/ 439 w 443"/>
                  <a:gd name="T11" fmla="*/ 161 h 611"/>
                  <a:gd name="T12" fmla="*/ 419 w 443"/>
                  <a:gd name="T13" fmla="*/ 209 h 611"/>
                  <a:gd name="T14" fmla="*/ 408 w 443"/>
                  <a:gd name="T15" fmla="*/ 239 h 611"/>
                  <a:gd name="T16" fmla="*/ 408 w 443"/>
                  <a:gd name="T17" fmla="*/ 265 h 611"/>
                  <a:gd name="T18" fmla="*/ 413 w 443"/>
                  <a:gd name="T19" fmla="*/ 291 h 611"/>
                  <a:gd name="T20" fmla="*/ 416 w 443"/>
                  <a:gd name="T21" fmla="*/ 319 h 611"/>
                  <a:gd name="T22" fmla="*/ 405 w 443"/>
                  <a:gd name="T23" fmla="*/ 346 h 611"/>
                  <a:gd name="T24" fmla="*/ 369 w 443"/>
                  <a:gd name="T25" fmla="*/ 395 h 611"/>
                  <a:gd name="T26" fmla="*/ 355 w 443"/>
                  <a:gd name="T27" fmla="*/ 426 h 611"/>
                  <a:gd name="T28" fmla="*/ 360 w 443"/>
                  <a:gd name="T29" fmla="*/ 473 h 611"/>
                  <a:gd name="T30" fmla="*/ 349 w 443"/>
                  <a:gd name="T31" fmla="*/ 496 h 611"/>
                  <a:gd name="T32" fmla="*/ 329 w 443"/>
                  <a:gd name="T33" fmla="*/ 519 h 611"/>
                  <a:gd name="T34" fmla="*/ 313 w 443"/>
                  <a:gd name="T35" fmla="*/ 527 h 611"/>
                  <a:gd name="T36" fmla="*/ 294 w 443"/>
                  <a:gd name="T37" fmla="*/ 527 h 611"/>
                  <a:gd name="T38" fmla="*/ 279 w 443"/>
                  <a:gd name="T39" fmla="*/ 541 h 611"/>
                  <a:gd name="T40" fmla="*/ 263 w 443"/>
                  <a:gd name="T41" fmla="*/ 575 h 611"/>
                  <a:gd name="T42" fmla="*/ 250 w 443"/>
                  <a:gd name="T43" fmla="*/ 588 h 611"/>
                  <a:gd name="T44" fmla="*/ 233 w 443"/>
                  <a:gd name="T45" fmla="*/ 602 h 611"/>
                  <a:gd name="T46" fmla="*/ 223 w 443"/>
                  <a:gd name="T47" fmla="*/ 607 h 611"/>
                  <a:gd name="T48" fmla="*/ 203 w 443"/>
                  <a:gd name="T49" fmla="*/ 610 h 611"/>
                  <a:gd name="T50" fmla="*/ 186 w 443"/>
                  <a:gd name="T51" fmla="*/ 603 h 611"/>
                  <a:gd name="T52" fmla="*/ 171 w 443"/>
                  <a:gd name="T53" fmla="*/ 573 h 611"/>
                  <a:gd name="T54" fmla="*/ 152 w 443"/>
                  <a:gd name="T55" fmla="*/ 556 h 611"/>
                  <a:gd name="T56" fmla="*/ 117 w 443"/>
                  <a:gd name="T57" fmla="*/ 530 h 611"/>
                  <a:gd name="T58" fmla="*/ 105 w 443"/>
                  <a:gd name="T59" fmla="*/ 505 h 611"/>
                  <a:gd name="T60" fmla="*/ 99 w 443"/>
                  <a:gd name="T61" fmla="*/ 456 h 611"/>
                  <a:gd name="T62" fmla="*/ 81 w 443"/>
                  <a:gd name="T63" fmla="*/ 428 h 611"/>
                  <a:gd name="T64" fmla="*/ 48 w 443"/>
                  <a:gd name="T65" fmla="*/ 399 h 611"/>
                  <a:gd name="T66" fmla="*/ 36 w 443"/>
                  <a:gd name="T67" fmla="*/ 378 h 611"/>
                  <a:gd name="T68" fmla="*/ 27 w 443"/>
                  <a:gd name="T69" fmla="*/ 354 h 611"/>
                  <a:gd name="T70" fmla="*/ 30 w 443"/>
                  <a:gd name="T71" fmla="*/ 334 h 611"/>
                  <a:gd name="T72" fmla="*/ 26 w 443"/>
                  <a:gd name="T73" fmla="*/ 292 h 611"/>
                  <a:gd name="T74" fmla="*/ 31 w 443"/>
                  <a:gd name="T75" fmla="*/ 271 h 611"/>
                  <a:gd name="T76" fmla="*/ 24 w 443"/>
                  <a:gd name="T77" fmla="*/ 253 h 611"/>
                  <a:gd name="T78" fmla="*/ 14 w 443"/>
                  <a:gd name="T79" fmla="*/ 232 h 611"/>
                  <a:gd name="T80" fmla="*/ 0 w 443"/>
                  <a:gd name="T81" fmla="*/ 199 h 611"/>
                  <a:gd name="T82" fmla="*/ 9 w 443"/>
                  <a:gd name="T83" fmla="*/ 173 h 611"/>
                  <a:gd name="T84" fmla="*/ 29 w 443"/>
                  <a:gd name="T85" fmla="*/ 142 h 611"/>
                  <a:gd name="T86" fmla="*/ 52 w 443"/>
                  <a:gd name="T87" fmla="*/ 115 h 611"/>
                  <a:gd name="T88" fmla="*/ 79 w 443"/>
                  <a:gd name="T89" fmla="*/ 82 h 611"/>
                  <a:gd name="T90" fmla="*/ 112 w 443"/>
                  <a:gd name="T91" fmla="*/ 67 h 611"/>
                  <a:gd name="T92" fmla="*/ 152 w 443"/>
                  <a:gd name="T93" fmla="*/ 79 h 611"/>
                  <a:gd name="T94" fmla="*/ 182 w 443"/>
                  <a:gd name="T95" fmla="*/ 106 h 611"/>
                  <a:gd name="T96" fmla="*/ 225 w 443"/>
                  <a:gd name="T97" fmla="*/ 134 h 611"/>
                  <a:gd name="T98" fmla="*/ 227 w 443"/>
                  <a:gd name="T99" fmla="*/ 95 h 611"/>
                  <a:gd name="T100" fmla="*/ 212 w 443"/>
                  <a:gd name="T101" fmla="*/ 47 h 611"/>
                  <a:gd name="T102" fmla="*/ 192 w 443"/>
                  <a:gd name="T103" fmla="*/ 15 h 611"/>
                  <a:gd name="T104" fmla="*/ 245 w 443"/>
                  <a:gd name="T105" fmla="*/ 0 h 611"/>
                  <a:gd name="T106" fmla="*/ 258 w 443"/>
                  <a:gd name="T107" fmla="*/ 36 h 611"/>
                  <a:gd name="T108" fmla="*/ 266 w 443"/>
                  <a:gd name="T109" fmla="*/ 90 h 611"/>
                  <a:gd name="T110" fmla="*/ 265 w 443"/>
                  <a:gd name="T111" fmla="*/ 129 h 611"/>
                  <a:gd name="T112" fmla="*/ 264 w 443"/>
                  <a:gd name="T113" fmla="*/ 13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611">
                    <a:moveTo>
                      <a:pt x="264" y="137"/>
                    </a:moveTo>
                    <a:lnTo>
                      <a:pt x="272" y="128"/>
                    </a:lnTo>
                    <a:lnTo>
                      <a:pt x="281" y="117"/>
                    </a:lnTo>
                    <a:lnTo>
                      <a:pt x="292" y="108"/>
                    </a:lnTo>
                    <a:lnTo>
                      <a:pt x="304" y="100"/>
                    </a:lnTo>
                    <a:lnTo>
                      <a:pt x="317" y="93"/>
                    </a:lnTo>
                    <a:lnTo>
                      <a:pt x="330" y="88"/>
                    </a:lnTo>
                    <a:lnTo>
                      <a:pt x="345" y="83"/>
                    </a:lnTo>
                    <a:lnTo>
                      <a:pt x="358" y="81"/>
                    </a:lnTo>
                    <a:lnTo>
                      <a:pt x="373" y="82"/>
                    </a:lnTo>
                    <a:lnTo>
                      <a:pt x="385" y="84"/>
                    </a:lnTo>
                    <a:lnTo>
                      <a:pt x="385" y="84"/>
                    </a:lnTo>
                    <a:lnTo>
                      <a:pt x="405" y="93"/>
                    </a:lnTo>
                    <a:lnTo>
                      <a:pt x="422" y="106"/>
                    </a:lnTo>
                    <a:lnTo>
                      <a:pt x="436" y="122"/>
                    </a:lnTo>
                    <a:lnTo>
                      <a:pt x="443" y="141"/>
                    </a:lnTo>
                    <a:lnTo>
                      <a:pt x="439" y="161"/>
                    </a:lnTo>
                    <a:lnTo>
                      <a:pt x="439" y="161"/>
                    </a:lnTo>
                    <a:lnTo>
                      <a:pt x="434" y="176"/>
                    </a:lnTo>
                    <a:lnTo>
                      <a:pt x="426" y="192"/>
                    </a:lnTo>
                    <a:lnTo>
                      <a:pt x="419" y="209"/>
                    </a:lnTo>
                    <a:lnTo>
                      <a:pt x="413" y="224"/>
                    </a:lnTo>
                    <a:lnTo>
                      <a:pt x="408" y="239"/>
                    </a:lnTo>
                    <a:lnTo>
                      <a:pt x="408" y="239"/>
                    </a:lnTo>
                    <a:lnTo>
                      <a:pt x="407" y="248"/>
                    </a:lnTo>
                    <a:lnTo>
                      <a:pt x="407" y="256"/>
                    </a:lnTo>
                    <a:lnTo>
                      <a:pt x="408" y="265"/>
                    </a:lnTo>
                    <a:lnTo>
                      <a:pt x="409" y="273"/>
                    </a:lnTo>
                    <a:lnTo>
                      <a:pt x="411" y="282"/>
                    </a:lnTo>
                    <a:lnTo>
                      <a:pt x="413" y="291"/>
                    </a:lnTo>
                    <a:lnTo>
                      <a:pt x="416" y="299"/>
                    </a:lnTo>
                    <a:lnTo>
                      <a:pt x="416" y="309"/>
                    </a:lnTo>
                    <a:lnTo>
                      <a:pt x="416" y="319"/>
                    </a:lnTo>
                    <a:lnTo>
                      <a:pt x="412" y="330"/>
                    </a:lnTo>
                    <a:lnTo>
                      <a:pt x="412" y="330"/>
                    </a:lnTo>
                    <a:lnTo>
                      <a:pt x="405" y="346"/>
                    </a:lnTo>
                    <a:lnTo>
                      <a:pt x="394" y="363"/>
                    </a:lnTo>
                    <a:lnTo>
                      <a:pt x="382" y="379"/>
                    </a:lnTo>
                    <a:lnTo>
                      <a:pt x="369" y="395"/>
                    </a:lnTo>
                    <a:lnTo>
                      <a:pt x="358" y="411"/>
                    </a:lnTo>
                    <a:lnTo>
                      <a:pt x="358" y="411"/>
                    </a:lnTo>
                    <a:lnTo>
                      <a:pt x="355" y="426"/>
                    </a:lnTo>
                    <a:lnTo>
                      <a:pt x="356" y="441"/>
                    </a:lnTo>
                    <a:lnTo>
                      <a:pt x="359" y="458"/>
                    </a:lnTo>
                    <a:lnTo>
                      <a:pt x="360" y="473"/>
                    </a:lnTo>
                    <a:lnTo>
                      <a:pt x="354" y="488"/>
                    </a:lnTo>
                    <a:lnTo>
                      <a:pt x="354" y="488"/>
                    </a:lnTo>
                    <a:lnTo>
                      <a:pt x="349" y="496"/>
                    </a:lnTo>
                    <a:lnTo>
                      <a:pt x="342" y="503"/>
                    </a:lnTo>
                    <a:lnTo>
                      <a:pt x="336" y="512"/>
                    </a:lnTo>
                    <a:lnTo>
                      <a:pt x="329" y="519"/>
                    </a:lnTo>
                    <a:lnTo>
                      <a:pt x="322" y="523"/>
                    </a:lnTo>
                    <a:lnTo>
                      <a:pt x="322" y="523"/>
                    </a:lnTo>
                    <a:lnTo>
                      <a:pt x="313" y="527"/>
                    </a:lnTo>
                    <a:lnTo>
                      <a:pt x="306" y="527"/>
                    </a:lnTo>
                    <a:lnTo>
                      <a:pt x="300" y="526"/>
                    </a:lnTo>
                    <a:lnTo>
                      <a:pt x="294" y="527"/>
                    </a:lnTo>
                    <a:lnTo>
                      <a:pt x="286" y="532"/>
                    </a:lnTo>
                    <a:lnTo>
                      <a:pt x="286" y="532"/>
                    </a:lnTo>
                    <a:lnTo>
                      <a:pt x="279" y="541"/>
                    </a:lnTo>
                    <a:lnTo>
                      <a:pt x="274" y="552"/>
                    </a:lnTo>
                    <a:lnTo>
                      <a:pt x="268" y="564"/>
                    </a:lnTo>
                    <a:lnTo>
                      <a:pt x="263" y="575"/>
                    </a:lnTo>
                    <a:lnTo>
                      <a:pt x="255" y="583"/>
                    </a:lnTo>
                    <a:lnTo>
                      <a:pt x="255" y="583"/>
                    </a:lnTo>
                    <a:lnTo>
                      <a:pt x="250" y="588"/>
                    </a:lnTo>
                    <a:lnTo>
                      <a:pt x="245" y="593"/>
                    </a:lnTo>
                    <a:lnTo>
                      <a:pt x="239" y="597"/>
                    </a:lnTo>
                    <a:lnTo>
                      <a:pt x="233" y="602"/>
                    </a:lnTo>
                    <a:lnTo>
                      <a:pt x="229" y="605"/>
                    </a:lnTo>
                    <a:lnTo>
                      <a:pt x="229" y="605"/>
                    </a:lnTo>
                    <a:lnTo>
                      <a:pt x="223" y="607"/>
                    </a:lnTo>
                    <a:lnTo>
                      <a:pt x="218" y="609"/>
                    </a:lnTo>
                    <a:lnTo>
                      <a:pt x="211" y="611"/>
                    </a:lnTo>
                    <a:lnTo>
                      <a:pt x="203" y="610"/>
                    </a:lnTo>
                    <a:lnTo>
                      <a:pt x="196" y="609"/>
                    </a:lnTo>
                    <a:lnTo>
                      <a:pt x="196" y="609"/>
                    </a:lnTo>
                    <a:lnTo>
                      <a:pt x="186" y="603"/>
                    </a:lnTo>
                    <a:lnTo>
                      <a:pt x="179" y="593"/>
                    </a:lnTo>
                    <a:lnTo>
                      <a:pt x="176" y="582"/>
                    </a:lnTo>
                    <a:lnTo>
                      <a:pt x="171" y="573"/>
                    </a:lnTo>
                    <a:lnTo>
                      <a:pt x="165" y="564"/>
                    </a:lnTo>
                    <a:lnTo>
                      <a:pt x="165" y="564"/>
                    </a:lnTo>
                    <a:lnTo>
                      <a:pt x="152" y="556"/>
                    </a:lnTo>
                    <a:lnTo>
                      <a:pt x="140" y="548"/>
                    </a:lnTo>
                    <a:lnTo>
                      <a:pt x="128" y="540"/>
                    </a:lnTo>
                    <a:lnTo>
                      <a:pt x="117" y="530"/>
                    </a:lnTo>
                    <a:lnTo>
                      <a:pt x="110" y="520"/>
                    </a:lnTo>
                    <a:lnTo>
                      <a:pt x="110" y="520"/>
                    </a:lnTo>
                    <a:lnTo>
                      <a:pt x="105" y="505"/>
                    </a:lnTo>
                    <a:lnTo>
                      <a:pt x="103" y="488"/>
                    </a:lnTo>
                    <a:lnTo>
                      <a:pt x="103" y="472"/>
                    </a:lnTo>
                    <a:lnTo>
                      <a:pt x="99" y="456"/>
                    </a:lnTo>
                    <a:lnTo>
                      <a:pt x="93" y="441"/>
                    </a:lnTo>
                    <a:lnTo>
                      <a:pt x="93" y="441"/>
                    </a:lnTo>
                    <a:lnTo>
                      <a:pt x="81" y="428"/>
                    </a:lnTo>
                    <a:lnTo>
                      <a:pt x="69" y="418"/>
                    </a:lnTo>
                    <a:lnTo>
                      <a:pt x="58" y="410"/>
                    </a:lnTo>
                    <a:lnTo>
                      <a:pt x="48" y="399"/>
                    </a:lnTo>
                    <a:lnTo>
                      <a:pt x="40" y="385"/>
                    </a:lnTo>
                    <a:lnTo>
                      <a:pt x="40" y="385"/>
                    </a:lnTo>
                    <a:lnTo>
                      <a:pt x="36" y="378"/>
                    </a:lnTo>
                    <a:lnTo>
                      <a:pt x="32" y="371"/>
                    </a:lnTo>
                    <a:lnTo>
                      <a:pt x="29" y="362"/>
                    </a:lnTo>
                    <a:lnTo>
                      <a:pt x="27" y="354"/>
                    </a:lnTo>
                    <a:lnTo>
                      <a:pt x="27" y="347"/>
                    </a:lnTo>
                    <a:lnTo>
                      <a:pt x="27" y="347"/>
                    </a:lnTo>
                    <a:lnTo>
                      <a:pt x="30" y="334"/>
                    </a:lnTo>
                    <a:lnTo>
                      <a:pt x="29" y="320"/>
                    </a:lnTo>
                    <a:lnTo>
                      <a:pt x="26" y="306"/>
                    </a:lnTo>
                    <a:lnTo>
                      <a:pt x="26" y="292"/>
                    </a:lnTo>
                    <a:lnTo>
                      <a:pt x="29" y="279"/>
                    </a:lnTo>
                    <a:lnTo>
                      <a:pt x="29" y="279"/>
                    </a:lnTo>
                    <a:lnTo>
                      <a:pt x="31" y="271"/>
                    </a:lnTo>
                    <a:lnTo>
                      <a:pt x="30" y="265"/>
                    </a:lnTo>
                    <a:lnTo>
                      <a:pt x="27" y="258"/>
                    </a:lnTo>
                    <a:lnTo>
                      <a:pt x="24" y="253"/>
                    </a:lnTo>
                    <a:lnTo>
                      <a:pt x="21" y="245"/>
                    </a:lnTo>
                    <a:lnTo>
                      <a:pt x="21" y="245"/>
                    </a:lnTo>
                    <a:lnTo>
                      <a:pt x="14" y="232"/>
                    </a:lnTo>
                    <a:lnTo>
                      <a:pt x="8" y="222"/>
                    </a:lnTo>
                    <a:lnTo>
                      <a:pt x="3" y="211"/>
                    </a:lnTo>
                    <a:lnTo>
                      <a:pt x="0" y="199"/>
                    </a:lnTo>
                    <a:lnTo>
                      <a:pt x="3" y="186"/>
                    </a:lnTo>
                    <a:lnTo>
                      <a:pt x="3" y="186"/>
                    </a:lnTo>
                    <a:lnTo>
                      <a:pt x="9" y="173"/>
                    </a:lnTo>
                    <a:lnTo>
                      <a:pt x="15" y="161"/>
                    </a:lnTo>
                    <a:lnTo>
                      <a:pt x="22" y="151"/>
                    </a:lnTo>
                    <a:lnTo>
                      <a:pt x="29" y="142"/>
                    </a:lnTo>
                    <a:lnTo>
                      <a:pt x="35" y="132"/>
                    </a:lnTo>
                    <a:lnTo>
                      <a:pt x="43" y="123"/>
                    </a:lnTo>
                    <a:lnTo>
                      <a:pt x="52" y="115"/>
                    </a:lnTo>
                    <a:lnTo>
                      <a:pt x="60" y="105"/>
                    </a:lnTo>
                    <a:lnTo>
                      <a:pt x="70" y="94"/>
                    </a:lnTo>
                    <a:lnTo>
                      <a:pt x="79" y="82"/>
                    </a:lnTo>
                    <a:lnTo>
                      <a:pt x="79" y="82"/>
                    </a:lnTo>
                    <a:lnTo>
                      <a:pt x="95" y="71"/>
                    </a:lnTo>
                    <a:lnTo>
                      <a:pt x="112" y="67"/>
                    </a:lnTo>
                    <a:lnTo>
                      <a:pt x="130" y="68"/>
                    </a:lnTo>
                    <a:lnTo>
                      <a:pt x="143" y="73"/>
                    </a:lnTo>
                    <a:lnTo>
                      <a:pt x="152" y="79"/>
                    </a:lnTo>
                    <a:lnTo>
                      <a:pt x="152" y="79"/>
                    </a:lnTo>
                    <a:lnTo>
                      <a:pt x="167" y="95"/>
                    </a:lnTo>
                    <a:lnTo>
                      <a:pt x="182" y="106"/>
                    </a:lnTo>
                    <a:lnTo>
                      <a:pt x="196" y="115"/>
                    </a:lnTo>
                    <a:lnTo>
                      <a:pt x="211" y="123"/>
                    </a:lnTo>
                    <a:lnTo>
                      <a:pt x="225" y="134"/>
                    </a:lnTo>
                    <a:lnTo>
                      <a:pt x="225" y="134"/>
                    </a:lnTo>
                    <a:lnTo>
                      <a:pt x="228" y="115"/>
                    </a:lnTo>
                    <a:lnTo>
                      <a:pt x="227" y="95"/>
                    </a:lnTo>
                    <a:lnTo>
                      <a:pt x="223" y="78"/>
                    </a:lnTo>
                    <a:lnTo>
                      <a:pt x="219" y="61"/>
                    </a:lnTo>
                    <a:lnTo>
                      <a:pt x="212" y="47"/>
                    </a:lnTo>
                    <a:lnTo>
                      <a:pt x="204" y="34"/>
                    </a:lnTo>
                    <a:lnTo>
                      <a:pt x="197" y="23"/>
                    </a:lnTo>
                    <a:lnTo>
                      <a:pt x="192" y="15"/>
                    </a:lnTo>
                    <a:lnTo>
                      <a:pt x="188" y="10"/>
                    </a:lnTo>
                    <a:lnTo>
                      <a:pt x="186" y="8"/>
                    </a:lnTo>
                    <a:lnTo>
                      <a:pt x="245" y="0"/>
                    </a:lnTo>
                    <a:lnTo>
                      <a:pt x="245" y="0"/>
                    </a:lnTo>
                    <a:lnTo>
                      <a:pt x="252" y="19"/>
                    </a:lnTo>
                    <a:lnTo>
                      <a:pt x="258" y="36"/>
                    </a:lnTo>
                    <a:lnTo>
                      <a:pt x="263" y="55"/>
                    </a:lnTo>
                    <a:lnTo>
                      <a:pt x="265" y="73"/>
                    </a:lnTo>
                    <a:lnTo>
                      <a:pt x="266" y="90"/>
                    </a:lnTo>
                    <a:lnTo>
                      <a:pt x="266" y="106"/>
                    </a:lnTo>
                    <a:lnTo>
                      <a:pt x="265" y="119"/>
                    </a:lnTo>
                    <a:lnTo>
                      <a:pt x="265" y="129"/>
                    </a:lnTo>
                    <a:lnTo>
                      <a:pt x="264" y="135"/>
                    </a:lnTo>
                    <a:lnTo>
                      <a:pt x="264" y="137"/>
                    </a:lnTo>
                    <a:lnTo>
                      <a:pt x="264" y="137"/>
                    </a:lnTo>
                    <a:close/>
                  </a:path>
                </a:pathLst>
              </a:custGeom>
              <a:solidFill>
                <a:srgbClr val="26F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59" name="Freeform 511"/>
              <p:cNvSpPr>
                <a:spLocks/>
              </p:cNvSpPr>
              <p:nvPr/>
            </p:nvSpPr>
            <p:spPr bwMode="auto">
              <a:xfrm>
                <a:off x="340" y="2974"/>
                <a:ext cx="50" cy="68"/>
              </a:xfrm>
              <a:custGeom>
                <a:avLst/>
                <a:gdLst>
                  <a:gd name="T0" fmla="*/ 281 w 443"/>
                  <a:gd name="T1" fmla="*/ 117 h 611"/>
                  <a:gd name="T2" fmla="*/ 317 w 443"/>
                  <a:gd name="T3" fmla="*/ 93 h 611"/>
                  <a:gd name="T4" fmla="*/ 358 w 443"/>
                  <a:gd name="T5" fmla="*/ 81 h 611"/>
                  <a:gd name="T6" fmla="*/ 385 w 443"/>
                  <a:gd name="T7" fmla="*/ 84 h 611"/>
                  <a:gd name="T8" fmla="*/ 436 w 443"/>
                  <a:gd name="T9" fmla="*/ 122 h 611"/>
                  <a:gd name="T10" fmla="*/ 439 w 443"/>
                  <a:gd name="T11" fmla="*/ 161 h 611"/>
                  <a:gd name="T12" fmla="*/ 419 w 443"/>
                  <a:gd name="T13" fmla="*/ 209 h 611"/>
                  <a:gd name="T14" fmla="*/ 408 w 443"/>
                  <a:gd name="T15" fmla="*/ 239 h 611"/>
                  <a:gd name="T16" fmla="*/ 408 w 443"/>
                  <a:gd name="T17" fmla="*/ 265 h 611"/>
                  <a:gd name="T18" fmla="*/ 413 w 443"/>
                  <a:gd name="T19" fmla="*/ 291 h 611"/>
                  <a:gd name="T20" fmla="*/ 416 w 443"/>
                  <a:gd name="T21" fmla="*/ 319 h 611"/>
                  <a:gd name="T22" fmla="*/ 405 w 443"/>
                  <a:gd name="T23" fmla="*/ 346 h 611"/>
                  <a:gd name="T24" fmla="*/ 369 w 443"/>
                  <a:gd name="T25" fmla="*/ 395 h 611"/>
                  <a:gd name="T26" fmla="*/ 355 w 443"/>
                  <a:gd name="T27" fmla="*/ 426 h 611"/>
                  <a:gd name="T28" fmla="*/ 360 w 443"/>
                  <a:gd name="T29" fmla="*/ 473 h 611"/>
                  <a:gd name="T30" fmla="*/ 349 w 443"/>
                  <a:gd name="T31" fmla="*/ 496 h 611"/>
                  <a:gd name="T32" fmla="*/ 329 w 443"/>
                  <a:gd name="T33" fmla="*/ 519 h 611"/>
                  <a:gd name="T34" fmla="*/ 313 w 443"/>
                  <a:gd name="T35" fmla="*/ 527 h 611"/>
                  <a:gd name="T36" fmla="*/ 294 w 443"/>
                  <a:gd name="T37" fmla="*/ 527 h 611"/>
                  <a:gd name="T38" fmla="*/ 279 w 443"/>
                  <a:gd name="T39" fmla="*/ 541 h 611"/>
                  <a:gd name="T40" fmla="*/ 263 w 443"/>
                  <a:gd name="T41" fmla="*/ 575 h 611"/>
                  <a:gd name="T42" fmla="*/ 250 w 443"/>
                  <a:gd name="T43" fmla="*/ 588 h 611"/>
                  <a:gd name="T44" fmla="*/ 233 w 443"/>
                  <a:gd name="T45" fmla="*/ 602 h 611"/>
                  <a:gd name="T46" fmla="*/ 223 w 443"/>
                  <a:gd name="T47" fmla="*/ 607 h 611"/>
                  <a:gd name="T48" fmla="*/ 203 w 443"/>
                  <a:gd name="T49" fmla="*/ 610 h 611"/>
                  <a:gd name="T50" fmla="*/ 186 w 443"/>
                  <a:gd name="T51" fmla="*/ 603 h 611"/>
                  <a:gd name="T52" fmla="*/ 171 w 443"/>
                  <a:gd name="T53" fmla="*/ 573 h 611"/>
                  <a:gd name="T54" fmla="*/ 152 w 443"/>
                  <a:gd name="T55" fmla="*/ 556 h 611"/>
                  <a:gd name="T56" fmla="*/ 117 w 443"/>
                  <a:gd name="T57" fmla="*/ 530 h 611"/>
                  <a:gd name="T58" fmla="*/ 105 w 443"/>
                  <a:gd name="T59" fmla="*/ 505 h 611"/>
                  <a:gd name="T60" fmla="*/ 99 w 443"/>
                  <a:gd name="T61" fmla="*/ 456 h 611"/>
                  <a:gd name="T62" fmla="*/ 81 w 443"/>
                  <a:gd name="T63" fmla="*/ 428 h 611"/>
                  <a:gd name="T64" fmla="*/ 48 w 443"/>
                  <a:gd name="T65" fmla="*/ 399 h 611"/>
                  <a:gd name="T66" fmla="*/ 36 w 443"/>
                  <a:gd name="T67" fmla="*/ 378 h 611"/>
                  <a:gd name="T68" fmla="*/ 27 w 443"/>
                  <a:gd name="T69" fmla="*/ 354 h 611"/>
                  <a:gd name="T70" fmla="*/ 30 w 443"/>
                  <a:gd name="T71" fmla="*/ 334 h 611"/>
                  <a:gd name="T72" fmla="*/ 26 w 443"/>
                  <a:gd name="T73" fmla="*/ 292 h 611"/>
                  <a:gd name="T74" fmla="*/ 31 w 443"/>
                  <a:gd name="T75" fmla="*/ 271 h 611"/>
                  <a:gd name="T76" fmla="*/ 24 w 443"/>
                  <a:gd name="T77" fmla="*/ 253 h 611"/>
                  <a:gd name="T78" fmla="*/ 14 w 443"/>
                  <a:gd name="T79" fmla="*/ 232 h 611"/>
                  <a:gd name="T80" fmla="*/ 0 w 443"/>
                  <a:gd name="T81" fmla="*/ 199 h 611"/>
                  <a:gd name="T82" fmla="*/ 9 w 443"/>
                  <a:gd name="T83" fmla="*/ 173 h 611"/>
                  <a:gd name="T84" fmla="*/ 29 w 443"/>
                  <a:gd name="T85" fmla="*/ 142 h 611"/>
                  <a:gd name="T86" fmla="*/ 52 w 443"/>
                  <a:gd name="T87" fmla="*/ 115 h 611"/>
                  <a:gd name="T88" fmla="*/ 79 w 443"/>
                  <a:gd name="T89" fmla="*/ 82 h 611"/>
                  <a:gd name="T90" fmla="*/ 112 w 443"/>
                  <a:gd name="T91" fmla="*/ 67 h 611"/>
                  <a:gd name="T92" fmla="*/ 152 w 443"/>
                  <a:gd name="T93" fmla="*/ 79 h 611"/>
                  <a:gd name="T94" fmla="*/ 182 w 443"/>
                  <a:gd name="T95" fmla="*/ 106 h 611"/>
                  <a:gd name="T96" fmla="*/ 225 w 443"/>
                  <a:gd name="T97" fmla="*/ 134 h 611"/>
                  <a:gd name="T98" fmla="*/ 227 w 443"/>
                  <a:gd name="T99" fmla="*/ 95 h 611"/>
                  <a:gd name="T100" fmla="*/ 212 w 443"/>
                  <a:gd name="T101" fmla="*/ 47 h 611"/>
                  <a:gd name="T102" fmla="*/ 192 w 443"/>
                  <a:gd name="T103" fmla="*/ 15 h 611"/>
                  <a:gd name="T104" fmla="*/ 245 w 443"/>
                  <a:gd name="T105" fmla="*/ 0 h 611"/>
                  <a:gd name="T106" fmla="*/ 258 w 443"/>
                  <a:gd name="T107" fmla="*/ 36 h 611"/>
                  <a:gd name="T108" fmla="*/ 266 w 443"/>
                  <a:gd name="T109" fmla="*/ 90 h 611"/>
                  <a:gd name="T110" fmla="*/ 265 w 443"/>
                  <a:gd name="T111" fmla="*/ 129 h 611"/>
                  <a:gd name="T112" fmla="*/ 264 w 443"/>
                  <a:gd name="T113" fmla="*/ 137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43" h="611">
                    <a:moveTo>
                      <a:pt x="264" y="137"/>
                    </a:moveTo>
                    <a:lnTo>
                      <a:pt x="272" y="128"/>
                    </a:lnTo>
                    <a:lnTo>
                      <a:pt x="281" y="117"/>
                    </a:lnTo>
                    <a:lnTo>
                      <a:pt x="292" y="108"/>
                    </a:lnTo>
                    <a:lnTo>
                      <a:pt x="304" y="100"/>
                    </a:lnTo>
                    <a:lnTo>
                      <a:pt x="317" y="93"/>
                    </a:lnTo>
                    <a:lnTo>
                      <a:pt x="330" y="88"/>
                    </a:lnTo>
                    <a:lnTo>
                      <a:pt x="345" y="83"/>
                    </a:lnTo>
                    <a:lnTo>
                      <a:pt x="358" y="81"/>
                    </a:lnTo>
                    <a:lnTo>
                      <a:pt x="373" y="82"/>
                    </a:lnTo>
                    <a:lnTo>
                      <a:pt x="385" y="84"/>
                    </a:lnTo>
                    <a:lnTo>
                      <a:pt x="385" y="84"/>
                    </a:lnTo>
                    <a:lnTo>
                      <a:pt x="405" y="93"/>
                    </a:lnTo>
                    <a:lnTo>
                      <a:pt x="422" y="106"/>
                    </a:lnTo>
                    <a:lnTo>
                      <a:pt x="436" y="122"/>
                    </a:lnTo>
                    <a:lnTo>
                      <a:pt x="443" y="141"/>
                    </a:lnTo>
                    <a:lnTo>
                      <a:pt x="439" y="161"/>
                    </a:lnTo>
                    <a:lnTo>
                      <a:pt x="439" y="161"/>
                    </a:lnTo>
                    <a:lnTo>
                      <a:pt x="434" y="176"/>
                    </a:lnTo>
                    <a:lnTo>
                      <a:pt x="426" y="192"/>
                    </a:lnTo>
                    <a:lnTo>
                      <a:pt x="419" y="209"/>
                    </a:lnTo>
                    <a:lnTo>
                      <a:pt x="413" y="224"/>
                    </a:lnTo>
                    <a:lnTo>
                      <a:pt x="408" y="239"/>
                    </a:lnTo>
                    <a:lnTo>
                      <a:pt x="408" y="239"/>
                    </a:lnTo>
                    <a:lnTo>
                      <a:pt x="407" y="248"/>
                    </a:lnTo>
                    <a:lnTo>
                      <a:pt x="407" y="256"/>
                    </a:lnTo>
                    <a:lnTo>
                      <a:pt x="408" y="265"/>
                    </a:lnTo>
                    <a:lnTo>
                      <a:pt x="409" y="273"/>
                    </a:lnTo>
                    <a:lnTo>
                      <a:pt x="411" y="282"/>
                    </a:lnTo>
                    <a:lnTo>
                      <a:pt x="413" y="291"/>
                    </a:lnTo>
                    <a:lnTo>
                      <a:pt x="416" y="299"/>
                    </a:lnTo>
                    <a:lnTo>
                      <a:pt x="416" y="309"/>
                    </a:lnTo>
                    <a:lnTo>
                      <a:pt x="416" y="319"/>
                    </a:lnTo>
                    <a:lnTo>
                      <a:pt x="412" y="330"/>
                    </a:lnTo>
                    <a:lnTo>
                      <a:pt x="412" y="330"/>
                    </a:lnTo>
                    <a:lnTo>
                      <a:pt x="405" y="346"/>
                    </a:lnTo>
                    <a:lnTo>
                      <a:pt x="394" y="363"/>
                    </a:lnTo>
                    <a:lnTo>
                      <a:pt x="382" y="379"/>
                    </a:lnTo>
                    <a:lnTo>
                      <a:pt x="369" y="395"/>
                    </a:lnTo>
                    <a:lnTo>
                      <a:pt x="358" y="411"/>
                    </a:lnTo>
                    <a:lnTo>
                      <a:pt x="358" y="411"/>
                    </a:lnTo>
                    <a:lnTo>
                      <a:pt x="355" y="426"/>
                    </a:lnTo>
                    <a:lnTo>
                      <a:pt x="356" y="441"/>
                    </a:lnTo>
                    <a:lnTo>
                      <a:pt x="359" y="458"/>
                    </a:lnTo>
                    <a:lnTo>
                      <a:pt x="360" y="473"/>
                    </a:lnTo>
                    <a:lnTo>
                      <a:pt x="354" y="488"/>
                    </a:lnTo>
                    <a:lnTo>
                      <a:pt x="354" y="488"/>
                    </a:lnTo>
                    <a:lnTo>
                      <a:pt x="349" y="496"/>
                    </a:lnTo>
                    <a:lnTo>
                      <a:pt x="342" y="503"/>
                    </a:lnTo>
                    <a:lnTo>
                      <a:pt x="336" y="512"/>
                    </a:lnTo>
                    <a:lnTo>
                      <a:pt x="329" y="519"/>
                    </a:lnTo>
                    <a:lnTo>
                      <a:pt x="322" y="523"/>
                    </a:lnTo>
                    <a:lnTo>
                      <a:pt x="322" y="523"/>
                    </a:lnTo>
                    <a:lnTo>
                      <a:pt x="313" y="527"/>
                    </a:lnTo>
                    <a:lnTo>
                      <a:pt x="306" y="527"/>
                    </a:lnTo>
                    <a:lnTo>
                      <a:pt x="300" y="526"/>
                    </a:lnTo>
                    <a:lnTo>
                      <a:pt x="294" y="527"/>
                    </a:lnTo>
                    <a:lnTo>
                      <a:pt x="286" y="532"/>
                    </a:lnTo>
                    <a:lnTo>
                      <a:pt x="286" y="532"/>
                    </a:lnTo>
                    <a:lnTo>
                      <a:pt x="279" y="541"/>
                    </a:lnTo>
                    <a:lnTo>
                      <a:pt x="274" y="552"/>
                    </a:lnTo>
                    <a:lnTo>
                      <a:pt x="268" y="564"/>
                    </a:lnTo>
                    <a:lnTo>
                      <a:pt x="263" y="575"/>
                    </a:lnTo>
                    <a:lnTo>
                      <a:pt x="255" y="583"/>
                    </a:lnTo>
                    <a:lnTo>
                      <a:pt x="255" y="583"/>
                    </a:lnTo>
                    <a:lnTo>
                      <a:pt x="250" y="588"/>
                    </a:lnTo>
                    <a:lnTo>
                      <a:pt x="245" y="593"/>
                    </a:lnTo>
                    <a:lnTo>
                      <a:pt x="239" y="597"/>
                    </a:lnTo>
                    <a:lnTo>
                      <a:pt x="233" y="602"/>
                    </a:lnTo>
                    <a:lnTo>
                      <a:pt x="229" y="605"/>
                    </a:lnTo>
                    <a:lnTo>
                      <a:pt x="229" y="605"/>
                    </a:lnTo>
                    <a:lnTo>
                      <a:pt x="223" y="607"/>
                    </a:lnTo>
                    <a:lnTo>
                      <a:pt x="218" y="609"/>
                    </a:lnTo>
                    <a:lnTo>
                      <a:pt x="211" y="611"/>
                    </a:lnTo>
                    <a:lnTo>
                      <a:pt x="203" y="610"/>
                    </a:lnTo>
                    <a:lnTo>
                      <a:pt x="196" y="609"/>
                    </a:lnTo>
                    <a:lnTo>
                      <a:pt x="196" y="609"/>
                    </a:lnTo>
                    <a:lnTo>
                      <a:pt x="186" y="603"/>
                    </a:lnTo>
                    <a:lnTo>
                      <a:pt x="179" y="593"/>
                    </a:lnTo>
                    <a:lnTo>
                      <a:pt x="176" y="582"/>
                    </a:lnTo>
                    <a:lnTo>
                      <a:pt x="171" y="573"/>
                    </a:lnTo>
                    <a:lnTo>
                      <a:pt x="165" y="564"/>
                    </a:lnTo>
                    <a:lnTo>
                      <a:pt x="165" y="564"/>
                    </a:lnTo>
                    <a:lnTo>
                      <a:pt x="152" y="556"/>
                    </a:lnTo>
                    <a:lnTo>
                      <a:pt x="140" y="548"/>
                    </a:lnTo>
                    <a:lnTo>
                      <a:pt x="128" y="540"/>
                    </a:lnTo>
                    <a:lnTo>
                      <a:pt x="117" y="530"/>
                    </a:lnTo>
                    <a:lnTo>
                      <a:pt x="110" y="520"/>
                    </a:lnTo>
                    <a:lnTo>
                      <a:pt x="110" y="520"/>
                    </a:lnTo>
                    <a:lnTo>
                      <a:pt x="105" y="505"/>
                    </a:lnTo>
                    <a:lnTo>
                      <a:pt x="103" y="488"/>
                    </a:lnTo>
                    <a:lnTo>
                      <a:pt x="103" y="472"/>
                    </a:lnTo>
                    <a:lnTo>
                      <a:pt x="99" y="456"/>
                    </a:lnTo>
                    <a:lnTo>
                      <a:pt x="93" y="441"/>
                    </a:lnTo>
                    <a:lnTo>
                      <a:pt x="93" y="441"/>
                    </a:lnTo>
                    <a:lnTo>
                      <a:pt x="81" y="428"/>
                    </a:lnTo>
                    <a:lnTo>
                      <a:pt x="69" y="418"/>
                    </a:lnTo>
                    <a:lnTo>
                      <a:pt x="58" y="410"/>
                    </a:lnTo>
                    <a:lnTo>
                      <a:pt x="48" y="399"/>
                    </a:lnTo>
                    <a:lnTo>
                      <a:pt x="40" y="385"/>
                    </a:lnTo>
                    <a:lnTo>
                      <a:pt x="40" y="385"/>
                    </a:lnTo>
                    <a:lnTo>
                      <a:pt x="36" y="378"/>
                    </a:lnTo>
                    <a:lnTo>
                      <a:pt x="32" y="371"/>
                    </a:lnTo>
                    <a:lnTo>
                      <a:pt x="29" y="362"/>
                    </a:lnTo>
                    <a:lnTo>
                      <a:pt x="27" y="354"/>
                    </a:lnTo>
                    <a:lnTo>
                      <a:pt x="27" y="347"/>
                    </a:lnTo>
                    <a:lnTo>
                      <a:pt x="27" y="347"/>
                    </a:lnTo>
                    <a:lnTo>
                      <a:pt x="30" y="334"/>
                    </a:lnTo>
                    <a:lnTo>
                      <a:pt x="29" y="320"/>
                    </a:lnTo>
                    <a:lnTo>
                      <a:pt x="26" y="306"/>
                    </a:lnTo>
                    <a:lnTo>
                      <a:pt x="26" y="292"/>
                    </a:lnTo>
                    <a:lnTo>
                      <a:pt x="29" y="279"/>
                    </a:lnTo>
                    <a:lnTo>
                      <a:pt x="29" y="279"/>
                    </a:lnTo>
                    <a:lnTo>
                      <a:pt x="31" y="271"/>
                    </a:lnTo>
                    <a:lnTo>
                      <a:pt x="30" y="265"/>
                    </a:lnTo>
                    <a:lnTo>
                      <a:pt x="27" y="258"/>
                    </a:lnTo>
                    <a:lnTo>
                      <a:pt x="24" y="253"/>
                    </a:lnTo>
                    <a:lnTo>
                      <a:pt x="21" y="245"/>
                    </a:lnTo>
                    <a:lnTo>
                      <a:pt x="21" y="245"/>
                    </a:lnTo>
                    <a:lnTo>
                      <a:pt x="14" y="232"/>
                    </a:lnTo>
                    <a:lnTo>
                      <a:pt x="8" y="222"/>
                    </a:lnTo>
                    <a:lnTo>
                      <a:pt x="3" y="211"/>
                    </a:lnTo>
                    <a:lnTo>
                      <a:pt x="0" y="199"/>
                    </a:lnTo>
                    <a:lnTo>
                      <a:pt x="3" y="186"/>
                    </a:lnTo>
                    <a:lnTo>
                      <a:pt x="3" y="186"/>
                    </a:lnTo>
                    <a:lnTo>
                      <a:pt x="9" y="173"/>
                    </a:lnTo>
                    <a:lnTo>
                      <a:pt x="15" y="161"/>
                    </a:lnTo>
                    <a:lnTo>
                      <a:pt x="22" y="151"/>
                    </a:lnTo>
                    <a:lnTo>
                      <a:pt x="29" y="142"/>
                    </a:lnTo>
                    <a:lnTo>
                      <a:pt x="35" y="132"/>
                    </a:lnTo>
                    <a:lnTo>
                      <a:pt x="43" y="123"/>
                    </a:lnTo>
                    <a:lnTo>
                      <a:pt x="52" y="115"/>
                    </a:lnTo>
                    <a:lnTo>
                      <a:pt x="60" y="105"/>
                    </a:lnTo>
                    <a:lnTo>
                      <a:pt x="70" y="94"/>
                    </a:lnTo>
                    <a:lnTo>
                      <a:pt x="79" y="82"/>
                    </a:lnTo>
                    <a:lnTo>
                      <a:pt x="79" y="82"/>
                    </a:lnTo>
                    <a:lnTo>
                      <a:pt x="95" y="71"/>
                    </a:lnTo>
                    <a:lnTo>
                      <a:pt x="112" y="67"/>
                    </a:lnTo>
                    <a:lnTo>
                      <a:pt x="130" y="68"/>
                    </a:lnTo>
                    <a:lnTo>
                      <a:pt x="143" y="73"/>
                    </a:lnTo>
                    <a:lnTo>
                      <a:pt x="152" y="79"/>
                    </a:lnTo>
                    <a:lnTo>
                      <a:pt x="152" y="79"/>
                    </a:lnTo>
                    <a:lnTo>
                      <a:pt x="167" y="95"/>
                    </a:lnTo>
                    <a:lnTo>
                      <a:pt x="182" y="106"/>
                    </a:lnTo>
                    <a:lnTo>
                      <a:pt x="196" y="115"/>
                    </a:lnTo>
                    <a:lnTo>
                      <a:pt x="211" y="123"/>
                    </a:lnTo>
                    <a:lnTo>
                      <a:pt x="225" y="134"/>
                    </a:lnTo>
                    <a:lnTo>
                      <a:pt x="225" y="134"/>
                    </a:lnTo>
                    <a:lnTo>
                      <a:pt x="228" y="115"/>
                    </a:lnTo>
                    <a:lnTo>
                      <a:pt x="227" y="95"/>
                    </a:lnTo>
                    <a:lnTo>
                      <a:pt x="223" y="78"/>
                    </a:lnTo>
                    <a:lnTo>
                      <a:pt x="219" y="61"/>
                    </a:lnTo>
                    <a:lnTo>
                      <a:pt x="212" y="47"/>
                    </a:lnTo>
                    <a:lnTo>
                      <a:pt x="204" y="34"/>
                    </a:lnTo>
                    <a:lnTo>
                      <a:pt x="197" y="23"/>
                    </a:lnTo>
                    <a:lnTo>
                      <a:pt x="192" y="15"/>
                    </a:lnTo>
                    <a:lnTo>
                      <a:pt x="188" y="10"/>
                    </a:lnTo>
                    <a:lnTo>
                      <a:pt x="186" y="8"/>
                    </a:lnTo>
                    <a:lnTo>
                      <a:pt x="245" y="0"/>
                    </a:lnTo>
                    <a:lnTo>
                      <a:pt x="245" y="0"/>
                    </a:lnTo>
                    <a:lnTo>
                      <a:pt x="252" y="19"/>
                    </a:lnTo>
                    <a:lnTo>
                      <a:pt x="258" y="36"/>
                    </a:lnTo>
                    <a:lnTo>
                      <a:pt x="263" y="55"/>
                    </a:lnTo>
                    <a:lnTo>
                      <a:pt x="265" y="73"/>
                    </a:lnTo>
                    <a:lnTo>
                      <a:pt x="266" y="90"/>
                    </a:lnTo>
                    <a:lnTo>
                      <a:pt x="266" y="106"/>
                    </a:lnTo>
                    <a:lnTo>
                      <a:pt x="265" y="119"/>
                    </a:lnTo>
                    <a:lnTo>
                      <a:pt x="265" y="129"/>
                    </a:lnTo>
                    <a:lnTo>
                      <a:pt x="264" y="135"/>
                    </a:lnTo>
                    <a:lnTo>
                      <a:pt x="264" y="137"/>
                    </a:lnTo>
                    <a:lnTo>
                      <a:pt x="264" y="137"/>
                    </a:lnTo>
                  </a:path>
                </a:pathLst>
              </a:custGeom>
              <a:noFill/>
              <a:ln w="3175">
                <a:solidFill>
                  <a:srgbClr val="FF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sp>
        <p:nvSpPr>
          <p:cNvPr id="28160" name="Freeform 512"/>
          <p:cNvSpPr>
            <a:spLocks/>
          </p:cNvSpPr>
          <p:nvPr/>
        </p:nvSpPr>
        <p:spPr bwMode="auto">
          <a:xfrm>
            <a:off x="3816350" y="4973638"/>
            <a:ext cx="352425" cy="163512"/>
          </a:xfrm>
          <a:custGeom>
            <a:avLst/>
            <a:gdLst>
              <a:gd name="T0" fmla="*/ 222 w 222"/>
              <a:gd name="T1" fmla="*/ 103 h 103"/>
              <a:gd name="T2" fmla="*/ 166 w 222"/>
              <a:gd name="T3" fmla="*/ 5 h 103"/>
              <a:gd name="T4" fmla="*/ 0 w 222"/>
              <a:gd name="T5" fmla="*/ 73 h 103"/>
            </a:gdLst>
            <a:ahLst/>
            <a:cxnLst>
              <a:cxn ang="0">
                <a:pos x="T0" y="T1"/>
              </a:cxn>
              <a:cxn ang="0">
                <a:pos x="T2" y="T3"/>
              </a:cxn>
              <a:cxn ang="0">
                <a:pos x="T4" y="T5"/>
              </a:cxn>
            </a:cxnLst>
            <a:rect l="0" t="0" r="r" b="b"/>
            <a:pathLst>
              <a:path w="222" h="103">
                <a:moveTo>
                  <a:pt x="222" y="103"/>
                </a:moveTo>
                <a:cubicBezTo>
                  <a:pt x="212" y="87"/>
                  <a:pt x="203" y="10"/>
                  <a:pt x="166" y="5"/>
                </a:cubicBezTo>
                <a:cubicBezTo>
                  <a:pt x="129" y="0"/>
                  <a:pt x="35" y="59"/>
                  <a:pt x="0" y="73"/>
                </a:cubicBezTo>
              </a:path>
            </a:pathLst>
          </a:custGeom>
          <a:noFill/>
          <a:ln w="5715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1" name="AutoShape 513"/>
          <p:cNvSpPr>
            <a:spLocks noChangeArrowheads="1"/>
          </p:cNvSpPr>
          <p:nvPr/>
        </p:nvSpPr>
        <p:spPr bwMode="auto">
          <a:xfrm>
            <a:off x="3652838" y="49545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8162" name="AutoShape 514"/>
          <p:cNvSpPr>
            <a:spLocks noChangeArrowheads="1"/>
          </p:cNvSpPr>
          <p:nvPr/>
        </p:nvSpPr>
        <p:spPr bwMode="auto">
          <a:xfrm>
            <a:off x="7550150" y="447357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grpSp>
        <p:nvGrpSpPr>
          <p:cNvPr id="28163" name="Group 515"/>
          <p:cNvGrpSpPr>
            <a:grpSpLocks/>
          </p:cNvGrpSpPr>
          <p:nvPr/>
        </p:nvGrpSpPr>
        <p:grpSpPr bwMode="auto">
          <a:xfrm>
            <a:off x="7642225" y="849313"/>
            <a:ext cx="1454150" cy="274637"/>
            <a:chOff x="4661" y="1133"/>
            <a:chExt cx="916" cy="173"/>
          </a:xfrm>
        </p:grpSpPr>
        <p:grpSp>
          <p:nvGrpSpPr>
            <p:cNvPr id="28164" name="Group 516"/>
            <p:cNvGrpSpPr>
              <a:grpSpLocks/>
            </p:cNvGrpSpPr>
            <p:nvPr/>
          </p:nvGrpSpPr>
          <p:grpSpPr bwMode="auto">
            <a:xfrm rot="-132102">
              <a:off x="4661" y="1139"/>
              <a:ext cx="916" cy="137"/>
              <a:chOff x="1208" y="2784"/>
              <a:chExt cx="3126" cy="468"/>
            </a:xfrm>
          </p:grpSpPr>
          <p:grpSp>
            <p:nvGrpSpPr>
              <p:cNvPr id="28165" name="Group 517"/>
              <p:cNvGrpSpPr>
                <a:grpSpLocks/>
              </p:cNvGrpSpPr>
              <p:nvPr/>
            </p:nvGrpSpPr>
            <p:grpSpPr bwMode="auto">
              <a:xfrm>
                <a:off x="1208" y="2784"/>
                <a:ext cx="3126" cy="448"/>
                <a:chOff x="1208" y="2784"/>
                <a:chExt cx="3126" cy="448"/>
              </a:xfrm>
            </p:grpSpPr>
            <p:sp>
              <p:nvSpPr>
                <p:cNvPr id="28166" name="Freeform 51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7" name="Freeform 51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8" name="Freeform 52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69" name="Freeform 52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70" name="Oval 522"/>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71" name="Freeform 52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72" name="Freeform 52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73" name="Freeform 52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74" name="Freeform 52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75" name="Text Box 527"/>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28176" name="Text Box 528"/>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9</a:t>
              </a:r>
            </a:p>
          </p:txBody>
        </p:sp>
      </p:grpSp>
      <p:grpSp>
        <p:nvGrpSpPr>
          <p:cNvPr id="28177" name="Group 529"/>
          <p:cNvGrpSpPr>
            <a:grpSpLocks/>
          </p:cNvGrpSpPr>
          <p:nvPr/>
        </p:nvGrpSpPr>
        <p:grpSpPr bwMode="auto">
          <a:xfrm>
            <a:off x="9231313" y="4533900"/>
            <a:ext cx="595312" cy="214313"/>
            <a:chOff x="4983" y="2592"/>
            <a:chExt cx="375" cy="135"/>
          </a:xfrm>
        </p:grpSpPr>
        <p:grpSp>
          <p:nvGrpSpPr>
            <p:cNvPr id="28178" name="Group 530"/>
            <p:cNvGrpSpPr>
              <a:grpSpLocks/>
            </p:cNvGrpSpPr>
            <p:nvPr/>
          </p:nvGrpSpPr>
          <p:grpSpPr bwMode="auto">
            <a:xfrm rot="-132102">
              <a:off x="4983" y="2635"/>
              <a:ext cx="375" cy="56"/>
              <a:chOff x="1208" y="2784"/>
              <a:chExt cx="3126" cy="468"/>
            </a:xfrm>
          </p:grpSpPr>
          <p:grpSp>
            <p:nvGrpSpPr>
              <p:cNvPr id="28179" name="Group 531"/>
              <p:cNvGrpSpPr>
                <a:grpSpLocks/>
              </p:cNvGrpSpPr>
              <p:nvPr/>
            </p:nvGrpSpPr>
            <p:grpSpPr bwMode="auto">
              <a:xfrm>
                <a:off x="1208" y="2784"/>
                <a:ext cx="3126" cy="448"/>
                <a:chOff x="1208" y="2784"/>
                <a:chExt cx="3126" cy="448"/>
              </a:xfrm>
            </p:grpSpPr>
            <p:sp>
              <p:nvSpPr>
                <p:cNvPr id="28180" name="Freeform 53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1" name="Freeform 53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2" name="Freeform 53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3" name="Freeform 53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84" name="Oval 53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185" name="Freeform 53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6" name="Freeform 53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7" name="Freeform 53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188" name="Freeform 54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189" name="Text Box 541"/>
            <p:cNvSpPr txBox="1">
              <a:spLocks noChangeArrowheads="1"/>
            </p:cNvSpPr>
            <p:nvPr/>
          </p:nvSpPr>
          <p:spPr bwMode="auto">
            <a:xfrm>
              <a:off x="5064" y="2592"/>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pic>
        <p:nvPicPr>
          <p:cNvPr id="28190" name="Picture 542"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28191" name="Picture 543"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49850" y="54578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2" name="Picture 544"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0" y="56451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3" name="Picture 545"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08525" y="54006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4" name="Picture 546"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94225" y="51689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5" name="Picture 547"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9400" y="5178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6" name="Picture 548"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08400" y="5051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7" name="Picture 549" descr="AustraliaF"/>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37075" y="5514975"/>
            <a:ext cx="192088" cy="127000"/>
          </a:xfrm>
          <a:prstGeom prst="rect">
            <a:avLst/>
          </a:prstGeom>
          <a:noFill/>
          <a:extLst>
            <a:ext uri="{909E8E84-426E-40DD-AFC4-6F175D3DCCD1}">
              <a14:hiddenFill xmlns:a14="http://schemas.microsoft.com/office/drawing/2010/main">
                <a:solidFill>
                  <a:srgbClr val="FFFFFF"/>
                </a:solidFill>
              </a14:hiddenFill>
            </a:ext>
          </a:extLst>
        </p:spPr>
      </p:pic>
      <p:pic>
        <p:nvPicPr>
          <p:cNvPr id="28198" name="Picture 550"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3188" y="3540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199" name="Picture 551"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11975" y="5175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203" name="Picture 555"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76988" y="47244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204" name="Picture 556"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50013" y="4859338"/>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205" name="Picture 557"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2613" y="40814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28206" name="Picture 558" descr="The Civil War 35 Star Fla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6625" y="4316413"/>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28208" name="Freeform 560"/>
          <p:cNvSpPr>
            <a:spLocks/>
          </p:cNvSpPr>
          <p:nvPr/>
        </p:nvSpPr>
        <p:spPr bwMode="auto">
          <a:xfrm>
            <a:off x="4184650" y="5110163"/>
            <a:ext cx="584200" cy="458787"/>
          </a:xfrm>
          <a:custGeom>
            <a:avLst/>
            <a:gdLst>
              <a:gd name="T0" fmla="*/ 368 w 368"/>
              <a:gd name="T1" fmla="*/ 289 h 289"/>
              <a:gd name="T2" fmla="*/ 236 w 368"/>
              <a:gd name="T3" fmla="*/ 33 h 289"/>
              <a:gd name="T4" fmla="*/ 0 w 368"/>
              <a:gd name="T5" fmla="*/ 89 h 289"/>
            </a:gdLst>
            <a:ahLst/>
            <a:cxnLst>
              <a:cxn ang="0">
                <a:pos x="T0" y="T1"/>
              </a:cxn>
              <a:cxn ang="0">
                <a:pos x="T2" y="T3"/>
              </a:cxn>
              <a:cxn ang="0">
                <a:pos x="T4" y="T5"/>
              </a:cxn>
            </a:cxnLst>
            <a:rect l="0" t="0" r="r" b="b"/>
            <a:pathLst>
              <a:path w="368" h="289">
                <a:moveTo>
                  <a:pt x="368" y="289"/>
                </a:moveTo>
                <a:cubicBezTo>
                  <a:pt x="346" y="246"/>
                  <a:pt x="297" y="66"/>
                  <a:pt x="236" y="33"/>
                </a:cubicBezTo>
                <a:cubicBezTo>
                  <a:pt x="175" y="0"/>
                  <a:pt x="49" y="77"/>
                  <a:pt x="0" y="89"/>
                </a:cubicBezTo>
              </a:path>
            </a:pathLst>
          </a:custGeom>
          <a:noFill/>
          <a:ln w="762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09" name="Freeform 561"/>
          <p:cNvSpPr>
            <a:spLocks/>
          </p:cNvSpPr>
          <p:nvPr/>
        </p:nvSpPr>
        <p:spPr bwMode="auto">
          <a:xfrm rot="-2138352">
            <a:off x="4341813" y="5610225"/>
            <a:ext cx="523875" cy="374650"/>
          </a:xfrm>
          <a:custGeom>
            <a:avLst/>
            <a:gdLst>
              <a:gd name="T0" fmla="*/ 521 w 1056"/>
              <a:gd name="T1" fmla="*/ 1 h 755"/>
              <a:gd name="T2" fmla="*/ 561 w 1056"/>
              <a:gd name="T3" fmla="*/ 47 h 755"/>
              <a:gd name="T4" fmla="*/ 565 w 1056"/>
              <a:gd name="T5" fmla="*/ 261 h 755"/>
              <a:gd name="T6" fmla="*/ 637 w 1056"/>
              <a:gd name="T7" fmla="*/ 265 h 755"/>
              <a:gd name="T8" fmla="*/ 645 w 1056"/>
              <a:gd name="T9" fmla="*/ 193 h 755"/>
              <a:gd name="T10" fmla="*/ 701 w 1056"/>
              <a:gd name="T11" fmla="*/ 193 h 755"/>
              <a:gd name="T12" fmla="*/ 707 w 1056"/>
              <a:gd name="T13" fmla="*/ 275 h 755"/>
              <a:gd name="T14" fmla="*/ 1003 w 1056"/>
              <a:gd name="T15" fmla="*/ 307 h 755"/>
              <a:gd name="T16" fmla="*/ 1027 w 1056"/>
              <a:gd name="T17" fmla="*/ 377 h 755"/>
              <a:gd name="T18" fmla="*/ 935 w 1056"/>
              <a:gd name="T19" fmla="*/ 403 h 755"/>
              <a:gd name="T20" fmla="*/ 699 w 1056"/>
              <a:gd name="T21" fmla="*/ 435 h 755"/>
              <a:gd name="T22" fmla="*/ 671 w 1056"/>
              <a:gd name="T23" fmla="*/ 507 h 755"/>
              <a:gd name="T24" fmla="*/ 641 w 1056"/>
              <a:gd name="T25" fmla="*/ 439 h 755"/>
              <a:gd name="T26" fmla="*/ 559 w 1056"/>
              <a:gd name="T27" fmla="*/ 449 h 755"/>
              <a:gd name="T28" fmla="*/ 545 w 1056"/>
              <a:gd name="T29" fmla="*/ 663 h 755"/>
              <a:gd name="T30" fmla="*/ 683 w 1056"/>
              <a:gd name="T31" fmla="*/ 687 h 755"/>
              <a:gd name="T32" fmla="*/ 685 w 1056"/>
              <a:gd name="T33" fmla="*/ 755 h 755"/>
              <a:gd name="T34" fmla="*/ 349 w 1056"/>
              <a:gd name="T35" fmla="*/ 749 h 755"/>
              <a:gd name="T36" fmla="*/ 351 w 1056"/>
              <a:gd name="T37" fmla="*/ 691 h 755"/>
              <a:gd name="T38" fmla="*/ 489 w 1056"/>
              <a:gd name="T39" fmla="*/ 663 h 755"/>
              <a:gd name="T40" fmla="*/ 481 w 1056"/>
              <a:gd name="T41" fmla="*/ 449 h 755"/>
              <a:gd name="T42" fmla="*/ 399 w 1056"/>
              <a:gd name="T43" fmla="*/ 443 h 755"/>
              <a:gd name="T44" fmla="*/ 371 w 1056"/>
              <a:gd name="T45" fmla="*/ 516 h 755"/>
              <a:gd name="T46" fmla="*/ 347 w 1056"/>
              <a:gd name="T47" fmla="*/ 435 h 755"/>
              <a:gd name="T48" fmla="*/ 57 w 1056"/>
              <a:gd name="T49" fmla="*/ 393 h 755"/>
              <a:gd name="T50" fmla="*/ 5 w 1056"/>
              <a:gd name="T51" fmla="*/ 323 h 755"/>
              <a:gd name="T52" fmla="*/ 75 w 1056"/>
              <a:gd name="T53" fmla="*/ 295 h 755"/>
              <a:gd name="T54" fmla="*/ 341 w 1056"/>
              <a:gd name="T55" fmla="*/ 269 h 755"/>
              <a:gd name="T56" fmla="*/ 345 w 1056"/>
              <a:gd name="T57" fmla="*/ 191 h 755"/>
              <a:gd name="T58" fmla="*/ 403 w 1056"/>
              <a:gd name="T59" fmla="*/ 189 h 755"/>
              <a:gd name="T60" fmla="*/ 409 w 1056"/>
              <a:gd name="T61" fmla="*/ 269 h 755"/>
              <a:gd name="T62" fmla="*/ 479 w 1056"/>
              <a:gd name="T63" fmla="*/ 259 h 755"/>
              <a:gd name="T64" fmla="*/ 487 w 1056"/>
              <a:gd name="T65" fmla="*/ 43 h 755"/>
              <a:gd name="T66" fmla="*/ 521 w 1056"/>
              <a:gd name="T67" fmla="*/ 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6" h="755">
                <a:moveTo>
                  <a:pt x="521" y="1"/>
                </a:moveTo>
                <a:cubicBezTo>
                  <a:pt x="532" y="4"/>
                  <a:pt x="554" y="4"/>
                  <a:pt x="561" y="47"/>
                </a:cubicBezTo>
                <a:lnTo>
                  <a:pt x="565" y="261"/>
                </a:lnTo>
                <a:lnTo>
                  <a:pt x="637" y="265"/>
                </a:lnTo>
                <a:lnTo>
                  <a:pt x="645" y="193"/>
                </a:lnTo>
                <a:lnTo>
                  <a:pt x="701" y="193"/>
                </a:lnTo>
                <a:lnTo>
                  <a:pt x="707" y="275"/>
                </a:lnTo>
                <a:lnTo>
                  <a:pt x="1003" y="307"/>
                </a:lnTo>
                <a:cubicBezTo>
                  <a:pt x="1056" y="324"/>
                  <a:pt x="1038" y="361"/>
                  <a:pt x="1027" y="377"/>
                </a:cubicBezTo>
                <a:cubicBezTo>
                  <a:pt x="1016" y="393"/>
                  <a:pt x="990" y="393"/>
                  <a:pt x="935" y="403"/>
                </a:cubicBezTo>
                <a:lnTo>
                  <a:pt x="699" y="435"/>
                </a:lnTo>
                <a:lnTo>
                  <a:pt x="671" y="507"/>
                </a:lnTo>
                <a:lnTo>
                  <a:pt x="641" y="439"/>
                </a:lnTo>
                <a:lnTo>
                  <a:pt x="559" y="449"/>
                </a:lnTo>
                <a:lnTo>
                  <a:pt x="545" y="663"/>
                </a:lnTo>
                <a:lnTo>
                  <a:pt x="683" y="687"/>
                </a:lnTo>
                <a:lnTo>
                  <a:pt x="685" y="755"/>
                </a:lnTo>
                <a:lnTo>
                  <a:pt x="349" y="749"/>
                </a:lnTo>
                <a:lnTo>
                  <a:pt x="351" y="691"/>
                </a:lnTo>
                <a:lnTo>
                  <a:pt x="489" y="663"/>
                </a:lnTo>
                <a:lnTo>
                  <a:pt x="481" y="449"/>
                </a:lnTo>
                <a:lnTo>
                  <a:pt x="399" y="443"/>
                </a:lnTo>
                <a:lnTo>
                  <a:pt x="371" y="516"/>
                </a:lnTo>
                <a:lnTo>
                  <a:pt x="347" y="435"/>
                </a:lnTo>
                <a:lnTo>
                  <a:pt x="57" y="393"/>
                </a:lnTo>
                <a:cubicBezTo>
                  <a:pt x="0" y="374"/>
                  <a:pt x="2" y="339"/>
                  <a:pt x="5" y="323"/>
                </a:cubicBezTo>
                <a:cubicBezTo>
                  <a:pt x="8" y="307"/>
                  <a:pt x="19" y="304"/>
                  <a:pt x="75" y="295"/>
                </a:cubicBezTo>
                <a:lnTo>
                  <a:pt x="341" y="269"/>
                </a:lnTo>
                <a:lnTo>
                  <a:pt x="345" y="191"/>
                </a:lnTo>
                <a:lnTo>
                  <a:pt x="403" y="189"/>
                </a:lnTo>
                <a:lnTo>
                  <a:pt x="409" y="269"/>
                </a:lnTo>
                <a:lnTo>
                  <a:pt x="479" y="259"/>
                </a:lnTo>
                <a:lnTo>
                  <a:pt x="487" y="43"/>
                </a:lnTo>
                <a:cubicBezTo>
                  <a:pt x="494" y="0"/>
                  <a:pt x="514" y="10"/>
                  <a:pt x="521"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8215" name="Group 567"/>
          <p:cNvGrpSpPr>
            <a:grpSpLocks/>
          </p:cNvGrpSpPr>
          <p:nvPr/>
        </p:nvGrpSpPr>
        <p:grpSpPr bwMode="auto">
          <a:xfrm>
            <a:off x="6705600" y="155575"/>
            <a:ext cx="323850" cy="307975"/>
            <a:chOff x="3874" y="3796"/>
            <a:chExt cx="204" cy="194"/>
          </a:xfrm>
        </p:grpSpPr>
        <p:grpSp>
          <p:nvGrpSpPr>
            <p:cNvPr id="28216" name="Group 568"/>
            <p:cNvGrpSpPr>
              <a:grpSpLocks/>
            </p:cNvGrpSpPr>
            <p:nvPr/>
          </p:nvGrpSpPr>
          <p:grpSpPr bwMode="auto">
            <a:xfrm>
              <a:off x="3902" y="3833"/>
              <a:ext cx="157" cy="157"/>
              <a:chOff x="1472" y="2792"/>
              <a:chExt cx="912" cy="912"/>
            </a:xfrm>
          </p:grpSpPr>
          <p:sp>
            <p:nvSpPr>
              <p:cNvPr id="28217" name="Oval 569"/>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8218" name="Picture 570"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8219" name="Text Box 571"/>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11</a:t>
              </a:r>
            </a:p>
          </p:txBody>
        </p:sp>
      </p:grpSp>
      <p:sp>
        <p:nvSpPr>
          <p:cNvPr id="28220" name="AutoShape 572"/>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grpSp>
        <p:nvGrpSpPr>
          <p:cNvPr id="28221" name="Group 573"/>
          <p:cNvGrpSpPr>
            <a:grpSpLocks/>
          </p:cNvGrpSpPr>
          <p:nvPr/>
        </p:nvGrpSpPr>
        <p:grpSpPr bwMode="auto">
          <a:xfrm>
            <a:off x="6846888" y="4003675"/>
            <a:ext cx="736600" cy="452438"/>
            <a:chOff x="4361" y="2682"/>
            <a:chExt cx="464" cy="285"/>
          </a:xfrm>
        </p:grpSpPr>
        <p:sp>
          <p:nvSpPr>
            <p:cNvPr id="28222" name="AutoShape 574"/>
            <p:cNvSpPr>
              <a:spLocks noChangeArrowheads="1"/>
            </p:cNvSpPr>
            <p:nvPr/>
          </p:nvSpPr>
          <p:spPr bwMode="auto">
            <a:xfrm>
              <a:off x="4361" y="2708"/>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28223" name="Picture 575"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 y="272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28224" name="Group 576"/>
            <p:cNvGrpSpPr>
              <a:grpSpLocks/>
            </p:cNvGrpSpPr>
            <p:nvPr/>
          </p:nvGrpSpPr>
          <p:grpSpPr bwMode="auto">
            <a:xfrm>
              <a:off x="4644" y="2682"/>
              <a:ext cx="160" cy="194"/>
              <a:chOff x="2866" y="3664"/>
              <a:chExt cx="160" cy="194"/>
            </a:xfrm>
          </p:grpSpPr>
          <p:grpSp>
            <p:nvGrpSpPr>
              <p:cNvPr id="28225" name="Group 577"/>
              <p:cNvGrpSpPr>
                <a:grpSpLocks/>
              </p:cNvGrpSpPr>
              <p:nvPr/>
            </p:nvGrpSpPr>
            <p:grpSpPr bwMode="auto">
              <a:xfrm>
                <a:off x="2868" y="3701"/>
                <a:ext cx="157" cy="157"/>
                <a:chOff x="1472" y="2792"/>
                <a:chExt cx="912" cy="912"/>
              </a:xfrm>
            </p:grpSpPr>
            <p:sp>
              <p:nvSpPr>
                <p:cNvPr id="28226" name="Oval 578"/>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8227" name="Picture 579"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8228" name="Text Box 580"/>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7</a:t>
                </a:r>
              </a:p>
            </p:txBody>
          </p:sp>
        </p:grpSp>
      </p:grpSp>
      <p:grpSp>
        <p:nvGrpSpPr>
          <p:cNvPr id="28229" name="Group 581"/>
          <p:cNvGrpSpPr>
            <a:grpSpLocks/>
          </p:cNvGrpSpPr>
          <p:nvPr/>
        </p:nvGrpSpPr>
        <p:grpSpPr bwMode="auto">
          <a:xfrm>
            <a:off x="4929188" y="3394075"/>
            <a:ext cx="736600" cy="452438"/>
            <a:chOff x="4361" y="2682"/>
            <a:chExt cx="464" cy="285"/>
          </a:xfrm>
        </p:grpSpPr>
        <p:sp>
          <p:nvSpPr>
            <p:cNvPr id="28230" name="AutoShape 582"/>
            <p:cNvSpPr>
              <a:spLocks noChangeArrowheads="1"/>
            </p:cNvSpPr>
            <p:nvPr/>
          </p:nvSpPr>
          <p:spPr bwMode="auto">
            <a:xfrm>
              <a:off x="4361" y="2708"/>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28231" name="Picture 583"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1" y="272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28232" name="Group 584"/>
            <p:cNvGrpSpPr>
              <a:grpSpLocks/>
            </p:cNvGrpSpPr>
            <p:nvPr/>
          </p:nvGrpSpPr>
          <p:grpSpPr bwMode="auto">
            <a:xfrm>
              <a:off x="4644" y="2682"/>
              <a:ext cx="160" cy="194"/>
              <a:chOff x="2866" y="3664"/>
              <a:chExt cx="160" cy="194"/>
            </a:xfrm>
          </p:grpSpPr>
          <p:grpSp>
            <p:nvGrpSpPr>
              <p:cNvPr id="28233" name="Group 585"/>
              <p:cNvGrpSpPr>
                <a:grpSpLocks/>
              </p:cNvGrpSpPr>
              <p:nvPr/>
            </p:nvGrpSpPr>
            <p:grpSpPr bwMode="auto">
              <a:xfrm>
                <a:off x="2868" y="3701"/>
                <a:ext cx="157" cy="157"/>
                <a:chOff x="1472" y="2792"/>
                <a:chExt cx="912" cy="912"/>
              </a:xfrm>
            </p:grpSpPr>
            <p:sp>
              <p:nvSpPr>
                <p:cNvPr id="28234" name="Oval 58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8235" name="Picture 587"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28236" name="Text Box 588"/>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7</a:t>
                </a:r>
              </a:p>
            </p:txBody>
          </p:sp>
        </p:grpSp>
      </p:grpSp>
      <p:grpSp>
        <p:nvGrpSpPr>
          <p:cNvPr id="28237" name="Group 589"/>
          <p:cNvGrpSpPr>
            <a:grpSpLocks/>
          </p:cNvGrpSpPr>
          <p:nvPr/>
        </p:nvGrpSpPr>
        <p:grpSpPr bwMode="auto">
          <a:xfrm>
            <a:off x="7910513" y="4994275"/>
            <a:ext cx="708025" cy="411163"/>
            <a:chOff x="4983" y="3146"/>
            <a:chExt cx="446" cy="259"/>
          </a:xfrm>
        </p:grpSpPr>
        <p:sp>
          <p:nvSpPr>
            <p:cNvPr id="28238" name="AutoShape 590"/>
            <p:cNvSpPr>
              <a:spLocks noChangeArrowheads="1"/>
            </p:cNvSpPr>
            <p:nvPr/>
          </p:nvSpPr>
          <p:spPr bwMode="auto">
            <a:xfrm>
              <a:off x="4983" y="3146"/>
              <a:ext cx="446"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28239" name="Picture 591"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31" y="3161"/>
              <a:ext cx="104" cy="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240" name="Group 592"/>
          <p:cNvGrpSpPr>
            <a:grpSpLocks/>
          </p:cNvGrpSpPr>
          <p:nvPr/>
        </p:nvGrpSpPr>
        <p:grpSpPr bwMode="auto">
          <a:xfrm>
            <a:off x="4229100" y="5837238"/>
            <a:ext cx="825500" cy="446087"/>
            <a:chOff x="2139" y="3596"/>
            <a:chExt cx="520" cy="281"/>
          </a:xfrm>
        </p:grpSpPr>
        <p:sp>
          <p:nvSpPr>
            <p:cNvPr id="28241" name="AutoShape 593"/>
            <p:cNvSpPr>
              <a:spLocks noChangeArrowheads="1"/>
            </p:cNvSpPr>
            <p:nvPr/>
          </p:nvSpPr>
          <p:spPr bwMode="auto">
            <a:xfrm>
              <a:off x="2139" y="360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28242" name="Picture 594" descr="MCTN00839_0000[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5" y="363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28243" name="Group 595"/>
            <p:cNvGrpSpPr>
              <a:grpSpLocks/>
            </p:cNvGrpSpPr>
            <p:nvPr/>
          </p:nvGrpSpPr>
          <p:grpSpPr bwMode="auto">
            <a:xfrm>
              <a:off x="2396" y="3617"/>
              <a:ext cx="229" cy="157"/>
              <a:chOff x="2396" y="3617"/>
              <a:chExt cx="229" cy="157"/>
            </a:xfrm>
          </p:grpSpPr>
          <p:sp>
            <p:nvSpPr>
              <p:cNvPr id="28244" name="Oval 596"/>
              <p:cNvSpPr>
                <a:spLocks noChangeArrowheads="1"/>
              </p:cNvSpPr>
              <p:nvPr/>
            </p:nvSpPr>
            <p:spPr bwMode="auto">
              <a:xfrm>
                <a:off x="2396" y="3617"/>
                <a:ext cx="229" cy="1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28245" name="Picture 597" descr="Square_Transparen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 y="3667"/>
                <a:ext cx="108" cy="107"/>
              </a:xfrm>
              <a:prstGeom prst="rect">
                <a:avLst/>
              </a:prstGeom>
              <a:noFill/>
              <a:extLst>
                <a:ext uri="{909E8E84-426E-40DD-AFC4-6F175D3DCCD1}">
                  <a14:hiddenFill xmlns:a14="http://schemas.microsoft.com/office/drawing/2010/main">
                    <a:solidFill>
                      <a:srgbClr val="FFFFFF"/>
                    </a:solidFill>
                  </a14:hiddenFill>
                </a:ext>
              </a:extLst>
            </p:spPr>
          </p:pic>
        </p:grpSp>
        <p:sp>
          <p:nvSpPr>
            <p:cNvPr id="28246" name="Text Box 598"/>
            <p:cNvSpPr txBox="1">
              <a:spLocks noChangeArrowheads="1"/>
            </p:cNvSpPr>
            <p:nvPr/>
          </p:nvSpPr>
          <p:spPr bwMode="auto">
            <a:xfrm>
              <a:off x="2376" y="3596"/>
              <a:ext cx="28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FEAF</a:t>
              </a:r>
            </a:p>
          </p:txBody>
        </p:sp>
      </p:grpSp>
      <p:sp>
        <p:nvSpPr>
          <p:cNvPr id="28248" name="Freeform 600"/>
          <p:cNvSpPr>
            <a:spLocks/>
          </p:cNvSpPr>
          <p:nvPr/>
        </p:nvSpPr>
        <p:spPr bwMode="auto">
          <a:xfrm>
            <a:off x="4608513" y="4081463"/>
            <a:ext cx="654050" cy="403225"/>
          </a:xfrm>
          <a:custGeom>
            <a:avLst/>
            <a:gdLst>
              <a:gd name="T0" fmla="*/ 412 w 412"/>
              <a:gd name="T1" fmla="*/ 0 h 254"/>
              <a:gd name="T2" fmla="*/ 169 w 412"/>
              <a:gd name="T3" fmla="*/ 195 h 254"/>
              <a:gd name="T4" fmla="*/ 10 w 412"/>
              <a:gd name="T5" fmla="*/ 237 h 254"/>
              <a:gd name="T6" fmla="*/ 109 w 412"/>
              <a:gd name="T7" fmla="*/ 90 h 254"/>
              <a:gd name="T8" fmla="*/ 412 w 412"/>
              <a:gd name="T9" fmla="*/ 0 h 254"/>
            </a:gdLst>
            <a:ahLst/>
            <a:cxnLst>
              <a:cxn ang="0">
                <a:pos x="T0" y="T1"/>
              </a:cxn>
              <a:cxn ang="0">
                <a:pos x="T2" y="T3"/>
              </a:cxn>
              <a:cxn ang="0">
                <a:pos x="T4" y="T5"/>
              </a:cxn>
              <a:cxn ang="0">
                <a:pos x="T6" y="T7"/>
              </a:cxn>
              <a:cxn ang="0">
                <a:pos x="T8" y="T9"/>
              </a:cxn>
            </a:cxnLst>
            <a:rect l="0" t="0" r="r" b="b"/>
            <a:pathLst>
              <a:path w="412" h="254">
                <a:moveTo>
                  <a:pt x="412" y="0"/>
                </a:moveTo>
                <a:lnTo>
                  <a:pt x="169" y="195"/>
                </a:lnTo>
                <a:cubicBezTo>
                  <a:pt x="102" y="235"/>
                  <a:pt x="20" y="254"/>
                  <a:pt x="10" y="237"/>
                </a:cubicBezTo>
                <a:cubicBezTo>
                  <a:pt x="0" y="220"/>
                  <a:pt x="42" y="129"/>
                  <a:pt x="109" y="90"/>
                </a:cubicBezTo>
                <a:lnTo>
                  <a:pt x="412" y="0"/>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49" name="AutoShape 601"/>
          <p:cNvSpPr>
            <a:spLocks noChangeArrowheads="1"/>
          </p:cNvSpPr>
          <p:nvPr/>
        </p:nvSpPr>
        <p:spPr bwMode="auto">
          <a:xfrm>
            <a:off x="4538663" y="42624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8250" name="Group 602"/>
          <p:cNvGrpSpPr>
            <a:grpSpLocks/>
          </p:cNvGrpSpPr>
          <p:nvPr/>
        </p:nvGrpSpPr>
        <p:grpSpPr bwMode="auto">
          <a:xfrm>
            <a:off x="1743075" y="4313238"/>
            <a:ext cx="574675" cy="214312"/>
            <a:chOff x="2182" y="1495"/>
            <a:chExt cx="362" cy="135"/>
          </a:xfrm>
        </p:grpSpPr>
        <p:grpSp>
          <p:nvGrpSpPr>
            <p:cNvPr id="28251" name="Group 603"/>
            <p:cNvGrpSpPr>
              <a:grpSpLocks/>
            </p:cNvGrpSpPr>
            <p:nvPr/>
          </p:nvGrpSpPr>
          <p:grpSpPr bwMode="auto">
            <a:xfrm rot="10800000">
              <a:off x="2182" y="1539"/>
              <a:ext cx="362" cy="45"/>
              <a:chOff x="1612" y="1972"/>
              <a:chExt cx="2460" cy="304"/>
            </a:xfrm>
          </p:grpSpPr>
          <p:sp>
            <p:nvSpPr>
              <p:cNvPr id="28252" name="Freeform 60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53" name="Freeform 60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254" name="Text Box 606"/>
            <p:cNvSpPr txBox="1">
              <a:spLocks noChangeArrowheads="1"/>
            </p:cNvSpPr>
            <p:nvPr/>
          </p:nvSpPr>
          <p:spPr bwMode="auto">
            <a:xfrm>
              <a:off x="2248" y="1495"/>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28255" name="Group 607"/>
          <p:cNvGrpSpPr>
            <a:grpSpLocks/>
          </p:cNvGrpSpPr>
          <p:nvPr/>
        </p:nvGrpSpPr>
        <p:grpSpPr bwMode="auto">
          <a:xfrm>
            <a:off x="1447800" y="4481513"/>
            <a:ext cx="574675" cy="214312"/>
            <a:chOff x="2334" y="1407"/>
            <a:chExt cx="362" cy="135"/>
          </a:xfrm>
        </p:grpSpPr>
        <p:grpSp>
          <p:nvGrpSpPr>
            <p:cNvPr id="28256" name="Group 608"/>
            <p:cNvGrpSpPr>
              <a:grpSpLocks/>
            </p:cNvGrpSpPr>
            <p:nvPr/>
          </p:nvGrpSpPr>
          <p:grpSpPr bwMode="auto">
            <a:xfrm rot="10800000">
              <a:off x="2334" y="1451"/>
              <a:ext cx="362" cy="45"/>
              <a:chOff x="1612" y="1972"/>
              <a:chExt cx="2460" cy="304"/>
            </a:xfrm>
          </p:grpSpPr>
          <p:sp>
            <p:nvSpPr>
              <p:cNvPr id="28257" name="Freeform 609"/>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58" name="Freeform 610"/>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259" name="Text Box 611"/>
            <p:cNvSpPr txBox="1">
              <a:spLocks noChangeArrowheads="1"/>
            </p:cNvSpPr>
            <p:nvPr/>
          </p:nvSpPr>
          <p:spPr bwMode="auto">
            <a:xfrm>
              <a:off x="2406" y="1407"/>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28260" name="Group 612"/>
          <p:cNvGrpSpPr>
            <a:grpSpLocks/>
          </p:cNvGrpSpPr>
          <p:nvPr/>
        </p:nvGrpSpPr>
        <p:grpSpPr bwMode="auto">
          <a:xfrm>
            <a:off x="1839913" y="4116388"/>
            <a:ext cx="574675" cy="214312"/>
            <a:chOff x="2582" y="1225"/>
            <a:chExt cx="362" cy="135"/>
          </a:xfrm>
        </p:grpSpPr>
        <p:grpSp>
          <p:nvGrpSpPr>
            <p:cNvPr id="28261" name="Group 613"/>
            <p:cNvGrpSpPr>
              <a:grpSpLocks/>
            </p:cNvGrpSpPr>
            <p:nvPr/>
          </p:nvGrpSpPr>
          <p:grpSpPr bwMode="auto">
            <a:xfrm rot="10800000">
              <a:off x="2582" y="1269"/>
              <a:ext cx="362" cy="45"/>
              <a:chOff x="1612" y="1972"/>
              <a:chExt cx="2460" cy="304"/>
            </a:xfrm>
          </p:grpSpPr>
          <p:sp>
            <p:nvSpPr>
              <p:cNvPr id="28262" name="Freeform 61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3" name="Freeform 61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264" name="Text Box 616"/>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28265" name="Group 617"/>
          <p:cNvGrpSpPr>
            <a:grpSpLocks/>
          </p:cNvGrpSpPr>
          <p:nvPr/>
        </p:nvGrpSpPr>
        <p:grpSpPr bwMode="auto">
          <a:xfrm>
            <a:off x="2003425" y="3722688"/>
            <a:ext cx="574675" cy="214312"/>
            <a:chOff x="2478" y="1311"/>
            <a:chExt cx="362" cy="135"/>
          </a:xfrm>
        </p:grpSpPr>
        <p:grpSp>
          <p:nvGrpSpPr>
            <p:cNvPr id="28266" name="Group 618"/>
            <p:cNvGrpSpPr>
              <a:grpSpLocks/>
            </p:cNvGrpSpPr>
            <p:nvPr/>
          </p:nvGrpSpPr>
          <p:grpSpPr bwMode="auto">
            <a:xfrm rot="10800000">
              <a:off x="2478" y="1355"/>
              <a:ext cx="362" cy="45"/>
              <a:chOff x="1612" y="1972"/>
              <a:chExt cx="2460" cy="304"/>
            </a:xfrm>
          </p:grpSpPr>
          <p:sp>
            <p:nvSpPr>
              <p:cNvPr id="28267" name="Freeform 619"/>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268" name="Freeform 620"/>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8269" name="Text Box 621"/>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withEffect">
                                  <p:stCondLst>
                                    <p:cond delay="0"/>
                                  </p:stCondLst>
                                  <p:childTnLst>
                                    <p:set>
                                      <p:cBhvr>
                                        <p:cTn id="6" dur="1" fill="hold">
                                          <p:stCondLst>
                                            <p:cond delay="0"/>
                                          </p:stCondLst>
                                        </p:cTn>
                                        <p:tgtEl>
                                          <p:spTgt spid="28208"/>
                                        </p:tgtEl>
                                        <p:attrNameLst>
                                          <p:attrName>style.visibility</p:attrName>
                                        </p:attrNameLst>
                                      </p:cBhvr>
                                      <p:to>
                                        <p:strVal val="visible"/>
                                      </p:to>
                                    </p:set>
                                    <p:animEffect transition="in" filter="wipe(right)">
                                      <p:cBhvr>
                                        <p:cTn id="7" dur="2000"/>
                                        <p:tgtEl>
                                          <p:spTgt spid="282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0" presetClass="path" presetSubtype="0" accel="50000" decel="50000" fill="hold" grpId="1" nodeType="clickEffect">
                                  <p:stCondLst>
                                    <p:cond delay="0"/>
                                  </p:stCondLst>
                                  <p:childTnLst>
                                    <p:animMotion origin="layout" path="M 2.5E-6 1.48148E-6 L -0.02761 0.06296 L -0.10816 0.06296 L -0.14045 0.05972 " pathEditMode="relative" rAng="0" ptsTypes="AAAA">
                                      <p:cBhvr>
                                        <p:cTn id="11" dur="2000" fill="hold"/>
                                        <p:tgtEl>
                                          <p:spTgt spid="28147"/>
                                        </p:tgtEl>
                                        <p:attrNameLst>
                                          <p:attrName>ppt_x</p:attrName>
                                          <p:attrName>ppt_y</p:attrName>
                                        </p:attrNameLst>
                                      </p:cBhvr>
                                      <p:rCtr x="-7031" y="3148"/>
                                    </p:animMotion>
                                  </p:childTnLst>
                                  <p:subTnLst>
                                    <p:audio>
                                      <p:cMediaNode>
                                        <p:cTn display="0" masterRel="sameClick">
                                          <p:stCondLst>
                                            <p:cond evt="begin" delay="0">
                                              <p:tn val="10"/>
                                            </p:cond>
                                          </p:stCondLst>
                                          <p:endCondLst>
                                            <p:cond evt="onStopAudio" delay="0">
                                              <p:tgtEl>
                                                <p:sldTgt/>
                                              </p:tgtEl>
                                            </p:cond>
                                          </p:endCondLst>
                                        </p:cTn>
                                        <p:tgtEl>
                                          <p:sndTgt r:embed="rId3" name="shiphorn.wav"/>
                                        </p:tgtEl>
                                      </p:cMediaNode>
                                    </p:audio>
                                  </p:subTnLst>
                                </p:cTn>
                              </p:par>
                            </p:childTnLst>
                          </p:cTn>
                        </p:par>
                        <p:par>
                          <p:cTn id="12" fill="hold" nodeType="afterGroup">
                            <p:stCondLst>
                              <p:cond delay="2000"/>
                            </p:stCondLst>
                            <p:childTnLst>
                              <p:par>
                                <p:cTn id="13" presetID="22" presetClass="entr" presetSubtype="2" fill="hold" grpId="0" nodeType="afterEffect">
                                  <p:stCondLst>
                                    <p:cond delay="0"/>
                                  </p:stCondLst>
                                  <p:childTnLst>
                                    <p:set>
                                      <p:cBhvr>
                                        <p:cTn id="14" dur="1" fill="hold">
                                          <p:stCondLst>
                                            <p:cond delay="0"/>
                                          </p:stCondLst>
                                        </p:cTn>
                                        <p:tgtEl>
                                          <p:spTgt spid="28140"/>
                                        </p:tgtEl>
                                        <p:attrNameLst>
                                          <p:attrName>style.visibility</p:attrName>
                                        </p:attrNameLst>
                                      </p:cBhvr>
                                      <p:to>
                                        <p:strVal val="visible"/>
                                      </p:to>
                                    </p:set>
                                    <p:animEffect transition="in" filter="wipe(right)">
                                      <p:cBhvr>
                                        <p:cTn id="15" dur="1000"/>
                                        <p:tgtEl>
                                          <p:spTgt spid="28140"/>
                                        </p:tgtEl>
                                      </p:cBhvr>
                                    </p:animEffect>
                                  </p:childTnLst>
                                  <p:subTnLst>
                                    <p:audio>
                                      <p:cMediaNode>
                                        <p:cTn display="0" masterRel="sameClick">
                                          <p:stCondLst>
                                            <p:cond evt="begin" delay="0">
                                              <p:tn val="13"/>
                                            </p:cond>
                                          </p:stCondLst>
                                          <p:endCondLst>
                                            <p:cond evt="onStopAudio" delay="0">
                                              <p:tgtEl>
                                                <p:sldTgt/>
                                              </p:tgtEl>
                                            </p:cond>
                                          </p:endCondLst>
                                        </p:cTn>
                                        <p:tgtEl>
                                          <p:sndTgt r:embed="rId4" name="flyby.wav"/>
                                        </p:tgtEl>
                                      </p:cMediaNode>
                                    </p:audio>
                                  </p:subTnLst>
                                </p:cTn>
                              </p:par>
                            </p:childTnLst>
                          </p:cTn>
                        </p:par>
                        <p:par>
                          <p:cTn id="16" fill="hold" nodeType="afterGroup">
                            <p:stCondLst>
                              <p:cond delay="3000"/>
                            </p:stCondLst>
                            <p:childTnLst>
                              <p:par>
                                <p:cTn id="17" presetID="1" presetClass="entr" presetSubtype="0" fill="hold" grpId="0" nodeType="afterEffect">
                                  <p:stCondLst>
                                    <p:cond delay="0"/>
                                  </p:stCondLst>
                                  <p:childTnLst>
                                    <p:set>
                                      <p:cBhvr>
                                        <p:cTn id="18" dur="1" fill="hold">
                                          <p:stCondLst>
                                            <p:cond delay="0"/>
                                          </p:stCondLst>
                                        </p:cTn>
                                        <p:tgtEl>
                                          <p:spTgt spid="28141"/>
                                        </p:tgtEl>
                                        <p:attrNameLst>
                                          <p:attrName>style.visibility</p:attrName>
                                        </p:attrNameLst>
                                      </p:cBhvr>
                                      <p:to>
                                        <p:strVal val="visible"/>
                                      </p:to>
                                    </p:set>
                                  </p:childTnLst>
                                  <p:subTnLst>
                                    <p:audio>
                                      <p:cMediaNode>
                                        <p:cTn display="0" masterRel="sameClick">
                                          <p:stCondLst>
                                            <p:cond evt="begin" delay="0">
                                              <p:tn val="17"/>
                                            </p:cond>
                                          </p:stCondLst>
                                          <p:endCondLst>
                                            <p:cond evt="onStopAudio" delay="0">
                                              <p:tgtEl>
                                                <p:sldTgt/>
                                              </p:tgtEl>
                                            </p:cond>
                                          </p:endCondLst>
                                        </p:cTn>
                                        <p:tgtEl>
                                          <p:sndTgt r:embed="rId5" name="explode.wav"/>
                                        </p:tgtEl>
                                      </p:cMediaNode>
                                    </p:audio>
                                  </p:subTnLst>
                                </p:cTn>
                              </p:par>
                            </p:childTnLst>
                          </p:cTn>
                        </p:par>
                        <p:par>
                          <p:cTn id="19" fill="hold" nodeType="afterGroup">
                            <p:stCondLst>
                              <p:cond delay="3000"/>
                            </p:stCondLst>
                            <p:childTnLst>
                              <p:par>
                                <p:cTn id="20" presetID="3" presetClass="exit" presetSubtype="10" fill="hold" grpId="1" nodeType="afterEffect">
                                  <p:stCondLst>
                                    <p:cond delay="0"/>
                                  </p:stCondLst>
                                  <p:childTnLst>
                                    <p:animEffect transition="out" filter="blinds(horizontal)">
                                      <p:cBhvr>
                                        <p:cTn id="21" dur="500"/>
                                        <p:tgtEl>
                                          <p:spTgt spid="28141"/>
                                        </p:tgtEl>
                                      </p:cBhvr>
                                    </p:animEffect>
                                    <p:set>
                                      <p:cBhvr>
                                        <p:cTn id="22" dur="1" fill="hold">
                                          <p:stCondLst>
                                            <p:cond delay="499"/>
                                          </p:stCondLst>
                                        </p:cTn>
                                        <p:tgtEl>
                                          <p:spTgt spid="28141"/>
                                        </p:tgtEl>
                                        <p:attrNameLst>
                                          <p:attrName>style.visibility</p:attrName>
                                        </p:attrNameLst>
                                      </p:cBhvr>
                                      <p:to>
                                        <p:strVal val="hidden"/>
                                      </p:to>
                                    </p:set>
                                  </p:childTnLst>
                                </p:cTn>
                              </p:par>
                            </p:childTnLst>
                          </p:cTn>
                        </p:par>
                        <p:par>
                          <p:cTn id="23" fill="hold" nodeType="afterGroup">
                            <p:stCondLst>
                              <p:cond delay="3500"/>
                            </p:stCondLst>
                            <p:childTnLst>
                              <p:par>
                                <p:cTn id="24" presetID="22" presetClass="exit" presetSubtype="8" fill="hold" grpId="1" nodeType="afterEffect">
                                  <p:stCondLst>
                                    <p:cond delay="0"/>
                                  </p:stCondLst>
                                  <p:childTnLst>
                                    <p:animEffect transition="out" filter="wipe(left)">
                                      <p:cBhvr>
                                        <p:cTn id="25" dur="500"/>
                                        <p:tgtEl>
                                          <p:spTgt spid="28140"/>
                                        </p:tgtEl>
                                      </p:cBhvr>
                                    </p:animEffect>
                                    <p:set>
                                      <p:cBhvr>
                                        <p:cTn id="26" dur="1" fill="hold">
                                          <p:stCondLst>
                                            <p:cond delay="499"/>
                                          </p:stCondLst>
                                        </p:cTn>
                                        <p:tgtEl>
                                          <p:spTgt spid="28140"/>
                                        </p:tgtEl>
                                        <p:attrNameLst>
                                          <p:attrName>style.visibility</p:attrName>
                                        </p:attrNameLst>
                                      </p:cBhvr>
                                      <p:to>
                                        <p:strVal val="hidden"/>
                                      </p:to>
                                    </p:set>
                                  </p:childTnLst>
                                </p:cTn>
                              </p:par>
                            </p:childTnLst>
                          </p:cTn>
                        </p:par>
                        <p:par>
                          <p:cTn id="27" fill="hold" nodeType="afterGroup">
                            <p:stCondLst>
                              <p:cond delay="4000"/>
                            </p:stCondLst>
                            <p:childTnLst>
                              <p:par>
                                <p:cTn id="28" presetID="9" presetClass="entr" presetSubtype="0" fill="hold" grpId="0" nodeType="afterEffect">
                                  <p:stCondLst>
                                    <p:cond delay="0"/>
                                  </p:stCondLst>
                                  <p:childTnLst>
                                    <p:set>
                                      <p:cBhvr>
                                        <p:cTn id="29" dur="1" fill="hold">
                                          <p:stCondLst>
                                            <p:cond delay="0"/>
                                          </p:stCondLst>
                                        </p:cTn>
                                        <p:tgtEl>
                                          <p:spTgt spid="28209"/>
                                        </p:tgtEl>
                                        <p:attrNameLst>
                                          <p:attrName>style.visibility</p:attrName>
                                        </p:attrNameLst>
                                      </p:cBhvr>
                                      <p:to>
                                        <p:strVal val="visible"/>
                                      </p:to>
                                    </p:set>
                                    <p:animEffect transition="in" filter="dissolve">
                                      <p:cBhvr>
                                        <p:cTn id="30" dur="500"/>
                                        <p:tgtEl>
                                          <p:spTgt spid="28209"/>
                                        </p:tgtEl>
                                      </p:cBhvr>
                                    </p:animEffect>
                                  </p:childTnLst>
                                </p:cTn>
                              </p:par>
                            </p:childTnLst>
                          </p:cTn>
                        </p:par>
                        <p:par>
                          <p:cTn id="31" fill="hold" nodeType="afterGroup">
                            <p:stCondLst>
                              <p:cond delay="4500"/>
                            </p:stCondLst>
                            <p:childTnLst>
                              <p:par>
                                <p:cTn id="32" presetID="0" presetClass="path" presetSubtype="0" accel="50000" decel="50000" fill="hold" grpId="1" nodeType="afterEffect">
                                  <p:stCondLst>
                                    <p:cond delay="0"/>
                                  </p:stCondLst>
                                  <p:childTnLst>
                                    <p:animMotion origin="layout" path="M 2.5E-6 7.40741E-7 L -0.01511 -0.01736 L -0.03334 -0.05833 " pathEditMode="relative" rAng="0" ptsTypes="AAA">
                                      <p:cBhvr>
                                        <p:cTn id="33" dur="2000" fill="hold"/>
                                        <p:tgtEl>
                                          <p:spTgt spid="28209"/>
                                        </p:tgtEl>
                                        <p:attrNameLst>
                                          <p:attrName>ppt_x</p:attrName>
                                          <p:attrName>ppt_y</p:attrName>
                                        </p:attrNameLst>
                                      </p:cBhvr>
                                      <p:rCtr x="-1667" y="-2917"/>
                                    </p:animMotion>
                                  </p:childTnLst>
                                  <p:subTnLst>
                                    <p:audio>
                                      <p:cMediaNode>
                                        <p:cTn display="0" masterRel="sameClick">
                                          <p:stCondLst>
                                            <p:cond evt="begin" delay="0">
                                              <p:tn val="32"/>
                                            </p:cond>
                                          </p:stCondLst>
                                          <p:endCondLst>
                                            <p:cond evt="onStopAudio" delay="0">
                                              <p:tgtEl>
                                                <p:sldTgt/>
                                              </p:tgtEl>
                                            </p:cond>
                                          </p:endCondLst>
                                        </p:cTn>
                                        <p:tgtEl>
                                          <p:sndTgt r:embed="rId4" name="flyby.wav"/>
                                        </p:tgtEl>
                                      </p:cMediaNode>
                                    </p:audio>
                                  </p:subTnLst>
                                </p:cTn>
                              </p:par>
                            </p:childTnLst>
                          </p:cTn>
                        </p:par>
                        <p:par>
                          <p:cTn id="34" fill="hold" nodeType="afterGroup">
                            <p:stCondLst>
                              <p:cond delay="6500"/>
                            </p:stCondLst>
                            <p:childTnLst>
                              <p:par>
                                <p:cTn id="35" presetID="1" presetClass="entr" presetSubtype="0" fill="hold" grpId="0" nodeType="afterEffect">
                                  <p:stCondLst>
                                    <p:cond delay="0"/>
                                  </p:stCondLst>
                                  <p:childTnLst>
                                    <p:set>
                                      <p:cBhvr>
                                        <p:cTn id="36" dur="1" fill="hold">
                                          <p:stCondLst>
                                            <p:cond delay="0"/>
                                          </p:stCondLst>
                                        </p:cTn>
                                        <p:tgtEl>
                                          <p:spTgt spid="28139"/>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5" name="explode.wav"/>
                                        </p:tgtEl>
                                      </p:cMediaNode>
                                    </p:audio>
                                  </p:subTnLst>
                                </p:cTn>
                              </p:par>
                            </p:childTnLst>
                          </p:cTn>
                        </p:par>
                        <p:par>
                          <p:cTn id="37" fill="hold" nodeType="afterGroup">
                            <p:stCondLst>
                              <p:cond delay="6500"/>
                            </p:stCondLst>
                            <p:childTnLst>
                              <p:par>
                                <p:cTn id="38" presetID="3" presetClass="exit" presetSubtype="10" fill="hold" grpId="1" nodeType="afterEffect">
                                  <p:stCondLst>
                                    <p:cond delay="0"/>
                                  </p:stCondLst>
                                  <p:childTnLst>
                                    <p:animEffect transition="out" filter="blinds(horizontal)">
                                      <p:cBhvr>
                                        <p:cTn id="39" dur="500"/>
                                        <p:tgtEl>
                                          <p:spTgt spid="28139"/>
                                        </p:tgtEl>
                                      </p:cBhvr>
                                    </p:animEffect>
                                    <p:set>
                                      <p:cBhvr>
                                        <p:cTn id="40" dur="1" fill="hold">
                                          <p:stCondLst>
                                            <p:cond delay="499"/>
                                          </p:stCondLst>
                                        </p:cTn>
                                        <p:tgtEl>
                                          <p:spTgt spid="28139"/>
                                        </p:tgtEl>
                                        <p:attrNameLst>
                                          <p:attrName>style.visibility</p:attrName>
                                        </p:attrNameLst>
                                      </p:cBhvr>
                                      <p:to>
                                        <p:strVal val="hidden"/>
                                      </p:to>
                                    </p:set>
                                  </p:childTnLst>
                                </p:cTn>
                              </p:par>
                            </p:childTnLst>
                          </p:cTn>
                        </p:par>
                        <p:par>
                          <p:cTn id="41" fill="hold" nodeType="afterGroup">
                            <p:stCondLst>
                              <p:cond delay="7000"/>
                            </p:stCondLst>
                            <p:childTnLst>
                              <p:par>
                                <p:cTn id="42" presetID="0" presetClass="path" presetSubtype="0" accel="50000" decel="50000" fill="hold" grpId="2" nodeType="afterEffect">
                                  <p:stCondLst>
                                    <p:cond delay="0"/>
                                  </p:stCondLst>
                                  <p:childTnLst>
                                    <p:animMotion origin="layout" path="M -0.03333 -0.05833 L -0.01736 -0.03889 L 0.00035 1.48148E-6 " pathEditMode="relative" ptsTypes="AAA">
                                      <p:cBhvr>
                                        <p:cTn id="43" dur="2000" fill="hold"/>
                                        <p:tgtEl>
                                          <p:spTgt spid="28209"/>
                                        </p:tgtEl>
                                        <p:attrNameLst>
                                          <p:attrName>ppt_x</p:attrName>
                                          <p:attrName>ppt_y</p:attrName>
                                        </p:attrNameLst>
                                      </p:cBhvr>
                                    </p:animMotion>
                                  </p:childTnLst>
                                </p:cTn>
                              </p:par>
                            </p:childTnLst>
                          </p:cTn>
                        </p:par>
                        <p:par>
                          <p:cTn id="44" fill="hold" nodeType="afterGroup">
                            <p:stCondLst>
                              <p:cond delay="9000"/>
                            </p:stCondLst>
                            <p:childTnLst>
                              <p:par>
                                <p:cTn id="45" presetID="9" presetClass="exit" presetSubtype="0" fill="hold" grpId="3" nodeType="afterEffect">
                                  <p:stCondLst>
                                    <p:cond delay="0"/>
                                  </p:stCondLst>
                                  <p:childTnLst>
                                    <p:animEffect transition="out" filter="dissolve">
                                      <p:cBhvr>
                                        <p:cTn id="46" dur="500"/>
                                        <p:tgtEl>
                                          <p:spTgt spid="28209"/>
                                        </p:tgtEl>
                                      </p:cBhvr>
                                    </p:animEffect>
                                    <p:set>
                                      <p:cBhvr>
                                        <p:cTn id="47" dur="1" fill="hold">
                                          <p:stCondLst>
                                            <p:cond delay="499"/>
                                          </p:stCondLst>
                                        </p:cTn>
                                        <p:tgtEl>
                                          <p:spTgt spid="28209"/>
                                        </p:tgtEl>
                                        <p:attrNameLst>
                                          <p:attrName>style.visibility</p:attrName>
                                        </p:attrNameLst>
                                      </p:cBhvr>
                                      <p:to>
                                        <p:strVal val="hidden"/>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8142"/>
                                        </p:tgtEl>
                                        <p:attrNameLst>
                                          <p:attrName>style.visibility</p:attrName>
                                        </p:attrNameLst>
                                      </p:cBhvr>
                                      <p:to>
                                        <p:strVal val="visible"/>
                                      </p:to>
                                    </p:set>
                                    <p:animEffect transition="in" filter="wipe(up)">
                                      <p:cBhvr>
                                        <p:cTn id="52" dur="1000"/>
                                        <p:tgtEl>
                                          <p:spTgt spid="28142"/>
                                        </p:tgtEl>
                                      </p:cBhvr>
                                    </p:animEffect>
                                  </p:childTnLst>
                                  <p:subTnLst>
                                    <p:audio>
                                      <p:cMediaNode>
                                        <p:cTn display="0" masterRel="sameClick">
                                          <p:stCondLst>
                                            <p:cond evt="begin" delay="0">
                                              <p:tn val="50"/>
                                            </p:cond>
                                          </p:stCondLst>
                                          <p:endCondLst>
                                            <p:cond evt="onStopAudio" delay="0">
                                              <p:tgtEl>
                                                <p:sldTgt/>
                                              </p:tgtEl>
                                            </p:cond>
                                          </p:endCondLst>
                                        </p:cTn>
                                        <p:tgtEl>
                                          <p:sndTgt r:embed="rId4" name="flyby.wav"/>
                                        </p:tgtEl>
                                      </p:cMediaNode>
                                    </p:audio>
                                  </p:subTnLst>
                                </p:cTn>
                              </p:par>
                            </p:childTnLst>
                          </p:cTn>
                        </p:par>
                        <p:par>
                          <p:cTn id="53" fill="hold" nodeType="afterGroup">
                            <p:stCondLst>
                              <p:cond delay="1000"/>
                            </p:stCondLst>
                            <p:childTnLst>
                              <p:par>
                                <p:cTn id="54" presetID="1" presetClass="entr" presetSubtype="0" fill="hold" grpId="0" nodeType="afterEffect">
                                  <p:stCondLst>
                                    <p:cond delay="0"/>
                                  </p:stCondLst>
                                  <p:childTnLst>
                                    <p:set>
                                      <p:cBhvr>
                                        <p:cTn id="55" dur="1" fill="hold">
                                          <p:stCondLst>
                                            <p:cond delay="0"/>
                                          </p:stCondLst>
                                        </p:cTn>
                                        <p:tgtEl>
                                          <p:spTgt spid="28143"/>
                                        </p:tgtEl>
                                        <p:attrNameLst>
                                          <p:attrName>style.visibility</p:attrName>
                                        </p:attrNameLst>
                                      </p:cBhvr>
                                      <p:to>
                                        <p:strVal val="visible"/>
                                      </p:to>
                                    </p:set>
                                  </p:childTnLst>
                                  <p:subTnLst>
                                    <p:audio>
                                      <p:cMediaNode>
                                        <p:cTn display="0" masterRel="sameClick">
                                          <p:stCondLst>
                                            <p:cond evt="begin" delay="0">
                                              <p:tn val="54"/>
                                            </p:cond>
                                          </p:stCondLst>
                                          <p:endCondLst>
                                            <p:cond evt="onStopAudio" delay="0">
                                              <p:tgtEl>
                                                <p:sldTgt/>
                                              </p:tgtEl>
                                            </p:cond>
                                          </p:endCondLst>
                                        </p:cTn>
                                        <p:tgtEl>
                                          <p:sndTgt r:embed="rId5" name="explode.wav"/>
                                        </p:tgtEl>
                                      </p:cMediaNode>
                                    </p:audio>
                                  </p:subTnLst>
                                </p:cTn>
                              </p:par>
                            </p:childTnLst>
                          </p:cTn>
                        </p:par>
                        <p:par>
                          <p:cTn id="56" fill="hold" nodeType="afterGroup">
                            <p:stCondLst>
                              <p:cond delay="1000"/>
                            </p:stCondLst>
                            <p:childTnLst>
                              <p:par>
                                <p:cTn id="57" presetID="3" presetClass="exit" presetSubtype="10" fill="hold" grpId="1" nodeType="afterEffect">
                                  <p:stCondLst>
                                    <p:cond delay="0"/>
                                  </p:stCondLst>
                                  <p:childTnLst>
                                    <p:animEffect transition="out" filter="blinds(horizontal)">
                                      <p:cBhvr>
                                        <p:cTn id="58" dur="500"/>
                                        <p:tgtEl>
                                          <p:spTgt spid="28143"/>
                                        </p:tgtEl>
                                      </p:cBhvr>
                                    </p:animEffect>
                                    <p:set>
                                      <p:cBhvr>
                                        <p:cTn id="59" dur="1" fill="hold">
                                          <p:stCondLst>
                                            <p:cond delay="499"/>
                                          </p:stCondLst>
                                        </p:cTn>
                                        <p:tgtEl>
                                          <p:spTgt spid="28143"/>
                                        </p:tgtEl>
                                        <p:attrNameLst>
                                          <p:attrName>style.visibility</p:attrName>
                                        </p:attrNameLst>
                                      </p:cBhvr>
                                      <p:to>
                                        <p:strVal val="hidden"/>
                                      </p:to>
                                    </p:set>
                                  </p:childTnLst>
                                </p:cTn>
                              </p:par>
                            </p:childTnLst>
                          </p:cTn>
                        </p:par>
                        <p:par>
                          <p:cTn id="60" fill="hold" nodeType="afterGroup">
                            <p:stCondLst>
                              <p:cond delay="1500"/>
                            </p:stCondLst>
                            <p:childTnLst>
                              <p:par>
                                <p:cTn id="61" presetID="22" presetClass="exit" presetSubtype="4" fill="hold" grpId="1" nodeType="afterEffect">
                                  <p:stCondLst>
                                    <p:cond delay="0"/>
                                  </p:stCondLst>
                                  <p:childTnLst>
                                    <p:animEffect transition="out" filter="wipe(down)">
                                      <p:cBhvr>
                                        <p:cTn id="62" dur="500"/>
                                        <p:tgtEl>
                                          <p:spTgt spid="28142"/>
                                        </p:tgtEl>
                                      </p:cBhvr>
                                    </p:animEffect>
                                    <p:set>
                                      <p:cBhvr>
                                        <p:cTn id="63" dur="1" fill="hold">
                                          <p:stCondLst>
                                            <p:cond delay="499"/>
                                          </p:stCondLst>
                                        </p:cTn>
                                        <p:tgtEl>
                                          <p:spTgt spid="28142"/>
                                        </p:tgtEl>
                                        <p:attrNameLst>
                                          <p:attrName>style.visibility</p:attrName>
                                        </p:attrNameLst>
                                      </p:cBhvr>
                                      <p:to>
                                        <p:strVal val="hidden"/>
                                      </p:to>
                                    </p:set>
                                  </p:childTnLst>
                                </p:cTn>
                              </p:par>
                            </p:childTnLst>
                          </p:cTn>
                        </p:par>
                        <p:par>
                          <p:cTn id="64" fill="hold" nodeType="afterGroup">
                            <p:stCondLst>
                              <p:cond delay="2000"/>
                            </p:stCondLst>
                            <p:childTnLst>
                              <p:par>
                                <p:cTn id="65" presetID="22" presetClass="exit" presetSubtype="2" fill="hold" grpId="1" nodeType="afterEffect">
                                  <p:stCondLst>
                                    <p:cond delay="0"/>
                                  </p:stCondLst>
                                  <p:childTnLst>
                                    <p:animEffect transition="out" filter="wipe(right)">
                                      <p:cBhvr>
                                        <p:cTn id="66" dur="2000"/>
                                        <p:tgtEl>
                                          <p:spTgt spid="28208"/>
                                        </p:tgtEl>
                                      </p:cBhvr>
                                    </p:animEffect>
                                    <p:set>
                                      <p:cBhvr>
                                        <p:cTn id="67" dur="1" fill="hold">
                                          <p:stCondLst>
                                            <p:cond delay="1999"/>
                                          </p:stCondLst>
                                        </p:cTn>
                                        <p:tgtEl>
                                          <p:spTgt spid="28208"/>
                                        </p:tgtEl>
                                        <p:attrNameLst>
                                          <p:attrName>style.visibility</p:attrName>
                                        </p:attrNameLst>
                                      </p:cBhvr>
                                      <p:to>
                                        <p:strVal val="hidden"/>
                                      </p:to>
                                    </p:set>
                                  </p:childTnLst>
                                  <p:subTnLst>
                                    <p:audio>
                                      <p:cMediaNode>
                                        <p:cTn display="0" masterRel="sameClick">
                                          <p:stCondLst>
                                            <p:cond evt="begin" delay="0">
                                              <p:tn val="65"/>
                                            </p:cond>
                                          </p:stCondLst>
                                          <p:endCondLst>
                                            <p:cond evt="onStopAudio" delay="0">
                                              <p:tgtEl>
                                                <p:sldTgt/>
                                              </p:tgtEl>
                                            </p:cond>
                                          </p:endCondLst>
                                        </p:cTn>
                                        <p:tgtEl>
                                          <p:sndTgt r:embed="rId3" name="shiphorn.wav"/>
                                        </p:tgtEl>
                                      </p:cMediaNode>
                                    </p:audio>
                                  </p:subTnLst>
                                </p:cTn>
                              </p:par>
                              <p:par>
                                <p:cTn id="68" presetID="9" presetClass="entr" presetSubtype="0" fill="hold" nodeType="withEffect">
                                  <p:stCondLst>
                                    <p:cond delay="0"/>
                                  </p:stCondLst>
                                  <p:childTnLst>
                                    <p:set>
                                      <p:cBhvr>
                                        <p:cTn id="69" dur="1" fill="hold">
                                          <p:stCondLst>
                                            <p:cond delay="0"/>
                                          </p:stCondLst>
                                        </p:cTn>
                                        <p:tgtEl>
                                          <p:spTgt spid="28148"/>
                                        </p:tgtEl>
                                        <p:attrNameLst>
                                          <p:attrName>style.visibility</p:attrName>
                                        </p:attrNameLst>
                                      </p:cBhvr>
                                      <p:to>
                                        <p:strVal val="visible"/>
                                      </p:to>
                                    </p:set>
                                    <p:animEffect transition="in" filter="dissolve">
                                      <p:cBhvr>
                                        <p:cTn id="70" dur="2000"/>
                                        <p:tgtEl>
                                          <p:spTgt spid="28148"/>
                                        </p:tgtEl>
                                      </p:cBhvr>
                                    </p:animEffect>
                                  </p:childTnLst>
                                </p:cTn>
                              </p:par>
                              <p:par>
                                <p:cTn id="71" presetID="9" presetClass="exit" presetSubtype="0" fill="hold" nodeType="withEffect">
                                  <p:stCondLst>
                                    <p:cond delay="0"/>
                                  </p:stCondLst>
                                  <p:childTnLst>
                                    <p:animEffect transition="out" filter="dissolve">
                                      <p:cBhvr>
                                        <p:cTn id="72" dur="500"/>
                                        <p:tgtEl>
                                          <p:spTgt spid="28094"/>
                                        </p:tgtEl>
                                      </p:cBhvr>
                                    </p:animEffect>
                                    <p:set>
                                      <p:cBhvr>
                                        <p:cTn id="73" dur="1" fill="hold">
                                          <p:stCondLst>
                                            <p:cond delay="499"/>
                                          </p:stCondLst>
                                        </p:cTn>
                                        <p:tgtEl>
                                          <p:spTgt spid="28094"/>
                                        </p:tgtEl>
                                        <p:attrNameLst>
                                          <p:attrName>style.visibility</p:attrName>
                                        </p:attrNameLst>
                                      </p:cBhvr>
                                      <p:to>
                                        <p:strVal val="hidden"/>
                                      </p:to>
                                    </p:set>
                                  </p:childTnLst>
                                </p:cTn>
                              </p:par>
                            </p:childTnLst>
                          </p:cTn>
                        </p:par>
                        <p:par>
                          <p:cTn id="74" fill="hold" nodeType="afterGroup">
                            <p:stCondLst>
                              <p:cond delay="4000"/>
                            </p:stCondLst>
                            <p:childTnLst>
                              <p:par>
                                <p:cTn id="75" presetID="1" presetClass="entr" presetSubtype="0" fill="hold" grpId="0" nodeType="afterEffect">
                                  <p:stCondLst>
                                    <p:cond delay="0"/>
                                  </p:stCondLst>
                                  <p:childTnLst>
                                    <p:set>
                                      <p:cBhvr>
                                        <p:cTn id="76" dur="1" fill="hold">
                                          <p:stCondLst>
                                            <p:cond delay="0"/>
                                          </p:stCondLst>
                                        </p:cTn>
                                        <p:tgtEl>
                                          <p:spTgt spid="28138"/>
                                        </p:tgtEl>
                                        <p:attrNameLst>
                                          <p:attrName>style.visibility</p:attrName>
                                        </p:attrNameLst>
                                      </p:cBhvr>
                                      <p:to>
                                        <p:strVal val="visible"/>
                                      </p:to>
                                    </p:set>
                                  </p:childTnLst>
                                  <p:subTnLst>
                                    <p:audio>
                                      <p:cMediaNode>
                                        <p:cTn display="0" masterRel="sameClick">
                                          <p:stCondLst>
                                            <p:cond evt="begin" delay="0">
                                              <p:tn val="75"/>
                                            </p:cond>
                                          </p:stCondLst>
                                          <p:endCondLst>
                                            <p:cond evt="onStopAudio" delay="0">
                                              <p:tgtEl>
                                                <p:sldTgt/>
                                              </p:tgtEl>
                                            </p:cond>
                                          </p:endCondLst>
                                        </p:cTn>
                                        <p:tgtEl>
                                          <p:sndTgt r:embed="rId5" name="explode.wav"/>
                                        </p:tgtEl>
                                      </p:cMediaNode>
                                    </p:audio>
                                  </p:subTnLst>
                                </p:cTn>
                              </p:par>
                            </p:childTnLst>
                          </p:cTn>
                        </p:par>
                        <p:par>
                          <p:cTn id="77" fill="hold" nodeType="afterGroup">
                            <p:stCondLst>
                              <p:cond delay="4000"/>
                            </p:stCondLst>
                            <p:childTnLst>
                              <p:par>
                                <p:cTn id="78" presetID="3" presetClass="exit" presetSubtype="10" fill="hold" grpId="1" nodeType="afterEffect">
                                  <p:stCondLst>
                                    <p:cond delay="0"/>
                                  </p:stCondLst>
                                  <p:childTnLst>
                                    <p:animEffect transition="out" filter="blinds(horizontal)">
                                      <p:cBhvr>
                                        <p:cTn id="79" dur="500"/>
                                        <p:tgtEl>
                                          <p:spTgt spid="28138"/>
                                        </p:tgtEl>
                                      </p:cBhvr>
                                    </p:animEffect>
                                    <p:set>
                                      <p:cBhvr>
                                        <p:cTn id="80" dur="1" fill="hold">
                                          <p:stCondLst>
                                            <p:cond delay="499"/>
                                          </p:stCondLst>
                                        </p:cTn>
                                        <p:tgtEl>
                                          <p:spTgt spid="28138"/>
                                        </p:tgtEl>
                                        <p:attrNameLst>
                                          <p:attrName>style.visibility</p:attrName>
                                        </p:attrNameLst>
                                      </p:cBhvr>
                                      <p:to>
                                        <p:strVal val="hidden"/>
                                      </p:to>
                                    </p:set>
                                  </p:childTnLst>
                                </p:cTn>
                              </p:par>
                              <p:par>
                                <p:cTn id="81" presetID="9" presetClass="entr" presetSubtype="0" fill="hold" nodeType="withEffect">
                                  <p:stCondLst>
                                    <p:cond delay="0"/>
                                  </p:stCondLst>
                                  <p:childTnLst>
                                    <p:set>
                                      <p:cBhvr>
                                        <p:cTn id="82" dur="1" fill="hold">
                                          <p:stCondLst>
                                            <p:cond delay="0"/>
                                          </p:stCondLst>
                                        </p:cTn>
                                        <p:tgtEl>
                                          <p:spTgt spid="28195"/>
                                        </p:tgtEl>
                                        <p:attrNameLst>
                                          <p:attrName>style.visibility</p:attrName>
                                        </p:attrNameLst>
                                      </p:cBhvr>
                                      <p:to>
                                        <p:strVal val="visible"/>
                                      </p:to>
                                    </p:set>
                                    <p:animEffect transition="in" filter="dissolve">
                                      <p:cBhvr>
                                        <p:cTn id="83" dur="1000"/>
                                        <p:tgtEl>
                                          <p:spTgt spid="28195"/>
                                        </p:tgtEl>
                                      </p:cBhvr>
                                    </p:animEffect>
                                  </p:childTnLst>
                                </p:cTn>
                              </p:par>
                            </p:childTnLst>
                          </p:cTn>
                        </p:par>
                        <p:par>
                          <p:cTn id="84" fill="hold" nodeType="afterGroup">
                            <p:stCondLst>
                              <p:cond delay="5000"/>
                            </p:stCondLst>
                            <p:childTnLst>
                              <p:par>
                                <p:cTn id="85" presetID="9" presetClass="exit" presetSubtype="0" fill="hold" grpId="0" nodeType="afterEffect">
                                  <p:stCondLst>
                                    <p:cond delay="0"/>
                                  </p:stCondLst>
                                  <p:childTnLst>
                                    <p:animEffect transition="out" filter="dissolve">
                                      <p:cBhvr>
                                        <p:cTn id="86" dur="2000"/>
                                        <p:tgtEl>
                                          <p:spTgt spid="27683"/>
                                        </p:tgtEl>
                                      </p:cBhvr>
                                    </p:animEffect>
                                    <p:set>
                                      <p:cBhvr>
                                        <p:cTn id="87" dur="1" fill="hold">
                                          <p:stCondLst>
                                            <p:cond delay="1999"/>
                                          </p:stCondLst>
                                        </p:cTn>
                                        <p:tgtEl>
                                          <p:spTgt spid="27683"/>
                                        </p:tgtEl>
                                        <p:attrNameLst>
                                          <p:attrName>style.visibility</p:attrName>
                                        </p:attrNameLst>
                                      </p:cBhvr>
                                      <p:to>
                                        <p:strVal val="hidden"/>
                                      </p:to>
                                    </p:set>
                                  </p:childTnLst>
                                </p:cTn>
                              </p:par>
                            </p:childTnLst>
                          </p:cTn>
                        </p:par>
                        <p:par>
                          <p:cTn id="88" fill="hold" nodeType="afterGroup">
                            <p:stCondLst>
                              <p:cond delay="7000"/>
                            </p:stCondLst>
                            <p:childTnLst>
                              <p:par>
                                <p:cTn id="89" presetID="0" presetClass="path" presetSubtype="0" accel="50000" decel="50000" fill="hold" grpId="2" nodeType="afterEffect">
                                  <p:stCondLst>
                                    <p:cond delay="0"/>
                                  </p:stCondLst>
                                  <p:childTnLst>
                                    <p:animMotion origin="layout" path="M -0.14045 0.05972 L -0.10156 0.07222 L -0.03455 0.06065 L -0.01372 -0.05371 " pathEditMode="relative" rAng="0" ptsTypes="AAAA">
                                      <p:cBhvr>
                                        <p:cTn id="90" dur="2000" fill="hold"/>
                                        <p:tgtEl>
                                          <p:spTgt spid="28147"/>
                                        </p:tgtEl>
                                        <p:attrNameLst>
                                          <p:attrName>ppt_x</p:attrName>
                                          <p:attrName>ppt_y</p:attrName>
                                        </p:attrNameLst>
                                      </p:cBhvr>
                                      <p:rCtr x="6337" y="-5046"/>
                                    </p:animMotion>
                                  </p:childTnLst>
                                </p:cTn>
                              </p:par>
                            </p:childTnLst>
                          </p:cTn>
                        </p:par>
                        <p:par>
                          <p:cTn id="91" fill="hold" nodeType="afterGroup">
                            <p:stCondLst>
                              <p:cond delay="9000"/>
                            </p:stCondLst>
                            <p:childTnLst>
                              <p:par>
                                <p:cTn id="92" presetID="22" presetClass="entr" presetSubtype="2" fill="hold" grpId="0" nodeType="afterEffect">
                                  <p:stCondLst>
                                    <p:cond delay="0"/>
                                  </p:stCondLst>
                                  <p:childTnLst>
                                    <p:set>
                                      <p:cBhvr>
                                        <p:cTn id="93" dur="1" fill="hold">
                                          <p:stCondLst>
                                            <p:cond delay="0"/>
                                          </p:stCondLst>
                                        </p:cTn>
                                        <p:tgtEl>
                                          <p:spTgt spid="28248"/>
                                        </p:tgtEl>
                                        <p:attrNameLst>
                                          <p:attrName>style.visibility</p:attrName>
                                        </p:attrNameLst>
                                      </p:cBhvr>
                                      <p:to>
                                        <p:strVal val="visible"/>
                                      </p:to>
                                    </p:set>
                                    <p:animEffect transition="in" filter="wipe(right)">
                                      <p:cBhvr>
                                        <p:cTn id="94" dur="1000"/>
                                        <p:tgtEl>
                                          <p:spTgt spid="28248"/>
                                        </p:tgtEl>
                                      </p:cBhvr>
                                    </p:animEffect>
                                  </p:childTnLst>
                                  <p:subTnLst>
                                    <p:audio>
                                      <p:cMediaNode>
                                        <p:cTn display="0" masterRel="sameClick">
                                          <p:stCondLst>
                                            <p:cond evt="begin" delay="0">
                                              <p:tn val="92"/>
                                            </p:cond>
                                          </p:stCondLst>
                                          <p:endCondLst>
                                            <p:cond evt="onStopAudio" delay="0">
                                              <p:tgtEl>
                                                <p:sldTgt/>
                                              </p:tgtEl>
                                            </p:cond>
                                          </p:endCondLst>
                                        </p:cTn>
                                        <p:tgtEl>
                                          <p:sndTgt r:embed="rId4" name="flyby.wav"/>
                                        </p:tgtEl>
                                      </p:cMediaNode>
                                    </p:audio>
                                  </p:subTnLst>
                                </p:cTn>
                              </p:par>
                            </p:childTnLst>
                          </p:cTn>
                        </p:par>
                        <p:par>
                          <p:cTn id="95" fill="hold" nodeType="afterGroup">
                            <p:stCondLst>
                              <p:cond delay="10000"/>
                            </p:stCondLst>
                            <p:childTnLst>
                              <p:par>
                                <p:cTn id="96" presetID="1" presetClass="entr" presetSubtype="0" fill="hold" grpId="0" nodeType="afterEffect">
                                  <p:stCondLst>
                                    <p:cond delay="0"/>
                                  </p:stCondLst>
                                  <p:childTnLst>
                                    <p:set>
                                      <p:cBhvr>
                                        <p:cTn id="97" dur="1" fill="hold">
                                          <p:stCondLst>
                                            <p:cond delay="0"/>
                                          </p:stCondLst>
                                        </p:cTn>
                                        <p:tgtEl>
                                          <p:spTgt spid="28249"/>
                                        </p:tgtEl>
                                        <p:attrNameLst>
                                          <p:attrName>style.visibility</p:attrName>
                                        </p:attrNameLst>
                                      </p:cBhvr>
                                      <p:to>
                                        <p:strVal val="visible"/>
                                      </p:to>
                                    </p:set>
                                  </p:childTnLst>
                                  <p:subTnLst>
                                    <p:audio>
                                      <p:cMediaNode>
                                        <p:cTn display="0" masterRel="sameClick">
                                          <p:stCondLst>
                                            <p:cond evt="begin" delay="0">
                                              <p:tn val="96"/>
                                            </p:cond>
                                          </p:stCondLst>
                                          <p:endCondLst>
                                            <p:cond evt="onStopAudio" delay="0">
                                              <p:tgtEl>
                                                <p:sldTgt/>
                                              </p:tgtEl>
                                            </p:cond>
                                          </p:endCondLst>
                                        </p:cTn>
                                        <p:tgtEl>
                                          <p:sndTgt r:embed="rId5" name="explode.wav"/>
                                        </p:tgtEl>
                                      </p:cMediaNode>
                                    </p:audio>
                                  </p:subTnLst>
                                </p:cTn>
                              </p:par>
                            </p:childTnLst>
                          </p:cTn>
                        </p:par>
                        <p:par>
                          <p:cTn id="98" fill="hold" nodeType="afterGroup">
                            <p:stCondLst>
                              <p:cond delay="10000"/>
                            </p:stCondLst>
                            <p:childTnLst>
                              <p:par>
                                <p:cTn id="99" presetID="3" presetClass="exit" presetSubtype="10" fill="hold" grpId="1" nodeType="afterEffect">
                                  <p:stCondLst>
                                    <p:cond delay="0"/>
                                  </p:stCondLst>
                                  <p:childTnLst>
                                    <p:animEffect transition="out" filter="blinds(horizontal)">
                                      <p:cBhvr>
                                        <p:cTn id="100" dur="500"/>
                                        <p:tgtEl>
                                          <p:spTgt spid="28249"/>
                                        </p:tgtEl>
                                      </p:cBhvr>
                                    </p:animEffect>
                                    <p:set>
                                      <p:cBhvr>
                                        <p:cTn id="101" dur="1" fill="hold">
                                          <p:stCondLst>
                                            <p:cond delay="499"/>
                                          </p:stCondLst>
                                        </p:cTn>
                                        <p:tgtEl>
                                          <p:spTgt spid="28249"/>
                                        </p:tgtEl>
                                        <p:attrNameLst>
                                          <p:attrName>style.visibility</p:attrName>
                                        </p:attrNameLst>
                                      </p:cBhvr>
                                      <p:to>
                                        <p:strVal val="hidden"/>
                                      </p:to>
                                    </p:set>
                                  </p:childTnLst>
                                </p:cTn>
                              </p:par>
                            </p:childTnLst>
                          </p:cTn>
                        </p:par>
                        <p:par>
                          <p:cTn id="102" fill="hold" nodeType="afterGroup">
                            <p:stCondLst>
                              <p:cond delay="10500"/>
                            </p:stCondLst>
                            <p:childTnLst>
                              <p:par>
                                <p:cTn id="103" presetID="22" presetClass="exit" presetSubtype="8" fill="hold" grpId="1" nodeType="afterEffect">
                                  <p:stCondLst>
                                    <p:cond delay="0"/>
                                  </p:stCondLst>
                                  <p:childTnLst>
                                    <p:animEffect transition="out" filter="wipe(left)">
                                      <p:cBhvr>
                                        <p:cTn id="104" dur="500"/>
                                        <p:tgtEl>
                                          <p:spTgt spid="28248"/>
                                        </p:tgtEl>
                                      </p:cBhvr>
                                    </p:animEffect>
                                    <p:set>
                                      <p:cBhvr>
                                        <p:cTn id="105" dur="1" fill="hold">
                                          <p:stCondLst>
                                            <p:cond delay="499"/>
                                          </p:stCondLst>
                                        </p:cTn>
                                        <p:tgtEl>
                                          <p:spTgt spid="28248"/>
                                        </p:tgtEl>
                                        <p:attrNameLst>
                                          <p:attrName>style.visibility</p:attrName>
                                        </p:attrNameLst>
                                      </p:cBhvr>
                                      <p:to>
                                        <p:strVal val="hidden"/>
                                      </p:to>
                                    </p:se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22" presetClass="entr" presetSubtype="2" fill="hold" grpId="0" nodeType="clickEffect">
                                  <p:stCondLst>
                                    <p:cond delay="0"/>
                                  </p:stCondLst>
                                  <p:childTnLst>
                                    <p:set>
                                      <p:cBhvr>
                                        <p:cTn id="109" dur="1" fill="hold">
                                          <p:stCondLst>
                                            <p:cond delay="0"/>
                                          </p:stCondLst>
                                        </p:cTn>
                                        <p:tgtEl>
                                          <p:spTgt spid="28160"/>
                                        </p:tgtEl>
                                        <p:attrNameLst>
                                          <p:attrName>style.visibility</p:attrName>
                                        </p:attrNameLst>
                                      </p:cBhvr>
                                      <p:to>
                                        <p:strVal val="visible"/>
                                      </p:to>
                                    </p:set>
                                    <p:animEffect transition="in" filter="wipe(right)">
                                      <p:cBhvr>
                                        <p:cTn id="110" dur="2000"/>
                                        <p:tgtEl>
                                          <p:spTgt spid="28160"/>
                                        </p:tgtEl>
                                      </p:cBhvr>
                                    </p:animEffect>
                                  </p:childTnLst>
                                </p:cTn>
                              </p:par>
                            </p:childTnLst>
                          </p:cTn>
                        </p:par>
                        <p:par>
                          <p:cTn id="111" fill="hold" nodeType="afterGroup">
                            <p:stCondLst>
                              <p:cond delay="2000"/>
                            </p:stCondLst>
                            <p:childTnLst>
                              <p:par>
                                <p:cTn id="112" presetID="1" presetClass="entr" presetSubtype="0" fill="hold" grpId="0" nodeType="afterEffect">
                                  <p:stCondLst>
                                    <p:cond delay="0"/>
                                  </p:stCondLst>
                                  <p:childTnLst>
                                    <p:set>
                                      <p:cBhvr>
                                        <p:cTn id="113" dur="1" fill="hold">
                                          <p:stCondLst>
                                            <p:cond delay="0"/>
                                          </p:stCondLst>
                                        </p:cTn>
                                        <p:tgtEl>
                                          <p:spTgt spid="28161"/>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5" name="explode.wav"/>
                                        </p:tgtEl>
                                      </p:cMediaNode>
                                    </p:audio>
                                  </p:subTnLst>
                                </p:cTn>
                              </p:par>
                            </p:childTnLst>
                          </p:cTn>
                        </p:par>
                        <p:par>
                          <p:cTn id="114" fill="hold" nodeType="afterGroup">
                            <p:stCondLst>
                              <p:cond delay="2000"/>
                            </p:stCondLst>
                            <p:childTnLst>
                              <p:par>
                                <p:cTn id="115" presetID="3" presetClass="exit" presetSubtype="10" fill="hold" grpId="1" nodeType="afterEffect">
                                  <p:stCondLst>
                                    <p:cond delay="0"/>
                                  </p:stCondLst>
                                  <p:childTnLst>
                                    <p:animEffect transition="out" filter="blinds(horizontal)">
                                      <p:cBhvr>
                                        <p:cTn id="116" dur="500"/>
                                        <p:tgtEl>
                                          <p:spTgt spid="28161"/>
                                        </p:tgtEl>
                                      </p:cBhvr>
                                    </p:animEffect>
                                    <p:set>
                                      <p:cBhvr>
                                        <p:cTn id="117" dur="1" fill="hold">
                                          <p:stCondLst>
                                            <p:cond delay="499"/>
                                          </p:stCondLst>
                                        </p:cTn>
                                        <p:tgtEl>
                                          <p:spTgt spid="28161"/>
                                        </p:tgtEl>
                                        <p:attrNameLst>
                                          <p:attrName>style.visibility</p:attrName>
                                        </p:attrNameLst>
                                      </p:cBhvr>
                                      <p:to>
                                        <p:strVal val="hidden"/>
                                      </p:to>
                                    </p:set>
                                  </p:childTnLst>
                                </p:cTn>
                              </p:par>
                            </p:childTnLst>
                          </p:cTn>
                        </p:par>
                        <p:par>
                          <p:cTn id="118" fill="hold" nodeType="afterGroup">
                            <p:stCondLst>
                              <p:cond delay="2500"/>
                            </p:stCondLst>
                            <p:childTnLst>
                              <p:par>
                                <p:cTn id="119" presetID="22" presetClass="exit" presetSubtype="2" fill="hold" grpId="1" nodeType="afterEffect">
                                  <p:stCondLst>
                                    <p:cond delay="0"/>
                                  </p:stCondLst>
                                  <p:childTnLst>
                                    <p:animEffect transition="out" filter="wipe(right)">
                                      <p:cBhvr>
                                        <p:cTn id="120" dur="2000"/>
                                        <p:tgtEl>
                                          <p:spTgt spid="28160"/>
                                        </p:tgtEl>
                                      </p:cBhvr>
                                    </p:animEffect>
                                    <p:set>
                                      <p:cBhvr>
                                        <p:cTn id="121" dur="1" fill="hold">
                                          <p:stCondLst>
                                            <p:cond delay="1999"/>
                                          </p:stCondLst>
                                        </p:cTn>
                                        <p:tgtEl>
                                          <p:spTgt spid="28160"/>
                                        </p:tgtEl>
                                        <p:attrNameLst>
                                          <p:attrName>style.visibility</p:attrName>
                                        </p:attrNameLst>
                                      </p:cBhvr>
                                      <p:to>
                                        <p:strVal val="hidden"/>
                                      </p:to>
                                    </p:set>
                                  </p:childTnLst>
                                </p:cTn>
                              </p:par>
                              <p:par>
                                <p:cTn id="122" presetID="9" presetClass="entr" presetSubtype="0" fill="hold" nodeType="withEffect">
                                  <p:stCondLst>
                                    <p:cond delay="0"/>
                                  </p:stCondLst>
                                  <p:childTnLst>
                                    <p:set>
                                      <p:cBhvr>
                                        <p:cTn id="123" dur="1" fill="hold">
                                          <p:stCondLst>
                                            <p:cond delay="0"/>
                                          </p:stCondLst>
                                        </p:cTn>
                                        <p:tgtEl>
                                          <p:spTgt spid="28196"/>
                                        </p:tgtEl>
                                        <p:attrNameLst>
                                          <p:attrName>style.visibility</p:attrName>
                                        </p:attrNameLst>
                                      </p:cBhvr>
                                      <p:to>
                                        <p:strVal val="visible"/>
                                      </p:to>
                                    </p:set>
                                    <p:animEffect transition="in" filter="dissolve">
                                      <p:cBhvr>
                                        <p:cTn id="124" dur="1000"/>
                                        <p:tgtEl>
                                          <p:spTgt spid="28196"/>
                                        </p:tgtEl>
                                      </p:cBhvr>
                                    </p:animEffect>
                                  </p:childTnLst>
                                </p:cTn>
                              </p:par>
                            </p:childTnLst>
                          </p:cTn>
                        </p:par>
                        <p:par>
                          <p:cTn id="125" fill="hold" nodeType="afterGroup">
                            <p:stCondLst>
                              <p:cond delay="4500"/>
                            </p:stCondLst>
                            <p:childTnLst>
                              <p:par>
                                <p:cTn id="126" presetID="9" presetClass="exit" presetSubtype="0" fill="hold" grpId="0" nodeType="afterEffect">
                                  <p:stCondLst>
                                    <p:cond delay="0"/>
                                  </p:stCondLst>
                                  <p:childTnLst>
                                    <p:animEffect transition="out" filter="dissolve">
                                      <p:cBhvr>
                                        <p:cTn id="127" dur="2000"/>
                                        <p:tgtEl>
                                          <p:spTgt spid="27682"/>
                                        </p:tgtEl>
                                      </p:cBhvr>
                                    </p:animEffect>
                                    <p:set>
                                      <p:cBhvr>
                                        <p:cTn id="128" dur="1" fill="hold">
                                          <p:stCondLst>
                                            <p:cond delay="1999"/>
                                          </p:stCondLst>
                                        </p:cTn>
                                        <p:tgtEl>
                                          <p:spTgt spid="27682"/>
                                        </p:tgtEl>
                                        <p:attrNameLst>
                                          <p:attrName>style.visibility</p:attrName>
                                        </p:attrNameLst>
                                      </p:cBhvr>
                                      <p:to>
                                        <p:strVal val="hidden"/>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9" presetClass="exit" presetSubtype="0" fill="hold" grpId="0" nodeType="clickEffect">
                                  <p:stCondLst>
                                    <p:cond delay="0"/>
                                  </p:stCondLst>
                                  <p:childTnLst>
                                    <p:animEffect transition="out" filter="dissolve">
                                      <p:cBhvr>
                                        <p:cTn id="132" dur="2000"/>
                                        <p:tgtEl>
                                          <p:spTgt spid="28015"/>
                                        </p:tgtEl>
                                      </p:cBhvr>
                                    </p:animEffect>
                                    <p:set>
                                      <p:cBhvr>
                                        <p:cTn id="133" dur="1" fill="hold">
                                          <p:stCondLst>
                                            <p:cond delay="1999"/>
                                          </p:stCondLst>
                                        </p:cTn>
                                        <p:tgtEl>
                                          <p:spTgt spid="28015"/>
                                        </p:tgtEl>
                                        <p:attrNameLst>
                                          <p:attrName>style.visibility</p:attrName>
                                        </p:attrNameLst>
                                      </p:cBhvr>
                                      <p:to>
                                        <p:strVal val="hidden"/>
                                      </p:to>
                                    </p:set>
                                  </p:childTnLst>
                                </p:cTn>
                              </p:par>
                              <p:par>
                                <p:cTn id="134" presetID="9" presetClass="entr" presetSubtype="0" fill="hold" grpId="0" nodeType="withEffect">
                                  <p:stCondLst>
                                    <p:cond delay="0"/>
                                  </p:stCondLst>
                                  <p:childTnLst>
                                    <p:set>
                                      <p:cBhvr>
                                        <p:cTn id="135" dur="1" fill="hold">
                                          <p:stCondLst>
                                            <p:cond delay="0"/>
                                          </p:stCondLst>
                                        </p:cTn>
                                        <p:tgtEl>
                                          <p:spTgt spid="28162"/>
                                        </p:tgtEl>
                                        <p:attrNameLst>
                                          <p:attrName>style.visibility</p:attrName>
                                        </p:attrNameLst>
                                      </p:cBhvr>
                                      <p:to>
                                        <p:strVal val="visible"/>
                                      </p:to>
                                    </p:set>
                                    <p:animEffect transition="in" filter="dissolve">
                                      <p:cBhvr>
                                        <p:cTn id="136" dur="2000"/>
                                        <p:tgtEl>
                                          <p:spTgt spid="28162"/>
                                        </p:tgtEl>
                                      </p:cBhvr>
                                    </p:animEffect>
                                  </p:childTnLst>
                                </p:cTn>
                              </p:par>
                              <p:par>
                                <p:cTn id="137" presetID="9" presetClass="exit" presetSubtype="0" fill="hold" nodeType="withEffect">
                                  <p:stCondLst>
                                    <p:cond delay="0"/>
                                  </p:stCondLst>
                                  <p:childTnLst>
                                    <p:animEffect transition="out" filter="dissolve">
                                      <p:cBhvr>
                                        <p:cTn id="138" dur="2000"/>
                                        <p:tgtEl>
                                          <p:spTgt spid="28148"/>
                                        </p:tgtEl>
                                      </p:cBhvr>
                                    </p:animEffect>
                                    <p:set>
                                      <p:cBhvr>
                                        <p:cTn id="139" dur="1" fill="hold">
                                          <p:stCondLst>
                                            <p:cond delay="1999"/>
                                          </p:stCondLst>
                                        </p:cTn>
                                        <p:tgtEl>
                                          <p:spTgt spid="28148"/>
                                        </p:tgtEl>
                                        <p:attrNameLst>
                                          <p:attrName>style.visibility</p:attrName>
                                        </p:attrNameLst>
                                      </p:cBhvr>
                                      <p:to>
                                        <p:strVal val="hidden"/>
                                      </p:to>
                                    </p:set>
                                  </p:childTnLst>
                                </p:cTn>
                              </p:par>
                              <p:par>
                                <p:cTn id="140" presetID="9" presetClass="entr" presetSubtype="0" fill="hold" nodeType="withEffect">
                                  <p:stCondLst>
                                    <p:cond delay="0"/>
                                  </p:stCondLst>
                                  <p:childTnLst>
                                    <p:set>
                                      <p:cBhvr>
                                        <p:cTn id="141" dur="1" fill="hold">
                                          <p:stCondLst>
                                            <p:cond delay="0"/>
                                          </p:stCondLst>
                                        </p:cTn>
                                        <p:tgtEl>
                                          <p:spTgt spid="28229"/>
                                        </p:tgtEl>
                                        <p:attrNameLst>
                                          <p:attrName>style.visibility</p:attrName>
                                        </p:attrNameLst>
                                      </p:cBhvr>
                                      <p:to>
                                        <p:strVal val="visible"/>
                                      </p:to>
                                    </p:set>
                                    <p:animEffect transition="in" filter="dissolve">
                                      <p:cBhvr>
                                        <p:cTn id="142" dur="2000"/>
                                        <p:tgtEl>
                                          <p:spTgt spid="28229"/>
                                        </p:tgtEl>
                                      </p:cBhvr>
                                    </p:animEffect>
                                  </p:childTnLst>
                                </p:cTn>
                              </p:par>
                              <p:par>
                                <p:cTn id="143" presetID="9" presetClass="exit" presetSubtype="0" fill="hold" nodeType="withEffect">
                                  <p:stCondLst>
                                    <p:cond delay="0"/>
                                  </p:stCondLst>
                                  <p:childTnLst>
                                    <p:animEffect transition="out" filter="dissolve">
                                      <p:cBhvr>
                                        <p:cTn id="144" dur="2000"/>
                                        <p:tgtEl>
                                          <p:spTgt spid="28221"/>
                                        </p:tgtEl>
                                      </p:cBhvr>
                                    </p:animEffect>
                                    <p:set>
                                      <p:cBhvr>
                                        <p:cTn id="145" dur="1" fill="hold">
                                          <p:stCondLst>
                                            <p:cond delay="1999"/>
                                          </p:stCondLst>
                                        </p:cTn>
                                        <p:tgtEl>
                                          <p:spTgt spid="28221"/>
                                        </p:tgtEl>
                                        <p:attrNameLst>
                                          <p:attrName>style.visibility</p:attrName>
                                        </p:attrNameLst>
                                      </p:cBhvr>
                                      <p:to>
                                        <p:strVal val="hidden"/>
                                      </p:to>
                                    </p:set>
                                  </p:childTnLst>
                                </p:cTn>
                              </p:par>
                              <p:par>
                                <p:cTn id="146" presetID="9" presetClass="entr" presetSubtype="0" fill="hold" grpId="0" nodeType="withEffect">
                                  <p:stCondLst>
                                    <p:cond delay="0"/>
                                  </p:stCondLst>
                                  <p:childTnLst>
                                    <p:set>
                                      <p:cBhvr>
                                        <p:cTn id="147" dur="1" fill="hold">
                                          <p:stCondLst>
                                            <p:cond delay="0"/>
                                          </p:stCondLst>
                                        </p:cTn>
                                        <p:tgtEl>
                                          <p:spTgt spid="28270"/>
                                        </p:tgtEl>
                                        <p:attrNameLst>
                                          <p:attrName>style.visibility</p:attrName>
                                        </p:attrNameLst>
                                      </p:cBhvr>
                                      <p:to>
                                        <p:strVal val="visible"/>
                                      </p:to>
                                    </p:set>
                                    <p:animEffect transition="in" filter="dissolve">
                                      <p:cBhvr>
                                        <p:cTn id="148" dur="500"/>
                                        <p:tgtEl>
                                          <p:spTgt spid="28270"/>
                                        </p:tgtEl>
                                      </p:cBhvr>
                                    </p:animEffect>
                                  </p:childTnLst>
                                </p:cTn>
                              </p:par>
                              <p:par>
                                <p:cTn id="149" presetID="9" presetClass="exit" presetSubtype="0" fill="hold" grpId="0" nodeType="withEffect">
                                  <p:stCondLst>
                                    <p:cond delay="0"/>
                                  </p:stCondLst>
                                  <p:childTnLst>
                                    <p:animEffect transition="out" filter="dissolve">
                                      <p:cBhvr>
                                        <p:cTn id="150" dur="500"/>
                                        <p:tgtEl>
                                          <p:spTgt spid="27717"/>
                                        </p:tgtEl>
                                      </p:cBhvr>
                                    </p:animEffect>
                                    <p:set>
                                      <p:cBhvr>
                                        <p:cTn id="151" dur="1" fill="hold">
                                          <p:stCondLst>
                                            <p:cond delay="499"/>
                                          </p:stCondLst>
                                        </p:cTn>
                                        <p:tgtEl>
                                          <p:spTgt spid="27717"/>
                                        </p:tgtEl>
                                        <p:attrNameLst>
                                          <p:attrName>style.visibility</p:attrName>
                                        </p:attrNameLst>
                                      </p:cBhvr>
                                      <p:to>
                                        <p:strVal val="hidden"/>
                                      </p:to>
                                    </p:set>
                                  </p:childTnLst>
                                </p:cTn>
                              </p:par>
                            </p:childTnLst>
                          </p:cTn>
                        </p:par>
                        <p:par>
                          <p:cTn id="152" fill="hold" nodeType="afterGroup">
                            <p:stCondLst>
                              <p:cond delay="2000"/>
                            </p:stCondLst>
                            <p:childTnLst>
                              <p:par>
                                <p:cTn id="153" presetID="9" presetClass="exit" presetSubtype="0" fill="hold" nodeType="afterEffect">
                                  <p:stCondLst>
                                    <p:cond delay="0"/>
                                  </p:stCondLst>
                                  <p:childTnLst>
                                    <p:animEffect transition="out" filter="dissolve">
                                      <p:cBhvr>
                                        <p:cTn id="154" dur="2000"/>
                                        <p:tgtEl>
                                          <p:spTgt spid="27650"/>
                                        </p:tgtEl>
                                      </p:cBhvr>
                                    </p:animEffect>
                                    <p:set>
                                      <p:cBhvr>
                                        <p:cTn id="155" dur="1" fill="hold">
                                          <p:stCondLst>
                                            <p:cond delay="1999"/>
                                          </p:stCondLst>
                                        </p:cTn>
                                        <p:tgtEl>
                                          <p:spTgt spid="27650"/>
                                        </p:tgtEl>
                                        <p:attrNameLst>
                                          <p:attrName>style.visibility</p:attrName>
                                        </p:attrNameLst>
                                      </p:cBhvr>
                                      <p:to>
                                        <p:strVal val="hidden"/>
                                      </p:to>
                                    </p:set>
                                  </p:childTnLst>
                                </p:cTn>
                              </p:par>
                              <p:par>
                                <p:cTn id="156" presetID="9" presetClass="entr" presetSubtype="0" fill="hold" nodeType="withEffect">
                                  <p:stCondLst>
                                    <p:cond delay="0"/>
                                  </p:stCondLst>
                                  <p:childTnLst>
                                    <p:set>
                                      <p:cBhvr>
                                        <p:cTn id="157" dur="1" fill="hold">
                                          <p:stCondLst>
                                            <p:cond delay="0"/>
                                          </p:stCondLst>
                                        </p:cTn>
                                        <p:tgtEl>
                                          <p:spTgt spid="28237"/>
                                        </p:tgtEl>
                                        <p:attrNameLst>
                                          <p:attrName>style.visibility</p:attrName>
                                        </p:attrNameLst>
                                      </p:cBhvr>
                                      <p:to>
                                        <p:strVal val="visible"/>
                                      </p:to>
                                    </p:set>
                                    <p:animEffect transition="in" filter="dissolve">
                                      <p:cBhvr>
                                        <p:cTn id="158" dur="2000"/>
                                        <p:tgtEl>
                                          <p:spTgt spid="28237"/>
                                        </p:tgtEl>
                                      </p:cBhvr>
                                    </p:animEffect>
                                  </p:childTnLst>
                                </p:cTn>
                              </p:par>
                            </p:childTnLst>
                          </p:cTn>
                        </p:par>
                        <p:par>
                          <p:cTn id="159" fill="hold" nodeType="afterGroup">
                            <p:stCondLst>
                              <p:cond delay="4000"/>
                            </p:stCondLst>
                            <p:childTnLst>
                              <p:par>
                                <p:cTn id="160" presetID="9" presetClass="exit" presetSubtype="0" fill="hold" nodeType="afterEffect">
                                  <p:stCondLst>
                                    <p:cond delay="0"/>
                                  </p:stCondLst>
                                  <p:childTnLst>
                                    <p:animEffect transition="out" filter="dissolve">
                                      <p:cBhvr>
                                        <p:cTn id="161" dur="2000"/>
                                        <p:tgtEl>
                                          <p:spTgt spid="27658"/>
                                        </p:tgtEl>
                                      </p:cBhvr>
                                    </p:animEffect>
                                    <p:set>
                                      <p:cBhvr>
                                        <p:cTn id="162" dur="1" fill="hold">
                                          <p:stCondLst>
                                            <p:cond delay="1999"/>
                                          </p:stCondLst>
                                        </p:cTn>
                                        <p:tgtEl>
                                          <p:spTgt spid="27658"/>
                                        </p:tgtEl>
                                        <p:attrNameLst>
                                          <p:attrName>style.visibility</p:attrName>
                                        </p:attrNameLst>
                                      </p:cBhvr>
                                      <p:to>
                                        <p:strVal val="hidden"/>
                                      </p:to>
                                    </p:set>
                                  </p:childTnLst>
                                </p:cTn>
                              </p:par>
                              <p:par>
                                <p:cTn id="163" presetID="9" presetClass="entr" presetSubtype="0" fill="hold" nodeType="withEffect">
                                  <p:stCondLst>
                                    <p:cond delay="0"/>
                                  </p:stCondLst>
                                  <p:childTnLst>
                                    <p:set>
                                      <p:cBhvr>
                                        <p:cTn id="164" dur="1" fill="hold">
                                          <p:stCondLst>
                                            <p:cond delay="0"/>
                                          </p:stCondLst>
                                        </p:cTn>
                                        <p:tgtEl>
                                          <p:spTgt spid="28240"/>
                                        </p:tgtEl>
                                        <p:attrNameLst>
                                          <p:attrName>style.visibility</p:attrName>
                                        </p:attrNameLst>
                                      </p:cBhvr>
                                      <p:to>
                                        <p:strVal val="visible"/>
                                      </p:to>
                                    </p:set>
                                    <p:animEffect transition="in" filter="dissolve">
                                      <p:cBhvr>
                                        <p:cTn id="165" dur="2000"/>
                                        <p:tgtEl>
                                          <p:spTgt spid="282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70" grpId="0" animBg="1"/>
      <p:bldP spid="27682" grpId="0" animBg="1"/>
      <p:bldP spid="27683" grpId="0" animBg="1"/>
      <p:bldP spid="27717" grpId="0" animBg="1"/>
      <p:bldP spid="28015" grpId="0" animBg="1"/>
      <p:bldP spid="28138" grpId="0" animBg="1"/>
      <p:bldP spid="28138" grpId="1" animBg="1"/>
      <p:bldP spid="28139" grpId="0" animBg="1"/>
      <p:bldP spid="28139" grpId="1" animBg="1"/>
      <p:bldP spid="28140" grpId="0" animBg="1"/>
      <p:bldP spid="28140" grpId="1" animBg="1"/>
      <p:bldP spid="28141" grpId="0" animBg="1"/>
      <p:bldP spid="28141" grpId="1" animBg="1"/>
      <p:bldP spid="28142" grpId="0" animBg="1"/>
      <p:bldP spid="28142" grpId="1" animBg="1"/>
      <p:bldP spid="28143" grpId="0" animBg="1"/>
      <p:bldP spid="28143" grpId="1" animBg="1"/>
      <p:bldP spid="28147" grpId="1" animBg="1"/>
      <p:bldP spid="28147" grpId="2" animBg="1"/>
      <p:bldP spid="28160" grpId="0" animBg="1"/>
      <p:bldP spid="28160" grpId="1" animBg="1"/>
      <p:bldP spid="28161" grpId="0" animBg="1"/>
      <p:bldP spid="28161" grpId="1" animBg="1"/>
      <p:bldP spid="28162" grpId="0" animBg="1"/>
      <p:bldP spid="28208" grpId="0" animBg="1"/>
      <p:bldP spid="28208" grpId="1" animBg="1"/>
      <p:bldP spid="28209" grpId="0" animBg="1"/>
      <p:bldP spid="28209" grpId="1" animBg="1"/>
      <p:bldP spid="28209" grpId="2" animBg="1"/>
      <p:bldP spid="28209" grpId="3" animBg="1"/>
      <p:bldP spid="28248" grpId="0" animBg="1"/>
      <p:bldP spid="28248" grpId="1" animBg="1"/>
      <p:bldP spid="28249" grpId="0" animBg="1"/>
      <p:bldP spid="2824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3" name="Freeform 1437"/>
          <p:cNvSpPr>
            <a:spLocks/>
          </p:cNvSpPr>
          <p:nvPr/>
        </p:nvSpPr>
        <p:spPr bwMode="auto">
          <a:xfrm>
            <a:off x="1922463" y="3463925"/>
            <a:ext cx="4826000" cy="2851150"/>
          </a:xfrm>
          <a:custGeom>
            <a:avLst/>
            <a:gdLst>
              <a:gd name="T0" fmla="*/ 16 w 3040"/>
              <a:gd name="T1" fmla="*/ 0 h 1796"/>
              <a:gd name="T2" fmla="*/ 160 w 3040"/>
              <a:gd name="T3" fmla="*/ 14 h 1796"/>
              <a:gd name="T4" fmla="*/ 1471 w 3040"/>
              <a:gd name="T5" fmla="*/ 162 h 1796"/>
              <a:gd name="T6" fmla="*/ 1753 w 3040"/>
              <a:gd name="T7" fmla="*/ 196 h 1796"/>
              <a:gd name="T8" fmla="*/ 1727 w 3040"/>
              <a:gd name="T9" fmla="*/ 530 h 1796"/>
              <a:gd name="T10" fmla="*/ 1700 w 3040"/>
              <a:gd name="T11" fmla="*/ 538 h 1796"/>
              <a:gd name="T12" fmla="*/ 1211 w 3040"/>
              <a:gd name="T13" fmla="*/ 630 h 1796"/>
              <a:gd name="T14" fmla="*/ 1505 w 3040"/>
              <a:gd name="T15" fmla="*/ 714 h 1796"/>
              <a:gd name="T16" fmla="*/ 1771 w 3040"/>
              <a:gd name="T17" fmla="*/ 730 h 1796"/>
              <a:gd name="T18" fmla="*/ 2055 w 3040"/>
              <a:gd name="T19" fmla="*/ 714 h 1796"/>
              <a:gd name="T20" fmla="*/ 2297 w 3040"/>
              <a:gd name="T21" fmla="*/ 644 h 1796"/>
              <a:gd name="T22" fmla="*/ 2101 w 3040"/>
              <a:gd name="T23" fmla="*/ 566 h 1796"/>
              <a:gd name="T24" fmla="*/ 1746 w 3040"/>
              <a:gd name="T25" fmla="*/ 536 h 1796"/>
              <a:gd name="T26" fmla="*/ 1728 w 3040"/>
              <a:gd name="T27" fmla="*/ 528 h 1796"/>
              <a:gd name="T28" fmla="*/ 1753 w 3040"/>
              <a:gd name="T29" fmla="*/ 198 h 1796"/>
              <a:gd name="T30" fmla="*/ 2710 w 3040"/>
              <a:gd name="T31" fmla="*/ 338 h 1796"/>
              <a:gd name="T32" fmla="*/ 2692 w 3040"/>
              <a:gd name="T33" fmla="*/ 440 h 1796"/>
              <a:gd name="T34" fmla="*/ 2692 w 3040"/>
              <a:gd name="T35" fmla="*/ 488 h 1796"/>
              <a:gd name="T36" fmla="*/ 2716 w 3040"/>
              <a:gd name="T37" fmla="*/ 552 h 1796"/>
              <a:gd name="T38" fmla="*/ 2764 w 3040"/>
              <a:gd name="T39" fmla="*/ 618 h 1796"/>
              <a:gd name="T40" fmla="*/ 2840 w 3040"/>
              <a:gd name="T41" fmla="*/ 680 h 1796"/>
              <a:gd name="T42" fmla="*/ 2896 w 3040"/>
              <a:gd name="T43" fmla="*/ 692 h 1796"/>
              <a:gd name="T44" fmla="*/ 2910 w 3040"/>
              <a:gd name="T45" fmla="*/ 624 h 1796"/>
              <a:gd name="T46" fmla="*/ 2854 w 3040"/>
              <a:gd name="T47" fmla="*/ 536 h 1796"/>
              <a:gd name="T48" fmla="*/ 2776 w 3040"/>
              <a:gd name="T49" fmla="*/ 464 h 1796"/>
              <a:gd name="T50" fmla="*/ 2740 w 3040"/>
              <a:gd name="T51" fmla="*/ 440 h 1796"/>
              <a:gd name="T52" fmla="*/ 2692 w 3040"/>
              <a:gd name="T53" fmla="*/ 440 h 1796"/>
              <a:gd name="T54" fmla="*/ 2712 w 3040"/>
              <a:gd name="T55" fmla="*/ 342 h 1796"/>
              <a:gd name="T56" fmla="*/ 3020 w 3040"/>
              <a:gd name="T57" fmla="*/ 402 h 1796"/>
              <a:gd name="T58" fmla="*/ 3040 w 3040"/>
              <a:gd name="T59" fmla="*/ 1796 h 1796"/>
              <a:gd name="T60" fmla="*/ 2596 w 3040"/>
              <a:gd name="T61" fmla="*/ 1736 h 1796"/>
              <a:gd name="T62" fmla="*/ 1894 w 3040"/>
              <a:gd name="T63" fmla="*/ 1556 h 1796"/>
              <a:gd name="T64" fmla="*/ 1924 w 3040"/>
              <a:gd name="T65" fmla="*/ 1292 h 1796"/>
              <a:gd name="T66" fmla="*/ 1948 w 3040"/>
              <a:gd name="T67" fmla="*/ 1292 h 1796"/>
              <a:gd name="T68" fmla="*/ 1988 w 3040"/>
              <a:gd name="T69" fmla="*/ 1262 h 1796"/>
              <a:gd name="T70" fmla="*/ 2004 w 3040"/>
              <a:gd name="T71" fmla="*/ 1200 h 1796"/>
              <a:gd name="T72" fmla="*/ 1974 w 3040"/>
              <a:gd name="T73" fmla="*/ 1154 h 1796"/>
              <a:gd name="T74" fmla="*/ 1926 w 3040"/>
              <a:gd name="T75" fmla="*/ 1138 h 1796"/>
              <a:gd name="T76" fmla="*/ 1868 w 3040"/>
              <a:gd name="T77" fmla="*/ 1158 h 1796"/>
              <a:gd name="T78" fmla="*/ 1840 w 3040"/>
              <a:gd name="T79" fmla="*/ 1208 h 1796"/>
              <a:gd name="T80" fmla="*/ 1848 w 3040"/>
              <a:gd name="T81" fmla="*/ 1254 h 1796"/>
              <a:gd name="T82" fmla="*/ 1882 w 3040"/>
              <a:gd name="T83" fmla="*/ 1286 h 1796"/>
              <a:gd name="T84" fmla="*/ 1920 w 3040"/>
              <a:gd name="T85" fmla="*/ 1290 h 1796"/>
              <a:gd name="T86" fmla="*/ 1894 w 3040"/>
              <a:gd name="T87" fmla="*/ 1562 h 1796"/>
              <a:gd name="T88" fmla="*/ 1186 w 3040"/>
              <a:gd name="T89" fmla="*/ 1478 h 1796"/>
              <a:gd name="T90" fmla="*/ 853 w 3040"/>
              <a:gd name="T91" fmla="*/ 1384 h 1796"/>
              <a:gd name="T92" fmla="*/ 1123 w 3040"/>
              <a:gd name="T93" fmla="*/ 1120 h 1796"/>
              <a:gd name="T94" fmla="*/ 987 w 3040"/>
              <a:gd name="T95" fmla="*/ 1078 h 1796"/>
              <a:gd name="T96" fmla="*/ 873 w 3040"/>
              <a:gd name="T97" fmla="*/ 954 h 1796"/>
              <a:gd name="T98" fmla="*/ 769 w 3040"/>
              <a:gd name="T99" fmla="*/ 880 h 1796"/>
              <a:gd name="T100" fmla="*/ 766 w 3040"/>
              <a:gd name="T101" fmla="*/ 648 h 1796"/>
              <a:gd name="T102" fmla="*/ 726 w 3040"/>
              <a:gd name="T103" fmla="*/ 560 h 1796"/>
              <a:gd name="T104" fmla="*/ 619 w 3040"/>
              <a:gd name="T105" fmla="*/ 550 h 1796"/>
              <a:gd name="T106" fmla="*/ 595 w 3040"/>
              <a:gd name="T107" fmla="*/ 448 h 1796"/>
              <a:gd name="T108" fmla="*/ 481 w 3040"/>
              <a:gd name="T109" fmla="*/ 370 h 1796"/>
              <a:gd name="T110" fmla="*/ 373 w 3040"/>
              <a:gd name="T111" fmla="*/ 334 h 1796"/>
              <a:gd name="T112" fmla="*/ 0 w 3040"/>
              <a:gd name="T113" fmla="*/ 244 h 1796"/>
              <a:gd name="T114" fmla="*/ 16 w 3040"/>
              <a:gd name="T115" fmla="*/ 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 h="1796">
                <a:moveTo>
                  <a:pt x="16" y="0"/>
                </a:moveTo>
                <a:lnTo>
                  <a:pt x="160" y="14"/>
                </a:lnTo>
                <a:cubicBezTo>
                  <a:pt x="402" y="41"/>
                  <a:pt x="1206" y="132"/>
                  <a:pt x="1471" y="162"/>
                </a:cubicBezTo>
                <a:lnTo>
                  <a:pt x="1753" y="196"/>
                </a:lnTo>
                <a:lnTo>
                  <a:pt x="1727" y="530"/>
                </a:lnTo>
                <a:lnTo>
                  <a:pt x="1700" y="538"/>
                </a:lnTo>
                <a:cubicBezTo>
                  <a:pt x="1614" y="555"/>
                  <a:pt x="1243" y="601"/>
                  <a:pt x="1211" y="630"/>
                </a:cubicBezTo>
                <a:cubicBezTo>
                  <a:pt x="1179" y="659"/>
                  <a:pt x="1412" y="697"/>
                  <a:pt x="1505" y="714"/>
                </a:cubicBezTo>
                <a:cubicBezTo>
                  <a:pt x="1598" y="731"/>
                  <a:pt x="1679" y="730"/>
                  <a:pt x="1771" y="730"/>
                </a:cubicBezTo>
                <a:cubicBezTo>
                  <a:pt x="1863" y="730"/>
                  <a:pt x="1967" y="728"/>
                  <a:pt x="2055" y="714"/>
                </a:cubicBezTo>
                <a:cubicBezTo>
                  <a:pt x="2143" y="700"/>
                  <a:pt x="2289" y="669"/>
                  <a:pt x="2297" y="644"/>
                </a:cubicBezTo>
                <a:cubicBezTo>
                  <a:pt x="2305" y="619"/>
                  <a:pt x="2193" y="584"/>
                  <a:pt x="2101" y="566"/>
                </a:cubicBezTo>
                <a:cubicBezTo>
                  <a:pt x="2009" y="548"/>
                  <a:pt x="1808" y="542"/>
                  <a:pt x="1746" y="536"/>
                </a:cubicBezTo>
                <a:lnTo>
                  <a:pt x="1728" y="528"/>
                </a:lnTo>
                <a:lnTo>
                  <a:pt x="1753" y="198"/>
                </a:lnTo>
                <a:lnTo>
                  <a:pt x="2710" y="338"/>
                </a:lnTo>
                <a:lnTo>
                  <a:pt x="2692" y="440"/>
                </a:lnTo>
                <a:lnTo>
                  <a:pt x="2692" y="488"/>
                </a:lnTo>
                <a:cubicBezTo>
                  <a:pt x="2696" y="507"/>
                  <a:pt x="2704" y="530"/>
                  <a:pt x="2716" y="552"/>
                </a:cubicBezTo>
                <a:cubicBezTo>
                  <a:pt x="2728" y="574"/>
                  <a:pt x="2743" y="597"/>
                  <a:pt x="2764" y="618"/>
                </a:cubicBezTo>
                <a:cubicBezTo>
                  <a:pt x="2785" y="639"/>
                  <a:pt x="2818" y="668"/>
                  <a:pt x="2840" y="680"/>
                </a:cubicBezTo>
                <a:cubicBezTo>
                  <a:pt x="2862" y="692"/>
                  <a:pt x="2884" y="701"/>
                  <a:pt x="2896" y="692"/>
                </a:cubicBezTo>
                <a:cubicBezTo>
                  <a:pt x="2908" y="683"/>
                  <a:pt x="2917" y="650"/>
                  <a:pt x="2910" y="624"/>
                </a:cubicBezTo>
                <a:cubicBezTo>
                  <a:pt x="2903" y="598"/>
                  <a:pt x="2876" y="563"/>
                  <a:pt x="2854" y="536"/>
                </a:cubicBezTo>
                <a:cubicBezTo>
                  <a:pt x="2832" y="509"/>
                  <a:pt x="2795" y="480"/>
                  <a:pt x="2776" y="464"/>
                </a:cubicBezTo>
                <a:lnTo>
                  <a:pt x="2740" y="440"/>
                </a:lnTo>
                <a:lnTo>
                  <a:pt x="2692" y="440"/>
                </a:lnTo>
                <a:lnTo>
                  <a:pt x="2712" y="342"/>
                </a:lnTo>
                <a:lnTo>
                  <a:pt x="3020" y="402"/>
                </a:lnTo>
                <a:lnTo>
                  <a:pt x="3040" y="1796"/>
                </a:lnTo>
                <a:lnTo>
                  <a:pt x="2596" y="1736"/>
                </a:lnTo>
                <a:lnTo>
                  <a:pt x="1894" y="1556"/>
                </a:lnTo>
                <a:lnTo>
                  <a:pt x="1924" y="1292"/>
                </a:lnTo>
                <a:lnTo>
                  <a:pt x="1948" y="1292"/>
                </a:lnTo>
                <a:cubicBezTo>
                  <a:pt x="1959" y="1287"/>
                  <a:pt x="1979" y="1277"/>
                  <a:pt x="1988" y="1262"/>
                </a:cubicBezTo>
                <a:cubicBezTo>
                  <a:pt x="1997" y="1247"/>
                  <a:pt x="2006" y="1218"/>
                  <a:pt x="2004" y="1200"/>
                </a:cubicBezTo>
                <a:cubicBezTo>
                  <a:pt x="2002" y="1182"/>
                  <a:pt x="1987" y="1164"/>
                  <a:pt x="1974" y="1154"/>
                </a:cubicBezTo>
                <a:cubicBezTo>
                  <a:pt x="1961" y="1144"/>
                  <a:pt x="1944" y="1137"/>
                  <a:pt x="1926" y="1138"/>
                </a:cubicBezTo>
                <a:cubicBezTo>
                  <a:pt x="1908" y="1139"/>
                  <a:pt x="1882" y="1146"/>
                  <a:pt x="1868" y="1158"/>
                </a:cubicBezTo>
                <a:cubicBezTo>
                  <a:pt x="1854" y="1170"/>
                  <a:pt x="1843" y="1192"/>
                  <a:pt x="1840" y="1208"/>
                </a:cubicBezTo>
                <a:cubicBezTo>
                  <a:pt x="1837" y="1224"/>
                  <a:pt x="1841" y="1241"/>
                  <a:pt x="1848" y="1254"/>
                </a:cubicBezTo>
                <a:cubicBezTo>
                  <a:pt x="1855" y="1267"/>
                  <a:pt x="1870" y="1280"/>
                  <a:pt x="1882" y="1286"/>
                </a:cubicBezTo>
                <a:lnTo>
                  <a:pt x="1920" y="1290"/>
                </a:lnTo>
                <a:lnTo>
                  <a:pt x="1894" y="1562"/>
                </a:lnTo>
                <a:lnTo>
                  <a:pt x="1186" y="1478"/>
                </a:lnTo>
                <a:lnTo>
                  <a:pt x="853" y="1384"/>
                </a:lnTo>
                <a:lnTo>
                  <a:pt x="1123" y="1120"/>
                </a:lnTo>
                <a:cubicBezTo>
                  <a:pt x="1145" y="1069"/>
                  <a:pt x="1029" y="1106"/>
                  <a:pt x="987" y="1078"/>
                </a:cubicBezTo>
                <a:cubicBezTo>
                  <a:pt x="945" y="1050"/>
                  <a:pt x="909" y="987"/>
                  <a:pt x="873" y="954"/>
                </a:cubicBezTo>
                <a:cubicBezTo>
                  <a:pt x="837" y="921"/>
                  <a:pt x="787" y="931"/>
                  <a:pt x="769" y="880"/>
                </a:cubicBezTo>
                <a:cubicBezTo>
                  <a:pt x="751" y="829"/>
                  <a:pt x="773" y="701"/>
                  <a:pt x="766" y="648"/>
                </a:cubicBezTo>
                <a:cubicBezTo>
                  <a:pt x="759" y="595"/>
                  <a:pt x="751" y="576"/>
                  <a:pt x="726" y="560"/>
                </a:cubicBezTo>
                <a:lnTo>
                  <a:pt x="619" y="550"/>
                </a:lnTo>
                <a:cubicBezTo>
                  <a:pt x="597" y="531"/>
                  <a:pt x="618" y="478"/>
                  <a:pt x="595" y="448"/>
                </a:cubicBezTo>
                <a:cubicBezTo>
                  <a:pt x="572" y="418"/>
                  <a:pt x="518" y="389"/>
                  <a:pt x="481" y="370"/>
                </a:cubicBezTo>
                <a:cubicBezTo>
                  <a:pt x="444" y="351"/>
                  <a:pt x="453" y="355"/>
                  <a:pt x="373" y="334"/>
                </a:cubicBezTo>
                <a:cubicBezTo>
                  <a:pt x="293" y="313"/>
                  <a:pt x="59" y="300"/>
                  <a:pt x="0" y="244"/>
                </a:cubicBezTo>
                <a:lnTo>
                  <a:pt x="16" y="0"/>
                </a:lnTo>
                <a:close/>
              </a:path>
            </a:pathLst>
          </a:custGeom>
          <a:solidFill>
            <a:srgbClr val="0000FF">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66" name="Freeform 1430"/>
          <p:cNvSpPr>
            <a:spLocks/>
          </p:cNvSpPr>
          <p:nvPr/>
        </p:nvSpPr>
        <p:spPr bwMode="auto">
          <a:xfrm>
            <a:off x="1943100" y="3443288"/>
            <a:ext cx="4800600" cy="646112"/>
          </a:xfrm>
          <a:custGeom>
            <a:avLst/>
            <a:gdLst>
              <a:gd name="T0" fmla="*/ 0 w 3024"/>
              <a:gd name="T1" fmla="*/ 0 h 407"/>
              <a:gd name="T2" fmla="*/ 1580 w 3024"/>
              <a:gd name="T3" fmla="*/ 191 h 407"/>
              <a:gd name="T4" fmla="*/ 3024 w 3024"/>
              <a:gd name="T5" fmla="*/ 407 h 407"/>
            </a:gdLst>
            <a:ahLst/>
            <a:cxnLst>
              <a:cxn ang="0">
                <a:pos x="T0" y="T1"/>
              </a:cxn>
              <a:cxn ang="0">
                <a:pos x="T2" y="T3"/>
              </a:cxn>
              <a:cxn ang="0">
                <a:pos x="T4" y="T5"/>
              </a:cxn>
            </a:cxnLst>
            <a:rect l="0" t="0" r="r" b="b"/>
            <a:pathLst>
              <a:path w="3024" h="407">
                <a:moveTo>
                  <a:pt x="0" y="0"/>
                </a:moveTo>
                <a:cubicBezTo>
                  <a:pt x="263" y="32"/>
                  <a:pt x="1076" y="123"/>
                  <a:pt x="1580" y="191"/>
                </a:cubicBezTo>
                <a:cubicBezTo>
                  <a:pt x="2084" y="259"/>
                  <a:pt x="2723" y="362"/>
                  <a:pt x="3024" y="407"/>
                </a:cubicBezTo>
              </a:path>
            </a:pathLst>
          </a:custGeom>
          <a:noFill/>
          <a:ln w="50800">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20" name="Freeform 1484"/>
          <p:cNvSpPr>
            <a:spLocks/>
          </p:cNvSpPr>
          <p:nvPr/>
        </p:nvSpPr>
        <p:spPr bwMode="auto">
          <a:xfrm>
            <a:off x="1908175" y="3838575"/>
            <a:ext cx="1839913" cy="1825625"/>
          </a:xfrm>
          <a:custGeom>
            <a:avLst/>
            <a:gdLst>
              <a:gd name="T0" fmla="*/ 0 w 1159"/>
              <a:gd name="T1" fmla="*/ 0 h 1150"/>
              <a:gd name="T2" fmla="*/ 166 w 1159"/>
              <a:gd name="T3" fmla="*/ 50 h 1150"/>
              <a:gd name="T4" fmla="*/ 428 w 1159"/>
              <a:gd name="T5" fmla="*/ 124 h 1150"/>
              <a:gd name="T6" fmla="*/ 608 w 1159"/>
              <a:gd name="T7" fmla="*/ 206 h 1150"/>
              <a:gd name="T8" fmla="*/ 626 w 1159"/>
              <a:gd name="T9" fmla="*/ 314 h 1150"/>
              <a:gd name="T10" fmla="*/ 775 w 1159"/>
              <a:gd name="T11" fmla="*/ 360 h 1150"/>
              <a:gd name="T12" fmla="*/ 782 w 1159"/>
              <a:gd name="T13" fmla="*/ 642 h 1150"/>
              <a:gd name="T14" fmla="*/ 882 w 1159"/>
              <a:gd name="T15" fmla="*/ 720 h 1150"/>
              <a:gd name="T16" fmla="*/ 998 w 1159"/>
              <a:gd name="T17" fmla="*/ 844 h 1150"/>
              <a:gd name="T18" fmla="*/ 1136 w 1159"/>
              <a:gd name="T19" fmla="*/ 876 h 1150"/>
              <a:gd name="T20" fmla="*/ 862 w 1159"/>
              <a:gd name="T21"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1150">
                <a:moveTo>
                  <a:pt x="0" y="0"/>
                </a:moveTo>
                <a:cubicBezTo>
                  <a:pt x="28" y="8"/>
                  <a:pt x="95" y="29"/>
                  <a:pt x="166" y="50"/>
                </a:cubicBezTo>
                <a:cubicBezTo>
                  <a:pt x="237" y="71"/>
                  <a:pt x="354" y="98"/>
                  <a:pt x="428" y="124"/>
                </a:cubicBezTo>
                <a:cubicBezTo>
                  <a:pt x="502" y="150"/>
                  <a:pt x="575" y="174"/>
                  <a:pt x="608" y="206"/>
                </a:cubicBezTo>
                <a:cubicBezTo>
                  <a:pt x="641" y="238"/>
                  <a:pt x="598" y="288"/>
                  <a:pt x="626" y="314"/>
                </a:cubicBezTo>
                <a:cubicBezTo>
                  <a:pt x="654" y="340"/>
                  <a:pt x="749" y="305"/>
                  <a:pt x="775" y="360"/>
                </a:cubicBezTo>
                <a:cubicBezTo>
                  <a:pt x="801" y="415"/>
                  <a:pt x="764" y="582"/>
                  <a:pt x="782" y="642"/>
                </a:cubicBezTo>
                <a:cubicBezTo>
                  <a:pt x="800" y="702"/>
                  <a:pt x="846" y="686"/>
                  <a:pt x="882" y="720"/>
                </a:cubicBezTo>
                <a:cubicBezTo>
                  <a:pt x="918" y="754"/>
                  <a:pt x="956" y="818"/>
                  <a:pt x="998" y="844"/>
                </a:cubicBezTo>
                <a:cubicBezTo>
                  <a:pt x="1040" y="870"/>
                  <a:pt x="1159" y="825"/>
                  <a:pt x="1136" y="876"/>
                </a:cubicBezTo>
                <a:cubicBezTo>
                  <a:pt x="1113" y="927"/>
                  <a:pt x="919" y="1093"/>
                  <a:pt x="862" y="1150"/>
                </a:cubicBezTo>
              </a:path>
            </a:pathLst>
          </a:custGeom>
          <a:noFill/>
          <a:ln w="50800">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90" name="Rectangle 1454"/>
          <p:cNvSpPr>
            <a:spLocks noChangeArrowheads="1"/>
          </p:cNvSpPr>
          <p:nvPr/>
        </p:nvSpPr>
        <p:spPr bwMode="auto">
          <a:xfrm>
            <a:off x="7451725" y="31750"/>
            <a:ext cx="1698625" cy="337185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3320" name="Rectangle 8"/>
          <p:cNvSpPr>
            <a:spLocks noChangeArrowheads="1"/>
          </p:cNvSpPr>
          <p:nvPr/>
        </p:nvSpPr>
        <p:spPr bwMode="auto">
          <a:xfrm>
            <a:off x="7445375" y="5646738"/>
            <a:ext cx="1698625" cy="1211262"/>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3322" name="Rectangle 10"/>
          <p:cNvSpPr>
            <a:spLocks noChangeArrowheads="1"/>
          </p:cNvSpPr>
          <p:nvPr/>
        </p:nvSpPr>
        <p:spPr bwMode="auto">
          <a:xfrm>
            <a:off x="31750" y="57150"/>
            <a:ext cx="1698625" cy="1935163"/>
          </a:xfrm>
          <a:prstGeom prst="rect">
            <a:avLst/>
          </a:prstGeom>
          <a:solidFill>
            <a:schemeClr val="bg1"/>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3323" name="Oval 11"/>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4" name="Oval 12"/>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5" name="Oval 13"/>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6" name="Oval 14"/>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7" name="Oval 15"/>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8" name="Oval 16"/>
          <p:cNvSpPr>
            <a:spLocks noChangeArrowheads="1"/>
          </p:cNvSpPr>
          <p:nvPr/>
        </p:nvSpPr>
        <p:spPr bwMode="auto">
          <a:xfrm>
            <a:off x="2913063" y="4205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29" name="Oval 17"/>
          <p:cNvSpPr>
            <a:spLocks noChangeArrowheads="1"/>
          </p:cNvSpPr>
          <p:nvPr/>
        </p:nvSpPr>
        <p:spPr bwMode="auto">
          <a:xfrm>
            <a:off x="2630488" y="3849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0" name="Oval 18"/>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4" name="Oval 22"/>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5" name="Oval 23"/>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6" name="Oval 24"/>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7" name="Oval 25"/>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Oval 26"/>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Oval 27"/>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0" name="Oval 28"/>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1" name="Oval 29"/>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2" name="Oval 30"/>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3" name="Oval 31"/>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4" name="Oval 32"/>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5" name="Oval 33"/>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6" name="Oval 34"/>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7" name="Oval 35"/>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8" name="Oval 36"/>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49" name="Oval 37"/>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0" name="Oval 38"/>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1" name="Oval 39"/>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2" name="Oval 40"/>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3" name="Oval 41"/>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4" name="Oval 42"/>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5" name="Oval 43"/>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6" name="Oval 44"/>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7" name="Oval 45"/>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9" name="Oval 47"/>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1" name="Oval 49"/>
          <p:cNvSpPr>
            <a:spLocks noChangeArrowheads="1"/>
          </p:cNvSpPr>
          <p:nvPr/>
        </p:nvSpPr>
        <p:spPr bwMode="auto">
          <a:xfrm>
            <a:off x="4684713" y="56451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3" name="Oval 51"/>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9" name="Oval 57"/>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70" name="Oval 58"/>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372" name="Group 60"/>
          <p:cNvGrpSpPr>
            <a:grpSpLocks/>
          </p:cNvGrpSpPr>
          <p:nvPr/>
        </p:nvGrpSpPr>
        <p:grpSpPr bwMode="auto">
          <a:xfrm>
            <a:off x="7662863" y="571500"/>
            <a:ext cx="1454150" cy="244475"/>
            <a:chOff x="3181" y="1163"/>
            <a:chExt cx="916" cy="154"/>
          </a:xfrm>
        </p:grpSpPr>
        <p:grpSp>
          <p:nvGrpSpPr>
            <p:cNvPr id="13373" name="Group 61"/>
            <p:cNvGrpSpPr>
              <a:grpSpLocks/>
            </p:cNvGrpSpPr>
            <p:nvPr/>
          </p:nvGrpSpPr>
          <p:grpSpPr bwMode="auto">
            <a:xfrm>
              <a:off x="3181" y="1163"/>
              <a:ext cx="916" cy="154"/>
              <a:chOff x="3181" y="1035"/>
              <a:chExt cx="916" cy="154"/>
            </a:xfrm>
          </p:grpSpPr>
          <p:grpSp>
            <p:nvGrpSpPr>
              <p:cNvPr id="13374" name="Group 62"/>
              <p:cNvGrpSpPr>
                <a:grpSpLocks/>
              </p:cNvGrpSpPr>
              <p:nvPr/>
            </p:nvGrpSpPr>
            <p:grpSpPr bwMode="auto">
              <a:xfrm rot="-132102">
                <a:off x="3181" y="1038"/>
                <a:ext cx="916" cy="137"/>
                <a:chOff x="1208" y="2784"/>
                <a:chExt cx="3126" cy="468"/>
              </a:xfrm>
            </p:grpSpPr>
            <p:grpSp>
              <p:nvGrpSpPr>
                <p:cNvPr id="13375" name="Group 63"/>
                <p:cNvGrpSpPr>
                  <a:grpSpLocks/>
                </p:cNvGrpSpPr>
                <p:nvPr/>
              </p:nvGrpSpPr>
              <p:grpSpPr bwMode="auto">
                <a:xfrm>
                  <a:off x="1208" y="2784"/>
                  <a:ext cx="3126" cy="448"/>
                  <a:chOff x="1208" y="2784"/>
                  <a:chExt cx="3126" cy="448"/>
                </a:xfrm>
              </p:grpSpPr>
              <p:sp>
                <p:nvSpPr>
                  <p:cNvPr id="13376" name="Freeform 6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7" name="Freeform 6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8" name="Freeform 6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79" name="Freeform 6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80" name="Oval 6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81" name="Freeform 6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2" name="Freeform 7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3" name="Freeform 7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84" name="Freeform 7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85" name="Text Box 73"/>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13386" name="Text Box 74"/>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13387" name="Group 75"/>
          <p:cNvGrpSpPr>
            <a:grpSpLocks/>
          </p:cNvGrpSpPr>
          <p:nvPr/>
        </p:nvGrpSpPr>
        <p:grpSpPr bwMode="auto">
          <a:xfrm>
            <a:off x="7662863" y="306388"/>
            <a:ext cx="1454150" cy="247650"/>
            <a:chOff x="3169" y="1770"/>
            <a:chExt cx="916" cy="156"/>
          </a:xfrm>
        </p:grpSpPr>
        <p:grpSp>
          <p:nvGrpSpPr>
            <p:cNvPr id="13388" name="Group 76"/>
            <p:cNvGrpSpPr>
              <a:grpSpLocks/>
            </p:cNvGrpSpPr>
            <p:nvPr/>
          </p:nvGrpSpPr>
          <p:grpSpPr bwMode="auto">
            <a:xfrm>
              <a:off x="3169" y="1770"/>
              <a:ext cx="916" cy="156"/>
              <a:chOff x="3165" y="526"/>
              <a:chExt cx="916" cy="156"/>
            </a:xfrm>
          </p:grpSpPr>
          <p:grpSp>
            <p:nvGrpSpPr>
              <p:cNvPr id="13389" name="Group 77"/>
              <p:cNvGrpSpPr>
                <a:grpSpLocks/>
              </p:cNvGrpSpPr>
              <p:nvPr/>
            </p:nvGrpSpPr>
            <p:grpSpPr bwMode="auto">
              <a:xfrm rot="-132102">
                <a:off x="3165" y="526"/>
                <a:ext cx="916" cy="137"/>
                <a:chOff x="1208" y="2784"/>
                <a:chExt cx="3126" cy="468"/>
              </a:xfrm>
            </p:grpSpPr>
            <p:grpSp>
              <p:nvGrpSpPr>
                <p:cNvPr id="13390" name="Group 78"/>
                <p:cNvGrpSpPr>
                  <a:grpSpLocks/>
                </p:cNvGrpSpPr>
                <p:nvPr/>
              </p:nvGrpSpPr>
              <p:grpSpPr bwMode="auto">
                <a:xfrm>
                  <a:off x="1208" y="2784"/>
                  <a:ext cx="3126" cy="448"/>
                  <a:chOff x="1208" y="2784"/>
                  <a:chExt cx="3126" cy="448"/>
                </a:xfrm>
              </p:grpSpPr>
              <p:sp>
                <p:nvSpPr>
                  <p:cNvPr id="13391" name="Freeform 7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2" name="Freeform 8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3" name="Freeform 8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4" name="Freeform 8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395" name="Oval 83"/>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96" name="Freeform 8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7" name="Freeform 8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8" name="Freeform 8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99" name="Freeform 8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400" name="Text Box 88"/>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13401" name="Text Box 89"/>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13402" name="Text Box 90"/>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13521" name="Group 209"/>
          <p:cNvGrpSpPr>
            <a:grpSpLocks/>
          </p:cNvGrpSpPr>
          <p:nvPr/>
        </p:nvGrpSpPr>
        <p:grpSpPr bwMode="auto">
          <a:xfrm>
            <a:off x="165100" y="250825"/>
            <a:ext cx="1379538" cy="274638"/>
            <a:chOff x="1714" y="1133"/>
            <a:chExt cx="869" cy="173"/>
          </a:xfrm>
        </p:grpSpPr>
        <p:grpSp>
          <p:nvGrpSpPr>
            <p:cNvPr id="13522" name="Group 210"/>
            <p:cNvGrpSpPr>
              <a:grpSpLocks/>
            </p:cNvGrpSpPr>
            <p:nvPr/>
          </p:nvGrpSpPr>
          <p:grpSpPr bwMode="auto">
            <a:xfrm rot="10800000">
              <a:off x="1714" y="1168"/>
              <a:ext cx="869" cy="107"/>
              <a:chOff x="1612" y="1972"/>
              <a:chExt cx="2460" cy="304"/>
            </a:xfrm>
          </p:grpSpPr>
          <p:sp>
            <p:nvSpPr>
              <p:cNvPr id="13523" name="Freeform 21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4" name="Freeform 21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25" name="Text Box 213"/>
            <p:cNvSpPr txBox="1">
              <a:spLocks noChangeArrowheads="1"/>
            </p:cNvSpPr>
            <p:nvPr/>
          </p:nvSpPr>
          <p:spPr bwMode="auto">
            <a:xfrm>
              <a:off x="1855" y="1133"/>
              <a:ext cx="430"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Shokaku</a:t>
              </a:r>
            </a:p>
          </p:txBody>
        </p:sp>
      </p:grpSp>
      <p:grpSp>
        <p:nvGrpSpPr>
          <p:cNvPr id="13526" name="Group 214"/>
          <p:cNvGrpSpPr>
            <a:grpSpLocks/>
          </p:cNvGrpSpPr>
          <p:nvPr/>
        </p:nvGrpSpPr>
        <p:grpSpPr bwMode="auto">
          <a:xfrm>
            <a:off x="165100" y="482600"/>
            <a:ext cx="1379538" cy="274638"/>
            <a:chOff x="1714" y="1311"/>
            <a:chExt cx="869" cy="173"/>
          </a:xfrm>
        </p:grpSpPr>
        <p:grpSp>
          <p:nvGrpSpPr>
            <p:cNvPr id="13527" name="Group 215"/>
            <p:cNvGrpSpPr>
              <a:grpSpLocks/>
            </p:cNvGrpSpPr>
            <p:nvPr/>
          </p:nvGrpSpPr>
          <p:grpSpPr bwMode="auto">
            <a:xfrm rot="10800000">
              <a:off x="1714" y="1341"/>
              <a:ext cx="869" cy="107"/>
              <a:chOff x="1612" y="1972"/>
              <a:chExt cx="2460" cy="304"/>
            </a:xfrm>
          </p:grpSpPr>
          <p:sp>
            <p:nvSpPr>
              <p:cNvPr id="13528" name="Freeform 216"/>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29" name="Freeform 217"/>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30" name="Text Box 218"/>
            <p:cNvSpPr txBox="1">
              <a:spLocks noChangeArrowheads="1"/>
            </p:cNvSpPr>
            <p:nvPr/>
          </p:nvSpPr>
          <p:spPr bwMode="auto">
            <a:xfrm>
              <a:off x="1856" y="1311"/>
              <a:ext cx="4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Zuikaku</a:t>
              </a:r>
            </a:p>
          </p:txBody>
        </p:sp>
      </p:grpSp>
      <p:sp>
        <p:nvSpPr>
          <p:cNvPr id="13531" name="Text Box 219"/>
          <p:cNvSpPr txBox="1">
            <a:spLocks noChangeArrowheads="1"/>
          </p:cNvSpPr>
          <p:nvPr/>
        </p:nvSpPr>
        <p:spPr bwMode="auto">
          <a:xfrm>
            <a:off x="173038" y="31750"/>
            <a:ext cx="1277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Japanese Carriers</a:t>
            </a:r>
          </a:p>
        </p:txBody>
      </p:sp>
      <p:grpSp>
        <p:nvGrpSpPr>
          <p:cNvPr id="13532" name="Group 220"/>
          <p:cNvGrpSpPr>
            <a:grpSpLocks/>
          </p:cNvGrpSpPr>
          <p:nvPr/>
        </p:nvGrpSpPr>
        <p:grpSpPr bwMode="auto">
          <a:xfrm>
            <a:off x="165100" y="1354138"/>
            <a:ext cx="1379538" cy="274637"/>
            <a:chOff x="1714" y="1475"/>
            <a:chExt cx="869" cy="173"/>
          </a:xfrm>
        </p:grpSpPr>
        <p:grpSp>
          <p:nvGrpSpPr>
            <p:cNvPr id="13533" name="Group 221"/>
            <p:cNvGrpSpPr>
              <a:grpSpLocks/>
            </p:cNvGrpSpPr>
            <p:nvPr/>
          </p:nvGrpSpPr>
          <p:grpSpPr bwMode="auto">
            <a:xfrm rot="10800000">
              <a:off x="1714" y="1509"/>
              <a:ext cx="869" cy="107"/>
              <a:chOff x="1612" y="1972"/>
              <a:chExt cx="2460" cy="304"/>
            </a:xfrm>
          </p:grpSpPr>
          <p:sp>
            <p:nvSpPr>
              <p:cNvPr id="13534" name="Freeform 22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35" name="Freeform 22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36" name="Text Box 224"/>
            <p:cNvSpPr txBox="1">
              <a:spLocks noChangeArrowheads="1"/>
            </p:cNvSpPr>
            <p:nvPr/>
          </p:nvSpPr>
          <p:spPr bwMode="auto">
            <a:xfrm>
              <a:off x="1906" y="1475"/>
              <a:ext cx="327"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Junyo</a:t>
              </a:r>
            </a:p>
          </p:txBody>
        </p:sp>
      </p:grpSp>
      <p:grpSp>
        <p:nvGrpSpPr>
          <p:cNvPr id="13541" name="Group 229"/>
          <p:cNvGrpSpPr>
            <a:grpSpLocks/>
          </p:cNvGrpSpPr>
          <p:nvPr/>
        </p:nvGrpSpPr>
        <p:grpSpPr bwMode="auto">
          <a:xfrm>
            <a:off x="190500" y="1633538"/>
            <a:ext cx="1379538" cy="274637"/>
            <a:chOff x="1714" y="1475"/>
            <a:chExt cx="869" cy="173"/>
          </a:xfrm>
        </p:grpSpPr>
        <p:grpSp>
          <p:nvGrpSpPr>
            <p:cNvPr id="13542" name="Group 230"/>
            <p:cNvGrpSpPr>
              <a:grpSpLocks/>
            </p:cNvGrpSpPr>
            <p:nvPr/>
          </p:nvGrpSpPr>
          <p:grpSpPr bwMode="auto">
            <a:xfrm rot="10800000">
              <a:off x="1714" y="1509"/>
              <a:ext cx="869" cy="107"/>
              <a:chOff x="1612" y="1972"/>
              <a:chExt cx="2460" cy="304"/>
            </a:xfrm>
          </p:grpSpPr>
          <p:sp>
            <p:nvSpPr>
              <p:cNvPr id="13543" name="Freeform 23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44" name="Freeform 23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45" name="Text Box 233"/>
            <p:cNvSpPr txBox="1">
              <a:spLocks noChangeArrowheads="1"/>
            </p:cNvSpPr>
            <p:nvPr/>
          </p:nvSpPr>
          <p:spPr bwMode="auto">
            <a:xfrm>
              <a:off x="1906" y="1475"/>
              <a:ext cx="306"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Hiyo</a:t>
              </a:r>
            </a:p>
          </p:txBody>
        </p:sp>
      </p:grpSp>
      <p:sp>
        <p:nvSpPr>
          <p:cNvPr id="13546" name="Text Box 234"/>
          <p:cNvSpPr txBox="1">
            <a:spLocks noChangeArrowheads="1"/>
          </p:cNvSpPr>
          <p:nvPr/>
        </p:nvSpPr>
        <p:spPr bwMode="auto">
          <a:xfrm>
            <a:off x="185738" y="1085850"/>
            <a:ext cx="12525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FF0000"/>
                </a:solidFill>
              </a:rPr>
              <a:t>‘Medium’ Carriers</a:t>
            </a:r>
          </a:p>
        </p:txBody>
      </p:sp>
      <p:sp>
        <p:nvSpPr>
          <p:cNvPr id="13550" name="Text Box 238"/>
          <p:cNvSpPr txBox="1">
            <a:spLocks noChangeArrowheads="1"/>
          </p:cNvSpPr>
          <p:nvPr/>
        </p:nvSpPr>
        <p:spPr bwMode="auto">
          <a:xfrm>
            <a:off x="7664450" y="5641975"/>
            <a:ext cx="13033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rgbClr val="008000"/>
                </a:solidFill>
              </a:rPr>
              <a:t>US Ground Forces</a:t>
            </a:r>
          </a:p>
        </p:txBody>
      </p:sp>
      <p:grpSp>
        <p:nvGrpSpPr>
          <p:cNvPr id="13571" name="Group 259"/>
          <p:cNvGrpSpPr>
            <a:grpSpLocks/>
          </p:cNvGrpSpPr>
          <p:nvPr/>
        </p:nvGrpSpPr>
        <p:grpSpPr bwMode="auto">
          <a:xfrm>
            <a:off x="196850" y="1644650"/>
            <a:ext cx="1379538" cy="244475"/>
            <a:chOff x="255" y="1693"/>
            <a:chExt cx="869" cy="154"/>
          </a:xfrm>
        </p:grpSpPr>
        <p:grpSp>
          <p:nvGrpSpPr>
            <p:cNvPr id="13572" name="Group 260"/>
            <p:cNvGrpSpPr>
              <a:grpSpLocks/>
            </p:cNvGrpSpPr>
            <p:nvPr/>
          </p:nvGrpSpPr>
          <p:grpSpPr bwMode="auto">
            <a:xfrm>
              <a:off x="255" y="1719"/>
              <a:ext cx="869" cy="108"/>
              <a:chOff x="246" y="1722"/>
              <a:chExt cx="869" cy="108"/>
            </a:xfrm>
          </p:grpSpPr>
          <p:sp>
            <p:nvSpPr>
              <p:cNvPr id="13573" name="Freeform 261"/>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74" name="Freeform 262"/>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75" name="Text Box 263"/>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3576" name="Group 264"/>
          <p:cNvGrpSpPr>
            <a:grpSpLocks/>
          </p:cNvGrpSpPr>
          <p:nvPr/>
        </p:nvGrpSpPr>
        <p:grpSpPr bwMode="auto">
          <a:xfrm>
            <a:off x="173038" y="1363663"/>
            <a:ext cx="1379537" cy="244475"/>
            <a:chOff x="255" y="1693"/>
            <a:chExt cx="869" cy="154"/>
          </a:xfrm>
        </p:grpSpPr>
        <p:grpSp>
          <p:nvGrpSpPr>
            <p:cNvPr id="13577" name="Group 265"/>
            <p:cNvGrpSpPr>
              <a:grpSpLocks/>
            </p:cNvGrpSpPr>
            <p:nvPr/>
          </p:nvGrpSpPr>
          <p:grpSpPr bwMode="auto">
            <a:xfrm>
              <a:off x="255" y="1719"/>
              <a:ext cx="869" cy="108"/>
              <a:chOff x="246" y="1722"/>
              <a:chExt cx="869" cy="108"/>
            </a:xfrm>
          </p:grpSpPr>
          <p:sp>
            <p:nvSpPr>
              <p:cNvPr id="13578" name="Freeform 266"/>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79" name="Freeform 267"/>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580" name="Text Box 268"/>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3632" name="Group 320"/>
          <p:cNvGrpSpPr>
            <a:grpSpLocks/>
          </p:cNvGrpSpPr>
          <p:nvPr/>
        </p:nvGrpSpPr>
        <p:grpSpPr bwMode="auto">
          <a:xfrm>
            <a:off x="7642225" y="1104900"/>
            <a:ext cx="1454150" cy="244475"/>
            <a:chOff x="4723" y="1920"/>
            <a:chExt cx="916" cy="154"/>
          </a:xfrm>
        </p:grpSpPr>
        <p:grpSp>
          <p:nvGrpSpPr>
            <p:cNvPr id="13633" name="Group 321"/>
            <p:cNvGrpSpPr>
              <a:grpSpLocks/>
            </p:cNvGrpSpPr>
            <p:nvPr/>
          </p:nvGrpSpPr>
          <p:grpSpPr bwMode="auto">
            <a:xfrm rot="-132102">
              <a:off x="4723" y="1923"/>
              <a:ext cx="916" cy="137"/>
              <a:chOff x="1208" y="2784"/>
              <a:chExt cx="3126" cy="468"/>
            </a:xfrm>
          </p:grpSpPr>
          <p:grpSp>
            <p:nvGrpSpPr>
              <p:cNvPr id="13634" name="Group 322"/>
              <p:cNvGrpSpPr>
                <a:grpSpLocks/>
              </p:cNvGrpSpPr>
              <p:nvPr/>
            </p:nvGrpSpPr>
            <p:grpSpPr bwMode="auto">
              <a:xfrm>
                <a:off x="1208" y="2784"/>
                <a:ext cx="3126" cy="448"/>
                <a:chOff x="1208" y="2784"/>
                <a:chExt cx="3126" cy="448"/>
              </a:xfrm>
            </p:grpSpPr>
            <p:sp>
              <p:nvSpPr>
                <p:cNvPr id="13635" name="Freeform 32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36" name="Freeform 32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37" name="Freeform 32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38" name="Freeform 32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39" name="Oval 32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40" name="Freeform 32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41" name="Freeform 32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42" name="Freeform 33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43" name="Freeform 33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44" name="Text Box 332"/>
            <p:cNvSpPr txBox="1">
              <a:spLocks noChangeArrowheads="1"/>
            </p:cNvSpPr>
            <p:nvPr/>
          </p:nvSpPr>
          <p:spPr bwMode="auto">
            <a:xfrm>
              <a:off x="4914" y="1920"/>
              <a:ext cx="4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Lexington</a:t>
              </a:r>
            </a:p>
          </p:txBody>
        </p:sp>
        <p:sp>
          <p:nvSpPr>
            <p:cNvPr id="13645" name="Text Box 333"/>
            <p:cNvSpPr txBox="1">
              <a:spLocks noChangeArrowheads="1"/>
            </p:cNvSpPr>
            <p:nvPr/>
          </p:nvSpPr>
          <p:spPr bwMode="auto">
            <a:xfrm>
              <a:off x="5428" y="192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grpSp>
        <p:nvGrpSpPr>
          <p:cNvPr id="13646" name="Group 334"/>
          <p:cNvGrpSpPr>
            <a:grpSpLocks/>
          </p:cNvGrpSpPr>
          <p:nvPr/>
        </p:nvGrpSpPr>
        <p:grpSpPr bwMode="auto">
          <a:xfrm>
            <a:off x="7642225" y="1346200"/>
            <a:ext cx="1454150" cy="244475"/>
            <a:chOff x="4667" y="2200"/>
            <a:chExt cx="916" cy="154"/>
          </a:xfrm>
        </p:grpSpPr>
        <p:grpSp>
          <p:nvGrpSpPr>
            <p:cNvPr id="13647" name="Group 335"/>
            <p:cNvGrpSpPr>
              <a:grpSpLocks/>
            </p:cNvGrpSpPr>
            <p:nvPr/>
          </p:nvGrpSpPr>
          <p:grpSpPr bwMode="auto">
            <a:xfrm rot="-132102">
              <a:off x="4667" y="2203"/>
              <a:ext cx="916" cy="137"/>
              <a:chOff x="1208" y="2784"/>
              <a:chExt cx="3126" cy="468"/>
            </a:xfrm>
          </p:grpSpPr>
          <p:grpSp>
            <p:nvGrpSpPr>
              <p:cNvPr id="13648" name="Group 336"/>
              <p:cNvGrpSpPr>
                <a:grpSpLocks/>
              </p:cNvGrpSpPr>
              <p:nvPr/>
            </p:nvGrpSpPr>
            <p:grpSpPr bwMode="auto">
              <a:xfrm>
                <a:off x="1208" y="2784"/>
                <a:ext cx="3126" cy="448"/>
                <a:chOff x="1208" y="2784"/>
                <a:chExt cx="3126" cy="448"/>
              </a:xfrm>
            </p:grpSpPr>
            <p:sp>
              <p:nvSpPr>
                <p:cNvPr id="13649" name="Freeform 33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0" name="Freeform 33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1" name="Freeform 33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2" name="Freeform 34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53" name="Oval 34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54" name="Freeform 34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5" name="Freeform 34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6" name="Freeform 34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57" name="Freeform 34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58" name="Text Box 346"/>
            <p:cNvSpPr txBox="1">
              <a:spLocks noChangeArrowheads="1"/>
            </p:cNvSpPr>
            <p:nvPr/>
          </p:nvSpPr>
          <p:spPr bwMode="auto">
            <a:xfrm>
              <a:off x="4858" y="2200"/>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Yorktown</a:t>
              </a:r>
            </a:p>
          </p:txBody>
        </p:sp>
        <p:sp>
          <p:nvSpPr>
            <p:cNvPr id="13659" name="Text Box 347"/>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10</a:t>
              </a:r>
            </a:p>
          </p:txBody>
        </p:sp>
      </p:grpSp>
      <p:grpSp>
        <p:nvGrpSpPr>
          <p:cNvPr id="13731" name="Group 419"/>
          <p:cNvGrpSpPr>
            <a:grpSpLocks/>
          </p:cNvGrpSpPr>
          <p:nvPr/>
        </p:nvGrpSpPr>
        <p:grpSpPr bwMode="auto">
          <a:xfrm>
            <a:off x="7642225" y="1584325"/>
            <a:ext cx="1454150" cy="244475"/>
            <a:chOff x="4667" y="2200"/>
            <a:chExt cx="916" cy="154"/>
          </a:xfrm>
        </p:grpSpPr>
        <p:grpSp>
          <p:nvGrpSpPr>
            <p:cNvPr id="13732" name="Group 420"/>
            <p:cNvGrpSpPr>
              <a:grpSpLocks/>
            </p:cNvGrpSpPr>
            <p:nvPr/>
          </p:nvGrpSpPr>
          <p:grpSpPr bwMode="auto">
            <a:xfrm rot="-132102">
              <a:off x="4667" y="2203"/>
              <a:ext cx="916" cy="137"/>
              <a:chOff x="1208" y="2784"/>
              <a:chExt cx="3126" cy="468"/>
            </a:xfrm>
          </p:grpSpPr>
          <p:grpSp>
            <p:nvGrpSpPr>
              <p:cNvPr id="13733" name="Group 421"/>
              <p:cNvGrpSpPr>
                <a:grpSpLocks/>
              </p:cNvGrpSpPr>
              <p:nvPr/>
            </p:nvGrpSpPr>
            <p:grpSpPr bwMode="auto">
              <a:xfrm>
                <a:off x="1208" y="2784"/>
                <a:ext cx="3126" cy="448"/>
                <a:chOff x="1208" y="2784"/>
                <a:chExt cx="3126" cy="448"/>
              </a:xfrm>
            </p:grpSpPr>
            <p:sp>
              <p:nvSpPr>
                <p:cNvPr id="13734" name="Freeform 42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35" name="Freeform 42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36" name="Freeform 42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37" name="Freeform 42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38" name="Oval 42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39" name="Freeform 42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40" name="Freeform 42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41" name="Freeform 42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42" name="Freeform 43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43" name="Text Box 431"/>
            <p:cNvSpPr txBox="1">
              <a:spLocks noChangeArrowheads="1"/>
            </p:cNvSpPr>
            <p:nvPr/>
          </p:nvSpPr>
          <p:spPr bwMode="auto">
            <a:xfrm>
              <a:off x="4858" y="2200"/>
              <a:ext cx="5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Bunker Hill</a:t>
              </a:r>
            </a:p>
          </p:txBody>
        </p:sp>
        <p:sp>
          <p:nvSpPr>
            <p:cNvPr id="13744" name="Text Box 432"/>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grpSp>
        <p:nvGrpSpPr>
          <p:cNvPr id="13748" name="Group 436"/>
          <p:cNvGrpSpPr>
            <a:grpSpLocks/>
          </p:cNvGrpSpPr>
          <p:nvPr/>
        </p:nvGrpSpPr>
        <p:grpSpPr bwMode="auto">
          <a:xfrm>
            <a:off x="168275" y="492125"/>
            <a:ext cx="1379538" cy="244475"/>
            <a:chOff x="255" y="1693"/>
            <a:chExt cx="869" cy="154"/>
          </a:xfrm>
        </p:grpSpPr>
        <p:grpSp>
          <p:nvGrpSpPr>
            <p:cNvPr id="13749" name="Group 437"/>
            <p:cNvGrpSpPr>
              <a:grpSpLocks/>
            </p:cNvGrpSpPr>
            <p:nvPr/>
          </p:nvGrpSpPr>
          <p:grpSpPr bwMode="auto">
            <a:xfrm>
              <a:off x="255" y="1719"/>
              <a:ext cx="869" cy="108"/>
              <a:chOff x="246" y="1722"/>
              <a:chExt cx="869" cy="108"/>
            </a:xfrm>
          </p:grpSpPr>
          <p:sp>
            <p:nvSpPr>
              <p:cNvPr id="13750" name="Freeform 438"/>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51" name="Freeform 439"/>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52" name="Text Box 440"/>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3753" name="Group 441"/>
          <p:cNvGrpSpPr>
            <a:grpSpLocks/>
          </p:cNvGrpSpPr>
          <p:nvPr/>
        </p:nvGrpSpPr>
        <p:grpSpPr bwMode="auto">
          <a:xfrm>
            <a:off x="168275" y="263525"/>
            <a:ext cx="1379538" cy="244475"/>
            <a:chOff x="255" y="1693"/>
            <a:chExt cx="869" cy="154"/>
          </a:xfrm>
        </p:grpSpPr>
        <p:grpSp>
          <p:nvGrpSpPr>
            <p:cNvPr id="13754" name="Group 442"/>
            <p:cNvGrpSpPr>
              <a:grpSpLocks/>
            </p:cNvGrpSpPr>
            <p:nvPr/>
          </p:nvGrpSpPr>
          <p:grpSpPr bwMode="auto">
            <a:xfrm>
              <a:off x="255" y="1719"/>
              <a:ext cx="869" cy="108"/>
              <a:chOff x="246" y="1722"/>
              <a:chExt cx="869" cy="108"/>
            </a:xfrm>
          </p:grpSpPr>
          <p:sp>
            <p:nvSpPr>
              <p:cNvPr id="13755" name="Freeform 443"/>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56" name="Freeform 444"/>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57" name="Text Box 445"/>
            <p:cNvSpPr txBox="1">
              <a:spLocks noChangeArrowheads="1"/>
            </p:cNvSpPr>
            <p:nvPr/>
          </p:nvSpPr>
          <p:spPr bwMode="auto">
            <a:xfrm>
              <a:off x="260" y="1693"/>
              <a:ext cx="6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Aircraft Losses</a:t>
              </a:r>
            </a:p>
          </p:txBody>
        </p:sp>
      </p:grpSp>
      <p:grpSp>
        <p:nvGrpSpPr>
          <p:cNvPr id="13774" name="Group 462"/>
          <p:cNvGrpSpPr>
            <a:grpSpLocks/>
          </p:cNvGrpSpPr>
          <p:nvPr/>
        </p:nvGrpSpPr>
        <p:grpSpPr bwMode="auto">
          <a:xfrm>
            <a:off x="7651750" y="296863"/>
            <a:ext cx="1454150" cy="274637"/>
            <a:chOff x="4661" y="1133"/>
            <a:chExt cx="916" cy="173"/>
          </a:xfrm>
        </p:grpSpPr>
        <p:grpSp>
          <p:nvGrpSpPr>
            <p:cNvPr id="13775" name="Group 463"/>
            <p:cNvGrpSpPr>
              <a:grpSpLocks/>
            </p:cNvGrpSpPr>
            <p:nvPr/>
          </p:nvGrpSpPr>
          <p:grpSpPr bwMode="auto">
            <a:xfrm rot="-132102">
              <a:off x="4661" y="1139"/>
              <a:ext cx="916" cy="137"/>
              <a:chOff x="1208" y="2784"/>
              <a:chExt cx="3126" cy="468"/>
            </a:xfrm>
          </p:grpSpPr>
          <p:grpSp>
            <p:nvGrpSpPr>
              <p:cNvPr id="13776" name="Group 464"/>
              <p:cNvGrpSpPr>
                <a:grpSpLocks/>
              </p:cNvGrpSpPr>
              <p:nvPr/>
            </p:nvGrpSpPr>
            <p:grpSpPr bwMode="auto">
              <a:xfrm>
                <a:off x="1208" y="2784"/>
                <a:ext cx="3126" cy="448"/>
                <a:chOff x="1208" y="2784"/>
                <a:chExt cx="3126" cy="448"/>
              </a:xfrm>
            </p:grpSpPr>
            <p:sp>
              <p:nvSpPr>
                <p:cNvPr id="13777" name="Freeform 46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78" name="Freeform 46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79" name="Freeform 46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80" name="Freeform 46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81" name="Oval 469"/>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82" name="Freeform 47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83" name="Freeform 47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84" name="Freeform 47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785" name="Freeform 47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786" name="Text Box 474"/>
            <p:cNvSpPr txBox="1">
              <a:spLocks noChangeArrowheads="1"/>
            </p:cNvSpPr>
            <p:nvPr/>
          </p:nvSpPr>
          <p:spPr bwMode="auto">
            <a:xfrm>
              <a:off x="4838" y="113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3787" name="Text Box 475"/>
            <p:cNvSpPr txBox="1">
              <a:spLocks noChangeArrowheads="1"/>
            </p:cNvSpPr>
            <p:nvPr/>
          </p:nvSpPr>
          <p:spPr bwMode="auto">
            <a:xfrm>
              <a:off x="5402" y="1143"/>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13804" name="Group 492"/>
          <p:cNvGrpSpPr>
            <a:grpSpLocks/>
          </p:cNvGrpSpPr>
          <p:nvPr/>
        </p:nvGrpSpPr>
        <p:grpSpPr bwMode="auto">
          <a:xfrm>
            <a:off x="160338" y="730250"/>
            <a:ext cx="1379537" cy="274638"/>
            <a:chOff x="101" y="460"/>
            <a:chExt cx="869" cy="173"/>
          </a:xfrm>
        </p:grpSpPr>
        <p:grpSp>
          <p:nvGrpSpPr>
            <p:cNvPr id="13805" name="Group 493"/>
            <p:cNvGrpSpPr>
              <a:grpSpLocks/>
            </p:cNvGrpSpPr>
            <p:nvPr/>
          </p:nvGrpSpPr>
          <p:grpSpPr bwMode="auto">
            <a:xfrm rot="10800000">
              <a:off x="101" y="490"/>
              <a:ext cx="869" cy="107"/>
              <a:chOff x="1612" y="1972"/>
              <a:chExt cx="2460" cy="304"/>
            </a:xfrm>
          </p:grpSpPr>
          <p:sp>
            <p:nvSpPr>
              <p:cNvPr id="13806" name="Freeform 494"/>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07" name="Freeform 495"/>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08" name="Text Box 496"/>
            <p:cNvSpPr txBox="1">
              <a:spLocks noChangeArrowheads="1"/>
            </p:cNvSpPr>
            <p:nvPr/>
          </p:nvSpPr>
          <p:spPr bwMode="auto">
            <a:xfrm>
              <a:off x="303" y="460"/>
              <a:ext cx="335"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i="1">
                  <a:solidFill>
                    <a:schemeClr val="bg1"/>
                  </a:solidFill>
                  <a:latin typeface="High Tower Text" panose="02040502050506030303" pitchFamily="18" charset="0"/>
                </a:rPr>
                <a:t>Taiho</a:t>
              </a:r>
            </a:p>
          </p:txBody>
        </p:sp>
      </p:grpSp>
      <p:grpSp>
        <p:nvGrpSpPr>
          <p:cNvPr id="13811" name="Group 499"/>
          <p:cNvGrpSpPr>
            <a:grpSpLocks/>
          </p:cNvGrpSpPr>
          <p:nvPr/>
        </p:nvGrpSpPr>
        <p:grpSpPr bwMode="auto">
          <a:xfrm>
            <a:off x="3641725" y="2249488"/>
            <a:ext cx="574675" cy="214312"/>
            <a:chOff x="2670" y="1119"/>
            <a:chExt cx="362" cy="135"/>
          </a:xfrm>
        </p:grpSpPr>
        <p:grpSp>
          <p:nvGrpSpPr>
            <p:cNvPr id="13812" name="Group 500"/>
            <p:cNvGrpSpPr>
              <a:grpSpLocks/>
            </p:cNvGrpSpPr>
            <p:nvPr/>
          </p:nvGrpSpPr>
          <p:grpSpPr bwMode="auto">
            <a:xfrm rot="10800000">
              <a:off x="2670" y="1163"/>
              <a:ext cx="362" cy="45"/>
              <a:chOff x="1612" y="1972"/>
              <a:chExt cx="2460" cy="304"/>
            </a:xfrm>
          </p:grpSpPr>
          <p:sp>
            <p:nvSpPr>
              <p:cNvPr id="13813" name="Freeform 501"/>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14" name="Freeform 502"/>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15" name="Text Box 503"/>
            <p:cNvSpPr txBox="1">
              <a:spLocks noChangeArrowheads="1"/>
            </p:cNvSpPr>
            <p:nvPr/>
          </p:nvSpPr>
          <p:spPr bwMode="auto">
            <a:xfrm>
              <a:off x="2756" y="1119"/>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T</a:t>
              </a:r>
            </a:p>
          </p:txBody>
        </p:sp>
      </p:grpSp>
      <p:grpSp>
        <p:nvGrpSpPr>
          <p:cNvPr id="13831" name="Group 519"/>
          <p:cNvGrpSpPr>
            <a:grpSpLocks/>
          </p:cNvGrpSpPr>
          <p:nvPr/>
        </p:nvGrpSpPr>
        <p:grpSpPr bwMode="auto">
          <a:xfrm>
            <a:off x="7642225" y="1831975"/>
            <a:ext cx="1454150" cy="244475"/>
            <a:chOff x="4736" y="1478"/>
            <a:chExt cx="916" cy="154"/>
          </a:xfrm>
        </p:grpSpPr>
        <p:grpSp>
          <p:nvGrpSpPr>
            <p:cNvPr id="13832" name="Group 520"/>
            <p:cNvGrpSpPr>
              <a:grpSpLocks/>
            </p:cNvGrpSpPr>
            <p:nvPr/>
          </p:nvGrpSpPr>
          <p:grpSpPr bwMode="auto">
            <a:xfrm rot="-132102">
              <a:off x="4736" y="1481"/>
              <a:ext cx="916" cy="137"/>
              <a:chOff x="1208" y="2784"/>
              <a:chExt cx="3126" cy="468"/>
            </a:xfrm>
          </p:grpSpPr>
          <p:grpSp>
            <p:nvGrpSpPr>
              <p:cNvPr id="13833" name="Group 521"/>
              <p:cNvGrpSpPr>
                <a:grpSpLocks/>
              </p:cNvGrpSpPr>
              <p:nvPr/>
            </p:nvGrpSpPr>
            <p:grpSpPr bwMode="auto">
              <a:xfrm>
                <a:off x="1208" y="2784"/>
                <a:ext cx="3126" cy="448"/>
                <a:chOff x="1208" y="2784"/>
                <a:chExt cx="3126" cy="448"/>
              </a:xfrm>
            </p:grpSpPr>
            <p:sp>
              <p:nvSpPr>
                <p:cNvPr id="13834" name="Freeform 52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35" name="Freeform 52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36" name="Freeform 52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37" name="Freeform 52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38" name="Oval 52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39" name="Freeform 52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40" name="Freeform 52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41" name="Freeform 52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42" name="Freeform 53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843" name="Text Box 531"/>
            <p:cNvSpPr txBox="1">
              <a:spLocks noChangeArrowheads="1"/>
            </p:cNvSpPr>
            <p:nvPr/>
          </p:nvSpPr>
          <p:spPr bwMode="auto">
            <a:xfrm>
              <a:off x="4957" y="1478"/>
              <a:ext cx="4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Intrepid</a:t>
              </a:r>
            </a:p>
          </p:txBody>
        </p:sp>
        <p:sp>
          <p:nvSpPr>
            <p:cNvPr id="13844" name="Text Box 532"/>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grpSp>
        <p:nvGrpSpPr>
          <p:cNvPr id="13901" name="Group 589"/>
          <p:cNvGrpSpPr>
            <a:grpSpLocks/>
          </p:cNvGrpSpPr>
          <p:nvPr/>
        </p:nvGrpSpPr>
        <p:grpSpPr bwMode="auto">
          <a:xfrm>
            <a:off x="7648575" y="296863"/>
            <a:ext cx="1454150" cy="244475"/>
            <a:chOff x="3854" y="579"/>
            <a:chExt cx="916" cy="154"/>
          </a:xfrm>
        </p:grpSpPr>
        <p:grpSp>
          <p:nvGrpSpPr>
            <p:cNvPr id="13902" name="Group 590"/>
            <p:cNvGrpSpPr>
              <a:grpSpLocks/>
            </p:cNvGrpSpPr>
            <p:nvPr/>
          </p:nvGrpSpPr>
          <p:grpSpPr bwMode="auto">
            <a:xfrm rot="-132102">
              <a:off x="3854" y="583"/>
              <a:ext cx="916" cy="137"/>
              <a:chOff x="1208" y="2784"/>
              <a:chExt cx="3126" cy="468"/>
            </a:xfrm>
          </p:grpSpPr>
          <p:grpSp>
            <p:nvGrpSpPr>
              <p:cNvPr id="13903" name="Group 591"/>
              <p:cNvGrpSpPr>
                <a:grpSpLocks/>
              </p:cNvGrpSpPr>
              <p:nvPr/>
            </p:nvGrpSpPr>
            <p:grpSpPr bwMode="auto">
              <a:xfrm>
                <a:off x="1208" y="2784"/>
                <a:ext cx="3126" cy="448"/>
                <a:chOff x="1208" y="2784"/>
                <a:chExt cx="3126" cy="448"/>
              </a:xfrm>
            </p:grpSpPr>
            <p:sp>
              <p:nvSpPr>
                <p:cNvPr id="13904" name="Freeform 59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5" name="Freeform 59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6" name="Freeform 59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07" name="Freeform 59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08" name="Oval 596"/>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09" name="Freeform 59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10" name="Freeform 59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11" name="Freeform 59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12" name="Freeform 60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13" name="Text Box 601"/>
            <p:cNvSpPr txBox="1">
              <a:spLocks noChangeArrowheads="1"/>
            </p:cNvSpPr>
            <p:nvPr/>
          </p:nvSpPr>
          <p:spPr bwMode="auto">
            <a:xfrm>
              <a:off x="4001" y="579"/>
              <a:ext cx="6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Support Duty</a:t>
              </a:r>
            </a:p>
          </p:txBody>
        </p:sp>
        <p:sp>
          <p:nvSpPr>
            <p:cNvPr id="13914" name="Text Box 602"/>
            <p:cNvSpPr txBox="1">
              <a:spLocks noChangeArrowheads="1"/>
            </p:cNvSpPr>
            <p:nvPr/>
          </p:nvSpPr>
          <p:spPr bwMode="auto">
            <a:xfrm>
              <a:off x="4579" y="587"/>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13955" name="Group 643"/>
          <p:cNvGrpSpPr>
            <a:grpSpLocks/>
          </p:cNvGrpSpPr>
          <p:nvPr/>
        </p:nvGrpSpPr>
        <p:grpSpPr bwMode="auto">
          <a:xfrm>
            <a:off x="7654925" y="2111375"/>
            <a:ext cx="1454150" cy="244475"/>
            <a:chOff x="4736" y="1478"/>
            <a:chExt cx="916" cy="154"/>
          </a:xfrm>
        </p:grpSpPr>
        <p:grpSp>
          <p:nvGrpSpPr>
            <p:cNvPr id="13956" name="Group 644"/>
            <p:cNvGrpSpPr>
              <a:grpSpLocks/>
            </p:cNvGrpSpPr>
            <p:nvPr/>
          </p:nvGrpSpPr>
          <p:grpSpPr bwMode="auto">
            <a:xfrm rot="-132102">
              <a:off x="4736" y="1481"/>
              <a:ext cx="916" cy="137"/>
              <a:chOff x="1208" y="2784"/>
              <a:chExt cx="3126" cy="468"/>
            </a:xfrm>
          </p:grpSpPr>
          <p:grpSp>
            <p:nvGrpSpPr>
              <p:cNvPr id="13957" name="Group 645"/>
              <p:cNvGrpSpPr>
                <a:grpSpLocks/>
              </p:cNvGrpSpPr>
              <p:nvPr/>
            </p:nvGrpSpPr>
            <p:grpSpPr bwMode="auto">
              <a:xfrm>
                <a:off x="1208" y="2784"/>
                <a:ext cx="3126" cy="448"/>
                <a:chOff x="1208" y="2784"/>
                <a:chExt cx="3126" cy="448"/>
              </a:xfrm>
            </p:grpSpPr>
            <p:sp>
              <p:nvSpPr>
                <p:cNvPr id="13958" name="Freeform 64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59" name="Freeform 64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0" name="Freeform 64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1" name="Freeform 64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62" name="Oval 65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63" name="Freeform 65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4" name="Freeform 65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5" name="Freeform 65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66" name="Freeform 65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67" name="Text Box 655"/>
            <p:cNvSpPr txBox="1">
              <a:spLocks noChangeArrowheads="1"/>
            </p:cNvSpPr>
            <p:nvPr/>
          </p:nvSpPr>
          <p:spPr bwMode="auto">
            <a:xfrm>
              <a:off x="4957" y="1478"/>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Hornet</a:t>
              </a:r>
            </a:p>
          </p:txBody>
        </p:sp>
        <p:sp>
          <p:nvSpPr>
            <p:cNvPr id="13968" name="Text Box 656"/>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grpSp>
        <p:nvGrpSpPr>
          <p:cNvPr id="13969" name="Group 657"/>
          <p:cNvGrpSpPr>
            <a:grpSpLocks/>
          </p:cNvGrpSpPr>
          <p:nvPr/>
        </p:nvGrpSpPr>
        <p:grpSpPr bwMode="auto">
          <a:xfrm>
            <a:off x="7642225" y="1833563"/>
            <a:ext cx="1454150" cy="274637"/>
            <a:chOff x="4772" y="1447"/>
            <a:chExt cx="916" cy="173"/>
          </a:xfrm>
        </p:grpSpPr>
        <p:grpSp>
          <p:nvGrpSpPr>
            <p:cNvPr id="13970" name="Group 658"/>
            <p:cNvGrpSpPr>
              <a:grpSpLocks/>
            </p:cNvGrpSpPr>
            <p:nvPr/>
          </p:nvGrpSpPr>
          <p:grpSpPr bwMode="auto">
            <a:xfrm rot="-132102">
              <a:off x="4772" y="1453"/>
              <a:ext cx="916" cy="137"/>
              <a:chOff x="1208" y="2784"/>
              <a:chExt cx="3126" cy="468"/>
            </a:xfrm>
          </p:grpSpPr>
          <p:grpSp>
            <p:nvGrpSpPr>
              <p:cNvPr id="13971" name="Group 659"/>
              <p:cNvGrpSpPr>
                <a:grpSpLocks/>
              </p:cNvGrpSpPr>
              <p:nvPr/>
            </p:nvGrpSpPr>
            <p:grpSpPr bwMode="auto">
              <a:xfrm>
                <a:off x="1208" y="2784"/>
                <a:ext cx="3126" cy="448"/>
                <a:chOff x="1208" y="2784"/>
                <a:chExt cx="3126" cy="448"/>
              </a:xfrm>
            </p:grpSpPr>
            <p:sp>
              <p:nvSpPr>
                <p:cNvPr id="13972" name="Freeform 66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3" name="Freeform 66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4" name="Freeform 66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5" name="Freeform 66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76" name="Oval 664"/>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977" name="Freeform 66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8" name="Freeform 66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79" name="Freeform 66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80" name="Freeform 66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981" name="Text Box 669"/>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13982" name="Text Box 670"/>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11</a:t>
              </a:r>
            </a:p>
          </p:txBody>
        </p:sp>
      </p:grpSp>
      <p:sp>
        <p:nvSpPr>
          <p:cNvPr id="14007" name="Oval 695"/>
          <p:cNvSpPr>
            <a:spLocks noChangeArrowheads="1"/>
          </p:cNvSpPr>
          <p:nvPr/>
        </p:nvSpPr>
        <p:spPr bwMode="auto">
          <a:xfrm>
            <a:off x="4548188" y="4308475"/>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8" name="Oval 696"/>
          <p:cNvSpPr>
            <a:spLocks noChangeArrowheads="1"/>
          </p:cNvSpPr>
          <p:nvPr/>
        </p:nvSpPr>
        <p:spPr bwMode="auto">
          <a:xfrm>
            <a:off x="4852988" y="5265738"/>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09" name="Oval 697"/>
          <p:cNvSpPr>
            <a:spLocks noChangeArrowheads="1"/>
          </p:cNvSpPr>
          <p:nvPr/>
        </p:nvSpPr>
        <p:spPr bwMode="auto">
          <a:xfrm rot="2968494">
            <a:off x="6124576" y="4268787"/>
            <a:ext cx="495300" cy="1746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4032" name="Group 720"/>
          <p:cNvGrpSpPr>
            <a:grpSpLocks/>
          </p:cNvGrpSpPr>
          <p:nvPr/>
        </p:nvGrpSpPr>
        <p:grpSpPr bwMode="auto">
          <a:xfrm>
            <a:off x="1743075" y="4313238"/>
            <a:ext cx="574675" cy="214312"/>
            <a:chOff x="2182" y="1495"/>
            <a:chExt cx="362" cy="135"/>
          </a:xfrm>
        </p:grpSpPr>
        <p:grpSp>
          <p:nvGrpSpPr>
            <p:cNvPr id="14033" name="Group 721"/>
            <p:cNvGrpSpPr>
              <a:grpSpLocks/>
            </p:cNvGrpSpPr>
            <p:nvPr/>
          </p:nvGrpSpPr>
          <p:grpSpPr bwMode="auto">
            <a:xfrm rot="10800000">
              <a:off x="2182" y="1539"/>
              <a:ext cx="362" cy="45"/>
              <a:chOff x="1612" y="1972"/>
              <a:chExt cx="2460" cy="304"/>
            </a:xfrm>
          </p:grpSpPr>
          <p:sp>
            <p:nvSpPr>
              <p:cNvPr id="14034" name="Freeform 72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35" name="Freeform 72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36" name="Text Box 724"/>
            <p:cNvSpPr txBox="1">
              <a:spLocks noChangeArrowheads="1"/>
            </p:cNvSpPr>
            <p:nvPr/>
          </p:nvSpPr>
          <p:spPr bwMode="auto">
            <a:xfrm>
              <a:off x="2248" y="1495"/>
              <a:ext cx="155"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Z</a:t>
              </a:r>
            </a:p>
          </p:txBody>
        </p:sp>
      </p:grpSp>
      <p:grpSp>
        <p:nvGrpSpPr>
          <p:cNvPr id="14037" name="Group 725"/>
          <p:cNvGrpSpPr>
            <a:grpSpLocks/>
          </p:cNvGrpSpPr>
          <p:nvPr/>
        </p:nvGrpSpPr>
        <p:grpSpPr bwMode="auto">
          <a:xfrm>
            <a:off x="1447800" y="4481513"/>
            <a:ext cx="574675" cy="214312"/>
            <a:chOff x="2334" y="1407"/>
            <a:chExt cx="362" cy="135"/>
          </a:xfrm>
        </p:grpSpPr>
        <p:grpSp>
          <p:nvGrpSpPr>
            <p:cNvPr id="14038" name="Group 726"/>
            <p:cNvGrpSpPr>
              <a:grpSpLocks/>
            </p:cNvGrpSpPr>
            <p:nvPr/>
          </p:nvGrpSpPr>
          <p:grpSpPr bwMode="auto">
            <a:xfrm rot="10800000">
              <a:off x="2334" y="1451"/>
              <a:ext cx="362" cy="45"/>
              <a:chOff x="1612" y="1972"/>
              <a:chExt cx="2460" cy="304"/>
            </a:xfrm>
          </p:grpSpPr>
          <p:sp>
            <p:nvSpPr>
              <p:cNvPr id="14039" name="Freeform 72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40" name="Freeform 72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41" name="Text Box 729"/>
            <p:cNvSpPr txBox="1">
              <a:spLocks noChangeArrowheads="1"/>
            </p:cNvSpPr>
            <p:nvPr/>
          </p:nvSpPr>
          <p:spPr bwMode="auto">
            <a:xfrm>
              <a:off x="2406" y="1407"/>
              <a:ext cx="159"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S</a:t>
              </a:r>
            </a:p>
          </p:txBody>
        </p:sp>
      </p:grpSp>
      <p:grpSp>
        <p:nvGrpSpPr>
          <p:cNvPr id="14042" name="Group 730"/>
          <p:cNvGrpSpPr>
            <a:grpSpLocks/>
          </p:cNvGrpSpPr>
          <p:nvPr/>
        </p:nvGrpSpPr>
        <p:grpSpPr bwMode="auto">
          <a:xfrm>
            <a:off x="1839913" y="4116388"/>
            <a:ext cx="574675" cy="214312"/>
            <a:chOff x="2582" y="1225"/>
            <a:chExt cx="362" cy="135"/>
          </a:xfrm>
        </p:grpSpPr>
        <p:grpSp>
          <p:nvGrpSpPr>
            <p:cNvPr id="14043" name="Group 731"/>
            <p:cNvGrpSpPr>
              <a:grpSpLocks/>
            </p:cNvGrpSpPr>
            <p:nvPr/>
          </p:nvGrpSpPr>
          <p:grpSpPr bwMode="auto">
            <a:xfrm rot="10800000">
              <a:off x="2582" y="1269"/>
              <a:ext cx="362" cy="45"/>
              <a:chOff x="1612" y="1972"/>
              <a:chExt cx="2460" cy="304"/>
            </a:xfrm>
          </p:grpSpPr>
          <p:sp>
            <p:nvSpPr>
              <p:cNvPr id="14044" name="Freeform 732"/>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45" name="Freeform 733"/>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46" name="Text Box 734"/>
            <p:cNvSpPr txBox="1">
              <a:spLocks noChangeArrowheads="1"/>
            </p:cNvSpPr>
            <p:nvPr/>
          </p:nvSpPr>
          <p:spPr bwMode="auto">
            <a:xfrm>
              <a:off x="2644" y="122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J</a:t>
              </a:r>
            </a:p>
          </p:txBody>
        </p:sp>
      </p:grpSp>
      <p:grpSp>
        <p:nvGrpSpPr>
          <p:cNvPr id="14047" name="Group 735"/>
          <p:cNvGrpSpPr>
            <a:grpSpLocks/>
          </p:cNvGrpSpPr>
          <p:nvPr/>
        </p:nvGrpSpPr>
        <p:grpSpPr bwMode="auto">
          <a:xfrm>
            <a:off x="2003425" y="3722688"/>
            <a:ext cx="574675" cy="214312"/>
            <a:chOff x="2478" y="1311"/>
            <a:chExt cx="362" cy="135"/>
          </a:xfrm>
        </p:grpSpPr>
        <p:grpSp>
          <p:nvGrpSpPr>
            <p:cNvPr id="14048" name="Group 736"/>
            <p:cNvGrpSpPr>
              <a:grpSpLocks/>
            </p:cNvGrpSpPr>
            <p:nvPr/>
          </p:nvGrpSpPr>
          <p:grpSpPr bwMode="auto">
            <a:xfrm rot="10800000">
              <a:off x="2478" y="1355"/>
              <a:ext cx="362" cy="45"/>
              <a:chOff x="1612" y="1972"/>
              <a:chExt cx="2460" cy="304"/>
            </a:xfrm>
          </p:grpSpPr>
          <p:sp>
            <p:nvSpPr>
              <p:cNvPr id="14049" name="Freeform 737"/>
              <p:cNvSpPr>
                <a:spLocks/>
              </p:cNvSpPr>
              <p:nvPr/>
            </p:nvSpPr>
            <p:spPr bwMode="auto">
              <a:xfrm>
                <a:off x="1612" y="1972"/>
                <a:ext cx="2460" cy="304"/>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FF99CC"/>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50" name="Freeform 738"/>
              <p:cNvSpPr>
                <a:spLocks/>
              </p:cNvSpPr>
              <p:nvPr/>
            </p:nvSpPr>
            <p:spPr bwMode="auto">
              <a:xfrm>
                <a:off x="2168" y="1972"/>
                <a:ext cx="1904" cy="296"/>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FF00FF"/>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51" name="Text Box 739"/>
            <p:cNvSpPr txBox="1">
              <a:spLocks noChangeArrowheads="1"/>
            </p:cNvSpPr>
            <p:nvPr/>
          </p:nvSpPr>
          <p:spPr bwMode="auto">
            <a:xfrm>
              <a:off x="2558" y="1311"/>
              <a:ext cx="16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i="1">
                  <a:solidFill>
                    <a:schemeClr val="bg1"/>
                  </a:solidFill>
                </a:rPr>
                <a:t>H</a:t>
              </a:r>
            </a:p>
          </p:txBody>
        </p:sp>
      </p:grpSp>
      <p:sp>
        <p:nvSpPr>
          <p:cNvPr id="14066" name="AutoShape 754"/>
          <p:cNvSpPr>
            <a:spLocks noChangeArrowheads="1"/>
          </p:cNvSpPr>
          <p:nvPr/>
        </p:nvSpPr>
        <p:spPr bwMode="auto">
          <a:xfrm>
            <a:off x="7550150" y="447357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grpSp>
        <p:nvGrpSpPr>
          <p:cNvPr id="14073" name="Group 761"/>
          <p:cNvGrpSpPr>
            <a:grpSpLocks/>
          </p:cNvGrpSpPr>
          <p:nvPr/>
        </p:nvGrpSpPr>
        <p:grpSpPr bwMode="auto">
          <a:xfrm>
            <a:off x="9194800" y="3213100"/>
            <a:ext cx="595313" cy="214313"/>
            <a:chOff x="637" y="345"/>
            <a:chExt cx="375" cy="135"/>
          </a:xfrm>
        </p:grpSpPr>
        <p:grpSp>
          <p:nvGrpSpPr>
            <p:cNvPr id="14074" name="Group 762"/>
            <p:cNvGrpSpPr>
              <a:grpSpLocks/>
            </p:cNvGrpSpPr>
            <p:nvPr/>
          </p:nvGrpSpPr>
          <p:grpSpPr bwMode="auto">
            <a:xfrm rot="-132102">
              <a:off x="637" y="388"/>
              <a:ext cx="375" cy="56"/>
              <a:chOff x="1208" y="2784"/>
              <a:chExt cx="3126" cy="468"/>
            </a:xfrm>
          </p:grpSpPr>
          <p:grpSp>
            <p:nvGrpSpPr>
              <p:cNvPr id="14075" name="Group 763"/>
              <p:cNvGrpSpPr>
                <a:grpSpLocks/>
              </p:cNvGrpSpPr>
              <p:nvPr/>
            </p:nvGrpSpPr>
            <p:grpSpPr bwMode="auto">
              <a:xfrm>
                <a:off x="1208" y="2784"/>
                <a:ext cx="3126" cy="448"/>
                <a:chOff x="1208" y="2784"/>
                <a:chExt cx="3126" cy="448"/>
              </a:xfrm>
            </p:grpSpPr>
            <p:sp>
              <p:nvSpPr>
                <p:cNvPr id="14076" name="Freeform 76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77" name="Freeform 76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78" name="Freeform 76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79" name="Freeform 76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80" name="Oval 76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81" name="Freeform 76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2" name="Freeform 77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3" name="Freeform 77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84" name="Freeform 77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85" name="Text Box 773"/>
            <p:cNvSpPr txBox="1">
              <a:spLocks noChangeArrowheads="1"/>
            </p:cNvSpPr>
            <p:nvPr/>
          </p:nvSpPr>
          <p:spPr bwMode="auto">
            <a:xfrm>
              <a:off x="748" y="3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14086" name="Group 774"/>
          <p:cNvGrpSpPr>
            <a:grpSpLocks/>
          </p:cNvGrpSpPr>
          <p:nvPr/>
        </p:nvGrpSpPr>
        <p:grpSpPr bwMode="auto">
          <a:xfrm>
            <a:off x="9188450" y="3327400"/>
            <a:ext cx="595313" cy="214313"/>
            <a:chOff x="5960" y="1976"/>
            <a:chExt cx="375" cy="135"/>
          </a:xfrm>
        </p:grpSpPr>
        <p:grpSp>
          <p:nvGrpSpPr>
            <p:cNvPr id="14087" name="Group 775"/>
            <p:cNvGrpSpPr>
              <a:grpSpLocks/>
            </p:cNvGrpSpPr>
            <p:nvPr/>
          </p:nvGrpSpPr>
          <p:grpSpPr bwMode="auto">
            <a:xfrm rot="-132102">
              <a:off x="5960" y="2019"/>
              <a:ext cx="375" cy="56"/>
              <a:chOff x="1208" y="2784"/>
              <a:chExt cx="3126" cy="468"/>
            </a:xfrm>
          </p:grpSpPr>
          <p:grpSp>
            <p:nvGrpSpPr>
              <p:cNvPr id="14088" name="Group 776"/>
              <p:cNvGrpSpPr>
                <a:grpSpLocks/>
              </p:cNvGrpSpPr>
              <p:nvPr/>
            </p:nvGrpSpPr>
            <p:grpSpPr bwMode="auto">
              <a:xfrm>
                <a:off x="1208" y="2784"/>
                <a:ext cx="3126" cy="448"/>
                <a:chOff x="1208" y="2784"/>
                <a:chExt cx="3126" cy="448"/>
              </a:xfrm>
            </p:grpSpPr>
            <p:sp>
              <p:nvSpPr>
                <p:cNvPr id="14089" name="Freeform 77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0" name="Freeform 77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1" name="Freeform 77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2" name="Freeform 78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93" name="Oval 78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094" name="Freeform 78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5" name="Freeform 78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6" name="Freeform 78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97" name="Freeform 78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098" name="Text Box 786"/>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18</a:t>
              </a:r>
            </a:p>
          </p:txBody>
        </p:sp>
      </p:grpSp>
      <p:grpSp>
        <p:nvGrpSpPr>
          <p:cNvPr id="14099" name="Group 787"/>
          <p:cNvGrpSpPr>
            <a:grpSpLocks/>
          </p:cNvGrpSpPr>
          <p:nvPr/>
        </p:nvGrpSpPr>
        <p:grpSpPr bwMode="auto">
          <a:xfrm>
            <a:off x="7642225" y="2378075"/>
            <a:ext cx="1454150" cy="244475"/>
            <a:chOff x="4778" y="1502"/>
            <a:chExt cx="916" cy="154"/>
          </a:xfrm>
        </p:grpSpPr>
        <p:grpSp>
          <p:nvGrpSpPr>
            <p:cNvPr id="14100" name="Group 788"/>
            <p:cNvGrpSpPr>
              <a:grpSpLocks/>
            </p:cNvGrpSpPr>
            <p:nvPr/>
          </p:nvGrpSpPr>
          <p:grpSpPr bwMode="auto">
            <a:xfrm rot="-132102">
              <a:off x="4778" y="1505"/>
              <a:ext cx="916" cy="137"/>
              <a:chOff x="1208" y="2784"/>
              <a:chExt cx="3126" cy="468"/>
            </a:xfrm>
          </p:grpSpPr>
          <p:grpSp>
            <p:nvGrpSpPr>
              <p:cNvPr id="14101" name="Group 789"/>
              <p:cNvGrpSpPr>
                <a:grpSpLocks/>
              </p:cNvGrpSpPr>
              <p:nvPr/>
            </p:nvGrpSpPr>
            <p:grpSpPr bwMode="auto">
              <a:xfrm>
                <a:off x="1208" y="2784"/>
                <a:ext cx="3126" cy="448"/>
                <a:chOff x="1208" y="2784"/>
                <a:chExt cx="3126" cy="448"/>
              </a:xfrm>
            </p:grpSpPr>
            <p:sp>
              <p:nvSpPr>
                <p:cNvPr id="14102" name="Freeform 79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03" name="Freeform 79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04" name="Freeform 79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05" name="Freeform 79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06" name="Oval 79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07" name="Freeform 79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08" name="Freeform 79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09" name="Freeform 79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10" name="Freeform 79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11" name="Text Box 799"/>
            <p:cNvSpPr txBox="1">
              <a:spLocks noChangeArrowheads="1"/>
            </p:cNvSpPr>
            <p:nvPr/>
          </p:nvSpPr>
          <p:spPr bwMode="auto">
            <a:xfrm>
              <a:off x="5039" y="1502"/>
              <a:ext cx="3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Wasp</a:t>
              </a:r>
            </a:p>
          </p:txBody>
        </p:sp>
        <p:sp>
          <p:nvSpPr>
            <p:cNvPr id="14112" name="Text Box 800"/>
            <p:cNvSpPr txBox="1">
              <a:spLocks noChangeArrowheads="1"/>
            </p:cNvSpPr>
            <p:nvPr/>
          </p:nvSpPr>
          <p:spPr bwMode="auto">
            <a:xfrm>
              <a:off x="5483" y="1511"/>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18</a:t>
              </a:r>
            </a:p>
          </p:txBody>
        </p:sp>
      </p:grpSp>
      <p:grpSp>
        <p:nvGrpSpPr>
          <p:cNvPr id="13618" name="Group 306"/>
          <p:cNvGrpSpPr>
            <a:grpSpLocks/>
          </p:cNvGrpSpPr>
          <p:nvPr/>
        </p:nvGrpSpPr>
        <p:grpSpPr bwMode="auto">
          <a:xfrm>
            <a:off x="7642225" y="850900"/>
            <a:ext cx="1454150" cy="244475"/>
            <a:chOff x="4667" y="1576"/>
            <a:chExt cx="916" cy="154"/>
          </a:xfrm>
        </p:grpSpPr>
        <p:grpSp>
          <p:nvGrpSpPr>
            <p:cNvPr id="13619" name="Group 307"/>
            <p:cNvGrpSpPr>
              <a:grpSpLocks/>
            </p:cNvGrpSpPr>
            <p:nvPr/>
          </p:nvGrpSpPr>
          <p:grpSpPr bwMode="auto">
            <a:xfrm rot="-132102">
              <a:off x="4667" y="1579"/>
              <a:ext cx="916" cy="137"/>
              <a:chOff x="1208" y="2784"/>
              <a:chExt cx="3126" cy="468"/>
            </a:xfrm>
          </p:grpSpPr>
          <p:grpSp>
            <p:nvGrpSpPr>
              <p:cNvPr id="13620" name="Group 308"/>
              <p:cNvGrpSpPr>
                <a:grpSpLocks/>
              </p:cNvGrpSpPr>
              <p:nvPr/>
            </p:nvGrpSpPr>
            <p:grpSpPr bwMode="auto">
              <a:xfrm>
                <a:off x="1208" y="2784"/>
                <a:ext cx="3126" cy="448"/>
                <a:chOff x="1208" y="2784"/>
                <a:chExt cx="3126" cy="448"/>
              </a:xfrm>
            </p:grpSpPr>
            <p:sp>
              <p:nvSpPr>
                <p:cNvPr id="13621" name="Freeform 30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2" name="Freeform 31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3" name="Freeform 31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4" name="Freeform 31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25" name="Oval 313"/>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626" name="Freeform 31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7" name="Freeform 31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8" name="Freeform 31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629" name="Freeform 31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3630" name="Text Box 318"/>
            <p:cNvSpPr txBox="1">
              <a:spLocks noChangeArrowheads="1"/>
            </p:cNvSpPr>
            <p:nvPr/>
          </p:nvSpPr>
          <p:spPr bwMode="auto">
            <a:xfrm>
              <a:off x="4922" y="1576"/>
              <a:ext cx="3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Essex</a:t>
              </a:r>
            </a:p>
          </p:txBody>
        </p:sp>
        <p:sp>
          <p:nvSpPr>
            <p:cNvPr id="13631" name="Text Box 319"/>
            <p:cNvSpPr txBox="1">
              <a:spLocks noChangeArrowheads="1"/>
            </p:cNvSpPr>
            <p:nvPr/>
          </p:nvSpPr>
          <p:spPr bwMode="auto">
            <a:xfrm>
              <a:off x="5404" y="158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15582" name="Group 1246"/>
          <p:cNvGrpSpPr>
            <a:grpSpLocks/>
          </p:cNvGrpSpPr>
          <p:nvPr/>
        </p:nvGrpSpPr>
        <p:grpSpPr bwMode="auto">
          <a:xfrm>
            <a:off x="7642225" y="842963"/>
            <a:ext cx="1454150" cy="274637"/>
            <a:chOff x="4814" y="531"/>
            <a:chExt cx="916" cy="173"/>
          </a:xfrm>
        </p:grpSpPr>
        <p:grpSp>
          <p:nvGrpSpPr>
            <p:cNvPr id="14114" name="Group 802"/>
            <p:cNvGrpSpPr>
              <a:grpSpLocks/>
            </p:cNvGrpSpPr>
            <p:nvPr/>
          </p:nvGrpSpPr>
          <p:grpSpPr bwMode="auto">
            <a:xfrm rot="-132102">
              <a:off x="4814" y="541"/>
              <a:ext cx="916" cy="137"/>
              <a:chOff x="1208" y="2784"/>
              <a:chExt cx="3126" cy="468"/>
            </a:xfrm>
          </p:grpSpPr>
          <p:grpSp>
            <p:nvGrpSpPr>
              <p:cNvPr id="14115" name="Group 803"/>
              <p:cNvGrpSpPr>
                <a:grpSpLocks/>
              </p:cNvGrpSpPr>
              <p:nvPr/>
            </p:nvGrpSpPr>
            <p:grpSpPr bwMode="auto">
              <a:xfrm>
                <a:off x="1208" y="2784"/>
                <a:ext cx="3126" cy="448"/>
                <a:chOff x="1208" y="2784"/>
                <a:chExt cx="3126" cy="448"/>
              </a:xfrm>
            </p:grpSpPr>
            <p:sp>
              <p:nvSpPr>
                <p:cNvPr id="14116" name="Freeform 80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17" name="Freeform 80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18" name="Freeform 80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19" name="Freeform 80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20" name="Oval 80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21" name="Freeform 80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22" name="Freeform 81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23" name="Freeform 81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24" name="Freeform 81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25" name="Text Box 813"/>
            <p:cNvSpPr txBox="1">
              <a:spLocks noChangeArrowheads="1"/>
            </p:cNvSpPr>
            <p:nvPr/>
          </p:nvSpPr>
          <p:spPr bwMode="auto">
            <a:xfrm>
              <a:off x="4965" y="531"/>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4126" name="Text Box 814"/>
            <p:cNvSpPr txBox="1">
              <a:spLocks noChangeArrowheads="1"/>
            </p:cNvSpPr>
            <p:nvPr/>
          </p:nvSpPr>
          <p:spPr bwMode="auto">
            <a:xfrm>
              <a:off x="5555" y="5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9</a:t>
              </a:r>
            </a:p>
          </p:txBody>
        </p:sp>
      </p:grpSp>
      <p:sp>
        <p:nvSpPr>
          <p:cNvPr id="14127" name="Freeform 815"/>
          <p:cNvSpPr>
            <a:spLocks/>
          </p:cNvSpPr>
          <p:nvPr/>
        </p:nvSpPr>
        <p:spPr bwMode="auto">
          <a:xfrm>
            <a:off x="2990850" y="4635500"/>
            <a:ext cx="660400" cy="381000"/>
          </a:xfrm>
          <a:custGeom>
            <a:avLst/>
            <a:gdLst>
              <a:gd name="T0" fmla="*/ 0 w 416"/>
              <a:gd name="T1" fmla="*/ 0 h 240"/>
              <a:gd name="T2" fmla="*/ 184 w 416"/>
              <a:gd name="T3" fmla="*/ 148 h 240"/>
              <a:gd name="T4" fmla="*/ 416 w 416"/>
              <a:gd name="T5" fmla="*/ 240 h 240"/>
            </a:gdLst>
            <a:ahLst/>
            <a:cxnLst>
              <a:cxn ang="0">
                <a:pos x="T0" y="T1"/>
              </a:cxn>
              <a:cxn ang="0">
                <a:pos x="T2" y="T3"/>
              </a:cxn>
              <a:cxn ang="0">
                <a:pos x="T4" y="T5"/>
              </a:cxn>
            </a:cxnLst>
            <a:rect l="0" t="0" r="r" b="b"/>
            <a:pathLst>
              <a:path w="416" h="240">
                <a:moveTo>
                  <a:pt x="0" y="0"/>
                </a:moveTo>
                <a:cubicBezTo>
                  <a:pt x="31" y="25"/>
                  <a:pt x="115" y="108"/>
                  <a:pt x="184" y="148"/>
                </a:cubicBezTo>
                <a:cubicBezTo>
                  <a:pt x="253" y="188"/>
                  <a:pt x="368" y="221"/>
                  <a:pt x="416" y="240"/>
                </a:cubicBezTo>
              </a:path>
            </a:pathLst>
          </a:custGeom>
          <a:noFill/>
          <a:ln w="76200" cmpd="tri">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28" name="AutoShape 816"/>
          <p:cNvSpPr>
            <a:spLocks noChangeArrowheads="1"/>
          </p:cNvSpPr>
          <p:nvPr/>
        </p:nvSpPr>
        <p:spPr bwMode="auto">
          <a:xfrm>
            <a:off x="4397375" y="37639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129" name="AutoShape 817"/>
          <p:cNvSpPr>
            <a:spLocks noChangeArrowheads="1"/>
          </p:cNvSpPr>
          <p:nvPr/>
        </p:nvSpPr>
        <p:spPr bwMode="auto">
          <a:xfrm>
            <a:off x="4397375" y="38671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133" name="Picture 821" descr="4th%20marine%20division"/>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4600" y="5999163"/>
            <a:ext cx="357188" cy="357187"/>
          </a:xfrm>
          <a:prstGeom prst="rect">
            <a:avLst/>
          </a:prstGeom>
          <a:noFill/>
          <a:extLst>
            <a:ext uri="{909E8E84-426E-40DD-AFC4-6F175D3DCCD1}">
              <a14:hiddenFill xmlns:a14="http://schemas.microsoft.com/office/drawing/2010/main">
                <a:solidFill>
                  <a:srgbClr val="FFFFFF"/>
                </a:solidFill>
              </a14:hiddenFill>
            </a:ext>
          </a:extLst>
        </p:spPr>
      </p:pic>
      <p:pic>
        <p:nvPicPr>
          <p:cNvPr id="14134" name="Picture 822" descr="bgP080"/>
          <p:cNvPicPr>
            <a:picLocks noChangeAspect="1" noChangeArrowheads="1"/>
          </p:cNvPicPr>
          <p:nvPr/>
        </p:nvPicPr>
        <p:blipFill>
          <a:blip r:embed="rId12">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8031163" y="5926138"/>
            <a:ext cx="434975" cy="434975"/>
          </a:xfrm>
          <a:prstGeom prst="rect">
            <a:avLst/>
          </a:prstGeom>
          <a:noFill/>
          <a:extLst>
            <a:ext uri="{909E8E84-426E-40DD-AFC4-6F175D3DCCD1}">
              <a14:hiddenFill xmlns:a14="http://schemas.microsoft.com/office/drawing/2010/main">
                <a:solidFill>
                  <a:srgbClr val="FFFFFF"/>
                </a:solidFill>
              </a14:hiddenFill>
            </a:ext>
          </a:extLst>
        </p:spPr>
      </p:pic>
      <p:pic>
        <p:nvPicPr>
          <p:cNvPr id="14135" name="Picture 823"/>
          <p:cNvPicPr>
            <a:picLocks noChangeAspect="1"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53450" y="6002338"/>
            <a:ext cx="369888" cy="369887"/>
          </a:xfrm>
          <a:prstGeom prst="rect">
            <a:avLst/>
          </a:prstGeom>
          <a:noFill/>
          <a:extLst>
            <a:ext uri="{909E8E84-426E-40DD-AFC4-6F175D3DCCD1}">
              <a14:hiddenFill xmlns:a14="http://schemas.microsoft.com/office/drawing/2010/main">
                <a:solidFill>
                  <a:srgbClr val="FFFFFF"/>
                </a:solidFill>
              </a14:hiddenFill>
            </a:ext>
          </a:extLst>
        </p:spPr>
      </p:pic>
      <p:sp>
        <p:nvSpPr>
          <p:cNvPr id="14139" name="Freeform 827"/>
          <p:cNvSpPr>
            <a:spLocks/>
          </p:cNvSpPr>
          <p:nvPr/>
        </p:nvSpPr>
        <p:spPr bwMode="auto">
          <a:xfrm rot="10800000">
            <a:off x="3232150" y="3651250"/>
            <a:ext cx="276225" cy="430213"/>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42" name="AutoShape 830"/>
          <p:cNvSpPr>
            <a:spLocks noChangeArrowheads="1"/>
          </p:cNvSpPr>
          <p:nvPr/>
        </p:nvSpPr>
        <p:spPr bwMode="auto">
          <a:xfrm>
            <a:off x="3702050" y="3702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143" name="Line 831"/>
          <p:cNvSpPr>
            <a:spLocks noChangeShapeType="1"/>
          </p:cNvSpPr>
          <p:nvPr/>
        </p:nvSpPr>
        <p:spPr bwMode="auto">
          <a:xfrm flipV="1">
            <a:off x="3386138" y="4078288"/>
            <a:ext cx="11112" cy="14763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44" name="Oval 832"/>
          <p:cNvSpPr>
            <a:spLocks noChangeArrowheads="1"/>
          </p:cNvSpPr>
          <p:nvPr/>
        </p:nvSpPr>
        <p:spPr bwMode="auto">
          <a:xfrm rot="5685818">
            <a:off x="3296444" y="4264819"/>
            <a:ext cx="171450" cy="42862"/>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5" name="Line 833"/>
          <p:cNvSpPr>
            <a:spLocks noChangeShapeType="1"/>
          </p:cNvSpPr>
          <p:nvPr/>
        </p:nvSpPr>
        <p:spPr bwMode="auto">
          <a:xfrm flipV="1">
            <a:off x="3427413" y="3516313"/>
            <a:ext cx="11112" cy="147637"/>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46" name="Oval 834"/>
          <p:cNvSpPr>
            <a:spLocks noChangeArrowheads="1"/>
          </p:cNvSpPr>
          <p:nvPr/>
        </p:nvSpPr>
        <p:spPr bwMode="auto">
          <a:xfrm rot="5685818">
            <a:off x="3355182" y="3444081"/>
            <a:ext cx="171450" cy="42863"/>
          </a:xfrm>
          <a:prstGeom prst="ellipse">
            <a:avLst/>
          </a:prstGeom>
          <a:solidFill>
            <a:srgbClr val="0000FF"/>
          </a:solidFill>
          <a:ln w="9525">
            <a:solidFill>
              <a:srgbClr val="0000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147" name="AutoShape 835"/>
          <p:cNvSpPr>
            <a:spLocks noChangeArrowheads="1"/>
          </p:cNvSpPr>
          <p:nvPr/>
        </p:nvSpPr>
        <p:spPr bwMode="auto">
          <a:xfrm>
            <a:off x="3260725" y="3944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148" name="AutoShape 836"/>
          <p:cNvSpPr>
            <a:spLocks noChangeArrowheads="1"/>
          </p:cNvSpPr>
          <p:nvPr/>
        </p:nvSpPr>
        <p:spPr bwMode="auto">
          <a:xfrm>
            <a:off x="3284538" y="35115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149" name="AutoShape 837"/>
          <p:cNvSpPr>
            <a:spLocks noChangeArrowheads="1"/>
          </p:cNvSpPr>
          <p:nvPr/>
        </p:nvSpPr>
        <p:spPr bwMode="auto">
          <a:xfrm>
            <a:off x="3273425" y="36798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14150" name="Group 838"/>
          <p:cNvGrpSpPr>
            <a:grpSpLocks/>
          </p:cNvGrpSpPr>
          <p:nvPr/>
        </p:nvGrpSpPr>
        <p:grpSpPr bwMode="auto">
          <a:xfrm>
            <a:off x="161925" y="1341438"/>
            <a:ext cx="1379538" cy="304800"/>
            <a:chOff x="246" y="1681"/>
            <a:chExt cx="869" cy="192"/>
          </a:xfrm>
        </p:grpSpPr>
        <p:grpSp>
          <p:nvGrpSpPr>
            <p:cNvPr id="14151" name="Group 839"/>
            <p:cNvGrpSpPr>
              <a:grpSpLocks/>
            </p:cNvGrpSpPr>
            <p:nvPr/>
          </p:nvGrpSpPr>
          <p:grpSpPr bwMode="auto">
            <a:xfrm>
              <a:off x="246" y="1722"/>
              <a:ext cx="869" cy="108"/>
              <a:chOff x="246" y="1722"/>
              <a:chExt cx="869" cy="108"/>
            </a:xfrm>
          </p:grpSpPr>
          <p:sp>
            <p:nvSpPr>
              <p:cNvPr id="14152" name="Freeform 840"/>
              <p:cNvSpPr>
                <a:spLocks/>
              </p:cNvSpPr>
              <p:nvPr/>
            </p:nvSpPr>
            <p:spPr bwMode="auto">
              <a:xfrm rot="10800000">
                <a:off x="246" y="1722"/>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53" name="Freeform 841"/>
              <p:cNvSpPr>
                <a:spLocks/>
              </p:cNvSpPr>
              <p:nvPr/>
            </p:nvSpPr>
            <p:spPr bwMode="auto">
              <a:xfrm rot="10800000">
                <a:off x="246" y="1726"/>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154" name="Text Box 842"/>
            <p:cNvSpPr txBox="1">
              <a:spLocks noChangeArrowheads="1"/>
            </p:cNvSpPr>
            <p:nvPr/>
          </p:nvSpPr>
          <p:spPr bwMode="auto">
            <a:xfrm>
              <a:off x="257" y="1681"/>
              <a:ext cx="69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t>DAMAGED</a:t>
              </a:r>
            </a:p>
          </p:txBody>
        </p:sp>
      </p:grpSp>
      <p:grpSp>
        <p:nvGrpSpPr>
          <p:cNvPr id="13537" name="Group 225"/>
          <p:cNvGrpSpPr>
            <a:grpSpLocks/>
          </p:cNvGrpSpPr>
          <p:nvPr/>
        </p:nvGrpSpPr>
        <p:grpSpPr bwMode="auto">
          <a:xfrm>
            <a:off x="160338" y="717550"/>
            <a:ext cx="1379537" cy="304800"/>
            <a:chOff x="330" y="1891"/>
            <a:chExt cx="869" cy="192"/>
          </a:xfrm>
        </p:grpSpPr>
        <p:sp>
          <p:nvSpPr>
            <p:cNvPr id="13538" name="Freeform 226"/>
            <p:cNvSpPr>
              <a:spLocks/>
            </p:cNvSpPr>
            <p:nvPr/>
          </p:nvSpPr>
          <p:spPr bwMode="auto">
            <a:xfrm rot="10800000">
              <a:off x="330" y="1929"/>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39" name="Freeform 227"/>
            <p:cNvSpPr>
              <a:spLocks/>
            </p:cNvSpPr>
            <p:nvPr/>
          </p:nvSpPr>
          <p:spPr bwMode="auto">
            <a:xfrm rot="10800000">
              <a:off x="330" y="1933"/>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40" name="Text Box 228"/>
            <p:cNvSpPr txBox="1">
              <a:spLocks noChangeArrowheads="1"/>
            </p:cNvSpPr>
            <p:nvPr/>
          </p:nvSpPr>
          <p:spPr bwMode="auto">
            <a:xfrm>
              <a:off x="458" y="1891"/>
              <a:ext cx="4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SUNK</a:t>
              </a:r>
            </a:p>
          </p:txBody>
        </p:sp>
      </p:grpSp>
      <p:grpSp>
        <p:nvGrpSpPr>
          <p:cNvPr id="14155" name="Group 843"/>
          <p:cNvGrpSpPr>
            <a:grpSpLocks/>
          </p:cNvGrpSpPr>
          <p:nvPr/>
        </p:nvGrpSpPr>
        <p:grpSpPr bwMode="auto">
          <a:xfrm>
            <a:off x="173038" y="247650"/>
            <a:ext cx="1379537" cy="304800"/>
            <a:chOff x="330" y="1891"/>
            <a:chExt cx="869" cy="192"/>
          </a:xfrm>
        </p:grpSpPr>
        <p:sp>
          <p:nvSpPr>
            <p:cNvPr id="14156" name="Freeform 844"/>
            <p:cNvSpPr>
              <a:spLocks/>
            </p:cNvSpPr>
            <p:nvPr/>
          </p:nvSpPr>
          <p:spPr bwMode="auto">
            <a:xfrm rot="10800000">
              <a:off x="330" y="1929"/>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57" name="Freeform 845"/>
            <p:cNvSpPr>
              <a:spLocks/>
            </p:cNvSpPr>
            <p:nvPr/>
          </p:nvSpPr>
          <p:spPr bwMode="auto">
            <a:xfrm rot="10800000">
              <a:off x="330" y="1933"/>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58" name="Text Box 846"/>
            <p:cNvSpPr txBox="1">
              <a:spLocks noChangeArrowheads="1"/>
            </p:cNvSpPr>
            <p:nvPr/>
          </p:nvSpPr>
          <p:spPr bwMode="auto">
            <a:xfrm>
              <a:off x="458" y="1891"/>
              <a:ext cx="4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SUNK</a:t>
              </a:r>
            </a:p>
          </p:txBody>
        </p:sp>
      </p:grpSp>
      <p:grpSp>
        <p:nvGrpSpPr>
          <p:cNvPr id="14159" name="Group 847"/>
          <p:cNvGrpSpPr>
            <a:grpSpLocks/>
          </p:cNvGrpSpPr>
          <p:nvPr/>
        </p:nvGrpSpPr>
        <p:grpSpPr bwMode="auto">
          <a:xfrm>
            <a:off x="192088" y="1625600"/>
            <a:ext cx="1379537" cy="304800"/>
            <a:chOff x="330" y="1891"/>
            <a:chExt cx="869" cy="192"/>
          </a:xfrm>
        </p:grpSpPr>
        <p:sp>
          <p:nvSpPr>
            <p:cNvPr id="14160" name="Freeform 848"/>
            <p:cNvSpPr>
              <a:spLocks/>
            </p:cNvSpPr>
            <p:nvPr/>
          </p:nvSpPr>
          <p:spPr bwMode="auto">
            <a:xfrm rot="10800000">
              <a:off x="330" y="1929"/>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61" name="Freeform 849"/>
            <p:cNvSpPr>
              <a:spLocks/>
            </p:cNvSpPr>
            <p:nvPr/>
          </p:nvSpPr>
          <p:spPr bwMode="auto">
            <a:xfrm rot="10800000">
              <a:off x="330" y="1933"/>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62" name="Text Box 850"/>
            <p:cNvSpPr txBox="1">
              <a:spLocks noChangeArrowheads="1"/>
            </p:cNvSpPr>
            <p:nvPr/>
          </p:nvSpPr>
          <p:spPr bwMode="auto">
            <a:xfrm>
              <a:off x="458" y="1891"/>
              <a:ext cx="4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SUNK</a:t>
              </a:r>
            </a:p>
          </p:txBody>
        </p:sp>
      </p:grpSp>
      <p:sp>
        <p:nvSpPr>
          <p:cNvPr id="14163" name="AutoShape 851"/>
          <p:cNvSpPr>
            <a:spLocks noChangeArrowheads="1"/>
          </p:cNvSpPr>
          <p:nvPr/>
        </p:nvSpPr>
        <p:spPr bwMode="auto">
          <a:xfrm>
            <a:off x="4359275" y="39449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227" name="Picture 915" descr="3patc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59713" y="6440488"/>
            <a:ext cx="371475" cy="347662"/>
          </a:xfrm>
          <a:prstGeom prst="rect">
            <a:avLst/>
          </a:prstGeom>
          <a:noFill/>
          <a:extLst>
            <a:ext uri="{909E8E84-426E-40DD-AFC4-6F175D3DCCD1}">
              <a14:hiddenFill xmlns:a14="http://schemas.microsoft.com/office/drawing/2010/main">
                <a:solidFill>
                  <a:srgbClr val="FFFFFF"/>
                </a:solidFill>
              </a14:hiddenFill>
            </a:ext>
          </a:extLst>
        </p:spPr>
      </p:pic>
      <p:grpSp>
        <p:nvGrpSpPr>
          <p:cNvPr id="14228" name="Group 916"/>
          <p:cNvGrpSpPr>
            <a:grpSpLocks/>
          </p:cNvGrpSpPr>
          <p:nvPr/>
        </p:nvGrpSpPr>
        <p:grpSpPr bwMode="auto">
          <a:xfrm>
            <a:off x="8383588" y="6442075"/>
            <a:ext cx="247650" cy="323850"/>
            <a:chOff x="180" y="4020"/>
            <a:chExt cx="78" cy="102"/>
          </a:xfrm>
        </p:grpSpPr>
        <p:sp>
          <p:nvSpPr>
            <p:cNvPr id="14229" name="AutoShape 917"/>
            <p:cNvSpPr>
              <a:spLocks noChangeAspect="1" noChangeArrowheads="1" noTextEdit="1"/>
            </p:cNvSpPr>
            <p:nvPr/>
          </p:nvSpPr>
          <p:spPr bwMode="auto">
            <a:xfrm>
              <a:off x="180" y="4020"/>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30" name="Freeform 918"/>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close/>
                </a:path>
              </a:pathLst>
            </a:custGeom>
            <a:solidFill>
              <a:srgbClr val="0000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1" name="Freeform 919"/>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path>
              </a:pathLst>
            </a:custGeom>
            <a:noFill/>
            <a:ln w="6350">
              <a:solidFill>
                <a:srgbClr val="0000C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2" name="Freeform 920"/>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233" name="Freeform 921"/>
            <p:cNvSpPr>
              <a:spLocks/>
            </p:cNvSpPr>
            <p:nvPr/>
          </p:nvSpPr>
          <p:spPr bwMode="auto">
            <a:xfrm>
              <a:off x="210" y="4068"/>
              <a:ext cx="20" cy="41"/>
            </a:xfrm>
            <a:custGeom>
              <a:avLst/>
              <a:gdLst>
                <a:gd name="T0" fmla="*/ 342 w 853"/>
                <a:gd name="T1" fmla="*/ 1539 h 1866"/>
                <a:gd name="T2" fmla="*/ 344 w 853"/>
                <a:gd name="T3" fmla="*/ 1399 h 1866"/>
                <a:gd name="T4" fmla="*/ 419 w 853"/>
                <a:gd name="T5" fmla="*/ 1116 h 1866"/>
                <a:gd name="T6" fmla="*/ 428 w 853"/>
                <a:gd name="T7" fmla="*/ 1111 h 1866"/>
                <a:gd name="T8" fmla="*/ 512 w 853"/>
                <a:gd name="T9" fmla="*/ 1056 h 1866"/>
                <a:gd name="T10" fmla="*/ 583 w 853"/>
                <a:gd name="T11" fmla="*/ 1018 h 1866"/>
                <a:gd name="T12" fmla="*/ 631 w 853"/>
                <a:gd name="T13" fmla="*/ 975 h 1866"/>
                <a:gd name="T14" fmla="*/ 663 w 853"/>
                <a:gd name="T15" fmla="*/ 875 h 1866"/>
                <a:gd name="T16" fmla="*/ 599 w 853"/>
                <a:gd name="T17" fmla="*/ 747 h 1866"/>
                <a:gd name="T18" fmla="*/ 576 w 853"/>
                <a:gd name="T19" fmla="*/ 797 h 1866"/>
                <a:gd name="T20" fmla="*/ 576 w 853"/>
                <a:gd name="T21" fmla="*/ 918 h 1866"/>
                <a:gd name="T22" fmla="*/ 499 w 853"/>
                <a:gd name="T23" fmla="*/ 1020 h 1866"/>
                <a:gd name="T24" fmla="*/ 437 w 853"/>
                <a:gd name="T25" fmla="*/ 972 h 1866"/>
                <a:gd name="T26" fmla="*/ 440 w 853"/>
                <a:gd name="T27" fmla="*/ 943 h 1866"/>
                <a:gd name="T28" fmla="*/ 443 w 853"/>
                <a:gd name="T29" fmla="*/ 837 h 1866"/>
                <a:gd name="T30" fmla="*/ 431 w 853"/>
                <a:gd name="T31" fmla="*/ 699 h 1866"/>
                <a:gd name="T32" fmla="*/ 443 w 853"/>
                <a:gd name="T33" fmla="*/ 620 h 1866"/>
                <a:gd name="T34" fmla="*/ 417 w 853"/>
                <a:gd name="T35" fmla="*/ 538 h 1866"/>
                <a:gd name="T36" fmla="*/ 384 w 853"/>
                <a:gd name="T37" fmla="*/ 619 h 1866"/>
                <a:gd name="T38" fmla="*/ 349 w 853"/>
                <a:gd name="T39" fmla="*/ 642 h 1866"/>
                <a:gd name="T40" fmla="*/ 349 w 853"/>
                <a:gd name="T41" fmla="*/ 643 h 1866"/>
                <a:gd name="T42" fmla="*/ 372 w 853"/>
                <a:gd name="T43" fmla="*/ 597 h 1866"/>
                <a:gd name="T44" fmla="*/ 422 w 853"/>
                <a:gd name="T45" fmla="*/ 466 h 1866"/>
                <a:gd name="T46" fmla="*/ 461 w 853"/>
                <a:gd name="T47" fmla="*/ 323 h 1866"/>
                <a:gd name="T48" fmla="*/ 509 w 853"/>
                <a:gd name="T49" fmla="*/ 181 h 1866"/>
                <a:gd name="T50" fmla="*/ 475 w 853"/>
                <a:gd name="T51" fmla="*/ 77 h 1866"/>
                <a:gd name="T52" fmla="*/ 430 w 853"/>
                <a:gd name="T53" fmla="*/ 12 h 1866"/>
                <a:gd name="T54" fmla="*/ 387 w 853"/>
                <a:gd name="T55" fmla="*/ 145 h 1866"/>
                <a:gd name="T56" fmla="*/ 341 w 853"/>
                <a:gd name="T57" fmla="*/ 249 h 1866"/>
                <a:gd name="T58" fmla="*/ 287 w 853"/>
                <a:gd name="T59" fmla="*/ 388 h 1866"/>
                <a:gd name="T60" fmla="*/ 242 w 853"/>
                <a:gd name="T61" fmla="*/ 509 h 1866"/>
                <a:gd name="T62" fmla="*/ 227 w 853"/>
                <a:gd name="T63" fmla="*/ 620 h 1866"/>
                <a:gd name="T64" fmla="*/ 122 w 853"/>
                <a:gd name="T65" fmla="*/ 703 h 1866"/>
                <a:gd name="T66" fmla="*/ 124 w 853"/>
                <a:gd name="T67" fmla="*/ 805 h 1866"/>
                <a:gd name="T68" fmla="*/ 142 w 853"/>
                <a:gd name="T69" fmla="*/ 1023 h 1866"/>
                <a:gd name="T70" fmla="*/ 135 w 853"/>
                <a:gd name="T71" fmla="*/ 1207 h 1866"/>
                <a:gd name="T72" fmla="*/ 151 w 853"/>
                <a:gd name="T73" fmla="*/ 1342 h 1866"/>
                <a:gd name="T74" fmla="*/ 143 w 853"/>
                <a:gd name="T75" fmla="*/ 1543 h 1866"/>
                <a:gd name="T76" fmla="*/ 110 w 853"/>
                <a:gd name="T77" fmla="*/ 1653 h 1866"/>
                <a:gd name="T78" fmla="*/ 82 w 853"/>
                <a:gd name="T79" fmla="*/ 1755 h 1866"/>
                <a:gd name="T80" fmla="*/ 0 w 853"/>
                <a:gd name="T81" fmla="*/ 1832 h 1866"/>
                <a:gd name="T82" fmla="*/ 223 w 853"/>
                <a:gd name="T83" fmla="*/ 1849 h 1866"/>
                <a:gd name="T84" fmla="*/ 383 w 853"/>
                <a:gd name="T85" fmla="*/ 1851 h 1866"/>
                <a:gd name="T86" fmla="*/ 646 w 853"/>
                <a:gd name="T87" fmla="*/ 1860 h 1866"/>
                <a:gd name="T88" fmla="*/ 814 w 853"/>
                <a:gd name="T89" fmla="*/ 1840 h 1866"/>
                <a:gd name="T90" fmla="*/ 844 w 853"/>
                <a:gd name="T91" fmla="*/ 1823 h 1866"/>
                <a:gd name="T92" fmla="*/ 851 w 853"/>
                <a:gd name="T93" fmla="*/ 1807 h 1866"/>
                <a:gd name="T94" fmla="*/ 801 w 853"/>
                <a:gd name="T95" fmla="*/ 1726 h 1866"/>
                <a:gd name="T96" fmla="*/ 743 w 853"/>
                <a:gd name="T97" fmla="*/ 1667 h 1866"/>
                <a:gd name="T98" fmla="*/ 744 w 853"/>
                <a:gd name="T99" fmla="*/ 1676 h 1866"/>
                <a:gd name="T100" fmla="*/ 727 w 853"/>
                <a:gd name="T101" fmla="*/ 1675 h 1866"/>
                <a:gd name="T102" fmla="*/ 714 w 853"/>
                <a:gd name="T103" fmla="*/ 1577 h 1866"/>
                <a:gd name="T104" fmla="*/ 710 w 853"/>
                <a:gd name="T105" fmla="*/ 1527 h 1866"/>
                <a:gd name="T106" fmla="*/ 707 w 853"/>
                <a:gd name="T107" fmla="*/ 1415 h 1866"/>
                <a:gd name="T108" fmla="*/ 688 w 853"/>
                <a:gd name="T109" fmla="*/ 1295 h 1866"/>
                <a:gd name="T110" fmla="*/ 689 w 853"/>
                <a:gd name="T111" fmla="*/ 1193 h 1866"/>
                <a:gd name="T112" fmla="*/ 686 w 853"/>
                <a:gd name="T113" fmla="*/ 1134 h 1866"/>
                <a:gd name="T114" fmla="*/ 740 w 853"/>
                <a:gd name="T115" fmla="*/ 995 h 1866"/>
                <a:gd name="T116" fmla="*/ 697 w 853"/>
                <a:gd name="T117" fmla="*/ 955 h 1866"/>
                <a:gd name="T118" fmla="*/ 612 w 853"/>
                <a:gd name="T119" fmla="*/ 935 h 1866"/>
                <a:gd name="T120" fmla="*/ 589 w 853"/>
                <a:gd name="T121" fmla="*/ 940 h 1866"/>
                <a:gd name="T122" fmla="*/ 436 w 853"/>
                <a:gd name="T123" fmla="*/ 1003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3" h="1866">
                  <a:moveTo>
                    <a:pt x="337" y="1623"/>
                  </a:moveTo>
                  <a:lnTo>
                    <a:pt x="336" y="1624"/>
                  </a:lnTo>
                  <a:lnTo>
                    <a:pt x="336" y="1624"/>
                  </a:lnTo>
                  <a:lnTo>
                    <a:pt x="335" y="1625"/>
                  </a:lnTo>
                  <a:lnTo>
                    <a:pt x="335" y="1625"/>
                  </a:lnTo>
                  <a:lnTo>
                    <a:pt x="334" y="1626"/>
                  </a:lnTo>
                  <a:lnTo>
                    <a:pt x="334" y="1626"/>
                  </a:lnTo>
                  <a:lnTo>
                    <a:pt x="336" y="1611"/>
                  </a:lnTo>
                  <a:lnTo>
                    <a:pt x="338" y="1597"/>
                  </a:lnTo>
                  <a:lnTo>
                    <a:pt x="339" y="1582"/>
                  </a:lnTo>
                  <a:lnTo>
                    <a:pt x="340" y="1568"/>
                  </a:lnTo>
                  <a:lnTo>
                    <a:pt x="341" y="1553"/>
                  </a:lnTo>
                  <a:lnTo>
                    <a:pt x="342" y="1539"/>
                  </a:lnTo>
                  <a:lnTo>
                    <a:pt x="343" y="1524"/>
                  </a:lnTo>
                  <a:lnTo>
                    <a:pt x="343" y="1510"/>
                  </a:lnTo>
                  <a:lnTo>
                    <a:pt x="343" y="1495"/>
                  </a:lnTo>
                  <a:lnTo>
                    <a:pt x="342" y="1481"/>
                  </a:lnTo>
                  <a:lnTo>
                    <a:pt x="342" y="1481"/>
                  </a:lnTo>
                  <a:lnTo>
                    <a:pt x="342" y="1471"/>
                  </a:lnTo>
                  <a:lnTo>
                    <a:pt x="342" y="1461"/>
                  </a:lnTo>
                  <a:lnTo>
                    <a:pt x="342" y="1451"/>
                  </a:lnTo>
                  <a:lnTo>
                    <a:pt x="342" y="1440"/>
                  </a:lnTo>
                  <a:lnTo>
                    <a:pt x="343" y="1430"/>
                  </a:lnTo>
                  <a:lnTo>
                    <a:pt x="343" y="1420"/>
                  </a:lnTo>
                  <a:lnTo>
                    <a:pt x="344" y="1410"/>
                  </a:lnTo>
                  <a:lnTo>
                    <a:pt x="344" y="1399"/>
                  </a:lnTo>
                  <a:lnTo>
                    <a:pt x="345" y="1389"/>
                  </a:lnTo>
                  <a:lnTo>
                    <a:pt x="345" y="1380"/>
                  </a:lnTo>
                  <a:lnTo>
                    <a:pt x="345" y="1380"/>
                  </a:lnTo>
                  <a:lnTo>
                    <a:pt x="346" y="1350"/>
                  </a:lnTo>
                  <a:lnTo>
                    <a:pt x="345" y="1317"/>
                  </a:lnTo>
                  <a:lnTo>
                    <a:pt x="345" y="1283"/>
                  </a:lnTo>
                  <a:lnTo>
                    <a:pt x="346" y="1248"/>
                  </a:lnTo>
                  <a:lnTo>
                    <a:pt x="348" y="1214"/>
                  </a:lnTo>
                  <a:lnTo>
                    <a:pt x="353" y="1183"/>
                  </a:lnTo>
                  <a:lnTo>
                    <a:pt x="363" y="1156"/>
                  </a:lnTo>
                  <a:lnTo>
                    <a:pt x="376" y="1135"/>
                  </a:lnTo>
                  <a:lnTo>
                    <a:pt x="394" y="1121"/>
                  </a:lnTo>
                  <a:lnTo>
                    <a:pt x="419" y="1116"/>
                  </a:lnTo>
                  <a:lnTo>
                    <a:pt x="419" y="1116"/>
                  </a:lnTo>
                  <a:lnTo>
                    <a:pt x="418" y="1116"/>
                  </a:lnTo>
                  <a:lnTo>
                    <a:pt x="418" y="1116"/>
                  </a:lnTo>
                  <a:lnTo>
                    <a:pt x="417" y="1116"/>
                  </a:lnTo>
                  <a:lnTo>
                    <a:pt x="417" y="1116"/>
                  </a:lnTo>
                  <a:lnTo>
                    <a:pt x="416" y="1116"/>
                  </a:lnTo>
                  <a:lnTo>
                    <a:pt x="416" y="1116"/>
                  </a:lnTo>
                  <a:lnTo>
                    <a:pt x="419" y="1116"/>
                  </a:lnTo>
                  <a:lnTo>
                    <a:pt x="422" y="1116"/>
                  </a:lnTo>
                  <a:lnTo>
                    <a:pt x="424" y="1115"/>
                  </a:lnTo>
                  <a:lnTo>
                    <a:pt x="427" y="1113"/>
                  </a:lnTo>
                  <a:lnTo>
                    <a:pt x="428" y="1111"/>
                  </a:lnTo>
                  <a:lnTo>
                    <a:pt x="428" y="1111"/>
                  </a:lnTo>
                  <a:lnTo>
                    <a:pt x="434" y="1103"/>
                  </a:lnTo>
                  <a:lnTo>
                    <a:pt x="439" y="1095"/>
                  </a:lnTo>
                  <a:lnTo>
                    <a:pt x="444" y="1087"/>
                  </a:lnTo>
                  <a:lnTo>
                    <a:pt x="449" y="1080"/>
                  </a:lnTo>
                  <a:lnTo>
                    <a:pt x="458" y="1075"/>
                  </a:lnTo>
                  <a:lnTo>
                    <a:pt x="458" y="1075"/>
                  </a:lnTo>
                  <a:lnTo>
                    <a:pt x="468" y="1071"/>
                  </a:lnTo>
                  <a:lnTo>
                    <a:pt x="478" y="1068"/>
                  </a:lnTo>
                  <a:lnTo>
                    <a:pt x="489" y="1066"/>
                  </a:lnTo>
                  <a:lnTo>
                    <a:pt x="499" y="1063"/>
                  </a:lnTo>
                  <a:lnTo>
                    <a:pt x="510" y="1058"/>
                  </a:lnTo>
                  <a:lnTo>
                    <a:pt x="510" y="1058"/>
                  </a:lnTo>
                  <a:lnTo>
                    <a:pt x="512" y="1056"/>
                  </a:lnTo>
                  <a:lnTo>
                    <a:pt x="513" y="1054"/>
                  </a:lnTo>
                  <a:lnTo>
                    <a:pt x="513" y="1051"/>
                  </a:lnTo>
                  <a:lnTo>
                    <a:pt x="514" y="1049"/>
                  </a:lnTo>
                  <a:lnTo>
                    <a:pt x="516" y="1047"/>
                  </a:lnTo>
                  <a:lnTo>
                    <a:pt x="516" y="1047"/>
                  </a:lnTo>
                  <a:lnTo>
                    <a:pt x="524" y="1041"/>
                  </a:lnTo>
                  <a:lnTo>
                    <a:pt x="532" y="1037"/>
                  </a:lnTo>
                  <a:lnTo>
                    <a:pt x="540" y="1033"/>
                  </a:lnTo>
                  <a:lnTo>
                    <a:pt x="548" y="1030"/>
                  </a:lnTo>
                  <a:lnTo>
                    <a:pt x="558" y="1027"/>
                  </a:lnTo>
                  <a:lnTo>
                    <a:pt x="566" y="1024"/>
                  </a:lnTo>
                  <a:lnTo>
                    <a:pt x="575" y="1021"/>
                  </a:lnTo>
                  <a:lnTo>
                    <a:pt x="583" y="1018"/>
                  </a:lnTo>
                  <a:lnTo>
                    <a:pt x="591" y="1013"/>
                  </a:lnTo>
                  <a:lnTo>
                    <a:pt x="600" y="1008"/>
                  </a:lnTo>
                  <a:lnTo>
                    <a:pt x="600" y="1008"/>
                  </a:lnTo>
                  <a:lnTo>
                    <a:pt x="607" y="1002"/>
                  </a:lnTo>
                  <a:lnTo>
                    <a:pt x="614" y="995"/>
                  </a:lnTo>
                  <a:lnTo>
                    <a:pt x="620" y="988"/>
                  </a:lnTo>
                  <a:lnTo>
                    <a:pt x="625" y="980"/>
                  </a:lnTo>
                  <a:lnTo>
                    <a:pt x="628" y="971"/>
                  </a:lnTo>
                  <a:lnTo>
                    <a:pt x="628" y="971"/>
                  </a:lnTo>
                  <a:lnTo>
                    <a:pt x="627" y="973"/>
                  </a:lnTo>
                  <a:lnTo>
                    <a:pt x="628" y="974"/>
                  </a:lnTo>
                  <a:lnTo>
                    <a:pt x="630" y="974"/>
                  </a:lnTo>
                  <a:lnTo>
                    <a:pt x="631" y="975"/>
                  </a:lnTo>
                  <a:lnTo>
                    <a:pt x="630" y="976"/>
                  </a:lnTo>
                  <a:lnTo>
                    <a:pt x="630" y="976"/>
                  </a:lnTo>
                  <a:lnTo>
                    <a:pt x="630" y="973"/>
                  </a:lnTo>
                  <a:lnTo>
                    <a:pt x="630" y="970"/>
                  </a:lnTo>
                  <a:lnTo>
                    <a:pt x="630" y="967"/>
                  </a:lnTo>
                  <a:lnTo>
                    <a:pt x="631" y="964"/>
                  </a:lnTo>
                  <a:lnTo>
                    <a:pt x="633" y="961"/>
                  </a:lnTo>
                  <a:lnTo>
                    <a:pt x="633" y="961"/>
                  </a:lnTo>
                  <a:lnTo>
                    <a:pt x="643" y="945"/>
                  </a:lnTo>
                  <a:lnTo>
                    <a:pt x="652" y="928"/>
                  </a:lnTo>
                  <a:lnTo>
                    <a:pt x="658" y="911"/>
                  </a:lnTo>
                  <a:lnTo>
                    <a:pt x="662" y="893"/>
                  </a:lnTo>
                  <a:lnTo>
                    <a:pt x="663" y="875"/>
                  </a:lnTo>
                  <a:lnTo>
                    <a:pt x="663" y="857"/>
                  </a:lnTo>
                  <a:lnTo>
                    <a:pt x="660" y="840"/>
                  </a:lnTo>
                  <a:lnTo>
                    <a:pt x="655" y="823"/>
                  </a:lnTo>
                  <a:lnTo>
                    <a:pt x="648" y="807"/>
                  </a:lnTo>
                  <a:lnTo>
                    <a:pt x="638" y="793"/>
                  </a:lnTo>
                  <a:lnTo>
                    <a:pt x="638" y="793"/>
                  </a:lnTo>
                  <a:lnTo>
                    <a:pt x="631" y="784"/>
                  </a:lnTo>
                  <a:lnTo>
                    <a:pt x="624" y="775"/>
                  </a:lnTo>
                  <a:lnTo>
                    <a:pt x="616" y="767"/>
                  </a:lnTo>
                  <a:lnTo>
                    <a:pt x="609" y="758"/>
                  </a:lnTo>
                  <a:lnTo>
                    <a:pt x="601" y="749"/>
                  </a:lnTo>
                  <a:lnTo>
                    <a:pt x="601" y="749"/>
                  </a:lnTo>
                  <a:lnTo>
                    <a:pt x="599" y="747"/>
                  </a:lnTo>
                  <a:lnTo>
                    <a:pt x="594" y="744"/>
                  </a:lnTo>
                  <a:lnTo>
                    <a:pt x="590" y="742"/>
                  </a:lnTo>
                  <a:lnTo>
                    <a:pt x="586" y="742"/>
                  </a:lnTo>
                  <a:lnTo>
                    <a:pt x="583" y="744"/>
                  </a:lnTo>
                  <a:lnTo>
                    <a:pt x="583" y="744"/>
                  </a:lnTo>
                  <a:lnTo>
                    <a:pt x="578" y="750"/>
                  </a:lnTo>
                  <a:lnTo>
                    <a:pt x="574" y="756"/>
                  </a:lnTo>
                  <a:lnTo>
                    <a:pt x="571" y="763"/>
                  </a:lnTo>
                  <a:lnTo>
                    <a:pt x="569" y="770"/>
                  </a:lnTo>
                  <a:lnTo>
                    <a:pt x="570" y="777"/>
                  </a:lnTo>
                  <a:lnTo>
                    <a:pt x="570" y="777"/>
                  </a:lnTo>
                  <a:lnTo>
                    <a:pt x="573" y="787"/>
                  </a:lnTo>
                  <a:lnTo>
                    <a:pt x="576" y="797"/>
                  </a:lnTo>
                  <a:lnTo>
                    <a:pt x="577" y="807"/>
                  </a:lnTo>
                  <a:lnTo>
                    <a:pt x="578" y="817"/>
                  </a:lnTo>
                  <a:lnTo>
                    <a:pt x="579" y="827"/>
                  </a:lnTo>
                  <a:lnTo>
                    <a:pt x="579" y="837"/>
                  </a:lnTo>
                  <a:lnTo>
                    <a:pt x="578" y="847"/>
                  </a:lnTo>
                  <a:lnTo>
                    <a:pt x="577" y="857"/>
                  </a:lnTo>
                  <a:lnTo>
                    <a:pt x="576" y="868"/>
                  </a:lnTo>
                  <a:lnTo>
                    <a:pt x="575" y="878"/>
                  </a:lnTo>
                  <a:lnTo>
                    <a:pt x="575" y="878"/>
                  </a:lnTo>
                  <a:lnTo>
                    <a:pt x="574" y="888"/>
                  </a:lnTo>
                  <a:lnTo>
                    <a:pt x="574" y="898"/>
                  </a:lnTo>
                  <a:lnTo>
                    <a:pt x="575" y="908"/>
                  </a:lnTo>
                  <a:lnTo>
                    <a:pt x="576" y="918"/>
                  </a:lnTo>
                  <a:lnTo>
                    <a:pt x="576" y="928"/>
                  </a:lnTo>
                  <a:lnTo>
                    <a:pt x="576" y="928"/>
                  </a:lnTo>
                  <a:lnTo>
                    <a:pt x="575" y="941"/>
                  </a:lnTo>
                  <a:lnTo>
                    <a:pt x="573" y="954"/>
                  </a:lnTo>
                  <a:lnTo>
                    <a:pt x="568" y="966"/>
                  </a:lnTo>
                  <a:lnTo>
                    <a:pt x="561" y="976"/>
                  </a:lnTo>
                  <a:lnTo>
                    <a:pt x="551" y="986"/>
                  </a:lnTo>
                  <a:lnTo>
                    <a:pt x="551" y="986"/>
                  </a:lnTo>
                  <a:lnTo>
                    <a:pt x="540" y="993"/>
                  </a:lnTo>
                  <a:lnTo>
                    <a:pt x="530" y="1000"/>
                  </a:lnTo>
                  <a:lnTo>
                    <a:pt x="520" y="1007"/>
                  </a:lnTo>
                  <a:lnTo>
                    <a:pt x="510" y="1014"/>
                  </a:lnTo>
                  <a:lnTo>
                    <a:pt x="499" y="1020"/>
                  </a:lnTo>
                  <a:lnTo>
                    <a:pt x="488" y="1026"/>
                  </a:lnTo>
                  <a:lnTo>
                    <a:pt x="477" y="1030"/>
                  </a:lnTo>
                  <a:lnTo>
                    <a:pt x="466" y="1034"/>
                  </a:lnTo>
                  <a:lnTo>
                    <a:pt x="454" y="1036"/>
                  </a:lnTo>
                  <a:lnTo>
                    <a:pt x="441" y="1036"/>
                  </a:lnTo>
                  <a:lnTo>
                    <a:pt x="441" y="1036"/>
                  </a:lnTo>
                  <a:lnTo>
                    <a:pt x="440" y="1027"/>
                  </a:lnTo>
                  <a:lnTo>
                    <a:pt x="439" y="1018"/>
                  </a:lnTo>
                  <a:lnTo>
                    <a:pt x="438" y="1009"/>
                  </a:lnTo>
                  <a:lnTo>
                    <a:pt x="438" y="999"/>
                  </a:lnTo>
                  <a:lnTo>
                    <a:pt x="437" y="990"/>
                  </a:lnTo>
                  <a:lnTo>
                    <a:pt x="437" y="981"/>
                  </a:lnTo>
                  <a:lnTo>
                    <a:pt x="437" y="972"/>
                  </a:lnTo>
                  <a:lnTo>
                    <a:pt x="436" y="962"/>
                  </a:lnTo>
                  <a:lnTo>
                    <a:pt x="436" y="953"/>
                  </a:lnTo>
                  <a:lnTo>
                    <a:pt x="436" y="943"/>
                  </a:lnTo>
                  <a:lnTo>
                    <a:pt x="436" y="943"/>
                  </a:lnTo>
                  <a:lnTo>
                    <a:pt x="437" y="943"/>
                  </a:lnTo>
                  <a:lnTo>
                    <a:pt x="439" y="943"/>
                  </a:lnTo>
                  <a:lnTo>
                    <a:pt x="439" y="943"/>
                  </a:lnTo>
                  <a:lnTo>
                    <a:pt x="440" y="943"/>
                  </a:lnTo>
                  <a:lnTo>
                    <a:pt x="439" y="943"/>
                  </a:lnTo>
                  <a:lnTo>
                    <a:pt x="439" y="943"/>
                  </a:lnTo>
                  <a:lnTo>
                    <a:pt x="439" y="943"/>
                  </a:lnTo>
                  <a:lnTo>
                    <a:pt x="440" y="943"/>
                  </a:lnTo>
                  <a:lnTo>
                    <a:pt x="440" y="943"/>
                  </a:lnTo>
                  <a:lnTo>
                    <a:pt x="441" y="943"/>
                  </a:lnTo>
                  <a:lnTo>
                    <a:pt x="441" y="943"/>
                  </a:lnTo>
                  <a:lnTo>
                    <a:pt x="441" y="943"/>
                  </a:lnTo>
                  <a:lnTo>
                    <a:pt x="441" y="935"/>
                  </a:lnTo>
                  <a:lnTo>
                    <a:pt x="440" y="926"/>
                  </a:lnTo>
                  <a:lnTo>
                    <a:pt x="439" y="918"/>
                  </a:lnTo>
                  <a:lnTo>
                    <a:pt x="438" y="911"/>
                  </a:lnTo>
                  <a:lnTo>
                    <a:pt x="439" y="903"/>
                  </a:lnTo>
                  <a:lnTo>
                    <a:pt x="439" y="903"/>
                  </a:lnTo>
                  <a:lnTo>
                    <a:pt x="440" y="886"/>
                  </a:lnTo>
                  <a:lnTo>
                    <a:pt x="441" y="870"/>
                  </a:lnTo>
                  <a:lnTo>
                    <a:pt x="442" y="853"/>
                  </a:lnTo>
                  <a:lnTo>
                    <a:pt x="443" y="837"/>
                  </a:lnTo>
                  <a:lnTo>
                    <a:pt x="444" y="820"/>
                  </a:lnTo>
                  <a:lnTo>
                    <a:pt x="444" y="804"/>
                  </a:lnTo>
                  <a:lnTo>
                    <a:pt x="444" y="787"/>
                  </a:lnTo>
                  <a:lnTo>
                    <a:pt x="443" y="771"/>
                  </a:lnTo>
                  <a:lnTo>
                    <a:pt x="443" y="754"/>
                  </a:lnTo>
                  <a:lnTo>
                    <a:pt x="443" y="738"/>
                  </a:lnTo>
                  <a:lnTo>
                    <a:pt x="443" y="738"/>
                  </a:lnTo>
                  <a:lnTo>
                    <a:pt x="441" y="730"/>
                  </a:lnTo>
                  <a:lnTo>
                    <a:pt x="439" y="723"/>
                  </a:lnTo>
                  <a:lnTo>
                    <a:pt x="435" y="715"/>
                  </a:lnTo>
                  <a:lnTo>
                    <a:pt x="433" y="707"/>
                  </a:lnTo>
                  <a:lnTo>
                    <a:pt x="431" y="699"/>
                  </a:lnTo>
                  <a:lnTo>
                    <a:pt x="431" y="699"/>
                  </a:lnTo>
                  <a:lnTo>
                    <a:pt x="431" y="701"/>
                  </a:lnTo>
                  <a:lnTo>
                    <a:pt x="431" y="702"/>
                  </a:lnTo>
                  <a:lnTo>
                    <a:pt x="432" y="703"/>
                  </a:lnTo>
                  <a:lnTo>
                    <a:pt x="433" y="703"/>
                  </a:lnTo>
                  <a:lnTo>
                    <a:pt x="434" y="704"/>
                  </a:lnTo>
                  <a:lnTo>
                    <a:pt x="434" y="704"/>
                  </a:lnTo>
                  <a:lnTo>
                    <a:pt x="436" y="692"/>
                  </a:lnTo>
                  <a:lnTo>
                    <a:pt x="438" y="680"/>
                  </a:lnTo>
                  <a:lnTo>
                    <a:pt x="439" y="668"/>
                  </a:lnTo>
                  <a:lnTo>
                    <a:pt x="440" y="656"/>
                  </a:lnTo>
                  <a:lnTo>
                    <a:pt x="441" y="644"/>
                  </a:lnTo>
                  <a:lnTo>
                    <a:pt x="442" y="632"/>
                  </a:lnTo>
                  <a:lnTo>
                    <a:pt x="443" y="620"/>
                  </a:lnTo>
                  <a:lnTo>
                    <a:pt x="444" y="608"/>
                  </a:lnTo>
                  <a:lnTo>
                    <a:pt x="446" y="596"/>
                  </a:lnTo>
                  <a:lnTo>
                    <a:pt x="449" y="584"/>
                  </a:lnTo>
                  <a:lnTo>
                    <a:pt x="449" y="584"/>
                  </a:lnTo>
                  <a:lnTo>
                    <a:pt x="452" y="567"/>
                  </a:lnTo>
                  <a:lnTo>
                    <a:pt x="451" y="549"/>
                  </a:lnTo>
                  <a:lnTo>
                    <a:pt x="446" y="532"/>
                  </a:lnTo>
                  <a:lnTo>
                    <a:pt x="436" y="518"/>
                  </a:lnTo>
                  <a:lnTo>
                    <a:pt x="421" y="509"/>
                  </a:lnTo>
                  <a:lnTo>
                    <a:pt x="421" y="509"/>
                  </a:lnTo>
                  <a:lnTo>
                    <a:pt x="420" y="519"/>
                  </a:lnTo>
                  <a:lnTo>
                    <a:pt x="419" y="528"/>
                  </a:lnTo>
                  <a:lnTo>
                    <a:pt x="417" y="538"/>
                  </a:lnTo>
                  <a:lnTo>
                    <a:pt x="416" y="547"/>
                  </a:lnTo>
                  <a:lnTo>
                    <a:pt x="413" y="556"/>
                  </a:lnTo>
                  <a:lnTo>
                    <a:pt x="411" y="565"/>
                  </a:lnTo>
                  <a:lnTo>
                    <a:pt x="407" y="574"/>
                  </a:lnTo>
                  <a:lnTo>
                    <a:pt x="402" y="583"/>
                  </a:lnTo>
                  <a:lnTo>
                    <a:pt x="397" y="592"/>
                  </a:lnTo>
                  <a:lnTo>
                    <a:pt x="391" y="600"/>
                  </a:lnTo>
                  <a:lnTo>
                    <a:pt x="391" y="600"/>
                  </a:lnTo>
                  <a:lnTo>
                    <a:pt x="390" y="603"/>
                  </a:lnTo>
                  <a:lnTo>
                    <a:pt x="388" y="607"/>
                  </a:lnTo>
                  <a:lnTo>
                    <a:pt x="387" y="611"/>
                  </a:lnTo>
                  <a:lnTo>
                    <a:pt x="386" y="615"/>
                  </a:lnTo>
                  <a:lnTo>
                    <a:pt x="384" y="619"/>
                  </a:lnTo>
                  <a:lnTo>
                    <a:pt x="384" y="619"/>
                  </a:lnTo>
                  <a:lnTo>
                    <a:pt x="380" y="625"/>
                  </a:lnTo>
                  <a:lnTo>
                    <a:pt x="374" y="630"/>
                  </a:lnTo>
                  <a:lnTo>
                    <a:pt x="368" y="634"/>
                  </a:lnTo>
                  <a:lnTo>
                    <a:pt x="361" y="638"/>
                  </a:lnTo>
                  <a:lnTo>
                    <a:pt x="354" y="644"/>
                  </a:lnTo>
                  <a:lnTo>
                    <a:pt x="354" y="644"/>
                  </a:lnTo>
                  <a:lnTo>
                    <a:pt x="353" y="644"/>
                  </a:lnTo>
                  <a:lnTo>
                    <a:pt x="353" y="643"/>
                  </a:lnTo>
                  <a:lnTo>
                    <a:pt x="351" y="643"/>
                  </a:lnTo>
                  <a:lnTo>
                    <a:pt x="350" y="642"/>
                  </a:lnTo>
                  <a:lnTo>
                    <a:pt x="349" y="642"/>
                  </a:lnTo>
                  <a:lnTo>
                    <a:pt x="349" y="642"/>
                  </a:lnTo>
                  <a:lnTo>
                    <a:pt x="351" y="640"/>
                  </a:lnTo>
                  <a:lnTo>
                    <a:pt x="350" y="639"/>
                  </a:lnTo>
                  <a:lnTo>
                    <a:pt x="349" y="637"/>
                  </a:lnTo>
                  <a:lnTo>
                    <a:pt x="348" y="636"/>
                  </a:lnTo>
                  <a:lnTo>
                    <a:pt x="349" y="634"/>
                  </a:lnTo>
                  <a:lnTo>
                    <a:pt x="349" y="634"/>
                  </a:lnTo>
                  <a:lnTo>
                    <a:pt x="349" y="636"/>
                  </a:lnTo>
                  <a:lnTo>
                    <a:pt x="349" y="638"/>
                  </a:lnTo>
                  <a:lnTo>
                    <a:pt x="349" y="639"/>
                  </a:lnTo>
                  <a:lnTo>
                    <a:pt x="348" y="641"/>
                  </a:lnTo>
                  <a:lnTo>
                    <a:pt x="347" y="642"/>
                  </a:lnTo>
                  <a:lnTo>
                    <a:pt x="347" y="642"/>
                  </a:lnTo>
                  <a:lnTo>
                    <a:pt x="349" y="643"/>
                  </a:lnTo>
                  <a:lnTo>
                    <a:pt x="351" y="645"/>
                  </a:lnTo>
                  <a:lnTo>
                    <a:pt x="353" y="646"/>
                  </a:lnTo>
                  <a:lnTo>
                    <a:pt x="355" y="648"/>
                  </a:lnTo>
                  <a:lnTo>
                    <a:pt x="357" y="649"/>
                  </a:lnTo>
                  <a:lnTo>
                    <a:pt x="357" y="649"/>
                  </a:lnTo>
                  <a:lnTo>
                    <a:pt x="356" y="642"/>
                  </a:lnTo>
                  <a:lnTo>
                    <a:pt x="357" y="635"/>
                  </a:lnTo>
                  <a:lnTo>
                    <a:pt x="359" y="628"/>
                  </a:lnTo>
                  <a:lnTo>
                    <a:pt x="362" y="621"/>
                  </a:lnTo>
                  <a:lnTo>
                    <a:pt x="364" y="615"/>
                  </a:lnTo>
                  <a:lnTo>
                    <a:pt x="364" y="615"/>
                  </a:lnTo>
                  <a:lnTo>
                    <a:pt x="368" y="606"/>
                  </a:lnTo>
                  <a:lnTo>
                    <a:pt x="372" y="597"/>
                  </a:lnTo>
                  <a:lnTo>
                    <a:pt x="376" y="588"/>
                  </a:lnTo>
                  <a:lnTo>
                    <a:pt x="379" y="579"/>
                  </a:lnTo>
                  <a:lnTo>
                    <a:pt x="384" y="570"/>
                  </a:lnTo>
                  <a:lnTo>
                    <a:pt x="388" y="561"/>
                  </a:lnTo>
                  <a:lnTo>
                    <a:pt x="392" y="552"/>
                  </a:lnTo>
                  <a:lnTo>
                    <a:pt x="396" y="543"/>
                  </a:lnTo>
                  <a:lnTo>
                    <a:pt x="401" y="534"/>
                  </a:lnTo>
                  <a:lnTo>
                    <a:pt x="405" y="526"/>
                  </a:lnTo>
                  <a:lnTo>
                    <a:pt x="405" y="526"/>
                  </a:lnTo>
                  <a:lnTo>
                    <a:pt x="412" y="512"/>
                  </a:lnTo>
                  <a:lnTo>
                    <a:pt x="415" y="497"/>
                  </a:lnTo>
                  <a:lnTo>
                    <a:pt x="418" y="481"/>
                  </a:lnTo>
                  <a:lnTo>
                    <a:pt x="422" y="466"/>
                  </a:lnTo>
                  <a:lnTo>
                    <a:pt x="428" y="452"/>
                  </a:lnTo>
                  <a:lnTo>
                    <a:pt x="428" y="452"/>
                  </a:lnTo>
                  <a:lnTo>
                    <a:pt x="434" y="440"/>
                  </a:lnTo>
                  <a:lnTo>
                    <a:pt x="439" y="428"/>
                  </a:lnTo>
                  <a:lnTo>
                    <a:pt x="443" y="415"/>
                  </a:lnTo>
                  <a:lnTo>
                    <a:pt x="447" y="402"/>
                  </a:lnTo>
                  <a:lnTo>
                    <a:pt x="449" y="389"/>
                  </a:lnTo>
                  <a:lnTo>
                    <a:pt x="452" y="376"/>
                  </a:lnTo>
                  <a:lnTo>
                    <a:pt x="455" y="363"/>
                  </a:lnTo>
                  <a:lnTo>
                    <a:pt x="457" y="350"/>
                  </a:lnTo>
                  <a:lnTo>
                    <a:pt x="459" y="337"/>
                  </a:lnTo>
                  <a:lnTo>
                    <a:pt x="461" y="323"/>
                  </a:lnTo>
                  <a:lnTo>
                    <a:pt x="461" y="323"/>
                  </a:lnTo>
                  <a:lnTo>
                    <a:pt x="464" y="309"/>
                  </a:lnTo>
                  <a:lnTo>
                    <a:pt x="468" y="296"/>
                  </a:lnTo>
                  <a:lnTo>
                    <a:pt x="472" y="283"/>
                  </a:lnTo>
                  <a:lnTo>
                    <a:pt x="477" y="270"/>
                  </a:lnTo>
                  <a:lnTo>
                    <a:pt x="483" y="256"/>
                  </a:lnTo>
                  <a:lnTo>
                    <a:pt x="488" y="243"/>
                  </a:lnTo>
                  <a:lnTo>
                    <a:pt x="494" y="230"/>
                  </a:lnTo>
                  <a:lnTo>
                    <a:pt x="499" y="217"/>
                  </a:lnTo>
                  <a:lnTo>
                    <a:pt x="504" y="204"/>
                  </a:lnTo>
                  <a:lnTo>
                    <a:pt x="508" y="190"/>
                  </a:lnTo>
                  <a:lnTo>
                    <a:pt x="508" y="190"/>
                  </a:lnTo>
                  <a:lnTo>
                    <a:pt x="509" y="186"/>
                  </a:lnTo>
                  <a:lnTo>
                    <a:pt x="509" y="181"/>
                  </a:lnTo>
                  <a:lnTo>
                    <a:pt x="509" y="177"/>
                  </a:lnTo>
                  <a:lnTo>
                    <a:pt x="509" y="174"/>
                  </a:lnTo>
                  <a:lnTo>
                    <a:pt x="507" y="170"/>
                  </a:lnTo>
                  <a:lnTo>
                    <a:pt x="507" y="170"/>
                  </a:lnTo>
                  <a:lnTo>
                    <a:pt x="497" y="158"/>
                  </a:lnTo>
                  <a:lnTo>
                    <a:pt x="484" y="148"/>
                  </a:lnTo>
                  <a:lnTo>
                    <a:pt x="472" y="139"/>
                  </a:lnTo>
                  <a:lnTo>
                    <a:pt x="465" y="127"/>
                  </a:lnTo>
                  <a:lnTo>
                    <a:pt x="464" y="113"/>
                  </a:lnTo>
                  <a:lnTo>
                    <a:pt x="464" y="113"/>
                  </a:lnTo>
                  <a:lnTo>
                    <a:pt x="467" y="101"/>
                  </a:lnTo>
                  <a:lnTo>
                    <a:pt x="471" y="89"/>
                  </a:lnTo>
                  <a:lnTo>
                    <a:pt x="475" y="77"/>
                  </a:lnTo>
                  <a:lnTo>
                    <a:pt x="478" y="64"/>
                  </a:lnTo>
                  <a:lnTo>
                    <a:pt x="480" y="52"/>
                  </a:lnTo>
                  <a:lnTo>
                    <a:pt x="480" y="40"/>
                  </a:lnTo>
                  <a:lnTo>
                    <a:pt x="478" y="28"/>
                  </a:lnTo>
                  <a:lnTo>
                    <a:pt x="474" y="17"/>
                  </a:lnTo>
                  <a:lnTo>
                    <a:pt x="466" y="9"/>
                  </a:lnTo>
                  <a:lnTo>
                    <a:pt x="455" y="2"/>
                  </a:lnTo>
                  <a:lnTo>
                    <a:pt x="455" y="2"/>
                  </a:lnTo>
                  <a:lnTo>
                    <a:pt x="448" y="0"/>
                  </a:lnTo>
                  <a:lnTo>
                    <a:pt x="442" y="1"/>
                  </a:lnTo>
                  <a:lnTo>
                    <a:pt x="437" y="4"/>
                  </a:lnTo>
                  <a:lnTo>
                    <a:pt x="433" y="8"/>
                  </a:lnTo>
                  <a:lnTo>
                    <a:pt x="430" y="12"/>
                  </a:lnTo>
                  <a:lnTo>
                    <a:pt x="430" y="12"/>
                  </a:lnTo>
                  <a:lnTo>
                    <a:pt x="424" y="26"/>
                  </a:lnTo>
                  <a:lnTo>
                    <a:pt x="418" y="41"/>
                  </a:lnTo>
                  <a:lnTo>
                    <a:pt x="412" y="55"/>
                  </a:lnTo>
                  <a:lnTo>
                    <a:pt x="405" y="70"/>
                  </a:lnTo>
                  <a:lnTo>
                    <a:pt x="401" y="85"/>
                  </a:lnTo>
                  <a:lnTo>
                    <a:pt x="401" y="85"/>
                  </a:lnTo>
                  <a:lnTo>
                    <a:pt x="398" y="97"/>
                  </a:lnTo>
                  <a:lnTo>
                    <a:pt x="397" y="109"/>
                  </a:lnTo>
                  <a:lnTo>
                    <a:pt x="395" y="121"/>
                  </a:lnTo>
                  <a:lnTo>
                    <a:pt x="392" y="133"/>
                  </a:lnTo>
                  <a:lnTo>
                    <a:pt x="387" y="145"/>
                  </a:lnTo>
                  <a:lnTo>
                    <a:pt x="387" y="145"/>
                  </a:lnTo>
                  <a:lnTo>
                    <a:pt x="383" y="153"/>
                  </a:lnTo>
                  <a:lnTo>
                    <a:pt x="380" y="161"/>
                  </a:lnTo>
                  <a:lnTo>
                    <a:pt x="376" y="169"/>
                  </a:lnTo>
                  <a:lnTo>
                    <a:pt x="372" y="177"/>
                  </a:lnTo>
                  <a:lnTo>
                    <a:pt x="368" y="185"/>
                  </a:lnTo>
                  <a:lnTo>
                    <a:pt x="365" y="193"/>
                  </a:lnTo>
                  <a:lnTo>
                    <a:pt x="361" y="201"/>
                  </a:lnTo>
                  <a:lnTo>
                    <a:pt x="357" y="209"/>
                  </a:lnTo>
                  <a:lnTo>
                    <a:pt x="353" y="217"/>
                  </a:lnTo>
                  <a:lnTo>
                    <a:pt x="350" y="225"/>
                  </a:lnTo>
                  <a:lnTo>
                    <a:pt x="350" y="225"/>
                  </a:lnTo>
                  <a:lnTo>
                    <a:pt x="345" y="237"/>
                  </a:lnTo>
                  <a:lnTo>
                    <a:pt x="341" y="249"/>
                  </a:lnTo>
                  <a:lnTo>
                    <a:pt x="338" y="262"/>
                  </a:lnTo>
                  <a:lnTo>
                    <a:pt x="334" y="274"/>
                  </a:lnTo>
                  <a:lnTo>
                    <a:pt x="331" y="286"/>
                  </a:lnTo>
                  <a:lnTo>
                    <a:pt x="327" y="298"/>
                  </a:lnTo>
                  <a:lnTo>
                    <a:pt x="322" y="310"/>
                  </a:lnTo>
                  <a:lnTo>
                    <a:pt x="317" y="322"/>
                  </a:lnTo>
                  <a:lnTo>
                    <a:pt x="311" y="333"/>
                  </a:lnTo>
                  <a:lnTo>
                    <a:pt x="303" y="345"/>
                  </a:lnTo>
                  <a:lnTo>
                    <a:pt x="303" y="345"/>
                  </a:lnTo>
                  <a:lnTo>
                    <a:pt x="297" y="355"/>
                  </a:lnTo>
                  <a:lnTo>
                    <a:pt x="293" y="365"/>
                  </a:lnTo>
                  <a:lnTo>
                    <a:pt x="290" y="377"/>
                  </a:lnTo>
                  <a:lnTo>
                    <a:pt x="287" y="388"/>
                  </a:lnTo>
                  <a:lnTo>
                    <a:pt x="284" y="400"/>
                  </a:lnTo>
                  <a:lnTo>
                    <a:pt x="284" y="400"/>
                  </a:lnTo>
                  <a:lnTo>
                    <a:pt x="280" y="415"/>
                  </a:lnTo>
                  <a:lnTo>
                    <a:pt x="274" y="429"/>
                  </a:lnTo>
                  <a:lnTo>
                    <a:pt x="267" y="442"/>
                  </a:lnTo>
                  <a:lnTo>
                    <a:pt x="260" y="455"/>
                  </a:lnTo>
                  <a:lnTo>
                    <a:pt x="254" y="469"/>
                  </a:lnTo>
                  <a:lnTo>
                    <a:pt x="254" y="469"/>
                  </a:lnTo>
                  <a:lnTo>
                    <a:pt x="251" y="477"/>
                  </a:lnTo>
                  <a:lnTo>
                    <a:pt x="248" y="484"/>
                  </a:lnTo>
                  <a:lnTo>
                    <a:pt x="246" y="493"/>
                  </a:lnTo>
                  <a:lnTo>
                    <a:pt x="244" y="501"/>
                  </a:lnTo>
                  <a:lnTo>
                    <a:pt x="242" y="509"/>
                  </a:lnTo>
                  <a:lnTo>
                    <a:pt x="241" y="517"/>
                  </a:lnTo>
                  <a:lnTo>
                    <a:pt x="239" y="525"/>
                  </a:lnTo>
                  <a:lnTo>
                    <a:pt x="237" y="533"/>
                  </a:lnTo>
                  <a:lnTo>
                    <a:pt x="236" y="541"/>
                  </a:lnTo>
                  <a:lnTo>
                    <a:pt x="234" y="550"/>
                  </a:lnTo>
                  <a:lnTo>
                    <a:pt x="234" y="550"/>
                  </a:lnTo>
                  <a:lnTo>
                    <a:pt x="232" y="562"/>
                  </a:lnTo>
                  <a:lnTo>
                    <a:pt x="232" y="574"/>
                  </a:lnTo>
                  <a:lnTo>
                    <a:pt x="231" y="587"/>
                  </a:lnTo>
                  <a:lnTo>
                    <a:pt x="231" y="599"/>
                  </a:lnTo>
                  <a:lnTo>
                    <a:pt x="229" y="612"/>
                  </a:lnTo>
                  <a:lnTo>
                    <a:pt x="229" y="612"/>
                  </a:lnTo>
                  <a:lnTo>
                    <a:pt x="227" y="620"/>
                  </a:lnTo>
                  <a:lnTo>
                    <a:pt x="224" y="629"/>
                  </a:lnTo>
                  <a:lnTo>
                    <a:pt x="221" y="638"/>
                  </a:lnTo>
                  <a:lnTo>
                    <a:pt x="218" y="646"/>
                  </a:lnTo>
                  <a:lnTo>
                    <a:pt x="213" y="654"/>
                  </a:lnTo>
                  <a:lnTo>
                    <a:pt x="213" y="654"/>
                  </a:lnTo>
                  <a:lnTo>
                    <a:pt x="203" y="669"/>
                  </a:lnTo>
                  <a:lnTo>
                    <a:pt x="190" y="683"/>
                  </a:lnTo>
                  <a:lnTo>
                    <a:pt x="176" y="693"/>
                  </a:lnTo>
                  <a:lnTo>
                    <a:pt x="159" y="701"/>
                  </a:lnTo>
                  <a:lnTo>
                    <a:pt x="143" y="705"/>
                  </a:lnTo>
                  <a:lnTo>
                    <a:pt x="143" y="705"/>
                  </a:lnTo>
                  <a:lnTo>
                    <a:pt x="133" y="704"/>
                  </a:lnTo>
                  <a:lnTo>
                    <a:pt x="122" y="703"/>
                  </a:lnTo>
                  <a:lnTo>
                    <a:pt x="111" y="703"/>
                  </a:lnTo>
                  <a:lnTo>
                    <a:pt x="103" y="706"/>
                  </a:lnTo>
                  <a:lnTo>
                    <a:pt x="98" y="715"/>
                  </a:lnTo>
                  <a:lnTo>
                    <a:pt x="98" y="715"/>
                  </a:lnTo>
                  <a:lnTo>
                    <a:pt x="98" y="725"/>
                  </a:lnTo>
                  <a:lnTo>
                    <a:pt x="102" y="733"/>
                  </a:lnTo>
                  <a:lnTo>
                    <a:pt x="107" y="740"/>
                  </a:lnTo>
                  <a:lnTo>
                    <a:pt x="112" y="747"/>
                  </a:lnTo>
                  <a:lnTo>
                    <a:pt x="116" y="754"/>
                  </a:lnTo>
                  <a:lnTo>
                    <a:pt x="116" y="754"/>
                  </a:lnTo>
                  <a:lnTo>
                    <a:pt x="119" y="771"/>
                  </a:lnTo>
                  <a:lnTo>
                    <a:pt x="123" y="788"/>
                  </a:lnTo>
                  <a:lnTo>
                    <a:pt x="124" y="805"/>
                  </a:lnTo>
                  <a:lnTo>
                    <a:pt x="124" y="822"/>
                  </a:lnTo>
                  <a:lnTo>
                    <a:pt x="123" y="839"/>
                  </a:lnTo>
                  <a:lnTo>
                    <a:pt x="123" y="856"/>
                  </a:lnTo>
                  <a:lnTo>
                    <a:pt x="122" y="873"/>
                  </a:lnTo>
                  <a:lnTo>
                    <a:pt x="123" y="890"/>
                  </a:lnTo>
                  <a:lnTo>
                    <a:pt x="124" y="908"/>
                  </a:lnTo>
                  <a:lnTo>
                    <a:pt x="127" y="925"/>
                  </a:lnTo>
                  <a:lnTo>
                    <a:pt x="127" y="925"/>
                  </a:lnTo>
                  <a:lnTo>
                    <a:pt x="131" y="945"/>
                  </a:lnTo>
                  <a:lnTo>
                    <a:pt x="134" y="965"/>
                  </a:lnTo>
                  <a:lnTo>
                    <a:pt x="138" y="984"/>
                  </a:lnTo>
                  <a:lnTo>
                    <a:pt x="140" y="1004"/>
                  </a:lnTo>
                  <a:lnTo>
                    <a:pt x="142" y="1023"/>
                  </a:lnTo>
                  <a:lnTo>
                    <a:pt x="144" y="1042"/>
                  </a:lnTo>
                  <a:lnTo>
                    <a:pt x="145" y="1061"/>
                  </a:lnTo>
                  <a:lnTo>
                    <a:pt x="145" y="1080"/>
                  </a:lnTo>
                  <a:lnTo>
                    <a:pt x="145" y="1099"/>
                  </a:lnTo>
                  <a:lnTo>
                    <a:pt x="143" y="1119"/>
                  </a:lnTo>
                  <a:lnTo>
                    <a:pt x="143" y="1119"/>
                  </a:lnTo>
                  <a:lnTo>
                    <a:pt x="142" y="1131"/>
                  </a:lnTo>
                  <a:lnTo>
                    <a:pt x="141" y="1144"/>
                  </a:lnTo>
                  <a:lnTo>
                    <a:pt x="139" y="1156"/>
                  </a:lnTo>
                  <a:lnTo>
                    <a:pt x="138" y="1169"/>
                  </a:lnTo>
                  <a:lnTo>
                    <a:pt x="136" y="1182"/>
                  </a:lnTo>
                  <a:lnTo>
                    <a:pt x="135" y="1194"/>
                  </a:lnTo>
                  <a:lnTo>
                    <a:pt x="135" y="1207"/>
                  </a:lnTo>
                  <a:lnTo>
                    <a:pt x="135" y="1219"/>
                  </a:lnTo>
                  <a:lnTo>
                    <a:pt x="135" y="1232"/>
                  </a:lnTo>
                  <a:lnTo>
                    <a:pt x="136" y="1245"/>
                  </a:lnTo>
                  <a:lnTo>
                    <a:pt x="136" y="1245"/>
                  </a:lnTo>
                  <a:lnTo>
                    <a:pt x="138" y="1256"/>
                  </a:lnTo>
                  <a:lnTo>
                    <a:pt x="140" y="1266"/>
                  </a:lnTo>
                  <a:lnTo>
                    <a:pt x="141" y="1277"/>
                  </a:lnTo>
                  <a:lnTo>
                    <a:pt x="143" y="1288"/>
                  </a:lnTo>
                  <a:lnTo>
                    <a:pt x="145" y="1299"/>
                  </a:lnTo>
                  <a:lnTo>
                    <a:pt x="147" y="1309"/>
                  </a:lnTo>
                  <a:lnTo>
                    <a:pt x="148" y="1320"/>
                  </a:lnTo>
                  <a:lnTo>
                    <a:pt x="150" y="1331"/>
                  </a:lnTo>
                  <a:lnTo>
                    <a:pt x="151" y="1342"/>
                  </a:lnTo>
                  <a:lnTo>
                    <a:pt x="151" y="1352"/>
                  </a:lnTo>
                  <a:lnTo>
                    <a:pt x="151" y="1352"/>
                  </a:lnTo>
                  <a:lnTo>
                    <a:pt x="152" y="1371"/>
                  </a:lnTo>
                  <a:lnTo>
                    <a:pt x="153" y="1390"/>
                  </a:lnTo>
                  <a:lnTo>
                    <a:pt x="153" y="1410"/>
                  </a:lnTo>
                  <a:lnTo>
                    <a:pt x="153" y="1429"/>
                  </a:lnTo>
                  <a:lnTo>
                    <a:pt x="153" y="1448"/>
                  </a:lnTo>
                  <a:lnTo>
                    <a:pt x="152" y="1468"/>
                  </a:lnTo>
                  <a:lnTo>
                    <a:pt x="151" y="1486"/>
                  </a:lnTo>
                  <a:lnTo>
                    <a:pt x="149" y="1505"/>
                  </a:lnTo>
                  <a:lnTo>
                    <a:pt x="146" y="1524"/>
                  </a:lnTo>
                  <a:lnTo>
                    <a:pt x="143" y="1543"/>
                  </a:lnTo>
                  <a:lnTo>
                    <a:pt x="143" y="1543"/>
                  </a:lnTo>
                  <a:lnTo>
                    <a:pt x="141" y="1553"/>
                  </a:lnTo>
                  <a:lnTo>
                    <a:pt x="139" y="1562"/>
                  </a:lnTo>
                  <a:lnTo>
                    <a:pt x="137" y="1571"/>
                  </a:lnTo>
                  <a:lnTo>
                    <a:pt x="135" y="1580"/>
                  </a:lnTo>
                  <a:lnTo>
                    <a:pt x="133" y="1589"/>
                  </a:lnTo>
                  <a:lnTo>
                    <a:pt x="130" y="1598"/>
                  </a:lnTo>
                  <a:lnTo>
                    <a:pt x="128" y="1607"/>
                  </a:lnTo>
                  <a:lnTo>
                    <a:pt x="125" y="1616"/>
                  </a:lnTo>
                  <a:lnTo>
                    <a:pt x="122" y="1624"/>
                  </a:lnTo>
                  <a:lnTo>
                    <a:pt x="118" y="1633"/>
                  </a:lnTo>
                  <a:lnTo>
                    <a:pt x="118" y="1633"/>
                  </a:lnTo>
                  <a:lnTo>
                    <a:pt x="114" y="1643"/>
                  </a:lnTo>
                  <a:lnTo>
                    <a:pt x="110" y="1653"/>
                  </a:lnTo>
                  <a:lnTo>
                    <a:pt x="105" y="1662"/>
                  </a:lnTo>
                  <a:lnTo>
                    <a:pt x="100" y="1671"/>
                  </a:lnTo>
                  <a:lnTo>
                    <a:pt x="96" y="1680"/>
                  </a:lnTo>
                  <a:lnTo>
                    <a:pt x="91" y="1689"/>
                  </a:lnTo>
                  <a:lnTo>
                    <a:pt x="87" y="1698"/>
                  </a:lnTo>
                  <a:lnTo>
                    <a:pt x="82" y="1708"/>
                  </a:lnTo>
                  <a:lnTo>
                    <a:pt x="79" y="1717"/>
                  </a:lnTo>
                  <a:lnTo>
                    <a:pt x="75" y="1727"/>
                  </a:lnTo>
                  <a:lnTo>
                    <a:pt x="75" y="1727"/>
                  </a:lnTo>
                  <a:lnTo>
                    <a:pt x="75" y="1734"/>
                  </a:lnTo>
                  <a:lnTo>
                    <a:pt x="77" y="1741"/>
                  </a:lnTo>
                  <a:lnTo>
                    <a:pt x="80" y="1748"/>
                  </a:lnTo>
                  <a:lnTo>
                    <a:pt x="82" y="1755"/>
                  </a:lnTo>
                  <a:lnTo>
                    <a:pt x="81" y="1761"/>
                  </a:lnTo>
                  <a:lnTo>
                    <a:pt x="81" y="1761"/>
                  </a:lnTo>
                  <a:lnTo>
                    <a:pt x="78" y="1765"/>
                  </a:lnTo>
                  <a:lnTo>
                    <a:pt x="76" y="1768"/>
                  </a:lnTo>
                  <a:lnTo>
                    <a:pt x="73" y="1772"/>
                  </a:lnTo>
                  <a:lnTo>
                    <a:pt x="68" y="1775"/>
                  </a:lnTo>
                  <a:lnTo>
                    <a:pt x="65" y="1779"/>
                  </a:lnTo>
                  <a:lnTo>
                    <a:pt x="65" y="1779"/>
                  </a:lnTo>
                  <a:lnTo>
                    <a:pt x="51" y="1790"/>
                  </a:lnTo>
                  <a:lnTo>
                    <a:pt x="35" y="1798"/>
                  </a:lnTo>
                  <a:lnTo>
                    <a:pt x="18" y="1806"/>
                  </a:lnTo>
                  <a:lnTo>
                    <a:pt x="6" y="1816"/>
                  </a:lnTo>
                  <a:lnTo>
                    <a:pt x="0" y="1832"/>
                  </a:lnTo>
                  <a:lnTo>
                    <a:pt x="0" y="1832"/>
                  </a:lnTo>
                  <a:lnTo>
                    <a:pt x="2" y="1842"/>
                  </a:lnTo>
                  <a:lnTo>
                    <a:pt x="11" y="1846"/>
                  </a:lnTo>
                  <a:lnTo>
                    <a:pt x="23" y="1846"/>
                  </a:lnTo>
                  <a:lnTo>
                    <a:pt x="37" y="1844"/>
                  </a:lnTo>
                  <a:lnTo>
                    <a:pt x="48" y="1843"/>
                  </a:lnTo>
                  <a:lnTo>
                    <a:pt x="48" y="1843"/>
                  </a:lnTo>
                  <a:lnTo>
                    <a:pt x="78" y="1842"/>
                  </a:lnTo>
                  <a:lnTo>
                    <a:pt x="106" y="1842"/>
                  </a:lnTo>
                  <a:lnTo>
                    <a:pt x="136" y="1844"/>
                  </a:lnTo>
                  <a:lnTo>
                    <a:pt x="164" y="1845"/>
                  </a:lnTo>
                  <a:lnTo>
                    <a:pt x="194" y="1847"/>
                  </a:lnTo>
                  <a:lnTo>
                    <a:pt x="223" y="1849"/>
                  </a:lnTo>
                  <a:lnTo>
                    <a:pt x="252" y="1850"/>
                  </a:lnTo>
                  <a:lnTo>
                    <a:pt x="281" y="1851"/>
                  </a:lnTo>
                  <a:lnTo>
                    <a:pt x="311" y="1850"/>
                  </a:lnTo>
                  <a:lnTo>
                    <a:pt x="339" y="1847"/>
                  </a:lnTo>
                  <a:lnTo>
                    <a:pt x="339" y="1847"/>
                  </a:lnTo>
                  <a:lnTo>
                    <a:pt x="340" y="1847"/>
                  </a:lnTo>
                  <a:lnTo>
                    <a:pt x="340" y="1847"/>
                  </a:lnTo>
                  <a:lnTo>
                    <a:pt x="339" y="1847"/>
                  </a:lnTo>
                  <a:lnTo>
                    <a:pt x="338" y="1847"/>
                  </a:lnTo>
                  <a:lnTo>
                    <a:pt x="337" y="1847"/>
                  </a:lnTo>
                  <a:lnTo>
                    <a:pt x="337" y="1847"/>
                  </a:lnTo>
                  <a:lnTo>
                    <a:pt x="360" y="1849"/>
                  </a:lnTo>
                  <a:lnTo>
                    <a:pt x="383" y="1851"/>
                  </a:lnTo>
                  <a:lnTo>
                    <a:pt x="405" y="1853"/>
                  </a:lnTo>
                  <a:lnTo>
                    <a:pt x="429" y="1855"/>
                  </a:lnTo>
                  <a:lnTo>
                    <a:pt x="451" y="1857"/>
                  </a:lnTo>
                  <a:lnTo>
                    <a:pt x="475" y="1859"/>
                  </a:lnTo>
                  <a:lnTo>
                    <a:pt x="497" y="1861"/>
                  </a:lnTo>
                  <a:lnTo>
                    <a:pt x="521" y="1863"/>
                  </a:lnTo>
                  <a:lnTo>
                    <a:pt x="543" y="1864"/>
                  </a:lnTo>
                  <a:lnTo>
                    <a:pt x="567" y="1866"/>
                  </a:lnTo>
                  <a:lnTo>
                    <a:pt x="567" y="1866"/>
                  </a:lnTo>
                  <a:lnTo>
                    <a:pt x="586" y="1866"/>
                  </a:lnTo>
                  <a:lnTo>
                    <a:pt x="607" y="1864"/>
                  </a:lnTo>
                  <a:lnTo>
                    <a:pt x="626" y="1863"/>
                  </a:lnTo>
                  <a:lnTo>
                    <a:pt x="646" y="1860"/>
                  </a:lnTo>
                  <a:lnTo>
                    <a:pt x="665" y="1857"/>
                  </a:lnTo>
                  <a:lnTo>
                    <a:pt x="684" y="1854"/>
                  </a:lnTo>
                  <a:lnTo>
                    <a:pt x="705" y="1851"/>
                  </a:lnTo>
                  <a:lnTo>
                    <a:pt x="724" y="1848"/>
                  </a:lnTo>
                  <a:lnTo>
                    <a:pt x="744" y="1845"/>
                  </a:lnTo>
                  <a:lnTo>
                    <a:pt x="764" y="1842"/>
                  </a:lnTo>
                  <a:lnTo>
                    <a:pt x="764" y="1842"/>
                  </a:lnTo>
                  <a:lnTo>
                    <a:pt x="772" y="1841"/>
                  </a:lnTo>
                  <a:lnTo>
                    <a:pt x="780" y="1841"/>
                  </a:lnTo>
                  <a:lnTo>
                    <a:pt x="789" y="1841"/>
                  </a:lnTo>
                  <a:lnTo>
                    <a:pt x="797" y="1841"/>
                  </a:lnTo>
                  <a:lnTo>
                    <a:pt x="805" y="1841"/>
                  </a:lnTo>
                  <a:lnTo>
                    <a:pt x="814" y="1840"/>
                  </a:lnTo>
                  <a:lnTo>
                    <a:pt x="822" y="1840"/>
                  </a:lnTo>
                  <a:lnTo>
                    <a:pt x="830" y="1840"/>
                  </a:lnTo>
                  <a:lnTo>
                    <a:pt x="839" y="1839"/>
                  </a:lnTo>
                  <a:lnTo>
                    <a:pt x="848" y="1838"/>
                  </a:lnTo>
                  <a:lnTo>
                    <a:pt x="848" y="1838"/>
                  </a:lnTo>
                  <a:lnTo>
                    <a:pt x="849" y="1838"/>
                  </a:lnTo>
                  <a:lnTo>
                    <a:pt x="851" y="1837"/>
                  </a:lnTo>
                  <a:lnTo>
                    <a:pt x="852" y="1836"/>
                  </a:lnTo>
                  <a:lnTo>
                    <a:pt x="853" y="1834"/>
                  </a:lnTo>
                  <a:lnTo>
                    <a:pt x="852" y="1832"/>
                  </a:lnTo>
                  <a:lnTo>
                    <a:pt x="852" y="1832"/>
                  </a:lnTo>
                  <a:lnTo>
                    <a:pt x="848" y="1827"/>
                  </a:lnTo>
                  <a:lnTo>
                    <a:pt x="844" y="1823"/>
                  </a:lnTo>
                  <a:lnTo>
                    <a:pt x="841" y="1818"/>
                  </a:lnTo>
                  <a:lnTo>
                    <a:pt x="839" y="1813"/>
                  </a:lnTo>
                  <a:lnTo>
                    <a:pt x="838" y="1807"/>
                  </a:lnTo>
                  <a:lnTo>
                    <a:pt x="838" y="1807"/>
                  </a:lnTo>
                  <a:lnTo>
                    <a:pt x="840" y="1809"/>
                  </a:lnTo>
                  <a:lnTo>
                    <a:pt x="842" y="1811"/>
                  </a:lnTo>
                  <a:lnTo>
                    <a:pt x="845" y="1812"/>
                  </a:lnTo>
                  <a:lnTo>
                    <a:pt x="847" y="1812"/>
                  </a:lnTo>
                  <a:lnTo>
                    <a:pt x="850" y="1811"/>
                  </a:lnTo>
                  <a:lnTo>
                    <a:pt x="850" y="1811"/>
                  </a:lnTo>
                  <a:lnTo>
                    <a:pt x="850" y="1810"/>
                  </a:lnTo>
                  <a:lnTo>
                    <a:pt x="851" y="1809"/>
                  </a:lnTo>
                  <a:lnTo>
                    <a:pt x="851" y="1807"/>
                  </a:lnTo>
                  <a:lnTo>
                    <a:pt x="850" y="1806"/>
                  </a:lnTo>
                  <a:lnTo>
                    <a:pt x="850" y="1805"/>
                  </a:lnTo>
                  <a:lnTo>
                    <a:pt x="850" y="1805"/>
                  </a:lnTo>
                  <a:lnTo>
                    <a:pt x="841" y="1800"/>
                  </a:lnTo>
                  <a:lnTo>
                    <a:pt x="833" y="1794"/>
                  </a:lnTo>
                  <a:lnTo>
                    <a:pt x="827" y="1787"/>
                  </a:lnTo>
                  <a:lnTo>
                    <a:pt x="823" y="1779"/>
                  </a:lnTo>
                  <a:lnTo>
                    <a:pt x="818" y="1770"/>
                  </a:lnTo>
                  <a:lnTo>
                    <a:pt x="815" y="1761"/>
                  </a:lnTo>
                  <a:lnTo>
                    <a:pt x="812" y="1752"/>
                  </a:lnTo>
                  <a:lnTo>
                    <a:pt x="808" y="1743"/>
                  </a:lnTo>
                  <a:lnTo>
                    <a:pt x="805" y="1734"/>
                  </a:lnTo>
                  <a:lnTo>
                    <a:pt x="801" y="1726"/>
                  </a:lnTo>
                  <a:lnTo>
                    <a:pt x="801" y="1726"/>
                  </a:lnTo>
                  <a:lnTo>
                    <a:pt x="797" y="1720"/>
                  </a:lnTo>
                  <a:lnTo>
                    <a:pt x="790" y="1715"/>
                  </a:lnTo>
                  <a:lnTo>
                    <a:pt x="782" y="1709"/>
                  </a:lnTo>
                  <a:lnTo>
                    <a:pt x="775" y="1703"/>
                  </a:lnTo>
                  <a:lnTo>
                    <a:pt x="769" y="1696"/>
                  </a:lnTo>
                  <a:lnTo>
                    <a:pt x="769" y="1696"/>
                  </a:lnTo>
                  <a:lnTo>
                    <a:pt x="765" y="1689"/>
                  </a:lnTo>
                  <a:lnTo>
                    <a:pt x="761" y="1682"/>
                  </a:lnTo>
                  <a:lnTo>
                    <a:pt x="757" y="1675"/>
                  </a:lnTo>
                  <a:lnTo>
                    <a:pt x="751" y="1670"/>
                  </a:lnTo>
                  <a:lnTo>
                    <a:pt x="743" y="1667"/>
                  </a:lnTo>
                  <a:lnTo>
                    <a:pt x="743" y="1667"/>
                  </a:lnTo>
                  <a:lnTo>
                    <a:pt x="744" y="1666"/>
                  </a:lnTo>
                  <a:lnTo>
                    <a:pt x="744" y="1666"/>
                  </a:lnTo>
                  <a:lnTo>
                    <a:pt x="745" y="1665"/>
                  </a:lnTo>
                  <a:lnTo>
                    <a:pt x="745" y="1665"/>
                  </a:lnTo>
                  <a:lnTo>
                    <a:pt x="746" y="1664"/>
                  </a:lnTo>
                  <a:lnTo>
                    <a:pt x="746" y="1664"/>
                  </a:lnTo>
                  <a:lnTo>
                    <a:pt x="746" y="1666"/>
                  </a:lnTo>
                  <a:lnTo>
                    <a:pt x="745" y="1668"/>
                  </a:lnTo>
                  <a:lnTo>
                    <a:pt x="744" y="1670"/>
                  </a:lnTo>
                  <a:lnTo>
                    <a:pt x="745" y="1671"/>
                  </a:lnTo>
                  <a:lnTo>
                    <a:pt x="748" y="1672"/>
                  </a:lnTo>
                  <a:lnTo>
                    <a:pt x="748" y="1672"/>
                  </a:lnTo>
                  <a:lnTo>
                    <a:pt x="744" y="1676"/>
                  </a:lnTo>
                  <a:lnTo>
                    <a:pt x="741" y="1681"/>
                  </a:lnTo>
                  <a:lnTo>
                    <a:pt x="737" y="1686"/>
                  </a:lnTo>
                  <a:lnTo>
                    <a:pt x="733" y="1689"/>
                  </a:lnTo>
                  <a:lnTo>
                    <a:pt x="727" y="1689"/>
                  </a:lnTo>
                  <a:lnTo>
                    <a:pt x="727" y="1689"/>
                  </a:lnTo>
                  <a:lnTo>
                    <a:pt x="731" y="1688"/>
                  </a:lnTo>
                  <a:lnTo>
                    <a:pt x="734" y="1685"/>
                  </a:lnTo>
                  <a:lnTo>
                    <a:pt x="735" y="1682"/>
                  </a:lnTo>
                  <a:lnTo>
                    <a:pt x="736" y="1678"/>
                  </a:lnTo>
                  <a:lnTo>
                    <a:pt x="737" y="1674"/>
                  </a:lnTo>
                  <a:lnTo>
                    <a:pt x="737" y="1674"/>
                  </a:lnTo>
                  <a:lnTo>
                    <a:pt x="730" y="1675"/>
                  </a:lnTo>
                  <a:lnTo>
                    <a:pt x="727" y="1675"/>
                  </a:lnTo>
                  <a:lnTo>
                    <a:pt x="727" y="1676"/>
                  </a:lnTo>
                  <a:lnTo>
                    <a:pt x="730" y="1676"/>
                  </a:lnTo>
                  <a:lnTo>
                    <a:pt x="737" y="1677"/>
                  </a:lnTo>
                  <a:lnTo>
                    <a:pt x="737" y="1677"/>
                  </a:lnTo>
                  <a:lnTo>
                    <a:pt x="734" y="1664"/>
                  </a:lnTo>
                  <a:lnTo>
                    <a:pt x="729" y="1651"/>
                  </a:lnTo>
                  <a:lnTo>
                    <a:pt x="723" y="1640"/>
                  </a:lnTo>
                  <a:lnTo>
                    <a:pt x="717" y="1627"/>
                  </a:lnTo>
                  <a:lnTo>
                    <a:pt x="712" y="1615"/>
                  </a:lnTo>
                  <a:lnTo>
                    <a:pt x="712" y="1615"/>
                  </a:lnTo>
                  <a:lnTo>
                    <a:pt x="710" y="1603"/>
                  </a:lnTo>
                  <a:lnTo>
                    <a:pt x="711" y="1590"/>
                  </a:lnTo>
                  <a:lnTo>
                    <a:pt x="714" y="1577"/>
                  </a:lnTo>
                  <a:lnTo>
                    <a:pt x="717" y="1564"/>
                  </a:lnTo>
                  <a:lnTo>
                    <a:pt x="716" y="1551"/>
                  </a:lnTo>
                  <a:lnTo>
                    <a:pt x="716" y="1551"/>
                  </a:lnTo>
                  <a:lnTo>
                    <a:pt x="715" y="1551"/>
                  </a:lnTo>
                  <a:lnTo>
                    <a:pt x="712" y="1552"/>
                  </a:lnTo>
                  <a:lnTo>
                    <a:pt x="709" y="1553"/>
                  </a:lnTo>
                  <a:lnTo>
                    <a:pt x="706" y="1553"/>
                  </a:lnTo>
                  <a:lnTo>
                    <a:pt x="702" y="1553"/>
                  </a:lnTo>
                  <a:lnTo>
                    <a:pt x="702" y="1553"/>
                  </a:lnTo>
                  <a:lnTo>
                    <a:pt x="706" y="1547"/>
                  </a:lnTo>
                  <a:lnTo>
                    <a:pt x="709" y="1541"/>
                  </a:lnTo>
                  <a:lnTo>
                    <a:pt x="710" y="1534"/>
                  </a:lnTo>
                  <a:lnTo>
                    <a:pt x="710" y="1527"/>
                  </a:lnTo>
                  <a:lnTo>
                    <a:pt x="711" y="1521"/>
                  </a:lnTo>
                  <a:lnTo>
                    <a:pt x="711" y="1521"/>
                  </a:lnTo>
                  <a:lnTo>
                    <a:pt x="711" y="1509"/>
                  </a:lnTo>
                  <a:lnTo>
                    <a:pt x="710" y="1498"/>
                  </a:lnTo>
                  <a:lnTo>
                    <a:pt x="709" y="1486"/>
                  </a:lnTo>
                  <a:lnTo>
                    <a:pt x="707" y="1475"/>
                  </a:lnTo>
                  <a:lnTo>
                    <a:pt x="706" y="1463"/>
                  </a:lnTo>
                  <a:lnTo>
                    <a:pt x="706" y="1463"/>
                  </a:lnTo>
                  <a:lnTo>
                    <a:pt x="705" y="1453"/>
                  </a:lnTo>
                  <a:lnTo>
                    <a:pt x="705" y="1444"/>
                  </a:lnTo>
                  <a:lnTo>
                    <a:pt x="705" y="1434"/>
                  </a:lnTo>
                  <a:lnTo>
                    <a:pt x="706" y="1424"/>
                  </a:lnTo>
                  <a:lnTo>
                    <a:pt x="707" y="1415"/>
                  </a:lnTo>
                  <a:lnTo>
                    <a:pt x="707" y="1404"/>
                  </a:lnTo>
                  <a:lnTo>
                    <a:pt x="708" y="1394"/>
                  </a:lnTo>
                  <a:lnTo>
                    <a:pt x="708" y="1385"/>
                  </a:lnTo>
                  <a:lnTo>
                    <a:pt x="707" y="1375"/>
                  </a:lnTo>
                  <a:lnTo>
                    <a:pt x="706" y="1365"/>
                  </a:lnTo>
                  <a:lnTo>
                    <a:pt x="706" y="1365"/>
                  </a:lnTo>
                  <a:lnTo>
                    <a:pt x="704" y="1355"/>
                  </a:lnTo>
                  <a:lnTo>
                    <a:pt x="701" y="1345"/>
                  </a:lnTo>
                  <a:lnTo>
                    <a:pt x="699" y="1335"/>
                  </a:lnTo>
                  <a:lnTo>
                    <a:pt x="696" y="1325"/>
                  </a:lnTo>
                  <a:lnTo>
                    <a:pt x="693" y="1315"/>
                  </a:lnTo>
                  <a:lnTo>
                    <a:pt x="690" y="1305"/>
                  </a:lnTo>
                  <a:lnTo>
                    <a:pt x="688" y="1295"/>
                  </a:lnTo>
                  <a:lnTo>
                    <a:pt x="686" y="1285"/>
                  </a:lnTo>
                  <a:lnTo>
                    <a:pt x="684" y="1275"/>
                  </a:lnTo>
                  <a:lnTo>
                    <a:pt x="682" y="1265"/>
                  </a:lnTo>
                  <a:lnTo>
                    <a:pt x="682" y="1265"/>
                  </a:lnTo>
                  <a:lnTo>
                    <a:pt x="681" y="1251"/>
                  </a:lnTo>
                  <a:lnTo>
                    <a:pt x="680" y="1238"/>
                  </a:lnTo>
                  <a:lnTo>
                    <a:pt x="680" y="1224"/>
                  </a:lnTo>
                  <a:lnTo>
                    <a:pt x="681" y="1211"/>
                  </a:lnTo>
                  <a:lnTo>
                    <a:pt x="684" y="1197"/>
                  </a:lnTo>
                  <a:lnTo>
                    <a:pt x="684" y="1197"/>
                  </a:lnTo>
                  <a:lnTo>
                    <a:pt x="685" y="1195"/>
                  </a:lnTo>
                  <a:lnTo>
                    <a:pt x="687" y="1194"/>
                  </a:lnTo>
                  <a:lnTo>
                    <a:pt x="689" y="1193"/>
                  </a:lnTo>
                  <a:lnTo>
                    <a:pt x="691" y="1193"/>
                  </a:lnTo>
                  <a:lnTo>
                    <a:pt x="695" y="1192"/>
                  </a:lnTo>
                  <a:lnTo>
                    <a:pt x="695" y="1192"/>
                  </a:lnTo>
                  <a:lnTo>
                    <a:pt x="693" y="1193"/>
                  </a:lnTo>
                  <a:lnTo>
                    <a:pt x="690" y="1193"/>
                  </a:lnTo>
                  <a:lnTo>
                    <a:pt x="689" y="1193"/>
                  </a:lnTo>
                  <a:lnTo>
                    <a:pt x="688" y="1193"/>
                  </a:lnTo>
                  <a:lnTo>
                    <a:pt x="687" y="1192"/>
                  </a:lnTo>
                  <a:lnTo>
                    <a:pt x="687" y="1192"/>
                  </a:lnTo>
                  <a:lnTo>
                    <a:pt x="685" y="1176"/>
                  </a:lnTo>
                  <a:lnTo>
                    <a:pt x="684" y="1162"/>
                  </a:lnTo>
                  <a:lnTo>
                    <a:pt x="685" y="1148"/>
                  </a:lnTo>
                  <a:lnTo>
                    <a:pt x="686" y="1134"/>
                  </a:lnTo>
                  <a:lnTo>
                    <a:pt x="688" y="1120"/>
                  </a:lnTo>
                  <a:lnTo>
                    <a:pt x="690" y="1106"/>
                  </a:lnTo>
                  <a:lnTo>
                    <a:pt x="694" y="1092"/>
                  </a:lnTo>
                  <a:lnTo>
                    <a:pt x="698" y="1078"/>
                  </a:lnTo>
                  <a:lnTo>
                    <a:pt x="701" y="1063"/>
                  </a:lnTo>
                  <a:lnTo>
                    <a:pt x="704" y="1049"/>
                  </a:lnTo>
                  <a:lnTo>
                    <a:pt x="704" y="1049"/>
                  </a:lnTo>
                  <a:lnTo>
                    <a:pt x="711" y="1037"/>
                  </a:lnTo>
                  <a:lnTo>
                    <a:pt x="721" y="1027"/>
                  </a:lnTo>
                  <a:lnTo>
                    <a:pt x="731" y="1017"/>
                  </a:lnTo>
                  <a:lnTo>
                    <a:pt x="740" y="1007"/>
                  </a:lnTo>
                  <a:lnTo>
                    <a:pt x="740" y="995"/>
                  </a:lnTo>
                  <a:lnTo>
                    <a:pt x="740" y="995"/>
                  </a:lnTo>
                  <a:lnTo>
                    <a:pt x="735" y="985"/>
                  </a:lnTo>
                  <a:lnTo>
                    <a:pt x="729" y="976"/>
                  </a:lnTo>
                  <a:lnTo>
                    <a:pt x="721" y="968"/>
                  </a:lnTo>
                  <a:lnTo>
                    <a:pt x="712" y="961"/>
                  </a:lnTo>
                  <a:lnTo>
                    <a:pt x="702" y="954"/>
                  </a:lnTo>
                  <a:lnTo>
                    <a:pt x="702" y="954"/>
                  </a:lnTo>
                  <a:lnTo>
                    <a:pt x="701" y="954"/>
                  </a:lnTo>
                  <a:lnTo>
                    <a:pt x="700" y="953"/>
                  </a:lnTo>
                  <a:lnTo>
                    <a:pt x="698" y="953"/>
                  </a:lnTo>
                  <a:lnTo>
                    <a:pt x="697" y="954"/>
                  </a:lnTo>
                  <a:lnTo>
                    <a:pt x="697" y="956"/>
                  </a:lnTo>
                  <a:lnTo>
                    <a:pt x="697" y="956"/>
                  </a:lnTo>
                  <a:lnTo>
                    <a:pt x="697" y="955"/>
                  </a:lnTo>
                  <a:lnTo>
                    <a:pt x="696" y="953"/>
                  </a:lnTo>
                  <a:lnTo>
                    <a:pt x="695" y="951"/>
                  </a:lnTo>
                  <a:lnTo>
                    <a:pt x="694" y="950"/>
                  </a:lnTo>
                  <a:lnTo>
                    <a:pt x="691" y="950"/>
                  </a:lnTo>
                  <a:lnTo>
                    <a:pt x="691" y="950"/>
                  </a:lnTo>
                  <a:lnTo>
                    <a:pt x="681" y="949"/>
                  </a:lnTo>
                  <a:lnTo>
                    <a:pt x="671" y="946"/>
                  </a:lnTo>
                  <a:lnTo>
                    <a:pt x="662" y="944"/>
                  </a:lnTo>
                  <a:lnTo>
                    <a:pt x="652" y="941"/>
                  </a:lnTo>
                  <a:lnTo>
                    <a:pt x="641" y="939"/>
                  </a:lnTo>
                  <a:lnTo>
                    <a:pt x="632" y="937"/>
                  </a:lnTo>
                  <a:lnTo>
                    <a:pt x="622" y="935"/>
                  </a:lnTo>
                  <a:lnTo>
                    <a:pt x="612" y="935"/>
                  </a:lnTo>
                  <a:lnTo>
                    <a:pt x="603" y="935"/>
                  </a:lnTo>
                  <a:lnTo>
                    <a:pt x="592" y="938"/>
                  </a:lnTo>
                  <a:lnTo>
                    <a:pt x="592" y="938"/>
                  </a:lnTo>
                  <a:lnTo>
                    <a:pt x="592" y="938"/>
                  </a:lnTo>
                  <a:lnTo>
                    <a:pt x="593" y="939"/>
                  </a:lnTo>
                  <a:lnTo>
                    <a:pt x="593" y="939"/>
                  </a:lnTo>
                  <a:lnTo>
                    <a:pt x="594" y="940"/>
                  </a:lnTo>
                  <a:lnTo>
                    <a:pt x="594" y="940"/>
                  </a:lnTo>
                  <a:lnTo>
                    <a:pt x="594" y="940"/>
                  </a:lnTo>
                  <a:lnTo>
                    <a:pt x="594" y="940"/>
                  </a:lnTo>
                  <a:lnTo>
                    <a:pt x="592" y="940"/>
                  </a:lnTo>
                  <a:lnTo>
                    <a:pt x="591" y="940"/>
                  </a:lnTo>
                  <a:lnTo>
                    <a:pt x="589" y="940"/>
                  </a:lnTo>
                  <a:lnTo>
                    <a:pt x="587" y="941"/>
                  </a:lnTo>
                  <a:lnTo>
                    <a:pt x="587" y="941"/>
                  </a:lnTo>
                  <a:lnTo>
                    <a:pt x="575" y="952"/>
                  </a:lnTo>
                  <a:lnTo>
                    <a:pt x="563" y="962"/>
                  </a:lnTo>
                  <a:lnTo>
                    <a:pt x="550" y="971"/>
                  </a:lnTo>
                  <a:lnTo>
                    <a:pt x="536" y="978"/>
                  </a:lnTo>
                  <a:lnTo>
                    <a:pt x="521" y="983"/>
                  </a:lnTo>
                  <a:lnTo>
                    <a:pt x="521" y="983"/>
                  </a:lnTo>
                  <a:lnTo>
                    <a:pt x="503" y="986"/>
                  </a:lnTo>
                  <a:lnTo>
                    <a:pt x="485" y="990"/>
                  </a:lnTo>
                  <a:lnTo>
                    <a:pt x="469" y="994"/>
                  </a:lnTo>
                  <a:lnTo>
                    <a:pt x="452" y="998"/>
                  </a:lnTo>
                  <a:lnTo>
                    <a:pt x="436" y="1003"/>
                  </a:lnTo>
                  <a:lnTo>
                    <a:pt x="420" y="1009"/>
                  </a:lnTo>
                  <a:lnTo>
                    <a:pt x="404" y="1015"/>
                  </a:lnTo>
                  <a:lnTo>
                    <a:pt x="389" y="1023"/>
                  </a:lnTo>
                  <a:lnTo>
                    <a:pt x="373" y="1031"/>
                  </a:lnTo>
                  <a:lnTo>
                    <a:pt x="359" y="1040"/>
                  </a:lnTo>
                  <a:lnTo>
                    <a:pt x="359" y="1040"/>
                  </a:lnTo>
                  <a:lnTo>
                    <a:pt x="351" y="1044"/>
                  </a:lnTo>
                  <a:lnTo>
                    <a:pt x="344" y="1050"/>
                  </a:lnTo>
                  <a:lnTo>
                    <a:pt x="339" y="1056"/>
                  </a:lnTo>
                  <a:lnTo>
                    <a:pt x="335" y="1063"/>
                  </a:lnTo>
                  <a:lnTo>
                    <a:pt x="334" y="1071"/>
                  </a:lnTo>
                  <a:lnTo>
                    <a:pt x="337" y="162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4" name="Freeform 922"/>
            <p:cNvSpPr>
              <a:spLocks/>
            </p:cNvSpPr>
            <p:nvPr/>
          </p:nvSpPr>
          <p:spPr bwMode="auto">
            <a:xfrm>
              <a:off x="221" y="4058"/>
              <a:ext cx="10" cy="31"/>
            </a:xfrm>
            <a:custGeom>
              <a:avLst/>
              <a:gdLst>
                <a:gd name="T0" fmla="*/ 125 w 428"/>
                <a:gd name="T1" fmla="*/ 8 h 1431"/>
                <a:gd name="T2" fmla="*/ 143 w 428"/>
                <a:gd name="T3" fmla="*/ 54 h 1431"/>
                <a:gd name="T4" fmla="*/ 170 w 428"/>
                <a:gd name="T5" fmla="*/ 119 h 1431"/>
                <a:gd name="T6" fmla="*/ 184 w 428"/>
                <a:gd name="T7" fmla="*/ 153 h 1431"/>
                <a:gd name="T8" fmla="*/ 197 w 428"/>
                <a:gd name="T9" fmla="*/ 164 h 1431"/>
                <a:gd name="T10" fmla="*/ 218 w 428"/>
                <a:gd name="T11" fmla="*/ 159 h 1431"/>
                <a:gd name="T12" fmla="*/ 225 w 428"/>
                <a:gd name="T13" fmla="*/ 162 h 1431"/>
                <a:gd name="T14" fmla="*/ 241 w 428"/>
                <a:gd name="T15" fmla="*/ 198 h 1431"/>
                <a:gd name="T16" fmla="*/ 248 w 428"/>
                <a:gd name="T17" fmla="*/ 246 h 1431"/>
                <a:gd name="T18" fmla="*/ 251 w 428"/>
                <a:gd name="T19" fmla="*/ 255 h 1431"/>
                <a:gd name="T20" fmla="*/ 251 w 428"/>
                <a:gd name="T21" fmla="*/ 253 h 1431"/>
                <a:gd name="T22" fmla="*/ 248 w 428"/>
                <a:gd name="T23" fmla="*/ 252 h 1431"/>
                <a:gd name="T24" fmla="*/ 246 w 428"/>
                <a:gd name="T25" fmla="*/ 253 h 1431"/>
                <a:gd name="T26" fmla="*/ 243 w 428"/>
                <a:gd name="T27" fmla="*/ 249 h 1431"/>
                <a:gd name="T28" fmla="*/ 239 w 428"/>
                <a:gd name="T29" fmla="*/ 249 h 1431"/>
                <a:gd name="T30" fmla="*/ 238 w 428"/>
                <a:gd name="T31" fmla="*/ 246 h 1431"/>
                <a:gd name="T32" fmla="*/ 239 w 428"/>
                <a:gd name="T33" fmla="*/ 259 h 1431"/>
                <a:gd name="T34" fmla="*/ 258 w 428"/>
                <a:gd name="T35" fmla="*/ 276 h 1431"/>
                <a:gd name="T36" fmla="*/ 279 w 428"/>
                <a:gd name="T37" fmla="*/ 297 h 1431"/>
                <a:gd name="T38" fmla="*/ 287 w 428"/>
                <a:gd name="T39" fmla="*/ 343 h 1431"/>
                <a:gd name="T40" fmla="*/ 310 w 428"/>
                <a:gd name="T41" fmla="*/ 383 h 1431"/>
                <a:gd name="T42" fmla="*/ 362 w 428"/>
                <a:gd name="T43" fmla="*/ 419 h 1431"/>
                <a:gd name="T44" fmla="*/ 382 w 428"/>
                <a:gd name="T45" fmla="*/ 458 h 1431"/>
                <a:gd name="T46" fmla="*/ 394 w 428"/>
                <a:gd name="T47" fmla="*/ 479 h 1431"/>
                <a:gd name="T48" fmla="*/ 403 w 428"/>
                <a:gd name="T49" fmla="*/ 488 h 1431"/>
                <a:gd name="T50" fmla="*/ 418 w 428"/>
                <a:gd name="T51" fmla="*/ 512 h 1431"/>
                <a:gd name="T52" fmla="*/ 427 w 428"/>
                <a:gd name="T53" fmla="*/ 561 h 1431"/>
                <a:gd name="T54" fmla="*/ 414 w 428"/>
                <a:gd name="T55" fmla="*/ 610 h 1431"/>
                <a:gd name="T56" fmla="*/ 381 w 428"/>
                <a:gd name="T57" fmla="*/ 656 h 1431"/>
                <a:gd name="T58" fmla="*/ 339 w 428"/>
                <a:gd name="T59" fmla="*/ 688 h 1431"/>
                <a:gd name="T60" fmla="*/ 321 w 428"/>
                <a:gd name="T61" fmla="*/ 732 h 1431"/>
                <a:gd name="T62" fmla="*/ 316 w 428"/>
                <a:gd name="T63" fmla="*/ 763 h 1431"/>
                <a:gd name="T64" fmla="*/ 287 w 428"/>
                <a:gd name="T65" fmla="*/ 828 h 1431"/>
                <a:gd name="T66" fmla="*/ 262 w 428"/>
                <a:gd name="T67" fmla="*/ 865 h 1431"/>
                <a:gd name="T68" fmla="*/ 260 w 428"/>
                <a:gd name="T69" fmla="*/ 898 h 1431"/>
                <a:gd name="T70" fmla="*/ 271 w 428"/>
                <a:gd name="T71" fmla="*/ 992 h 1431"/>
                <a:gd name="T72" fmla="*/ 284 w 428"/>
                <a:gd name="T73" fmla="*/ 1029 h 1431"/>
                <a:gd name="T74" fmla="*/ 301 w 428"/>
                <a:gd name="T75" fmla="*/ 1082 h 1431"/>
                <a:gd name="T76" fmla="*/ 303 w 428"/>
                <a:gd name="T77" fmla="*/ 1149 h 1431"/>
                <a:gd name="T78" fmla="*/ 306 w 428"/>
                <a:gd name="T79" fmla="*/ 1250 h 1431"/>
                <a:gd name="T80" fmla="*/ 289 w 428"/>
                <a:gd name="T81" fmla="*/ 1334 h 1431"/>
                <a:gd name="T82" fmla="*/ 255 w 428"/>
                <a:gd name="T83" fmla="*/ 1416 h 1431"/>
                <a:gd name="T84" fmla="*/ 240 w 428"/>
                <a:gd name="T85" fmla="*/ 1429 h 1431"/>
                <a:gd name="T86" fmla="*/ 197 w 428"/>
                <a:gd name="T87" fmla="*/ 1383 h 1431"/>
                <a:gd name="T88" fmla="*/ 165 w 428"/>
                <a:gd name="T89" fmla="*/ 1313 h 1431"/>
                <a:gd name="T90" fmla="*/ 111 w 428"/>
                <a:gd name="T91" fmla="*/ 909 h 1431"/>
                <a:gd name="T92" fmla="*/ 82 w 428"/>
                <a:gd name="T93" fmla="*/ 657 h 1431"/>
                <a:gd name="T94" fmla="*/ 35 w 428"/>
                <a:gd name="T95" fmla="*/ 611 h 1431"/>
                <a:gd name="T96" fmla="*/ 2 w 428"/>
                <a:gd name="T97" fmla="*/ 575 h 1431"/>
                <a:gd name="T98" fmla="*/ 9 w 428"/>
                <a:gd name="T99" fmla="*/ 548 h 1431"/>
                <a:gd name="T100" fmla="*/ 23 w 428"/>
                <a:gd name="T101" fmla="*/ 530 h 1431"/>
                <a:gd name="T102" fmla="*/ 28 w 428"/>
                <a:gd name="T103" fmla="*/ 509 h 1431"/>
                <a:gd name="T104" fmla="*/ 67 w 428"/>
                <a:gd name="T105" fmla="*/ 431 h 1431"/>
                <a:gd name="T106" fmla="*/ 97 w 428"/>
                <a:gd name="T107" fmla="*/ 350 h 1431"/>
                <a:gd name="T108" fmla="*/ 101 w 428"/>
                <a:gd name="T109" fmla="*/ 289 h 1431"/>
                <a:gd name="T110" fmla="*/ 98 w 428"/>
                <a:gd name="T111" fmla="*/ 214 h 1431"/>
                <a:gd name="T112" fmla="*/ 96 w 428"/>
                <a:gd name="T113" fmla="*/ 173 h 1431"/>
                <a:gd name="T114" fmla="*/ 85 w 428"/>
                <a:gd name="T115" fmla="*/ 12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1431">
                  <a:moveTo>
                    <a:pt x="100" y="0"/>
                  </a:moveTo>
                  <a:lnTo>
                    <a:pt x="108" y="0"/>
                  </a:lnTo>
                  <a:lnTo>
                    <a:pt x="114" y="1"/>
                  </a:lnTo>
                  <a:lnTo>
                    <a:pt x="120" y="4"/>
                  </a:lnTo>
                  <a:lnTo>
                    <a:pt x="125" y="8"/>
                  </a:lnTo>
                  <a:lnTo>
                    <a:pt x="128" y="13"/>
                  </a:lnTo>
                  <a:lnTo>
                    <a:pt x="128" y="13"/>
                  </a:lnTo>
                  <a:lnTo>
                    <a:pt x="132" y="27"/>
                  </a:lnTo>
                  <a:lnTo>
                    <a:pt x="137" y="41"/>
                  </a:lnTo>
                  <a:lnTo>
                    <a:pt x="143" y="54"/>
                  </a:lnTo>
                  <a:lnTo>
                    <a:pt x="148" y="67"/>
                  </a:lnTo>
                  <a:lnTo>
                    <a:pt x="153" y="80"/>
                  </a:lnTo>
                  <a:lnTo>
                    <a:pt x="160" y="93"/>
                  </a:lnTo>
                  <a:lnTo>
                    <a:pt x="165" y="106"/>
                  </a:lnTo>
                  <a:lnTo>
                    <a:pt x="170" y="119"/>
                  </a:lnTo>
                  <a:lnTo>
                    <a:pt x="175" y="133"/>
                  </a:lnTo>
                  <a:lnTo>
                    <a:pt x="180" y="146"/>
                  </a:lnTo>
                  <a:lnTo>
                    <a:pt x="180" y="146"/>
                  </a:lnTo>
                  <a:lnTo>
                    <a:pt x="182" y="150"/>
                  </a:lnTo>
                  <a:lnTo>
                    <a:pt x="184" y="153"/>
                  </a:lnTo>
                  <a:lnTo>
                    <a:pt x="186" y="156"/>
                  </a:lnTo>
                  <a:lnTo>
                    <a:pt x="189" y="159"/>
                  </a:lnTo>
                  <a:lnTo>
                    <a:pt x="192" y="161"/>
                  </a:lnTo>
                  <a:lnTo>
                    <a:pt x="192" y="161"/>
                  </a:lnTo>
                  <a:lnTo>
                    <a:pt x="197" y="164"/>
                  </a:lnTo>
                  <a:lnTo>
                    <a:pt x="202" y="164"/>
                  </a:lnTo>
                  <a:lnTo>
                    <a:pt x="208" y="162"/>
                  </a:lnTo>
                  <a:lnTo>
                    <a:pt x="213" y="160"/>
                  </a:lnTo>
                  <a:lnTo>
                    <a:pt x="218" y="159"/>
                  </a:lnTo>
                  <a:lnTo>
                    <a:pt x="218" y="159"/>
                  </a:lnTo>
                  <a:lnTo>
                    <a:pt x="219" y="162"/>
                  </a:lnTo>
                  <a:lnTo>
                    <a:pt x="220" y="163"/>
                  </a:lnTo>
                  <a:lnTo>
                    <a:pt x="222" y="162"/>
                  </a:lnTo>
                  <a:lnTo>
                    <a:pt x="224" y="162"/>
                  </a:lnTo>
                  <a:lnTo>
                    <a:pt x="225" y="162"/>
                  </a:lnTo>
                  <a:lnTo>
                    <a:pt x="225" y="162"/>
                  </a:lnTo>
                  <a:lnTo>
                    <a:pt x="230" y="170"/>
                  </a:lnTo>
                  <a:lnTo>
                    <a:pt x="235" y="180"/>
                  </a:lnTo>
                  <a:lnTo>
                    <a:pt x="238" y="189"/>
                  </a:lnTo>
                  <a:lnTo>
                    <a:pt x="241" y="198"/>
                  </a:lnTo>
                  <a:lnTo>
                    <a:pt x="244" y="208"/>
                  </a:lnTo>
                  <a:lnTo>
                    <a:pt x="245" y="217"/>
                  </a:lnTo>
                  <a:lnTo>
                    <a:pt x="247" y="227"/>
                  </a:lnTo>
                  <a:lnTo>
                    <a:pt x="248" y="237"/>
                  </a:lnTo>
                  <a:lnTo>
                    <a:pt x="248" y="246"/>
                  </a:lnTo>
                  <a:lnTo>
                    <a:pt x="248" y="256"/>
                  </a:lnTo>
                  <a:lnTo>
                    <a:pt x="248" y="256"/>
                  </a:lnTo>
                  <a:lnTo>
                    <a:pt x="249" y="256"/>
                  </a:lnTo>
                  <a:lnTo>
                    <a:pt x="249" y="255"/>
                  </a:lnTo>
                  <a:lnTo>
                    <a:pt x="251" y="255"/>
                  </a:lnTo>
                  <a:lnTo>
                    <a:pt x="251" y="254"/>
                  </a:lnTo>
                  <a:lnTo>
                    <a:pt x="251" y="254"/>
                  </a:lnTo>
                  <a:lnTo>
                    <a:pt x="251" y="254"/>
                  </a:lnTo>
                  <a:lnTo>
                    <a:pt x="251" y="253"/>
                  </a:lnTo>
                  <a:lnTo>
                    <a:pt x="251" y="253"/>
                  </a:lnTo>
                  <a:lnTo>
                    <a:pt x="249" y="252"/>
                  </a:lnTo>
                  <a:lnTo>
                    <a:pt x="249" y="252"/>
                  </a:lnTo>
                  <a:lnTo>
                    <a:pt x="248" y="252"/>
                  </a:lnTo>
                  <a:lnTo>
                    <a:pt x="248" y="252"/>
                  </a:lnTo>
                  <a:lnTo>
                    <a:pt x="248" y="252"/>
                  </a:lnTo>
                  <a:lnTo>
                    <a:pt x="247" y="252"/>
                  </a:lnTo>
                  <a:lnTo>
                    <a:pt x="247" y="253"/>
                  </a:lnTo>
                  <a:lnTo>
                    <a:pt x="246" y="253"/>
                  </a:lnTo>
                  <a:lnTo>
                    <a:pt x="246" y="253"/>
                  </a:lnTo>
                  <a:lnTo>
                    <a:pt x="246" y="253"/>
                  </a:lnTo>
                  <a:lnTo>
                    <a:pt x="245" y="253"/>
                  </a:lnTo>
                  <a:lnTo>
                    <a:pt x="244" y="252"/>
                  </a:lnTo>
                  <a:lnTo>
                    <a:pt x="243" y="251"/>
                  </a:lnTo>
                  <a:lnTo>
                    <a:pt x="243" y="250"/>
                  </a:lnTo>
                  <a:lnTo>
                    <a:pt x="243" y="249"/>
                  </a:lnTo>
                  <a:lnTo>
                    <a:pt x="243" y="249"/>
                  </a:lnTo>
                  <a:lnTo>
                    <a:pt x="242" y="251"/>
                  </a:lnTo>
                  <a:lnTo>
                    <a:pt x="241" y="251"/>
                  </a:lnTo>
                  <a:lnTo>
                    <a:pt x="240" y="250"/>
                  </a:lnTo>
                  <a:lnTo>
                    <a:pt x="239" y="249"/>
                  </a:lnTo>
                  <a:lnTo>
                    <a:pt x="238" y="249"/>
                  </a:lnTo>
                  <a:lnTo>
                    <a:pt x="238" y="249"/>
                  </a:lnTo>
                  <a:lnTo>
                    <a:pt x="238" y="248"/>
                  </a:lnTo>
                  <a:lnTo>
                    <a:pt x="238" y="247"/>
                  </a:lnTo>
                  <a:lnTo>
                    <a:pt x="238" y="246"/>
                  </a:lnTo>
                  <a:lnTo>
                    <a:pt x="238" y="245"/>
                  </a:lnTo>
                  <a:lnTo>
                    <a:pt x="238" y="244"/>
                  </a:lnTo>
                  <a:lnTo>
                    <a:pt x="238" y="244"/>
                  </a:lnTo>
                  <a:lnTo>
                    <a:pt x="238" y="251"/>
                  </a:lnTo>
                  <a:lnTo>
                    <a:pt x="239" y="259"/>
                  </a:lnTo>
                  <a:lnTo>
                    <a:pt x="241" y="267"/>
                  </a:lnTo>
                  <a:lnTo>
                    <a:pt x="244" y="272"/>
                  </a:lnTo>
                  <a:lnTo>
                    <a:pt x="248" y="274"/>
                  </a:lnTo>
                  <a:lnTo>
                    <a:pt x="248" y="274"/>
                  </a:lnTo>
                  <a:lnTo>
                    <a:pt x="258" y="276"/>
                  </a:lnTo>
                  <a:lnTo>
                    <a:pt x="266" y="279"/>
                  </a:lnTo>
                  <a:lnTo>
                    <a:pt x="273" y="285"/>
                  </a:lnTo>
                  <a:lnTo>
                    <a:pt x="278" y="291"/>
                  </a:lnTo>
                  <a:lnTo>
                    <a:pt x="279" y="297"/>
                  </a:lnTo>
                  <a:lnTo>
                    <a:pt x="279" y="297"/>
                  </a:lnTo>
                  <a:lnTo>
                    <a:pt x="280" y="307"/>
                  </a:lnTo>
                  <a:lnTo>
                    <a:pt x="281" y="316"/>
                  </a:lnTo>
                  <a:lnTo>
                    <a:pt x="282" y="326"/>
                  </a:lnTo>
                  <a:lnTo>
                    <a:pt x="284" y="334"/>
                  </a:lnTo>
                  <a:lnTo>
                    <a:pt x="287" y="343"/>
                  </a:lnTo>
                  <a:lnTo>
                    <a:pt x="291" y="351"/>
                  </a:lnTo>
                  <a:lnTo>
                    <a:pt x="295" y="359"/>
                  </a:lnTo>
                  <a:lnTo>
                    <a:pt x="300" y="367"/>
                  </a:lnTo>
                  <a:lnTo>
                    <a:pt x="305" y="375"/>
                  </a:lnTo>
                  <a:lnTo>
                    <a:pt x="310" y="383"/>
                  </a:lnTo>
                  <a:lnTo>
                    <a:pt x="310" y="383"/>
                  </a:lnTo>
                  <a:lnTo>
                    <a:pt x="321" y="394"/>
                  </a:lnTo>
                  <a:lnTo>
                    <a:pt x="334" y="402"/>
                  </a:lnTo>
                  <a:lnTo>
                    <a:pt x="349" y="410"/>
                  </a:lnTo>
                  <a:lnTo>
                    <a:pt x="362" y="419"/>
                  </a:lnTo>
                  <a:lnTo>
                    <a:pt x="372" y="431"/>
                  </a:lnTo>
                  <a:lnTo>
                    <a:pt x="372" y="431"/>
                  </a:lnTo>
                  <a:lnTo>
                    <a:pt x="376" y="439"/>
                  </a:lnTo>
                  <a:lnTo>
                    <a:pt x="379" y="449"/>
                  </a:lnTo>
                  <a:lnTo>
                    <a:pt x="382" y="458"/>
                  </a:lnTo>
                  <a:lnTo>
                    <a:pt x="385" y="468"/>
                  </a:lnTo>
                  <a:lnTo>
                    <a:pt x="389" y="477"/>
                  </a:lnTo>
                  <a:lnTo>
                    <a:pt x="389" y="477"/>
                  </a:lnTo>
                  <a:lnTo>
                    <a:pt x="391" y="478"/>
                  </a:lnTo>
                  <a:lnTo>
                    <a:pt x="394" y="479"/>
                  </a:lnTo>
                  <a:lnTo>
                    <a:pt x="396" y="480"/>
                  </a:lnTo>
                  <a:lnTo>
                    <a:pt x="398" y="481"/>
                  </a:lnTo>
                  <a:lnTo>
                    <a:pt x="399" y="483"/>
                  </a:lnTo>
                  <a:lnTo>
                    <a:pt x="399" y="483"/>
                  </a:lnTo>
                  <a:lnTo>
                    <a:pt x="403" y="488"/>
                  </a:lnTo>
                  <a:lnTo>
                    <a:pt x="407" y="495"/>
                  </a:lnTo>
                  <a:lnTo>
                    <a:pt x="411" y="501"/>
                  </a:lnTo>
                  <a:lnTo>
                    <a:pt x="415" y="506"/>
                  </a:lnTo>
                  <a:lnTo>
                    <a:pt x="418" y="512"/>
                  </a:lnTo>
                  <a:lnTo>
                    <a:pt x="418" y="512"/>
                  </a:lnTo>
                  <a:lnTo>
                    <a:pt x="422" y="521"/>
                  </a:lnTo>
                  <a:lnTo>
                    <a:pt x="425" y="531"/>
                  </a:lnTo>
                  <a:lnTo>
                    <a:pt x="427" y="540"/>
                  </a:lnTo>
                  <a:lnTo>
                    <a:pt x="428" y="551"/>
                  </a:lnTo>
                  <a:lnTo>
                    <a:pt x="427" y="561"/>
                  </a:lnTo>
                  <a:lnTo>
                    <a:pt x="426" y="571"/>
                  </a:lnTo>
                  <a:lnTo>
                    <a:pt x="424" y="581"/>
                  </a:lnTo>
                  <a:lnTo>
                    <a:pt x="421" y="591"/>
                  </a:lnTo>
                  <a:lnTo>
                    <a:pt x="418" y="601"/>
                  </a:lnTo>
                  <a:lnTo>
                    <a:pt x="414" y="610"/>
                  </a:lnTo>
                  <a:lnTo>
                    <a:pt x="414" y="610"/>
                  </a:lnTo>
                  <a:lnTo>
                    <a:pt x="408" y="623"/>
                  </a:lnTo>
                  <a:lnTo>
                    <a:pt x="400" y="635"/>
                  </a:lnTo>
                  <a:lnTo>
                    <a:pt x="391" y="646"/>
                  </a:lnTo>
                  <a:lnTo>
                    <a:pt x="381" y="656"/>
                  </a:lnTo>
                  <a:lnTo>
                    <a:pt x="370" y="664"/>
                  </a:lnTo>
                  <a:lnTo>
                    <a:pt x="370" y="664"/>
                  </a:lnTo>
                  <a:lnTo>
                    <a:pt x="360" y="672"/>
                  </a:lnTo>
                  <a:lnTo>
                    <a:pt x="350" y="680"/>
                  </a:lnTo>
                  <a:lnTo>
                    <a:pt x="339" y="688"/>
                  </a:lnTo>
                  <a:lnTo>
                    <a:pt x="330" y="695"/>
                  </a:lnTo>
                  <a:lnTo>
                    <a:pt x="320" y="703"/>
                  </a:lnTo>
                  <a:lnTo>
                    <a:pt x="320" y="703"/>
                  </a:lnTo>
                  <a:lnTo>
                    <a:pt x="316" y="715"/>
                  </a:lnTo>
                  <a:lnTo>
                    <a:pt x="321" y="732"/>
                  </a:lnTo>
                  <a:lnTo>
                    <a:pt x="328" y="746"/>
                  </a:lnTo>
                  <a:lnTo>
                    <a:pt x="331" y="757"/>
                  </a:lnTo>
                  <a:lnTo>
                    <a:pt x="323" y="761"/>
                  </a:lnTo>
                  <a:lnTo>
                    <a:pt x="323" y="761"/>
                  </a:lnTo>
                  <a:lnTo>
                    <a:pt x="316" y="763"/>
                  </a:lnTo>
                  <a:lnTo>
                    <a:pt x="310" y="771"/>
                  </a:lnTo>
                  <a:lnTo>
                    <a:pt x="304" y="782"/>
                  </a:lnTo>
                  <a:lnTo>
                    <a:pt x="297" y="797"/>
                  </a:lnTo>
                  <a:lnTo>
                    <a:pt x="292" y="813"/>
                  </a:lnTo>
                  <a:lnTo>
                    <a:pt x="287" y="828"/>
                  </a:lnTo>
                  <a:lnTo>
                    <a:pt x="281" y="843"/>
                  </a:lnTo>
                  <a:lnTo>
                    <a:pt x="275" y="855"/>
                  </a:lnTo>
                  <a:lnTo>
                    <a:pt x="269" y="862"/>
                  </a:lnTo>
                  <a:lnTo>
                    <a:pt x="262" y="865"/>
                  </a:lnTo>
                  <a:lnTo>
                    <a:pt x="262" y="865"/>
                  </a:lnTo>
                  <a:lnTo>
                    <a:pt x="261" y="866"/>
                  </a:lnTo>
                  <a:lnTo>
                    <a:pt x="260" y="870"/>
                  </a:lnTo>
                  <a:lnTo>
                    <a:pt x="260" y="877"/>
                  </a:lnTo>
                  <a:lnTo>
                    <a:pt x="260" y="886"/>
                  </a:lnTo>
                  <a:lnTo>
                    <a:pt x="260" y="898"/>
                  </a:lnTo>
                  <a:lnTo>
                    <a:pt x="261" y="912"/>
                  </a:lnTo>
                  <a:lnTo>
                    <a:pt x="263" y="929"/>
                  </a:lnTo>
                  <a:lnTo>
                    <a:pt x="265" y="947"/>
                  </a:lnTo>
                  <a:lnTo>
                    <a:pt x="268" y="969"/>
                  </a:lnTo>
                  <a:lnTo>
                    <a:pt x="271" y="992"/>
                  </a:lnTo>
                  <a:lnTo>
                    <a:pt x="271" y="992"/>
                  </a:lnTo>
                  <a:lnTo>
                    <a:pt x="273" y="1001"/>
                  </a:lnTo>
                  <a:lnTo>
                    <a:pt x="276" y="1010"/>
                  </a:lnTo>
                  <a:lnTo>
                    <a:pt x="279" y="1020"/>
                  </a:lnTo>
                  <a:lnTo>
                    <a:pt x="284" y="1029"/>
                  </a:lnTo>
                  <a:lnTo>
                    <a:pt x="288" y="1039"/>
                  </a:lnTo>
                  <a:lnTo>
                    <a:pt x="292" y="1049"/>
                  </a:lnTo>
                  <a:lnTo>
                    <a:pt x="295" y="1060"/>
                  </a:lnTo>
                  <a:lnTo>
                    <a:pt x="299" y="1071"/>
                  </a:lnTo>
                  <a:lnTo>
                    <a:pt x="301" y="1082"/>
                  </a:lnTo>
                  <a:lnTo>
                    <a:pt x="302" y="1094"/>
                  </a:lnTo>
                  <a:lnTo>
                    <a:pt x="302" y="1094"/>
                  </a:lnTo>
                  <a:lnTo>
                    <a:pt x="302" y="1112"/>
                  </a:lnTo>
                  <a:lnTo>
                    <a:pt x="302" y="1130"/>
                  </a:lnTo>
                  <a:lnTo>
                    <a:pt x="303" y="1149"/>
                  </a:lnTo>
                  <a:lnTo>
                    <a:pt x="304" y="1169"/>
                  </a:lnTo>
                  <a:lnTo>
                    <a:pt x="305" y="1190"/>
                  </a:lnTo>
                  <a:lnTo>
                    <a:pt x="306" y="1210"/>
                  </a:lnTo>
                  <a:lnTo>
                    <a:pt x="306" y="1230"/>
                  </a:lnTo>
                  <a:lnTo>
                    <a:pt x="306" y="1250"/>
                  </a:lnTo>
                  <a:lnTo>
                    <a:pt x="304" y="1269"/>
                  </a:lnTo>
                  <a:lnTo>
                    <a:pt x="302" y="1288"/>
                  </a:lnTo>
                  <a:lnTo>
                    <a:pt x="302" y="1288"/>
                  </a:lnTo>
                  <a:lnTo>
                    <a:pt x="295" y="1312"/>
                  </a:lnTo>
                  <a:lnTo>
                    <a:pt x="289" y="1334"/>
                  </a:lnTo>
                  <a:lnTo>
                    <a:pt x="282" y="1355"/>
                  </a:lnTo>
                  <a:lnTo>
                    <a:pt x="275" y="1374"/>
                  </a:lnTo>
                  <a:lnTo>
                    <a:pt x="268" y="1390"/>
                  </a:lnTo>
                  <a:lnTo>
                    <a:pt x="261" y="1404"/>
                  </a:lnTo>
                  <a:lnTo>
                    <a:pt x="255" y="1416"/>
                  </a:lnTo>
                  <a:lnTo>
                    <a:pt x="249" y="1424"/>
                  </a:lnTo>
                  <a:lnTo>
                    <a:pt x="245" y="1429"/>
                  </a:lnTo>
                  <a:lnTo>
                    <a:pt x="243" y="1431"/>
                  </a:lnTo>
                  <a:lnTo>
                    <a:pt x="243" y="1431"/>
                  </a:lnTo>
                  <a:lnTo>
                    <a:pt x="240" y="1429"/>
                  </a:lnTo>
                  <a:lnTo>
                    <a:pt x="235" y="1425"/>
                  </a:lnTo>
                  <a:lnTo>
                    <a:pt x="227" y="1418"/>
                  </a:lnTo>
                  <a:lnTo>
                    <a:pt x="218" y="1409"/>
                  </a:lnTo>
                  <a:lnTo>
                    <a:pt x="208" y="1396"/>
                  </a:lnTo>
                  <a:lnTo>
                    <a:pt x="197" y="1383"/>
                  </a:lnTo>
                  <a:lnTo>
                    <a:pt x="187" y="1367"/>
                  </a:lnTo>
                  <a:lnTo>
                    <a:pt x="178" y="1351"/>
                  </a:lnTo>
                  <a:lnTo>
                    <a:pt x="171" y="1332"/>
                  </a:lnTo>
                  <a:lnTo>
                    <a:pt x="165" y="1313"/>
                  </a:lnTo>
                  <a:lnTo>
                    <a:pt x="165" y="1313"/>
                  </a:lnTo>
                  <a:lnTo>
                    <a:pt x="151" y="1243"/>
                  </a:lnTo>
                  <a:lnTo>
                    <a:pt x="140" y="1164"/>
                  </a:lnTo>
                  <a:lnTo>
                    <a:pt x="129" y="1079"/>
                  </a:lnTo>
                  <a:lnTo>
                    <a:pt x="119" y="993"/>
                  </a:lnTo>
                  <a:lnTo>
                    <a:pt x="111" y="909"/>
                  </a:lnTo>
                  <a:lnTo>
                    <a:pt x="102" y="831"/>
                  </a:lnTo>
                  <a:lnTo>
                    <a:pt x="95" y="763"/>
                  </a:lnTo>
                  <a:lnTo>
                    <a:pt x="90" y="708"/>
                  </a:lnTo>
                  <a:lnTo>
                    <a:pt x="85" y="672"/>
                  </a:lnTo>
                  <a:lnTo>
                    <a:pt x="82" y="657"/>
                  </a:lnTo>
                  <a:lnTo>
                    <a:pt x="82" y="657"/>
                  </a:lnTo>
                  <a:lnTo>
                    <a:pt x="70" y="645"/>
                  </a:lnTo>
                  <a:lnTo>
                    <a:pt x="58" y="633"/>
                  </a:lnTo>
                  <a:lnTo>
                    <a:pt x="47" y="622"/>
                  </a:lnTo>
                  <a:lnTo>
                    <a:pt x="35" y="611"/>
                  </a:lnTo>
                  <a:lnTo>
                    <a:pt x="23" y="599"/>
                  </a:lnTo>
                  <a:lnTo>
                    <a:pt x="23" y="599"/>
                  </a:lnTo>
                  <a:lnTo>
                    <a:pt x="15" y="592"/>
                  </a:lnTo>
                  <a:lnTo>
                    <a:pt x="7" y="584"/>
                  </a:lnTo>
                  <a:lnTo>
                    <a:pt x="2" y="575"/>
                  </a:lnTo>
                  <a:lnTo>
                    <a:pt x="0" y="566"/>
                  </a:lnTo>
                  <a:lnTo>
                    <a:pt x="3" y="557"/>
                  </a:lnTo>
                  <a:lnTo>
                    <a:pt x="3" y="557"/>
                  </a:lnTo>
                  <a:lnTo>
                    <a:pt x="5" y="552"/>
                  </a:lnTo>
                  <a:lnTo>
                    <a:pt x="9" y="548"/>
                  </a:lnTo>
                  <a:lnTo>
                    <a:pt x="13" y="544"/>
                  </a:lnTo>
                  <a:lnTo>
                    <a:pt x="17" y="539"/>
                  </a:lnTo>
                  <a:lnTo>
                    <a:pt x="20" y="535"/>
                  </a:lnTo>
                  <a:lnTo>
                    <a:pt x="20" y="535"/>
                  </a:lnTo>
                  <a:lnTo>
                    <a:pt x="23" y="530"/>
                  </a:lnTo>
                  <a:lnTo>
                    <a:pt x="24" y="525"/>
                  </a:lnTo>
                  <a:lnTo>
                    <a:pt x="25" y="519"/>
                  </a:lnTo>
                  <a:lnTo>
                    <a:pt x="26" y="514"/>
                  </a:lnTo>
                  <a:lnTo>
                    <a:pt x="28" y="509"/>
                  </a:lnTo>
                  <a:lnTo>
                    <a:pt x="28" y="509"/>
                  </a:lnTo>
                  <a:lnTo>
                    <a:pt x="35" y="493"/>
                  </a:lnTo>
                  <a:lnTo>
                    <a:pt x="42" y="476"/>
                  </a:lnTo>
                  <a:lnTo>
                    <a:pt x="50" y="461"/>
                  </a:lnTo>
                  <a:lnTo>
                    <a:pt x="58" y="446"/>
                  </a:lnTo>
                  <a:lnTo>
                    <a:pt x="67" y="431"/>
                  </a:lnTo>
                  <a:lnTo>
                    <a:pt x="74" y="415"/>
                  </a:lnTo>
                  <a:lnTo>
                    <a:pt x="81" y="400"/>
                  </a:lnTo>
                  <a:lnTo>
                    <a:pt x="87" y="384"/>
                  </a:lnTo>
                  <a:lnTo>
                    <a:pt x="93" y="367"/>
                  </a:lnTo>
                  <a:lnTo>
                    <a:pt x="97" y="350"/>
                  </a:lnTo>
                  <a:lnTo>
                    <a:pt x="97" y="350"/>
                  </a:lnTo>
                  <a:lnTo>
                    <a:pt x="99" y="334"/>
                  </a:lnTo>
                  <a:lnTo>
                    <a:pt x="101" y="319"/>
                  </a:lnTo>
                  <a:lnTo>
                    <a:pt x="101" y="304"/>
                  </a:lnTo>
                  <a:lnTo>
                    <a:pt x="101" y="289"/>
                  </a:lnTo>
                  <a:lnTo>
                    <a:pt x="101" y="274"/>
                  </a:lnTo>
                  <a:lnTo>
                    <a:pt x="100" y="258"/>
                  </a:lnTo>
                  <a:lnTo>
                    <a:pt x="99" y="244"/>
                  </a:lnTo>
                  <a:lnTo>
                    <a:pt x="98" y="229"/>
                  </a:lnTo>
                  <a:lnTo>
                    <a:pt x="98" y="214"/>
                  </a:lnTo>
                  <a:lnTo>
                    <a:pt x="98" y="199"/>
                  </a:lnTo>
                  <a:lnTo>
                    <a:pt x="98" y="199"/>
                  </a:lnTo>
                  <a:lnTo>
                    <a:pt x="98" y="190"/>
                  </a:lnTo>
                  <a:lnTo>
                    <a:pt x="97" y="181"/>
                  </a:lnTo>
                  <a:lnTo>
                    <a:pt x="96" y="173"/>
                  </a:lnTo>
                  <a:lnTo>
                    <a:pt x="94" y="164"/>
                  </a:lnTo>
                  <a:lnTo>
                    <a:pt x="91" y="155"/>
                  </a:lnTo>
                  <a:lnTo>
                    <a:pt x="89" y="147"/>
                  </a:lnTo>
                  <a:lnTo>
                    <a:pt x="87" y="138"/>
                  </a:lnTo>
                  <a:lnTo>
                    <a:pt x="85" y="129"/>
                  </a:lnTo>
                  <a:lnTo>
                    <a:pt x="84" y="120"/>
                  </a:lnTo>
                  <a:lnTo>
                    <a:pt x="83" y="111"/>
                  </a:lnTo>
                  <a:lnTo>
                    <a:pt x="100"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5" name="Freeform 923"/>
            <p:cNvSpPr>
              <a:spLocks/>
            </p:cNvSpPr>
            <p:nvPr/>
          </p:nvSpPr>
          <p:spPr bwMode="auto">
            <a:xfrm>
              <a:off x="212" y="4057"/>
              <a:ext cx="12" cy="11"/>
            </a:xfrm>
            <a:custGeom>
              <a:avLst/>
              <a:gdLst>
                <a:gd name="T0" fmla="*/ 454 w 495"/>
                <a:gd name="T1" fmla="*/ 17 h 503"/>
                <a:gd name="T2" fmla="*/ 489 w 495"/>
                <a:gd name="T3" fmla="*/ 31 h 503"/>
                <a:gd name="T4" fmla="*/ 494 w 495"/>
                <a:gd name="T5" fmla="*/ 35 h 503"/>
                <a:gd name="T6" fmla="*/ 493 w 495"/>
                <a:gd name="T7" fmla="*/ 45 h 503"/>
                <a:gd name="T8" fmla="*/ 478 w 495"/>
                <a:gd name="T9" fmla="*/ 72 h 503"/>
                <a:gd name="T10" fmla="*/ 454 w 495"/>
                <a:gd name="T11" fmla="*/ 113 h 503"/>
                <a:gd name="T12" fmla="*/ 428 w 495"/>
                <a:gd name="T13" fmla="*/ 152 h 503"/>
                <a:gd name="T14" fmla="*/ 410 w 495"/>
                <a:gd name="T15" fmla="*/ 179 h 503"/>
                <a:gd name="T16" fmla="*/ 374 w 495"/>
                <a:gd name="T17" fmla="*/ 223 h 503"/>
                <a:gd name="T18" fmla="*/ 338 w 495"/>
                <a:gd name="T19" fmla="*/ 265 h 503"/>
                <a:gd name="T20" fmla="*/ 304 w 495"/>
                <a:gd name="T21" fmla="*/ 310 h 503"/>
                <a:gd name="T22" fmla="*/ 286 w 495"/>
                <a:gd name="T23" fmla="*/ 336 h 503"/>
                <a:gd name="T24" fmla="*/ 255 w 495"/>
                <a:gd name="T25" fmla="*/ 357 h 503"/>
                <a:gd name="T26" fmla="*/ 228 w 495"/>
                <a:gd name="T27" fmla="*/ 363 h 503"/>
                <a:gd name="T28" fmla="*/ 184 w 495"/>
                <a:gd name="T29" fmla="*/ 380 h 503"/>
                <a:gd name="T30" fmla="*/ 157 w 495"/>
                <a:gd name="T31" fmla="*/ 389 h 503"/>
                <a:gd name="T32" fmla="*/ 126 w 495"/>
                <a:gd name="T33" fmla="*/ 405 h 503"/>
                <a:gd name="T34" fmla="*/ 96 w 495"/>
                <a:gd name="T35" fmla="*/ 427 h 503"/>
                <a:gd name="T36" fmla="*/ 65 w 495"/>
                <a:gd name="T37" fmla="*/ 448 h 503"/>
                <a:gd name="T38" fmla="*/ 50 w 495"/>
                <a:gd name="T39" fmla="*/ 469 h 503"/>
                <a:gd name="T40" fmla="*/ 29 w 495"/>
                <a:gd name="T41" fmla="*/ 501 h 503"/>
                <a:gd name="T42" fmla="*/ 17 w 495"/>
                <a:gd name="T43" fmla="*/ 496 h 503"/>
                <a:gd name="T44" fmla="*/ 8 w 495"/>
                <a:gd name="T45" fmla="*/ 453 h 503"/>
                <a:gd name="T46" fmla="*/ 23 w 495"/>
                <a:gd name="T47" fmla="*/ 421 h 503"/>
                <a:gd name="T48" fmla="*/ 31 w 495"/>
                <a:gd name="T49" fmla="*/ 386 h 503"/>
                <a:gd name="T50" fmla="*/ 19 w 495"/>
                <a:gd name="T51" fmla="*/ 355 h 503"/>
                <a:gd name="T52" fmla="*/ 4 w 495"/>
                <a:gd name="T53" fmla="*/ 331 h 503"/>
                <a:gd name="T54" fmla="*/ 1 w 495"/>
                <a:gd name="T55" fmla="*/ 308 h 503"/>
                <a:gd name="T56" fmla="*/ 7 w 495"/>
                <a:gd name="T57" fmla="*/ 294 h 503"/>
                <a:gd name="T58" fmla="*/ 29 w 495"/>
                <a:gd name="T59" fmla="*/ 266 h 503"/>
                <a:gd name="T60" fmla="*/ 36 w 495"/>
                <a:gd name="T61" fmla="*/ 231 h 503"/>
                <a:gd name="T62" fmla="*/ 41 w 495"/>
                <a:gd name="T63" fmla="*/ 196 h 503"/>
                <a:gd name="T64" fmla="*/ 52 w 495"/>
                <a:gd name="T65" fmla="*/ 188 h 503"/>
                <a:gd name="T66" fmla="*/ 66 w 495"/>
                <a:gd name="T67" fmla="*/ 176 h 503"/>
                <a:gd name="T68" fmla="*/ 69 w 495"/>
                <a:gd name="T69" fmla="*/ 171 h 503"/>
                <a:gd name="T70" fmla="*/ 66 w 495"/>
                <a:gd name="T71" fmla="*/ 171 h 503"/>
                <a:gd name="T72" fmla="*/ 77 w 495"/>
                <a:gd name="T73" fmla="*/ 175 h 503"/>
                <a:gd name="T74" fmla="*/ 109 w 495"/>
                <a:gd name="T75" fmla="*/ 170 h 503"/>
                <a:gd name="T76" fmla="*/ 137 w 495"/>
                <a:gd name="T77" fmla="*/ 182 h 503"/>
                <a:gd name="T78" fmla="*/ 153 w 495"/>
                <a:gd name="T79" fmla="*/ 271 h 503"/>
                <a:gd name="T80" fmla="*/ 156 w 495"/>
                <a:gd name="T81" fmla="*/ 271 h 503"/>
                <a:gd name="T82" fmla="*/ 161 w 495"/>
                <a:gd name="T83" fmla="*/ 272 h 503"/>
                <a:gd name="T84" fmla="*/ 162 w 495"/>
                <a:gd name="T85" fmla="*/ 296 h 503"/>
                <a:gd name="T86" fmla="*/ 122 w 495"/>
                <a:gd name="T87" fmla="*/ 306 h 503"/>
                <a:gd name="T88" fmla="*/ 136 w 495"/>
                <a:gd name="T89" fmla="*/ 300 h 503"/>
                <a:gd name="T90" fmla="*/ 156 w 495"/>
                <a:gd name="T91" fmla="*/ 294 h 503"/>
                <a:gd name="T92" fmla="*/ 177 w 495"/>
                <a:gd name="T93" fmla="*/ 284 h 503"/>
                <a:gd name="T94" fmla="*/ 205 w 495"/>
                <a:gd name="T95" fmla="*/ 266 h 503"/>
                <a:gd name="T96" fmla="*/ 231 w 495"/>
                <a:gd name="T97" fmla="*/ 245 h 503"/>
                <a:gd name="T98" fmla="*/ 245 w 495"/>
                <a:gd name="T99" fmla="*/ 228 h 503"/>
                <a:gd name="T100" fmla="*/ 290 w 495"/>
                <a:gd name="T101" fmla="*/ 165 h 503"/>
                <a:gd name="T102" fmla="*/ 338 w 495"/>
                <a:gd name="T103" fmla="*/ 106 h 503"/>
                <a:gd name="T104" fmla="*/ 391 w 495"/>
                <a:gd name="T105" fmla="*/ 50 h 503"/>
                <a:gd name="T106" fmla="*/ 417 w 495"/>
                <a:gd name="T107" fmla="*/ 28 h 503"/>
                <a:gd name="T108" fmla="*/ 443 w 495"/>
                <a:gd name="T109" fmla="*/ 17 h 503"/>
                <a:gd name="T110" fmla="*/ 453 w 495"/>
                <a:gd name="T111" fmla="*/ 17 h 503"/>
                <a:gd name="T112" fmla="*/ 453 w 495"/>
                <a:gd name="T113" fmla="*/ 2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503">
                  <a:moveTo>
                    <a:pt x="438" y="0"/>
                  </a:moveTo>
                  <a:lnTo>
                    <a:pt x="445" y="10"/>
                  </a:lnTo>
                  <a:lnTo>
                    <a:pt x="454" y="17"/>
                  </a:lnTo>
                  <a:lnTo>
                    <a:pt x="465" y="23"/>
                  </a:lnTo>
                  <a:lnTo>
                    <a:pt x="477" y="27"/>
                  </a:lnTo>
                  <a:lnTo>
                    <a:pt x="489" y="31"/>
                  </a:lnTo>
                  <a:lnTo>
                    <a:pt x="489" y="31"/>
                  </a:lnTo>
                  <a:lnTo>
                    <a:pt x="492" y="32"/>
                  </a:lnTo>
                  <a:lnTo>
                    <a:pt x="494" y="35"/>
                  </a:lnTo>
                  <a:lnTo>
                    <a:pt x="495" y="38"/>
                  </a:lnTo>
                  <a:lnTo>
                    <a:pt x="495" y="41"/>
                  </a:lnTo>
                  <a:lnTo>
                    <a:pt x="493" y="45"/>
                  </a:lnTo>
                  <a:lnTo>
                    <a:pt x="493" y="45"/>
                  </a:lnTo>
                  <a:lnTo>
                    <a:pt x="486" y="59"/>
                  </a:lnTo>
                  <a:lnTo>
                    <a:pt x="478" y="72"/>
                  </a:lnTo>
                  <a:lnTo>
                    <a:pt x="471" y="87"/>
                  </a:lnTo>
                  <a:lnTo>
                    <a:pt x="463" y="100"/>
                  </a:lnTo>
                  <a:lnTo>
                    <a:pt x="454" y="113"/>
                  </a:lnTo>
                  <a:lnTo>
                    <a:pt x="445" y="126"/>
                  </a:lnTo>
                  <a:lnTo>
                    <a:pt x="437" y="139"/>
                  </a:lnTo>
                  <a:lnTo>
                    <a:pt x="428" y="152"/>
                  </a:lnTo>
                  <a:lnTo>
                    <a:pt x="419" y="165"/>
                  </a:lnTo>
                  <a:lnTo>
                    <a:pt x="410" y="179"/>
                  </a:lnTo>
                  <a:lnTo>
                    <a:pt x="410" y="179"/>
                  </a:lnTo>
                  <a:lnTo>
                    <a:pt x="397" y="194"/>
                  </a:lnTo>
                  <a:lnTo>
                    <a:pt x="386" y="209"/>
                  </a:lnTo>
                  <a:lnTo>
                    <a:pt x="374" y="223"/>
                  </a:lnTo>
                  <a:lnTo>
                    <a:pt x="362" y="237"/>
                  </a:lnTo>
                  <a:lnTo>
                    <a:pt x="350" y="251"/>
                  </a:lnTo>
                  <a:lnTo>
                    <a:pt x="338" y="265"/>
                  </a:lnTo>
                  <a:lnTo>
                    <a:pt x="327" y="279"/>
                  </a:lnTo>
                  <a:lnTo>
                    <a:pt x="315" y="294"/>
                  </a:lnTo>
                  <a:lnTo>
                    <a:pt x="304" y="310"/>
                  </a:lnTo>
                  <a:lnTo>
                    <a:pt x="294" y="326"/>
                  </a:lnTo>
                  <a:lnTo>
                    <a:pt x="294" y="326"/>
                  </a:lnTo>
                  <a:lnTo>
                    <a:pt x="286" y="336"/>
                  </a:lnTo>
                  <a:lnTo>
                    <a:pt x="278" y="345"/>
                  </a:lnTo>
                  <a:lnTo>
                    <a:pt x="267" y="352"/>
                  </a:lnTo>
                  <a:lnTo>
                    <a:pt x="255" y="357"/>
                  </a:lnTo>
                  <a:lnTo>
                    <a:pt x="244" y="360"/>
                  </a:lnTo>
                  <a:lnTo>
                    <a:pt x="244" y="360"/>
                  </a:lnTo>
                  <a:lnTo>
                    <a:pt x="228" y="363"/>
                  </a:lnTo>
                  <a:lnTo>
                    <a:pt x="212" y="368"/>
                  </a:lnTo>
                  <a:lnTo>
                    <a:pt x="198" y="374"/>
                  </a:lnTo>
                  <a:lnTo>
                    <a:pt x="184" y="380"/>
                  </a:lnTo>
                  <a:lnTo>
                    <a:pt x="168" y="385"/>
                  </a:lnTo>
                  <a:lnTo>
                    <a:pt x="168" y="385"/>
                  </a:lnTo>
                  <a:lnTo>
                    <a:pt x="157" y="389"/>
                  </a:lnTo>
                  <a:lnTo>
                    <a:pt x="146" y="394"/>
                  </a:lnTo>
                  <a:lnTo>
                    <a:pt x="136" y="399"/>
                  </a:lnTo>
                  <a:lnTo>
                    <a:pt x="126" y="405"/>
                  </a:lnTo>
                  <a:lnTo>
                    <a:pt x="116" y="412"/>
                  </a:lnTo>
                  <a:lnTo>
                    <a:pt x="106" y="419"/>
                  </a:lnTo>
                  <a:lnTo>
                    <a:pt x="96" y="427"/>
                  </a:lnTo>
                  <a:lnTo>
                    <a:pt x="87" y="434"/>
                  </a:lnTo>
                  <a:lnTo>
                    <a:pt x="77" y="441"/>
                  </a:lnTo>
                  <a:lnTo>
                    <a:pt x="65" y="448"/>
                  </a:lnTo>
                  <a:lnTo>
                    <a:pt x="65" y="448"/>
                  </a:lnTo>
                  <a:lnTo>
                    <a:pt x="56" y="457"/>
                  </a:lnTo>
                  <a:lnTo>
                    <a:pt x="50" y="469"/>
                  </a:lnTo>
                  <a:lnTo>
                    <a:pt x="45" y="481"/>
                  </a:lnTo>
                  <a:lnTo>
                    <a:pt x="39" y="492"/>
                  </a:lnTo>
                  <a:lnTo>
                    <a:pt x="29" y="501"/>
                  </a:lnTo>
                  <a:lnTo>
                    <a:pt x="29" y="501"/>
                  </a:lnTo>
                  <a:lnTo>
                    <a:pt x="19" y="503"/>
                  </a:lnTo>
                  <a:lnTo>
                    <a:pt x="17" y="496"/>
                  </a:lnTo>
                  <a:lnTo>
                    <a:pt x="18" y="483"/>
                  </a:lnTo>
                  <a:lnTo>
                    <a:pt x="16" y="467"/>
                  </a:lnTo>
                  <a:lnTo>
                    <a:pt x="8" y="453"/>
                  </a:lnTo>
                  <a:lnTo>
                    <a:pt x="8" y="453"/>
                  </a:lnTo>
                  <a:lnTo>
                    <a:pt x="17" y="436"/>
                  </a:lnTo>
                  <a:lnTo>
                    <a:pt x="23" y="421"/>
                  </a:lnTo>
                  <a:lnTo>
                    <a:pt x="29" y="408"/>
                  </a:lnTo>
                  <a:lnTo>
                    <a:pt x="31" y="396"/>
                  </a:lnTo>
                  <a:lnTo>
                    <a:pt x="31" y="386"/>
                  </a:lnTo>
                  <a:lnTo>
                    <a:pt x="29" y="376"/>
                  </a:lnTo>
                  <a:lnTo>
                    <a:pt x="25" y="366"/>
                  </a:lnTo>
                  <a:lnTo>
                    <a:pt x="19" y="355"/>
                  </a:lnTo>
                  <a:lnTo>
                    <a:pt x="12" y="344"/>
                  </a:lnTo>
                  <a:lnTo>
                    <a:pt x="4" y="331"/>
                  </a:lnTo>
                  <a:lnTo>
                    <a:pt x="4" y="331"/>
                  </a:lnTo>
                  <a:lnTo>
                    <a:pt x="1" y="325"/>
                  </a:lnTo>
                  <a:lnTo>
                    <a:pt x="0" y="316"/>
                  </a:lnTo>
                  <a:lnTo>
                    <a:pt x="1" y="308"/>
                  </a:lnTo>
                  <a:lnTo>
                    <a:pt x="3" y="299"/>
                  </a:lnTo>
                  <a:lnTo>
                    <a:pt x="7" y="294"/>
                  </a:lnTo>
                  <a:lnTo>
                    <a:pt x="7" y="294"/>
                  </a:lnTo>
                  <a:lnTo>
                    <a:pt x="16" y="285"/>
                  </a:lnTo>
                  <a:lnTo>
                    <a:pt x="23" y="276"/>
                  </a:lnTo>
                  <a:lnTo>
                    <a:pt x="29" y="266"/>
                  </a:lnTo>
                  <a:lnTo>
                    <a:pt x="32" y="255"/>
                  </a:lnTo>
                  <a:lnTo>
                    <a:pt x="34" y="243"/>
                  </a:lnTo>
                  <a:lnTo>
                    <a:pt x="36" y="231"/>
                  </a:lnTo>
                  <a:lnTo>
                    <a:pt x="37" y="219"/>
                  </a:lnTo>
                  <a:lnTo>
                    <a:pt x="39" y="208"/>
                  </a:lnTo>
                  <a:lnTo>
                    <a:pt x="41" y="196"/>
                  </a:lnTo>
                  <a:lnTo>
                    <a:pt x="45" y="186"/>
                  </a:lnTo>
                  <a:lnTo>
                    <a:pt x="45" y="186"/>
                  </a:lnTo>
                  <a:lnTo>
                    <a:pt x="52" y="188"/>
                  </a:lnTo>
                  <a:lnTo>
                    <a:pt x="58" y="186"/>
                  </a:lnTo>
                  <a:lnTo>
                    <a:pt x="62" y="181"/>
                  </a:lnTo>
                  <a:lnTo>
                    <a:pt x="66" y="176"/>
                  </a:lnTo>
                  <a:lnTo>
                    <a:pt x="70" y="171"/>
                  </a:lnTo>
                  <a:lnTo>
                    <a:pt x="70" y="171"/>
                  </a:lnTo>
                  <a:lnTo>
                    <a:pt x="69" y="171"/>
                  </a:lnTo>
                  <a:lnTo>
                    <a:pt x="68" y="171"/>
                  </a:lnTo>
                  <a:lnTo>
                    <a:pt x="67" y="171"/>
                  </a:lnTo>
                  <a:lnTo>
                    <a:pt x="66" y="171"/>
                  </a:lnTo>
                  <a:lnTo>
                    <a:pt x="65" y="171"/>
                  </a:lnTo>
                  <a:lnTo>
                    <a:pt x="65" y="171"/>
                  </a:lnTo>
                  <a:lnTo>
                    <a:pt x="77" y="175"/>
                  </a:lnTo>
                  <a:lnTo>
                    <a:pt x="88" y="175"/>
                  </a:lnTo>
                  <a:lnTo>
                    <a:pt x="99" y="172"/>
                  </a:lnTo>
                  <a:lnTo>
                    <a:pt x="109" y="170"/>
                  </a:lnTo>
                  <a:lnTo>
                    <a:pt x="119" y="169"/>
                  </a:lnTo>
                  <a:lnTo>
                    <a:pt x="129" y="172"/>
                  </a:lnTo>
                  <a:lnTo>
                    <a:pt x="137" y="182"/>
                  </a:lnTo>
                  <a:lnTo>
                    <a:pt x="144" y="200"/>
                  </a:lnTo>
                  <a:lnTo>
                    <a:pt x="149" y="229"/>
                  </a:lnTo>
                  <a:lnTo>
                    <a:pt x="153" y="271"/>
                  </a:lnTo>
                  <a:lnTo>
                    <a:pt x="153" y="271"/>
                  </a:lnTo>
                  <a:lnTo>
                    <a:pt x="154" y="271"/>
                  </a:lnTo>
                  <a:lnTo>
                    <a:pt x="156" y="271"/>
                  </a:lnTo>
                  <a:lnTo>
                    <a:pt x="158" y="271"/>
                  </a:lnTo>
                  <a:lnTo>
                    <a:pt x="160" y="271"/>
                  </a:lnTo>
                  <a:lnTo>
                    <a:pt x="161" y="272"/>
                  </a:lnTo>
                  <a:lnTo>
                    <a:pt x="161" y="272"/>
                  </a:lnTo>
                  <a:lnTo>
                    <a:pt x="167" y="285"/>
                  </a:lnTo>
                  <a:lnTo>
                    <a:pt x="162" y="296"/>
                  </a:lnTo>
                  <a:lnTo>
                    <a:pt x="150" y="303"/>
                  </a:lnTo>
                  <a:lnTo>
                    <a:pt x="135" y="306"/>
                  </a:lnTo>
                  <a:lnTo>
                    <a:pt x="122" y="306"/>
                  </a:lnTo>
                  <a:lnTo>
                    <a:pt x="122" y="306"/>
                  </a:lnTo>
                  <a:lnTo>
                    <a:pt x="129" y="302"/>
                  </a:lnTo>
                  <a:lnTo>
                    <a:pt x="136" y="300"/>
                  </a:lnTo>
                  <a:lnTo>
                    <a:pt x="143" y="298"/>
                  </a:lnTo>
                  <a:lnTo>
                    <a:pt x="150" y="296"/>
                  </a:lnTo>
                  <a:lnTo>
                    <a:pt x="156" y="294"/>
                  </a:lnTo>
                  <a:lnTo>
                    <a:pt x="156" y="294"/>
                  </a:lnTo>
                  <a:lnTo>
                    <a:pt x="166" y="289"/>
                  </a:lnTo>
                  <a:lnTo>
                    <a:pt x="177" y="284"/>
                  </a:lnTo>
                  <a:lnTo>
                    <a:pt x="187" y="278"/>
                  </a:lnTo>
                  <a:lnTo>
                    <a:pt x="196" y="272"/>
                  </a:lnTo>
                  <a:lnTo>
                    <a:pt x="205" y="266"/>
                  </a:lnTo>
                  <a:lnTo>
                    <a:pt x="214" y="260"/>
                  </a:lnTo>
                  <a:lnTo>
                    <a:pt x="224" y="253"/>
                  </a:lnTo>
                  <a:lnTo>
                    <a:pt x="231" y="245"/>
                  </a:lnTo>
                  <a:lnTo>
                    <a:pt x="239" y="237"/>
                  </a:lnTo>
                  <a:lnTo>
                    <a:pt x="245" y="228"/>
                  </a:lnTo>
                  <a:lnTo>
                    <a:pt x="245" y="228"/>
                  </a:lnTo>
                  <a:lnTo>
                    <a:pt x="260" y="207"/>
                  </a:lnTo>
                  <a:lnTo>
                    <a:pt x="275" y="185"/>
                  </a:lnTo>
                  <a:lnTo>
                    <a:pt x="290" y="165"/>
                  </a:lnTo>
                  <a:lnTo>
                    <a:pt x="305" y="145"/>
                  </a:lnTo>
                  <a:lnTo>
                    <a:pt x="322" y="125"/>
                  </a:lnTo>
                  <a:lnTo>
                    <a:pt x="338" y="106"/>
                  </a:lnTo>
                  <a:lnTo>
                    <a:pt x="355" y="87"/>
                  </a:lnTo>
                  <a:lnTo>
                    <a:pt x="373" y="68"/>
                  </a:lnTo>
                  <a:lnTo>
                    <a:pt x="391" y="50"/>
                  </a:lnTo>
                  <a:lnTo>
                    <a:pt x="411" y="33"/>
                  </a:lnTo>
                  <a:lnTo>
                    <a:pt x="411" y="33"/>
                  </a:lnTo>
                  <a:lnTo>
                    <a:pt x="417" y="28"/>
                  </a:lnTo>
                  <a:lnTo>
                    <a:pt x="425" y="24"/>
                  </a:lnTo>
                  <a:lnTo>
                    <a:pt x="434" y="20"/>
                  </a:lnTo>
                  <a:lnTo>
                    <a:pt x="443" y="17"/>
                  </a:lnTo>
                  <a:lnTo>
                    <a:pt x="453" y="15"/>
                  </a:lnTo>
                  <a:lnTo>
                    <a:pt x="453" y="15"/>
                  </a:lnTo>
                  <a:lnTo>
                    <a:pt x="453" y="17"/>
                  </a:lnTo>
                  <a:lnTo>
                    <a:pt x="453" y="19"/>
                  </a:lnTo>
                  <a:lnTo>
                    <a:pt x="453" y="21"/>
                  </a:lnTo>
                  <a:lnTo>
                    <a:pt x="453" y="23"/>
                  </a:lnTo>
                  <a:lnTo>
                    <a:pt x="453" y="25"/>
                  </a:lnTo>
                  <a:lnTo>
                    <a:pt x="438"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6" name="Freeform 924"/>
            <p:cNvSpPr>
              <a:spLocks/>
            </p:cNvSpPr>
            <p:nvPr/>
          </p:nvSpPr>
          <p:spPr bwMode="auto">
            <a:xfrm>
              <a:off x="217" y="4048"/>
              <a:ext cx="6" cy="10"/>
            </a:xfrm>
            <a:custGeom>
              <a:avLst/>
              <a:gdLst>
                <a:gd name="T0" fmla="*/ 27 w 302"/>
                <a:gd name="T1" fmla="*/ 299 h 415"/>
                <a:gd name="T2" fmla="*/ 16 w 302"/>
                <a:gd name="T3" fmla="*/ 273 h 415"/>
                <a:gd name="T4" fmla="*/ 6 w 302"/>
                <a:gd name="T5" fmla="*/ 247 h 415"/>
                <a:gd name="T6" fmla="*/ 2 w 302"/>
                <a:gd name="T7" fmla="*/ 223 h 415"/>
                <a:gd name="T8" fmla="*/ 0 w 302"/>
                <a:gd name="T9" fmla="*/ 172 h 415"/>
                <a:gd name="T10" fmla="*/ 6 w 302"/>
                <a:gd name="T11" fmla="*/ 123 h 415"/>
                <a:gd name="T12" fmla="*/ 24 w 302"/>
                <a:gd name="T13" fmla="*/ 79 h 415"/>
                <a:gd name="T14" fmla="*/ 58 w 302"/>
                <a:gd name="T15" fmla="*/ 43 h 415"/>
                <a:gd name="T16" fmla="*/ 80 w 302"/>
                <a:gd name="T17" fmla="*/ 29 h 415"/>
                <a:gd name="T18" fmla="*/ 107 w 302"/>
                <a:gd name="T19" fmla="*/ 17 h 415"/>
                <a:gd name="T20" fmla="*/ 136 w 302"/>
                <a:gd name="T21" fmla="*/ 7 h 415"/>
                <a:gd name="T22" fmla="*/ 164 w 302"/>
                <a:gd name="T23" fmla="*/ 1 h 415"/>
                <a:gd name="T24" fmla="*/ 193 w 302"/>
                <a:gd name="T25" fmla="*/ 0 h 415"/>
                <a:gd name="T26" fmla="*/ 221 w 302"/>
                <a:gd name="T27" fmla="*/ 5 h 415"/>
                <a:gd name="T28" fmla="*/ 232 w 302"/>
                <a:gd name="T29" fmla="*/ 10 h 415"/>
                <a:gd name="T30" fmla="*/ 249 w 302"/>
                <a:gd name="T31" fmla="*/ 25 h 415"/>
                <a:gd name="T32" fmla="*/ 260 w 302"/>
                <a:gd name="T33" fmla="*/ 44 h 415"/>
                <a:gd name="T34" fmla="*/ 269 w 302"/>
                <a:gd name="T35" fmla="*/ 66 h 415"/>
                <a:gd name="T36" fmla="*/ 280 w 302"/>
                <a:gd name="T37" fmla="*/ 89 h 415"/>
                <a:gd name="T38" fmla="*/ 286 w 302"/>
                <a:gd name="T39" fmla="*/ 99 h 415"/>
                <a:gd name="T40" fmla="*/ 297 w 302"/>
                <a:gd name="T41" fmla="*/ 121 h 415"/>
                <a:gd name="T42" fmla="*/ 302 w 302"/>
                <a:gd name="T43" fmla="*/ 144 h 415"/>
                <a:gd name="T44" fmla="*/ 302 w 302"/>
                <a:gd name="T45" fmla="*/ 168 h 415"/>
                <a:gd name="T46" fmla="*/ 296 w 302"/>
                <a:gd name="T47" fmla="*/ 193 h 415"/>
                <a:gd name="T48" fmla="*/ 285 w 302"/>
                <a:gd name="T49" fmla="*/ 217 h 415"/>
                <a:gd name="T50" fmla="*/ 276 w 302"/>
                <a:gd name="T51" fmla="*/ 234 h 415"/>
                <a:gd name="T52" fmla="*/ 260 w 302"/>
                <a:gd name="T53" fmla="*/ 270 h 415"/>
                <a:gd name="T54" fmla="*/ 250 w 302"/>
                <a:gd name="T55" fmla="*/ 307 h 415"/>
                <a:gd name="T56" fmla="*/ 240 w 302"/>
                <a:gd name="T57" fmla="*/ 345 h 415"/>
                <a:gd name="T58" fmla="*/ 228 w 302"/>
                <a:gd name="T59" fmla="*/ 382 h 415"/>
                <a:gd name="T60" fmla="*/ 220 w 302"/>
                <a:gd name="T61" fmla="*/ 400 h 415"/>
                <a:gd name="T62" fmla="*/ 212 w 302"/>
                <a:gd name="T63" fmla="*/ 409 h 415"/>
                <a:gd name="T64" fmla="*/ 197 w 302"/>
                <a:gd name="T65" fmla="*/ 414 h 415"/>
                <a:gd name="T66" fmla="*/ 180 w 302"/>
                <a:gd name="T67" fmla="*/ 415 h 415"/>
                <a:gd name="T68" fmla="*/ 160 w 302"/>
                <a:gd name="T69" fmla="*/ 411 h 415"/>
                <a:gd name="T70" fmla="*/ 142 w 302"/>
                <a:gd name="T71" fmla="*/ 402 h 415"/>
                <a:gd name="T72" fmla="*/ 141 w 302"/>
                <a:gd name="T73" fmla="*/ 401 h 415"/>
                <a:gd name="T74" fmla="*/ 141 w 302"/>
                <a:gd name="T75" fmla="*/ 397 h 415"/>
                <a:gd name="T76" fmla="*/ 141 w 302"/>
                <a:gd name="T77" fmla="*/ 393 h 415"/>
                <a:gd name="T78" fmla="*/ 135 w 302"/>
                <a:gd name="T79" fmla="*/ 395 h 415"/>
                <a:gd name="T80" fmla="*/ 125 w 302"/>
                <a:gd name="T81" fmla="*/ 386 h 415"/>
                <a:gd name="T82" fmla="*/ 115 w 302"/>
                <a:gd name="T83" fmla="*/ 38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415">
                  <a:moveTo>
                    <a:pt x="28" y="313"/>
                  </a:moveTo>
                  <a:lnTo>
                    <a:pt x="27" y="299"/>
                  </a:lnTo>
                  <a:lnTo>
                    <a:pt x="22" y="285"/>
                  </a:lnTo>
                  <a:lnTo>
                    <a:pt x="16" y="273"/>
                  </a:lnTo>
                  <a:lnTo>
                    <a:pt x="10" y="260"/>
                  </a:lnTo>
                  <a:lnTo>
                    <a:pt x="6" y="247"/>
                  </a:lnTo>
                  <a:lnTo>
                    <a:pt x="6" y="247"/>
                  </a:lnTo>
                  <a:lnTo>
                    <a:pt x="2" y="223"/>
                  </a:lnTo>
                  <a:lnTo>
                    <a:pt x="0" y="197"/>
                  </a:lnTo>
                  <a:lnTo>
                    <a:pt x="0" y="172"/>
                  </a:lnTo>
                  <a:lnTo>
                    <a:pt x="2" y="147"/>
                  </a:lnTo>
                  <a:lnTo>
                    <a:pt x="6" y="123"/>
                  </a:lnTo>
                  <a:lnTo>
                    <a:pt x="14" y="100"/>
                  </a:lnTo>
                  <a:lnTo>
                    <a:pt x="24" y="79"/>
                  </a:lnTo>
                  <a:lnTo>
                    <a:pt x="39" y="59"/>
                  </a:lnTo>
                  <a:lnTo>
                    <a:pt x="58" y="43"/>
                  </a:lnTo>
                  <a:lnTo>
                    <a:pt x="80" y="29"/>
                  </a:lnTo>
                  <a:lnTo>
                    <a:pt x="80" y="29"/>
                  </a:lnTo>
                  <a:lnTo>
                    <a:pt x="94" y="23"/>
                  </a:lnTo>
                  <a:lnTo>
                    <a:pt x="107" y="17"/>
                  </a:lnTo>
                  <a:lnTo>
                    <a:pt x="121" y="12"/>
                  </a:lnTo>
                  <a:lnTo>
                    <a:pt x="136" y="7"/>
                  </a:lnTo>
                  <a:lnTo>
                    <a:pt x="150" y="4"/>
                  </a:lnTo>
                  <a:lnTo>
                    <a:pt x="164" y="1"/>
                  </a:lnTo>
                  <a:lnTo>
                    <a:pt x="178" y="0"/>
                  </a:lnTo>
                  <a:lnTo>
                    <a:pt x="193" y="0"/>
                  </a:lnTo>
                  <a:lnTo>
                    <a:pt x="207" y="2"/>
                  </a:lnTo>
                  <a:lnTo>
                    <a:pt x="221" y="5"/>
                  </a:lnTo>
                  <a:lnTo>
                    <a:pt x="221" y="5"/>
                  </a:lnTo>
                  <a:lnTo>
                    <a:pt x="232" y="10"/>
                  </a:lnTo>
                  <a:lnTo>
                    <a:pt x="241" y="17"/>
                  </a:lnTo>
                  <a:lnTo>
                    <a:pt x="249" y="25"/>
                  </a:lnTo>
                  <a:lnTo>
                    <a:pt x="255" y="34"/>
                  </a:lnTo>
                  <a:lnTo>
                    <a:pt x="260" y="44"/>
                  </a:lnTo>
                  <a:lnTo>
                    <a:pt x="265" y="55"/>
                  </a:lnTo>
                  <a:lnTo>
                    <a:pt x="269" y="66"/>
                  </a:lnTo>
                  <a:lnTo>
                    <a:pt x="274" y="78"/>
                  </a:lnTo>
                  <a:lnTo>
                    <a:pt x="280" y="89"/>
                  </a:lnTo>
                  <a:lnTo>
                    <a:pt x="286" y="99"/>
                  </a:lnTo>
                  <a:lnTo>
                    <a:pt x="286" y="99"/>
                  </a:lnTo>
                  <a:lnTo>
                    <a:pt x="292" y="109"/>
                  </a:lnTo>
                  <a:lnTo>
                    <a:pt x="297" y="121"/>
                  </a:lnTo>
                  <a:lnTo>
                    <a:pt x="300" y="132"/>
                  </a:lnTo>
                  <a:lnTo>
                    <a:pt x="302" y="144"/>
                  </a:lnTo>
                  <a:lnTo>
                    <a:pt x="302" y="156"/>
                  </a:lnTo>
                  <a:lnTo>
                    <a:pt x="302" y="168"/>
                  </a:lnTo>
                  <a:lnTo>
                    <a:pt x="299" y="180"/>
                  </a:lnTo>
                  <a:lnTo>
                    <a:pt x="296" y="193"/>
                  </a:lnTo>
                  <a:lnTo>
                    <a:pt x="291" y="204"/>
                  </a:lnTo>
                  <a:lnTo>
                    <a:pt x="285" y="217"/>
                  </a:lnTo>
                  <a:lnTo>
                    <a:pt x="285" y="217"/>
                  </a:lnTo>
                  <a:lnTo>
                    <a:pt x="276" y="234"/>
                  </a:lnTo>
                  <a:lnTo>
                    <a:pt x="267" y="251"/>
                  </a:lnTo>
                  <a:lnTo>
                    <a:pt x="260" y="270"/>
                  </a:lnTo>
                  <a:lnTo>
                    <a:pt x="255" y="288"/>
                  </a:lnTo>
                  <a:lnTo>
                    <a:pt x="250" y="307"/>
                  </a:lnTo>
                  <a:lnTo>
                    <a:pt x="245" y="326"/>
                  </a:lnTo>
                  <a:lnTo>
                    <a:pt x="240" y="345"/>
                  </a:lnTo>
                  <a:lnTo>
                    <a:pt x="235" y="364"/>
                  </a:lnTo>
                  <a:lnTo>
                    <a:pt x="228" y="382"/>
                  </a:lnTo>
                  <a:lnTo>
                    <a:pt x="220" y="400"/>
                  </a:lnTo>
                  <a:lnTo>
                    <a:pt x="220" y="400"/>
                  </a:lnTo>
                  <a:lnTo>
                    <a:pt x="217" y="405"/>
                  </a:lnTo>
                  <a:lnTo>
                    <a:pt x="212" y="409"/>
                  </a:lnTo>
                  <a:lnTo>
                    <a:pt x="205" y="412"/>
                  </a:lnTo>
                  <a:lnTo>
                    <a:pt x="197" y="414"/>
                  </a:lnTo>
                  <a:lnTo>
                    <a:pt x="189" y="415"/>
                  </a:lnTo>
                  <a:lnTo>
                    <a:pt x="180" y="415"/>
                  </a:lnTo>
                  <a:lnTo>
                    <a:pt x="169" y="413"/>
                  </a:lnTo>
                  <a:lnTo>
                    <a:pt x="160" y="411"/>
                  </a:lnTo>
                  <a:lnTo>
                    <a:pt x="150" y="407"/>
                  </a:lnTo>
                  <a:lnTo>
                    <a:pt x="142" y="402"/>
                  </a:lnTo>
                  <a:lnTo>
                    <a:pt x="142" y="402"/>
                  </a:lnTo>
                  <a:lnTo>
                    <a:pt x="141" y="401"/>
                  </a:lnTo>
                  <a:lnTo>
                    <a:pt x="141" y="399"/>
                  </a:lnTo>
                  <a:lnTo>
                    <a:pt x="141" y="397"/>
                  </a:lnTo>
                  <a:lnTo>
                    <a:pt x="141" y="395"/>
                  </a:lnTo>
                  <a:lnTo>
                    <a:pt x="141" y="393"/>
                  </a:lnTo>
                  <a:lnTo>
                    <a:pt x="141" y="393"/>
                  </a:lnTo>
                  <a:lnTo>
                    <a:pt x="135" y="395"/>
                  </a:lnTo>
                  <a:lnTo>
                    <a:pt x="129" y="391"/>
                  </a:lnTo>
                  <a:lnTo>
                    <a:pt x="125" y="386"/>
                  </a:lnTo>
                  <a:lnTo>
                    <a:pt x="121" y="382"/>
                  </a:lnTo>
                  <a:lnTo>
                    <a:pt x="115" y="383"/>
                  </a:lnTo>
                  <a:lnTo>
                    <a:pt x="28" y="31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7" name="Freeform 925"/>
            <p:cNvSpPr>
              <a:spLocks/>
            </p:cNvSpPr>
            <p:nvPr/>
          </p:nvSpPr>
          <p:spPr bwMode="auto">
            <a:xfrm>
              <a:off x="211" y="4054"/>
              <a:ext cx="6" cy="5"/>
            </a:xfrm>
            <a:custGeom>
              <a:avLst/>
              <a:gdLst>
                <a:gd name="T0" fmla="*/ 108 w 239"/>
                <a:gd name="T1" fmla="*/ 1 h 254"/>
                <a:gd name="T2" fmla="*/ 99 w 239"/>
                <a:gd name="T3" fmla="*/ 0 h 254"/>
                <a:gd name="T4" fmla="*/ 93 w 239"/>
                <a:gd name="T5" fmla="*/ 2 h 254"/>
                <a:gd name="T6" fmla="*/ 86 w 239"/>
                <a:gd name="T7" fmla="*/ 12 h 254"/>
                <a:gd name="T8" fmla="*/ 71 w 239"/>
                <a:gd name="T9" fmla="*/ 33 h 254"/>
                <a:gd name="T10" fmla="*/ 58 w 239"/>
                <a:gd name="T11" fmla="*/ 53 h 254"/>
                <a:gd name="T12" fmla="*/ 45 w 239"/>
                <a:gd name="T13" fmla="*/ 74 h 254"/>
                <a:gd name="T14" fmla="*/ 30 w 239"/>
                <a:gd name="T15" fmla="*/ 94 h 254"/>
                <a:gd name="T16" fmla="*/ 23 w 239"/>
                <a:gd name="T17" fmla="*/ 103 h 254"/>
                <a:gd name="T18" fmla="*/ 18 w 239"/>
                <a:gd name="T19" fmla="*/ 112 h 254"/>
                <a:gd name="T20" fmla="*/ 15 w 239"/>
                <a:gd name="T21" fmla="*/ 125 h 254"/>
                <a:gd name="T22" fmla="*/ 13 w 239"/>
                <a:gd name="T23" fmla="*/ 131 h 254"/>
                <a:gd name="T24" fmla="*/ 11 w 239"/>
                <a:gd name="T25" fmla="*/ 138 h 254"/>
                <a:gd name="T26" fmla="*/ 5 w 239"/>
                <a:gd name="T27" fmla="*/ 145 h 254"/>
                <a:gd name="T28" fmla="*/ 0 w 239"/>
                <a:gd name="T29" fmla="*/ 146 h 254"/>
                <a:gd name="T30" fmla="*/ 13 w 239"/>
                <a:gd name="T31" fmla="*/ 191 h 254"/>
                <a:gd name="T32" fmla="*/ 42 w 239"/>
                <a:gd name="T33" fmla="*/ 222 h 254"/>
                <a:gd name="T34" fmla="*/ 66 w 239"/>
                <a:gd name="T35" fmla="*/ 222 h 254"/>
                <a:gd name="T36" fmla="*/ 59 w 239"/>
                <a:gd name="T37" fmla="*/ 240 h 254"/>
                <a:gd name="T38" fmla="*/ 62 w 239"/>
                <a:gd name="T39" fmla="*/ 253 h 254"/>
                <a:gd name="T40" fmla="*/ 71 w 239"/>
                <a:gd name="T41" fmla="*/ 254 h 254"/>
                <a:gd name="T42" fmla="*/ 94 w 239"/>
                <a:gd name="T43" fmla="*/ 246 h 254"/>
                <a:gd name="T44" fmla="*/ 117 w 239"/>
                <a:gd name="T45" fmla="*/ 234 h 254"/>
                <a:gd name="T46" fmla="*/ 128 w 239"/>
                <a:gd name="T47" fmla="*/ 230 h 254"/>
                <a:gd name="T48" fmla="*/ 161 w 239"/>
                <a:gd name="T49" fmla="*/ 219 h 254"/>
                <a:gd name="T50" fmla="*/ 194 w 239"/>
                <a:gd name="T51" fmla="*/ 204 h 254"/>
                <a:gd name="T52" fmla="*/ 221 w 239"/>
                <a:gd name="T53" fmla="*/ 182 h 254"/>
                <a:gd name="T54" fmla="*/ 237 w 239"/>
                <a:gd name="T55" fmla="*/ 155 h 254"/>
                <a:gd name="T56" fmla="*/ 237 w 239"/>
                <a:gd name="T57" fmla="*/ 122 h 254"/>
                <a:gd name="T58" fmla="*/ 229 w 239"/>
                <a:gd name="T59" fmla="*/ 107 h 254"/>
                <a:gd name="T60" fmla="*/ 200 w 239"/>
                <a:gd name="T61" fmla="*/ 91 h 254"/>
                <a:gd name="T62" fmla="*/ 163 w 239"/>
                <a:gd name="T63" fmla="*/ 9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54">
                  <a:moveTo>
                    <a:pt x="112" y="1"/>
                  </a:moveTo>
                  <a:lnTo>
                    <a:pt x="108" y="1"/>
                  </a:lnTo>
                  <a:lnTo>
                    <a:pt x="103" y="0"/>
                  </a:lnTo>
                  <a:lnTo>
                    <a:pt x="99" y="0"/>
                  </a:lnTo>
                  <a:lnTo>
                    <a:pt x="96" y="1"/>
                  </a:lnTo>
                  <a:lnTo>
                    <a:pt x="93" y="2"/>
                  </a:lnTo>
                  <a:lnTo>
                    <a:pt x="93" y="2"/>
                  </a:lnTo>
                  <a:lnTo>
                    <a:pt x="86" y="12"/>
                  </a:lnTo>
                  <a:lnTo>
                    <a:pt x="78" y="22"/>
                  </a:lnTo>
                  <a:lnTo>
                    <a:pt x="71" y="33"/>
                  </a:lnTo>
                  <a:lnTo>
                    <a:pt x="65" y="43"/>
                  </a:lnTo>
                  <a:lnTo>
                    <a:pt x="58" y="53"/>
                  </a:lnTo>
                  <a:lnTo>
                    <a:pt x="52" y="64"/>
                  </a:lnTo>
                  <a:lnTo>
                    <a:pt x="45" y="74"/>
                  </a:lnTo>
                  <a:lnTo>
                    <a:pt x="39" y="84"/>
                  </a:lnTo>
                  <a:lnTo>
                    <a:pt x="30" y="94"/>
                  </a:lnTo>
                  <a:lnTo>
                    <a:pt x="23" y="103"/>
                  </a:lnTo>
                  <a:lnTo>
                    <a:pt x="23" y="103"/>
                  </a:lnTo>
                  <a:lnTo>
                    <a:pt x="20" y="107"/>
                  </a:lnTo>
                  <a:lnTo>
                    <a:pt x="18" y="112"/>
                  </a:lnTo>
                  <a:lnTo>
                    <a:pt x="17" y="118"/>
                  </a:lnTo>
                  <a:lnTo>
                    <a:pt x="15" y="125"/>
                  </a:lnTo>
                  <a:lnTo>
                    <a:pt x="13" y="131"/>
                  </a:lnTo>
                  <a:lnTo>
                    <a:pt x="13" y="131"/>
                  </a:lnTo>
                  <a:lnTo>
                    <a:pt x="12" y="134"/>
                  </a:lnTo>
                  <a:lnTo>
                    <a:pt x="11" y="138"/>
                  </a:lnTo>
                  <a:lnTo>
                    <a:pt x="8" y="142"/>
                  </a:lnTo>
                  <a:lnTo>
                    <a:pt x="5" y="145"/>
                  </a:lnTo>
                  <a:lnTo>
                    <a:pt x="0" y="146"/>
                  </a:lnTo>
                  <a:lnTo>
                    <a:pt x="0" y="146"/>
                  </a:lnTo>
                  <a:lnTo>
                    <a:pt x="6" y="168"/>
                  </a:lnTo>
                  <a:lnTo>
                    <a:pt x="13" y="191"/>
                  </a:lnTo>
                  <a:lnTo>
                    <a:pt x="25" y="211"/>
                  </a:lnTo>
                  <a:lnTo>
                    <a:pt x="42" y="222"/>
                  </a:lnTo>
                  <a:lnTo>
                    <a:pt x="66" y="222"/>
                  </a:lnTo>
                  <a:lnTo>
                    <a:pt x="66" y="222"/>
                  </a:lnTo>
                  <a:lnTo>
                    <a:pt x="61" y="231"/>
                  </a:lnTo>
                  <a:lnTo>
                    <a:pt x="59" y="240"/>
                  </a:lnTo>
                  <a:lnTo>
                    <a:pt x="59" y="248"/>
                  </a:lnTo>
                  <a:lnTo>
                    <a:pt x="62" y="253"/>
                  </a:lnTo>
                  <a:lnTo>
                    <a:pt x="71" y="254"/>
                  </a:lnTo>
                  <a:lnTo>
                    <a:pt x="71" y="254"/>
                  </a:lnTo>
                  <a:lnTo>
                    <a:pt x="82" y="251"/>
                  </a:lnTo>
                  <a:lnTo>
                    <a:pt x="94" y="246"/>
                  </a:lnTo>
                  <a:lnTo>
                    <a:pt x="105" y="240"/>
                  </a:lnTo>
                  <a:lnTo>
                    <a:pt x="117" y="234"/>
                  </a:lnTo>
                  <a:lnTo>
                    <a:pt x="128" y="230"/>
                  </a:lnTo>
                  <a:lnTo>
                    <a:pt x="128" y="230"/>
                  </a:lnTo>
                  <a:lnTo>
                    <a:pt x="145" y="225"/>
                  </a:lnTo>
                  <a:lnTo>
                    <a:pt x="161" y="219"/>
                  </a:lnTo>
                  <a:lnTo>
                    <a:pt x="179" y="212"/>
                  </a:lnTo>
                  <a:lnTo>
                    <a:pt x="194" y="204"/>
                  </a:lnTo>
                  <a:lnTo>
                    <a:pt x="208" y="193"/>
                  </a:lnTo>
                  <a:lnTo>
                    <a:pt x="221" y="182"/>
                  </a:lnTo>
                  <a:lnTo>
                    <a:pt x="231" y="169"/>
                  </a:lnTo>
                  <a:lnTo>
                    <a:pt x="237" y="155"/>
                  </a:lnTo>
                  <a:lnTo>
                    <a:pt x="239" y="139"/>
                  </a:lnTo>
                  <a:lnTo>
                    <a:pt x="237" y="122"/>
                  </a:lnTo>
                  <a:lnTo>
                    <a:pt x="237" y="122"/>
                  </a:lnTo>
                  <a:lnTo>
                    <a:pt x="229" y="107"/>
                  </a:lnTo>
                  <a:lnTo>
                    <a:pt x="216" y="96"/>
                  </a:lnTo>
                  <a:lnTo>
                    <a:pt x="200" y="91"/>
                  </a:lnTo>
                  <a:lnTo>
                    <a:pt x="183" y="89"/>
                  </a:lnTo>
                  <a:lnTo>
                    <a:pt x="163" y="91"/>
                  </a:lnTo>
                  <a:lnTo>
                    <a:pt x="112" y="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8" name="Freeform 926"/>
            <p:cNvSpPr>
              <a:spLocks/>
            </p:cNvSpPr>
            <p:nvPr/>
          </p:nvSpPr>
          <p:spPr bwMode="auto">
            <a:xfrm>
              <a:off x="208" y="4035"/>
              <a:ext cx="2" cy="9"/>
            </a:xfrm>
            <a:custGeom>
              <a:avLst/>
              <a:gdLst>
                <a:gd name="T0" fmla="*/ 0 w 117"/>
                <a:gd name="T1" fmla="*/ 8 h 399"/>
                <a:gd name="T2" fmla="*/ 0 w 117"/>
                <a:gd name="T3" fmla="*/ 24 h 399"/>
                <a:gd name="T4" fmla="*/ 0 w 117"/>
                <a:gd name="T5" fmla="*/ 40 h 399"/>
                <a:gd name="T6" fmla="*/ 0 w 117"/>
                <a:gd name="T7" fmla="*/ 56 h 399"/>
                <a:gd name="T8" fmla="*/ 2 w 117"/>
                <a:gd name="T9" fmla="*/ 72 h 399"/>
                <a:gd name="T10" fmla="*/ 3 w 117"/>
                <a:gd name="T11" fmla="*/ 80 h 399"/>
                <a:gd name="T12" fmla="*/ 10 w 117"/>
                <a:gd name="T13" fmla="*/ 96 h 399"/>
                <a:gd name="T14" fmla="*/ 23 w 117"/>
                <a:gd name="T15" fmla="*/ 111 h 399"/>
                <a:gd name="T16" fmla="*/ 29 w 117"/>
                <a:gd name="T17" fmla="*/ 118 h 399"/>
                <a:gd name="T18" fmla="*/ 41 w 117"/>
                <a:gd name="T19" fmla="*/ 146 h 399"/>
                <a:gd name="T20" fmla="*/ 43 w 117"/>
                <a:gd name="T21" fmla="*/ 173 h 399"/>
                <a:gd name="T22" fmla="*/ 41 w 117"/>
                <a:gd name="T23" fmla="*/ 200 h 399"/>
                <a:gd name="T24" fmla="*/ 40 w 117"/>
                <a:gd name="T25" fmla="*/ 226 h 399"/>
                <a:gd name="T26" fmla="*/ 46 w 117"/>
                <a:gd name="T27" fmla="*/ 251 h 399"/>
                <a:gd name="T28" fmla="*/ 39 w 117"/>
                <a:gd name="T29" fmla="*/ 251 h 399"/>
                <a:gd name="T30" fmla="*/ 25 w 117"/>
                <a:gd name="T31" fmla="*/ 251 h 399"/>
                <a:gd name="T32" fmla="*/ 11 w 117"/>
                <a:gd name="T33" fmla="*/ 251 h 399"/>
                <a:gd name="T34" fmla="*/ 13 w 117"/>
                <a:gd name="T35" fmla="*/ 269 h 399"/>
                <a:gd name="T36" fmla="*/ 16 w 117"/>
                <a:gd name="T37" fmla="*/ 307 h 399"/>
                <a:gd name="T38" fmla="*/ 24 w 117"/>
                <a:gd name="T39" fmla="*/ 345 h 399"/>
                <a:gd name="T40" fmla="*/ 40 w 117"/>
                <a:gd name="T41" fmla="*/ 377 h 399"/>
                <a:gd name="T42" fmla="*/ 69 w 117"/>
                <a:gd name="T43" fmla="*/ 396 h 399"/>
                <a:gd name="T44" fmla="*/ 88 w 117"/>
                <a:gd name="T45" fmla="*/ 399 h 399"/>
                <a:gd name="T46" fmla="*/ 102 w 117"/>
                <a:gd name="T47" fmla="*/ 389 h 399"/>
                <a:gd name="T48" fmla="*/ 105 w 117"/>
                <a:gd name="T49" fmla="*/ 367 h 399"/>
                <a:gd name="T50" fmla="*/ 106 w 117"/>
                <a:gd name="T51" fmla="*/ 355 h 399"/>
                <a:gd name="T52" fmla="*/ 107 w 117"/>
                <a:gd name="T53" fmla="*/ 339 h 399"/>
                <a:gd name="T54" fmla="*/ 106 w 117"/>
                <a:gd name="T55" fmla="*/ 324 h 399"/>
                <a:gd name="T56" fmla="*/ 103 w 117"/>
                <a:gd name="T57" fmla="*/ 308 h 399"/>
                <a:gd name="T58" fmla="*/ 99 w 117"/>
                <a:gd name="T59" fmla="*/ 292 h 399"/>
                <a:gd name="T60" fmla="*/ 94 w 117"/>
                <a:gd name="T61" fmla="*/ 277 h 399"/>
                <a:gd name="T62" fmla="*/ 91 w 117"/>
                <a:gd name="T63" fmla="*/ 268 h 399"/>
                <a:gd name="T64" fmla="*/ 83 w 117"/>
                <a:gd name="T65" fmla="*/ 251 h 399"/>
                <a:gd name="T66" fmla="*/ 73 w 117"/>
                <a:gd name="T67" fmla="*/ 236 h 399"/>
                <a:gd name="T68" fmla="*/ 65 w 117"/>
                <a:gd name="T69" fmla="*/ 219 h 399"/>
                <a:gd name="T70" fmla="*/ 61 w 117"/>
                <a:gd name="T71" fmla="*/ 201 h 399"/>
                <a:gd name="T72" fmla="*/ 62 w 117"/>
                <a:gd name="T73" fmla="*/ 191 h 399"/>
                <a:gd name="T74" fmla="*/ 67 w 117"/>
                <a:gd name="T75" fmla="*/ 166 h 399"/>
                <a:gd name="T76" fmla="*/ 77 w 117"/>
                <a:gd name="T77" fmla="*/ 144 h 399"/>
                <a:gd name="T78" fmla="*/ 88 w 117"/>
                <a:gd name="T79" fmla="*/ 123 h 399"/>
                <a:gd name="T80" fmla="*/ 103 w 117"/>
                <a:gd name="T81" fmla="*/ 103 h 399"/>
                <a:gd name="T82" fmla="*/ 117 w 117"/>
                <a:gd name="T83" fmla="*/ 84 h 399"/>
                <a:gd name="T84" fmla="*/ 112 w 117"/>
                <a:gd name="T85" fmla="*/ 76 h 399"/>
                <a:gd name="T86" fmla="*/ 113 w 117"/>
                <a:gd name="T87" fmla="*/ 52 h 399"/>
                <a:gd name="T88" fmla="*/ 103 w 117"/>
                <a:gd name="T89" fmla="*/ 30 h 399"/>
                <a:gd name="T90" fmla="*/ 88 w 117"/>
                <a:gd name="T91" fmla="*/ 23 h 399"/>
                <a:gd name="T92" fmla="*/ 57 w 117"/>
                <a:gd name="T93" fmla="*/ 13 h 399"/>
                <a:gd name="T94" fmla="*/ 26 w 117"/>
                <a:gd name="T95" fmla="*/ 2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399">
                  <a:moveTo>
                    <a:pt x="0" y="0"/>
                  </a:moveTo>
                  <a:lnTo>
                    <a:pt x="0" y="8"/>
                  </a:lnTo>
                  <a:lnTo>
                    <a:pt x="0" y="16"/>
                  </a:lnTo>
                  <a:lnTo>
                    <a:pt x="0" y="24"/>
                  </a:lnTo>
                  <a:lnTo>
                    <a:pt x="0" y="32"/>
                  </a:lnTo>
                  <a:lnTo>
                    <a:pt x="0" y="40"/>
                  </a:lnTo>
                  <a:lnTo>
                    <a:pt x="0" y="48"/>
                  </a:lnTo>
                  <a:lnTo>
                    <a:pt x="0" y="56"/>
                  </a:lnTo>
                  <a:lnTo>
                    <a:pt x="0" y="64"/>
                  </a:lnTo>
                  <a:lnTo>
                    <a:pt x="2" y="72"/>
                  </a:lnTo>
                  <a:lnTo>
                    <a:pt x="3" y="80"/>
                  </a:lnTo>
                  <a:lnTo>
                    <a:pt x="3" y="80"/>
                  </a:lnTo>
                  <a:lnTo>
                    <a:pt x="6" y="88"/>
                  </a:lnTo>
                  <a:lnTo>
                    <a:pt x="10" y="96"/>
                  </a:lnTo>
                  <a:lnTo>
                    <a:pt x="16" y="103"/>
                  </a:lnTo>
                  <a:lnTo>
                    <a:pt x="23" y="111"/>
                  </a:lnTo>
                  <a:lnTo>
                    <a:pt x="29" y="118"/>
                  </a:lnTo>
                  <a:lnTo>
                    <a:pt x="29" y="118"/>
                  </a:lnTo>
                  <a:lnTo>
                    <a:pt x="37" y="133"/>
                  </a:lnTo>
                  <a:lnTo>
                    <a:pt x="41" y="146"/>
                  </a:lnTo>
                  <a:lnTo>
                    <a:pt x="43" y="160"/>
                  </a:lnTo>
                  <a:lnTo>
                    <a:pt x="43" y="173"/>
                  </a:lnTo>
                  <a:lnTo>
                    <a:pt x="42" y="187"/>
                  </a:lnTo>
                  <a:lnTo>
                    <a:pt x="41" y="200"/>
                  </a:lnTo>
                  <a:lnTo>
                    <a:pt x="40" y="213"/>
                  </a:lnTo>
                  <a:lnTo>
                    <a:pt x="40" y="226"/>
                  </a:lnTo>
                  <a:lnTo>
                    <a:pt x="42" y="238"/>
                  </a:lnTo>
                  <a:lnTo>
                    <a:pt x="46" y="251"/>
                  </a:lnTo>
                  <a:lnTo>
                    <a:pt x="46" y="251"/>
                  </a:lnTo>
                  <a:lnTo>
                    <a:pt x="39" y="251"/>
                  </a:lnTo>
                  <a:lnTo>
                    <a:pt x="32" y="251"/>
                  </a:lnTo>
                  <a:lnTo>
                    <a:pt x="25" y="251"/>
                  </a:lnTo>
                  <a:lnTo>
                    <a:pt x="18" y="251"/>
                  </a:lnTo>
                  <a:lnTo>
                    <a:pt x="11" y="251"/>
                  </a:lnTo>
                  <a:lnTo>
                    <a:pt x="11" y="251"/>
                  </a:lnTo>
                  <a:lnTo>
                    <a:pt x="13" y="269"/>
                  </a:lnTo>
                  <a:lnTo>
                    <a:pt x="14" y="287"/>
                  </a:lnTo>
                  <a:lnTo>
                    <a:pt x="16" y="307"/>
                  </a:lnTo>
                  <a:lnTo>
                    <a:pt x="20" y="326"/>
                  </a:lnTo>
                  <a:lnTo>
                    <a:pt x="24" y="345"/>
                  </a:lnTo>
                  <a:lnTo>
                    <a:pt x="31" y="361"/>
                  </a:lnTo>
                  <a:lnTo>
                    <a:pt x="40" y="377"/>
                  </a:lnTo>
                  <a:lnTo>
                    <a:pt x="53" y="388"/>
                  </a:lnTo>
                  <a:lnTo>
                    <a:pt x="69" y="396"/>
                  </a:lnTo>
                  <a:lnTo>
                    <a:pt x="88" y="399"/>
                  </a:lnTo>
                  <a:lnTo>
                    <a:pt x="88" y="399"/>
                  </a:lnTo>
                  <a:lnTo>
                    <a:pt x="96" y="396"/>
                  </a:lnTo>
                  <a:lnTo>
                    <a:pt x="102" y="389"/>
                  </a:lnTo>
                  <a:lnTo>
                    <a:pt x="104" y="378"/>
                  </a:lnTo>
                  <a:lnTo>
                    <a:pt x="105" y="367"/>
                  </a:lnTo>
                  <a:lnTo>
                    <a:pt x="106" y="355"/>
                  </a:lnTo>
                  <a:lnTo>
                    <a:pt x="106" y="355"/>
                  </a:lnTo>
                  <a:lnTo>
                    <a:pt x="107" y="347"/>
                  </a:lnTo>
                  <a:lnTo>
                    <a:pt x="107" y="339"/>
                  </a:lnTo>
                  <a:lnTo>
                    <a:pt x="107" y="332"/>
                  </a:lnTo>
                  <a:lnTo>
                    <a:pt x="106" y="324"/>
                  </a:lnTo>
                  <a:lnTo>
                    <a:pt x="104" y="316"/>
                  </a:lnTo>
                  <a:lnTo>
                    <a:pt x="103" y="308"/>
                  </a:lnTo>
                  <a:lnTo>
                    <a:pt x="101" y="300"/>
                  </a:lnTo>
                  <a:lnTo>
                    <a:pt x="99" y="292"/>
                  </a:lnTo>
                  <a:lnTo>
                    <a:pt x="96" y="285"/>
                  </a:lnTo>
                  <a:lnTo>
                    <a:pt x="94" y="277"/>
                  </a:lnTo>
                  <a:lnTo>
                    <a:pt x="94" y="277"/>
                  </a:lnTo>
                  <a:lnTo>
                    <a:pt x="91" y="268"/>
                  </a:lnTo>
                  <a:lnTo>
                    <a:pt x="88" y="259"/>
                  </a:lnTo>
                  <a:lnTo>
                    <a:pt x="83" y="251"/>
                  </a:lnTo>
                  <a:lnTo>
                    <a:pt x="78" y="244"/>
                  </a:lnTo>
                  <a:lnTo>
                    <a:pt x="73" y="236"/>
                  </a:lnTo>
                  <a:lnTo>
                    <a:pt x="69" y="228"/>
                  </a:lnTo>
                  <a:lnTo>
                    <a:pt x="65" y="219"/>
                  </a:lnTo>
                  <a:lnTo>
                    <a:pt x="62" y="211"/>
                  </a:lnTo>
                  <a:lnTo>
                    <a:pt x="61" y="201"/>
                  </a:lnTo>
                  <a:lnTo>
                    <a:pt x="62" y="191"/>
                  </a:lnTo>
                  <a:lnTo>
                    <a:pt x="62" y="191"/>
                  </a:lnTo>
                  <a:lnTo>
                    <a:pt x="64" y="178"/>
                  </a:lnTo>
                  <a:lnTo>
                    <a:pt x="67" y="166"/>
                  </a:lnTo>
                  <a:lnTo>
                    <a:pt x="72" y="155"/>
                  </a:lnTo>
                  <a:lnTo>
                    <a:pt x="77" y="144"/>
                  </a:lnTo>
                  <a:lnTo>
                    <a:pt x="82" y="134"/>
                  </a:lnTo>
                  <a:lnTo>
                    <a:pt x="88" y="123"/>
                  </a:lnTo>
                  <a:lnTo>
                    <a:pt x="95" y="113"/>
                  </a:lnTo>
                  <a:lnTo>
                    <a:pt x="103" y="103"/>
                  </a:lnTo>
                  <a:lnTo>
                    <a:pt x="110" y="93"/>
                  </a:lnTo>
                  <a:lnTo>
                    <a:pt x="117" y="84"/>
                  </a:lnTo>
                  <a:lnTo>
                    <a:pt x="117" y="84"/>
                  </a:lnTo>
                  <a:lnTo>
                    <a:pt x="112" y="76"/>
                  </a:lnTo>
                  <a:lnTo>
                    <a:pt x="112" y="65"/>
                  </a:lnTo>
                  <a:lnTo>
                    <a:pt x="113" y="52"/>
                  </a:lnTo>
                  <a:lnTo>
                    <a:pt x="111" y="39"/>
                  </a:lnTo>
                  <a:lnTo>
                    <a:pt x="103" y="30"/>
                  </a:lnTo>
                  <a:lnTo>
                    <a:pt x="103" y="30"/>
                  </a:lnTo>
                  <a:lnTo>
                    <a:pt x="88" y="23"/>
                  </a:lnTo>
                  <a:lnTo>
                    <a:pt x="72" y="17"/>
                  </a:lnTo>
                  <a:lnTo>
                    <a:pt x="57" y="13"/>
                  </a:lnTo>
                  <a:lnTo>
                    <a:pt x="40" y="13"/>
                  </a:lnTo>
                  <a:lnTo>
                    <a:pt x="26" y="20"/>
                  </a:lnTo>
                  <a:lnTo>
                    <a:pt x="0"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39" name="Freeform 927"/>
            <p:cNvSpPr>
              <a:spLocks/>
            </p:cNvSpPr>
            <p:nvPr/>
          </p:nvSpPr>
          <p:spPr bwMode="auto">
            <a:xfrm>
              <a:off x="207" y="4032"/>
              <a:ext cx="3" cy="4"/>
            </a:xfrm>
            <a:custGeom>
              <a:avLst/>
              <a:gdLst>
                <a:gd name="T0" fmla="*/ 46 w 122"/>
                <a:gd name="T1" fmla="*/ 109 h 201"/>
                <a:gd name="T2" fmla="*/ 45 w 122"/>
                <a:gd name="T3" fmla="*/ 120 h 201"/>
                <a:gd name="T4" fmla="*/ 45 w 122"/>
                <a:gd name="T5" fmla="*/ 131 h 201"/>
                <a:gd name="T6" fmla="*/ 55 w 122"/>
                <a:gd name="T7" fmla="*/ 141 h 201"/>
                <a:gd name="T8" fmla="*/ 67 w 122"/>
                <a:gd name="T9" fmla="*/ 122 h 201"/>
                <a:gd name="T10" fmla="*/ 71 w 122"/>
                <a:gd name="T11" fmla="*/ 100 h 201"/>
                <a:gd name="T12" fmla="*/ 71 w 122"/>
                <a:gd name="T13" fmla="*/ 76 h 201"/>
                <a:gd name="T14" fmla="*/ 71 w 122"/>
                <a:gd name="T15" fmla="*/ 52 h 201"/>
                <a:gd name="T16" fmla="*/ 76 w 122"/>
                <a:gd name="T17" fmla="*/ 30 h 201"/>
                <a:gd name="T18" fmla="*/ 86 w 122"/>
                <a:gd name="T19" fmla="*/ 41 h 201"/>
                <a:gd name="T20" fmla="*/ 95 w 122"/>
                <a:gd name="T21" fmla="*/ 68 h 201"/>
                <a:gd name="T22" fmla="*/ 95 w 122"/>
                <a:gd name="T23" fmla="*/ 96 h 201"/>
                <a:gd name="T24" fmla="*/ 90 w 122"/>
                <a:gd name="T25" fmla="*/ 125 h 201"/>
                <a:gd name="T26" fmla="*/ 88 w 122"/>
                <a:gd name="T27" fmla="*/ 152 h 201"/>
                <a:gd name="T28" fmla="*/ 91 w 122"/>
                <a:gd name="T29" fmla="*/ 166 h 201"/>
                <a:gd name="T30" fmla="*/ 104 w 122"/>
                <a:gd name="T31" fmla="*/ 144 h 201"/>
                <a:gd name="T32" fmla="*/ 107 w 122"/>
                <a:gd name="T33" fmla="*/ 119 h 201"/>
                <a:gd name="T34" fmla="*/ 112 w 122"/>
                <a:gd name="T35" fmla="*/ 111 h 201"/>
                <a:gd name="T36" fmla="*/ 114 w 122"/>
                <a:gd name="T37" fmla="*/ 128 h 201"/>
                <a:gd name="T38" fmla="*/ 118 w 122"/>
                <a:gd name="T39" fmla="*/ 145 h 201"/>
                <a:gd name="T40" fmla="*/ 121 w 122"/>
                <a:gd name="T41" fmla="*/ 163 h 201"/>
                <a:gd name="T42" fmla="*/ 120 w 122"/>
                <a:gd name="T43" fmla="*/ 180 h 201"/>
                <a:gd name="T44" fmla="*/ 112 w 122"/>
                <a:gd name="T45" fmla="*/ 196 h 201"/>
                <a:gd name="T46" fmla="*/ 98 w 122"/>
                <a:gd name="T47" fmla="*/ 197 h 201"/>
                <a:gd name="T48" fmla="*/ 70 w 122"/>
                <a:gd name="T49" fmla="*/ 200 h 201"/>
                <a:gd name="T50" fmla="*/ 42 w 122"/>
                <a:gd name="T51" fmla="*/ 200 h 201"/>
                <a:gd name="T52" fmla="*/ 20 w 122"/>
                <a:gd name="T53" fmla="*/ 192 h 201"/>
                <a:gd name="T54" fmla="*/ 6 w 122"/>
                <a:gd name="T55" fmla="*/ 172 h 201"/>
                <a:gd name="T56" fmla="*/ 4 w 122"/>
                <a:gd name="T57" fmla="*/ 156 h 201"/>
                <a:gd name="T58" fmla="*/ 0 w 122"/>
                <a:gd name="T59" fmla="*/ 121 h 201"/>
                <a:gd name="T60" fmla="*/ 7 w 122"/>
                <a:gd name="T61" fmla="*/ 89 h 201"/>
                <a:gd name="T62" fmla="*/ 21 w 122"/>
                <a:gd name="T63" fmla="*/ 59 h 201"/>
                <a:gd name="T64" fmla="*/ 38 w 122"/>
                <a:gd name="T65" fmla="*/ 28 h 201"/>
                <a:gd name="T66" fmla="*/ 55 w 122"/>
                <a:gd name="T67" fmla="*/ 0 h 201"/>
                <a:gd name="T68" fmla="*/ 55 w 122"/>
                <a:gd name="T69" fmla="*/ 7 h 201"/>
                <a:gd name="T70" fmla="*/ 55 w 122"/>
                <a:gd name="T71" fmla="*/ 26 h 201"/>
                <a:gd name="T72" fmla="*/ 54 w 122"/>
                <a:gd name="T73" fmla="*/ 49 h 201"/>
                <a:gd name="T74" fmla="*/ 52 w 122"/>
                <a:gd name="T75" fmla="*/ 72 h 201"/>
                <a:gd name="T76" fmla="*/ 50 w 122"/>
                <a:gd name="T77" fmla="*/ 95 h 201"/>
                <a:gd name="T78" fmla="*/ 50 w 122"/>
                <a:gd name="T79" fmla="*/ 10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01">
                  <a:moveTo>
                    <a:pt x="50" y="106"/>
                  </a:moveTo>
                  <a:lnTo>
                    <a:pt x="46" y="109"/>
                  </a:lnTo>
                  <a:lnTo>
                    <a:pt x="44" y="114"/>
                  </a:lnTo>
                  <a:lnTo>
                    <a:pt x="45" y="120"/>
                  </a:lnTo>
                  <a:lnTo>
                    <a:pt x="45" y="125"/>
                  </a:lnTo>
                  <a:lnTo>
                    <a:pt x="45" y="131"/>
                  </a:lnTo>
                  <a:lnTo>
                    <a:pt x="55" y="141"/>
                  </a:lnTo>
                  <a:lnTo>
                    <a:pt x="55" y="141"/>
                  </a:lnTo>
                  <a:lnTo>
                    <a:pt x="63" y="132"/>
                  </a:lnTo>
                  <a:lnTo>
                    <a:pt x="67" y="122"/>
                  </a:lnTo>
                  <a:lnTo>
                    <a:pt x="70" y="111"/>
                  </a:lnTo>
                  <a:lnTo>
                    <a:pt x="71" y="100"/>
                  </a:lnTo>
                  <a:lnTo>
                    <a:pt x="71" y="88"/>
                  </a:lnTo>
                  <a:lnTo>
                    <a:pt x="71" y="76"/>
                  </a:lnTo>
                  <a:lnTo>
                    <a:pt x="70" y="64"/>
                  </a:lnTo>
                  <a:lnTo>
                    <a:pt x="71" y="52"/>
                  </a:lnTo>
                  <a:lnTo>
                    <a:pt x="72" y="40"/>
                  </a:lnTo>
                  <a:lnTo>
                    <a:pt x="76" y="30"/>
                  </a:lnTo>
                  <a:lnTo>
                    <a:pt x="76" y="30"/>
                  </a:lnTo>
                  <a:lnTo>
                    <a:pt x="86" y="41"/>
                  </a:lnTo>
                  <a:lnTo>
                    <a:pt x="92" y="54"/>
                  </a:lnTo>
                  <a:lnTo>
                    <a:pt x="95" y="68"/>
                  </a:lnTo>
                  <a:lnTo>
                    <a:pt x="96" y="81"/>
                  </a:lnTo>
                  <a:lnTo>
                    <a:pt x="95" y="96"/>
                  </a:lnTo>
                  <a:lnTo>
                    <a:pt x="92" y="110"/>
                  </a:lnTo>
                  <a:lnTo>
                    <a:pt x="90" y="125"/>
                  </a:lnTo>
                  <a:lnTo>
                    <a:pt x="88" y="139"/>
                  </a:lnTo>
                  <a:lnTo>
                    <a:pt x="88" y="152"/>
                  </a:lnTo>
                  <a:lnTo>
                    <a:pt x="91" y="166"/>
                  </a:lnTo>
                  <a:lnTo>
                    <a:pt x="91" y="166"/>
                  </a:lnTo>
                  <a:lnTo>
                    <a:pt x="100" y="156"/>
                  </a:lnTo>
                  <a:lnTo>
                    <a:pt x="104" y="144"/>
                  </a:lnTo>
                  <a:lnTo>
                    <a:pt x="105" y="131"/>
                  </a:lnTo>
                  <a:lnTo>
                    <a:pt x="107" y="119"/>
                  </a:lnTo>
                  <a:lnTo>
                    <a:pt x="112" y="111"/>
                  </a:lnTo>
                  <a:lnTo>
                    <a:pt x="112" y="111"/>
                  </a:lnTo>
                  <a:lnTo>
                    <a:pt x="112" y="119"/>
                  </a:lnTo>
                  <a:lnTo>
                    <a:pt x="114" y="128"/>
                  </a:lnTo>
                  <a:lnTo>
                    <a:pt x="116" y="136"/>
                  </a:lnTo>
                  <a:lnTo>
                    <a:pt x="118" y="145"/>
                  </a:lnTo>
                  <a:lnTo>
                    <a:pt x="120" y="154"/>
                  </a:lnTo>
                  <a:lnTo>
                    <a:pt x="121" y="163"/>
                  </a:lnTo>
                  <a:lnTo>
                    <a:pt x="122" y="171"/>
                  </a:lnTo>
                  <a:lnTo>
                    <a:pt x="120" y="180"/>
                  </a:lnTo>
                  <a:lnTo>
                    <a:pt x="117" y="188"/>
                  </a:lnTo>
                  <a:lnTo>
                    <a:pt x="112" y="196"/>
                  </a:lnTo>
                  <a:lnTo>
                    <a:pt x="112" y="196"/>
                  </a:lnTo>
                  <a:lnTo>
                    <a:pt x="98" y="197"/>
                  </a:lnTo>
                  <a:lnTo>
                    <a:pt x="84" y="199"/>
                  </a:lnTo>
                  <a:lnTo>
                    <a:pt x="70" y="200"/>
                  </a:lnTo>
                  <a:lnTo>
                    <a:pt x="56" y="201"/>
                  </a:lnTo>
                  <a:lnTo>
                    <a:pt x="42" y="200"/>
                  </a:lnTo>
                  <a:lnTo>
                    <a:pt x="30" y="198"/>
                  </a:lnTo>
                  <a:lnTo>
                    <a:pt x="20" y="192"/>
                  </a:lnTo>
                  <a:lnTo>
                    <a:pt x="11" y="184"/>
                  </a:lnTo>
                  <a:lnTo>
                    <a:pt x="6" y="172"/>
                  </a:lnTo>
                  <a:lnTo>
                    <a:pt x="4" y="156"/>
                  </a:lnTo>
                  <a:lnTo>
                    <a:pt x="4" y="156"/>
                  </a:lnTo>
                  <a:lnTo>
                    <a:pt x="0" y="138"/>
                  </a:lnTo>
                  <a:lnTo>
                    <a:pt x="0" y="121"/>
                  </a:lnTo>
                  <a:lnTo>
                    <a:pt x="2" y="105"/>
                  </a:lnTo>
                  <a:lnTo>
                    <a:pt x="7" y="89"/>
                  </a:lnTo>
                  <a:lnTo>
                    <a:pt x="13" y="74"/>
                  </a:lnTo>
                  <a:lnTo>
                    <a:pt x="21" y="59"/>
                  </a:lnTo>
                  <a:lnTo>
                    <a:pt x="29" y="43"/>
                  </a:lnTo>
                  <a:lnTo>
                    <a:pt x="38" y="28"/>
                  </a:lnTo>
                  <a:lnTo>
                    <a:pt x="46" y="14"/>
                  </a:lnTo>
                  <a:lnTo>
                    <a:pt x="55" y="0"/>
                  </a:lnTo>
                  <a:lnTo>
                    <a:pt x="55" y="0"/>
                  </a:lnTo>
                  <a:lnTo>
                    <a:pt x="55" y="7"/>
                  </a:lnTo>
                  <a:lnTo>
                    <a:pt x="55" y="16"/>
                  </a:lnTo>
                  <a:lnTo>
                    <a:pt x="55" y="26"/>
                  </a:lnTo>
                  <a:lnTo>
                    <a:pt x="54" y="36"/>
                  </a:lnTo>
                  <a:lnTo>
                    <a:pt x="54" y="49"/>
                  </a:lnTo>
                  <a:lnTo>
                    <a:pt x="53" y="60"/>
                  </a:lnTo>
                  <a:lnTo>
                    <a:pt x="52" y="72"/>
                  </a:lnTo>
                  <a:lnTo>
                    <a:pt x="51" y="83"/>
                  </a:lnTo>
                  <a:lnTo>
                    <a:pt x="50" y="95"/>
                  </a:lnTo>
                  <a:lnTo>
                    <a:pt x="50" y="106"/>
                  </a:lnTo>
                  <a:lnTo>
                    <a:pt x="50"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0" name="Freeform 928"/>
            <p:cNvSpPr>
              <a:spLocks/>
            </p:cNvSpPr>
            <p:nvPr/>
          </p:nvSpPr>
          <p:spPr bwMode="auto">
            <a:xfrm>
              <a:off x="207" y="4037"/>
              <a:ext cx="3" cy="0"/>
            </a:xfrm>
            <a:custGeom>
              <a:avLst/>
              <a:gdLst>
                <a:gd name="T0" fmla="*/ 128 w 128"/>
                <a:gd name="T1" fmla="*/ 17 h 28"/>
                <a:gd name="T2" fmla="*/ 116 w 128"/>
                <a:gd name="T3" fmla="*/ 21 h 28"/>
                <a:gd name="T4" fmla="*/ 103 w 128"/>
                <a:gd name="T5" fmla="*/ 24 h 28"/>
                <a:gd name="T6" fmla="*/ 91 w 128"/>
                <a:gd name="T7" fmla="*/ 26 h 28"/>
                <a:gd name="T8" fmla="*/ 77 w 128"/>
                <a:gd name="T9" fmla="*/ 27 h 28"/>
                <a:gd name="T10" fmla="*/ 64 w 128"/>
                <a:gd name="T11" fmla="*/ 28 h 28"/>
                <a:gd name="T12" fmla="*/ 50 w 128"/>
                <a:gd name="T13" fmla="*/ 27 h 28"/>
                <a:gd name="T14" fmla="*/ 36 w 128"/>
                <a:gd name="T15" fmla="*/ 26 h 28"/>
                <a:gd name="T16" fmla="*/ 24 w 128"/>
                <a:gd name="T17" fmla="*/ 24 h 28"/>
                <a:gd name="T18" fmla="*/ 11 w 128"/>
                <a:gd name="T19" fmla="*/ 21 h 28"/>
                <a:gd name="T20" fmla="*/ 0 w 128"/>
                <a:gd name="T21" fmla="*/ 17 h 28"/>
                <a:gd name="T22" fmla="*/ 0 w 128"/>
                <a:gd name="T23" fmla="*/ 17 h 28"/>
                <a:gd name="T24" fmla="*/ 8 w 128"/>
                <a:gd name="T25" fmla="*/ 9 h 28"/>
                <a:gd name="T26" fmla="*/ 18 w 128"/>
                <a:gd name="T27" fmla="*/ 5 h 28"/>
                <a:gd name="T28" fmla="*/ 29 w 128"/>
                <a:gd name="T29" fmla="*/ 2 h 28"/>
                <a:gd name="T30" fmla="*/ 41 w 128"/>
                <a:gd name="T31" fmla="*/ 1 h 28"/>
                <a:gd name="T32" fmla="*/ 53 w 128"/>
                <a:gd name="T33" fmla="*/ 0 h 28"/>
                <a:gd name="T34" fmla="*/ 67 w 128"/>
                <a:gd name="T35" fmla="*/ 1 h 28"/>
                <a:gd name="T36" fmla="*/ 80 w 128"/>
                <a:gd name="T37" fmla="*/ 2 h 28"/>
                <a:gd name="T38" fmla="*/ 92 w 128"/>
                <a:gd name="T39" fmla="*/ 2 h 28"/>
                <a:gd name="T40" fmla="*/ 105 w 128"/>
                <a:gd name="T41" fmla="*/ 2 h 28"/>
                <a:gd name="T42" fmla="*/ 118 w 128"/>
                <a:gd name="T43" fmla="*/ 2 h 28"/>
                <a:gd name="T44" fmla="*/ 118 w 128"/>
                <a:gd name="T45" fmla="*/ 2 h 28"/>
                <a:gd name="T46" fmla="*/ 120 w 128"/>
                <a:gd name="T47" fmla="*/ 4 h 28"/>
                <a:gd name="T48" fmla="*/ 123 w 128"/>
                <a:gd name="T49" fmla="*/ 7 h 28"/>
                <a:gd name="T50" fmla="*/ 126 w 128"/>
                <a:gd name="T51" fmla="*/ 10 h 28"/>
                <a:gd name="T52" fmla="*/ 128 w 128"/>
                <a:gd name="T53" fmla="*/ 13 h 28"/>
                <a:gd name="T54" fmla="*/ 128 w 128"/>
                <a:gd name="T55" fmla="*/ 17 h 28"/>
                <a:gd name="T56" fmla="*/ 128 w 128"/>
                <a:gd name="T5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28">
                  <a:moveTo>
                    <a:pt x="128" y="17"/>
                  </a:moveTo>
                  <a:lnTo>
                    <a:pt x="116" y="21"/>
                  </a:lnTo>
                  <a:lnTo>
                    <a:pt x="103" y="24"/>
                  </a:lnTo>
                  <a:lnTo>
                    <a:pt x="91" y="26"/>
                  </a:lnTo>
                  <a:lnTo>
                    <a:pt x="77" y="27"/>
                  </a:lnTo>
                  <a:lnTo>
                    <a:pt x="64" y="28"/>
                  </a:lnTo>
                  <a:lnTo>
                    <a:pt x="50" y="27"/>
                  </a:lnTo>
                  <a:lnTo>
                    <a:pt x="36" y="26"/>
                  </a:lnTo>
                  <a:lnTo>
                    <a:pt x="24" y="24"/>
                  </a:lnTo>
                  <a:lnTo>
                    <a:pt x="11" y="21"/>
                  </a:lnTo>
                  <a:lnTo>
                    <a:pt x="0" y="17"/>
                  </a:lnTo>
                  <a:lnTo>
                    <a:pt x="0" y="17"/>
                  </a:lnTo>
                  <a:lnTo>
                    <a:pt x="8" y="9"/>
                  </a:lnTo>
                  <a:lnTo>
                    <a:pt x="18" y="5"/>
                  </a:lnTo>
                  <a:lnTo>
                    <a:pt x="29" y="2"/>
                  </a:lnTo>
                  <a:lnTo>
                    <a:pt x="41" y="1"/>
                  </a:lnTo>
                  <a:lnTo>
                    <a:pt x="53" y="0"/>
                  </a:lnTo>
                  <a:lnTo>
                    <a:pt x="67" y="1"/>
                  </a:lnTo>
                  <a:lnTo>
                    <a:pt x="80" y="2"/>
                  </a:lnTo>
                  <a:lnTo>
                    <a:pt x="92" y="2"/>
                  </a:lnTo>
                  <a:lnTo>
                    <a:pt x="105" y="2"/>
                  </a:lnTo>
                  <a:lnTo>
                    <a:pt x="118" y="2"/>
                  </a:lnTo>
                  <a:lnTo>
                    <a:pt x="118" y="2"/>
                  </a:lnTo>
                  <a:lnTo>
                    <a:pt x="120" y="4"/>
                  </a:lnTo>
                  <a:lnTo>
                    <a:pt x="123" y="7"/>
                  </a:lnTo>
                  <a:lnTo>
                    <a:pt x="126" y="10"/>
                  </a:lnTo>
                  <a:lnTo>
                    <a:pt x="128" y="13"/>
                  </a:lnTo>
                  <a:lnTo>
                    <a:pt x="128" y="17"/>
                  </a:lnTo>
                  <a:lnTo>
                    <a:pt x="128"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1" name="Freeform 929"/>
            <p:cNvSpPr>
              <a:spLocks/>
            </p:cNvSpPr>
            <p:nvPr/>
          </p:nvSpPr>
          <p:spPr bwMode="auto">
            <a:xfrm>
              <a:off x="208" y="4038"/>
              <a:ext cx="2" cy="5"/>
            </a:xfrm>
            <a:custGeom>
              <a:avLst/>
              <a:gdLst>
                <a:gd name="T0" fmla="*/ 81 w 81"/>
                <a:gd name="T1" fmla="*/ 0 h 257"/>
                <a:gd name="T2" fmla="*/ 68 w 81"/>
                <a:gd name="T3" fmla="*/ 25 h 257"/>
                <a:gd name="T4" fmla="*/ 61 w 81"/>
                <a:gd name="T5" fmla="*/ 51 h 257"/>
                <a:gd name="T6" fmla="*/ 56 w 81"/>
                <a:gd name="T7" fmla="*/ 77 h 257"/>
                <a:gd name="T8" fmla="*/ 55 w 81"/>
                <a:gd name="T9" fmla="*/ 103 h 257"/>
                <a:gd name="T10" fmla="*/ 55 w 81"/>
                <a:gd name="T11" fmla="*/ 130 h 257"/>
                <a:gd name="T12" fmla="*/ 57 w 81"/>
                <a:gd name="T13" fmla="*/ 156 h 257"/>
                <a:gd name="T14" fmla="*/ 58 w 81"/>
                <a:gd name="T15" fmla="*/ 182 h 257"/>
                <a:gd name="T16" fmla="*/ 59 w 81"/>
                <a:gd name="T17" fmla="*/ 208 h 257"/>
                <a:gd name="T18" fmla="*/ 59 w 81"/>
                <a:gd name="T19" fmla="*/ 232 h 257"/>
                <a:gd name="T20" fmla="*/ 56 w 81"/>
                <a:gd name="T21" fmla="*/ 257 h 257"/>
                <a:gd name="T22" fmla="*/ 35 w 81"/>
                <a:gd name="T23" fmla="*/ 257 h 257"/>
                <a:gd name="T24" fmla="*/ 35 w 81"/>
                <a:gd name="T25" fmla="*/ 257 h 257"/>
                <a:gd name="T26" fmla="*/ 35 w 81"/>
                <a:gd name="T27" fmla="*/ 247 h 257"/>
                <a:gd name="T28" fmla="*/ 36 w 81"/>
                <a:gd name="T29" fmla="*/ 237 h 257"/>
                <a:gd name="T30" fmla="*/ 39 w 81"/>
                <a:gd name="T31" fmla="*/ 228 h 257"/>
                <a:gd name="T32" fmla="*/ 42 w 81"/>
                <a:gd name="T33" fmla="*/ 220 h 257"/>
                <a:gd name="T34" fmla="*/ 44 w 81"/>
                <a:gd name="T35" fmla="*/ 212 h 257"/>
                <a:gd name="T36" fmla="*/ 46 w 81"/>
                <a:gd name="T37" fmla="*/ 203 h 257"/>
                <a:gd name="T38" fmla="*/ 46 w 81"/>
                <a:gd name="T39" fmla="*/ 195 h 257"/>
                <a:gd name="T40" fmla="*/ 43 w 81"/>
                <a:gd name="T41" fmla="*/ 186 h 257"/>
                <a:gd name="T42" fmla="*/ 39 w 81"/>
                <a:gd name="T43" fmla="*/ 176 h 257"/>
                <a:gd name="T44" fmla="*/ 30 w 81"/>
                <a:gd name="T45" fmla="*/ 166 h 257"/>
                <a:gd name="T46" fmla="*/ 30 w 81"/>
                <a:gd name="T47" fmla="*/ 166 h 257"/>
                <a:gd name="T48" fmla="*/ 33 w 81"/>
                <a:gd name="T49" fmla="*/ 160 h 257"/>
                <a:gd name="T50" fmla="*/ 35 w 81"/>
                <a:gd name="T51" fmla="*/ 153 h 257"/>
                <a:gd name="T52" fmla="*/ 34 w 81"/>
                <a:gd name="T53" fmla="*/ 145 h 257"/>
                <a:gd name="T54" fmla="*/ 34 w 81"/>
                <a:gd name="T55" fmla="*/ 138 h 257"/>
                <a:gd name="T56" fmla="*/ 35 w 81"/>
                <a:gd name="T57" fmla="*/ 131 h 257"/>
                <a:gd name="T58" fmla="*/ 35 w 81"/>
                <a:gd name="T59" fmla="*/ 131 h 257"/>
                <a:gd name="T60" fmla="*/ 30 w 81"/>
                <a:gd name="T61" fmla="*/ 118 h 257"/>
                <a:gd name="T62" fmla="*/ 27 w 81"/>
                <a:gd name="T63" fmla="*/ 105 h 257"/>
                <a:gd name="T64" fmla="*/ 25 w 81"/>
                <a:gd name="T65" fmla="*/ 91 h 257"/>
                <a:gd name="T66" fmla="*/ 24 w 81"/>
                <a:gd name="T67" fmla="*/ 77 h 257"/>
                <a:gd name="T68" fmla="*/ 23 w 81"/>
                <a:gd name="T69" fmla="*/ 63 h 257"/>
                <a:gd name="T70" fmla="*/ 21 w 81"/>
                <a:gd name="T71" fmla="*/ 49 h 257"/>
                <a:gd name="T72" fmla="*/ 18 w 81"/>
                <a:gd name="T73" fmla="*/ 36 h 257"/>
                <a:gd name="T74" fmla="*/ 14 w 81"/>
                <a:gd name="T75" fmla="*/ 23 h 257"/>
                <a:gd name="T76" fmla="*/ 8 w 81"/>
                <a:gd name="T77" fmla="*/ 10 h 257"/>
                <a:gd name="T78" fmla="*/ 0 w 81"/>
                <a:gd name="T79" fmla="*/ 0 h 257"/>
                <a:gd name="T80" fmla="*/ 81 w 81"/>
                <a:gd name="T81" fmla="*/ 0 h 257"/>
                <a:gd name="T82" fmla="*/ 81 w 81"/>
                <a:gd name="T8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257">
                  <a:moveTo>
                    <a:pt x="81" y="0"/>
                  </a:moveTo>
                  <a:lnTo>
                    <a:pt x="68" y="25"/>
                  </a:lnTo>
                  <a:lnTo>
                    <a:pt x="61" y="51"/>
                  </a:lnTo>
                  <a:lnTo>
                    <a:pt x="56" y="77"/>
                  </a:lnTo>
                  <a:lnTo>
                    <a:pt x="55" y="103"/>
                  </a:lnTo>
                  <a:lnTo>
                    <a:pt x="55" y="130"/>
                  </a:lnTo>
                  <a:lnTo>
                    <a:pt x="57" y="156"/>
                  </a:lnTo>
                  <a:lnTo>
                    <a:pt x="58" y="182"/>
                  </a:lnTo>
                  <a:lnTo>
                    <a:pt x="59" y="208"/>
                  </a:lnTo>
                  <a:lnTo>
                    <a:pt x="59" y="232"/>
                  </a:lnTo>
                  <a:lnTo>
                    <a:pt x="56" y="257"/>
                  </a:lnTo>
                  <a:lnTo>
                    <a:pt x="35" y="257"/>
                  </a:lnTo>
                  <a:lnTo>
                    <a:pt x="35" y="257"/>
                  </a:lnTo>
                  <a:lnTo>
                    <a:pt x="35" y="247"/>
                  </a:lnTo>
                  <a:lnTo>
                    <a:pt x="36" y="237"/>
                  </a:lnTo>
                  <a:lnTo>
                    <a:pt x="39" y="228"/>
                  </a:lnTo>
                  <a:lnTo>
                    <a:pt x="42" y="220"/>
                  </a:lnTo>
                  <a:lnTo>
                    <a:pt x="44" y="212"/>
                  </a:lnTo>
                  <a:lnTo>
                    <a:pt x="46" y="203"/>
                  </a:lnTo>
                  <a:lnTo>
                    <a:pt x="46" y="195"/>
                  </a:lnTo>
                  <a:lnTo>
                    <a:pt x="43" y="186"/>
                  </a:lnTo>
                  <a:lnTo>
                    <a:pt x="39" y="176"/>
                  </a:lnTo>
                  <a:lnTo>
                    <a:pt x="30" y="166"/>
                  </a:lnTo>
                  <a:lnTo>
                    <a:pt x="30" y="166"/>
                  </a:lnTo>
                  <a:lnTo>
                    <a:pt x="33" y="160"/>
                  </a:lnTo>
                  <a:lnTo>
                    <a:pt x="35" y="153"/>
                  </a:lnTo>
                  <a:lnTo>
                    <a:pt x="34" y="145"/>
                  </a:lnTo>
                  <a:lnTo>
                    <a:pt x="34" y="138"/>
                  </a:lnTo>
                  <a:lnTo>
                    <a:pt x="35" y="131"/>
                  </a:lnTo>
                  <a:lnTo>
                    <a:pt x="35" y="131"/>
                  </a:lnTo>
                  <a:lnTo>
                    <a:pt x="30" y="118"/>
                  </a:lnTo>
                  <a:lnTo>
                    <a:pt x="27" y="105"/>
                  </a:lnTo>
                  <a:lnTo>
                    <a:pt x="25" y="91"/>
                  </a:lnTo>
                  <a:lnTo>
                    <a:pt x="24" y="77"/>
                  </a:lnTo>
                  <a:lnTo>
                    <a:pt x="23" y="63"/>
                  </a:lnTo>
                  <a:lnTo>
                    <a:pt x="21" y="49"/>
                  </a:lnTo>
                  <a:lnTo>
                    <a:pt x="18" y="36"/>
                  </a:lnTo>
                  <a:lnTo>
                    <a:pt x="14" y="23"/>
                  </a:lnTo>
                  <a:lnTo>
                    <a:pt x="8" y="10"/>
                  </a:lnTo>
                  <a:lnTo>
                    <a:pt x="0" y="0"/>
                  </a:lnTo>
                  <a:lnTo>
                    <a:pt x="81" y="0"/>
                  </a:lnTo>
                  <a:lnTo>
                    <a:pt x="8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2" name="Freeform 930"/>
            <p:cNvSpPr>
              <a:spLocks/>
            </p:cNvSpPr>
            <p:nvPr/>
          </p:nvSpPr>
          <p:spPr bwMode="auto">
            <a:xfrm>
              <a:off x="207" y="4040"/>
              <a:ext cx="7" cy="16"/>
            </a:xfrm>
            <a:custGeom>
              <a:avLst/>
              <a:gdLst>
                <a:gd name="T0" fmla="*/ 34 w 267"/>
                <a:gd name="T1" fmla="*/ 20 h 719"/>
                <a:gd name="T2" fmla="*/ 27 w 267"/>
                <a:gd name="T3" fmla="*/ 16 h 719"/>
                <a:gd name="T4" fmla="*/ 22 w 267"/>
                <a:gd name="T5" fmla="*/ 38 h 719"/>
                <a:gd name="T6" fmla="*/ 44 w 267"/>
                <a:gd name="T7" fmla="*/ 58 h 719"/>
                <a:gd name="T8" fmla="*/ 22 w 267"/>
                <a:gd name="T9" fmla="*/ 66 h 719"/>
                <a:gd name="T10" fmla="*/ 30 w 267"/>
                <a:gd name="T11" fmla="*/ 100 h 719"/>
                <a:gd name="T12" fmla="*/ 7 w 267"/>
                <a:gd name="T13" fmla="*/ 111 h 719"/>
                <a:gd name="T14" fmla="*/ 23 w 267"/>
                <a:gd name="T15" fmla="*/ 125 h 719"/>
                <a:gd name="T16" fmla="*/ 42 w 267"/>
                <a:gd name="T17" fmla="*/ 132 h 719"/>
                <a:gd name="T18" fmla="*/ 35 w 267"/>
                <a:gd name="T19" fmla="*/ 133 h 719"/>
                <a:gd name="T20" fmla="*/ 32 w 267"/>
                <a:gd name="T21" fmla="*/ 137 h 719"/>
                <a:gd name="T22" fmla="*/ 39 w 267"/>
                <a:gd name="T23" fmla="*/ 141 h 719"/>
                <a:gd name="T24" fmla="*/ 47 w 267"/>
                <a:gd name="T25" fmla="*/ 142 h 719"/>
                <a:gd name="T26" fmla="*/ 61 w 267"/>
                <a:gd name="T27" fmla="*/ 148 h 719"/>
                <a:gd name="T28" fmla="*/ 73 w 267"/>
                <a:gd name="T29" fmla="*/ 152 h 719"/>
                <a:gd name="T30" fmla="*/ 96 w 267"/>
                <a:gd name="T31" fmla="*/ 124 h 719"/>
                <a:gd name="T32" fmla="*/ 99 w 267"/>
                <a:gd name="T33" fmla="*/ 87 h 719"/>
                <a:gd name="T34" fmla="*/ 93 w 267"/>
                <a:gd name="T35" fmla="*/ 51 h 719"/>
                <a:gd name="T36" fmla="*/ 89 w 267"/>
                <a:gd name="T37" fmla="*/ 38 h 719"/>
                <a:gd name="T38" fmla="*/ 88 w 267"/>
                <a:gd name="T39" fmla="*/ 25 h 719"/>
                <a:gd name="T40" fmla="*/ 87 w 267"/>
                <a:gd name="T41" fmla="*/ 30 h 719"/>
                <a:gd name="T42" fmla="*/ 106 w 267"/>
                <a:gd name="T43" fmla="*/ 42 h 719"/>
                <a:gd name="T44" fmla="*/ 113 w 267"/>
                <a:gd name="T45" fmla="*/ 66 h 719"/>
                <a:gd name="T46" fmla="*/ 119 w 267"/>
                <a:gd name="T47" fmla="*/ 111 h 719"/>
                <a:gd name="T48" fmla="*/ 125 w 267"/>
                <a:gd name="T49" fmla="*/ 155 h 719"/>
                <a:gd name="T50" fmla="*/ 144 w 267"/>
                <a:gd name="T51" fmla="*/ 197 h 719"/>
                <a:gd name="T52" fmla="*/ 170 w 267"/>
                <a:gd name="T53" fmla="*/ 278 h 719"/>
                <a:gd name="T54" fmla="*/ 203 w 267"/>
                <a:gd name="T55" fmla="*/ 404 h 719"/>
                <a:gd name="T56" fmla="*/ 236 w 267"/>
                <a:gd name="T57" fmla="*/ 528 h 719"/>
                <a:gd name="T58" fmla="*/ 267 w 267"/>
                <a:gd name="T59" fmla="*/ 609 h 719"/>
                <a:gd name="T60" fmla="*/ 250 w 267"/>
                <a:gd name="T61" fmla="*/ 648 h 719"/>
                <a:gd name="T62" fmla="*/ 227 w 267"/>
                <a:gd name="T63" fmla="*/ 686 h 719"/>
                <a:gd name="T64" fmla="*/ 194 w 267"/>
                <a:gd name="T65" fmla="*/ 713 h 719"/>
                <a:gd name="T66" fmla="*/ 179 w 267"/>
                <a:gd name="T67" fmla="*/ 689 h 719"/>
                <a:gd name="T68" fmla="*/ 173 w 267"/>
                <a:gd name="T69" fmla="*/ 600 h 719"/>
                <a:gd name="T70" fmla="*/ 159 w 267"/>
                <a:gd name="T71" fmla="*/ 509 h 719"/>
                <a:gd name="T72" fmla="*/ 139 w 267"/>
                <a:gd name="T73" fmla="*/ 423 h 719"/>
                <a:gd name="T74" fmla="*/ 134 w 267"/>
                <a:gd name="T75" fmla="*/ 367 h 719"/>
                <a:gd name="T76" fmla="*/ 117 w 267"/>
                <a:gd name="T77" fmla="*/ 279 h 719"/>
                <a:gd name="T78" fmla="*/ 78 w 267"/>
                <a:gd name="T79" fmla="*/ 199 h 719"/>
                <a:gd name="T80" fmla="*/ 17 w 267"/>
                <a:gd name="T81" fmla="*/ 127 h 719"/>
                <a:gd name="T82" fmla="*/ 7 w 267"/>
                <a:gd name="T83" fmla="*/ 118 h 719"/>
                <a:gd name="T84" fmla="*/ 0 w 267"/>
                <a:gd name="T85" fmla="*/ 75 h 719"/>
                <a:gd name="T86" fmla="*/ 3 w 267"/>
                <a:gd name="T87" fmla="*/ 34 h 719"/>
                <a:gd name="T88" fmla="*/ 17 w 267"/>
                <a:gd name="T89" fmla="*/ 1 h 719"/>
                <a:gd name="T90" fmla="*/ 31 w 267"/>
                <a:gd name="T91" fmla="*/ 1 h 719"/>
                <a:gd name="T92" fmla="*/ 42 w 267"/>
                <a:gd name="T93" fmla="*/ 2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 h="719">
                  <a:moveTo>
                    <a:pt x="42" y="21"/>
                  </a:moveTo>
                  <a:lnTo>
                    <a:pt x="38" y="21"/>
                  </a:lnTo>
                  <a:lnTo>
                    <a:pt x="34" y="20"/>
                  </a:lnTo>
                  <a:lnTo>
                    <a:pt x="31" y="20"/>
                  </a:lnTo>
                  <a:lnTo>
                    <a:pt x="29" y="18"/>
                  </a:lnTo>
                  <a:lnTo>
                    <a:pt x="27" y="16"/>
                  </a:lnTo>
                  <a:lnTo>
                    <a:pt x="17" y="31"/>
                  </a:lnTo>
                  <a:lnTo>
                    <a:pt x="17" y="31"/>
                  </a:lnTo>
                  <a:lnTo>
                    <a:pt x="22" y="38"/>
                  </a:lnTo>
                  <a:lnTo>
                    <a:pt x="30" y="44"/>
                  </a:lnTo>
                  <a:lnTo>
                    <a:pt x="39" y="50"/>
                  </a:lnTo>
                  <a:lnTo>
                    <a:pt x="44" y="58"/>
                  </a:lnTo>
                  <a:lnTo>
                    <a:pt x="42" y="71"/>
                  </a:lnTo>
                  <a:lnTo>
                    <a:pt x="22" y="66"/>
                  </a:lnTo>
                  <a:lnTo>
                    <a:pt x="22" y="66"/>
                  </a:lnTo>
                  <a:lnTo>
                    <a:pt x="18" y="81"/>
                  </a:lnTo>
                  <a:lnTo>
                    <a:pt x="24" y="92"/>
                  </a:lnTo>
                  <a:lnTo>
                    <a:pt x="30" y="100"/>
                  </a:lnTo>
                  <a:lnTo>
                    <a:pt x="27" y="105"/>
                  </a:lnTo>
                  <a:lnTo>
                    <a:pt x="7" y="111"/>
                  </a:lnTo>
                  <a:lnTo>
                    <a:pt x="7" y="111"/>
                  </a:lnTo>
                  <a:lnTo>
                    <a:pt x="9" y="117"/>
                  </a:lnTo>
                  <a:lnTo>
                    <a:pt x="15" y="122"/>
                  </a:lnTo>
                  <a:lnTo>
                    <a:pt x="23" y="125"/>
                  </a:lnTo>
                  <a:lnTo>
                    <a:pt x="32" y="129"/>
                  </a:lnTo>
                  <a:lnTo>
                    <a:pt x="42" y="132"/>
                  </a:lnTo>
                  <a:lnTo>
                    <a:pt x="42" y="132"/>
                  </a:lnTo>
                  <a:lnTo>
                    <a:pt x="39" y="131"/>
                  </a:lnTo>
                  <a:lnTo>
                    <a:pt x="37" y="132"/>
                  </a:lnTo>
                  <a:lnTo>
                    <a:pt x="35" y="133"/>
                  </a:lnTo>
                  <a:lnTo>
                    <a:pt x="33" y="135"/>
                  </a:lnTo>
                  <a:lnTo>
                    <a:pt x="32" y="137"/>
                  </a:lnTo>
                  <a:lnTo>
                    <a:pt x="32" y="137"/>
                  </a:lnTo>
                  <a:lnTo>
                    <a:pt x="34" y="139"/>
                  </a:lnTo>
                  <a:lnTo>
                    <a:pt x="36" y="141"/>
                  </a:lnTo>
                  <a:lnTo>
                    <a:pt x="39" y="141"/>
                  </a:lnTo>
                  <a:lnTo>
                    <a:pt x="43" y="142"/>
                  </a:lnTo>
                  <a:lnTo>
                    <a:pt x="47" y="142"/>
                  </a:lnTo>
                  <a:lnTo>
                    <a:pt x="47" y="142"/>
                  </a:lnTo>
                  <a:lnTo>
                    <a:pt x="49" y="151"/>
                  </a:lnTo>
                  <a:lnTo>
                    <a:pt x="53" y="151"/>
                  </a:lnTo>
                  <a:lnTo>
                    <a:pt x="61" y="148"/>
                  </a:lnTo>
                  <a:lnTo>
                    <a:pt x="67" y="146"/>
                  </a:lnTo>
                  <a:lnTo>
                    <a:pt x="73" y="152"/>
                  </a:lnTo>
                  <a:lnTo>
                    <a:pt x="73" y="152"/>
                  </a:lnTo>
                  <a:lnTo>
                    <a:pt x="84" y="144"/>
                  </a:lnTo>
                  <a:lnTo>
                    <a:pt x="92" y="134"/>
                  </a:lnTo>
                  <a:lnTo>
                    <a:pt x="96" y="124"/>
                  </a:lnTo>
                  <a:lnTo>
                    <a:pt x="99" y="112"/>
                  </a:lnTo>
                  <a:lnTo>
                    <a:pt x="99" y="100"/>
                  </a:lnTo>
                  <a:lnTo>
                    <a:pt x="99" y="87"/>
                  </a:lnTo>
                  <a:lnTo>
                    <a:pt x="97" y="75"/>
                  </a:lnTo>
                  <a:lnTo>
                    <a:pt x="95" y="63"/>
                  </a:lnTo>
                  <a:lnTo>
                    <a:pt x="93" y="51"/>
                  </a:lnTo>
                  <a:lnTo>
                    <a:pt x="93" y="41"/>
                  </a:lnTo>
                  <a:lnTo>
                    <a:pt x="93" y="41"/>
                  </a:lnTo>
                  <a:lnTo>
                    <a:pt x="89" y="38"/>
                  </a:lnTo>
                  <a:lnTo>
                    <a:pt x="87" y="34"/>
                  </a:lnTo>
                  <a:lnTo>
                    <a:pt x="88" y="29"/>
                  </a:lnTo>
                  <a:lnTo>
                    <a:pt x="88" y="25"/>
                  </a:lnTo>
                  <a:lnTo>
                    <a:pt x="88" y="21"/>
                  </a:lnTo>
                  <a:lnTo>
                    <a:pt x="88" y="21"/>
                  </a:lnTo>
                  <a:lnTo>
                    <a:pt x="87" y="30"/>
                  </a:lnTo>
                  <a:lnTo>
                    <a:pt x="92" y="35"/>
                  </a:lnTo>
                  <a:lnTo>
                    <a:pt x="99" y="38"/>
                  </a:lnTo>
                  <a:lnTo>
                    <a:pt x="106" y="42"/>
                  </a:lnTo>
                  <a:lnTo>
                    <a:pt x="109" y="51"/>
                  </a:lnTo>
                  <a:lnTo>
                    <a:pt x="109" y="51"/>
                  </a:lnTo>
                  <a:lnTo>
                    <a:pt x="113" y="66"/>
                  </a:lnTo>
                  <a:lnTo>
                    <a:pt x="116" y="81"/>
                  </a:lnTo>
                  <a:lnTo>
                    <a:pt x="118" y="96"/>
                  </a:lnTo>
                  <a:lnTo>
                    <a:pt x="119" y="111"/>
                  </a:lnTo>
                  <a:lnTo>
                    <a:pt x="120" y="126"/>
                  </a:lnTo>
                  <a:lnTo>
                    <a:pt x="122" y="141"/>
                  </a:lnTo>
                  <a:lnTo>
                    <a:pt x="125" y="155"/>
                  </a:lnTo>
                  <a:lnTo>
                    <a:pt x="129" y="169"/>
                  </a:lnTo>
                  <a:lnTo>
                    <a:pt x="135" y="183"/>
                  </a:lnTo>
                  <a:lnTo>
                    <a:pt x="144" y="197"/>
                  </a:lnTo>
                  <a:lnTo>
                    <a:pt x="144" y="197"/>
                  </a:lnTo>
                  <a:lnTo>
                    <a:pt x="158" y="237"/>
                  </a:lnTo>
                  <a:lnTo>
                    <a:pt x="170" y="278"/>
                  </a:lnTo>
                  <a:lnTo>
                    <a:pt x="181" y="320"/>
                  </a:lnTo>
                  <a:lnTo>
                    <a:pt x="191" y="362"/>
                  </a:lnTo>
                  <a:lnTo>
                    <a:pt x="203" y="404"/>
                  </a:lnTo>
                  <a:lnTo>
                    <a:pt x="213" y="446"/>
                  </a:lnTo>
                  <a:lnTo>
                    <a:pt x="224" y="487"/>
                  </a:lnTo>
                  <a:lnTo>
                    <a:pt x="236" y="528"/>
                  </a:lnTo>
                  <a:lnTo>
                    <a:pt x="251" y="568"/>
                  </a:lnTo>
                  <a:lnTo>
                    <a:pt x="267" y="609"/>
                  </a:lnTo>
                  <a:lnTo>
                    <a:pt x="267" y="609"/>
                  </a:lnTo>
                  <a:lnTo>
                    <a:pt x="261" y="621"/>
                  </a:lnTo>
                  <a:lnTo>
                    <a:pt x="256" y="634"/>
                  </a:lnTo>
                  <a:lnTo>
                    <a:pt x="250" y="648"/>
                  </a:lnTo>
                  <a:lnTo>
                    <a:pt x="242" y="661"/>
                  </a:lnTo>
                  <a:lnTo>
                    <a:pt x="235" y="674"/>
                  </a:lnTo>
                  <a:lnTo>
                    <a:pt x="227" y="686"/>
                  </a:lnTo>
                  <a:lnTo>
                    <a:pt x="218" y="696"/>
                  </a:lnTo>
                  <a:lnTo>
                    <a:pt x="207" y="706"/>
                  </a:lnTo>
                  <a:lnTo>
                    <a:pt x="194" y="713"/>
                  </a:lnTo>
                  <a:lnTo>
                    <a:pt x="180" y="719"/>
                  </a:lnTo>
                  <a:lnTo>
                    <a:pt x="180" y="719"/>
                  </a:lnTo>
                  <a:lnTo>
                    <a:pt x="179" y="689"/>
                  </a:lnTo>
                  <a:lnTo>
                    <a:pt x="178" y="660"/>
                  </a:lnTo>
                  <a:lnTo>
                    <a:pt x="176" y="630"/>
                  </a:lnTo>
                  <a:lnTo>
                    <a:pt x="173" y="600"/>
                  </a:lnTo>
                  <a:lnTo>
                    <a:pt x="169" y="569"/>
                  </a:lnTo>
                  <a:lnTo>
                    <a:pt x="164" y="539"/>
                  </a:lnTo>
                  <a:lnTo>
                    <a:pt x="159" y="509"/>
                  </a:lnTo>
                  <a:lnTo>
                    <a:pt x="153" y="480"/>
                  </a:lnTo>
                  <a:lnTo>
                    <a:pt x="146" y="451"/>
                  </a:lnTo>
                  <a:lnTo>
                    <a:pt x="139" y="423"/>
                  </a:lnTo>
                  <a:lnTo>
                    <a:pt x="139" y="423"/>
                  </a:lnTo>
                  <a:lnTo>
                    <a:pt x="137" y="395"/>
                  </a:lnTo>
                  <a:lnTo>
                    <a:pt x="134" y="367"/>
                  </a:lnTo>
                  <a:lnTo>
                    <a:pt x="130" y="337"/>
                  </a:lnTo>
                  <a:lnTo>
                    <a:pt x="124" y="308"/>
                  </a:lnTo>
                  <a:lnTo>
                    <a:pt x="117" y="279"/>
                  </a:lnTo>
                  <a:lnTo>
                    <a:pt x="107" y="251"/>
                  </a:lnTo>
                  <a:lnTo>
                    <a:pt x="93" y="224"/>
                  </a:lnTo>
                  <a:lnTo>
                    <a:pt x="78" y="199"/>
                  </a:lnTo>
                  <a:lnTo>
                    <a:pt x="59" y="176"/>
                  </a:lnTo>
                  <a:lnTo>
                    <a:pt x="37" y="157"/>
                  </a:lnTo>
                  <a:lnTo>
                    <a:pt x="17" y="127"/>
                  </a:lnTo>
                  <a:lnTo>
                    <a:pt x="12" y="132"/>
                  </a:lnTo>
                  <a:lnTo>
                    <a:pt x="12" y="132"/>
                  </a:lnTo>
                  <a:lnTo>
                    <a:pt x="7" y="118"/>
                  </a:lnTo>
                  <a:lnTo>
                    <a:pt x="3" y="103"/>
                  </a:lnTo>
                  <a:lnTo>
                    <a:pt x="1" y="89"/>
                  </a:lnTo>
                  <a:lnTo>
                    <a:pt x="0" y="75"/>
                  </a:lnTo>
                  <a:lnTo>
                    <a:pt x="0" y="61"/>
                  </a:lnTo>
                  <a:lnTo>
                    <a:pt x="1" y="47"/>
                  </a:lnTo>
                  <a:lnTo>
                    <a:pt x="3" y="34"/>
                  </a:lnTo>
                  <a:lnTo>
                    <a:pt x="8" y="22"/>
                  </a:lnTo>
                  <a:lnTo>
                    <a:pt x="12" y="11"/>
                  </a:lnTo>
                  <a:lnTo>
                    <a:pt x="17" y="1"/>
                  </a:lnTo>
                  <a:lnTo>
                    <a:pt x="17" y="1"/>
                  </a:lnTo>
                  <a:lnTo>
                    <a:pt x="22" y="0"/>
                  </a:lnTo>
                  <a:lnTo>
                    <a:pt x="31" y="1"/>
                  </a:lnTo>
                  <a:lnTo>
                    <a:pt x="39" y="4"/>
                  </a:lnTo>
                  <a:lnTo>
                    <a:pt x="44" y="10"/>
                  </a:lnTo>
                  <a:lnTo>
                    <a:pt x="42" y="21"/>
                  </a:lnTo>
                  <a:lnTo>
                    <a:pt x="42"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3" name="Freeform 931"/>
            <p:cNvSpPr>
              <a:spLocks/>
            </p:cNvSpPr>
            <p:nvPr/>
          </p:nvSpPr>
          <p:spPr bwMode="auto">
            <a:xfrm>
              <a:off x="220" y="4046"/>
              <a:ext cx="1" cy="2"/>
            </a:xfrm>
            <a:custGeom>
              <a:avLst/>
              <a:gdLst>
                <a:gd name="T0" fmla="*/ 0 w 46"/>
                <a:gd name="T1" fmla="*/ 91 h 91"/>
                <a:gd name="T2" fmla="*/ 23 w 46"/>
                <a:gd name="T3" fmla="*/ 0 h 91"/>
                <a:gd name="T4" fmla="*/ 46 w 46"/>
                <a:gd name="T5" fmla="*/ 91 h 91"/>
                <a:gd name="T6" fmla="*/ 0 w 46"/>
                <a:gd name="T7" fmla="*/ 91 h 91"/>
                <a:gd name="T8" fmla="*/ 0 w 46"/>
                <a:gd name="T9" fmla="*/ 91 h 91"/>
              </a:gdLst>
              <a:ahLst/>
              <a:cxnLst>
                <a:cxn ang="0">
                  <a:pos x="T0" y="T1"/>
                </a:cxn>
                <a:cxn ang="0">
                  <a:pos x="T2" y="T3"/>
                </a:cxn>
                <a:cxn ang="0">
                  <a:pos x="T4" y="T5"/>
                </a:cxn>
                <a:cxn ang="0">
                  <a:pos x="T6" y="T7"/>
                </a:cxn>
                <a:cxn ang="0">
                  <a:pos x="T8" y="T9"/>
                </a:cxn>
              </a:cxnLst>
              <a:rect l="0" t="0" r="r" b="b"/>
              <a:pathLst>
                <a:path w="46" h="91">
                  <a:moveTo>
                    <a:pt x="0" y="91"/>
                  </a:moveTo>
                  <a:lnTo>
                    <a:pt x="23" y="0"/>
                  </a:lnTo>
                  <a:lnTo>
                    <a:pt x="46" y="91"/>
                  </a:lnTo>
                  <a:lnTo>
                    <a:pt x="0" y="91"/>
                  </a:lnTo>
                  <a:lnTo>
                    <a:pt x="0" y="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4" name="Freeform 932"/>
            <p:cNvSpPr>
              <a:spLocks/>
            </p:cNvSpPr>
            <p:nvPr/>
          </p:nvSpPr>
          <p:spPr bwMode="auto">
            <a:xfrm>
              <a:off x="222" y="4048"/>
              <a:ext cx="1" cy="1"/>
            </a:xfrm>
            <a:custGeom>
              <a:avLst/>
              <a:gdLst>
                <a:gd name="T0" fmla="*/ 30 w 61"/>
                <a:gd name="T1" fmla="*/ 81 h 81"/>
                <a:gd name="T2" fmla="*/ 0 w 61"/>
                <a:gd name="T3" fmla="*/ 56 h 81"/>
                <a:gd name="T4" fmla="*/ 61 w 61"/>
                <a:gd name="T5" fmla="*/ 0 h 81"/>
                <a:gd name="T6" fmla="*/ 61 w 61"/>
                <a:gd name="T7" fmla="*/ 0 h 81"/>
                <a:gd name="T8" fmla="*/ 61 w 61"/>
                <a:gd name="T9" fmla="*/ 6 h 81"/>
                <a:gd name="T10" fmla="*/ 59 w 61"/>
                <a:gd name="T11" fmla="*/ 13 h 81"/>
                <a:gd name="T12" fmla="*/ 57 w 61"/>
                <a:gd name="T13" fmla="*/ 22 h 81"/>
                <a:gd name="T14" fmla="*/ 54 w 61"/>
                <a:gd name="T15" fmla="*/ 30 h 81"/>
                <a:gd name="T16" fmla="*/ 50 w 61"/>
                <a:gd name="T17" fmla="*/ 38 h 81"/>
                <a:gd name="T18" fmla="*/ 46 w 61"/>
                <a:gd name="T19" fmla="*/ 47 h 81"/>
                <a:gd name="T20" fmla="*/ 41 w 61"/>
                <a:gd name="T21" fmla="*/ 55 h 81"/>
                <a:gd name="T22" fmla="*/ 37 w 61"/>
                <a:gd name="T23" fmla="*/ 64 h 81"/>
                <a:gd name="T24" fmla="*/ 33 w 61"/>
                <a:gd name="T25" fmla="*/ 72 h 81"/>
                <a:gd name="T26" fmla="*/ 30 w 61"/>
                <a:gd name="T27" fmla="*/ 81 h 81"/>
                <a:gd name="T28" fmla="*/ 30 w 61"/>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1">
                  <a:moveTo>
                    <a:pt x="30" y="81"/>
                  </a:moveTo>
                  <a:lnTo>
                    <a:pt x="0" y="56"/>
                  </a:lnTo>
                  <a:lnTo>
                    <a:pt x="61" y="0"/>
                  </a:lnTo>
                  <a:lnTo>
                    <a:pt x="61" y="0"/>
                  </a:lnTo>
                  <a:lnTo>
                    <a:pt x="61" y="6"/>
                  </a:lnTo>
                  <a:lnTo>
                    <a:pt x="59" y="13"/>
                  </a:lnTo>
                  <a:lnTo>
                    <a:pt x="57" y="22"/>
                  </a:lnTo>
                  <a:lnTo>
                    <a:pt x="54" y="30"/>
                  </a:lnTo>
                  <a:lnTo>
                    <a:pt x="50" y="38"/>
                  </a:lnTo>
                  <a:lnTo>
                    <a:pt x="46" y="47"/>
                  </a:lnTo>
                  <a:lnTo>
                    <a:pt x="41" y="55"/>
                  </a:lnTo>
                  <a:lnTo>
                    <a:pt x="37" y="64"/>
                  </a:lnTo>
                  <a:lnTo>
                    <a:pt x="33" y="72"/>
                  </a:lnTo>
                  <a:lnTo>
                    <a:pt x="30" y="81"/>
                  </a:lnTo>
                  <a:lnTo>
                    <a:pt x="30"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5" name="Freeform 933"/>
            <p:cNvSpPr>
              <a:spLocks/>
            </p:cNvSpPr>
            <p:nvPr/>
          </p:nvSpPr>
          <p:spPr bwMode="auto">
            <a:xfrm>
              <a:off x="217" y="4048"/>
              <a:ext cx="1" cy="2"/>
            </a:xfrm>
            <a:custGeom>
              <a:avLst/>
              <a:gdLst>
                <a:gd name="T0" fmla="*/ 56 w 56"/>
                <a:gd name="T1" fmla="*/ 51 h 86"/>
                <a:gd name="T2" fmla="*/ 53 w 56"/>
                <a:gd name="T3" fmla="*/ 50 h 86"/>
                <a:gd name="T4" fmla="*/ 51 w 56"/>
                <a:gd name="T5" fmla="*/ 51 h 86"/>
                <a:gd name="T6" fmla="*/ 49 w 56"/>
                <a:gd name="T7" fmla="*/ 52 h 86"/>
                <a:gd name="T8" fmla="*/ 47 w 56"/>
                <a:gd name="T9" fmla="*/ 54 h 86"/>
                <a:gd name="T10" fmla="*/ 46 w 56"/>
                <a:gd name="T11" fmla="*/ 56 h 86"/>
                <a:gd name="T12" fmla="*/ 46 w 56"/>
                <a:gd name="T13" fmla="*/ 56 h 86"/>
                <a:gd name="T14" fmla="*/ 43 w 56"/>
                <a:gd name="T15" fmla="*/ 61 h 86"/>
                <a:gd name="T16" fmla="*/ 38 w 56"/>
                <a:gd name="T17" fmla="*/ 68 h 86"/>
                <a:gd name="T18" fmla="*/ 31 w 56"/>
                <a:gd name="T19" fmla="*/ 75 h 86"/>
                <a:gd name="T20" fmla="*/ 25 w 56"/>
                <a:gd name="T21" fmla="*/ 81 h 86"/>
                <a:gd name="T22" fmla="*/ 21 w 56"/>
                <a:gd name="T23" fmla="*/ 86 h 86"/>
                <a:gd name="T24" fmla="*/ 21 w 56"/>
                <a:gd name="T25" fmla="*/ 86 h 86"/>
                <a:gd name="T26" fmla="*/ 18 w 56"/>
                <a:gd name="T27" fmla="*/ 77 h 86"/>
                <a:gd name="T28" fmla="*/ 17 w 56"/>
                <a:gd name="T29" fmla="*/ 68 h 86"/>
                <a:gd name="T30" fmla="*/ 15 w 56"/>
                <a:gd name="T31" fmla="*/ 59 h 86"/>
                <a:gd name="T32" fmla="*/ 14 w 56"/>
                <a:gd name="T33" fmla="*/ 51 h 86"/>
                <a:gd name="T34" fmla="*/ 13 w 56"/>
                <a:gd name="T35" fmla="*/ 42 h 86"/>
                <a:gd name="T36" fmla="*/ 11 w 56"/>
                <a:gd name="T37" fmla="*/ 33 h 86"/>
                <a:gd name="T38" fmla="*/ 9 w 56"/>
                <a:gd name="T39" fmla="*/ 25 h 86"/>
                <a:gd name="T40" fmla="*/ 6 w 56"/>
                <a:gd name="T41" fmla="*/ 17 h 86"/>
                <a:gd name="T42" fmla="*/ 3 w 56"/>
                <a:gd name="T43" fmla="*/ 8 h 86"/>
                <a:gd name="T44" fmla="*/ 0 w 56"/>
                <a:gd name="T45" fmla="*/ 0 h 86"/>
                <a:gd name="T46" fmla="*/ 56 w 56"/>
                <a:gd name="T47" fmla="*/ 51 h 86"/>
                <a:gd name="T48" fmla="*/ 56 w 56"/>
                <a:gd name="T4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86">
                  <a:moveTo>
                    <a:pt x="56" y="51"/>
                  </a:moveTo>
                  <a:lnTo>
                    <a:pt x="53" y="50"/>
                  </a:lnTo>
                  <a:lnTo>
                    <a:pt x="51" y="51"/>
                  </a:lnTo>
                  <a:lnTo>
                    <a:pt x="49" y="52"/>
                  </a:lnTo>
                  <a:lnTo>
                    <a:pt x="47" y="54"/>
                  </a:lnTo>
                  <a:lnTo>
                    <a:pt x="46" y="56"/>
                  </a:lnTo>
                  <a:lnTo>
                    <a:pt x="46" y="56"/>
                  </a:lnTo>
                  <a:lnTo>
                    <a:pt x="43" y="61"/>
                  </a:lnTo>
                  <a:lnTo>
                    <a:pt x="38" y="68"/>
                  </a:lnTo>
                  <a:lnTo>
                    <a:pt x="31" y="75"/>
                  </a:lnTo>
                  <a:lnTo>
                    <a:pt x="25" y="81"/>
                  </a:lnTo>
                  <a:lnTo>
                    <a:pt x="21" y="86"/>
                  </a:lnTo>
                  <a:lnTo>
                    <a:pt x="21" y="86"/>
                  </a:lnTo>
                  <a:lnTo>
                    <a:pt x="18" y="77"/>
                  </a:lnTo>
                  <a:lnTo>
                    <a:pt x="17" y="68"/>
                  </a:lnTo>
                  <a:lnTo>
                    <a:pt x="15" y="59"/>
                  </a:lnTo>
                  <a:lnTo>
                    <a:pt x="14" y="51"/>
                  </a:lnTo>
                  <a:lnTo>
                    <a:pt x="13" y="42"/>
                  </a:lnTo>
                  <a:lnTo>
                    <a:pt x="11" y="33"/>
                  </a:lnTo>
                  <a:lnTo>
                    <a:pt x="9" y="25"/>
                  </a:lnTo>
                  <a:lnTo>
                    <a:pt x="6" y="17"/>
                  </a:lnTo>
                  <a:lnTo>
                    <a:pt x="3" y="8"/>
                  </a:lnTo>
                  <a:lnTo>
                    <a:pt x="0" y="0"/>
                  </a:lnTo>
                  <a:lnTo>
                    <a:pt x="56" y="51"/>
                  </a:lnTo>
                  <a:lnTo>
                    <a:pt x="56" y="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6" name="Freeform 934"/>
            <p:cNvSpPr>
              <a:spLocks/>
            </p:cNvSpPr>
            <p:nvPr/>
          </p:nvSpPr>
          <p:spPr bwMode="auto">
            <a:xfrm>
              <a:off x="211" y="4049"/>
              <a:ext cx="18" cy="51"/>
            </a:xfrm>
            <a:custGeom>
              <a:avLst/>
              <a:gdLst>
                <a:gd name="T0" fmla="*/ 458 w 756"/>
                <a:gd name="T1" fmla="*/ 76 h 2306"/>
                <a:gd name="T2" fmla="*/ 365 w 756"/>
                <a:gd name="T3" fmla="*/ 41 h 2306"/>
                <a:gd name="T4" fmla="*/ 274 w 756"/>
                <a:gd name="T5" fmla="*/ 120 h 2306"/>
                <a:gd name="T6" fmla="*/ 370 w 756"/>
                <a:gd name="T7" fmla="*/ 74 h 2306"/>
                <a:gd name="T8" fmla="*/ 460 w 756"/>
                <a:gd name="T9" fmla="*/ 133 h 2306"/>
                <a:gd name="T10" fmla="*/ 388 w 756"/>
                <a:gd name="T11" fmla="*/ 312 h 2306"/>
                <a:gd name="T12" fmla="*/ 395 w 756"/>
                <a:gd name="T13" fmla="*/ 329 h 2306"/>
                <a:gd name="T14" fmla="*/ 463 w 756"/>
                <a:gd name="T15" fmla="*/ 265 h 2306"/>
                <a:gd name="T16" fmla="*/ 347 w 756"/>
                <a:gd name="T17" fmla="*/ 569 h 2306"/>
                <a:gd name="T18" fmla="*/ 147 w 756"/>
                <a:gd name="T19" fmla="*/ 690 h 2306"/>
                <a:gd name="T20" fmla="*/ 153 w 756"/>
                <a:gd name="T21" fmla="*/ 538 h 2306"/>
                <a:gd name="T22" fmla="*/ 81 w 756"/>
                <a:gd name="T23" fmla="*/ 774 h 2306"/>
                <a:gd name="T24" fmla="*/ 82 w 756"/>
                <a:gd name="T25" fmla="*/ 804 h 2306"/>
                <a:gd name="T26" fmla="*/ 208 w 756"/>
                <a:gd name="T27" fmla="*/ 694 h 2306"/>
                <a:gd name="T28" fmla="*/ 482 w 756"/>
                <a:gd name="T29" fmla="*/ 393 h 2306"/>
                <a:gd name="T30" fmla="*/ 562 w 756"/>
                <a:gd name="T31" fmla="*/ 679 h 2306"/>
                <a:gd name="T32" fmla="*/ 513 w 756"/>
                <a:gd name="T33" fmla="*/ 893 h 2306"/>
                <a:gd name="T34" fmla="*/ 578 w 756"/>
                <a:gd name="T35" fmla="*/ 827 h 2306"/>
                <a:gd name="T36" fmla="*/ 567 w 756"/>
                <a:gd name="T37" fmla="*/ 543 h 2306"/>
                <a:gd name="T38" fmla="*/ 654 w 756"/>
                <a:gd name="T39" fmla="*/ 1137 h 2306"/>
                <a:gd name="T40" fmla="*/ 613 w 756"/>
                <a:gd name="T41" fmla="*/ 1030 h 2306"/>
                <a:gd name="T42" fmla="*/ 603 w 756"/>
                <a:gd name="T43" fmla="*/ 1302 h 2306"/>
                <a:gd name="T44" fmla="*/ 614 w 756"/>
                <a:gd name="T45" fmla="*/ 1375 h 2306"/>
                <a:gd name="T46" fmla="*/ 584 w 756"/>
                <a:gd name="T47" fmla="*/ 1445 h 2306"/>
                <a:gd name="T48" fmla="*/ 603 w 756"/>
                <a:gd name="T49" fmla="*/ 1473 h 2306"/>
                <a:gd name="T50" fmla="*/ 623 w 756"/>
                <a:gd name="T51" fmla="*/ 1276 h 2306"/>
                <a:gd name="T52" fmla="*/ 671 w 756"/>
                <a:gd name="T53" fmla="*/ 1463 h 2306"/>
                <a:gd name="T54" fmla="*/ 635 w 756"/>
                <a:gd name="T55" fmla="*/ 1670 h 2306"/>
                <a:gd name="T56" fmla="*/ 611 w 756"/>
                <a:gd name="T57" fmla="*/ 1638 h 2306"/>
                <a:gd name="T58" fmla="*/ 719 w 756"/>
                <a:gd name="T59" fmla="*/ 1732 h 2306"/>
                <a:gd name="T60" fmla="*/ 718 w 756"/>
                <a:gd name="T61" fmla="*/ 1502 h 2306"/>
                <a:gd name="T62" fmla="*/ 659 w 756"/>
                <a:gd name="T63" fmla="*/ 1728 h 2306"/>
                <a:gd name="T64" fmla="*/ 686 w 756"/>
                <a:gd name="T65" fmla="*/ 1516 h 2306"/>
                <a:gd name="T66" fmla="*/ 681 w 756"/>
                <a:gd name="T67" fmla="*/ 1216 h 2306"/>
                <a:gd name="T68" fmla="*/ 756 w 756"/>
                <a:gd name="T69" fmla="*/ 1644 h 2306"/>
                <a:gd name="T70" fmla="*/ 600 w 756"/>
                <a:gd name="T71" fmla="*/ 1764 h 2306"/>
                <a:gd name="T72" fmla="*/ 541 w 756"/>
                <a:gd name="T73" fmla="*/ 1638 h 2306"/>
                <a:gd name="T74" fmla="*/ 577 w 756"/>
                <a:gd name="T75" fmla="*/ 1811 h 2306"/>
                <a:gd name="T76" fmla="*/ 340 w 756"/>
                <a:gd name="T77" fmla="*/ 2026 h 2306"/>
                <a:gd name="T78" fmla="*/ 372 w 756"/>
                <a:gd name="T79" fmla="*/ 1819 h 2306"/>
                <a:gd name="T80" fmla="*/ 347 w 756"/>
                <a:gd name="T81" fmla="*/ 1593 h 2306"/>
                <a:gd name="T82" fmla="*/ 338 w 756"/>
                <a:gd name="T83" fmla="*/ 2124 h 2306"/>
                <a:gd name="T84" fmla="*/ 166 w 756"/>
                <a:gd name="T85" fmla="*/ 2211 h 2306"/>
                <a:gd name="T86" fmla="*/ 275 w 756"/>
                <a:gd name="T87" fmla="*/ 1862 h 2306"/>
                <a:gd name="T88" fmla="*/ 345 w 756"/>
                <a:gd name="T89" fmla="*/ 1359 h 2306"/>
                <a:gd name="T90" fmla="*/ 434 w 756"/>
                <a:gd name="T91" fmla="*/ 1020 h 2306"/>
                <a:gd name="T92" fmla="*/ 318 w 756"/>
                <a:gd name="T93" fmla="*/ 1385 h 2306"/>
                <a:gd name="T94" fmla="*/ 222 w 756"/>
                <a:gd name="T95" fmla="*/ 1475 h 2306"/>
                <a:gd name="T96" fmla="*/ 284 w 756"/>
                <a:gd name="T97" fmla="*/ 1229 h 2306"/>
                <a:gd name="T98" fmla="*/ 387 w 756"/>
                <a:gd name="T99" fmla="*/ 981 h 2306"/>
                <a:gd name="T100" fmla="*/ 347 w 756"/>
                <a:gd name="T101" fmla="*/ 1025 h 2306"/>
                <a:gd name="T102" fmla="*/ 239 w 756"/>
                <a:gd name="T103" fmla="*/ 1271 h 2306"/>
                <a:gd name="T104" fmla="*/ 75 w 756"/>
                <a:gd name="T105" fmla="*/ 1580 h 2306"/>
                <a:gd name="T106" fmla="*/ 10 w 756"/>
                <a:gd name="T107" fmla="*/ 1137 h 2306"/>
                <a:gd name="T108" fmla="*/ 41 w 756"/>
                <a:gd name="T109" fmla="*/ 919 h 2306"/>
                <a:gd name="T110" fmla="*/ 100 w 756"/>
                <a:gd name="T111" fmla="*/ 555 h 2306"/>
                <a:gd name="T112" fmla="*/ 46 w 756"/>
                <a:gd name="T113" fmla="*/ 598 h 2306"/>
                <a:gd name="T114" fmla="*/ 150 w 756"/>
                <a:gd name="T115" fmla="*/ 348 h 2306"/>
                <a:gd name="T116" fmla="*/ 11 w 756"/>
                <a:gd name="T117" fmla="*/ 439 h 2306"/>
                <a:gd name="T118" fmla="*/ 142 w 756"/>
                <a:gd name="T119" fmla="*/ 302 h 2306"/>
                <a:gd name="T120" fmla="*/ 254 w 756"/>
                <a:gd name="T121" fmla="*/ 103 h 2306"/>
                <a:gd name="T122" fmla="*/ 452 w 756"/>
                <a:gd name="T123" fmla="*/ 21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306">
                  <a:moveTo>
                    <a:pt x="460" y="41"/>
                  </a:moveTo>
                  <a:lnTo>
                    <a:pt x="467" y="48"/>
                  </a:lnTo>
                  <a:lnTo>
                    <a:pt x="473" y="57"/>
                  </a:lnTo>
                  <a:lnTo>
                    <a:pt x="478" y="66"/>
                  </a:lnTo>
                  <a:lnTo>
                    <a:pt x="480" y="77"/>
                  </a:lnTo>
                  <a:lnTo>
                    <a:pt x="482" y="88"/>
                  </a:lnTo>
                  <a:lnTo>
                    <a:pt x="484" y="100"/>
                  </a:lnTo>
                  <a:lnTo>
                    <a:pt x="485" y="112"/>
                  </a:lnTo>
                  <a:lnTo>
                    <a:pt x="486" y="123"/>
                  </a:lnTo>
                  <a:lnTo>
                    <a:pt x="487" y="135"/>
                  </a:lnTo>
                  <a:lnTo>
                    <a:pt x="490" y="146"/>
                  </a:lnTo>
                  <a:lnTo>
                    <a:pt x="490" y="146"/>
                  </a:lnTo>
                  <a:lnTo>
                    <a:pt x="481" y="138"/>
                  </a:lnTo>
                  <a:lnTo>
                    <a:pt x="475" y="130"/>
                  </a:lnTo>
                  <a:lnTo>
                    <a:pt x="471" y="120"/>
                  </a:lnTo>
                  <a:lnTo>
                    <a:pt x="467" y="109"/>
                  </a:lnTo>
                  <a:lnTo>
                    <a:pt x="465" y="98"/>
                  </a:lnTo>
                  <a:lnTo>
                    <a:pt x="462" y="87"/>
                  </a:lnTo>
                  <a:lnTo>
                    <a:pt x="458" y="76"/>
                  </a:lnTo>
                  <a:lnTo>
                    <a:pt x="454" y="66"/>
                  </a:lnTo>
                  <a:lnTo>
                    <a:pt x="447" y="58"/>
                  </a:lnTo>
                  <a:lnTo>
                    <a:pt x="439" y="51"/>
                  </a:lnTo>
                  <a:lnTo>
                    <a:pt x="434" y="56"/>
                  </a:lnTo>
                  <a:lnTo>
                    <a:pt x="434" y="56"/>
                  </a:lnTo>
                  <a:lnTo>
                    <a:pt x="427" y="45"/>
                  </a:lnTo>
                  <a:lnTo>
                    <a:pt x="417" y="39"/>
                  </a:lnTo>
                  <a:lnTo>
                    <a:pt x="405" y="36"/>
                  </a:lnTo>
                  <a:lnTo>
                    <a:pt x="393" y="35"/>
                  </a:lnTo>
                  <a:lnTo>
                    <a:pt x="383" y="36"/>
                  </a:lnTo>
                  <a:lnTo>
                    <a:pt x="383" y="36"/>
                  </a:lnTo>
                  <a:lnTo>
                    <a:pt x="379" y="37"/>
                  </a:lnTo>
                  <a:lnTo>
                    <a:pt x="375" y="39"/>
                  </a:lnTo>
                  <a:lnTo>
                    <a:pt x="371" y="41"/>
                  </a:lnTo>
                  <a:lnTo>
                    <a:pt x="369" y="43"/>
                  </a:lnTo>
                  <a:lnTo>
                    <a:pt x="368" y="46"/>
                  </a:lnTo>
                  <a:lnTo>
                    <a:pt x="368" y="46"/>
                  </a:lnTo>
                  <a:lnTo>
                    <a:pt x="368" y="43"/>
                  </a:lnTo>
                  <a:lnTo>
                    <a:pt x="365" y="41"/>
                  </a:lnTo>
                  <a:lnTo>
                    <a:pt x="361" y="39"/>
                  </a:lnTo>
                  <a:lnTo>
                    <a:pt x="357" y="37"/>
                  </a:lnTo>
                  <a:lnTo>
                    <a:pt x="353" y="35"/>
                  </a:lnTo>
                  <a:lnTo>
                    <a:pt x="353" y="35"/>
                  </a:lnTo>
                  <a:lnTo>
                    <a:pt x="351" y="41"/>
                  </a:lnTo>
                  <a:lnTo>
                    <a:pt x="347" y="44"/>
                  </a:lnTo>
                  <a:lnTo>
                    <a:pt x="339" y="46"/>
                  </a:lnTo>
                  <a:lnTo>
                    <a:pt x="329" y="48"/>
                  </a:lnTo>
                  <a:lnTo>
                    <a:pt x="317" y="51"/>
                  </a:lnTo>
                  <a:lnTo>
                    <a:pt x="317" y="51"/>
                  </a:lnTo>
                  <a:lnTo>
                    <a:pt x="310" y="53"/>
                  </a:lnTo>
                  <a:lnTo>
                    <a:pt x="303" y="57"/>
                  </a:lnTo>
                  <a:lnTo>
                    <a:pt x="296" y="63"/>
                  </a:lnTo>
                  <a:lnTo>
                    <a:pt x="290" y="71"/>
                  </a:lnTo>
                  <a:lnTo>
                    <a:pt x="285" y="79"/>
                  </a:lnTo>
                  <a:lnTo>
                    <a:pt x="280" y="89"/>
                  </a:lnTo>
                  <a:lnTo>
                    <a:pt x="276" y="99"/>
                  </a:lnTo>
                  <a:lnTo>
                    <a:pt x="274" y="110"/>
                  </a:lnTo>
                  <a:lnTo>
                    <a:pt x="274" y="120"/>
                  </a:lnTo>
                  <a:lnTo>
                    <a:pt x="276" y="131"/>
                  </a:lnTo>
                  <a:lnTo>
                    <a:pt x="281" y="136"/>
                  </a:lnTo>
                  <a:lnTo>
                    <a:pt x="281" y="136"/>
                  </a:lnTo>
                  <a:lnTo>
                    <a:pt x="288" y="129"/>
                  </a:lnTo>
                  <a:lnTo>
                    <a:pt x="291" y="121"/>
                  </a:lnTo>
                  <a:lnTo>
                    <a:pt x="292" y="112"/>
                  </a:lnTo>
                  <a:lnTo>
                    <a:pt x="292" y="104"/>
                  </a:lnTo>
                  <a:lnTo>
                    <a:pt x="296" y="96"/>
                  </a:lnTo>
                  <a:lnTo>
                    <a:pt x="296" y="96"/>
                  </a:lnTo>
                  <a:lnTo>
                    <a:pt x="304" y="96"/>
                  </a:lnTo>
                  <a:lnTo>
                    <a:pt x="310" y="94"/>
                  </a:lnTo>
                  <a:lnTo>
                    <a:pt x="314" y="90"/>
                  </a:lnTo>
                  <a:lnTo>
                    <a:pt x="318" y="84"/>
                  </a:lnTo>
                  <a:lnTo>
                    <a:pt x="326" y="76"/>
                  </a:lnTo>
                  <a:lnTo>
                    <a:pt x="352" y="71"/>
                  </a:lnTo>
                  <a:lnTo>
                    <a:pt x="352" y="71"/>
                  </a:lnTo>
                  <a:lnTo>
                    <a:pt x="360" y="75"/>
                  </a:lnTo>
                  <a:lnTo>
                    <a:pt x="366" y="75"/>
                  </a:lnTo>
                  <a:lnTo>
                    <a:pt x="370" y="74"/>
                  </a:lnTo>
                  <a:lnTo>
                    <a:pt x="375" y="71"/>
                  </a:lnTo>
                  <a:lnTo>
                    <a:pt x="382" y="71"/>
                  </a:lnTo>
                  <a:lnTo>
                    <a:pt x="382" y="71"/>
                  </a:lnTo>
                  <a:lnTo>
                    <a:pt x="382" y="69"/>
                  </a:lnTo>
                  <a:lnTo>
                    <a:pt x="387" y="71"/>
                  </a:lnTo>
                  <a:lnTo>
                    <a:pt x="393" y="76"/>
                  </a:lnTo>
                  <a:lnTo>
                    <a:pt x="399" y="81"/>
                  </a:lnTo>
                  <a:lnTo>
                    <a:pt x="404" y="86"/>
                  </a:lnTo>
                  <a:lnTo>
                    <a:pt x="414" y="71"/>
                  </a:lnTo>
                  <a:lnTo>
                    <a:pt x="414" y="71"/>
                  </a:lnTo>
                  <a:lnTo>
                    <a:pt x="424" y="77"/>
                  </a:lnTo>
                  <a:lnTo>
                    <a:pt x="436" y="81"/>
                  </a:lnTo>
                  <a:lnTo>
                    <a:pt x="446" y="87"/>
                  </a:lnTo>
                  <a:lnTo>
                    <a:pt x="452" y="97"/>
                  </a:lnTo>
                  <a:lnTo>
                    <a:pt x="449" y="116"/>
                  </a:lnTo>
                  <a:lnTo>
                    <a:pt x="449" y="116"/>
                  </a:lnTo>
                  <a:lnTo>
                    <a:pt x="453" y="121"/>
                  </a:lnTo>
                  <a:lnTo>
                    <a:pt x="456" y="126"/>
                  </a:lnTo>
                  <a:lnTo>
                    <a:pt x="460" y="133"/>
                  </a:lnTo>
                  <a:lnTo>
                    <a:pt x="464" y="139"/>
                  </a:lnTo>
                  <a:lnTo>
                    <a:pt x="467" y="147"/>
                  </a:lnTo>
                  <a:lnTo>
                    <a:pt x="470" y="155"/>
                  </a:lnTo>
                  <a:lnTo>
                    <a:pt x="472" y="165"/>
                  </a:lnTo>
                  <a:lnTo>
                    <a:pt x="473" y="176"/>
                  </a:lnTo>
                  <a:lnTo>
                    <a:pt x="473" y="187"/>
                  </a:lnTo>
                  <a:lnTo>
                    <a:pt x="471" y="202"/>
                  </a:lnTo>
                  <a:lnTo>
                    <a:pt x="471" y="202"/>
                  </a:lnTo>
                  <a:lnTo>
                    <a:pt x="468" y="215"/>
                  </a:lnTo>
                  <a:lnTo>
                    <a:pt x="464" y="229"/>
                  </a:lnTo>
                  <a:lnTo>
                    <a:pt x="459" y="243"/>
                  </a:lnTo>
                  <a:lnTo>
                    <a:pt x="453" y="256"/>
                  </a:lnTo>
                  <a:lnTo>
                    <a:pt x="445" y="269"/>
                  </a:lnTo>
                  <a:lnTo>
                    <a:pt x="437" y="280"/>
                  </a:lnTo>
                  <a:lnTo>
                    <a:pt x="427" y="290"/>
                  </a:lnTo>
                  <a:lnTo>
                    <a:pt x="416" y="299"/>
                  </a:lnTo>
                  <a:lnTo>
                    <a:pt x="402" y="306"/>
                  </a:lnTo>
                  <a:lnTo>
                    <a:pt x="388" y="312"/>
                  </a:lnTo>
                  <a:lnTo>
                    <a:pt x="388" y="312"/>
                  </a:lnTo>
                  <a:lnTo>
                    <a:pt x="378" y="309"/>
                  </a:lnTo>
                  <a:lnTo>
                    <a:pt x="367" y="308"/>
                  </a:lnTo>
                  <a:lnTo>
                    <a:pt x="354" y="307"/>
                  </a:lnTo>
                  <a:lnTo>
                    <a:pt x="342" y="304"/>
                  </a:lnTo>
                  <a:lnTo>
                    <a:pt x="332" y="297"/>
                  </a:lnTo>
                  <a:lnTo>
                    <a:pt x="332" y="297"/>
                  </a:lnTo>
                  <a:lnTo>
                    <a:pt x="326" y="302"/>
                  </a:lnTo>
                  <a:lnTo>
                    <a:pt x="327" y="306"/>
                  </a:lnTo>
                  <a:lnTo>
                    <a:pt x="331" y="311"/>
                  </a:lnTo>
                  <a:lnTo>
                    <a:pt x="335" y="316"/>
                  </a:lnTo>
                  <a:lnTo>
                    <a:pt x="337" y="322"/>
                  </a:lnTo>
                  <a:lnTo>
                    <a:pt x="337" y="322"/>
                  </a:lnTo>
                  <a:lnTo>
                    <a:pt x="345" y="324"/>
                  </a:lnTo>
                  <a:lnTo>
                    <a:pt x="355" y="322"/>
                  </a:lnTo>
                  <a:lnTo>
                    <a:pt x="366" y="320"/>
                  </a:lnTo>
                  <a:lnTo>
                    <a:pt x="378" y="321"/>
                  </a:lnTo>
                  <a:lnTo>
                    <a:pt x="393" y="332"/>
                  </a:lnTo>
                  <a:lnTo>
                    <a:pt x="393" y="332"/>
                  </a:lnTo>
                  <a:lnTo>
                    <a:pt x="395" y="329"/>
                  </a:lnTo>
                  <a:lnTo>
                    <a:pt x="397" y="327"/>
                  </a:lnTo>
                  <a:lnTo>
                    <a:pt x="400" y="327"/>
                  </a:lnTo>
                  <a:lnTo>
                    <a:pt x="405" y="326"/>
                  </a:lnTo>
                  <a:lnTo>
                    <a:pt x="409" y="327"/>
                  </a:lnTo>
                  <a:lnTo>
                    <a:pt x="409" y="327"/>
                  </a:lnTo>
                  <a:lnTo>
                    <a:pt x="414" y="327"/>
                  </a:lnTo>
                  <a:lnTo>
                    <a:pt x="422" y="325"/>
                  </a:lnTo>
                  <a:lnTo>
                    <a:pt x="428" y="329"/>
                  </a:lnTo>
                  <a:lnTo>
                    <a:pt x="427" y="346"/>
                  </a:lnTo>
                  <a:lnTo>
                    <a:pt x="414" y="387"/>
                  </a:lnTo>
                  <a:lnTo>
                    <a:pt x="414" y="387"/>
                  </a:lnTo>
                  <a:lnTo>
                    <a:pt x="429" y="376"/>
                  </a:lnTo>
                  <a:lnTo>
                    <a:pt x="440" y="364"/>
                  </a:lnTo>
                  <a:lnTo>
                    <a:pt x="447" y="349"/>
                  </a:lnTo>
                  <a:lnTo>
                    <a:pt x="452" y="333"/>
                  </a:lnTo>
                  <a:lnTo>
                    <a:pt x="455" y="316"/>
                  </a:lnTo>
                  <a:lnTo>
                    <a:pt x="457" y="299"/>
                  </a:lnTo>
                  <a:lnTo>
                    <a:pt x="459" y="282"/>
                  </a:lnTo>
                  <a:lnTo>
                    <a:pt x="463" y="265"/>
                  </a:lnTo>
                  <a:lnTo>
                    <a:pt x="470" y="250"/>
                  </a:lnTo>
                  <a:lnTo>
                    <a:pt x="480" y="237"/>
                  </a:lnTo>
                  <a:lnTo>
                    <a:pt x="480" y="372"/>
                  </a:lnTo>
                  <a:lnTo>
                    <a:pt x="480" y="372"/>
                  </a:lnTo>
                  <a:lnTo>
                    <a:pt x="470" y="385"/>
                  </a:lnTo>
                  <a:lnTo>
                    <a:pt x="458" y="398"/>
                  </a:lnTo>
                  <a:lnTo>
                    <a:pt x="444" y="411"/>
                  </a:lnTo>
                  <a:lnTo>
                    <a:pt x="431" y="424"/>
                  </a:lnTo>
                  <a:lnTo>
                    <a:pt x="418" y="438"/>
                  </a:lnTo>
                  <a:lnTo>
                    <a:pt x="406" y="452"/>
                  </a:lnTo>
                  <a:lnTo>
                    <a:pt x="395" y="466"/>
                  </a:lnTo>
                  <a:lnTo>
                    <a:pt x="388" y="482"/>
                  </a:lnTo>
                  <a:lnTo>
                    <a:pt x="383" y="499"/>
                  </a:lnTo>
                  <a:lnTo>
                    <a:pt x="383" y="518"/>
                  </a:lnTo>
                  <a:lnTo>
                    <a:pt x="383" y="518"/>
                  </a:lnTo>
                  <a:lnTo>
                    <a:pt x="374" y="533"/>
                  </a:lnTo>
                  <a:lnTo>
                    <a:pt x="366" y="546"/>
                  </a:lnTo>
                  <a:lnTo>
                    <a:pt x="357" y="558"/>
                  </a:lnTo>
                  <a:lnTo>
                    <a:pt x="347" y="569"/>
                  </a:lnTo>
                  <a:lnTo>
                    <a:pt x="338" y="579"/>
                  </a:lnTo>
                  <a:lnTo>
                    <a:pt x="329" y="590"/>
                  </a:lnTo>
                  <a:lnTo>
                    <a:pt x="320" y="601"/>
                  </a:lnTo>
                  <a:lnTo>
                    <a:pt x="312" y="613"/>
                  </a:lnTo>
                  <a:lnTo>
                    <a:pt x="303" y="627"/>
                  </a:lnTo>
                  <a:lnTo>
                    <a:pt x="296" y="643"/>
                  </a:lnTo>
                  <a:lnTo>
                    <a:pt x="296" y="643"/>
                  </a:lnTo>
                  <a:lnTo>
                    <a:pt x="280" y="654"/>
                  </a:lnTo>
                  <a:lnTo>
                    <a:pt x="266" y="663"/>
                  </a:lnTo>
                  <a:lnTo>
                    <a:pt x="251" y="667"/>
                  </a:lnTo>
                  <a:lnTo>
                    <a:pt x="237" y="670"/>
                  </a:lnTo>
                  <a:lnTo>
                    <a:pt x="223" y="671"/>
                  </a:lnTo>
                  <a:lnTo>
                    <a:pt x="209" y="672"/>
                  </a:lnTo>
                  <a:lnTo>
                    <a:pt x="196" y="675"/>
                  </a:lnTo>
                  <a:lnTo>
                    <a:pt x="183" y="679"/>
                  </a:lnTo>
                  <a:lnTo>
                    <a:pt x="171" y="687"/>
                  </a:lnTo>
                  <a:lnTo>
                    <a:pt x="158" y="699"/>
                  </a:lnTo>
                  <a:lnTo>
                    <a:pt x="158" y="699"/>
                  </a:lnTo>
                  <a:lnTo>
                    <a:pt x="147" y="690"/>
                  </a:lnTo>
                  <a:lnTo>
                    <a:pt x="141" y="676"/>
                  </a:lnTo>
                  <a:lnTo>
                    <a:pt x="136" y="661"/>
                  </a:lnTo>
                  <a:lnTo>
                    <a:pt x="132" y="643"/>
                  </a:lnTo>
                  <a:lnTo>
                    <a:pt x="128" y="628"/>
                  </a:lnTo>
                  <a:lnTo>
                    <a:pt x="153" y="573"/>
                  </a:lnTo>
                  <a:lnTo>
                    <a:pt x="158" y="578"/>
                  </a:lnTo>
                  <a:lnTo>
                    <a:pt x="158" y="578"/>
                  </a:lnTo>
                  <a:lnTo>
                    <a:pt x="164" y="572"/>
                  </a:lnTo>
                  <a:lnTo>
                    <a:pt x="170" y="566"/>
                  </a:lnTo>
                  <a:lnTo>
                    <a:pt x="173" y="559"/>
                  </a:lnTo>
                  <a:lnTo>
                    <a:pt x="174" y="551"/>
                  </a:lnTo>
                  <a:lnTo>
                    <a:pt x="174" y="543"/>
                  </a:lnTo>
                  <a:lnTo>
                    <a:pt x="174" y="543"/>
                  </a:lnTo>
                  <a:lnTo>
                    <a:pt x="171" y="539"/>
                  </a:lnTo>
                  <a:lnTo>
                    <a:pt x="167" y="537"/>
                  </a:lnTo>
                  <a:lnTo>
                    <a:pt x="161" y="538"/>
                  </a:lnTo>
                  <a:lnTo>
                    <a:pt x="157" y="538"/>
                  </a:lnTo>
                  <a:lnTo>
                    <a:pt x="153" y="538"/>
                  </a:lnTo>
                  <a:lnTo>
                    <a:pt x="153" y="538"/>
                  </a:lnTo>
                  <a:lnTo>
                    <a:pt x="146" y="550"/>
                  </a:lnTo>
                  <a:lnTo>
                    <a:pt x="138" y="563"/>
                  </a:lnTo>
                  <a:lnTo>
                    <a:pt x="130" y="577"/>
                  </a:lnTo>
                  <a:lnTo>
                    <a:pt x="122" y="592"/>
                  </a:lnTo>
                  <a:lnTo>
                    <a:pt x="114" y="606"/>
                  </a:lnTo>
                  <a:lnTo>
                    <a:pt x="108" y="621"/>
                  </a:lnTo>
                  <a:lnTo>
                    <a:pt x="106" y="636"/>
                  </a:lnTo>
                  <a:lnTo>
                    <a:pt x="106" y="652"/>
                  </a:lnTo>
                  <a:lnTo>
                    <a:pt x="111" y="668"/>
                  </a:lnTo>
                  <a:lnTo>
                    <a:pt x="123" y="684"/>
                  </a:lnTo>
                  <a:lnTo>
                    <a:pt x="123" y="684"/>
                  </a:lnTo>
                  <a:lnTo>
                    <a:pt x="122" y="698"/>
                  </a:lnTo>
                  <a:lnTo>
                    <a:pt x="119" y="710"/>
                  </a:lnTo>
                  <a:lnTo>
                    <a:pt x="113" y="722"/>
                  </a:lnTo>
                  <a:lnTo>
                    <a:pt x="108" y="733"/>
                  </a:lnTo>
                  <a:lnTo>
                    <a:pt x="101" y="743"/>
                  </a:lnTo>
                  <a:lnTo>
                    <a:pt x="95" y="753"/>
                  </a:lnTo>
                  <a:lnTo>
                    <a:pt x="88" y="763"/>
                  </a:lnTo>
                  <a:lnTo>
                    <a:pt x="81" y="774"/>
                  </a:lnTo>
                  <a:lnTo>
                    <a:pt x="76" y="786"/>
                  </a:lnTo>
                  <a:lnTo>
                    <a:pt x="72" y="799"/>
                  </a:lnTo>
                  <a:lnTo>
                    <a:pt x="72" y="799"/>
                  </a:lnTo>
                  <a:lnTo>
                    <a:pt x="69" y="804"/>
                  </a:lnTo>
                  <a:lnTo>
                    <a:pt x="63" y="812"/>
                  </a:lnTo>
                  <a:lnTo>
                    <a:pt x="57" y="822"/>
                  </a:lnTo>
                  <a:lnTo>
                    <a:pt x="56" y="831"/>
                  </a:lnTo>
                  <a:lnTo>
                    <a:pt x="66" y="839"/>
                  </a:lnTo>
                  <a:lnTo>
                    <a:pt x="72" y="834"/>
                  </a:lnTo>
                  <a:lnTo>
                    <a:pt x="67" y="838"/>
                  </a:lnTo>
                  <a:lnTo>
                    <a:pt x="62" y="833"/>
                  </a:lnTo>
                  <a:lnTo>
                    <a:pt x="66" y="829"/>
                  </a:lnTo>
                  <a:lnTo>
                    <a:pt x="72" y="834"/>
                  </a:lnTo>
                  <a:lnTo>
                    <a:pt x="72" y="834"/>
                  </a:lnTo>
                  <a:lnTo>
                    <a:pt x="75" y="828"/>
                  </a:lnTo>
                  <a:lnTo>
                    <a:pt x="77" y="823"/>
                  </a:lnTo>
                  <a:lnTo>
                    <a:pt x="80" y="817"/>
                  </a:lnTo>
                  <a:lnTo>
                    <a:pt x="81" y="810"/>
                  </a:lnTo>
                  <a:lnTo>
                    <a:pt x="82" y="804"/>
                  </a:lnTo>
                  <a:lnTo>
                    <a:pt x="82" y="804"/>
                  </a:lnTo>
                  <a:lnTo>
                    <a:pt x="85" y="799"/>
                  </a:lnTo>
                  <a:lnTo>
                    <a:pt x="90" y="793"/>
                  </a:lnTo>
                  <a:lnTo>
                    <a:pt x="95" y="786"/>
                  </a:lnTo>
                  <a:lnTo>
                    <a:pt x="99" y="778"/>
                  </a:lnTo>
                  <a:lnTo>
                    <a:pt x="102" y="769"/>
                  </a:lnTo>
                  <a:lnTo>
                    <a:pt x="102" y="769"/>
                  </a:lnTo>
                  <a:lnTo>
                    <a:pt x="109" y="759"/>
                  </a:lnTo>
                  <a:lnTo>
                    <a:pt x="118" y="750"/>
                  </a:lnTo>
                  <a:lnTo>
                    <a:pt x="127" y="743"/>
                  </a:lnTo>
                  <a:lnTo>
                    <a:pt x="137" y="737"/>
                  </a:lnTo>
                  <a:lnTo>
                    <a:pt x="147" y="731"/>
                  </a:lnTo>
                  <a:lnTo>
                    <a:pt x="158" y="725"/>
                  </a:lnTo>
                  <a:lnTo>
                    <a:pt x="169" y="720"/>
                  </a:lnTo>
                  <a:lnTo>
                    <a:pt x="180" y="713"/>
                  </a:lnTo>
                  <a:lnTo>
                    <a:pt x="189" y="707"/>
                  </a:lnTo>
                  <a:lnTo>
                    <a:pt x="199" y="699"/>
                  </a:lnTo>
                  <a:lnTo>
                    <a:pt x="199" y="699"/>
                  </a:lnTo>
                  <a:lnTo>
                    <a:pt x="208" y="694"/>
                  </a:lnTo>
                  <a:lnTo>
                    <a:pt x="222" y="691"/>
                  </a:lnTo>
                  <a:lnTo>
                    <a:pt x="235" y="690"/>
                  </a:lnTo>
                  <a:lnTo>
                    <a:pt x="250" y="689"/>
                  </a:lnTo>
                  <a:lnTo>
                    <a:pt x="266" y="687"/>
                  </a:lnTo>
                  <a:lnTo>
                    <a:pt x="281" y="683"/>
                  </a:lnTo>
                  <a:lnTo>
                    <a:pt x="295" y="676"/>
                  </a:lnTo>
                  <a:lnTo>
                    <a:pt x="307" y="666"/>
                  </a:lnTo>
                  <a:lnTo>
                    <a:pt x="319" y="649"/>
                  </a:lnTo>
                  <a:lnTo>
                    <a:pt x="327" y="628"/>
                  </a:lnTo>
                  <a:lnTo>
                    <a:pt x="327" y="628"/>
                  </a:lnTo>
                  <a:lnTo>
                    <a:pt x="348" y="604"/>
                  </a:lnTo>
                  <a:lnTo>
                    <a:pt x="368" y="578"/>
                  </a:lnTo>
                  <a:lnTo>
                    <a:pt x="383" y="552"/>
                  </a:lnTo>
                  <a:lnTo>
                    <a:pt x="396" y="524"/>
                  </a:lnTo>
                  <a:lnTo>
                    <a:pt x="411" y="497"/>
                  </a:lnTo>
                  <a:lnTo>
                    <a:pt x="424" y="469"/>
                  </a:lnTo>
                  <a:lnTo>
                    <a:pt x="440" y="443"/>
                  </a:lnTo>
                  <a:lnTo>
                    <a:pt x="459" y="416"/>
                  </a:lnTo>
                  <a:lnTo>
                    <a:pt x="482" y="393"/>
                  </a:lnTo>
                  <a:lnTo>
                    <a:pt x="511" y="372"/>
                  </a:lnTo>
                  <a:lnTo>
                    <a:pt x="511" y="372"/>
                  </a:lnTo>
                  <a:lnTo>
                    <a:pt x="518" y="370"/>
                  </a:lnTo>
                  <a:lnTo>
                    <a:pt x="529" y="373"/>
                  </a:lnTo>
                  <a:lnTo>
                    <a:pt x="539" y="380"/>
                  </a:lnTo>
                  <a:lnTo>
                    <a:pt x="548" y="390"/>
                  </a:lnTo>
                  <a:lnTo>
                    <a:pt x="552" y="402"/>
                  </a:lnTo>
                  <a:lnTo>
                    <a:pt x="552" y="402"/>
                  </a:lnTo>
                  <a:lnTo>
                    <a:pt x="554" y="432"/>
                  </a:lnTo>
                  <a:lnTo>
                    <a:pt x="554" y="461"/>
                  </a:lnTo>
                  <a:lnTo>
                    <a:pt x="552" y="489"/>
                  </a:lnTo>
                  <a:lnTo>
                    <a:pt x="550" y="516"/>
                  </a:lnTo>
                  <a:lnTo>
                    <a:pt x="548" y="543"/>
                  </a:lnTo>
                  <a:lnTo>
                    <a:pt x="547" y="570"/>
                  </a:lnTo>
                  <a:lnTo>
                    <a:pt x="547" y="597"/>
                  </a:lnTo>
                  <a:lnTo>
                    <a:pt x="549" y="623"/>
                  </a:lnTo>
                  <a:lnTo>
                    <a:pt x="553" y="650"/>
                  </a:lnTo>
                  <a:lnTo>
                    <a:pt x="562" y="679"/>
                  </a:lnTo>
                  <a:lnTo>
                    <a:pt x="562" y="679"/>
                  </a:lnTo>
                  <a:lnTo>
                    <a:pt x="562" y="693"/>
                  </a:lnTo>
                  <a:lnTo>
                    <a:pt x="561" y="708"/>
                  </a:lnTo>
                  <a:lnTo>
                    <a:pt x="561" y="722"/>
                  </a:lnTo>
                  <a:lnTo>
                    <a:pt x="560" y="737"/>
                  </a:lnTo>
                  <a:lnTo>
                    <a:pt x="559" y="753"/>
                  </a:lnTo>
                  <a:lnTo>
                    <a:pt x="557" y="767"/>
                  </a:lnTo>
                  <a:lnTo>
                    <a:pt x="556" y="782"/>
                  </a:lnTo>
                  <a:lnTo>
                    <a:pt x="555" y="796"/>
                  </a:lnTo>
                  <a:lnTo>
                    <a:pt x="553" y="810"/>
                  </a:lnTo>
                  <a:lnTo>
                    <a:pt x="552" y="824"/>
                  </a:lnTo>
                  <a:lnTo>
                    <a:pt x="552" y="824"/>
                  </a:lnTo>
                  <a:lnTo>
                    <a:pt x="543" y="831"/>
                  </a:lnTo>
                  <a:lnTo>
                    <a:pt x="539" y="840"/>
                  </a:lnTo>
                  <a:lnTo>
                    <a:pt x="537" y="850"/>
                  </a:lnTo>
                  <a:lnTo>
                    <a:pt x="534" y="860"/>
                  </a:lnTo>
                  <a:lnTo>
                    <a:pt x="531" y="869"/>
                  </a:lnTo>
                  <a:lnTo>
                    <a:pt x="531" y="869"/>
                  </a:lnTo>
                  <a:lnTo>
                    <a:pt x="522" y="880"/>
                  </a:lnTo>
                  <a:lnTo>
                    <a:pt x="513" y="893"/>
                  </a:lnTo>
                  <a:lnTo>
                    <a:pt x="504" y="905"/>
                  </a:lnTo>
                  <a:lnTo>
                    <a:pt x="494" y="917"/>
                  </a:lnTo>
                  <a:lnTo>
                    <a:pt x="487" y="930"/>
                  </a:lnTo>
                  <a:lnTo>
                    <a:pt x="482" y="943"/>
                  </a:lnTo>
                  <a:lnTo>
                    <a:pt x="478" y="957"/>
                  </a:lnTo>
                  <a:lnTo>
                    <a:pt x="478" y="970"/>
                  </a:lnTo>
                  <a:lnTo>
                    <a:pt x="482" y="985"/>
                  </a:lnTo>
                  <a:lnTo>
                    <a:pt x="490" y="1000"/>
                  </a:lnTo>
                  <a:lnTo>
                    <a:pt x="495" y="1005"/>
                  </a:lnTo>
                  <a:lnTo>
                    <a:pt x="495" y="1005"/>
                  </a:lnTo>
                  <a:lnTo>
                    <a:pt x="496" y="982"/>
                  </a:lnTo>
                  <a:lnTo>
                    <a:pt x="503" y="961"/>
                  </a:lnTo>
                  <a:lnTo>
                    <a:pt x="512" y="941"/>
                  </a:lnTo>
                  <a:lnTo>
                    <a:pt x="523" y="923"/>
                  </a:lnTo>
                  <a:lnTo>
                    <a:pt x="535" y="905"/>
                  </a:lnTo>
                  <a:lnTo>
                    <a:pt x="549" y="887"/>
                  </a:lnTo>
                  <a:lnTo>
                    <a:pt x="560" y="867"/>
                  </a:lnTo>
                  <a:lnTo>
                    <a:pt x="570" y="848"/>
                  </a:lnTo>
                  <a:lnTo>
                    <a:pt x="578" y="827"/>
                  </a:lnTo>
                  <a:lnTo>
                    <a:pt x="582" y="804"/>
                  </a:lnTo>
                  <a:lnTo>
                    <a:pt x="582" y="804"/>
                  </a:lnTo>
                  <a:lnTo>
                    <a:pt x="586" y="785"/>
                  </a:lnTo>
                  <a:lnTo>
                    <a:pt x="589" y="765"/>
                  </a:lnTo>
                  <a:lnTo>
                    <a:pt x="590" y="744"/>
                  </a:lnTo>
                  <a:lnTo>
                    <a:pt x="590" y="723"/>
                  </a:lnTo>
                  <a:lnTo>
                    <a:pt x="588" y="701"/>
                  </a:lnTo>
                  <a:lnTo>
                    <a:pt x="585" y="679"/>
                  </a:lnTo>
                  <a:lnTo>
                    <a:pt x="582" y="658"/>
                  </a:lnTo>
                  <a:lnTo>
                    <a:pt x="578" y="636"/>
                  </a:lnTo>
                  <a:lnTo>
                    <a:pt x="575" y="616"/>
                  </a:lnTo>
                  <a:lnTo>
                    <a:pt x="572" y="598"/>
                  </a:lnTo>
                  <a:lnTo>
                    <a:pt x="572" y="598"/>
                  </a:lnTo>
                  <a:lnTo>
                    <a:pt x="568" y="588"/>
                  </a:lnTo>
                  <a:lnTo>
                    <a:pt x="566" y="577"/>
                  </a:lnTo>
                  <a:lnTo>
                    <a:pt x="567" y="565"/>
                  </a:lnTo>
                  <a:lnTo>
                    <a:pt x="567" y="554"/>
                  </a:lnTo>
                  <a:lnTo>
                    <a:pt x="567" y="543"/>
                  </a:lnTo>
                  <a:lnTo>
                    <a:pt x="567" y="543"/>
                  </a:lnTo>
                  <a:lnTo>
                    <a:pt x="586" y="591"/>
                  </a:lnTo>
                  <a:lnTo>
                    <a:pt x="603" y="641"/>
                  </a:lnTo>
                  <a:lnTo>
                    <a:pt x="618" y="693"/>
                  </a:lnTo>
                  <a:lnTo>
                    <a:pt x="631" y="744"/>
                  </a:lnTo>
                  <a:lnTo>
                    <a:pt x="643" y="796"/>
                  </a:lnTo>
                  <a:lnTo>
                    <a:pt x="653" y="849"/>
                  </a:lnTo>
                  <a:lnTo>
                    <a:pt x="661" y="903"/>
                  </a:lnTo>
                  <a:lnTo>
                    <a:pt x="669" y="957"/>
                  </a:lnTo>
                  <a:lnTo>
                    <a:pt x="677" y="1011"/>
                  </a:lnTo>
                  <a:lnTo>
                    <a:pt x="684" y="1065"/>
                  </a:lnTo>
                  <a:lnTo>
                    <a:pt x="684" y="1065"/>
                  </a:lnTo>
                  <a:lnTo>
                    <a:pt x="684" y="1077"/>
                  </a:lnTo>
                  <a:lnTo>
                    <a:pt x="683" y="1088"/>
                  </a:lnTo>
                  <a:lnTo>
                    <a:pt x="680" y="1097"/>
                  </a:lnTo>
                  <a:lnTo>
                    <a:pt x="675" y="1105"/>
                  </a:lnTo>
                  <a:lnTo>
                    <a:pt x="670" y="1113"/>
                  </a:lnTo>
                  <a:lnTo>
                    <a:pt x="665" y="1121"/>
                  </a:lnTo>
                  <a:lnTo>
                    <a:pt x="659" y="1129"/>
                  </a:lnTo>
                  <a:lnTo>
                    <a:pt x="654" y="1137"/>
                  </a:lnTo>
                  <a:lnTo>
                    <a:pt x="651" y="1146"/>
                  </a:lnTo>
                  <a:lnTo>
                    <a:pt x="649" y="1156"/>
                  </a:lnTo>
                  <a:lnTo>
                    <a:pt x="649" y="1156"/>
                  </a:lnTo>
                  <a:lnTo>
                    <a:pt x="645" y="1134"/>
                  </a:lnTo>
                  <a:lnTo>
                    <a:pt x="641" y="1110"/>
                  </a:lnTo>
                  <a:lnTo>
                    <a:pt x="638" y="1087"/>
                  </a:lnTo>
                  <a:lnTo>
                    <a:pt x="636" y="1063"/>
                  </a:lnTo>
                  <a:lnTo>
                    <a:pt x="634" y="1038"/>
                  </a:lnTo>
                  <a:lnTo>
                    <a:pt x="633" y="1013"/>
                  </a:lnTo>
                  <a:lnTo>
                    <a:pt x="632" y="989"/>
                  </a:lnTo>
                  <a:lnTo>
                    <a:pt x="633" y="965"/>
                  </a:lnTo>
                  <a:lnTo>
                    <a:pt x="635" y="942"/>
                  </a:lnTo>
                  <a:lnTo>
                    <a:pt x="638" y="920"/>
                  </a:lnTo>
                  <a:lnTo>
                    <a:pt x="613" y="879"/>
                  </a:lnTo>
                  <a:lnTo>
                    <a:pt x="613" y="879"/>
                  </a:lnTo>
                  <a:lnTo>
                    <a:pt x="612" y="916"/>
                  </a:lnTo>
                  <a:lnTo>
                    <a:pt x="612" y="953"/>
                  </a:lnTo>
                  <a:lnTo>
                    <a:pt x="612" y="991"/>
                  </a:lnTo>
                  <a:lnTo>
                    <a:pt x="613" y="1030"/>
                  </a:lnTo>
                  <a:lnTo>
                    <a:pt x="615" y="1068"/>
                  </a:lnTo>
                  <a:lnTo>
                    <a:pt x="617" y="1106"/>
                  </a:lnTo>
                  <a:lnTo>
                    <a:pt x="618" y="1144"/>
                  </a:lnTo>
                  <a:lnTo>
                    <a:pt x="620" y="1181"/>
                  </a:lnTo>
                  <a:lnTo>
                    <a:pt x="621" y="1216"/>
                  </a:lnTo>
                  <a:lnTo>
                    <a:pt x="623" y="1251"/>
                  </a:lnTo>
                  <a:lnTo>
                    <a:pt x="623" y="1251"/>
                  </a:lnTo>
                  <a:lnTo>
                    <a:pt x="616" y="1252"/>
                  </a:lnTo>
                  <a:lnTo>
                    <a:pt x="609" y="1249"/>
                  </a:lnTo>
                  <a:lnTo>
                    <a:pt x="602" y="1244"/>
                  </a:lnTo>
                  <a:lnTo>
                    <a:pt x="595" y="1242"/>
                  </a:lnTo>
                  <a:lnTo>
                    <a:pt x="587" y="1246"/>
                  </a:lnTo>
                  <a:lnTo>
                    <a:pt x="587" y="1246"/>
                  </a:lnTo>
                  <a:lnTo>
                    <a:pt x="589" y="1254"/>
                  </a:lnTo>
                  <a:lnTo>
                    <a:pt x="592" y="1263"/>
                  </a:lnTo>
                  <a:lnTo>
                    <a:pt x="597" y="1273"/>
                  </a:lnTo>
                  <a:lnTo>
                    <a:pt x="600" y="1282"/>
                  </a:lnTo>
                  <a:lnTo>
                    <a:pt x="602" y="1292"/>
                  </a:lnTo>
                  <a:lnTo>
                    <a:pt x="603" y="1302"/>
                  </a:lnTo>
                  <a:lnTo>
                    <a:pt x="602" y="1311"/>
                  </a:lnTo>
                  <a:lnTo>
                    <a:pt x="600" y="1321"/>
                  </a:lnTo>
                  <a:lnTo>
                    <a:pt x="595" y="1331"/>
                  </a:lnTo>
                  <a:lnTo>
                    <a:pt x="587" y="1341"/>
                  </a:lnTo>
                  <a:lnTo>
                    <a:pt x="587" y="1341"/>
                  </a:lnTo>
                  <a:lnTo>
                    <a:pt x="581" y="1346"/>
                  </a:lnTo>
                  <a:lnTo>
                    <a:pt x="577" y="1352"/>
                  </a:lnTo>
                  <a:lnTo>
                    <a:pt x="575" y="1360"/>
                  </a:lnTo>
                  <a:lnTo>
                    <a:pt x="574" y="1369"/>
                  </a:lnTo>
                  <a:lnTo>
                    <a:pt x="572" y="1377"/>
                  </a:lnTo>
                  <a:lnTo>
                    <a:pt x="572" y="1377"/>
                  </a:lnTo>
                  <a:lnTo>
                    <a:pt x="581" y="1379"/>
                  </a:lnTo>
                  <a:lnTo>
                    <a:pt x="587" y="1375"/>
                  </a:lnTo>
                  <a:lnTo>
                    <a:pt x="592" y="1367"/>
                  </a:lnTo>
                  <a:lnTo>
                    <a:pt x="599" y="1358"/>
                  </a:lnTo>
                  <a:lnTo>
                    <a:pt x="608" y="1352"/>
                  </a:lnTo>
                  <a:lnTo>
                    <a:pt x="608" y="1352"/>
                  </a:lnTo>
                  <a:lnTo>
                    <a:pt x="612" y="1364"/>
                  </a:lnTo>
                  <a:lnTo>
                    <a:pt x="614" y="1375"/>
                  </a:lnTo>
                  <a:lnTo>
                    <a:pt x="613" y="1387"/>
                  </a:lnTo>
                  <a:lnTo>
                    <a:pt x="610" y="1398"/>
                  </a:lnTo>
                  <a:lnTo>
                    <a:pt x="606" y="1409"/>
                  </a:lnTo>
                  <a:lnTo>
                    <a:pt x="599" y="1419"/>
                  </a:lnTo>
                  <a:lnTo>
                    <a:pt x="591" y="1427"/>
                  </a:lnTo>
                  <a:lnTo>
                    <a:pt x="582" y="1435"/>
                  </a:lnTo>
                  <a:lnTo>
                    <a:pt x="572" y="1442"/>
                  </a:lnTo>
                  <a:lnTo>
                    <a:pt x="562" y="1447"/>
                  </a:lnTo>
                  <a:lnTo>
                    <a:pt x="562" y="1447"/>
                  </a:lnTo>
                  <a:lnTo>
                    <a:pt x="560" y="1448"/>
                  </a:lnTo>
                  <a:lnTo>
                    <a:pt x="558" y="1450"/>
                  </a:lnTo>
                  <a:lnTo>
                    <a:pt x="557" y="1452"/>
                  </a:lnTo>
                  <a:lnTo>
                    <a:pt x="556" y="1454"/>
                  </a:lnTo>
                  <a:lnTo>
                    <a:pt x="557" y="1457"/>
                  </a:lnTo>
                  <a:lnTo>
                    <a:pt x="557" y="1457"/>
                  </a:lnTo>
                  <a:lnTo>
                    <a:pt x="562" y="1457"/>
                  </a:lnTo>
                  <a:lnTo>
                    <a:pt x="569" y="1455"/>
                  </a:lnTo>
                  <a:lnTo>
                    <a:pt x="577" y="1450"/>
                  </a:lnTo>
                  <a:lnTo>
                    <a:pt x="584" y="1445"/>
                  </a:lnTo>
                  <a:lnTo>
                    <a:pt x="592" y="1442"/>
                  </a:lnTo>
                  <a:lnTo>
                    <a:pt x="592" y="1442"/>
                  </a:lnTo>
                  <a:lnTo>
                    <a:pt x="587" y="1454"/>
                  </a:lnTo>
                  <a:lnTo>
                    <a:pt x="580" y="1463"/>
                  </a:lnTo>
                  <a:lnTo>
                    <a:pt x="572" y="1470"/>
                  </a:lnTo>
                  <a:lnTo>
                    <a:pt x="565" y="1479"/>
                  </a:lnTo>
                  <a:lnTo>
                    <a:pt x="562" y="1492"/>
                  </a:lnTo>
                  <a:lnTo>
                    <a:pt x="557" y="1487"/>
                  </a:lnTo>
                  <a:lnTo>
                    <a:pt x="557" y="1487"/>
                  </a:lnTo>
                  <a:lnTo>
                    <a:pt x="554" y="1489"/>
                  </a:lnTo>
                  <a:lnTo>
                    <a:pt x="552" y="1491"/>
                  </a:lnTo>
                  <a:lnTo>
                    <a:pt x="552" y="1494"/>
                  </a:lnTo>
                  <a:lnTo>
                    <a:pt x="551" y="1498"/>
                  </a:lnTo>
                  <a:lnTo>
                    <a:pt x="552" y="1502"/>
                  </a:lnTo>
                  <a:lnTo>
                    <a:pt x="552" y="1502"/>
                  </a:lnTo>
                  <a:lnTo>
                    <a:pt x="568" y="1504"/>
                  </a:lnTo>
                  <a:lnTo>
                    <a:pt x="581" y="1498"/>
                  </a:lnTo>
                  <a:lnTo>
                    <a:pt x="593" y="1487"/>
                  </a:lnTo>
                  <a:lnTo>
                    <a:pt x="603" y="1473"/>
                  </a:lnTo>
                  <a:lnTo>
                    <a:pt x="613" y="1462"/>
                  </a:lnTo>
                  <a:lnTo>
                    <a:pt x="613" y="1452"/>
                  </a:lnTo>
                  <a:lnTo>
                    <a:pt x="613" y="1452"/>
                  </a:lnTo>
                  <a:lnTo>
                    <a:pt x="618" y="1447"/>
                  </a:lnTo>
                  <a:lnTo>
                    <a:pt x="622" y="1444"/>
                  </a:lnTo>
                  <a:lnTo>
                    <a:pt x="625" y="1440"/>
                  </a:lnTo>
                  <a:lnTo>
                    <a:pt x="628" y="1434"/>
                  </a:lnTo>
                  <a:lnTo>
                    <a:pt x="633" y="1427"/>
                  </a:lnTo>
                  <a:lnTo>
                    <a:pt x="633" y="1427"/>
                  </a:lnTo>
                  <a:lnTo>
                    <a:pt x="634" y="1411"/>
                  </a:lnTo>
                  <a:lnTo>
                    <a:pt x="634" y="1396"/>
                  </a:lnTo>
                  <a:lnTo>
                    <a:pt x="634" y="1380"/>
                  </a:lnTo>
                  <a:lnTo>
                    <a:pt x="633" y="1365"/>
                  </a:lnTo>
                  <a:lnTo>
                    <a:pt x="631" y="1350"/>
                  </a:lnTo>
                  <a:lnTo>
                    <a:pt x="629" y="1334"/>
                  </a:lnTo>
                  <a:lnTo>
                    <a:pt x="627" y="1320"/>
                  </a:lnTo>
                  <a:lnTo>
                    <a:pt x="625" y="1305"/>
                  </a:lnTo>
                  <a:lnTo>
                    <a:pt x="623" y="1290"/>
                  </a:lnTo>
                  <a:lnTo>
                    <a:pt x="623" y="1276"/>
                  </a:lnTo>
                  <a:lnTo>
                    <a:pt x="623" y="1276"/>
                  </a:lnTo>
                  <a:lnTo>
                    <a:pt x="635" y="1267"/>
                  </a:lnTo>
                  <a:lnTo>
                    <a:pt x="641" y="1254"/>
                  </a:lnTo>
                  <a:lnTo>
                    <a:pt x="644" y="1238"/>
                  </a:lnTo>
                  <a:lnTo>
                    <a:pt x="643" y="1221"/>
                  </a:lnTo>
                  <a:lnTo>
                    <a:pt x="644" y="1206"/>
                  </a:lnTo>
                  <a:lnTo>
                    <a:pt x="644" y="1206"/>
                  </a:lnTo>
                  <a:lnTo>
                    <a:pt x="644" y="1230"/>
                  </a:lnTo>
                  <a:lnTo>
                    <a:pt x="647" y="1255"/>
                  </a:lnTo>
                  <a:lnTo>
                    <a:pt x="652" y="1280"/>
                  </a:lnTo>
                  <a:lnTo>
                    <a:pt x="658" y="1304"/>
                  </a:lnTo>
                  <a:lnTo>
                    <a:pt x="664" y="1328"/>
                  </a:lnTo>
                  <a:lnTo>
                    <a:pt x="670" y="1354"/>
                  </a:lnTo>
                  <a:lnTo>
                    <a:pt x="675" y="1378"/>
                  </a:lnTo>
                  <a:lnTo>
                    <a:pt x="678" y="1403"/>
                  </a:lnTo>
                  <a:lnTo>
                    <a:pt x="677" y="1427"/>
                  </a:lnTo>
                  <a:lnTo>
                    <a:pt x="674" y="1452"/>
                  </a:lnTo>
                  <a:lnTo>
                    <a:pt x="674" y="1452"/>
                  </a:lnTo>
                  <a:lnTo>
                    <a:pt x="671" y="1463"/>
                  </a:lnTo>
                  <a:lnTo>
                    <a:pt x="668" y="1475"/>
                  </a:lnTo>
                  <a:lnTo>
                    <a:pt x="664" y="1486"/>
                  </a:lnTo>
                  <a:lnTo>
                    <a:pt x="663" y="1498"/>
                  </a:lnTo>
                  <a:lnTo>
                    <a:pt x="664" y="1512"/>
                  </a:lnTo>
                  <a:lnTo>
                    <a:pt x="659" y="1512"/>
                  </a:lnTo>
                  <a:lnTo>
                    <a:pt x="659" y="1512"/>
                  </a:lnTo>
                  <a:lnTo>
                    <a:pt x="656" y="1531"/>
                  </a:lnTo>
                  <a:lnTo>
                    <a:pt x="656" y="1551"/>
                  </a:lnTo>
                  <a:lnTo>
                    <a:pt x="659" y="1571"/>
                  </a:lnTo>
                  <a:lnTo>
                    <a:pt x="662" y="1593"/>
                  </a:lnTo>
                  <a:lnTo>
                    <a:pt x="666" y="1613"/>
                  </a:lnTo>
                  <a:lnTo>
                    <a:pt x="668" y="1633"/>
                  </a:lnTo>
                  <a:lnTo>
                    <a:pt x="668" y="1653"/>
                  </a:lnTo>
                  <a:lnTo>
                    <a:pt x="665" y="1672"/>
                  </a:lnTo>
                  <a:lnTo>
                    <a:pt x="657" y="1690"/>
                  </a:lnTo>
                  <a:lnTo>
                    <a:pt x="644" y="1708"/>
                  </a:lnTo>
                  <a:lnTo>
                    <a:pt x="644" y="1708"/>
                  </a:lnTo>
                  <a:lnTo>
                    <a:pt x="638" y="1690"/>
                  </a:lnTo>
                  <a:lnTo>
                    <a:pt x="635" y="1670"/>
                  </a:lnTo>
                  <a:lnTo>
                    <a:pt x="633" y="1649"/>
                  </a:lnTo>
                  <a:lnTo>
                    <a:pt x="633" y="1627"/>
                  </a:lnTo>
                  <a:lnTo>
                    <a:pt x="631" y="1604"/>
                  </a:lnTo>
                  <a:lnTo>
                    <a:pt x="629" y="1582"/>
                  </a:lnTo>
                  <a:lnTo>
                    <a:pt x="625" y="1559"/>
                  </a:lnTo>
                  <a:lnTo>
                    <a:pt x="618" y="1538"/>
                  </a:lnTo>
                  <a:lnTo>
                    <a:pt x="607" y="1518"/>
                  </a:lnTo>
                  <a:lnTo>
                    <a:pt x="592" y="1502"/>
                  </a:lnTo>
                  <a:lnTo>
                    <a:pt x="592" y="1502"/>
                  </a:lnTo>
                  <a:lnTo>
                    <a:pt x="591" y="1514"/>
                  </a:lnTo>
                  <a:lnTo>
                    <a:pt x="592" y="1527"/>
                  </a:lnTo>
                  <a:lnTo>
                    <a:pt x="596" y="1541"/>
                  </a:lnTo>
                  <a:lnTo>
                    <a:pt x="601" y="1554"/>
                  </a:lnTo>
                  <a:lnTo>
                    <a:pt x="608" y="1567"/>
                  </a:lnTo>
                  <a:lnTo>
                    <a:pt x="608" y="1567"/>
                  </a:lnTo>
                  <a:lnTo>
                    <a:pt x="612" y="1584"/>
                  </a:lnTo>
                  <a:lnTo>
                    <a:pt x="614" y="1602"/>
                  </a:lnTo>
                  <a:lnTo>
                    <a:pt x="613" y="1620"/>
                  </a:lnTo>
                  <a:lnTo>
                    <a:pt x="611" y="1638"/>
                  </a:lnTo>
                  <a:lnTo>
                    <a:pt x="609" y="1655"/>
                  </a:lnTo>
                  <a:lnTo>
                    <a:pt x="608" y="1673"/>
                  </a:lnTo>
                  <a:lnTo>
                    <a:pt x="608" y="1689"/>
                  </a:lnTo>
                  <a:lnTo>
                    <a:pt x="611" y="1705"/>
                  </a:lnTo>
                  <a:lnTo>
                    <a:pt x="617" y="1719"/>
                  </a:lnTo>
                  <a:lnTo>
                    <a:pt x="628" y="1733"/>
                  </a:lnTo>
                  <a:lnTo>
                    <a:pt x="628" y="1733"/>
                  </a:lnTo>
                  <a:lnTo>
                    <a:pt x="633" y="1748"/>
                  </a:lnTo>
                  <a:lnTo>
                    <a:pt x="641" y="1763"/>
                  </a:lnTo>
                  <a:lnTo>
                    <a:pt x="652" y="1776"/>
                  </a:lnTo>
                  <a:lnTo>
                    <a:pt x="665" y="1788"/>
                  </a:lnTo>
                  <a:lnTo>
                    <a:pt x="679" y="1798"/>
                  </a:lnTo>
                  <a:lnTo>
                    <a:pt x="679" y="1798"/>
                  </a:lnTo>
                  <a:lnTo>
                    <a:pt x="684" y="1787"/>
                  </a:lnTo>
                  <a:lnTo>
                    <a:pt x="691" y="1777"/>
                  </a:lnTo>
                  <a:lnTo>
                    <a:pt x="698" y="1766"/>
                  </a:lnTo>
                  <a:lnTo>
                    <a:pt x="705" y="1755"/>
                  </a:lnTo>
                  <a:lnTo>
                    <a:pt x="712" y="1743"/>
                  </a:lnTo>
                  <a:lnTo>
                    <a:pt x="719" y="1732"/>
                  </a:lnTo>
                  <a:lnTo>
                    <a:pt x="726" y="1720"/>
                  </a:lnTo>
                  <a:lnTo>
                    <a:pt x="731" y="1708"/>
                  </a:lnTo>
                  <a:lnTo>
                    <a:pt x="736" y="1695"/>
                  </a:lnTo>
                  <a:lnTo>
                    <a:pt x="741" y="1683"/>
                  </a:lnTo>
                  <a:lnTo>
                    <a:pt x="741" y="1683"/>
                  </a:lnTo>
                  <a:lnTo>
                    <a:pt x="731" y="1662"/>
                  </a:lnTo>
                  <a:lnTo>
                    <a:pt x="726" y="1641"/>
                  </a:lnTo>
                  <a:lnTo>
                    <a:pt x="724" y="1619"/>
                  </a:lnTo>
                  <a:lnTo>
                    <a:pt x="725" y="1597"/>
                  </a:lnTo>
                  <a:lnTo>
                    <a:pt x="727" y="1575"/>
                  </a:lnTo>
                  <a:lnTo>
                    <a:pt x="730" y="1552"/>
                  </a:lnTo>
                  <a:lnTo>
                    <a:pt x="732" y="1531"/>
                  </a:lnTo>
                  <a:lnTo>
                    <a:pt x="733" y="1512"/>
                  </a:lnTo>
                  <a:lnTo>
                    <a:pt x="733" y="1493"/>
                  </a:lnTo>
                  <a:lnTo>
                    <a:pt x="730" y="1477"/>
                  </a:lnTo>
                  <a:lnTo>
                    <a:pt x="730" y="1477"/>
                  </a:lnTo>
                  <a:lnTo>
                    <a:pt x="722" y="1483"/>
                  </a:lnTo>
                  <a:lnTo>
                    <a:pt x="719" y="1492"/>
                  </a:lnTo>
                  <a:lnTo>
                    <a:pt x="718" y="1502"/>
                  </a:lnTo>
                  <a:lnTo>
                    <a:pt x="717" y="1512"/>
                  </a:lnTo>
                  <a:lnTo>
                    <a:pt x="715" y="1522"/>
                  </a:lnTo>
                  <a:lnTo>
                    <a:pt x="715" y="1522"/>
                  </a:lnTo>
                  <a:lnTo>
                    <a:pt x="706" y="1546"/>
                  </a:lnTo>
                  <a:lnTo>
                    <a:pt x="703" y="1573"/>
                  </a:lnTo>
                  <a:lnTo>
                    <a:pt x="704" y="1601"/>
                  </a:lnTo>
                  <a:lnTo>
                    <a:pt x="707" y="1628"/>
                  </a:lnTo>
                  <a:lnTo>
                    <a:pt x="709" y="1656"/>
                  </a:lnTo>
                  <a:lnTo>
                    <a:pt x="711" y="1682"/>
                  </a:lnTo>
                  <a:lnTo>
                    <a:pt x="709" y="1707"/>
                  </a:lnTo>
                  <a:lnTo>
                    <a:pt x="701" y="1730"/>
                  </a:lnTo>
                  <a:lnTo>
                    <a:pt x="686" y="1751"/>
                  </a:lnTo>
                  <a:lnTo>
                    <a:pt x="664" y="1768"/>
                  </a:lnTo>
                  <a:lnTo>
                    <a:pt x="664" y="1768"/>
                  </a:lnTo>
                  <a:lnTo>
                    <a:pt x="661" y="1760"/>
                  </a:lnTo>
                  <a:lnTo>
                    <a:pt x="657" y="1752"/>
                  </a:lnTo>
                  <a:lnTo>
                    <a:pt x="654" y="1743"/>
                  </a:lnTo>
                  <a:lnTo>
                    <a:pt x="654" y="1735"/>
                  </a:lnTo>
                  <a:lnTo>
                    <a:pt x="659" y="1728"/>
                  </a:lnTo>
                  <a:lnTo>
                    <a:pt x="659" y="1728"/>
                  </a:lnTo>
                  <a:lnTo>
                    <a:pt x="672" y="1719"/>
                  </a:lnTo>
                  <a:lnTo>
                    <a:pt x="681" y="1709"/>
                  </a:lnTo>
                  <a:lnTo>
                    <a:pt x="687" y="1697"/>
                  </a:lnTo>
                  <a:lnTo>
                    <a:pt x="691" y="1684"/>
                  </a:lnTo>
                  <a:lnTo>
                    <a:pt x="691" y="1671"/>
                  </a:lnTo>
                  <a:lnTo>
                    <a:pt x="691" y="1657"/>
                  </a:lnTo>
                  <a:lnTo>
                    <a:pt x="690" y="1643"/>
                  </a:lnTo>
                  <a:lnTo>
                    <a:pt x="688" y="1630"/>
                  </a:lnTo>
                  <a:lnTo>
                    <a:pt x="687" y="1618"/>
                  </a:lnTo>
                  <a:lnTo>
                    <a:pt x="690" y="1608"/>
                  </a:lnTo>
                  <a:lnTo>
                    <a:pt x="690" y="1608"/>
                  </a:lnTo>
                  <a:lnTo>
                    <a:pt x="685" y="1595"/>
                  </a:lnTo>
                  <a:lnTo>
                    <a:pt x="684" y="1582"/>
                  </a:lnTo>
                  <a:lnTo>
                    <a:pt x="683" y="1568"/>
                  </a:lnTo>
                  <a:lnTo>
                    <a:pt x="683" y="1553"/>
                  </a:lnTo>
                  <a:lnTo>
                    <a:pt x="684" y="1539"/>
                  </a:lnTo>
                  <a:lnTo>
                    <a:pt x="684" y="1539"/>
                  </a:lnTo>
                  <a:lnTo>
                    <a:pt x="686" y="1516"/>
                  </a:lnTo>
                  <a:lnTo>
                    <a:pt x="690" y="1493"/>
                  </a:lnTo>
                  <a:lnTo>
                    <a:pt x="694" y="1468"/>
                  </a:lnTo>
                  <a:lnTo>
                    <a:pt x="697" y="1444"/>
                  </a:lnTo>
                  <a:lnTo>
                    <a:pt x="699" y="1420"/>
                  </a:lnTo>
                  <a:lnTo>
                    <a:pt x="700" y="1395"/>
                  </a:lnTo>
                  <a:lnTo>
                    <a:pt x="699" y="1371"/>
                  </a:lnTo>
                  <a:lnTo>
                    <a:pt x="696" y="1347"/>
                  </a:lnTo>
                  <a:lnTo>
                    <a:pt x="688" y="1323"/>
                  </a:lnTo>
                  <a:lnTo>
                    <a:pt x="679" y="1301"/>
                  </a:lnTo>
                  <a:lnTo>
                    <a:pt x="679" y="1301"/>
                  </a:lnTo>
                  <a:lnTo>
                    <a:pt x="679" y="1291"/>
                  </a:lnTo>
                  <a:lnTo>
                    <a:pt x="679" y="1282"/>
                  </a:lnTo>
                  <a:lnTo>
                    <a:pt x="679" y="1272"/>
                  </a:lnTo>
                  <a:lnTo>
                    <a:pt x="679" y="1263"/>
                  </a:lnTo>
                  <a:lnTo>
                    <a:pt x="678" y="1254"/>
                  </a:lnTo>
                  <a:lnTo>
                    <a:pt x="678" y="1245"/>
                  </a:lnTo>
                  <a:lnTo>
                    <a:pt x="679" y="1235"/>
                  </a:lnTo>
                  <a:lnTo>
                    <a:pt x="680" y="1226"/>
                  </a:lnTo>
                  <a:lnTo>
                    <a:pt x="681" y="1216"/>
                  </a:lnTo>
                  <a:lnTo>
                    <a:pt x="684" y="1206"/>
                  </a:lnTo>
                  <a:lnTo>
                    <a:pt x="705" y="1206"/>
                  </a:lnTo>
                  <a:lnTo>
                    <a:pt x="705" y="1206"/>
                  </a:lnTo>
                  <a:lnTo>
                    <a:pt x="710" y="1232"/>
                  </a:lnTo>
                  <a:lnTo>
                    <a:pt x="713" y="1259"/>
                  </a:lnTo>
                  <a:lnTo>
                    <a:pt x="715" y="1288"/>
                  </a:lnTo>
                  <a:lnTo>
                    <a:pt x="715" y="1318"/>
                  </a:lnTo>
                  <a:lnTo>
                    <a:pt x="716" y="1349"/>
                  </a:lnTo>
                  <a:lnTo>
                    <a:pt x="718" y="1378"/>
                  </a:lnTo>
                  <a:lnTo>
                    <a:pt x="721" y="1407"/>
                  </a:lnTo>
                  <a:lnTo>
                    <a:pt x="727" y="1435"/>
                  </a:lnTo>
                  <a:lnTo>
                    <a:pt x="736" y="1462"/>
                  </a:lnTo>
                  <a:lnTo>
                    <a:pt x="751" y="1487"/>
                  </a:lnTo>
                  <a:lnTo>
                    <a:pt x="751" y="1487"/>
                  </a:lnTo>
                  <a:lnTo>
                    <a:pt x="752" y="1517"/>
                  </a:lnTo>
                  <a:lnTo>
                    <a:pt x="753" y="1548"/>
                  </a:lnTo>
                  <a:lnTo>
                    <a:pt x="755" y="1580"/>
                  </a:lnTo>
                  <a:lnTo>
                    <a:pt x="756" y="1612"/>
                  </a:lnTo>
                  <a:lnTo>
                    <a:pt x="756" y="1644"/>
                  </a:lnTo>
                  <a:lnTo>
                    <a:pt x="753" y="1674"/>
                  </a:lnTo>
                  <a:lnTo>
                    <a:pt x="749" y="1704"/>
                  </a:lnTo>
                  <a:lnTo>
                    <a:pt x="741" y="1732"/>
                  </a:lnTo>
                  <a:lnTo>
                    <a:pt x="729" y="1759"/>
                  </a:lnTo>
                  <a:lnTo>
                    <a:pt x="715" y="1783"/>
                  </a:lnTo>
                  <a:lnTo>
                    <a:pt x="715" y="1783"/>
                  </a:lnTo>
                  <a:lnTo>
                    <a:pt x="712" y="1798"/>
                  </a:lnTo>
                  <a:lnTo>
                    <a:pt x="708" y="1814"/>
                  </a:lnTo>
                  <a:lnTo>
                    <a:pt x="702" y="1828"/>
                  </a:lnTo>
                  <a:lnTo>
                    <a:pt x="694" y="1841"/>
                  </a:lnTo>
                  <a:lnTo>
                    <a:pt x="684" y="1854"/>
                  </a:lnTo>
                  <a:lnTo>
                    <a:pt x="684" y="1854"/>
                  </a:lnTo>
                  <a:lnTo>
                    <a:pt x="666" y="1845"/>
                  </a:lnTo>
                  <a:lnTo>
                    <a:pt x="650" y="1834"/>
                  </a:lnTo>
                  <a:lnTo>
                    <a:pt x="635" y="1823"/>
                  </a:lnTo>
                  <a:lnTo>
                    <a:pt x="624" y="1810"/>
                  </a:lnTo>
                  <a:lnTo>
                    <a:pt x="614" y="1795"/>
                  </a:lnTo>
                  <a:lnTo>
                    <a:pt x="606" y="1780"/>
                  </a:lnTo>
                  <a:lnTo>
                    <a:pt x="600" y="1764"/>
                  </a:lnTo>
                  <a:lnTo>
                    <a:pt x="596" y="1748"/>
                  </a:lnTo>
                  <a:lnTo>
                    <a:pt x="593" y="1730"/>
                  </a:lnTo>
                  <a:lnTo>
                    <a:pt x="592" y="1713"/>
                  </a:lnTo>
                  <a:lnTo>
                    <a:pt x="592" y="1713"/>
                  </a:lnTo>
                  <a:lnTo>
                    <a:pt x="587" y="1700"/>
                  </a:lnTo>
                  <a:lnTo>
                    <a:pt x="583" y="1689"/>
                  </a:lnTo>
                  <a:lnTo>
                    <a:pt x="579" y="1677"/>
                  </a:lnTo>
                  <a:lnTo>
                    <a:pt x="575" y="1666"/>
                  </a:lnTo>
                  <a:lnTo>
                    <a:pt x="570" y="1656"/>
                  </a:lnTo>
                  <a:lnTo>
                    <a:pt x="565" y="1646"/>
                  </a:lnTo>
                  <a:lnTo>
                    <a:pt x="560" y="1636"/>
                  </a:lnTo>
                  <a:lnTo>
                    <a:pt x="553" y="1626"/>
                  </a:lnTo>
                  <a:lnTo>
                    <a:pt x="544" y="1617"/>
                  </a:lnTo>
                  <a:lnTo>
                    <a:pt x="536" y="1608"/>
                  </a:lnTo>
                  <a:lnTo>
                    <a:pt x="536" y="1608"/>
                  </a:lnTo>
                  <a:lnTo>
                    <a:pt x="526" y="1617"/>
                  </a:lnTo>
                  <a:lnTo>
                    <a:pt x="527" y="1624"/>
                  </a:lnTo>
                  <a:lnTo>
                    <a:pt x="533" y="1631"/>
                  </a:lnTo>
                  <a:lnTo>
                    <a:pt x="541" y="1638"/>
                  </a:lnTo>
                  <a:lnTo>
                    <a:pt x="547" y="1648"/>
                  </a:lnTo>
                  <a:lnTo>
                    <a:pt x="552" y="1643"/>
                  </a:lnTo>
                  <a:lnTo>
                    <a:pt x="552" y="1643"/>
                  </a:lnTo>
                  <a:lnTo>
                    <a:pt x="556" y="1652"/>
                  </a:lnTo>
                  <a:lnTo>
                    <a:pt x="559" y="1663"/>
                  </a:lnTo>
                  <a:lnTo>
                    <a:pt x="561" y="1674"/>
                  </a:lnTo>
                  <a:lnTo>
                    <a:pt x="563" y="1686"/>
                  </a:lnTo>
                  <a:lnTo>
                    <a:pt x="564" y="1699"/>
                  </a:lnTo>
                  <a:lnTo>
                    <a:pt x="565" y="1712"/>
                  </a:lnTo>
                  <a:lnTo>
                    <a:pt x="567" y="1724"/>
                  </a:lnTo>
                  <a:lnTo>
                    <a:pt x="571" y="1736"/>
                  </a:lnTo>
                  <a:lnTo>
                    <a:pt x="575" y="1747"/>
                  </a:lnTo>
                  <a:lnTo>
                    <a:pt x="582" y="1758"/>
                  </a:lnTo>
                  <a:lnTo>
                    <a:pt x="582" y="1758"/>
                  </a:lnTo>
                  <a:lnTo>
                    <a:pt x="583" y="1769"/>
                  </a:lnTo>
                  <a:lnTo>
                    <a:pt x="583" y="1779"/>
                  </a:lnTo>
                  <a:lnTo>
                    <a:pt x="582" y="1790"/>
                  </a:lnTo>
                  <a:lnTo>
                    <a:pt x="580" y="1800"/>
                  </a:lnTo>
                  <a:lnTo>
                    <a:pt x="577" y="1811"/>
                  </a:lnTo>
                  <a:lnTo>
                    <a:pt x="573" y="1820"/>
                  </a:lnTo>
                  <a:lnTo>
                    <a:pt x="568" y="1828"/>
                  </a:lnTo>
                  <a:lnTo>
                    <a:pt x="562" y="1836"/>
                  </a:lnTo>
                  <a:lnTo>
                    <a:pt x="555" y="1843"/>
                  </a:lnTo>
                  <a:lnTo>
                    <a:pt x="547" y="1849"/>
                  </a:lnTo>
                  <a:lnTo>
                    <a:pt x="547" y="1849"/>
                  </a:lnTo>
                  <a:lnTo>
                    <a:pt x="525" y="1863"/>
                  </a:lnTo>
                  <a:lnTo>
                    <a:pt x="503" y="1875"/>
                  </a:lnTo>
                  <a:lnTo>
                    <a:pt x="478" y="1885"/>
                  </a:lnTo>
                  <a:lnTo>
                    <a:pt x="453" y="1895"/>
                  </a:lnTo>
                  <a:lnTo>
                    <a:pt x="428" y="1904"/>
                  </a:lnTo>
                  <a:lnTo>
                    <a:pt x="406" y="1916"/>
                  </a:lnTo>
                  <a:lnTo>
                    <a:pt x="385" y="1930"/>
                  </a:lnTo>
                  <a:lnTo>
                    <a:pt x="368" y="1947"/>
                  </a:lnTo>
                  <a:lnTo>
                    <a:pt x="354" y="1970"/>
                  </a:lnTo>
                  <a:lnTo>
                    <a:pt x="347" y="1999"/>
                  </a:lnTo>
                  <a:lnTo>
                    <a:pt x="347" y="1999"/>
                  </a:lnTo>
                  <a:lnTo>
                    <a:pt x="344" y="2012"/>
                  </a:lnTo>
                  <a:lnTo>
                    <a:pt x="340" y="2026"/>
                  </a:lnTo>
                  <a:lnTo>
                    <a:pt x="337" y="2042"/>
                  </a:lnTo>
                  <a:lnTo>
                    <a:pt x="337" y="2056"/>
                  </a:lnTo>
                  <a:lnTo>
                    <a:pt x="342" y="2070"/>
                  </a:lnTo>
                  <a:lnTo>
                    <a:pt x="342" y="2070"/>
                  </a:lnTo>
                  <a:lnTo>
                    <a:pt x="337" y="2062"/>
                  </a:lnTo>
                  <a:lnTo>
                    <a:pt x="333" y="2053"/>
                  </a:lnTo>
                  <a:lnTo>
                    <a:pt x="332" y="2043"/>
                  </a:lnTo>
                  <a:lnTo>
                    <a:pt x="331" y="2034"/>
                  </a:lnTo>
                  <a:lnTo>
                    <a:pt x="332" y="2023"/>
                  </a:lnTo>
                  <a:lnTo>
                    <a:pt x="333" y="2013"/>
                  </a:lnTo>
                  <a:lnTo>
                    <a:pt x="334" y="2003"/>
                  </a:lnTo>
                  <a:lnTo>
                    <a:pt x="335" y="1994"/>
                  </a:lnTo>
                  <a:lnTo>
                    <a:pt x="336" y="1986"/>
                  </a:lnTo>
                  <a:lnTo>
                    <a:pt x="337" y="1979"/>
                  </a:lnTo>
                  <a:lnTo>
                    <a:pt x="342" y="1979"/>
                  </a:lnTo>
                  <a:lnTo>
                    <a:pt x="342" y="1979"/>
                  </a:lnTo>
                  <a:lnTo>
                    <a:pt x="359" y="1925"/>
                  </a:lnTo>
                  <a:lnTo>
                    <a:pt x="369" y="1872"/>
                  </a:lnTo>
                  <a:lnTo>
                    <a:pt x="372" y="1819"/>
                  </a:lnTo>
                  <a:lnTo>
                    <a:pt x="372" y="1766"/>
                  </a:lnTo>
                  <a:lnTo>
                    <a:pt x="369" y="1713"/>
                  </a:lnTo>
                  <a:lnTo>
                    <a:pt x="365" y="1659"/>
                  </a:lnTo>
                  <a:lnTo>
                    <a:pt x="362" y="1606"/>
                  </a:lnTo>
                  <a:lnTo>
                    <a:pt x="361" y="1551"/>
                  </a:lnTo>
                  <a:lnTo>
                    <a:pt x="364" y="1497"/>
                  </a:lnTo>
                  <a:lnTo>
                    <a:pt x="373" y="1442"/>
                  </a:lnTo>
                  <a:lnTo>
                    <a:pt x="368" y="1437"/>
                  </a:lnTo>
                  <a:lnTo>
                    <a:pt x="368" y="1437"/>
                  </a:lnTo>
                  <a:lnTo>
                    <a:pt x="364" y="1451"/>
                  </a:lnTo>
                  <a:lnTo>
                    <a:pt x="361" y="1466"/>
                  </a:lnTo>
                  <a:lnTo>
                    <a:pt x="358" y="1482"/>
                  </a:lnTo>
                  <a:lnTo>
                    <a:pt x="355" y="1497"/>
                  </a:lnTo>
                  <a:lnTo>
                    <a:pt x="353" y="1513"/>
                  </a:lnTo>
                  <a:lnTo>
                    <a:pt x="351" y="1529"/>
                  </a:lnTo>
                  <a:lnTo>
                    <a:pt x="349" y="1545"/>
                  </a:lnTo>
                  <a:lnTo>
                    <a:pt x="348" y="1561"/>
                  </a:lnTo>
                  <a:lnTo>
                    <a:pt x="347" y="1577"/>
                  </a:lnTo>
                  <a:lnTo>
                    <a:pt x="347" y="1593"/>
                  </a:lnTo>
                  <a:lnTo>
                    <a:pt x="347" y="1593"/>
                  </a:lnTo>
                  <a:lnTo>
                    <a:pt x="345" y="1634"/>
                  </a:lnTo>
                  <a:lnTo>
                    <a:pt x="345" y="1677"/>
                  </a:lnTo>
                  <a:lnTo>
                    <a:pt x="347" y="1719"/>
                  </a:lnTo>
                  <a:lnTo>
                    <a:pt x="349" y="1763"/>
                  </a:lnTo>
                  <a:lnTo>
                    <a:pt x="350" y="1807"/>
                  </a:lnTo>
                  <a:lnTo>
                    <a:pt x="349" y="1849"/>
                  </a:lnTo>
                  <a:lnTo>
                    <a:pt x="345" y="1891"/>
                  </a:lnTo>
                  <a:lnTo>
                    <a:pt x="336" y="1932"/>
                  </a:lnTo>
                  <a:lnTo>
                    <a:pt x="322" y="1971"/>
                  </a:lnTo>
                  <a:lnTo>
                    <a:pt x="301" y="2009"/>
                  </a:lnTo>
                  <a:lnTo>
                    <a:pt x="301" y="2009"/>
                  </a:lnTo>
                  <a:lnTo>
                    <a:pt x="299" y="2027"/>
                  </a:lnTo>
                  <a:lnTo>
                    <a:pt x="302" y="2045"/>
                  </a:lnTo>
                  <a:lnTo>
                    <a:pt x="309" y="2062"/>
                  </a:lnTo>
                  <a:lnTo>
                    <a:pt x="317" y="2078"/>
                  </a:lnTo>
                  <a:lnTo>
                    <a:pt x="325" y="2093"/>
                  </a:lnTo>
                  <a:lnTo>
                    <a:pt x="332" y="2109"/>
                  </a:lnTo>
                  <a:lnTo>
                    <a:pt x="338" y="2124"/>
                  </a:lnTo>
                  <a:lnTo>
                    <a:pt x="341" y="2140"/>
                  </a:lnTo>
                  <a:lnTo>
                    <a:pt x="339" y="2157"/>
                  </a:lnTo>
                  <a:lnTo>
                    <a:pt x="332" y="2175"/>
                  </a:lnTo>
                  <a:lnTo>
                    <a:pt x="332" y="2175"/>
                  </a:lnTo>
                  <a:lnTo>
                    <a:pt x="317" y="2192"/>
                  </a:lnTo>
                  <a:lnTo>
                    <a:pt x="300" y="2207"/>
                  </a:lnTo>
                  <a:lnTo>
                    <a:pt x="284" y="2222"/>
                  </a:lnTo>
                  <a:lnTo>
                    <a:pt x="267" y="2236"/>
                  </a:lnTo>
                  <a:lnTo>
                    <a:pt x="249" y="2249"/>
                  </a:lnTo>
                  <a:lnTo>
                    <a:pt x="232" y="2261"/>
                  </a:lnTo>
                  <a:lnTo>
                    <a:pt x="215" y="2273"/>
                  </a:lnTo>
                  <a:lnTo>
                    <a:pt x="197" y="2284"/>
                  </a:lnTo>
                  <a:lnTo>
                    <a:pt x="180" y="2295"/>
                  </a:lnTo>
                  <a:lnTo>
                    <a:pt x="163" y="2306"/>
                  </a:lnTo>
                  <a:lnTo>
                    <a:pt x="163" y="2306"/>
                  </a:lnTo>
                  <a:lnTo>
                    <a:pt x="160" y="2281"/>
                  </a:lnTo>
                  <a:lnTo>
                    <a:pt x="160" y="2256"/>
                  </a:lnTo>
                  <a:lnTo>
                    <a:pt x="162" y="2234"/>
                  </a:lnTo>
                  <a:lnTo>
                    <a:pt x="166" y="2211"/>
                  </a:lnTo>
                  <a:lnTo>
                    <a:pt x="170" y="2190"/>
                  </a:lnTo>
                  <a:lnTo>
                    <a:pt x="175" y="2168"/>
                  </a:lnTo>
                  <a:lnTo>
                    <a:pt x="180" y="2147"/>
                  </a:lnTo>
                  <a:lnTo>
                    <a:pt x="187" y="2126"/>
                  </a:lnTo>
                  <a:lnTo>
                    <a:pt x="193" y="2105"/>
                  </a:lnTo>
                  <a:lnTo>
                    <a:pt x="199" y="2085"/>
                  </a:lnTo>
                  <a:lnTo>
                    <a:pt x="199" y="2085"/>
                  </a:lnTo>
                  <a:lnTo>
                    <a:pt x="206" y="2072"/>
                  </a:lnTo>
                  <a:lnTo>
                    <a:pt x="214" y="2058"/>
                  </a:lnTo>
                  <a:lnTo>
                    <a:pt x="220" y="2042"/>
                  </a:lnTo>
                  <a:lnTo>
                    <a:pt x="225" y="2026"/>
                  </a:lnTo>
                  <a:lnTo>
                    <a:pt x="230" y="2014"/>
                  </a:lnTo>
                  <a:lnTo>
                    <a:pt x="230" y="2014"/>
                  </a:lnTo>
                  <a:lnTo>
                    <a:pt x="236" y="1988"/>
                  </a:lnTo>
                  <a:lnTo>
                    <a:pt x="244" y="1962"/>
                  </a:lnTo>
                  <a:lnTo>
                    <a:pt x="252" y="1937"/>
                  </a:lnTo>
                  <a:lnTo>
                    <a:pt x="261" y="1912"/>
                  </a:lnTo>
                  <a:lnTo>
                    <a:pt x="268" y="1887"/>
                  </a:lnTo>
                  <a:lnTo>
                    <a:pt x="275" y="1862"/>
                  </a:lnTo>
                  <a:lnTo>
                    <a:pt x="279" y="1838"/>
                  </a:lnTo>
                  <a:lnTo>
                    <a:pt x="282" y="1815"/>
                  </a:lnTo>
                  <a:lnTo>
                    <a:pt x="283" y="1790"/>
                  </a:lnTo>
                  <a:lnTo>
                    <a:pt x="281" y="1768"/>
                  </a:lnTo>
                  <a:lnTo>
                    <a:pt x="286" y="1768"/>
                  </a:lnTo>
                  <a:lnTo>
                    <a:pt x="286" y="1768"/>
                  </a:lnTo>
                  <a:lnTo>
                    <a:pt x="294" y="1735"/>
                  </a:lnTo>
                  <a:lnTo>
                    <a:pt x="297" y="1700"/>
                  </a:lnTo>
                  <a:lnTo>
                    <a:pt x="296" y="1665"/>
                  </a:lnTo>
                  <a:lnTo>
                    <a:pt x="294" y="1629"/>
                  </a:lnTo>
                  <a:lnTo>
                    <a:pt x="291" y="1592"/>
                  </a:lnTo>
                  <a:lnTo>
                    <a:pt x="290" y="1555"/>
                  </a:lnTo>
                  <a:lnTo>
                    <a:pt x="292" y="1520"/>
                  </a:lnTo>
                  <a:lnTo>
                    <a:pt x="298" y="1485"/>
                  </a:lnTo>
                  <a:lnTo>
                    <a:pt x="311" y="1452"/>
                  </a:lnTo>
                  <a:lnTo>
                    <a:pt x="332" y="1422"/>
                  </a:lnTo>
                  <a:lnTo>
                    <a:pt x="332" y="1422"/>
                  </a:lnTo>
                  <a:lnTo>
                    <a:pt x="337" y="1390"/>
                  </a:lnTo>
                  <a:lnTo>
                    <a:pt x="345" y="1359"/>
                  </a:lnTo>
                  <a:lnTo>
                    <a:pt x="354" y="1327"/>
                  </a:lnTo>
                  <a:lnTo>
                    <a:pt x="364" y="1297"/>
                  </a:lnTo>
                  <a:lnTo>
                    <a:pt x="374" y="1267"/>
                  </a:lnTo>
                  <a:lnTo>
                    <a:pt x="384" y="1237"/>
                  </a:lnTo>
                  <a:lnTo>
                    <a:pt x="394" y="1207"/>
                  </a:lnTo>
                  <a:lnTo>
                    <a:pt x="404" y="1177"/>
                  </a:lnTo>
                  <a:lnTo>
                    <a:pt x="412" y="1147"/>
                  </a:lnTo>
                  <a:lnTo>
                    <a:pt x="419" y="1116"/>
                  </a:lnTo>
                  <a:lnTo>
                    <a:pt x="419" y="1116"/>
                  </a:lnTo>
                  <a:lnTo>
                    <a:pt x="422" y="1107"/>
                  </a:lnTo>
                  <a:lnTo>
                    <a:pt x="425" y="1099"/>
                  </a:lnTo>
                  <a:lnTo>
                    <a:pt x="428" y="1090"/>
                  </a:lnTo>
                  <a:lnTo>
                    <a:pt x="430" y="1080"/>
                  </a:lnTo>
                  <a:lnTo>
                    <a:pt x="432" y="1070"/>
                  </a:lnTo>
                  <a:lnTo>
                    <a:pt x="433" y="1059"/>
                  </a:lnTo>
                  <a:lnTo>
                    <a:pt x="434" y="1049"/>
                  </a:lnTo>
                  <a:lnTo>
                    <a:pt x="434" y="1038"/>
                  </a:lnTo>
                  <a:lnTo>
                    <a:pt x="434" y="1029"/>
                  </a:lnTo>
                  <a:lnTo>
                    <a:pt x="434" y="1020"/>
                  </a:lnTo>
                  <a:lnTo>
                    <a:pt x="434" y="1020"/>
                  </a:lnTo>
                  <a:lnTo>
                    <a:pt x="425" y="1033"/>
                  </a:lnTo>
                  <a:lnTo>
                    <a:pt x="418" y="1047"/>
                  </a:lnTo>
                  <a:lnTo>
                    <a:pt x="413" y="1062"/>
                  </a:lnTo>
                  <a:lnTo>
                    <a:pt x="408" y="1077"/>
                  </a:lnTo>
                  <a:lnTo>
                    <a:pt x="404" y="1093"/>
                  </a:lnTo>
                  <a:lnTo>
                    <a:pt x="399" y="1109"/>
                  </a:lnTo>
                  <a:lnTo>
                    <a:pt x="396" y="1125"/>
                  </a:lnTo>
                  <a:lnTo>
                    <a:pt x="394" y="1139"/>
                  </a:lnTo>
                  <a:lnTo>
                    <a:pt x="391" y="1153"/>
                  </a:lnTo>
                  <a:lnTo>
                    <a:pt x="388" y="1166"/>
                  </a:lnTo>
                  <a:lnTo>
                    <a:pt x="388" y="1166"/>
                  </a:lnTo>
                  <a:lnTo>
                    <a:pt x="379" y="1199"/>
                  </a:lnTo>
                  <a:lnTo>
                    <a:pt x="370" y="1231"/>
                  </a:lnTo>
                  <a:lnTo>
                    <a:pt x="361" y="1262"/>
                  </a:lnTo>
                  <a:lnTo>
                    <a:pt x="350" y="1293"/>
                  </a:lnTo>
                  <a:lnTo>
                    <a:pt x="339" y="1324"/>
                  </a:lnTo>
                  <a:lnTo>
                    <a:pt x="328" y="1355"/>
                  </a:lnTo>
                  <a:lnTo>
                    <a:pt x="318" y="1385"/>
                  </a:lnTo>
                  <a:lnTo>
                    <a:pt x="306" y="1415"/>
                  </a:lnTo>
                  <a:lnTo>
                    <a:pt x="296" y="1445"/>
                  </a:lnTo>
                  <a:lnTo>
                    <a:pt x="286" y="1477"/>
                  </a:lnTo>
                  <a:lnTo>
                    <a:pt x="286" y="1477"/>
                  </a:lnTo>
                  <a:lnTo>
                    <a:pt x="279" y="1483"/>
                  </a:lnTo>
                  <a:lnTo>
                    <a:pt x="271" y="1491"/>
                  </a:lnTo>
                  <a:lnTo>
                    <a:pt x="261" y="1500"/>
                  </a:lnTo>
                  <a:lnTo>
                    <a:pt x="251" y="1510"/>
                  </a:lnTo>
                  <a:lnTo>
                    <a:pt x="240" y="1520"/>
                  </a:lnTo>
                  <a:lnTo>
                    <a:pt x="230" y="1530"/>
                  </a:lnTo>
                  <a:lnTo>
                    <a:pt x="219" y="1538"/>
                  </a:lnTo>
                  <a:lnTo>
                    <a:pt x="208" y="1545"/>
                  </a:lnTo>
                  <a:lnTo>
                    <a:pt x="199" y="1549"/>
                  </a:lnTo>
                  <a:lnTo>
                    <a:pt x="191" y="1550"/>
                  </a:lnTo>
                  <a:lnTo>
                    <a:pt x="191" y="1550"/>
                  </a:lnTo>
                  <a:lnTo>
                    <a:pt x="191" y="1550"/>
                  </a:lnTo>
                  <a:lnTo>
                    <a:pt x="205" y="1527"/>
                  </a:lnTo>
                  <a:lnTo>
                    <a:pt x="216" y="1501"/>
                  </a:lnTo>
                  <a:lnTo>
                    <a:pt x="222" y="1475"/>
                  </a:lnTo>
                  <a:lnTo>
                    <a:pt x="226" y="1448"/>
                  </a:lnTo>
                  <a:lnTo>
                    <a:pt x="229" y="1420"/>
                  </a:lnTo>
                  <a:lnTo>
                    <a:pt x="231" y="1391"/>
                  </a:lnTo>
                  <a:lnTo>
                    <a:pt x="234" y="1363"/>
                  </a:lnTo>
                  <a:lnTo>
                    <a:pt x="238" y="1334"/>
                  </a:lnTo>
                  <a:lnTo>
                    <a:pt x="244" y="1307"/>
                  </a:lnTo>
                  <a:lnTo>
                    <a:pt x="255" y="1281"/>
                  </a:lnTo>
                  <a:lnTo>
                    <a:pt x="261" y="1286"/>
                  </a:lnTo>
                  <a:lnTo>
                    <a:pt x="261" y="1286"/>
                  </a:lnTo>
                  <a:lnTo>
                    <a:pt x="264" y="1276"/>
                  </a:lnTo>
                  <a:lnTo>
                    <a:pt x="269" y="1264"/>
                  </a:lnTo>
                  <a:lnTo>
                    <a:pt x="274" y="1250"/>
                  </a:lnTo>
                  <a:lnTo>
                    <a:pt x="278" y="1235"/>
                  </a:lnTo>
                  <a:lnTo>
                    <a:pt x="281" y="1221"/>
                  </a:lnTo>
                  <a:lnTo>
                    <a:pt x="281" y="1221"/>
                  </a:lnTo>
                  <a:lnTo>
                    <a:pt x="280" y="1223"/>
                  </a:lnTo>
                  <a:lnTo>
                    <a:pt x="281" y="1225"/>
                  </a:lnTo>
                  <a:lnTo>
                    <a:pt x="282" y="1227"/>
                  </a:lnTo>
                  <a:lnTo>
                    <a:pt x="284" y="1229"/>
                  </a:lnTo>
                  <a:lnTo>
                    <a:pt x="286" y="1231"/>
                  </a:lnTo>
                  <a:lnTo>
                    <a:pt x="286" y="1231"/>
                  </a:lnTo>
                  <a:lnTo>
                    <a:pt x="291" y="1215"/>
                  </a:lnTo>
                  <a:lnTo>
                    <a:pt x="295" y="1200"/>
                  </a:lnTo>
                  <a:lnTo>
                    <a:pt x="299" y="1184"/>
                  </a:lnTo>
                  <a:lnTo>
                    <a:pt x="303" y="1169"/>
                  </a:lnTo>
                  <a:lnTo>
                    <a:pt x="307" y="1153"/>
                  </a:lnTo>
                  <a:lnTo>
                    <a:pt x="313" y="1138"/>
                  </a:lnTo>
                  <a:lnTo>
                    <a:pt x="318" y="1123"/>
                  </a:lnTo>
                  <a:lnTo>
                    <a:pt x="325" y="1107"/>
                  </a:lnTo>
                  <a:lnTo>
                    <a:pt x="332" y="1093"/>
                  </a:lnTo>
                  <a:lnTo>
                    <a:pt x="342" y="1080"/>
                  </a:lnTo>
                  <a:lnTo>
                    <a:pt x="337" y="1075"/>
                  </a:lnTo>
                  <a:lnTo>
                    <a:pt x="337" y="1075"/>
                  </a:lnTo>
                  <a:lnTo>
                    <a:pt x="350" y="1055"/>
                  </a:lnTo>
                  <a:lnTo>
                    <a:pt x="363" y="1036"/>
                  </a:lnTo>
                  <a:lnTo>
                    <a:pt x="372" y="1018"/>
                  </a:lnTo>
                  <a:lnTo>
                    <a:pt x="380" y="1000"/>
                  </a:lnTo>
                  <a:lnTo>
                    <a:pt x="387" y="981"/>
                  </a:lnTo>
                  <a:lnTo>
                    <a:pt x="393" y="962"/>
                  </a:lnTo>
                  <a:lnTo>
                    <a:pt x="399" y="943"/>
                  </a:lnTo>
                  <a:lnTo>
                    <a:pt x="406" y="923"/>
                  </a:lnTo>
                  <a:lnTo>
                    <a:pt x="412" y="902"/>
                  </a:lnTo>
                  <a:lnTo>
                    <a:pt x="419" y="879"/>
                  </a:lnTo>
                  <a:lnTo>
                    <a:pt x="414" y="874"/>
                  </a:lnTo>
                  <a:lnTo>
                    <a:pt x="398" y="890"/>
                  </a:lnTo>
                  <a:lnTo>
                    <a:pt x="404" y="895"/>
                  </a:lnTo>
                  <a:lnTo>
                    <a:pt x="404" y="895"/>
                  </a:lnTo>
                  <a:lnTo>
                    <a:pt x="394" y="910"/>
                  </a:lnTo>
                  <a:lnTo>
                    <a:pt x="388" y="924"/>
                  </a:lnTo>
                  <a:lnTo>
                    <a:pt x="384" y="938"/>
                  </a:lnTo>
                  <a:lnTo>
                    <a:pt x="380" y="950"/>
                  </a:lnTo>
                  <a:lnTo>
                    <a:pt x="377" y="963"/>
                  </a:lnTo>
                  <a:lnTo>
                    <a:pt x="373" y="975"/>
                  </a:lnTo>
                  <a:lnTo>
                    <a:pt x="369" y="987"/>
                  </a:lnTo>
                  <a:lnTo>
                    <a:pt x="364" y="999"/>
                  </a:lnTo>
                  <a:lnTo>
                    <a:pt x="357" y="1012"/>
                  </a:lnTo>
                  <a:lnTo>
                    <a:pt x="347" y="1025"/>
                  </a:lnTo>
                  <a:lnTo>
                    <a:pt x="347" y="1025"/>
                  </a:lnTo>
                  <a:lnTo>
                    <a:pt x="337" y="1042"/>
                  </a:lnTo>
                  <a:lnTo>
                    <a:pt x="328" y="1059"/>
                  </a:lnTo>
                  <a:lnTo>
                    <a:pt x="319" y="1077"/>
                  </a:lnTo>
                  <a:lnTo>
                    <a:pt x="311" y="1095"/>
                  </a:lnTo>
                  <a:lnTo>
                    <a:pt x="302" y="1114"/>
                  </a:lnTo>
                  <a:lnTo>
                    <a:pt x="295" y="1133"/>
                  </a:lnTo>
                  <a:lnTo>
                    <a:pt x="288" y="1151"/>
                  </a:lnTo>
                  <a:lnTo>
                    <a:pt x="282" y="1170"/>
                  </a:lnTo>
                  <a:lnTo>
                    <a:pt x="276" y="1188"/>
                  </a:lnTo>
                  <a:lnTo>
                    <a:pt x="271" y="1206"/>
                  </a:lnTo>
                  <a:lnTo>
                    <a:pt x="271" y="1206"/>
                  </a:lnTo>
                  <a:lnTo>
                    <a:pt x="266" y="1212"/>
                  </a:lnTo>
                  <a:lnTo>
                    <a:pt x="261" y="1222"/>
                  </a:lnTo>
                  <a:lnTo>
                    <a:pt x="256" y="1235"/>
                  </a:lnTo>
                  <a:lnTo>
                    <a:pt x="252" y="1248"/>
                  </a:lnTo>
                  <a:lnTo>
                    <a:pt x="250" y="1261"/>
                  </a:lnTo>
                  <a:lnTo>
                    <a:pt x="250" y="1261"/>
                  </a:lnTo>
                  <a:lnTo>
                    <a:pt x="239" y="1271"/>
                  </a:lnTo>
                  <a:lnTo>
                    <a:pt x="233" y="1285"/>
                  </a:lnTo>
                  <a:lnTo>
                    <a:pt x="230" y="1301"/>
                  </a:lnTo>
                  <a:lnTo>
                    <a:pt x="226" y="1317"/>
                  </a:lnTo>
                  <a:lnTo>
                    <a:pt x="220" y="1331"/>
                  </a:lnTo>
                  <a:lnTo>
                    <a:pt x="220" y="1331"/>
                  </a:lnTo>
                  <a:lnTo>
                    <a:pt x="214" y="1358"/>
                  </a:lnTo>
                  <a:lnTo>
                    <a:pt x="209" y="1388"/>
                  </a:lnTo>
                  <a:lnTo>
                    <a:pt x="207" y="1419"/>
                  </a:lnTo>
                  <a:lnTo>
                    <a:pt x="204" y="1452"/>
                  </a:lnTo>
                  <a:lnTo>
                    <a:pt x="201" y="1483"/>
                  </a:lnTo>
                  <a:lnTo>
                    <a:pt x="194" y="1513"/>
                  </a:lnTo>
                  <a:lnTo>
                    <a:pt x="184" y="1539"/>
                  </a:lnTo>
                  <a:lnTo>
                    <a:pt x="169" y="1561"/>
                  </a:lnTo>
                  <a:lnTo>
                    <a:pt x="147" y="1577"/>
                  </a:lnTo>
                  <a:lnTo>
                    <a:pt x="119" y="1586"/>
                  </a:lnTo>
                  <a:lnTo>
                    <a:pt x="119" y="1586"/>
                  </a:lnTo>
                  <a:lnTo>
                    <a:pt x="106" y="1587"/>
                  </a:lnTo>
                  <a:lnTo>
                    <a:pt x="91" y="1585"/>
                  </a:lnTo>
                  <a:lnTo>
                    <a:pt x="75" y="1580"/>
                  </a:lnTo>
                  <a:lnTo>
                    <a:pt x="61" y="1575"/>
                  </a:lnTo>
                  <a:lnTo>
                    <a:pt x="54" y="1570"/>
                  </a:lnTo>
                  <a:lnTo>
                    <a:pt x="51" y="1537"/>
                  </a:lnTo>
                  <a:lnTo>
                    <a:pt x="51" y="1537"/>
                  </a:lnTo>
                  <a:lnTo>
                    <a:pt x="46" y="1501"/>
                  </a:lnTo>
                  <a:lnTo>
                    <a:pt x="45" y="1464"/>
                  </a:lnTo>
                  <a:lnTo>
                    <a:pt x="45" y="1427"/>
                  </a:lnTo>
                  <a:lnTo>
                    <a:pt x="46" y="1389"/>
                  </a:lnTo>
                  <a:lnTo>
                    <a:pt x="47" y="1352"/>
                  </a:lnTo>
                  <a:lnTo>
                    <a:pt x="46" y="1314"/>
                  </a:lnTo>
                  <a:lnTo>
                    <a:pt x="43" y="1278"/>
                  </a:lnTo>
                  <a:lnTo>
                    <a:pt x="36" y="1243"/>
                  </a:lnTo>
                  <a:lnTo>
                    <a:pt x="24" y="1211"/>
                  </a:lnTo>
                  <a:lnTo>
                    <a:pt x="5" y="1181"/>
                  </a:lnTo>
                  <a:lnTo>
                    <a:pt x="5" y="1181"/>
                  </a:lnTo>
                  <a:lnTo>
                    <a:pt x="7" y="1171"/>
                  </a:lnTo>
                  <a:lnTo>
                    <a:pt x="8" y="1160"/>
                  </a:lnTo>
                  <a:lnTo>
                    <a:pt x="9" y="1149"/>
                  </a:lnTo>
                  <a:lnTo>
                    <a:pt x="10" y="1137"/>
                  </a:lnTo>
                  <a:lnTo>
                    <a:pt x="11" y="1126"/>
                  </a:lnTo>
                  <a:lnTo>
                    <a:pt x="13" y="1113"/>
                  </a:lnTo>
                  <a:lnTo>
                    <a:pt x="15" y="1101"/>
                  </a:lnTo>
                  <a:lnTo>
                    <a:pt x="19" y="1090"/>
                  </a:lnTo>
                  <a:lnTo>
                    <a:pt x="24" y="1079"/>
                  </a:lnTo>
                  <a:lnTo>
                    <a:pt x="31" y="1070"/>
                  </a:lnTo>
                  <a:lnTo>
                    <a:pt x="31" y="1070"/>
                  </a:lnTo>
                  <a:lnTo>
                    <a:pt x="24" y="1064"/>
                  </a:lnTo>
                  <a:lnTo>
                    <a:pt x="19" y="1056"/>
                  </a:lnTo>
                  <a:lnTo>
                    <a:pt x="19" y="1045"/>
                  </a:lnTo>
                  <a:lnTo>
                    <a:pt x="21" y="1033"/>
                  </a:lnTo>
                  <a:lnTo>
                    <a:pt x="25" y="1020"/>
                  </a:lnTo>
                  <a:lnTo>
                    <a:pt x="28" y="1005"/>
                  </a:lnTo>
                  <a:lnTo>
                    <a:pt x="31" y="991"/>
                  </a:lnTo>
                  <a:lnTo>
                    <a:pt x="33" y="976"/>
                  </a:lnTo>
                  <a:lnTo>
                    <a:pt x="33" y="962"/>
                  </a:lnTo>
                  <a:lnTo>
                    <a:pt x="31" y="950"/>
                  </a:lnTo>
                  <a:lnTo>
                    <a:pt x="31" y="950"/>
                  </a:lnTo>
                  <a:lnTo>
                    <a:pt x="41" y="919"/>
                  </a:lnTo>
                  <a:lnTo>
                    <a:pt x="47" y="891"/>
                  </a:lnTo>
                  <a:lnTo>
                    <a:pt x="50" y="863"/>
                  </a:lnTo>
                  <a:lnTo>
                    <a:pt x="51" y="836"/>
                  </a:lnTo>
                  <a:lnTo>
                    <a:pt x="50" y="810"/>
                  </a:lnTo>
                  <a:lnTo>
                    <a:pt x="49" y="784"/>
                  </a:lnTo>
                  <a:lnTo>
                    <a:pt x="48" y="758"/>
                  </a:lnTo>
                  <a:lnTo>
                    <a:pt x="48" y="730"/>
                  </a:lnTo>
                  <a:lnTo>
                    <a:pt x="51" y="700"/>
                  </a:lnTo>
                  <a:lnTo>
                    <a:pt x="56" y="669"/>
                  </a:lnTo>
                  <a:lnTo>
                    <a:pt x="56" y="669"/>
                  </a:lnTo>
                  <a:lnTo>
                    <a:pt x="67" y="661"/>
                  </a:lnTo>
                  <a:lnTo>
                    <a:pt x="76" y="650"/>
                  </a:lnTo>
                  <a:lnTo>
                    <a:pt x="83" y="638"/>
                  </a:lnTo>
                  <a:lnTo>
                    <a:pt x="89" y="625"/>
                  </a:lnTo>
                  <a:lnTo>
                    <a:pt x="93" y="611"/>
                  </a:lnTo>
                  <a:lnTo>
                    <a:pt x="95" y="597"/>
                  </a:lnTo>
                  <a:lnTo>
                    <a:pt x="97" y="583"/>
                  </a:lnTo>
                  <a:lnTo>
                    <a:pt x="99" y="568"/>
                  </a:lnTo>
                  <a:lnTo>
                    <a:pt x="100" y="555"/>
                  </a:lnTo>
                  <a:lnTo>
                    <a:pt x="102" y="543"/>
                  </a:lnTo>
                  <a:lnTo>
                    <a:pt x="102" y="543"/>
                  </a:lnTo>
                  <a:lnTo>
                    <a:pt x="95" y="548"/>
                  </a:lnTo>
                  <a:lnTo>
                    <a:pt x="90" y="556"/>
                  </a:lnTo>
                  <a:lnTo>
                    <a:pt x="85" y="566"/>
                  </a:lnTo>
                  <a:lnTo>
                    <a:pt x="82" y="577"/>
                  </a:lnTo>
                  <a:lnTo>
                    <a:pt x="78" y="589"/>
                  </a:lnTo>
                  <a:lnTo>
                    <a:pt x="74" y="601"/>
                  </a:lnTo>
                  <a:lnTo>
                    <a:pt x="69" y="613"/>
                  </a:lnTo>
                  <a:lnTo>
                    <a:pt x="64" y="624"/>
                  </a:lnTo>
                  <a:lnTo>
                    <a:pt x="58" y="634"/>
                  </a:lnTo>
                  <a:lnTo>
                    <a:pt x="51" y="643"/>
                  </a:lnTo>
                  <a:lnTo>
                    <a:pt x="51" y="643"/>
                  </a:lnTo>
                  <a:lnTo>
                    <a:pt x="50" y="643"/>
                  </a:lnTo>
                  <a:lnTo>
                    <a:pt x="50" y="636"/>
                  </a:lnTo>
                  <a:lnTo>
                    <a:pt x="51" y="624"/>
                  </a:lnTo>
                  <a:lnTo>
                    <a:pt x="49" y="610"/>
                  </a:lnTo>
                  <a:lnTo>
                    <a:pt x="46" y="598"/>
                  </a:lnTo>
                  <a:lnTo>
                    <a:pt x="46" y="598"/>
                  </a:lnTo>
                  <a:lnTo>
                    <a:pt x="48" y="598"/>
                  </a:lnTo>
                  <a:lnTo>
                    <a:pt x="50" y="597"/>
                  </a:lnTo>
                  <a:lnTo>
                    <a:pt x="52" y="596"/>
                  </a:lnTo>
                  <a:lnTo>
                    <a:pt x="54" y="594"/>
                  </a:lnTo>
                  <a:lnTo>
                    <a:pt x="56" y="593"/>
                  </a:lnTo>
                  <a:lnTo>
                    <a:pt x="56" y="593"/>
                  </a:lnTo>
                  <a:lnTo>
                    <a:pt x="53" y="582"/>
                  </a:lnTo>
                  <a:lnTo>
                    <a:pt x="50" y="571"/>
                  </a:lnTo>
                  <a:lnTo>
                    <a:pt x="46" y="559"/>
                  </a:lnTo>
                  <a:lnTo>
                    <a:pt x="44" y="545"/>
                  </a:lnTo>
                  <a:lnTo>
                    <a:pt x="42" y="531"/>
                  </a:lnTo>
                  <a:lnTo>
                    <a:pt x="41" y="517"/>
                  </a:lnTo>
                  <a:lnTo>
                    <a:pt x="41" y="502"/>
                  </a:lnTo>
                  <a:lnTo>
                    <a:pt x="42" y="487"/>
                  </a:lnTo>
                  <a:lnTo>
                    <a:pt x="45" y="472"/>
                  </a:lnTo>
                  <a:lnTo>
                    <a:pt x="51" y="458"/>
                  </a:lnTo>
                  <a:lnTo>
                    <a:pt x="163" y="352"/>
                  </a:lnTo>
                  <a:lnTo>
                    <a:pt x="163" y="352"/>
                  </a:lnTo>
                  <a:lnTo>
                    <a:pt x="150" y="348"/>
                  </a:lnTo>
                  <a:lnTo>
                    <a:pt x="143" y="346"/>
                  </a:lnTo>
                  <a:lnTo>
                    <a:pt x="139" y="343"/>
                  </a:lnTo>
                  <a:lnTo>
                    <a:pt x="134" y="337"/>
                  </a:lnTo>
                  <a:lnTo>
                    <a:pt x="128" y="327"/>
                  </a:lnTo>
                  <a:lnTo>
                    <a:pt x="128" y="327"/>
                  </a:lnTo>
                  <a:lnTo>
                    <a:pt x="123" y="341"/>
                  </a:lnTo>
                  <a:lnTo>
                    <a:pt x="115" y="355"/>
                  </a:lnTo>
                  <a:lnTo>
                    <a:pt x="108" y="368"/>
                  </a:lnTo>
                  <a:lnTo>
                    <a:pt x="100" y="380"/>
                  </a:lnTo>
                  <a:lnTo>
                    <a:pt x="90" y="392"/>
                  </a:lnTo>
                  <a:lnTo>
                    <a:pt x="80" y="403"/>
                  </a:lnTo>
                  <a:lnTo>
                    <a:pt x="68" y="413"/>
                  </a:lnTo>
                  <a:lnTo>
                    <a:pt x="56" y="423"/>
                  </a:lnTo>
                  <a:lnTo>
                    <a:pt x="43" y="434"/>
                  </a:lnTo>
                  <a:lnTo>
                    <a:pt x="31" y="443"/>
                  </a:lnTo>
                  <a:lnTo>
                    <a:pt x="31" y="443"/>
                  </a:lnTo>
                  <a:lnTo>
                    <a:pt x="24" y="443"/>
                  </a:lnTo>
                  <a:lnTo>
                    <a:pt x="17" y="442"/>
                  </a:lnTo>
                  <a:lnTo>
                    <a:pt x="11" y="439"/>
                  </a:lnTo>
                  <a:lnTo>
                    <a:pt x="7" y="436"/>
                  </a:lnTo>
                  <a:lnTo>
                    <a:pt x="5" y="433"/>
                  </a:lnTo>
                  <a:lnTo>
                    <a:pt x="0" y="428"/>
                  </a:lnTo>
                  <a:lnTo>
                    <a:pt x="0" y="428"/>
                  </a:lnTo>
                  <a:lnTo>
                    <a:pt x="15" y="418"/>
                  </a:lnTo>
                  <a:lnTo>
                    <a:pt x="31" y="407"/>
                  </a:lnTo>
                  <a:lnTo>
                    <a:pt x="46" y="395"/>
                  </a:lnTo>
                  <a:lnTo>
                    <a:pt x="61" y="382"/>
                  </a:lnTo>
                  <a:lnTo>
                    <a:pt x="75" y="368"/>
                  </a:lnTo>
                  <a:lnTo>
                    <a:pt x="87" y="353"/>
                  </a:lnTo>
                  <a:lnTo>
                    <a:pt x="98" y="338"/>
                  </a:lnTo>
                  <a:lnTo>
                    <a:pt x="108" y="323"/>
                  </a:lnTo>
                  <a:lnTo>
                    <a:pt x="116" y="307"/>
                  </a:lnTo>
                  <a:lnTo>
                    <a:pt x="123" y="292"/>
                  </a:lnTo>
                  <a:lnTo>
                    <a:pt x="123" y="292"/>
                  </a:lnTo>
                  <a:lnTo>
                    <a:pt x="124" y="299"/>
                  </a:lnTo>
                  <a:lnTo>
                    <a:pt x="129" y="302"/>
                  </a:lnTo>
                  <a:lnTo>
                    <a:pt x="136" y="302"/>
                  </a:lnTo>
                  <a:lnTo>
                    <a:pt x="142" y="302"/>
                  </a:lnTo>
                  <a:lnTo>
                    <a:pt x="148" y="307"/>
                  </a:lnTo>
                  <a:lnTo>
                    <a:pt x="148" y="307"/>
                  </a:lnTo>
                  <a:lnTo>
                    <a:pt x="157" y="304"/>
                  </a:lnTo>
                  <a:lnTo>
                    <a:pt x="168" y="301"/>
                  </a:lnTo>
                  <a:lnTo>
                    <a:pt x="178" y="299"/>
                  </a:lnTo>
                  <a:lnTo>
                    <a:pt x="189" y="296"/>
                  </a:lnTo>
                  <a:lnTo>
                    <a:pt x="199" y="293"/>
                  </a:lnTo>
                  <a:lnTo>
                    <a:pt x="208" y="290"/>
                  </a:lnTo>
                  <a:lnTo>
                    <a:pt x="217" y="285"/>
                  </a:lnTo>
                  <a:lnTo>
                    <a:pt x="224" y="279"/>
                  </a:lnTo>
                  <a:lnTo>
                    <a:pt x="230" y="271"/>
                  </a:lnTo>
                  <a:lnTo>
                    <a:pt x="235" y="262"/>
                  </a:lnTo>
                  <a:lnTo>
                    <a:pt x="235" y="262"/>
                  </a:lnTo>
                  <a:lnTo>
                    <a:pt x="239" y="236"/>
                  </a:lnTo>
                  <a:lnTo>
                    <a:pt x="242" y="210"/>
                  </a:lnTo>
                  <a:lnTo>
                    <a:pt x="244" y="182"/>
                  </a:lnTo>
                  <a:lnTo>
                    <a:pt x="246" y="155"/>
                  </a:lnTo>
                  <a:lnTo>
                    <a:pt x="249" y="129"/>
                  </a:lnTo>
                  <a:lnTo>
                    <a:pt x="254" y="103"/>
                  </a:lnTo>
                  <a:lnTo>
                    <a:pt x="262" y="79"/>
                  </a:lnTo>
                  <a:lnTo>
                    <a:pt x="272" y="57"/>
                  </a:lnTo>
                  <a:lnTo>
                    <a:pt x="286" y="37"/>
                  </a:lnTo>
                  <a:lnTo>
                    <a:pt x="306" y="21"/>
                  </a:lnTo>
                  <a:lnTo>
                    <a:pt x="306" y="21"/>
                  </a:lnTo>
                  <a:lnTo>
                    <a:pt x="318" y="20"/>
                  </a:lnTo>
                  <a:lnTo>
                    <a:pt x="329" y="18"/>
                  </a:lnTo>
                  <a:lnTo>
                    <a:pt x="341" y="14"/>
                  </a:lnTo>
                  <a:lnTo>
                    <a:pt x="352" y="10"/>
                  </a:lnTo>
                  <a:lnTo>
                    <a:pt x="366" y="5"/>
                  </a:lnTo>
                  <a:lnTo>
                    <a:pt x="378" y="2"/>
                  </a:lnTo>
                  <a:lnTo>
                    <a:pt x="390" y="0"/>
                  </a:lnTo>
                  <a:lnTo>
                    <a:pt x="404" y="0"/>
                  </a:lnTo>
                  <a:lnTo>
                    <a:pt x="416" y="4"/>
                  </a:lnTo>
                  <a:lnTo>
                    <a:pt x="429" y="11"/>
                  </a:lnTo>
                  <a:lnTo>
                    <a:pt x="429" y="11"/>
                  </a:lnTo>
                  <a:lnTo>
                    <a:pt x="436" y="11"/>
                  </a:lnTo>
                  <a:lnTo>
                    <a:pt x="444" y="15"/>
                  </a:lnTo>
                  <a:lnTo>
                    <a:pt x="452" y="21"/>
                  </a:lnTo>
                  <a:lnTo>
                    <a:pt x="458" y="30"/>
                  </a:lnTo>
                  <a:lnTo>
                    <a:pt x="460" y="41"/>
                  </a:lnTo>
                  <a:lnTo>
                    <a:pt x="460" y="4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7" name="Freeform 935"/>
            <p:cNvSpPr>
              <a:spLocks/>
            </p:cNvSpPr>
            <p:nvPr/>
          </p:nvSpPr>
          <p:spPr bwMode="auto">
            <a:xfrm>
              <a:off x="223" y="4050"/>
              <a:ext cx="2" cy="1"/>
            </a:xfrm>
            <a:custGeom>
              <a:avLst/>
              <a:gdLst>
                <a:gd name="T0" fmla="*/ 15 w 91"/>
                <a:gd name="T1" fmla="*/ 65 h 65"/>
                <a:gd name="T2" fmla="*/ 0 w 91"/>
                <a:gd name="T3" fmla="*/ 30 h 65"/>
                <a:gd name="T4" fmla="*/ 91 w 91"/>
                <a:gd name="T5" fmla="*/ 0 h 65"/>
                <a:gd name="T6" fmla="*/ 91 w 91"/>
                <a:gd name="T7" fmla="*/ 0 h 65"/>
                <a:gd name="T8" fmla="*/ 80 w 91"/>
                <a:gd name="T9" fmla="*/ 15 h 65"/>
                <a:gd name="T10" fmla="*/ 66 w 91"/>
                <a:gd name="T11" fmla="*/ 29 h 65"/>
                <a:gd name="T12" fmla="*/ 49 w 91"/>
                <a:gd name="T13" fmla="*/ 40 h 65"/>
                <a:gd name="T14" fmla="*/ 31 w 91"/>
                <a:gd name="T15" fmla="*/ 52 h 65"/>
                <a:gd name="T16" fmla="*/ 15 w 91"/>
                <a:gd name="T17" fmla="*/ 65 h 65"/>
                <a:gd name="T18" fmla="*/ 15 w 9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65">
                  <a:moveTo>
                    <a:pt x="15" y="65"/>
                  </a:moveTo>
                  <a:lnTo>
                    <a:pt x="0" y="30"/>
                  </a:lnTo>
                  <a:lnTo>
                    <a:pt x="91" y="0"/>
                  </a:lnTo>
                  <a:lnTo>
                    <a:pt x="91" y="0"/>
                  </a:lnTo>
                  <a:lnTo>
                    <a:pt x="80" y="15"/>
                  </a:lnTo>
                  <a:lnTo>
                    <a:pt x="66" y="29"/>
                  </a:lnTo>
                  <a:lnTo>
                    <a:pt x="49" y="40"/>
                  </a:lnTo>
                  <a:lnTo>
                    <a:pt x="31" y="52"/>
                  </a:lnTo>
                  <a:lnTo>
                    <a:pt x="15" y="65"/>
                  </a:lnTo>
                  <a:lnTo>
                    <a:pt x="15" y="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8" name="Freeform 936"/>
            <p:cNvSpPr>
              <a:spLocks/>
            </p:cNvSpPr>
            <p:nvPr/>
          </p:nvSpPr>
          <p:spPr bwMode="auto">
            <a:xfrm>
              <a:off x="215" y="4050"/>
              <a:ext cx="2" cy="2"/>
            </a:xfrm>
            <a:custGeom>
              <a:avLst/>
              <a:gdLst>
                <a:gd name="T0" fmla="*/ 73 w 73"/>
                <a:gd name="T1" fmla="*/ 2 h 65"/>
                <a:gd name="T2" fmla="*/ 68 w 73"/>
                <a:gd name="T3" fmla="*/ 13 h 65"/>
                <a:gd name="T4" fmla="*/ 64 w 73"/>
                <a:gd name="T5" fmla="*/ 28 h 65"/>
                <a:gd name="T6" fmla="*/ 61 w 73"/>
                <a:gd name="T7" fmla="*/ 43 h 65"/>
                <a:gd name="T8" fmla="*/ 59 w 73"/>
                <a:gd name="T9" fmla="*/ 57 h 65"/>
                <a:gd name="T10" fmla="*/ 60 w 73"/>
                <a:gd name="T11" fmla="*/ 65 h 65"/>
                <a:gd name="T12" fmla="*/ 60 w 73"/>
                <a:gd name="T13" fmla="*/ 65 h 65"/>
                <a:gd name="T14" fmla="*/ 47 w 73"/>
                <a:gd name="T15" fmla="*/ 50 h 65"/>
                <a:gd name="T16" fmla="*/ 35 w 73"/>
                <a:gd name="T17" fmla="*/ 39 h 65"/>
                <a:gd name="T18" fmla="*/ 25 w 73"/>
                <a:gd name="T19" fmla="*/ 28 h 65"/>
                <a:gd name="T20" fmla="*/ 13 w 73"/>
                <a:gd name="T21" fmla="*/ 16 h 65"/>
                <a:gd name="T22" fmla="*/ 0 w 73"/>
                <a:gd name="T23" fmla="*/ 0 h 65"/>
                <a:gd name="T24" fmla="*/ 0 w 73"/>
                <a:gd name="T25" fmla="*/ 0 h 65"/>
                <a:gd name="T26" fmla="*/ 6 w 73"/>
                <a:gd name="T27" fmla="*/ 0 h 65"/>
                <a:gd name="T28" fmla="*/ 20 w 73"/>
                <a:gd name="T29" fmla="*/ 1 h 65"/>
                <a:gd name="T30" fmla="*/ 38 w 73"/>
                <a:gd name="T31" fmla="*/ 2 h 65"/>
                <a:gd name="T32" fmla="*/ 58 w 73"/>
                <a:gd name="T33" fmla="*/ 2 h 65"/>
                <a:gd name="T34" fmla="*/ 73 w 73"/>
                <a:gd name="T35" fmla="*/ 2 h 65"/>
                <a:gd name="T36" fmla="*/ 73 w 73"/>
                <a:gd name="T3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5">
                  <a:moveTo>
                    <a:pt x="73" y="2"/>
                  </a:moveTo>
                  <a:lnTo>
                    <a:pt x="68" y="13"/>
                  </a:lnTo>
                  <a:lnTo>
                    <a:pt x="64" y="28"/>
                  </a:lnTo>
                  <a:lnTo>
                    <a:pt x="61" y="43"/>
                  </a:lnTo>
                  <a:lnTo>
                    <a:pt x="59" y="57"/>
                  </a:lnTo>
                  <a:lnTo>
                    <a:pt x="60" y="65"/>
                  </a:lnTo>
                  <a:lnTo>
                    <a:pt x="60" y="65"/>
                  </a:lnTo>
                  <a:lnTo>
                    <a:pt x="47" y="50"/>
                  </a:lnTo>
                  <a:lnTo>
                    <a:pt x="35" y="39"/>
                  </a:lnTo>
                  <a:lnTo>
                    <a:pt x="25" y="28"/>
                  </a:lnTo>
                  <a:lnTo>
                    <a:pt x="13" y="16"/>
                  </a:lnTo>
                  <a:lnTo>
                    <a:pt x="0" y="0"/>
                  </a:lnTo>
                  <a:lnTo>
                    <a:pt x="0" y="0"/>
                  </a:lnTo>
                  <a:lnTo>
                    <a:pt x="6" y="0"/>
                  </a:lnTo>
                  <a:lnTo>
                    <a:pt x="20" y="1"/>
                  </a:lnTo>
                  <a:lnTo>
                    <a:pt x="38" y="2"/>
                  </a:lnTo>
                  <a:lnTo>
                    <a:pt x="58" y="2"/>
                  </a:lnTo>
                  <a:lnTo>
                    <a:pt x="73" y="2"/>
                  </a:lnTo>
                  <a:lnTo>
                    <a:pt x="73" y="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49" name="Freeform 937"/>
            <p:cNvSpPr>
              <a:spLocks/>
            </p:cNvSpPr>
            <p:nvPr/>
          </p:nvSpPr>
          <p:spPr bwMode="auto">
            <a:xfrm>
              <a:off x="223" y="4052"/>
              <a:ext cx="2" cy="1"/>
            </a:xfrm>
            <a:custGeom>
              <a:avLst/>
              <a:gdLst>
                <a:gd name="T0" fmla="*/ 0 w 87"/>
                <a:gd name="T1" fmla="*/ 40 h 40"/>
                <a:gd name="T2" fmla="*/ 1 w 87"/>
                <a:gd name="T3" fmla="*/ 32 h 40"/>
                <a:gd name="T4" fmla="*/ 2 w 87"/>
                <a:gd name="T5" fmla="*/ 23 h 40"/>
                <a:gd name="T6" fmla="*/ 3 w 87"/>
                <a:gd name="T7" fmla="*/ 15 h 40"/>
                <a:gd name="T8" fmla="*/ 4 w 87"/>
                <a:gd name="T9" fmla="*/ 7 h 40"/>
                <a:gd name="T10" fmla="*/ 5 w 87"/>
                <a:gd name="T11" fmla="*/ 0 h 40"/>
                <a:gd name="T12" fmla="*/ 5 w 87"/>
                <a:gd name="T13" fmla="*/ 0 h 40"/>
                <a:gd name="T14" fmla="*/ 10 w 87"/>
                <a:gd name="T15" fmla="*/ 1 h 40"/>
                <a:gd name="T16" fmla="*/ 16 w 87"/>
                <a:gd name="T17" fmla="*/ 3 h 40"/>
                <a:gd name="T18" fmla="*/ 23 w 87"/>
                <a:gd name="T19" fmla="*/ 4 h 40"/>
                <a:gd name="T20" fmla="*/ 30 w 87"/>
                <a:gd name="T21" fmla="*/ 6 h 40"/>
                <a:gd name="T22" fmla="*/ 39 w 87"/>
                <a:gd name="T23" fmla="*/ 8 h 40"/>
                <a:gd name="T24" fmla="*/ 48 w 87"/>
                <a:gd name="T25" fmla="*/ 10 h 40"/>
                <a:gd name="T26" fmla="*/ 57 w 87"/>
                <a:gd name="T27" fmla="*/ 13 h 40"/>
                <a:gd name="T28" fmla="*/ 66 w 87"/>
                <a:gd name="T29" fmla="*/ 15 h 40"/>
                <a:gd name="T30" fmla="*/ 76 w 87"/>
                <a:gd name="T31" fmla="*/ 17 h 40"/>
                <a:gd name="T32" fmla="*/ 87 w 87"/>
                <a:gd name="T33" fmla="*/ 19 h 40"/>
                <a:gd name="T34" fmla="*/ 87 w 87"/>
                <a:gd name="T35" fmla="*/ 19 h 40"/>
                <a:gd name="T36" fmla="*/ 76 w 87"/>
                <a:gd name="T37" fmla="*/ 22 h 40"/>
                <a:gd name="T38" fmla="*/ 67 w 87"/>
                <a:gd name="T39" fmla="*/ 24 h 40"/>
                <a:gd name="T40" fmla="*/ 58 w 87"/>
                <a:gd name="T41" fmla="*/ 27 h 40"/>
                <a:gd name="T42" fmla="*/ 49 w 87"/>
                <a:gd name="T43" fmla="*/ 29 h 40"/>
                <a:gd name="T44" fmla="*/ 41 w 87"/>
                <a:gd name="T45" fmla="*/ 31 h 40"/>
                <a:gd name="T46" fmla="*/ 32 w 87"/>
                <a:gd name="T47" fmla="*/ 33 h 40"/>
                <a:gd name="T48" fmla="*/ 24 w 87"/>
                <a:gd name="T49" fmla="*/ 35 h 40"/>
                <a:gd name="T50" fmla="*/ 16 w 87"/>
                <a:gd name="T51" fmla="*/ 37 h 40"/>
                <a:gd name="T52" fmla="*/ 8 w 87"/>
                <a:gd name="T53" fmla="*/ 38 h 40"/>
                <a:gd name="T54" fmla="*/ 0 w 87"/>
                <a:gd name="T55" fmla="*/ 40 h 40"/>
                <a:gd name="T56" fmla="*/ 0 w 87"/>
                <a:gd name="T5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40">
                  <a:moveTo>
                    <a:pt x="0" y="40"/>
                  </a:moveTo>
                  <a:lnTo>
                    <a:pt x="1" y="32"/>
                  </a:lnTo>
                  <a:lnTo>
                    <a:pt x="2" y="23"/>
                  </a:lnTo>
                  <a:lnTo>
                    <a:pt x="3" y="15"/>
                  </a:lnTo>
                  <a:lnTo>
                    <a:pt x="4" y="7"/>
                  </a:lnTo>
                  <a:lnTo>
                    <a:pt x="5" y="0"/>
                  </a:lnTo>
                  <a:lnTo>
                    <a:pt x="5" y="0"/>
                  </a:lnTo>
                  <a:lnTo>
                    <a:pt x="10" y="1"/>
                  </a:lnTo>
                  <a:lnTo>
                    <a:pt x="16" y="3"/>
                  </a:lnTo>
                  <a:lnTo>
                    <a:pt x="23" y="4"/>
                  </a:lnTo>
                  <a:lnTo>
                    <a:pt x="30" y="6"/>
                  </a:lnTo>
                  <a:lnTo>
                    <a:pt x="39" y="8"/>
                  </a:lnTo>
                  <a:lnTo>
                    <a:pt x="48" y="10"/>
                  </a:lnTo>
                  <a:lnTo>
                    <a:pt x="57" y="13"/>
                  </a:lnTo>
                  <a:lnTo>
                    <a:pt x="66" y="15"/>
                  </a:lnTo>
                  <a:lnTo>
                    <a:pt x="76" y="17"/>
                  </a:lnTo>
                  <a:lnTo>
                    <a:pt x="87" y="19"/>
                  </a:lnTo>
                  <a:lnTo>
                    <a:pt x="87" y="19"/>
                  </a:lnTo>
                  <a:lnTo>
                    <a:pt x="76" y="22"/>
                  </a:lnTo>
                  <a:lnTo>
                    <a:pt x="67" y="24"/>
                  </a:lnTo>
                  <a:lnTo>
                    <a:pt x="58" y="27"/>
                  </a:lnTo>
                  <a:lnTo>
                    <a:pt x="49" y="29"/>
                  </a:lnTo>
                  <a:lnTo>
                    <a:pt x="41" y="31"/>
                  </a:lnTo>
                  <a:lnTo>
                    <a:pt x="32" y="33"/>
                  </a:lnTo>
                  <a:lnTo>
                    <a:pt x="24" y="35"/>
                  </a:lnTo>
                  <a:lnTo>
                    <a:pt x="16" y="37"/>
                  </a:lnTo>
                  <a:lnTo>
                    <a:pt x="8" y="38"/>
                  </a:lnTo>
                  <a:lnTo>
                    <a:pt x="0" y="40"/>
                  </a:lnTo>
                  <a:lnTo>
                    <a:pt x="0" y="4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0" name="Freeform 938"/>
            <p:cNvSpPr>
              <a:spLocks/>
            </p:cNvSpPr>
            <p:nvPr/>
          </p:nvSpPr>
          <p:spPr bwMode="auto">
            <a:xfrm>
              <a:off x="218" y="4052"/>
              <a:ext cx="4" cy="2"/>
            </a:xfrm>
            <a:custGeom>
              <a:avLst/>
              <a:gdLst>
                <a:gd name="T0" fmla="*/ 135 w 179"/>
                <a:gd name="T1" fmla="*/ 3 h 87"/>
                <a:gd name="T2" fmla="*/ 147 w 179"/>
                <a:gd name="T3" fmla="*/ 2 h 87"/>
                <a:gd name="T4" fmla="*/ 158 w 179"/>
                <a:gd name="T5" fmla="*/ 1 h 87"/>
                <a:gd name="T6" fmla="*/ 168 w 179"/>
                <a:gd name="T7" fmla="*/ 1 h 87"/>
                <a:gd name="T8" fmla="*/ 175 w 179"/>
                <a:gd name="T9" fmla="*/ 6 h 87"/>
                <a:gd name="T10" fmla="*/ 179 w 179"/>
                <a:gd name="T11" fmla="*/ 16 h 87"/>
                <a:gd name="T12" fmla="*/ 179 w 179"/>
                <a:gd name="T13" fmla="*/ 16 h 87"/>
                <a:gd name="T14" fmla="*/ 169 w 179"/>
                <a:gd name="T15" fmla="*/ 13 h 87"/>
                <a:gd name="T16" fmla="*/ 157 w 179"/>
                <a:gd name="T17" fmla="*/ 12 h 87"/>
                <a:gd name="T18" fmla="*/ 144 w 179"/>
                <a:gd name="T19" fmla="*/ 12 h 87"/>
                <a:gd name="T20" fmla="*/ 128 w 179"/>
                <a:gd name="T21" fmla="*/ 15 h 87"/>
                <a:gd name="T22" fmla="*/ 109 w 179"/>
                <a:gd name="T23" fmla="*/ 22 h 87"/>
                <a:gd name="T24" fmla="*/ 109 w 179"/>
                <a:gd name="T25" fmla="*/ 22 h 87"/>
                <a:gd name="T26" fmla="*/ 104 w 179"/>
                <a:gd name="T27" fmla="*/ 33 h 87"/>
                <a:gd name="T28" fmla="*/ 103 w 179"/>
                <a:gd name="T29" fmla="*/ 47 h 87"/>
                <a:gd name="T30" fmla="*/ 104 w 179"/>
                <a:gd name="T31" fmla="*/ 62 h 87"/>
                <a:gd name="T32" fmla="*/ 106 w 179"/>
                <a:gd name="T33" fmla="*/ 75 h 87"/>
                <a:gd name="T34" fmla="*/ 107 w 179"/>
                <a:gd name="T35" fmla="*/ 87 h 87"/>
                <a:gd name="T36" fmla="*/ 107 w 179"/>
                <a:gd name="T37" fmla="*/ 87 h 87"/>
                <a:gd name="T38" fmla="*/ 106 w 179"/>
                <a:gd name="T39" fmla="*/ 86 h 87"/>
                <a:gd name="T40" fmla="*/ 104 w 179"/>
                <a:gd name="T41" fmla="*/ 84 h 87"/>
                <a:gd name="T42" fmla="*/ 101 w 179"/>
                <a:gd name="T43" fmla="*/ 81 h 87"/>
                <a:gd name="T44" fmla="*/ 97 w 179"/>
                <a:gd name="T45" fmla="*/ 79 h 87"/>
                <a:gd name="T46" fmla="*/ 93 w 179"/>
                <a:gd name="T47" fmla="*/ 77 h 87"/>
                <a:gd name="T48" fmla="*/ 93 w 179"/>
                <a:gd name="T49" fmla="*/ 77 h 87"/>
                <a:gd name="T50" fmla="*/ 94 w 179"/>
                <a:gd name="T51" fmla="*/ 71 h 87"/>
                <a:gd name="T52" fmla="*/ 94 w 179"/>
                <a:gd name="T53" fmla="*/ 59 h 87"/>
                <a:gd name="T54" fmla="*/ 94 w 179"/>
                <a:gd name="T55" fmla="*/ 44 h 87"/>
                <a:gd name="T56" fmla="*/ 94 w 179"/>
                <a:gd name="T57" fmla="*/ 30 h 87"/>
                <a:gd name="T58" fmla="*/ 93 w 179"/>
                <a:gd name="T59" fmla="*/ 21 h 87"/>
                <a:gd name="T60" fmla="*/ 93 w 179"/>
                <a:gd name="T61" fmla="*/ 21 h 87"/>
                <a:gd name="T62" fmla="*/ 81 w 179"/>
                <a:gd name="T63" fmla="*/ 16 h 87"/>
                <a:gd name="T64" fmla="*/ 66 w 179"/>
                <a:gd name="T65" fmla="*/ 13 h 87"/>
                <a:gd name="T66" fmla="*/ 51 w 179"/>
                <a:gd name="T67" fmla="*/ 11 h 87"/>
                <a:gd name="T68" fmla="*/ 38 w 179"/>
                <a:gd name="T69" fmla="*/ 11 h 87"/>
                <a:gd name="T70" fmla="*/ 28 w 179"/>
                <a:gd name="T71" fmla="*/ 11 h 87"/>
                <a:gd name="T72" fmla="*/ 0 w 179"/>
                <a:gd name="T73" fmla="*/ 16 h 87"/>
                <a:gd name="T74" fmla="*/ 0 w 179"/>
                <a:gd name="T75" fmla="*/ 16 h 87"/>
                <a:gd name="T76" fmla="*/ 7 w 179"/>
                <a:gd name="T77" fmla="*/ 6 h 87"/>
                <a:gd name="T78" fmla="*/ 17 w 179"/>
                <a:gd name="T79" fmla="*/ 1 h 87"/>
                <a:gd name="T80" fmla="*/ 29 w 179"/>
                <a:gd name="T81" fmla="*/ 0 h 87"/>
                <a:gd name="T82" fmla="*/ 42 w 179"/>
                <a:gd name="T83" fmla="*/ 1 h 87"/>
                <a:gd name="T84" fmla="*/ 57 w 179"/>
                <a:gd name="T85" fmla="*/ 2 h 87"/>
                <a:gd name="T86" fmla="*/ 57 w 179"/>
                <a:gd name="T87" fmla="*/ 2 h 87"/>
                <a:gd name="T88" fmla="*/ 63 w 179"/>
                <a:gd name="T89" fmla="*/ 4 h 87"/>
                <a:gd name="T90" fmla="*/ 71 w 179"/>
                <a:gd name="T91" fmla="*/ 7 h 87"/>
                <a:gd name="T92" fmla="*/ 79 w 179"/>
                <a:gd name="T93" fmla="*/ 8 h 87"/>
                <a:gd name="T94" fmla="*/ 88 w 179"/>
                <a:gd name="T95" fmla="*/ 9 h 87"/>
                <a:gd name="T96" fmla="*/ 96 w 179"/>
                <a:gd name="T97" fmla="*/ 10 h 87"/>
                <a:gd name="T98" fmla="*/ 105 w 179"/>
                <a:gd name="T99" fmla="*/ 10 h 87"/>
                <a:gd name="T100" fmla="*/ 113 w 179"/>
                <a:gd name="T101" fmla="*/ 9 h 87"/>
                <a:gd name="T102" fmla="*/ 122 w 179"/>
                <a:gd name="T103" fmla="*/ 8 h 87"/>
                <a:gd name="T104" fmla="*/ 129 w 179"/>
                <a:gd name="T105" fmla="*/ 6 h 87"/>
                <a:gd name="T106" fmla="*/ 135 w 179"/>
                <a:gd name="T107" fmla="*/ 3 h 87"/>
                <a:gd name="T108" fmla="*/ 135 w 179"/>
                <a:gd name="T109"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87">
                  <a:moveTo>
                    <a:pt x="135" y="3"/>
                  </a:moveTo>
                  <a:lnTo>
                    <a:pt x="147" y="2"/>
                  </a:lnTo>
                  <a:lnTo>
                    <a:pt x="158" y="1"/>
                  </a:lnTo>
                  <a:lnTo>
                    <a:pt x="168" y="1"/>
                  </a:lnTo>
                  <a:lnTo>
                    <a:pt x="175" y="6"/>
                  </a:lnTo>
                  <a:lnTo>
                    <a:pt x="179" y="16"/>
                  </a:lnTo>
                  <a:lnTo>
                    <a:pt x="179" y="16"/>
                  </a:lnTo>
                  <a:lnTo>
                    <a:pt x="169" y="13"/>
                  </a:lnTo>
                  <a:lnTo>
                    <a:pt x="157" y="12"/>
                  </a:lnTo>
                  <a:lnTo>
                    <a:pt x="144" y="12"/>
                  </a:lnTo>
                  <a:lnTo>
                    <a:pt x="128" y="15"/>
                  </a:lnTo>
                  <a:lnTo>
                    <a:pt x="109" y="22"/>
                  </a:lnTo>
                  <a:lnTo>
                    <a:pt x="109" y="22"/>
                  </a:lnTo>
                  <a:lnTo>
                    <a:pt x="104" y="33"/>
                  </a:lnTo>
                  <a:lnTo>
                    <a:pt x="103" y="47"/>
                  </a:lnTo>
                  <a:lnTo>
                    <a:pt x="104" y="62"/>
                  </a:lnTo>
                  <a:lnTo>
                    <a:pt x="106" y="75"/>
                  </a:lnTo>
                  <a:lnTo>
                    <a:pt x="107" y="87"/>
                  </a:lnTo>
                  <a:lnTo>
                    <a:pt x="107" y="87"/>
                  </a:lnTo>
                  <a:lnTo>
                    <a:pt x="106" y="86"/>
                  </a:lnTo>
                  <a:lnTo>
                    <a:pt x="104" y="84"/>
                  </a:lnTo>
                  <a:lnTo>
                    <a:pt x="101" y="81"/>
                  </a:lnTo>
                  <a:lnTo>
                    <a:pt x="97" y="79"/>
                  </a:lnTo>
                  <a:lnTo>
                    <a:pt x="93" y="77"/>
                  </a:lnTo>
                  <a:lnTo>
                    <a:pt x="93" y="77"/>
                  </a:lnTo>
                  <a:lnTo>
                    <a:pt x="94" y="71"/>
                  </a:lnTo>
                  <a:lnTo>
                    <a:pt x="94" y="59"/>
                  </a:lnTo>
                  <a:lnTo>
                    <a:pt x="94" y="44"/>
                  </a:lnTo>
                  <a:lnTo>
                    <a:pt x="94" y="30"/>
                  </a:lnTo>
                  <a:lnTo>
                    <a:pt x="93" y="21"/>
                  </a:lnTo>
                  <a:lnTo>
                    <a:pt x="93" y="21"/>
                  </a:lnTo>
                  <a:lnTo>
                    <a:pt x="81" y="16"/>
                  </a:lnTo>
                  <a:lnTo>
                    <a:pt x="66" y="13"/>
                  </a:lnTo>
                  <a:lnTo>
                    <a:pt x="51" y="11"/>
                  </a:lnTo>
                  <a:lnTo>
                    <a:pt x="38" y="11"/>
                  </a:lnTo>
                  <a:lnTo>
                    <a:pt x="28" y="11"/>
                  </a:lnTo>
                  <a:lnTo>
                    <a:pt x="0" y="16"/>
                  </a:lnTo>
                  <a:lnTo>
                    <a:pt x="0" y="16"/>
                  </a:lnTo>
                  <a:lnTo>
                    <a:pt x="7" y="6"/>
                  </a:lnTo>
                  <a:lnTo>
                    <a:pt x="17" y="1"/>
                  </a:lnTo>
                  <a:lnTo>
                    <a:pt x="29" y="0"/>
                  </a:lnTo>
                  <a:lnTo>
                    <a:pt x="42" y="1"/>
                  </a:lnTo>
                  <a:lnTo>
                    <a:pt x="57" y="2"/>
                  </a:lnTo>
                  <a:lnTo>
                    <a:pt x="57" y="2"/>
                  </a:lnTo>
                  <a:lnTo>
                    <a:pt x="63" y="4"/>
                  </a:lnTo>
                  <a:lnTo>
                    <a:pt x="71" y="7"/>
                  </a:lnTo>
                  <a:lnTo>
                    <a:pt x="79" y="8"/>
                  </a:lnTo>
                  <a:lnTo>
                    <a:pt x="88" y="9"/>
                  </a:lnTo>
                  <a:lnTo>
                    <a:pt x="96" y="10"/>
                  </a:lnTo>
                  <a:lnTo>
                    <a:pt x="105" y="10"/>
                  </a:lnTo>
                  <a:lnTo>
                    <a:pt x="113" y="9"/>
                  </a:lnTo>
                  <a:lnTo>
                    <a:pt x="122" y="8"/>
                  </a:lnTo>
                  <a:lnTo>
                    <a:pt x="129" y="6"/>
                  </a:lnTo>
                  <a:lnTo>
                    <a:pt x="135" y="3"/>
                  </a:lnTo>
                  <a:lnTo>
                    <a:pt x="135" y="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1" name="Freeform 939"/>
            <p:cNvSpPr>
              <a:spLocks/>
            </p:cNvSpPr>
            <p:nvPr/>
          </p:nvSpPr>
          <p:spPr bwMode="auto">
            <a:xfrm>
              <a:off x="218" y="4053"/>
              <a:ext cx="2" cy="0"/>
            </a:xfrm>
            <a:custGeom>
              <a:avLst/>
              <a:gdLst>
                <a:gd name="T0" fmla="*/ 52 w 52"/>
                <a:gd name="T1" fmla="*/ 11 h 17"/>
                <a:gd name="T2" fmla="*/ 48 w 52"/>
                <a:gd name="T3" fmla="*/ 12 h 17"/>
                <a:gd name="T4" fmla="*/ 40 w 52"/>
                <a:gd name="T5" fmla="*/ 15 h 17"/>
                <a:gd name="T6" fmla="*/ 29 w 52"/>
                <a:gd name="T7" fmla="*/ 17 h 17"/>
                <a:gd name="T8" fmla="*/ 15 w 52"/>
                <a:gd name="T9" fmla="*/ 16 h 17"/>
                <a:gd name="T10" fmla="*/ 0 w 52"/>
                <a:gd name="T11" fmla="*/ 11 h 17"/>
                <a:gd name="T12" fmla="*/ 0 w 52"/>
                <a:gd name="T13" fmla="*/ 11 h 17"/>
                <a:gd name="T14" fmla="*/ 9 w 52"/>
                <a:gd name="T15" fmla="*/ 4 h 17"/>
                <a:gd name="T16" fmla="*/ 20 w 52"/>
                <a:gd name="T17" fmla="*/ 0 h 17"/>
                <a:gd name="T18" fmla="*/ 32 w 52"/>
                <a:gd name="T19" fmla="*/ 0 h 17"/>
                <a:gd name="T20" fmla="*/ 43 w 52"/>
                <a:gd name="T21" fmla="*/ 3 h 17"/>
                <a:gd name="T22" fmla="*/ 52 w 52"/>
                <a:gd name="T23" fmla="*/ 11 h 17"/>
                <a:gd name="T24" fmla="*/ 52 w 52"/>
                <a:gd name="T2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7">
                  <a:moveTo>
                    <a:pt x="52" y="11"/>
                  </a:moveTo>
                  <a:lnTo>
                    <a:pt x="48" y="12"/>
                  </a:lnTo>
                  <a:lnTo>
                    <a:pt x="40" y="15"/>
                  </a:lnTo>
                  <a:lnTo>
                    <a:pt x="29" y="17"/>
                  </a:lnTo>
                  <a:lnTo>
                    <a:pt x="15" y="16"/>
                  </a:lnTo>
                  <a:lnTo>
                    <a:pt x="0" y="11"/>
                  </a:lnTo>
                  <a:lnTo>
                    <a:pt x="0" y="11"/>
                  </a:lnTo>
                  <a:lnTo>
                    <a:pt x="9" y="4"/>
                  </a:lnTo>
                  <a:lnTo>
                    <a:pt x="20" y="0"/>
                  </a:lnTo>
                  <a:lnTo>
                    <a:pt x="32" y="0"/>
                  </a:lnTo>
                  <a:lnTo>
                    <a:pt x="43" y="3"/>
                  </a:lnTo>
                  <a:lnTo>
                    <a:pt x="52" y="11"/>
                  </a:lnTo>
                  <a:lnTo>
                    <a:pt x="52" y="1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2" name="Freeform 940"/>
            <p:cNvSpPr>
              <a:spLocks/>
            </p:cNvSpPr>
            <p:nvPr/>
          </p:nvSpPr>
          <p:spPr bwMode="auto">
            <a:xfrm>
              <a:off x="215" y="4053"/>
              <a:ext cx="2" cy="1"/>
            </a:xfrm>
            <a:custGeom>
              <a:avLst/>
              <a:gdLst>
                <a:gd name="T0" fmla="*/ 56 w 56"/>
                <a:gd name="T1" fmla="*/ 10 h 51"/>
                <a:gd name="T2" fmla="*/ 51 w 56"/>
                <a:gd name="T3" fmla="*/ 51 h 51"/>
                <a:gd name="T4" fmla="*/ 0 w 56"/>
                <a:gd name="T5" fmla="*/ 0 h 51"/>
                <a:gd name="T6" fmla="*/ 0 w 56"/>
                <a:gd name="T7" fmla="*/ 0 h 51"/>
                <a:gd name="T8" fmla="*/ 10 w 56"/>
                <a:gd name="T9" fmla="*/ 2 h 51"/>
                <a:gd name="T10" fmla="*/ 21 w 56"/>
                <a:gd name="T11" fmla="*/ 5 h 51"/>
                <a:gd name="T12" fmla="*/ 31 w 56"/>
                <a:gd name="T13" fmla="*/ 9 h 51"/>
                <a:gd name="T14" fmla="*/ 43 w 56"/>
                <a:gd name="T15" fmla="*/ 10 h 51"/>
                <a:gd name="T16" fmla="*/ 56 w 56"/>
                <a:gd name="T17" fmla="*/ 10 h 51"/>
                <a:gd name="T18" fmla="*/ 56 w 56"/>
                <a:gd name="T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1">
                  <a:moveTo>
                    <a:pt x="56" y="10"/>
                  </a:moveTo>
                  <a:lnTo>
                    <a:pt x="51" y="51"/>
                  </a:lnTo>
                  <a:lnTo>
                    <a:pt x="0" y="0"/>
                  </a:lnTo>
                  <a:lnTo>
                    <a:pt x="0" y="0"/>
                  </a:lnTo>
                  <a:lnTo>
                    <a:pt x="10" y="2"/>
                  </a:lnTo>
                  <a:lnTo>
                    <a:pt x="21" y="5"/>
                  </a:lnTo>
                  <a:lnTo>
                    <a:pt x="31" y="9"/>
                  </a:lnTo>
                  <a:lnTo>
                    <a:pt x="43" y="10"/>
                  </a:lnTo>
                  <a:lnTo>
                    <a:pt x="56" y="10"/>
                  </a:lnTo>
                  <a:lnTo>
                    <a:pt x="56"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3" name="Freeform 941"/>
            <p:cNvSpPr>
              <a:spLocks/>
            </p:cNvSpPr>
            <p:nvPr/>
          </p:nvSpPr>
          <p:spPr bwMode="auto">
            <a:xfrm>
              <a:off x="216" y="4053"/>
              <a:ext cx="2" cy="8"/>
            </a:xfrm>
            <a:custGeom>
              <a:avLst/>
              <a:gdLst>
                <a:gd name="T0" fmla="*/ 59 w 74"/>
                <a:gd name="T1" fmla="*/ 186 h 357"/>
                <a:gd name="T2" fmla="*/ 49 w 74"/>
                <a:gd name="T3" fmla="*/ 199 h 357"/>
                <a:gd name="T4" fmla="*/ 40 w 74"/>
                <a:gd name="T5" fmla="*/ 214 h 357"/>
                <a:gd name="T6" fmla="*/ 31 w 74"/>
                <a:gd name="T7" fmla="*/ 230 h 357"/>
                <a:gd name="T8" fmla="*/ 22 w 74"/>
                <a:gd name="T9" fmla="*/ 248 h 357"/>
                <a:gd name="T10" fmla="*/ 15 w 74"/>
                <a:gd name="T11" fmla="*/ 265 h 357"/>
                <a:gd name="T12" fmla="*/ 8 w 74"/>
                <a:gd name="T13" fmla="*/ 283 h 357"/>
                <a:gd name="T14" fmla="*/ 6 w 74"/>
                <a:gd name="T15" fmla="*/ 301 h 357"/>
                <a:gd name="T16" fmla="*/ 7 w 74"/>
                <a:gd name="T17" fmla="*/ 320 h 357"/>
                <a:gd name="T18" fmla="*/ 13 w 74"/>
                <a:gd name="T19" fmla="*/ 338 h 357"/>
                <a:gd name="T20" fmla="*/ 23 w 74"/>
                <a:gd name="T21" fmla="*/ 357 h 357"/>
                <a:gd name="T22" fmla="*/ 23 w 74"/>
                <a:gd name="T23" fmla="*/ 357 h 357"/>
                <a:gd name="T24" fmla="*/ 18 w 74"/>
                <a:gd name="T25" fmla="*/ 357 h 357"/>
                <a:gd name="T26" fmla="*/ 13 w 74"/>
                <a:gd name="T27" fmla="*/ 356 h 357"/>
                <a:gd name="T28" fmla="*/ 9 w 74"/>
                <a:gd name="T29" fmla="*/ 353 h 357"/>
                <a:gd name="T30" fmla="*/ 5 w 74"/>
                <a:gd name="T31" fmla="*/ 350 h 357"/>
                <a:gd name="T32" fmla="*/ 2 w 74"/>
                <a:gd name="T33" fmla="*/ 347 h 357"/>
                <a:gd name="T34" fmla="*/ 2 w 74"/>
                <a:gd name="T35" fmla="*/ 347 h 357"/>
                <a:gd name="T36" fmla="*/ 0 w 74"/>
                <a:gd name="T37" fmla="*/ 328 h 357"/>
                <a:gd name="T38" fmla="*/ 0 w 74"/>
                <a:gd name="T39" fmla="*/ 310 h 357"/>
                <a:gd name="T40" fmla="*/ 1 w 74"/>
                <a:gd name="T41" fmla="*/ 292 h 357"/>
                <a:gd name="T42" fmla="*/ 4 w 74"/>
                <a:gd name="T43" fmla="*/ 274 h 357"/>
                <a:gd name="T44" fmla="*/ 8 w 74"/>
                <a:gd name="T45" fmla="*/ 258 h 357"/>
                <a:gd name="T46" fmla="*/ 14 w 74"/>
                <a:gd name="T47" fmla="*/ 242 h 357"/>
                <a:gd name="T48" fmla="*/ 20 w 74"/>
                <a:gd name="T49" fmla="*/ 226 h 357"/>
                <a:gd name="T50" fmla="*/ 28 w 74"/>
                <a:gd name="T51" fmla="*/ 211 h 357"/>
                <a:gd name="T52" fmla="*/ 37 w 74"/>
                <a:gd name="T53" fmla="*/ 198 h 357"/>
                <a:gd name="T54" fmla="*/ 48 w 74"/>
                <a:gd name="T55" fmla="*/ 186 h 357"/>
                <a:gd name="T56" fmla="*/ 48 w 74"/>
                <a:gd name="T57" fmla="*/ 186 h 357"/>
                <a:gd name="T58" fmla="*/ 50 w 74"/>
                <a:gd name="T59" fmla="*/ 167 h 357"/>
                <a:gd name="T60" fmla="*/ 52 w 74"/>
                <a:gd name="T61" fmla="*/ 149 h 357"/>
                <a:gd name="T62" fmla="*/ 52 w 74"/>
                <a:gd name="T63" fmla="*/ 130 h 357"/>
                <a:gd name="T64" fmla="*/ 52 w 74"/>
                <a:gd name="T65" fmla="*/ 111 h 357"/>
                <a:gd name="T66" fmla="*/ 52 w 74"/>
                <a:gd name="T67" fmla="*/ 92 h 357"/>
                <a:gd name="T68" fmla="*/ 52 w 74"/>
                <a:gd name="T69" fmla="*/ 73 h 357"/>
                <a:gd name="T70" fmla="*/ 53 w 74"/>
                <a:gd name="T71" fmla="*/ 54 h 357"/>
                <a:gd name="T72" fmla="*/ 55 w 74"/>
                <a:gd name="T73" fmla="*/ 36 h 357"/>
                <a:gd name="T74" fmla="*/ 59 w 74"/>
                <a:gd name="T75" fmla="*/ 18 h 357"/>
                <a:gd name="T76" fmla="*/ 64 w 74"/>
                <a:gd name="T77" fmla="*/ 0 h 357"/>
                <a:gd name="T78" fmla="*/ 64 w 74"/>
                <a:gd name="T79" fmla="*/ 0 h 357"/>
                <a:gd name="T80" fmla="*/ 70 w 74"/>
                <a:gd name="T81" fmla="*/ 23 h 357"/>
                <a:gd name="T82" fmla="*/ 74 w 74"/>
                <a:gd name="T83" fmla="*/ 43 h 357"/>
                <a:gd name="T84" fmla="*/ 74 w 74"/>
                <a:gd name="T85" fmla="*/ 60 h 357"/>
                <a:gd name="T86" fmla="*/ 73 w 74"/>
                <a:gd name="T87" fmla="*/ 76 h 357"/>
                <a:gd name="T88" fmla="*/ 70 w 74"/>
                <a:gd name="T89" fmla="*/ 92 h 357"/>
                <a:gd name="T90" fmla="*/ 66 w 74"/>
                <a:gd name="T91" fmla="*/ 107 h 357"/>
                <a:gd name="T92" fmla="*/ 62 w 74"/>
                <a:gd name="T93" fmla="*/ 123 h 357"/>
                <a:gd name="T94" fmla="*/ 59 w 74"/>
                <a:gd name="T95" fmla="*/ 141 h 357"/>
                <a:gd name="T96" fmla="*/ 57 w 74"/>
                <a:gd name="T97" fmla="*/ 162 h 357"/>
                <a:gd name="T98" fmla="*/ 59 w 74"/>
                <a:gd name="T99" fmla="*/ 186 h 357"/>
                <a:gd name="T100" fmla="*/ 59 w 74"/>
                <a:gd name="T101" fmla="*/ 18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357">
                  <a:moveTo>
                    <a:pt x="59" y="186"/>
                  </a:moveTo>
                  <a:lnTo>
                    <a:pt x="49" y="199"/>
                  </a:lnTo>
                  <a:lnTo>
                    <a:pt x="40" y="214"/>
                  </a:lnTo>
                  <a:lnTo>
                    <a:pt x="31" y="230"/>
                  </a:lnTo>
                  <a:lnTo>
                    <a:pt x="22" y="248"/>
                  </a:lnTo>
                  <a:lnTo>
                    <a:pt x="15" y="265"/>
                  </a:lnTo>
                  <a:lnTo>
                    <a:pt x="8" y="283"/>
                  </a:lnTo>
                  <a:lnTo>
                    <a:pt x="6" y="301"/>
                  </a:lnTo>
                  <a:lnTo>
                    <a:pt x="7" y="320"/>
                  </a:lnTo>
                  <a:lnTo>
                    <a:pt x="13" y="338"/>
                  </a:lnTo>
                  <a:lnTo>
                    <a:pt x="23" y="357"/>
                  </a:lnTo>
                  <a:lnTo>
                    <a:pt x="23" y="357"/>
                  </a:lnTo>
                  <a:lnTo>
                    <a:pt x="18" y="357"/>
                  </a:lnTo>
                  <a:lnTo>
                    <a:pt x="13" y="356"/>
                  </a:lnTo>
                  <a:lnTo>
                    <a:pt x="9" y="353"/>
                  </a:lnTo>
                  <a:lnTo>
                    <a:pt x="5" y="350"/>
                  </a:lnTo>
                  <a:lnTo>
                    <a:pt x="2" y="347"/>
                  </a:lnTo>
                  <a:lnTo>
                    <a:pt x="2" y="347"/>
                  </a:lnTo>
                  <a:lnTo>
                    <a:pt x="0" y="328"/>
                  </a:lnTo>
                  <a:lnTo>
                    <a:pt x="0" y="310"/>
                  </a:lnTo>
                  <a:lnTo>
                    <a:pt x="1" y="292"/>
                  </a:lnTo>
                  <a:lnTo>
                    <a:pt x="4" y="274"/>
                  </a:lnTo>
                  <a:lnTo>
                    <a:pt x="8" y="258"/>
                  </a:lnTo>
                  <a:lnTo>
                    <a:pt x="14" y="242"/>
                  </a:lnTo>
                  <a:lnTo>
                    <a:pt x="20" y="226"/>
                  </a:lnTo>
                  <a:lnTo>
                    <a:pt x="28" y="211"/>
                  </a:lnTo>
                  <a:lnTo>
                    <a:pt x="37" y="198"/>
                  </a:lnTo>
                  <a:lnTo>
                    <a:pt x="48" y="186"/>
                  </a:lnTo>
                  <a:lnTo>
                    <a:pt x="48" y="186"/>
                  </a:lnTo>
                  <a:lnTo>
                    <a:pt x="50" y="167"/>
                  </a:lnTo>
                  <a:lnTo>
                    <a:pt x="52" y="149"/>
                  </a:lnTo>
                  <a:lnTo>
                    <a:pt x="52" y="130"/>
                  </a:lnTo>
                  <a:lnTo>
                    <a:pt x="52" y="111"/>
                  </a:lnTo>
                  <a:lnTo>
                    <a:pt x="52" y="92"/>
                  </a:lnTo>
                  <a:lnTo>
                    <a:pt x="52" y="73"/>
                  </a:lnTo>
                  <a:lnTo>
                    <a:pt x="53" y="54"/>
                  </a:lnTo>
                  <a:lnTo>
                    <a:pt x="55" y="36"/>
                  </a:lnTo>
                  <a:lnTo>
                    <a:pt x="59" y="18"/>
                  </a:lnTo>
                  <a:lnTo>
                    <a:pt x="64" y="0"/>
                  </a:lnTo>
                  <a:lnTo>
                    <a:pt x="64" y="0"/>
                  </a:lnTo>
                  <a:lnTo>
                    <a:pt x="70" y="23"/>
                  </a:lnTo>
                  <a:lnTo>
                    <a:pt x="74" y="43"/>
                  </a:lnTo>
                  <a:lnTo>
                    <a:pt x="74" y="60"/>
                  </a:lnTo>
                  <a:lnTo>
                    <a:pt x="73" y="76"/>
                  </a:lnTo>
                  <a:lnTo>
                    <a:pt x="70" y="92"/>
                  </a:lnTo>
                  <a:lnTo>
                    <a:pt x="66" y="107"/>
                  </a:lnTo>
                  <a:lnTo>
                    <a:pt x="62" y="123"/>
                  </a:lnTo>
                  <a:lnTo>
                    <a:pt x="59" y="141"/>
                  </a:lnTo>
                  <a:lnTo>
                    <a:pt x="57" y="162"/>
                  </a:lnTo>
                  <a:lnTo>
                    <a:pt x="59" y="186"/>
                  </a:lnTo>
                  <a:lnTo>
                    <a:pt x="59" y="18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4" name="Freeform 942"/>
            <p:cNvSpPr>
              <a:spLocks/>
            </p:cNvSpPr>
            <p:nvPr/>
          </p:nvSpPr>
          <p:spPr bwMode="auto">
            <a:xfrm>
              <a:off x="211" y="4054"/>
              <a:ext cx="3" cy="4"/>
            </a:xfrm>
            <a:custGeom>
              <a:avLst/>
              <a:gdLst>
                <a:gd name="T0" fmla="*/ 127 w 127"/>
                <a:gd name="T1" fmla="*/ 0 h 160"/>
                <a:gd name="T2" fmla="*/ 124 w 127"/>
                <a:gd name="T3" fmla="*/ 20 h 160"/>
                <a:gd name="T4" fmla="*/ 118 w 127"/>
                <a:gd name="T5" fmla="*/ 39 h 160"/>
                <a:gd name="T6" fmla="*/ 110 w 127"/>
                <a:gd name="T7" fmla="*/ 58 h 160"/>
                <a:gd name="T8" fmla="*/ 99 w 127"/>
                <a:gd name="T9" fmla="*/ 76 h 160"/>
                <a:gd name="T10" fmla="*/ 86 w 127"/>
                <a:gd name="T11" fmla="*/ 93 h 160"/>
                <a:gd name="T12" fmla="*/ 72 w 127"/>
                <a:gd name="T13" fmla="*/ 109 h 160"/>
                <a:gd name="T14" fmla="*/ 56 w 127"/>
                <a:gd name="T15" fmla="*/ 123 h 160"/>
                <a:gd name="T16" fmla="*/ 39 w 127"/>
                <a:gd name="T17" fmla="*/ 137 h 160"/>
                <a:gd name="T18" fmla="*/ 22 w 127"/>
                <a:gd name="T19" fmla="*/ 149 h 160"/>
                <a:gd name="T20" fmla="*/ 5 w 127"/>
                <a:gd name="T21" fmla="*/ 160 h 160"/>
                <a:gd name="T22" fmla="*/ 5 w 127"/>
                <a:gd name="T23" fmla="*/ 160 h 160"/>
                <a:gd name="T24" fmla="*/ 0 w 127"/>
                <a:gd name="T25" fmla="*/ 140 h 160"/>
                <a:gd name="T26" fmla="*/ 2 w 127"/>
                <a:gd name="T27" fmla="*/ 124 h 160"/>
                <a:gd name="T28" fmla="*/ 9 w 127"/>
                <a:gd name="T29" fmla="*/ 113 h 160"/>
                <a:gd name="T30" fmla="*/ 21 w 127"/>
                <a:gd name="T31" fmla="*/ 104 h 160"/>
                <a:gd name="T32" fmla="*/ 35 w 127"/>
                <a:gd name="T33" fmla="*/ 96 h 160"/>
                <a:gd name="T34" fmla="*/ 51 w 127"/>
                <a:gd name="T35" fmla="*/ 88 h 160"/>
                <a:gd name="T36" fmla="*/ 67 w 127"/>
                <a:gd name="T37" fmla="*/ 80 h 160"/>
                <a:gd name="T38" fmla="*/ 81 w 127"/>
                <a:gd name="T39" fmla="*/ 70 h 160"/>
                <a:gd name="T40" fmla="*/ 94 w 127"/>
                <a:gd name="T41" fmla="*/ 57 h 160"/>
                <a:gd name="T42" fmla="*/ 102 w 127"/>
                <a:gd name="T43" fmla="*/ 40 h 160"/>
                <a:gd name="T44" fmla="*/ 102 w 127"/>
                <a:gd name="T45" fmla="*/ 40 h 160"/>
                <a:gd name="T46" fmla="*/ 104 w 127"/>
                <a:gd name="T47" fmla="*/ 30 h 160"/>
                <a:gd name="T48" fmla="*/ 108 w 127"/>
                <a:gd name="T49" fmla="*/ 19 h 160"/>
                <a:gd name="T50" fmla="*/ 112 w 127"/>
                <a:gd name="T51" fmla="*/ 10 h 160"/>
                <a:gd name="T52" fmla="*/ 118 w 127"/>
                <a:gd name="T53" fmla="*/ 3 h 160"/>
                <a:gd name="T54" fmla="*/ 127 w 127"/>
                <a:gd name="T55" fmla="*/ 0 h 160"/>
                <a:gd name="T56" fmla="*/ 127 w 127"/>
                <a:gd name="T5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160">
                  <a:moveTo>
                    <a:pt x="127" y="0"/>
                  </a:moveTo>
                  <a:lnTo>
                    <a:pt x="124" y="20"/>
                  </a:lnTo>
                  <a:lnTo>
                    <a:pt x="118" y="39"/>
                  </a:lnTo>
                  <a:lnTo>
                    <a:pt x="110" y="58"/>
                  </a:lnTo>
                  <a:lnTo>
                    <a:pt x="99" y="76"/>
                  </a:lnTo>
                  <a:lnTo>
                    <a:pt x="86" y="93"/>
                  </a:lnTo>
                  <a:lnTo>
                    <a:pt x="72" y="109"/>
                  </a:lnTo>
                  <a:lnTo>
                    <a:pt x="56" y="123"/>
                  </a:lnTo>
                  <a:lnTo>
                    <a:pt x="39" y="137"/>
                  </a:lnTo>
                  <a:lnTo>
                    <a:pt x="22" y="149"/>
                  </a:lnTo>
                  <a:lnTo>
                    <a:pt x="5" y="160"/>
                  </a:lnTo>
                  <a:lnTo>
                    <a:pt x="5" y="160"/>
                  </a:lnTo>
                  <a:lnTo>
                    <a:pt x="0" y="140"/>
                  </a:lnTo>
                  <a:lnTo>
                    <a:pt x="2" y="124"/>
                  </a:lnTo>
                  <a:lnTo>
                    <a:pt x="9" y="113"/>
                  </a:lnTo>
                  <a:lnTo>
                    <a:pt x="21" y="104"/>
                  </a:lnTo>
                  <a:lnTo>
                    <a:pt x="35" y="96"/>
                  </a:lnTo>
                  <a:lnTo>
                    <a:pt x="51" y="88"/>
                  </a:lnTo>
                  <a:lnTo>
                    <a:pt x="67" y="80"/>
                  </a:lnTo>
                  <a:lnTo>
                    <a:pt x="81" y="70"/>
                  </a:lnTo>
                  <a:lnTo>
                    <a:pt x="94" y="57"/>
                  </a:lnTo>
                  <a:lnTo>
                    <a:pt x="102" y="40"/>
                  </a:lnTo>
                  <a:lnTo>
                    <a:pt x="102" y="40"/>
                  </a:lnTo>
                  <a:lnTo>
                    <a:pt x="104" y="30"/>
                  </a:lnTo>
                  <a:lnTo>
                    <a:pt x="108" y="19"/>
                  </a:lnTo>
                  <a:lnTo>
                    <a:pt x="112" y="10"/>
                  </a:lnTo>
                  <a:lnTo>
                    <a:pt x="118" y="3"/>
                  </a:lnTo>
                  <a:lnTo>
                    <a:pt x="127" y="0"/>
                  </a:lnTo>
                  <a:lnTo>
                    <a:pt x="12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5" name="Freeform 943"/>
            <p:cNvSpPr>
              <a:spLocks/>
            </p:cNvSpPr>
            <p:nvPr/>
          </p:nvSpPr>
          <p:spPr bwMode="auto">
            <a:xfrm>
              <a:off x="219" y="4054"/>
              <a:ext cx="2" cy="1"/>
            </a:xfrm>
            <a:custGeom>
              <a:avLst/>
              <a:gdLst>
                <a:gd name="T0" fmla="*/ 0 w 77"/>
                <a:gd name="T1" fmla="*/ 5 h 5"/>
                <a:gd name="T2" fmla="*/ 0 w 77"/>
                <a:gd name="T3" fmla="*/ 0 h 5"/>
                <a:gd name="T4" fmla="*/ 77 w 77"/>
                <a:gd name="T5" fmla="*/ 0 h 5"/>
                <a:gd name="T6" fmla="*/ 77 w 77"/>
                <a:gd name="T7" fmla="*/ 5 h 5"/>
                <a:gd name="T8" fmla="*/ 0 w 77"/>
                <a:gd name="T9" fmla="*/ 5 h 5"/>
                <a:gd name="T10" fmla="*/ 0 w 77"/>
                <a:gd name="T11" fmla="*/ 5 h 5"/>
              </a:gdLst>
              <a:ahLst/>
              <a:cxnLst>
                <a:cxn ang="0">
                  <a:pos x="T0" y="T1"/>
                </a:cxn>
                <a:cxn ang="0">
                  <a:pos x="T2" y="T3"/>
                </a:cxn>
                <a:cxn ang="0">
                  <a:pos x="T4" y="T5"/>
                </a:cxn>
                <a:cxn ang="0">
                  <a:pos x="T6" y="T7"/>
                </a:cxn>
                <a:cxn ang="0">
                  <a:pos x="T8" y="T9"/>
                </a:cxn>
                <a:cxn ang="0">
                  <a:pos x="T10" y="T11"/>
                </a:cxn>
              </a:cxnLst>
              <a:rect l="0" t="0" r="r" b="b"/>
              <a:pathLst>
                <a:path w="77" h="5">
                  <a:moveTo>
                    <a:pt x="0" y="5"/>
                  </a:moveTo>
                  <a:lnTo>
                    <a:pt x="0" y="0"/>
                  </a:lnTo>
                  <a:lnTo>
                    <a:pt x="77" y="0"/>
                  </a:lnTo>
                  <a:lnTo>
                    <a:pt x="77" y="5"/>
                  </a:lnTo>
                  <a:lnTo>
                    <a:pt x="0" y="5"/>
                  </a:lnTo>
                  <a:lnTo>
                    <a:pt x="0" y="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6" name="Freeform 944"/>
            <p:cNvSpPr>
              <a:spLocks/>
            </p:cNvSpPr>
            <p:nvPr/>
          </p:nvSpPr>
          <p:spPr bwMode="auto">
            <a:xfrm>
              <a:off x="220" y="4055"/>
              <a:ext cx="1" cy="0"/>
            </a:xfrm>
            <a:custGeom>
              <a:avLst/>
              <a:gdLst>
                <a:gd name="T0" fmla="*/ 51 w 51"/>
                <a:gd name="T1" fmla="*/ 1 h 11"/>
                <a:gd name="T2" fmla="*/ 50 w 51"/>
                <a:gd name="T3" fmla="*/ 2 h 11"/>
                <a:gd name="T4" fmla="*/ 49 w 51"/>
                <a:gd name="T5" fmla="*/ 5 h 11"/>
                <a:gd name="T6" fmla="*/ 49 w 51"/>
                <a:gd name="T7" fmla="*/ 7 h 11"/>
                <a:gd name="T8" fmla="*/ 47 w 51"/>
                <a:gd name="T9" fmla="*/ 9 h 11"/>
                <a:gd name="T10" fmla="*/ 46 w 51"/>
                <a:gd name="T11" fmla="*/ 11 h 11"/>
                <a:gd name="T12" fmla="*/ 46 w 51"/>
                <a:gd name="T13" fmla="*/ 11 h 11"/>
                <a:gd name="T14" fmla="*/ 40 w 51"/>
                <a:gd name="T15" fmla="*/ 9 h 11"/>
                <a:gd name="T16" fmla="*/ 31 w 51"/>
                <a:gd name="T17" fmla="*/ 8 h 11"/>
                <a:gd name="T18" fmla="*/ 20 w 51"/>
                <a:gd name="T19" fmla="*/ 8 h 11"/>
                <a:gd name="T20" fmla="*/ 11 w 51"/>
                <a:gd name="T21" fmla="*/ 8 h 11"/>
                <a:gd name="T22" fmla="*/ 5 w 51"/>
                <a:gd name="T23" fmla="*/ 10 h 11"/>
                <a:gd name="T24" fmla="*/ 5 w 51"/>
                <a:gd name="T25" fmla="*/ 10 h 11"/>
                <a:gd name="T26" fmla="*/ 4 w 51"/>
                <a:gd name="T27" fmla="*/ 8 h 11"/>
                <a:gd name="T28" fmla="*/ 3 w 51"/>
                <a:gd name="T29" fmla="*/ 6 h 11"/>
                <a:gd name="T30" fmla="*/ 3 w 51"/>
                <a:gd name="T31" fmla="*/ 4 h 11"/>
                <a:gd name="T32" fmla="*/ 2 w 51"/>
                <a:gd name="T33" fmla="*/ 1 h 11"/>
                <a:gd name="T34" fmla="*/ 0 w 51"/>
                <a:gd name="T35" fmla="*/ 0 h 11"/>
                <a:gd name="T36" fmla="*/ 0 w 51"/>
                <a:gd name="T37" fmla="*/ 0 h 11"/>
                <a:gd name="T38" fmla="*/ 8 w 51"/>
                <a:gd name="T39" fmla="*/ 3 h 11"/>
                <a:gd name="T40" fmla="*/ 17 w 51"/>
                <a:gd name="T41" fmla="*/ 5 h 11"/>
                <a:gd name="T42" fmla="*/ 27 w 51"/>
                <a:gd name="T43" fmla="*/ 5 h 11"/>
                <a:gd name="T44" fmla="*/ 39 w 51"/>
                <a:gd name="T45" fmla="*/ 4 h 11"/>
                <a:gd name="T46" fmla="*/ 51 w 51"/>
                <a:gd name="T47" fmla="*/ 1 h 11"/>
                <a:gd name="T48" fmla="*/ 51 w 51"/>
                <a:gd name="T4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1">
                  <a:moveTo>
                    <a:pt x="51" y="1"/>
                  </a:moveTo>
                  <a:lnTo>
                    <a:pt x="50" y="2"/>
                  </a:lnTo>
                  <a:lnTo>
                    <a:pt x="49" y="5"/>
                  </a:lnTo>
                  <a:lnTo>
                    <a:pt x="49" y="7"/>
                  </a:lnTo>
                  <a:lnTo>
                    <a:pt x="47" y="9"/>
                  </a:lnTo>
                  <a:lnTo>
                    <a:pt x="46" y="11"/>
                  </a:lnTo>
                  <a:lnTo>
                    <a:pt x="46" y="11"/>
                  </a:lnTo>
                  <a:lnTo>
                    <a:pt x="40" y="9"/>
                  </a:lnTo>
                  <a:lnTo>
                    <a:pt x="31" y="8"/>
                  </a:lnTo>
                  <a:lnTo>
                    <a:pt x="20" y="8"/>
                  </a:lnTo>
                  <a:lnTo>
                    <a:pt x="11" y="8"/>
                  </a:lnTo>
                  <a:lnTo>
                    <a:pt x="5" y="10"/>
                  </a:lnTo>
                  <a:lnTo>
                    <a:pt x="5" y="10"/>
                  </a:lnTo>
                  <a:lnTo>
                    <a:pt x="4" y="8"/>
                  </a:lnTo>
                  <a:lnTo>
                    <a:pt x="3" y="6"/>
                  </a:lnTo>
                  <a:lnTo>
                    <a:pt x="3" y="4"/>
                  </a:lnTo>
                  <a:lnTo>
                    <a:pt x="2" y="1"/>
                  </a:lnTo>
                  <a:lnTo>
                    <a:pt x="0" y="0"/>
                  </a:lnTo>
                  <a:lnTo>
                    <a:pt x="0" y="0"/>
                  </a:lnTo>
                  <a:lnTo>
                    <a:pt x="8" y="3"/>
                  </a:lnTo>
                  <a:lnTo>
                    <a:pt x="17" y="5"/>
                  </a:lnTo>
                  <a:lnTo>
                    <a:pt x="27" y="5"/>
                  </a:lnTo>
                  <a:lnTo>
                    <a:pt x="39" y="4"/>
                  </a:lnTo>
                  <a:lnTo>
                    <a:pt x="51" y="1"/>
                  </a:lnTo>
                  <a:lnTo>
                    <a:pt x="51" y="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7" name="Freeform 945"/>
            <p:cNvSpPr>
              <a:spLocks/>
            </p:cNvSpPr>
            <p:nvPr/>
          </p:nvSpPr>
          <p:spPr bwMode="auto">
            <a:xfrm>
              <a:off x="213" y="4056"/>
              <a:ext cx="3" cy="3"/>
            </a:xfrm>
            <a:custGeom>
              <a:avLst/>
              <a:gdLst>
                <a:gd name="T0" fmla="*/ 82 w 102"/>
                <a:gd name="T1" fmla="*/ 65 h 116"/>
                <a:gd name="T2" fmla="*/ 73 w 102"/>
                <a:gd name="T3" fmla="*/ 71 h 116"/>
                <a:gd name="T4" fmla="*/ 66 w 102"/>
                <a:gd name="T5" fmla="*/ 77 h 116"/>
                <a:gd name="T6" fmla="*/ 58 w 102"/>
                <a:gd name="T7" fmla="*/ 83 h 116"/>
                <a:gd name="T8" fmla="*/ 50 w 102"/>
                <a:gd name="T9" fmla="*/ 88 h 116"/>
                <a:gd name="T10" fmla="*/ 42 w 102"/>
                <a:gd name="T11" fmla="*/ 95 h 116"/>
                <a:gd name="T12" fmla="*/ 34 w 102"/>
                <a:gd name="T13" fmla="*/ 99 h 116"/>
                <a:gd name="T14" fmla="*/ 25 w 102"/>
                <a:gd name="T15" fmla="*/ 104 h 116"/>
                <a:gd name="T16" fmla="*/ 17 w 102"/>
                <a:gd name="T17" fmla="*/ 108 h 116"/>
                <a:gd name="T18" fmla="*/ 8 w 102"/>
                <a:gd name="T19" fmla="*/ 112 h 116"/>
                <a:gd name="T20" fmla="*/ 0 w 102"/>
                <a:gd name="T21" fmla="*/ 116 h 116"/>
                <a:gd name="T22" fmla="*/ 0 w 102"/>
                <a:gd name="T23" fmla="*/ 116 h 116"/>
                <a:gd name="T24" fmla="*/ 10 w 102"/>
                <a:gd name="T25" fmla="*/ 106 h 116"/>
                <a:gd name="T26" fmla="*/ 22 w 102"/>
                <a:gd name="T27" fmla="*/ 97 h 116"/>
                <a:gd name="T28" fmla="*/ 34 w 102"/>
                <a:gd name="T29" fmla="*/ 86 h 116"/>
                <a:gd name="T30" fmla="*/ 46 w 102"/>
                <a:gd name="T31" fmla="*/ 75 h 116"/>
                <a:gd name="T32" fmla="*/ 58 w 102"/>
                <a:gd name="T33" fmla="*/ 63 h 116"/>
                <a:gd name="T34" fmla="*/ 69 w 102"/>
                <a:gd name="T35" fmla="*/ 52 h 116"/>
                <a:gd name="T36" fmla="*/ 80 w 102"/>
                <a:gd name="T37" fmla="*/ 39 h 116"/>
                <a:gd name="T38" fmla="*/ 89 w 102"/>
                <a:gd name="T39" fmla="*/ 26 h 116"/>
                <a:gd name="T40" fmla="*/ 96 w 102"/>
                <a:gd name="T41" fmla="*/ 13 h 116"/>
                <a:gd name="T42" fmla="*/ 102 w 102"/>
                <a:gd name="T43" fmla="*/ 0 h 116"/>
                <a:gd name="T44" fmla="*/ 102 w 102"/>
                <a:gd name="T45" fmla="*/ 0 h 116"/>
                <a:gd name="T46" fmla="*/ 102 w 102"/>
                <a:gd name="T47" fmla="*/ 12 h 116"/>
                <a:gd name="T48" fmla="*/ 100 w 102"/>
                <a:gd name="T49" fmla="*/ 24 h 116"/>
                <a:gd name="T50" fmla="*/ 96 w 102"/>
                <a:gd name="T51" fmla="*/ 37 h 116"/>
                <a:gd name="T52" fmla="*/ 89 w 102"/>
                <a:gd name="T53" fmla="*/ 51 h 116"/>
                <a:gd name="T54" fmla="*/ 82 w 102"/>
                <a:gd name="T55" fmla="*/ 65 h 116"/>
                <a:gd name="T56" fmla="*/ 82 w 102"/>
                <a:gd name="T57"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116">
                  <a:moveTo>
                    <a:pt x="82" y="65"/>
                  </a:moveTo>
                  <a:lnTo>
                    <a:pt x="73" y="71"/>
                  </a:lnTo>
                  <a:lnTo>
                    <a:pt x="66" y="77"/>
                  </a:lnTo>
                  <a:lnTo>
                    <a:pt x="58" y="83"/>
                  </a:lnTo>
                  <a:lnTo>
                    <a:pt x="50" y="88"/>
                  </a:lnTo>
                  <a:lnTo>
                    <a:pt x="42" y="95"/>
                  </a:lnTo>
                  <a:lnTo>
                    <a:pt x="34" y="99"/>
                  </a:lnTo>
                  <a:lnTo>
                    <a:pt x="25" y="104"/>
                  </a:lnTo>
                  <a:lnTo>
                    <a:pt x="17" y="108"/>
                  </a:lnTo>
                  <a:lnTo>
                    <a:pt x="8" y="112"/>
                  </a:lnTo>
                  <a:lnTo>
                    <a:pt x="0" y="116"/>
                  </a:lnTo>
                  <a:lnTo>
                    <a:pt x="0" y="116"/>
                  </a:lnTo>
                  <a:lnTo>
                    <a:pt x="10" y="106"/>
                  </a:lnTo>
                  <a:lnTo>
                    <a:pt x="22" y="97"/>
                  </a:lnTo>
                  <a:lnTo>
                    <a:pt x="34" y="86"/>
                  </a:lnTo>
                  <a:lnTo>
                    <a:pt x="46" y="75"/>
                  </a:lnTo>
                  <a:lnTo>
                    <a:pt x="58" y="63"/>
                  </a:lnTo>
                  <a:lnTo>
                    <a:pt x="69" y="52"/>
                  </a:lnTo>
                  <a:lnTo>
                    <a:pt x="80" y="39"/>
                  </a:lnTo>
                  <a:lnTo>
                    <a:pt x="89" y="26"/>
                  </a:lnTo>
                  <a:lnTo>
                    <a:pt x="96" y="13"/>
                  </a:lnTo>
                  <a:lnTo>
                    <a:pt x="102" y="0"/>
                  </a:lnTo>
                  <a:lnTo>
                    <a:pt x="102" y="0"/>
                  </a:lnTo>
                  <a:lnTo>
                    <a:pt x="102" y="12"/>
                  </a:lnTo>
                  <a:lnTo>
                    <a:pt x="100" y="24"/>
                  </a:lnTo>
                  <a:lnTo>
                    <a:pt x="96" y="37"/>
                  </a:lnTo>
                  <a:lnTo>
                    <a:pt x="89" y="51"/>
                  </a:lnTo>
                  <a:lnTo>
                    <a:pt x="82" y="65"/>
                  </a:lnTo>
                  <a:lnTo>
                    <a:pt x="82" y="6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8" name="Freeform 946"/>
            <p:cNvSpPr>
              <a:spLocks/>
            </p:cNvSpPr>
            <p:nvPr/>
          </p:nvSpPr>
          <p:spPr bwMode="auto">
            <a:xfrm>
              <a:off x="224" y="4058"/>
              <a:ext cx="2" cy="5"/>
            </a:xfrm>
            <a:custGeom>
              <a:avLst/>
              <a:gdLst>
                <a:gd name="T0" fmla="*/ 96 w 96"/>
                <a:gd name="T1" fmla="*/ 151 h 236"/>
                <a:gd name="T2" fmla="*/ 93 w 96"/>
                <a:gd name="T3" fmla="*/ 159 h 236"/>
                <a:gd name="T4" fmla="*/ 91 w 96"/>
                <a:gd name="T5" fmla="*/ 168 h 236"/>
                <a:gd name="T6" fmla="*/ 88 w 96"/>
                <a:gd name="T7" fmla="*/ 177 h 236"/>
                <a:gd name="T8" fmla="*/ 85 w 96"/>
                <a:gd name="T9" fmla="*/ 185 h 236"/>
                <a:gd name="T10" fmla="*/ 81 w 96"/>
                <a:gd name="T11" fmla="*/ 193 h 236"/>
                <a:gd name="T12" fmla="*/ 77 w 96"/>
                <a:gd name="T13" fmla="*/ 202 h 236"/>
                <a:gd name="T14" fmla="*/ 73 w 96"/>
                <a:gd name="T15" fmla="*/ 210 h 236"/>
                <a:gd name="T16" fmla="*/ 70 w 96"/>
                <a:gd name="T17" fmla="*/ 218 h 236"/>
                <a:gd name="T18" fmla="*/ 67 w 96"/>
                <a:gd name="T19" fmla="*/ 227 h 236"/>
                <a:gd name="T20" fmla="*/ 65 w 96"/>
                <a:gd name="T21" fmla="*/ 236 h 236"/>
                <a:gd name="T22" fmla="*/ 65 w 96"/>
                <a:gd name="T23" fmla="*/ 236 h 236"/>
                <a:gd name="T24" fmla="*/ 54 w 96"/>
                <a:gd name="T25" fmla="*/ 215 h 236"/>
                <a:gd name="T26" fmla="*/ 43 w 96"/>
                <a:gd name="T27" fmla="*/ 194 h 236"/>
                <a:gd name="T28" fmla="*/ 33 w 96"/>
                <a:gd name="T29" fmla="*/ 173 h 236"/>
                <a:gd name="T30" fmla="*/ 22 w 96"/>
                <a:gd name="T31" fmla="*/ 150 h 236"/>
                <a:gd name="T32" fmla="*/ 14 w 96"/>
                <a:gd name="T33" fmla="*/ 128 h 236"/>
                <a:gd name="T34" fmla="*/ 7 w 96"/>
                <a:gd name="T35" fmla="*/ 104 h 236"/>
                <a:gd name="T36" fmla="*/ 2 w 96"/>
                <a:gd name="T37" fmla="*/ 80 h 236"/>
                <a:gd name="T38" fmla="*/ 0 w 96"/>
                <a:gd name="T39" fmla="*/ 55 h 236"/>
                <a:gd name="T40" fmla="*/ 0 w 96"/>
                <a:gd name="T41" fmla="*/ 28 h 236"/>
                <a:gd name="T42" fmla="*/ 4 w 96"/>
                <a:gd name="T43" fmla="*/ 0 h 236"/>
                <a:gd name="T44" fmla="*/ 4 w 96"/>
                <a:gd name="T45" fmla="*/ 0 h 236"/>
                <a:gd name="T46" fmla="*/ 16 w 96"/>
                <a:gd name="T47" fmla="*/ 13 h 236"/>
                <a:gd name="T48" fmla="*/ 27 w 96"/>
                <a:gd name="T49" fmla="*/ 28 h 236"/>
                <a:gd name="T50" fmla="*/ 38 w 96"/>
                <a:gd name="T51" fmla="*/ 42 h 236"/>
                <a:gd name="T52" fmla="*/ 48 w 96"/>
                <a:gd name="T53" fmla="*/ 57 h 236"/>
                <a:gd name="T54" fmla="*/ 56 w 96"/>
                <a:gd name="T55" fmla="*/ 73 h 236"/>
                <a:gd name="T56" fmla="*/ 64 w 96"/>
                <a:gd name="T57" fmla="*/ 88 h 236"/>
                <a:gd name="T58" fmla="*/ 72 w 96"/>
                <a:gd name="T59" fmla="*/ 103 h 236"/>
                <a:gd name="T60" fmla="*/ 80 w 96"/>
                <a:gd name="T61" fmla="*/ 119 h 236"/>
                <a:gd name="T62" fmla="*/ 88 w 96"/>
                <a:gd name="T63" fmla="*/ 135 h 236"/>
                <a:gd name="T64" fmla="*/ 96 w 96"/>
                <a:gd name="T65" fmla="*/ 151 h 236"/>
                <a:gd name="T66" fmla="*/ 96 w 96"/>
                <a:gd name="T67" fmla="*/ 1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236">
                  <a:moveTo>
                    <a:pt x="96" y="151"/>
                  </a:moveTo>
                  <a:lnTo>
                    <a:pt x="93" y="159"/>
                  </a:lnTo>
                  <a:lnTo>
                    <a:pt x="91" y="168"/>
                  </a:lnTo>
                  <a:lnTo>
                    <a:pt x="88" y="177"/>
                  </a:lnTo>
                  <a:lnTo>
                    <a:pt x="85" y="185"/>
                  </a:lnTo>
                  <a:lnTo>
                    <a:pt x="81" y="193"/>
                  </a:lnTo>
                  <a:lnTo>
                    <a:pt x="77" y="202"/>
                  </a:lnTo>
                  <a:lnTo>
                    <a:pt x="73" y="210"/>
                  </a:lnTo>
                  <a:lnTo>
                    <a:pt x="70" y="218"/>
                  </a:lnTo>
                  <a:lnTo>
                    <a:pt x="67" y="227"/>
                  </a:lnTo>
                  <a:lnTo>
                    <a:pt x="65" y="236"/>
                  </a:lnTo>
                  <a:lnTo>
                    <a:pt x="65" y="236"/>
                  </a:lnTo>
                  <a:lnTo>
                    <a:pt x="54" y="215"/>
                  </a:lnTo>
                  <a:lnTo>
                    <a:pt x="43" y="194"/>
                  </a:lnTo>
                  <a:lnTo>
                    <a:pt x="33" y="173"/>
                  </a:lnTo>
                  <a:lnTo>
                    <a:pt x="22" y="150"/>
                  </a:lnTo>
                  <a:lnTo>
                    <a:pt x="14" y="128"/>
                  </a:lnTo>
                  <a:lnTo>
                    <a:pt x="7" y="104"/>
                  </a:lnTo>
                  <a:lnTo>
                    <a:pt x="2" y="80"/>
                  </a:lnTo>
                  <a:lnTo>
                    <a:pt x="0" y="55"/>
                  </a:lnTo>
                  <a:lnTo>
                    <a:pt x="0" y="28"/>
                  </a:lnTo>
                  <a:lnTo>
                    <a:pt x="4" y="0"/>
                  </a:lnTo>
                  <a:lnTo>
                    <a:pt x="4" y="0"/>
                  </a:lnTo>
                  <a:lnTo>
                    <a:pt x="16" y="13"/>
                  </a:lnTo>
                  <a:lnTo>
                    <a:pt x="27" y="28"/>
                  </a:lnTo>
                  <a:lnTo>
                    <a:pt x="38" y="42"/>
                  </a:lnTo>
                  <a:lnTo>
                    <a:pt x="48" y="57"/>
                  </a:lnTo>
                  <a:lnTo>
                    <a:pt x="56" y="73"/>
                  </a:lnTo>
                  <a:lnTo>
                    <a:pt x="64" y="88"/>
                  </a:lnTo>
                  <a:lnTo>
                    <a:pt x="72" y="103"/>
                  </a:lnTo>
                  <a:lnTo>
                    <a:pt x="80" y="119"/>
                  </a:lnTo>
                  <a:lnTo>
                    <a:pt x="88" y="135"/>
                  </a:lnTo>
                  <a:lnTo>
                    <a:pt x="96" y="151"/>
                  </a:lnTo>
                  <a:lnTo>
                    <a:pt x="96" y="1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59" name="Freeform 947"/>
            <p:cNvSpPr>
              <a:spLocks/>
            </p:cNvSpPr>
            <p:nvPr/>
          </p:nvSpPr>
          <p:spPr bwMode="auto">
            <a:xfrm>
              <a:off x="216" y="4058"/>
              <a:ext cx="5" cy="5"/>
            </a:xfrm>
            <a:custGeom>
              <a:avLst/>
              <a:gdLst>
                <a:gd name="T0" fmla="*/ 200 w 200"/>
                <a:gd name="T1" fmla="*/ 6 h 222"/>
                <a:gd name="T2" fmla="*/ 190 w 200"/>
                <a:gd name="T3" fmla="*/ 14 h 222"/>
                <a:gd name="T4" fmla="*/ 182 w 200"/>
                <a:gd name="T5" fmla="*/ 17 h 222"/>
                <a:gd name="T6" fmla="*/ 173 w 200"/>
                <a:gd name="T7" fmla="*/ 17 h 222"/>
                <a:gd name="T8" fmla="*/ 163 w 200"/>
                <a:gd name="T9" fmla="*/ 15 h 222"/>
                <a:gd name="T10" fmla="*/ 154 w 200"/>
                <a:gd name="T11" fmla="*/ 12 h 222"/>
                <a:gd name="T12" fmla="*/ 143 w 200"/>
                <a:gd name="T13" fmla="*/ 8 h 222"/>
                <a:gd name="T14" fmla="*/ 133 w 200"/>
                <a:gd name="T15" fmla="*/ 5 h 222"/>
                <a:gd name="T16" fmla="*/ 123 w 200"/>
                <a:gd name="T17" fmla="*/ 4 h 222"/>
                <a:gd name="T18" fmla="*/ 113 w 200"/>
                <a:gd name="T19" fmla="*/ 5 h 222"/>
                <a:gd name="T20" fmla="*/ 102 w 200"/>
                <a:gd name="T21" fmla="*/ 12 h 222"/>
                <a:gd name="T22" fmla="*/ 102 w 200"/>
                <a:gd name="T23" fmla="*/ 12 h 222"/>
                <a:gd name="T24" fmla="*/ 84 w 200"/>
                <a:gd name="T25" fmla="*/ 27 h 222"/>
                <a:gd name="T26" fmla="*/ 71 w 200"/>
                <a:gd name="T27" fmla="*/ 46 h 222"/>
                <a:gd name="T28" fmla="*/ 62 w 200"/>
                <a:gd name="T29" fmla="*/ 67 h 222"/>
                <a:gd name="T30" fmla="*/ 54 w 200"/>
                <a:gd name="T31" fmla="*/ 89 h 222"/>
                <a:gd name="T32" fmla="*/ 49 w 200"/>
                <a:gd name="T33" fmla="*/ 113 h 222"/>
                <a:gd name="T34" fmla="*/ 44 w 200"/>
                <a:gd name="T35" fmla="*/ 137 h 222"/>
                <a:gd name="T36" fmla="*/ 39 w 200"/>
                <a:gd name="T37" fmla="*/ 161 h 222"/>
                <a:gd name="T38" fmla="*/ 31 w 200"/>
                <a:gd name="T39" fmla="*/ 183 h 222"/>
                <a:gd name="T40" fmla="*/ 20 w 200"/>
                <a:gd name="T41" fmla="*/ 203 h 222"/>
                <a:gd name="T42" fmla="*/ 5 w 200"/>
                <a:gd name="T43" fmla="*/ 222 h 222"/>
                <a:gd name="T44" fmla="*/ 0 w 200"/>
                <a:gd name="T45" fmla="*/ 222 h 222"/>
                <a:gd name="T46" fmla="*/ 0 w 200"/>
                <a:gd name="T47" fmla="*/ 222 h 222"/>
                <a:gd name="T48" fmla="*/ 15 w 200"/>
                <a:gd name="T49" fmla="*/ 197 h 222"/>
                <a:gd name="T50" fmla="*/ 26 w 200"/>
                <a:gd name="T51" fmla="*/ 168 h 222"/>
                <a:gd name="T52" fmla="*/ 33 w 200"/>
                <a:gd name="T53" fmla="*/ 137 h 222"/>
                <a:gd name="T54" fmla="*/ 40 w 200"/>
                <a:gd name="T55" fmla="*/ 106 h 222"/>
                <a:gd name="T56" fmla="*/ 47 w 200"/>
                <a:gd name="T57" fmla="*/ 76 h 222"/>
                <a:gd name="T58" fmla="*/ 57 w 200"/>
                <a:gd name="T59" fmla="*/ 49 h 222"/>
                <a:gd name="T60" fmla="*/ 70 w 200"/>
                <a:gd name="T61" fmla="*/ 26 h 222"/>
                <a:gd name="T62" fmla="*/ 89 w 200"/>
                <a:gd name="T63" fmla="*/ 8 h 222"/>
                <a:gd name="T64" fmla="*/ 117 w 200"/>
                <a:gd name="T65" fmla="*/ 0 h 222"/>
                <a:gd name="T66" fmla="*/ 154 w 200"/>
                <a:gd name="T67" fmla="*/ 1 h 222"/>
                <a:gd name="T68" fmla="*/ 154 w 200"/>
                <a:gd name="T69" fmla="*/ 1 h 222"/>
                <a:gd name="T70" fmla="*/ 161 w 200"/>
                <a:gd name="T71" fmla="*/ 4 h 222"/>
                <a:gd name="T72" fmla="*/ 170 w 200"/>
                <a:gd name="T73" fmla="*/ 6 h 222"/>
                <a:gd name="T74" fmla="*/ 180 w 200"/>
                <a:gd name="T75" fmla="*/ 5 h 222"/>
                <a:gd name="T76" fmla="*/ 189 w 200"/>
                <a:gd name="T77" fmla="*/ 5 h 222"/>
                <a:gd name="T78" fmla="*/ 200 w 200"/>
                <a:gd name="T79" fmla="*/ 6 h 222"/>
                <a:gd name="T80" fmla="*/ 200 w 200"/>
                <a:gd name="T81"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22">
                  <a:moveTo>
                    <a:pt x="200" y="6"/>
                  </a:moveTo>
                  <a:lnTo>
                    <a:pt x="190" y="14"/>
                  </a:lnTo>
                  <a:lnTo>
                    <a:pt x="182" y="17"/>
                  </a:lnTo>
                  <a:lnTo>
                    <a:pt x="173" y="17"/>
                  </a:lnTo>
                  <a:lnTo>
                    <a:pt x="163" y="15"/>
                  </a:lnTo>
                  <a:lnTo>
                    <a:pt x="154" y="12"/>
                  </a:lnTo>
                  <a:lnTo>
                    <a:pt x="143" y="8"/>
                  </a:lnTo>
                  <a:lnTo>
                    <a:pt x="133" y="5"/>
                  </a:lnTo>
                  <a:lnTo>
                    <a:pt x="123" y="4"/>
                  </a:lnTo>
                  <a:lnTo>
                    <a:pt x="113" y="5"/>
                  </a:lnTo>
                  <a:lnTo>
                    <a:pt x="102" y="12"/>
                  </a:lnTo>
                  <a:lnTo>
                    <a:pt x="102" y="12"/>
                  </a:lnTo>
                  <a:lnTo>
                    <a:pt x="84" y="27"/>
                  </a:lnTo>
                  <a:lnTo>
                    <a:pt x="71" y="46"/>
                  </a:lnTo>
                  <a:lnTo>
                    <a:pt x="62" y="67"/>
                  </a:lnTo>
                  <a:lnTo>
                    <a:pt x="54" y="89"/>
                  </a:lnTo>
                  <a:lnTo>
                    <a:pt x="49" y="113"/>
                  </a:lnTo>
                  <a:lnTo>
                    <a:pt x="44" y="137"/>
                  </a:lnTo>
                  <a:lnTo>
                    <a:pt x="39" y="161"/>
                  </a:lnTo>
                  <a:lnTo>
                    <a:pt x="31" y="183"/>
                  </a:lnTo>
                  <a:lnTo>
                    <a:pt x="20" y="203"/>
                  </a:lnTo>
                  <a:lnTo>
                    <a:pt x="5" y="222"/>
                  </a:lnTo>
                  <a:lnTo>
                    <a:pt x="0" y="222"/>
                  </a:lnTo>
                  <a:lnTo>
                    <a:pt x="0" y="222"/>
                  </a:lnTo>
                  <a:lnTo>
                    <a:pt x="15" y="197"/>
                  </a:lnTo>
                  <a:lnTo>
                    <a:pt x="26" y="168"/>
                  </a:lnTo>
                  <a:lnTo>
                    <a:pt x="33" y="137"/>
                  </a:lnTo>
                  <a:lnTo>
                    <a:pt x="40" y="106"/>
                  </a:lnTo>
                  <a:lnTo>
                    <a:pt x="47" y="76"/>
                  </a:lnTo>
                  <a:lnTo>
                    <a:pt x="57" y="49"/>
                  </a:lnTo>
                  <a:lnTo>
                    <a:pt x="70" y="26"/>
                  </a:lnTo>
                  <a:lnTo>
                    <a:pt x="89" y="8"/>
                  </a:lnTo>
                  <a:lnTo>
                    <a:pt x="117" y="0"/>
                  </a:lnTo>
                  <a:lnTo>
                    <a:pt x="154" y="1"/>
                  </a:lnTo>
                  <a:lnTo>
                    <a:pt x="154" y="1"/>
                  </a:lnTo>
                  <a:lnTo>
                    <a:pt x="161" y="4"/>
                  </a:lnTo>
                  <a:lnTo>
                    <a:pt x="170" y="6"/>
                  </a:lnTo>
                  <a:lnTo>
                    <a:pt x="180" y="5"/>
                  </a:lnTo>
                  <a:lnTo>
                    <a:pt x="189" y="5"/>
                  </a:lnTo>
                  <a:lnTo>
                    <a:pt x="200" y="6"/>
                  </a:lnTo>
                  <a:lnTo>
                    <a:pt x="200" y="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0" name="Freeform 948"/>
            <p:cNvSpPr>
              <a:spLocks/>
            </p:cNvSpPr>
            <p:nvPr/>
          </p:nvSpPr>
          <p:spPr bwMode="auto">
            <a:xfrm>
              <a:off x="215" y="4059"/>
              <a:ext cx="0" cy="2"/>
            </a:xfrm>
            <a:custGeom>
              <a:avLst/>
              <a:gdLst>
                <a:gd name="T0" fmla="*/ 8 w 22"/>
                <a:gd name="T1" fmla="*/ 50 h 100"/>
                <a:gd name="T2" fmla="*/ 8 w 22"/>
                <a:gd name="T3" fmla="*/ 59 h 100"/>
                <a:gd name="T4" fmla="*/ 7 w 22"/>
                <a:gd name="T5" fmla="*/ 69 h 100"/>
                <a:gd name="T6" fmla="*/ 7 w 22"/>
                <a:gd name="T7" fmla="*/ 79 h 100"/>
                <a:gd name="T8" fmla="*/ 10 w 22"/>
                <a:gd name="T9" fmla="*/ 88 h 100"/>
                <a:gd name="T10" fmla="*/ 18 w 22"/>
                <a:gd name="T11" fmla="*/ 95 h 100"/>
                <a:gd name="T12" fmla="*/ 18 w 22"/>
                <a:gd name="T13" fmla="*/ 95 h 100"/>
                <a:gd name="T14" fmla="*/ 15 w 22"/>
                <a:gd name="T15" fmla="*/ 97 h 100"/>
                <a:gd name="T16" fmla="*/ 13 w 22"/>
                <a:gd name="T17" fmla="*/ 99 h 100"/>
                <a:gd name="T18" fmla="*/ 10 w 22"/>
                <a:gd name="T19" fmla="*/ 99 h 100"/>
                <a:gd name="T20" fmla="*/ 6 w 22"/>
                <a:gd name="T21" fmla="*/ 100 h 100"/>
                <a:gd name="T22" fmla="*/ 3 w 22"/>
                <a:gd name="T23" fmla="*/ 100 h 100"/>
                <a:gd name="T24" fmla="*/ 3 w 22"/>
                <a:gd name="T25" fmla="*/ 100 h 100"/>
                <a:gd name="T26" fmla="*/ 1 w 22"/>
                <a:gd name="T27" fmla="*/ 90 h 100"/>
                <a:gd name="T28" fmla="*/ 0 w 22"/>
                <a:gd name="T29" fmla="*/ 80 h 100"/>
                <a:gd name="T30" fmla="*/ 0 w 22"/>
                <a:gd name="T31" fmla="*/ 70 h 100"/>
                <a:gd name="T32" fmla="*/ 1 w 22"/>
                <a:gd name="T33" fmla="*/ 59 h 100"/>
                <a:gd name="T34" fmla="*/ 3 w 22"/>
                <a:gd name="T35" fmla="*/ 49 h 100"/>
                <a:gd name="T36" fmla="*/ 6 w 22"/>
                <a:gd name="T37" fmla="*/ 39 h 100"/>
                <a:gd name="T38" fmla="*/ 8 w 22"/>
                <a:gd name="T39" fmla="*/ 29 h 100"/>
                <a:gd name="T40" fmla="*/ 11 w 22"/>
                <a:gd name="T41" fmla="*/ 19 h 100"/>
                <a:gd name="T42" fmla="*/ 14 w 22"/>
                <a:gd name="T43" fmla="*/ 9 h 100"/>
                <a:gd name="T44" fmla="*/ 18 w 22"/>
                <a:gd name="T45" fmla="*/ 0 h 100"/>
                <a:gd name="T46" fmla="*/ 18 w 22"/>
                <a:gd name="T47" fmla="*/ 0 h 100"/>
                <a:gd name="T48" fmla="*/ 22 w 22"/>
                <a:gd name="T49" fmla="*/ 10 h 100"/>
                <a:gd name="T50" fmla="*/ 19 w 22"/>
                <a:gd name="T51" fmla="*/ 19 h 100"/>
                <a:gd name="T52" fmla="*/ 14 w 22"/>
                <a:gd name="T53" fmla="*/ 29 h 100"/>
                <a:gd name="T54" fmla="*/ 9 w 22"/>
                <a:gd name="T55" fmla="*/ 39 h 100"/>
                <a:gd name="T56" fmla="*/ 8 w 22"/>
                <a:gd name="T57" fmla="*/ 50 h 100"/>
                <a:gd name="T58" fmla="*/ 8 w 22"/>
                <a:gd name="T5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00">
                  <a:moveTo>
                    <a:pt x="8" y="50"/>
                  </a:moveTo>
                  <a:lnTo>
                    <a:pt x="8" y="59"/>
                  </a:lnTo>
                  <a:lnTo>
                    <a:pt x="7" y="69"/>
                  </a:lnTo>
                  <a:lnTo>
                    <a:pt x="7" y="79"/>
                  </a:lnTo>
                  <a:lnTo>
                    <a:pt x="10" y="88"/>
                  </a:lnTo>
                  <a:lnTo>
                    <a:pt x="18" y="95"/>
                  </a:lnTo>
                  <a:lnTo>
                    <a:pt x="18" y="95"/>
                  </a:lnTo>
                  <a:lnTo>
                    <a:pt x="15" y="97"/>
                  </a:lnTo>
                  <a:lnTo>
                    <a:pt x="13" y="99"/>
                  </a:lnTo>
                  <a:lnTo>
                    <a:pt x="10" y="99"/>
                  </a:lnTo>
                  <a:lnTo>
                    <a:pt x="6" y="100"/>
                  </a:lnTo>
                  <a:lnTo>
                    <a:pt x="3" y="100"/>
                  </a:lnTo>
                  <a:lnTo>
                    <a:pt x="3" y="100"/>
                  </a:lnTo>
                  <a:lnTo>
                    <a:pt x="1" y="90"/>
                  </a:lnTo>
                  <a:lnTo>
                    <a:pt x="0" y="80"/>
                  </a:lnTo>
                  <a:lnTo>
                    <a:pt x="0" y="70"/>
                  </a:lnTo>
                  <a:lnTo>
                    <a:pt x="1" y="59"/>
                  </a:lnTo>
                  <a:lnTo>
                    <a:pt x="3" y="49"/>
                  </a:lnTo>
                  <a:lnTo>
                    <a:pt x="6" y="39"/>
                  </a:lnTo>
                  <a:lnTo>
                    <a:pt x="8" y="29"/>
                  </a:lnTo>
                  <a:lnTo>
                    <a:pt x="11" y="19"/>
                  </a:lnTo>
                  <a:lnTo>
                    <a:pt x="14" y="9"/>
                  </a:lnTo>
                  <a:lnTo>
                    <a:pt x="18" y="0"/>
                  </a:lnTo>
                  <a:lnTo>
                    <a:pt x="18" y="0"/>
                  </a:lnTo>
                  <a:lnTo>
                    <a:pt x="22" y="10"/>
                  </a:lnTo>
                  <a:lnTo>
                    <a:pt x="19" y="19"/>
                  </a:lnTo>
                  <a:lnTo>
                    <a:pt x="14" y="29"/>
                  </a:lnTo>
                  <a:lnTo>
                    <a:pt x="9" y="39"/>
                  </a:lnTo>
                  <a:lnTo>
                    <a:pt x="8" y="50"/>
                  </a:lnTo>
                  <a:lnTo>
                    <a:pt x="8" y="5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1" name="Freeform 949"/>
            <p:cNvSpPr>
              <a:spLocks/>
            </p:cNvSpPr>
            <p:nvPr/>
          </p:nvSpPr>
          <p:spPr bwMode="auto">
            <a:xfrm>
              <a:off x="212" y="4061"/>
              <a:ext cx="10" cy="11"/>
            </a:xfrm>
            <a:custGeom>
              <a:avLst/>
              <a:gdLst>
                <a:gd name="T0" fmla="*/ 342 w 439"/>
                <a:gd name="T1" fmla="*/ 164 h 502"/>
                <a:gd name="T2" fmla="*/ 333 w 439"/>
                <a:gd name="T3" fmla="*/ 176 h 502"/>
                <a:gd name="T4" fmla="*/ 321 w 439"/>
                <a:gd name="T5" fmla="*/ 181 h 502"/>
                <a:gd name="T6" fmla="*/ 308 w 439"/>
                <a:gd name="T7" fmla="*/ 198 h 502"/>
                <a:gd name="T8" fmla="*/ 278 w 439"/>
                <a:gd name="T9" fmla="*/ 224 h 502"/>
                <a:gd name="T10" fmla="*/ 255 w 439"/>
                <a:gd name="T11" fmla="*/ 251 h 502"/>
                <a:gd name="T12" fmla="*/ 250 w 439"/>
                <a:gd name="T13" fmla="*/ 246 h 502"/>
                <a:gd name="T14" fmla="*/ 217 w 439"/>
                <a:gd name="T15" fmla="*/ 270 h 502"/>
                <a:gd name="T16" fmla="*/ 190 w 439"/>
                <a:gd name="T17" fmla="*/ 288 h 502"/>
                <a:gd name="T18" fmla="*/ 173 w 439"/>
                <a:gd name="T19" fmla="*/ 301 h 502"/>
                <a:gd name="T20" fmla="*/ 148 w 439"/>
                <a:gd name="T21" fmla="*/ 321 h 502"/>
                <a:gd name="T22" fmla="*/ 137 w 439"/>
                <a:gd name="T23" fmla="*/ 339 h 502"/>
                <a:gd name="T24" fmla="*/ 111 w 439"/>
                <a:gd name="T25" fmla="*/ 372 h 502"/>
                <a:gd name="T26" fmla="*/ 83 w 439"/>
                <a:gd name="T27" fmla="*/ 402 h 502"/>
                <a:gd name="T28" fmla="*/ 56 w 439"/>
                <a:gd name="T29" fmla="*/ 432 h 502"/>
                <a:gd name="T30" fmla="*/ 33 w 439"/>
                <a:gd name="T31" fmla="*/ 464 h 502"/>
                <a:gd name="T32" fmla="*/ 0 w 439"/>
                <a:gd name="T33" fmla="*/ 502 h 502"/>
                <a:gd name="T34" fmla="*/ 0 w 439"/>
                <a:gd name="T35" fmla="*/ 492 h 502"/>
                <a:gd name="T36" fmla="*/ 13 w 439"/>
                <a:gd name="T37" fmla="*/ 482 h 502"/>
                <a:gd name="T38" fmla="*/ 17 w 439"/>
                <a:gd name="T39" fmla="*/ 465 h 502"/>
                <a:gd name="T40" fmla="*/ 25 w 439"/>
                <a:gd name="T41" fmla="*/ 462 h 502"/>
                <a:gd name="T42" fmla="*/ 40 w 439"/>
                <a:gd name="T43" fmla="*/ 438 h 502"/>
                <a:gd name="T44" fmla="*/ 73 w 439"/>
                <a:gd name="T45" fmla="*/ 391 h 502"/>
                <a:gd name="T46" fmla="*/ 111 w 439"/>
                <a:gd name="T47" fmla="*/ 347 h 502"/>
                <a:gd name="T48" fmla="*/ 154 w 439"/>
                <a:gd name="T49" fmla="*/ 305 h 502"/>
                <a:gd name="T50" fmla="*/ 200 w 439"/>
                <a:gd name="T51" fmla="*/ 271 h 502"/>
                <a:gd name="T52" fmla="*/ 224 w 439"/>
                <a:gd name="T53" fmla="*/ 246 h 502"/>
                <a:gd name="T54" fmla="*/ 242 w 439"/>
                <a:gd name="T55" fmla="*/ 237 h 502"/>
                <a:gd name="T56" fmla="*/ 270 w 439"/>
                <a:gd name="T57" fmla="*/ 215 h 502"/>
                <a:gd name="T58" fmla="*/ 301 w 439"/>
                <a:gd name="T59" fmla="*/ 186 h 502"/>
                <a:gd name="T60" fmla="*/ 314 w 439"/>
                <a:gd name="T61" fmla="*/ 167 h 502"/>
                <a:gd name="T62" fmla="*/ 345 w 439"/>
                <a:gd name="T63" fmla="*/ 133 h 502"/>
                <a:gd name="T64" fmla="*/ 376 w 439"/>
                <a:gd name="T65" fmla="*/ 99 h 502"/>
                <a:gd name="T66" fmla="*/ 404 w 439"/>
                <a:gd name="T67" fmla="*/ 62 h 502"/>
                <a:gd name="T68" fmla="*/ 429 w 439"/>
                <a:gd name="T69" fmla="*/ 22 h 502"/>
                <a:gd name="T70" fmla="*/ 439 w 439"/>
                <a:gd name="T71" fmla="*/ 0 h 502"/>
                <a:gd name="T72" fmla="*/ 433 w 439"/>
                <a:gd name="T73" fmla="*/ 36 h 502"/>
                <a:gd name="T74" fmla="*/ 416 w 439"/>
                <a:gd name="T75" fmla="*/ 69 h 502"/>
                <a:gd name="T76" fmla="*/ 395 w 439"/>
                <a:gd name="T77" fmla="*/ 101 h 502"/>
                <a:gd name="T78" fmla="*/ 370 w 439"/>
                <a:gd name="T79" fmla="*/ 131 h 502"/>
                <a:gd name="T80" fmla="*/ 347 w 439"/>
                <a:gd name="T81" fmla="*/ 16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9" h="502">
                  <a:moveTo>
                    <a:pt x="347" y="161"/>
                  </a:moveTo>
                  <a:lnTo>
                    <a:pt x="342" y="164"/>
                  </a:lnTo>
                  <a:lnTo>
                    <a:pt x="338" y="170"/>
                  </a:lnTo>
                  <a:lnTo>
                    <a:pt x="333" y="176"/>
                  </a:lnTo>
                  <a:lnTo>
                    <a:pt x="328" y="180"/>
                  </a:lnTo>
                  <a:lnTo>
                    <a:pt x="321" y="181"/>
                  </a:lnTo>
                  <a:lnTo>
                    <a:pt x="321" y="181"/>
                  </a:lnTo>
                  <a:lnTo>
                    <a:pt x="308" y="198"/>
                  </a:lnTo>
                  <a:lnTo>
                    <a:pt x="293" y="212"/>
                  </a:lnTo>
                  <a:lnTo>
                    <a:pt x="278" y="224"/>
                  </a:lnTo>
                  <a:lnTo>
                    <a:pt x="264" y="236"/>
                  </a:lnTo>
                  <a:lnTo>
                    <a:pt x="255" y="251"/>
                  </a:lnTo>
                  <a:lnTo>
                    <a:pt x="250" y="246"/>
                  </a:lnTo>
                  <a:lnTo>
                    <a:pt x="250" y="246"/>
                  </a:lnTo>
                  <a:lnTo>
                    <a:pt x="233" y="261"/>
                  </a:lnTo>
                  <a:lnTo>
                    <a:pt x="217" y="270"/>
                  </a:lnTo>
                  <a:lnTo>
                    <a:pt x="203" y="278"/>
                  </a:lnTo>
                  <a:lnTo>
                    <a:pt x="190" y="288"/>
                  </a:lnTo>
                  <a:lnTo>
                    <a:pt x="178" y="306"/>
                  </a:lnTo>
                  <a:lnTo>
                    <a:pt x="173" y="301"/>
                  </a:lnTo>
                  <a:lnTo>
                    <a:pt x="153" y="326"/>
                  </a:lnTo>
                  <a:lnTo>
                    <a:pt x="148" y="321"/>
                  </a:lnTo>
                  <a:lnTo>
                    <a:pt x="148" y="321"/>
                  </a:lnTo>
                  <a:lnTo>
                    <a:pt x="137" y="339"/>
                  </a:lnTo>
                  <a:lnTo>
                    <a:pt x="124" y="356"/>
                  </a:lnTo>
                  <a:lnTo>
                    <a:pt x="111" y="372"/>
                  </a:lnTo>
                  <a:lnTo>
                    <a:pt x="97" y="387"/>
                  </a:lnTo>
                  <a:lnTo>
                    <a:pt x="83" y="402"/>
                  </a:lnTo>
                  <a:lnTo>
                    <a:pt x="69" y="417"/>
                  </a:lnTo>
                  <a:lnTo>
                    <a:pt x="56" y="432"/>
                  </a:lnTo>
                  <a:lnTo>
                    <a:pt x="44" y="448"/>
                  </a:lnTo>
                  <a:lnTo>
                    <a:pt x="33" y="464"/>
                  </a:lnTo>
                  <a:lnTo>
                    <a:pt x="25" y="482"/>
                  </a:lnTo>
                  <a:lnTo>
                    <a:pt x="0" y="502"/>
                  </a:lnTo>
                  <a:lnTo>
                    <a:pt x="0" y="492"/>
                  </a:lnTo>
                  <a:lnTo>
                    <a:pt x="0" y="492"/>
                  </a:lnTo>
                  <a:lnTo>
                    <a:pt x="8" y="488"/>
                  </a:lnTo>
                  <a:lnTo>
                    <a:pt x="13" y="482"/>
                  </a:lnTo>
                  <a:lnTo>
                    <a:pt x="15" y="473"/>
                  </a:lnTo>
                  <a:lnTo>
                    <a:pt x="17" y="465"/>
                  </a:lnTo>
                  <a:lnTo>
                    <a:pt x="20" y="457"/>
                  </a:lnTo>
                  <a:lnTo>
                    <a:pt x="25" y="462"/>
                  </a:lnTo>
                  <a:lnTo>
                    <a:pt x="25" y="462"/>
                  </a:lnTo>
                  <a:lnTo>
                    <a:pt x="40" y="438"/>
                  </a:lnTo>
                  <a:lnTo>
                    <a:pt x="56" y="414"/>
                  </a:lnTo>
                  <a:lnTo>
                    <a:pt x="73" y="391"/>
                  </a:lnTo>
                  <a:lnTo>
                    <a:pt x="92" y="368"/>
                  </a:lnTo>
                  <a:lnTo>
                    <a:pt x="111" y="347"/>
                  </a:lnTo>
                  <a:lnTo>
                    <a:pt x="131" y="325"/>
                  </a:lnTo>
                  <a:lnTo>
                    <a:pt x="154" y="305"/>
                  </a:lnTo>
                  <a:lnTo>
                    <a:pt x="176" y="287"/>
                  </a:lnTo>
                  <a:lnTo>
                    <a:pt x="200" y="271"/>
                  </a:lnTo>
                  <a:lnTo>
                    <a:pt x="224" y="256"/>
                  </a:lnTo>
                  <a:lnTo>
                    <a:pt x="224" y="246"/>
                  </a:lnTo>
                  <a:lnTo>
                    <a:pt x="224" y="246"/>
                  </a:lnTo>
                  <a:lnTo>
                    <a:pt x="242" y="237"/>
                  </a:lnTo>
                  <a:lnTo>
                    <a:pt x="257" y="227"/>
                  </a:lnTo>
                  <a:lnTo>
                    <a:pt x="270" y="215"/>
                  </a:lnTo>
                  <a:lnTo>
                    <a:pt x="285" y="201"/>
                  </a:lnTo>
                  <a:lnTo>
                    <a:pt x="301" y="186"/>
                  </a:lnTo>
                  <a:lnTo>
                    <a:pt x="301" y="186"/>
                  </a:lnTo>
                  <a:lnTo>
                    <a:pt x="314" y="167"/>
                  </a:lnTo>
                  <a:lnTo>
                    <a:pt x="330" y="150"/>
                  </a:lnTo>
                  <a:lnTo>
                    <a:pt x="345" y="133"/>
                  </a:lnTo>
                  <a:lnTo>
                    <a:pt x="360" y="116"/>
                  </a:lnTo>
                  <a:lnTo>
                    <a:pt x="376" y="99"/>
                  </a:lnTo>
                  <a:lnTo>
                    <a:pt x="390" y="80"/>
                  </a:lnTo>
                  <a:lnTo>
                    <a:pt x="404" y="62"/>
                  </a:lnTo>
                  <a:lnTo>
                    <a:pt x="416" y="42"/>
                  </a:lnTo>
                  <a:lnTo>
                    <a:pt x="429" y="22"/>
                  </a:lnTo>
                  <a:lnTo>
                    <a:pt x="439" y="0"/>
                  </a:lnTo>
                  <a:lnTo>
                    <a:pt x="439" y="0"/>
                  </a:lnTo>
                  <a:lnTo>
                    <a:pt x="437" y="18"/>
                  </a:lnTo>
                  <a:lnTo>
                    <a:pt x="433" y="36"/>
                  </a:lnTo>
                  <a:lnTo>
                    <a:pt x="426" y="53"/>
                  </a:lnTo>
                  <a:lnTo>
                    <a:pt x="416" y="69"/>
                  </a:lnTo>
                  <a:lnTo>
                    <a:pt x="406" y="85"/>
                  </a:lnTo>
                  <a:lnTo>
                    <a:pt x="395" y="101"/>
                  </a:lnTo>
                  <a:lnTo>
                    <a:pt x="383" y="116"/>
                  </a:lnTo>
                  <a:lnTo>
                    <a:pt x="370" y="131"/>
                  </a:lnTo>
                  <a:lnTo>
                    <a:pt x="358" y="146"/>
                  </a:lnTo>
                  <a:lnTo>
                    <a:pt x="347" y="161"/>
                  </a:lnTo>
                  <a:lnTo>
                    <a:pt x="347" y="16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2" name="Freeform 950"/>
            <p:cNvSpPr>
              <a:spLocks/>
            </p:cNvSpPr>
            <p:nvPr/>
          </p:nvSpPr>
          <p:spPr bwMode="auto">
            <a:xfrm>
              <a:off x="226" y="4062"/>
              <a:ext cx="5" cy="12"/>
            </a:xfrm>
            <a:custGeom>
              <a:avLst/>
              <a:gdLst>
                <a:gd name="T0" fmla="*/ 65 w 237"/>
                <a:gd name="T1" fmla="*/ 59 h 559"/>
                <a:gd name="T2" fmla="*/ 86 w 237"/>
                <a:gd name="T3" fmla="*/ 140 h 559"/>
                <a:gd name="T4" fmla="*/ 126 w 237"/>
                <a:gd name="T5" fmla="*/ 204 h 559"/>
                <a:gd name="T6" fmla="*/ 176 w 237"/>
                <a:gd name="T7" fmla="*/ 226 h 559"/>
                <a:gd name="T8" fmla="*/ 186 w 237"/>
                <a:gd name="T9" fmla="*/ 207 h 559"/>
                <a:gd name="T10" fmla="*/ 202 w 237"/>
                <a:gd name="T11" fmla="*/ 206 h 559"/>
                <a:gd name="T12" fmla="*/ 211 w 237"/>
                <a:gd name="T13" fmla="*/ 216 h 559"/>
                <a:gd name="T14" fmla="*/ 207 w 237"/>
                <a:gd name="T15" fmla="*/ 231 h 559"/>
                <a:gd name="T16" fmla="*/ 223 w 237"/>
                <a:gd name="T17" fmla="*/ 243 h 559"/>
                <a:gd name="T18" fmla="*/ 237 w 237"/>
                <a:gd name="T19" fmla="*/ 271 h 559"/>
                <a:gd name="T20" fmla="*/ 229 w 237"/>
                <a:gd name="T21" fmla="*/ 292 h 559"/>
                <a:gd name="T22" fmla="*/ 202 w 237"/>
                <a:gd name="T23" fmla="*/ 317 h 559"/>
                <a:gd name="T24" fmla="*/ 211 w 237"/>
                <a:gd name="T25" fmla="*/ 343 h 559"/>
                <a:gd name="T26" fmla="*/ 194 w 237"/>
                <a:gd name="T27" fmla="*/ 374 h 559"/>
                <a:gd name="T28" fmla="*/ 174 w 237"/>
                <a:gd name="T29" fmla="*/ 405 h 559"/>
                <a:gd name="T30" fmla="*/ 176 w 237"/>
                <a:gd name="T31" fmla="*/ 432 h 559"/>
                <a:gd name="T32" fmla="*/ 156 w 237"/>
                <a:gd name="T33" fmla="*/ 467 h 559"/>
                <a:gd name="T34" fmla="*/ 151 w 237"/>
                <a:gd name="T35" fmla="*/ 497 h 559"/>
                <a:gd name="T36" fmla="*/ 142 w 237"/>
                <a:gd name="T37" fmla="*/ 533 h 559"/>
                <a:gd name="T38" fmla="*/ 130 w 237"/>
                <a:gd name="T39" fmla="*/ 558 h 559"/>
                <a:gd name="T40" fmla="*/ 91 w 237"/>
                <a:gd name="T41" fmla="*/ 548 h 559"/>
                <a:gd name="T42" fmla="*/ 64 w 237"/>
                <a:gd name="T43" fmla="*/ 543 h 559"/>
                <a:gd name="T44" fmla="*/ 82 w 237"/>
                <a:gd name="T45" fmla="*/ 464 h 559"/>
                <a:gd name="T46" fmla="*/ 105 w 237"/>
                <a:gd name="T47" fmla="*/ 387 h 559"/>
                <a:gd name="T48" fmla="*/ 122 w 237"/>
                <a:gd name="T49" fmla="*/ 311 h 559"/>
                <a:gd name="T50" fmla="*/ 129 w 237"/>
                <a:gd name="T51" fmla="*/ 283 h 559"/>
                <a:gd name="T52" fmla="*/ 151 w 237"/>
                <a:gd name="T53" fmla="*/ 284 h 559"/>
                <a:gd name="T54" fmla="*/ 153 w 237"/>
                <a:gd name="T55" fmla="*/ 280 h 559"/>
                <a:gd name="T56" fmla="*/ 143 w 237"/>
                <a:gd name="T57" fmla="*/ 268 h 559"/>
                <a:gd name="T58" fmla="*/ 138 w 237"/>
                <a:gd name="T59" fmla="*/ 257 h 559"/>
                <a:gd name="T60" fmla="*/ 147 w 237"/>
                <a:gd name="T61" fmla="*/ 238 h 559"/>
                <a:gd name="T62" fmla="*/ 139 w 237"/>
                <a:gd name="T63" fmla="*/ 242 h 559"/>
                <a:gd name="T64" fmla="*/ 102 w 237"/>
                <a:gd name="T65" fmla="*/ 255 h 559"/>
                <a:gd name="T66" fmla="*/ 64 w 237"/>
                <a:gd name="T67" fmla="*/ 255 h 559"/>
                <a:gd name="T68" fmla="*/ 38 w 237"/>
                <a:gd name="T69" fmla="*/ 261 h 559"/>
                <a:gd name="T70" fmla="*/ 66 w 237"/>
                <a:gd name="T71" fmla="*/ 245 h 559"/>
                <a:gd name="T72" fmla="*/ 105 w 237"/>
                <a:gd name="T73" fmla="*/ 211 h 559"/>
                <a:gd name="T74" fmla="*/ 76 w 237"/>
                <a:gd name="T75" fmla="*/ 214 h 559"/>
                <a:gd name="T76" fmla="*/ 33 w 237"/>
                <a:gd name="T77" fmla="*/ 231 h 559"/>
                <a:gd name="T78" fmla="*/ 22 w 237"/>
                <a:gd name="T79" fmla="*/ 205 h 559"/>
                <a:gd name="T80" fmla="*/ 29 w 237"/>
                <a:gd name="T81" fmla="*/ 172 h 559"/>
                <a:gd name="T82" fmla="*/ 47 w 237"/>
                <a:gd name="T83" fmla="*/ 141 h 559"/>
                <a:gd name="T84" fmla="*/ 59 w 237"/>
                <a:gd name="T85" fmla="*/ 121 h 559"/>
                <a:gd name="T86" fmla="*/ 63 w 237"/>
                <a:gd name="T87" fmla="*/ 113 h 559"/>
                <a:gd name="T88" fmla="*/ 59 w 237"/>
                <a:gd name="T89" fmla="*/ 101 h 559"/>
                <a:gd name="T90" fmla="*/ 37 w 237"/>
                <a:gd name="T91" fmla="*/ 122 h 559"/>
                <a:gd name="T92" fmla="*/ 8 w 237"/>
                <a:gd name="T93" fmla="*/ 161 h 559"/>
                <a:gd name="T94" fmla="*/ 0 w 237"/>
                <a:gd name="T95" fmla="*/ 124 h 559"/>
                <a:gd name="T96" fmla="*/ 9 w 237"/>
                <a:gd name="T97" fmla="*/ 77 h 559"/>
                <a:gd name="T98" fmla="*/ 25 w 237"/>
                <a:gd name="T99" fmla="*/ 33 h 559"/>
                <a:gd name="T100" fmla="*/ 48 w 237"/>
                <a:gd name="T101"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7" h="559">
                  <a:moveTo>
                    <a:pt x="48" y="10"/>
                  </a:moveTo>
                  <a:lnTo>
                    <a:pt x="58" y="33"/>
                  </a:lnTo>
                  <a:lnTo>
                    <a:pt x="65" y="59"/>
                  </a:lnTo>
                  <a:lnTo>
                    <a:pt x="71" y="87"/>
                  </a:lnTo>
                  <a:lnTo>
                    <a:pt x="78" y="114"/>
                  </a:lnTo>
                  <a:lnTo>
                    <a:pt x="86" y="140"/>
                  </a:lnTo>
                  <a:lnTo>
                    <a:pt x="95" y="165"/>
                  </a:lnTo>
                  <a:lnTo>
                    <a:pt x="109" y="186"/>
                  </a:lnTo>
                  <a:lnTo>
                    <a:pt x="126" y="204"/>
                  </a:lnTo>
                  <a:lnTo>
                    <a:pt x="147" y="218"/>
                  </a:lnTo>
                  <a:lnTo>
                    <a:pt x="176" y="226"/>
                  </a:lnTo>
                  <a:lnTo>
                    <a:pt x="176" y="226"/>
                  </a:lnTo>
                  <a:lnTo>
                    <a:pt x="178" y="219"/>
                  </a:lnTo>
                  <a:lnTo>
                    <a:pt x="182" y="212"/>
                  </a:lnTo>
                  <a:lnTo>
                    <a:pt x="186" y="207"/>
                  </a:lnTo>
                  <a:lnTo>
                    <a:pt x="192" y="204"/>
                  </a:lnTo>
                  <a:lnTo>
                    <a:pt x="202" y="206"/>
                  </a:lnTo>
                  <a:lnTo>
                    <a:pt x="202" y="206"/>
                  </a:lnTo>
                  <a:lnTo>
                    <a:pt x="205" y="209"/>
                  </a:lnTo>
                  <a:lnTo>
                    <a:pt x="208" y="213"/>
                  </a:lnTo>
                  <a:lnTo>
                    <a:pt x="211" y="216"/>
                  </a:lnTo>
                  <a:lnTo>
                    <a:pt x="212" y="221"/>
                  </a:lnTo>
                  <a:lnTo>
                    <a:pt x="212" y="226"/>
                  </a:lnTo>
                  <a:lnTo>
                    <a:pt x="207" y="231"/>
                  </a:lnTo>
                  <a:lnTo>
                    <a:pt x="207" y="231"/>
                  </a:lnTo>
                  <a:lnTo>
                    <a:pt x="216" y="236"/>
                  </a:lnTo>
                  <a:lnTo>
                    <a:pt x="223" y="243"/>
                  </a:lnTo>
                  <a:lnTo>
                    <a:pt x="229" y="252"/>
                  </a:lnTo>
                  <a:lnTo>
                    <a:pt x="233" y="261"/>
                  </a:lnTo>
                  <a:lnTo>
                    <a:pt x="237" y="271"/>
                  </a:lnTo>
                  <a:lnTo>
                    <a:pt x="237" y="271"/>
                  </a:lnTo>
                  <a:lnTo>
                    <a:pt x="237" y="285"/>
                  </a:lnTo>
                  <a:lnTo>
                    <a:pt x="229" y="292"/>
                  </a:lnTo>
                  <a:lnTo>
                    <a:pt x="217" y="297"/>
                  </a:lnTo>
                  <a:lnTo>
                    <a:pt x="207" y="303"/>
                  </a:lnTo>
                  <a:lnTo>
                    <a:pt x="202" y="317"/>
                  </a:lnTo>
                  <a:lnTo>
                    <a:pt x="202" y="317"/>
                  </a:lnTo>
                  <a:lnTo>
                    <a:pt x="209" y="331"/>
                  </a:lnTo>
                  <a:lnTo>
                    <a:pt x="211" y="343"/>
                  </a:lnTo>
                  <a:lnTo>
                    <a:pt x="208" y="354"/>
                  </a:lnTo>
                  <a:lnTo>
                    <a:pt x="203" y="364"/>
                  </a:lnTo>
                  <a:lnTo>
                    <a:pt x="194" y="374"/>
                  </a:lnTo>
                  <a:lnTo>
                    <a:pt x="186" y="384"/>
                  </a:lnTo>
                  <a:lnTo>
                    <a:pt x="179" y="394"/>
                  </a:lnTo>
                  <a:lnTo>
                    <a:pt x="174" y="405"/>
                  </a:lnTo>
                  <a:lnTo>
                    <a:pt x="173" y="417"/>
                  </a:lnTo>
                  <a:lnTo>
                    <a:pt x="176" y="432"/>
                  </a:lnTo>
                  <a:lnTo>
                    <a:pt x="176" y="432"/>
                  </a:lnTo>
                  <a:lnTo>
                    <a:pt x="165" y="440"/>
                  </a:lnTo>
                  <a:lnTo>
                    <a:pt x="159" y="453"/>
                  </a:lnTo>
                  <a:lnTo>
                    <a:pt x="156" y="467"/>
                  </a:lnTo>
                  <a:lnTo>
                    <a:pt x="154" y="482"/>
                  </a:lnTo>
                  <a:lnTo>
                    <a:pt x="151" y="497"/>
                  </a:lnTo>
                  <a:lnTo>
                    <a:pt x="151" y="497"/>
                  </a:lnTo>
                  <a:lnTo>
                    <a:pt x="152" y="509"/>
                  </a:lnTo>
                  <a:lnTo>
                    <a:pt x="148" y="521"/>
                  </a:lnTo>
                  <a:lnTo>
                    <a:pt x="142" y="533"/>
                  </a:lnTo>
                  <a:lnTo>
                    <a:pt x="135" y="546"/>
                  </a:lnTo>
                  <a:lnTo>
                    <a:pt x="130" y="558"/>
                  </a:lnTo>
                  <a:lnTo>
                    <a:pt x="130" y="558"/>
                  </a:lnTo>
                  <a:lnTo>
                    <a:pt x="117" y="559"/>
                  </a:lnTo>
                  <a:lnTo>
                    <a:pt x="105" y="555"/>
                  </a:lnTo>
                  <a:lnTo>
                    <a:pt x="91" y="548"/>
                  </a:lnTo>
                  <a:lnTo>
                    <a:pt x="78" y="543"/>
                  </a:lnTo>
                  <a:lnTo>
                    <a:pt x="64" y="543"/>
                  </a:lnTo>
                  <a:lnTo>
                    <a:pt x="64" y="543"/>
                  </a:lnTo>
                  <a:lnTo>
                    <a:pt x="69" y="516"/>
                  </a:lnTo>
                  <a:lnTo>
                    <a:pt x="75" y="490"/>
                  </a:lnTo>
                  <a:lnTo>
                    <a:pt x="82" y="464"/>
                  </a:lnTo>
                  <a:lnTo>
                    <a:pt x="89" y="438"/>
                  </a:lnTo>
                  <a:lnTo>
                    <a:pt x="96" y="413"/>
                  </a:lnTo>
                  <a:lnTo>
                    <a:pt x="105" y="387"/>
                  </a:lnTo>
                  <a:lnTo>
                    <a:pt x="111" y="361"/>
                  </a:lnTo>
                  <a:lnTo>
                    <a:pt x="117" y="336"/>
                  </a:lnTo>
                  <a:lnTo>
                    <a:pt x="122" y="311"/>
                  </a:lnTo>
                  <a:lnTo>
                    <a:pt x="126" y="284"/>
                  </a:lnTo>
                  <a:lnTo>
                    <a:pt x="126" y="284"/>
                  </a:lnTo>
                  <a:lnTo>
                    <a:pt x="129" y="283"/>
                  </a:lnTo>
                  <a:lnTo>
                    <a:pt x="136" y="283"/>
                  </a:lnTo>
                  <a:lnTo>
                    <a:pt x="143" y="284"/>
                  </a:lnTo>
                  <a:lnTo>
                    <a:pt x="151" y="284"/>
                  </a:lnTo>
                  <a:lnTo>
                    <a:pt x="153" y="283"/>
                  </a:lnTo>
                  <a:lnTo>
                    <a:pt x="153" y="283"/>
                  </a:lnTo>
                  <a:lnTo>
                    <a:pt x="153" y="280"/>
                  </a:lnTo>
                  <a:lnTo>
                    <a:pt x="150" y="276"/>
                  </a:lnTo>
                  <a:lnTo>
                    <a:pt x="146" y="272"/>
                  </a:lnTo>
                  <a:lnTo>
                    <a:pt x="143" y="268"/>
                  </a:lnTo>
                  <a:lnTo>
                    <a:pt x="142" y="266"/>
                  </a:lnTo>
                  <a:lnTo>
                    <a:pt x="142" y="266"/>
                  </a:lnTo>
                  <a:lnTo>
                    <a:pt x="138" y="257"/>
                  </a:lnTo>
                  <a:lnTo>
                    <a:pt x="139" y="250"/>
                  </a:lnTo>
                  <a:lnTo>
                    <a:pt x="143" y="243"/>
                  </a:lnTo>
                  <a:lnTo>
                    <a:pt x="147" y="238"/>
                  </a:lnTo>
                  <a:lnTo>
                    <a:pt x="151" y="233"/>
                  </a:lnTo>
                  <a:lnTo>
                    <a:pt x="151" y="233"/>
                  </a:lnTo>
                  <a:lnTo>
                    <a:pt x="139" y="242"/>
                  </a:lnTo>
                  <a:lnTo>
                    <a:pt x="128" y="249"/>
                  </a:lnTo>
                  <a:lnTo>
                    <a:pt x="115" y="253"/>
                  </a:lnTo>
                  <a:lnTo>
                    <a:pt x="102" y="255"/>
                  </a:lnTo>
                  <a:lnTo>
                    <a:pt x="88" y="255"/>
                  </a:lnTo>
                  <a:lnTo>
                    <a:pt x="76" y="255"/>
                  </a:lnTo>
                  <a:lnTo>
                    <a:pt x="64" y="255"/>
                  </a:lnTo>
                  <a:lnTo>
                    <a:pt x="52" y="255"/>
                  </a:lnTo>
                  <a:lnTo>
                    <a:pt x="44" y="257"/>
                  </a:lnTo>
                  <a:lnTo>
                    <a:pt x="38" y="261"/>
                  </a:lnTo>
                  <a:lnTo>
                    <a:pt x="38" y="261"/>
                  </a:lnTo>
                  <a:lnTo>
                    <a:pt x="50" y="253"/>
                  </a:lnTo>
                  <a:lnTo>
                    <a:pt x="66" y="245"/>
                  </a:lnTo>
                  <a:lnTo>
                    <a:pt x="81" y="237"/>
                  </a:lnTo>
                  <a:lnTo>
                    <a:pt x="94" y="225"/>
                  </a:lnTo>
                  <a:lnTo>
                    <a:pt x="105" y="211"/>
                  </a:lnTo>
                  <a:lnTo>
                    <a:pt x="105" y="211"/>
                  </a:lnTo>
                  <a:lnTo>
                    <a:pt x="90" y="211"/>
                  </a:lnTo>
                  <a:lnTo>
                    <a:pt x="76" y="214"/>
                  </a:lnTo>
                  <a:lnTo>
                    <a:pt x="62" y="220"/>
                  </a:lnTo>
                  <a:lnTo>
                    <a:pt x="47" y="225"/>
                  </a:lnTo>
                  <a:lnTo>
                    <a:pt x="33" y="231"/>
                  </a:lnTo>
                  <a:lnTo>
                    <a:pt x="33" y="231"/>
                  </a:lnTo>
                  <a:lnTo>
                    <a:pt x="25" y="217"/>
                  </a:lnTo>
                  <a:lnTo>
                    <a:pt x="22" y="205"/>
                  </a:lnTo>
                  <a:lnTo>
                    <a:pt x="22" y="194"/>
                  </a:lnTo>
                  <a:lnTo>
                    <a:pt x="24" y="182"/>
                  </a:lnTo>
                  <a:lnTo>
                    <a:pt x="29" y="172"/>
                  </a:lnTo>
                  <a:lnTo>
                    <a:pt x="34" y="161"/>
                  </a:lnTo>
                  <a:lnTo>
                    <a:pt x="41" y="151"/>
                  </a:lnTo>
                  <a:lnTo>
                    <a:pt x="47" y="141"/>
                  </a:lnTo>
                  <a:lnTo>
                    <a:pt x="54" y="131"/>
                  </a:lnTo>
                  <a:lnTo>
                    <a:pt x="59" y="121"/>
                  </a:lnTo>
                  <a:lnTo>
                    <a:pt x="59" y="121"/>
                  </a:lnTo>
                  <a:lnTo>
                    <a:pt x="61" y="118"/>
                  </a:lnTo>
                  <a:lnTo>
                    <a:pt x="63" y="116"/>
                  </a:lnTo>
                  <a:lnTo>
                    <a:pt x="63" y="113"/>
                  </a:lnTo>
                  <a:lnTo>
                    <a:pt x="64" y="109"/>
                  </a:lnTo>
                  <a:lnTo>
                    <a:pt x="64" y="106"/>
                  </a:lnTo>
                  <a:lnTo>
                    <a:pt x="59" y="101"/>
                  </a:lnTo>
                  <a:lnTo>
                    <a:pt x="59" y="101"/>
                  </a:lnTo>
                  <a:lnTo>
                    <a:pt x="47" y="111"/>
                  </a:lnTo>
                  <a:lnTo>
                    <a:pt x="37" y="122"/>
                  </a:lnTo>
                  <a:lnTo>
                    <a:pt x="27" y="135"/>
                  </a:lnTo>
                  <a:lnTo>
                    <a:pt x="17" y="148"/>
                  </a:lnTo>
                  <a:lnTo>
                    <a:pt x="8" y="161"/>
                  </a:lnTo>
                  <a:lnTo>
                    <a:pt x="8" y="161"/>
                  </a:lnTo>
                  <a:lnTo>
                    <a:pt x="2" y="142"/>
                  </a:lnTo>
                  <a:lnTo>
                    <a:pt x="0" y="124"/>
                  </a:lnTo>
                  <a:lnTo>
                    <a:pt x="1" y="108"/>
                  </a:lnTo>
                  <a:lnTo>
                    <a:pt x="3" y="93"/>
                  </a:lnTo>
                  <a:lnTo>
                    <a:pt x="9" y="77"/>
                  </a:lnTo>
                  <a:lnTo>
                    <a:pt x="14" y="63"/>
                  </a:lnTo>
                  <a:lnTo>
                    <a:pt x="19" y="48"/>
                  </a:lnTo>
                  <a:lnTo>
                    <a:pt x="25" y="33"/>
                  </a:lnTo>
                  <a:lnTo>
                    <a:pt x="29" y="17"/>
                  </a:lnTo>
                  <a:lnTo>
                    <a:pt x="33" y="0"/>
                  </a:lnTo>
                  <a:lnTo>
                    <a:pt x="48" y="10"/>
                  </a:lnTo>
                  <a:lnTo>
                    <a:pt x="48"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3" name="Freeform 951"/>
            <p:cNvSpPr>
              <a:spLocks/>
            </p:cNvSpPr>
            <p:nvPr/>
          </p:nvSpPr>
          <p:spPr bwMode="auto">
            <a:xfrm>
              <a:off x="213" y="4063"/>
              <a:ext cx="9" cy="13"/>
            </a:xfrm>
            <a:custGeom>
              <a:avLst/>
              <a:gdLst>
                <a:gd name="T0" fmla="*/ 343 w 393"/>
                <a:gd name="T1" fmla="*/ 214 h 613"/>
                <a:gd name="T2" fmla="*/ 341 w 393"/>
                <a:gd name="T3" fmla="*/ 197 h 613"/>
                <a:gd name="T4" fmla="*/ 342 w 393"/>
                <a:gd name="T5" fmla="*/ 176 h 613"/>
                <a:gd name="T6" fmla="*/ 341 w 393"/>
                <a:gd name="T7" fmla="*/ 155 h 613"/>
                <a:gd name="T8" fmla="*/ 334 w 393"/>
                <a:gd name="T9" fmla="*/ 135 h 613"/>
                <a:gd name="T10" fmla="*/ 327 w 393"/>
                <a:gd name="T11" fmla="*/ 126 h 613"/>
                <a:gd name="T12" fmla="*/ 304 w 393"/>
                <a:gd name="T13" fmla="*/ 146 h 613"/>
                <a:gd name="T14" fmla="*/ 295 w 393"/>
                <a:gd name="T15" fmla="*/ 174 h 613"/>
                <a:gd name="T16" fmla="*/ 286 w 393"/>
                <a:gd name="T17" fmla="*/ 191 h 613"/>
                <a:gd name="T18" fmla="*/ 273 w 393"/>
                <a:gd name="T19" fmla="*/ 201 h 613"/>
                <a:gd name="T20" fmla="*/ 251 w 393"/>
                <a:gd name="T21" fmla="*/ 223 h 613"/>
                <a:gd name="T22" fmla="*/ 230 w 393"/>
                <a:gd name="T23" fmla="*/ 248 h 613"/>
                <a:gd name="T24" fmla="*/ 210 w 393"/>
                <a:gd name="T25" fmla="*/ 273 h 613"/>
                <a:gd name="T26" fmla="*/ 192 w 393"/>
                <a:gd name="T27" fmla="*/ 299 h 613"/>
                <a:gd name="T28" fmla="*/ 184 w 393"/>
                <a:gd name="T29" fmla="*/ 312 h 613"/>
                <a:gd name="T30" fmla="*/ 133 w 393"/>
                <a:gd name="T31" fmla="*/ 352 h 613"/>
                <a:gd name="T32" fmla="*/ 86 w 393"/>
                <a:gd name="T33" fmla="*/ 405 h 613"/>
                <a:gd name="T34" fmla="*/ 48 w 393"/>
                <a:gd name="T35" fmla="*/ 467 h 613"/>
                <a:gd name="T36" fmla="*/ 22 w 393"/>
                <a:gd name="T37" fmla="*/ 536 h 613"/>
                <a:gd name="T38" fmla="*/ 15 w 393"/>
                <a:gd name="T39" fmla="*/ 608 h 613"/>
                <a:gd name="T40" fmla="*/ 12 w 393"/>
                <a:gd name="T41" fmla="*/ 607 h 613"/>
                <a:gd name="T42" fmla="*/ 8 w 393"/>
                <a:gd name="T43" fmla="*/ 609 h 613"/>
                <a:gd name="T44" fmla="*/ 5 w 393"/>
                <a:gd name="T45" fmla="*/ 613 h 613"/>
                <a:gd name="T46" fmla="*/ 0 w 393"/>
                <a:gd name="T47" fmla="*/ 563 h 613"/>
                <a:gd name="T48" fmla="*/ 7 w 393"/>
                <a:gd name="T49" fmla="*/ 547 h 613"/>
                <a:gd name="T50" fmla="*/ 5 w 393"/>
                <a:gd name="T51" fmla="*/ 526 h 613"/>
                <a:gd name="T52" fmla="*/ 10 w 393"/>
                <a:gd name="T53" fmla="*/ 518 h 613"/>
                <a:gd name="T54" fmla="*/ 24 w 393"/>
                <a:gd name="T55" fmla="*/ 489 h 613"/>
                <a:gd name="T56" fmla="*/ 44 w 393"/>
                <a:gd name="T57" fmla="*/ 461 h 613"/>
                <a:gd name="T58" fmla="*/ 64 w 393"/>
                <a:gd name="T59" fmla="*/ 434 h 613"/>
                <a:gd name="T60" fmla="*/ 82 w 393"/>
                <a:gd name="T61" fmla="*/ 406 h 613"/>
                <a:gd name="T62" fmla="*/ 97 w 393"/>
                <a:gd name="T63" fmla="*/ 377 h 613"/>
                <a:gd name="T64" fmla="*/ 158 w 393"/>
                <a:gd name="T65" fmla="*/ 317 h 613"/>
                <a:gd name="T66" fmla="*/ 167 w 393"/>
                <a:gd name="T67" fmla="*/ 307 h 613"/>
                <a:gd name="T68" fmla="*/ 188 w 393"/>
                <a:gd name="T69" fmla="*/ 283 h 613"/>
                <a:gd name="T70" fmla="*/ 207 w 393"/>
                <a:gd name="T71" fmla="*/ 256 h 613"/>
                <a:gd name="T72" fmla="*/ 227 w 393"/>
                <a:gd name="T73" fmla="*/ 229 h 613"/>
                <a:gd name="T74" fmla="*/ 249 w 393"/>
                <a:gd name="T75" fmla="*/ 203 h 613"/>
                <a:gd name="T76" fmla="*/ 260 w 393"/>
                <a:gd name="T77" fmla="*/ 191 h 613"/>
                <a:gd name="T78" fmla="*/ 272 w 393"/>
                <a:gd name="T79" fmla="*/ 173 h 613"/>
                <a:gd name="T80" fmla="*/ 285 w 393"/>
                <a:gd name="T81" fmla="*/ 157 h 613"/>
                <a:gd name="T82" fmla="*/ 297 w 393"/>
                <a:gd name="T83" fmla="*/ 141 h 613"/>
                <a:gd name="T84" fmla="*/ 309 w 393"/>
                <a:gd name="T85" fmla="*/ 126 h 613"/>
                <a:gd name="T86" fmla="*/ 321 w 393"/>
                <a:gd name="T87" fmla="*/ 111 h 613"/>
                <a:gd name="T88" fmla="*/ 327 w 393"/>
                <a:gd name="T89" fmla="*/ 113 h 613"/>
                <a:gd name="T90" fmla="*/ 331 w 393"/>
                <a:gd name="T91" fmla="*/ 121 h 613"/>
                <a:gd name="T92" fmla="*/ 337 w 393"/>
                <a:gd name="T93" fmla="*/ 131 h 613"/>
                <a:gd name="T94" fmla="*/ 338 w 393"/>
                <a:gd name="T95" fmla="*/ 122 h 613"/>
                <a:gd name="T96" fmla="*/ 342 w 393"/>
                <a:gd name="T97" fmla="*/ 126 h 613"/>
                <a:gd name="T98" fmla="*/ 337 w 393"/>
                <a:gd name="T99" fmla="*/ 130 h 613"/>
                <a:gd name="T100" fmla="*/ 336 w 393"/>
                <a:gd name="T101" fmla="*/ 137 h 613"/>
                <a:gd name="T102" fmla="*/ 352 w 393"/>
                <a:gd name="T103" fmla="*/ 151 h 613"/>
                <a:gd name="T104" fmla="*/ 356 w 393"/>
                <a:gd name="T105" fmla="*/ 136 h 613"/>
                <a:gd name="T106" fmla="*/ 365 w 393"/>
                <a:gd name="T107" fmla="*/ 106 h 613"/>
                <a:gd name="T108" fmla="*/ 375 w 393"/>
                <a:gd name="T109" fmla="*/ 77 h 613"/>
                <a:gd name="T110" fmla="*/ 383 w 393"/>
                <a:gd name="T111" fmla="*/ 47 h 613"/>
                <a:gd name="T112" fmla="*/ 390 w 393"/>
                <a:gd name="T113" fmla="*/ 15 h 613"/>
                <a:gd name="T114" fmla="*/ 393 w 393"/>
                <a:gd name="T115" fmla="*/ 0 h 613"/>
                <a:gd name="T116" fmla="*/ 387 w 393"/>
                <a:gd name="T117" fmla="*/ 41 h 613"/>
                <a:gd name="T118" fmla="*/ 380 w 393"/>
                <a:gd name="T119" fmla="*/ 85 h 613"/>
                <a:gd name="T120" fmla="*/ 370 w 393"/>
                <a:gd name="T121" fmla="*/ 131 h 613"/>
                <a:gd name="T122" fmla="*/ 359 w 393"/>
                <a:gd name="T123" fmla="*/ 177 h 613"/>
                <a:gd name="T124" fmla="*/ 347 w 393"/>
                <a:gd name="T125" fmla="*/ 22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613">
                  <a:moveTo>
                    <a:pt x="347" y="221"/>
                  </a:moveTo>
                  <a:lnTo>
                    <a:pt x="343" y="214"/>
                  </a:lnTo>
                  <a:lnTo>
                    <a:pt x="342" y="206"/>
                  </a:lnTo>
                  <a:lnTo>
                    <a:pt x="341" y="197"/>
                  </a:lnTo>
                  <a:lnTo>
                    <a:pt x="342" y="187"/>
                  </a:lnTo>
                  <a:lnTo>
                    <a:pt x="342" y="176"/>
                  </a:lnTo>
                  <a:lnTo>
                    <a:pt x="342" y="166"/>
                  </a:lnTo>
                  <a:lnTo>
                    <a:pt x="341" y="155"/>
                  </a:lnTo>
                  <a:lnTo>
                    <a:pt x="338" y="145"/>
                  </a:lnTo>
                  <a:lnTo>
                    <a:pt x="334" y="135"/>
                  </a:lnTo>
                  <a:lnTo>
                    <a:pt x="327" y="126"/>
                  </a:lnTo>
                  <a:lnTo>
                    <a:pt x="327" y="126"/>
                  </a:lnTo>
                  <a:lnTo>
                    <a:pt x="310" y="134"/>
                  </a:lnTo>
                  <a:lnTo>
                    <a:pt x="304" y="146"/>
                  </a:lnTo>
                  <a:lnTo>
                    <a:pt x="301" y="160"/>
                  </a:lnTo>
                  <a:lnTo>
                    <a:pt x="295" y="174"/>
                  </a:lnTo>
                  <a:lnTo>
                    <a:pt x="281" y="186"/>
                  </a:lnTo>
                  <a:lnTo>
                    <a:pt x="286" y="191"/>
                  </a:lnTo>
                  <a:lnTo>
                    <a:pt x="286" y="191"/>
                  </a:lnTo>
                  <a:lnTo>
                    <a:pt x="273" y="201"/>
                  </a:lnTo>
                  <a:lnTo>
                    <a:pt x="262" y="212"/>
                  </a:lnTo>
                  <a:lnTo>
                    <a:pt x="251" y="223"/>
                  </a:lnTo>
                  <a:lnTo>
                    <a:pt x="241" y="235"/>
                  </a:lnTo>
                  <a:lnTo>
                    <a:pt x="230" y="248"/>
                  </a:lnTo>
                  <a:lnTo>
                    <a:pt x="220" y="261"/>
                  </a:lnTo>
                  <a:lnTo>
                    <a:pt x="210" y="273"/>
                  </a:lnTo>
                  <a:lnTo>
                    <a:pt x="201" y="286"/>
                  </a:lnTo>
                  <a:lnTo>
                    <a:pt x="192" y="299"/>
                  </a:lnTo>
                  <a:lnTo>
                    <a:pt x="184" y="312"/>
                  </a:lnTo>
                  <a:lnTo>
                    <a:pt x="184" y="312"/>
                  </a:lnTo>
                  <a:lnTo>
                    <a:pt x="158" y="330"/>
                  </a:lnTo>
                  <a:lnTo>
                    <a:pt x="133" y="352"/>
                  </a:lnTo>
                  <a:lnTo>
                    <a:pt x="110" y="377"/>
                  </a:lnTo>
                  <a:lnTo>
                    <a:pt x="86" y="405"/>
                  </a:lnTo>
                  <a:lnTo>
                    <a:pt x="66" y="435"/>
                  </a:lnTo>
                  <a:lnTo>
                    <a:pt x="48" y="467"/>
                  </a:lnTo>
                  <a:lnTo>
                    <a:pt x="33" y="501"/>
                  </a:lnTo>
                  <a:lnTo>
                    <a:pt x="22" y="536"/>
                  </a:lnTo>
                  <a:lnTo>
                    <a:pt x="16" y="571"/>
                  </a:lnTo>
                  <a:lnTo>
                    <a:pt x="15" y="608"/>
                  </a:lnTo>
                  <a:lnTo>
                    <a:pt x="15" y="608"/>
                  </a:lnTo>
                  <a:lnTo>
                    <a:pt x="12" y="607"/>
                  </a:lnTo>
                  <a:lnTo>
                    <a:pt x="10" y="608"/>
                  </a:lnTo>
                  <a:lnTo>
                    <a:pt x="8" y="609"/>
                  </a:lnTo>
                  <a:lnTo>
                    <a:pt x="6" y="611"/>
                  </a:lnTo>
                  <a:lnTo>
                    <a:pt x="5" y="613"/>
                  </a:lnTo>
                  <a:lnTo>
                    <a:pt x="0" y="563"/>
                  </a:lnTo>
                  <a:lnTo>
                    <a:pt x="0" y="563"/>
                  </a:lnTo>
                  <a:lnTo>
                    <a:pt x="6" y="556"/>
                  </a:lnTo>
                  <a:lnTo>
                    <a:pt x="7" y="547"/>
                  </a:lnTo>
                  <a:lnTo>
                    <a:pt x="5" y="536"/>
                  </a:lnTo>
                  <a:lnTo>
                    <a:pt x="5" y="526"/>
                  </a:lnTo>
                  <a:lnTo>
                    <a:pt x="10" y="518"/>
                  </a:lnTo>
                  <a:lnTo>
                    <a:pt x="10" y="518"/>
                  </a:lnTo>
                  <a:lnTo>
                    <a:pt x="16" y="503"/>
                  </a:lnTo>
                  <a:lnTo>
                    <a:pt x="24" y="489"/>
                  </a:lnTo>
                  <a:lnTo>
                    <a:pt x="33" y="474"/>
                  </a:lnTo>
                  <a:lnTo>
                    <a:pt x="44" y="461"/>
                  </a:lnTo>
                  <a:lnTo>
                    <a:pt x="54" y="447"/>
                  </a:lnTo>
                  <a:lnTo>
                    <a:pt x="64" y="434"/>
                  </a:lnTo>
                  <a:lnTo>
                    <a:pt x="73" y="420"/>
                  </a:lnTo>
                  <a:lnTo>
                    <a:pt x="82" y="406"/>
                  </a:lnTo>
                  <a:lnTo>
                    <a:pt x="91" y="392"/>
                  </a:lnTo>
                  <a:lnTo>
                    <a:pt x="97" y="377"/>
                  </a:lnTo>
                  <a:lnTo>
                    <a:pt x="153" y="312"/>
                  </a:lnTo>
                  <a:lnTo>
                    <a:pt x="158" y="317"/>
                  </a:lnTo>
                  <a:lnTo>
                    <a:pt x="158" y="317"/>
                  </a:lnTo>
                  <a:lnTo>
                    <a:pt x="167" y="307"/>
                  </a:lnTo>
                  <a:lnTo>
                    <a:pt x="177" y="295"/>
                  </a:lnTo>
                  <a:lnTo>
                    <a:pt x="188" y="283"/>
                  </a:lnTo>
                  <a:lnTo>
                    <a:pt x="197" y="271"/>
                  </a:lnTo>
                  <a:lnTo>
                    <a:pt x="207" y="256"/>
                  </a:lnTo>
                  <a:lnTo>
                    <a:pt x="217" y="243"/>
                  </a:lnTo>
                  <a:lnTo>
                    <a:pt x="227" y="229"/>
                  </a:lnTo>
                  <a:lnTo>
                    <a:pt x="238" y="216"/>
                  </a:lnTo>
                  <a:lnTo>
                    <a:pt x="249" y="203"/>
                  </a:lnTo>
                  <a:lnTo>
                    <a:pt x="260" y="191"/>
                  </a:lnTo>
                  <a:lnTo>
                    <a:pt x="260" y="191"/>
                  </a:lnTo>
                  <a:lnTo>
                    <a:pt x="266" y="181"/>
                  </a:lnTo>
                  <a:lnTo>
                    <a:pt x="272" y="173"/>
                  </a:lnTo>
                  <a:lnTo>
                    <a:pt x="278" y="165"/>
                  </a:lnTo>
                  <a:lnTo>
                    <a:pt x="285" y="157"/>
                  </a:lnTo>
                  <a:lnTo>
                    <a:pt x="291" y="149"/>
                  </a:lnTo>
                  <a:lnTo>
                    <a:pt x="297" y="141"/>
                  </a:lnTo>
                  <a:lnTo>
                    <a:pt x="303" y="134"/>
                  </a:lnTo>
                  <a:lnTo>
                    <a:pt x="309" y="126"/>
                  </a:lnTo>
                  <a:lnTo>
                    <a:pt x="315" y="118"/>
                  </a:lnTo>
                  <a:lnTo>
                    <a:pt x="321" y="111"/>
                  </a:lnTo>
                  <a:lnTo>
                    <a:pt x="321" y="111"/>
                  </a:lnTo>
                  <a:lnTo>
                    <a:pt x="327" y="113"/>
                  </a:lnTo>
                  <a:lnTo>
                    <a:pt x="330" y="117"/>
                  </a:lnTo>
                  <a:lnTo>
                    <a:pt x="331" y="121"/>
                  </a:lnTo>
                  <a:lnTo>
                    <a:pt x="333" y="126"/>
                  </a:lnTo>
                  <a:lnTo>
                    <a:pt x="337" y="131"/>
                  </a:lnTo>
                  <a:lnTo>
                    <a:pt x="333" y="127"/>
                  </a:lnTo>
                  <a:lnTo>
                    <a:pt x="338" y="122"/>
                  </a:lnTo>
                  <a:lnTo>
                    <a:pt x="342" y="126"/>
                  </a:lnTo>
                  <a:lnTo>
                    <a:pt x="342" y="126"/>
                  </a:lnTo>
                  <a:lnTo>
                    <a:pt x="339" y="128"/>
                  </a:lnTo>
                  <a:lnTo>
                    <a:pt x="337" y="130"/>
                  </a:lnTo>
                  <a:lnTo>
                    <a:pt x="337" y="133"/>
                  </a:lnTo>
                  <a:lnTo>
                    <a:pt x="336" y="137"/>
                  </a:lnTo>
                  <a:lnTo>
                    <a:pt x="337" y="141"/>
                  </a:lnTo>
                  <a:lnTo>
                    <a:pt x="352" y="151"/>
                  </a:lnTo>
                  <a:lnTo>
                    <a:pt x="352" y="151"/>
                  </a:lnTo>
                  <a:lnTo>
                    <a:pt x="356" y="136"/>
                  </a:lnTo>
                  <a:lnTo>
                    <a:pt x="361" y="121"/>
                  </a:lnTo>
                  <a:lnTo>
                    <a:pt x="365" y="106"/>
                  </a:lnTo>
                  <a:lnTo>
                    <a:pt x="369" y="92"/>
                  </a:lnTo>
                  <a:lnTo>
                    <a:pt x="375" y="77"/>
                  </a:lnTo>
                  <a:lnTo>
                    <a:pt x="379" y="62"/>
                  </a:lnTo>
                  <a:lnTo>
                    <a:pt x="383" y="47"/>
                  </a:lnTo>
                  <a:lnTo>
                    <a:pt x="386" y="31"/>
                  </a:lnTo>
                  <a:lnTo>
                    <a:pt x="390" y="15"/>
                  </a:lnTo>
                  <a:lnTo>
                    <a:pt x="393" y="0"/>
                  </a:lnTo>
                  <a:lnTo>
                    <a:pt x="393" y="0"/>
                  </a:lnTo>
                  <a:lnTo>
                    <a:pt x="390" y="19"/>
                  </a:lnTo>
                  <a:lnTo>
                    <a:pt x="387" y="41"/>
                  </a:lnTo>
                  <a:lnTo>
                    <a:pt x="383" y="63"/>
                  </a:lnTo>
                  <a:lnTo>
                    <a:pt x="380" y="85"/>
                  </a:lnTo>
                  <a:lnTo>
                    <a:pt x="375" y="108"/>
                  </a:lnTo>
                  <a:lnTo>
                    <a:pt x="370" y="131"/>
                  </a:lnTo>
                  <a:lnTo>
                    <a:pt x="364" y="154"/>
                  </a:lnTo>
                  <a:lnTo>
                    <a:pt x="359" y="177"/>
                  </a:lnTo>
                  <a:lnTo>
                    <a:pt x="353" y="199"/>
                  </a:lnTo>
                  <a:lnTo>
                    <a:pt x="347" y="221"/>
                  </a:lnTo>
                  <a:lnTo>
                    <a:pt x="347" y="22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4" name="Freeform 952"/>
            <p:cNvSpPr>
              <a:spLocks/>
            </p:cNvSpPr>
            <p:nvPr/>
          </p:nvSpPr>
          <p:spPr bwMode="auto">
            <a:xfrm>
              <a:off x="222" y="4063"/>
              <a:ext cx="1" cy="5"/>
            </a:xfrm>
            <a:custGeom>
              <a:avLst/>
              <a:gdLst>
                <a:gd name="T0" fmla="*/ 0 w 46"/>
                <a:gd name="T1" fmla="*/ 221 h 221"/>
                <a:gd name="T2" fmla="*/ 10 w 46"/>
                <a:gd name="T3" fmla="*/ 203 h 221"/>
                <a:gd name="T4" fmla="*/ 17 w 46"/>
                <a:gd name="T5" fmla="*/ 184 h 221"/>
                <a:gd name="T6" fmla="*/ 23 w 46"/>
                <a:gd name="T7" fmla="*/ 164 h 221"/>
                <a:gd name="T8" fmla="*/ 27 w 46"/>
                <a:gd name="T9" fmla="*/ 142 h 221"/>
                <a:gd name="T10" fmla="*/ 31 w 46"/>
                <a:gd name="T11" fmla="*/ 120 h 221"/>
                <a:gd name="T12" fmla="*/ 33 w 46"/>
                <a:gd name="T13" fmla="*/ 97 h 221"/>
                <a:gd name="T14" fmla="*/ 35 w 46"/>
                <a:gd name="T15" fmla="*/ 73 h 221"/>
                <a:gd name="T16" fmla="*/ 38 w 46"/>
                <a:gd name="T17" fmla="*/ 49 h 221"/>
                <a:gd name="T18" fmla="*/ 42 w 46"/>
                <a:gd name="T19" fmla="*/ 25 h 221"/>
                <a:gd name="T20" fmla="*/ 46 w 46"/>
                <a:gd name="T21" fmla="*/ 0 h 221"/>
                <a:gd name="T22" fmla="*/ 46 w 46"/>
                <a:gd name="T23" fmla="*/ 0 h 221"/>
                <a:gd name="T24" fmla="*/ 46 w 46"/>
                <a:gd name="T25" fmla="*/ 23 h 221"/>
                <a:gd name="T26" fmla="*/ 46 w 46"/>
                <a:gd name="T27" fmla="*/ 46 h 221"/>
                <a:gd name="T28" fmla="*/ 46 w 46"/>
                <a:gd name="T29" fmla="*/ 70 h 221"/>
                <a:gd name="T30" fmla="*/ 45 w 46"/>
                <a:gd name="T31" fmla="*/ 94 h 221"/>
                <a:gd name="T32" fmla="*/ 43 w 46"/>
                <a:gd name="T33" fmla="*/ 117 h 221"/>
                <a:gd name="T34" fmla="*/ 38 w 46"/>
                <a:gd name="T35" fmla="*/ 140 h 221"/>
                <a:gd name="T36" fmla="*/ 33 w 46"/>
                <a:gd name="T37" fmla="*/ 163 h 221"/>
                <a:gd name="T38" fmla="*/ 25 w 46"/>
                <a:gd name="T39" fmla="*/ 184 h 221"/>
                <a:gd name="T40" fmla="*/ 14 w 46"/>
                <a:gd name="T41" fmla="*/ 203 h 221"/>
                <a:gd name="T42" fmla="*/ 0 w 46"/>
                <a:gd name="T43" fmla="*/ 221 h 221"/>
                <a:gd name="T44" fmla="*/ 0 w 46"/>
                <a:gd name="T4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21">
                  <a:moveTo>
                    <a:pt x="0" y="221"/>
                  </a:moveTo>
                  <a:lnTo>
                    <a:pt x="10" y="203"/>
                  </a:lnTo>
                  <a:lnTo>
                    <a:pt x="17" y="184"/>
                  </a:lnTo>
                  <a:lnTo>
                    <a:pt x="23" y="164"/>
                  </a:lnTo>
                  <a:lnTo>
                    <a:pt x="27" y="142"/>
                  </a:lnTo>
                  <a:lnTo>
                    <a:pt x="31" y="120"/>
                  </a:lnTo>
                  <a:lnTo>
                    <a:pt x="33" y="97"/>
                  </a:lnTo>
                  <a:lnTo>
                    <a:pt x="35" y="73"/>
                  </a:lnTo>
                  <a:lnTo>
                    <a:pt x="38" y="49"/>
                  </a:lnTo>
                  <a:lnTo>
                    <a:pt x="42" y="25"/>
                  </a:lnTo>
                  <a:lnTo>
                    <a:pt x="46" y="0"/>
                  </a:lnTo>
                  <a:lnTo>
                    <a:pt x="46" y="0"/>
                  </a:lnTo>
                  <a:lnTo>
                    <a:pt x="46" y="23"/>
                  </a:lnTo>
                  <a:lnTo>
                    <a:pt x="46" y="46"/>
                  </a:lnTo>
                  <a:lnTo>
                    <a:pt x="46" y="70"/>
                  </a:lnTo>
                  <a:lnTo>
                    <a:pt x="45" y="94"/>
                  </a:lnTo>
                  <a:lnTo>
                    <a:pt x="43" y="117"/>
                  </a:lnTo>
                  <a:lnTo>
                    <a:pt x="38" y="140"/>
                  </a:lnTo>
                  <a:lnTo>
                    <a:pt x="33" y="163"/>
                  </a:lnTo>
                  <a:lnTo>
                    <a:pt x="25" y="184"/>
                  </a:lnTo>
                  <a:lnTo>
                    <a:pt x="14" y="203"/>
                  </a:lnTo>
                  <a:lnTo>
                    <a:pt x="0" y="221"/>
                  </a:lnTo>
                  <a:lnTo>
                    <a:pt x="0" y="22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5" name="Freeform 953"/>
            <p:cNvSpPr>
              <a:spLocks/>
            </p:cNvSpPr>
            <p:nvPr/>
          </p:nvSpPr>
          <p:spPr bwMode="auto">
            <a:xfrm>
              <a:off x="214" y="4066"/>
              <a:ext cx="2" cy="2"/>
            </a:xfrm>
            <a:custGeom>
              <a:avLst/>
              <a:gdLst>
                <a:gd name="T0" fmla="*/ 0 w 77"/>
                <a:gd name="T1" fmla="*/ 95 h 95"/>
                <a:gd name="T2" fmla="*/ 7 w 77"/>
                <a:gd name="T3" fmla="*/ 79 h 95"/>
                <a:gd name="T4" fmla="*/ 19 w 77"/>
                <a:gd name="T5" fmla="*/ 67 h 95"/>
                <a:gd name="T6" fmla="*/ 30 w 77"/>
                <a:gd name="T7" fmla="*/ 55 h 95"/>
                <a:gd name="T8" fmla="*/ 39 w 77"/>
                <a:gd name="T9" fmla="*/ 42 h 95"/>
                <a:gd name="T10" fmla="*/ 41 w 77"/>
                <a:gd name="T11" fmla="*/ 25 h 95"/>
                <a:gd name="T12" fmla="*/ 16 w 77"/>
                <a:gd name="T13" fmla="*/ 25 h 95"/>
                <a:gd name="T14" fmla="*/ 26 w 77"/>
                <a:gd name="T15" fmla="*/ 15 h 95"/>
                <a:gd name="T16" fmla="*/ 31 w 77"/>
                <a:gd name="T17" fmla="*/ 20 h 95"/>
                <a:gd name="T18" fmla="*/ 31 w 77"/>
                <a:gd name="T19" fmla="*/ 20 h 95"/>
                <a:gd name="T20" fmla="*/ 40 w 77"/>
                <a:gd name="T21" fmla="*/ 11 h 95"/>
                <a:gd name="T22" fmla="*/ 49 w 77"/>
                <a:gd name="T23" fmla="*/ 9 h 95"/>
                <a:gd name="T24" fmla="*/ 59 w 77"/>
                <a:gd name="T25" fmla="*/ 10 h 95"/>
                <a:gd name="T26" fmla="*/ 68 w 77"/>
                <a:gd name="T27" fmla="*/ 8 h 95"/>
                <a:gd name="T28" fmla="*/ 77 w 77"/>
                <a:gd name="T29" fmla="*/ 0 h 95"/>
                <a:gd name="T30" fmla="*/ 77 w 77"/>
                <a:gd name="T31" fmla="*/ 0 h 95"/>
                <a:gd name="T32" fmla="*/ 71 w 77"/>
                <a:gd name="T33" fmla="*/ 10 h 95"/>
                <a:gd name="T34" fmla="*/ 65 w 77"/>
                <a:gd name="T35" fmla="*/ 21 h 95"/>
                <a:gd name="T36" fmla="*/ 59 w 77"/>
                <a:gd name="T37" fmla="*/ 31 h 95"/>
                <a:gd name="T38" fmla="*/ 51 w 77"/>
                <a:gd name="T39" fmla="*/ 41 h 95"/>
                <a:gd name="T40" fmla="*/ 44 w 77"/>
                <a:gd name="T41" fmla="*/ 51 h 95"/>
                <a:gd name="T42" fmla="*/ 36 w 77"/>
                <a:gd name="T43" fmla="*/ 61 h 95"/>
                <a:gd name="T44" fmla="*/ 28 w 77"/>
                <a:gd name="T45" fmla="*/ 70 h 95"/>
                <a:gd name="T46" fmla="*/ 19 w 77"/>
                <a:gd name="T47" fmla="*/ 79 h 95"/>
                <a:gd name="T48" fmla="*/ 10 w 77"/>
                <a:gd name="T49" fmla="*/ 87 h 95"/>
                <a:gd name="T50" fmla="*/ 0 w 77"/>
                <a:gd name="T51" fmla="*/ 95 h 95"/>
                <a:gd name="T52" fmla="*/ 0 w 77"/>
                <a:gd name="T5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95">
                  <a:moveTo>
                    <a:pt x="0" y="95"/>
                  </a:moveTo>
                  <a:lnTo>
                    <a:pt x="7" y="79"/>
                  </a:lnTo>
                  <a:lnTo>
                    <a:pt x="19" y="67"/>
                  </a:lnTo>
                  <a:lnTo>
                    <a:pt x="30" y="55"/>
                  </a:lnTo>
                  <a:lnTo>
                    <a:pt x="39" y="42"/>
                  </a:lnTo>
                  <a:lnTo>
                    <a:pt x="41" y="25"/>
                  </a:lnTo>
                  <a:lnTo>
                    <a:pt x="16" y="25"/>
                  </a:lnTo>
                  <a:lnTo>
                    <a:pt x="26" y="15"/>
                  </a:lnTo>
                  <a:lnTo>
                    <a:pt x="31" y="20"/>
                  </a:lnTo>
                  <a:lnTo>
                    <a:pt x="31" y="20"/>
                  </a:lnTo>
                  <a:lnTo>
                    <a:pt x="40" y="11"/>
                  </a:lnTo>
                  <a:lnTo>
                    <a:pt x="49" y="9"/>
                  </a:lnTo>
                  <a:lnTo>
                    <a:pt x="59" y="10"/>
                  </a:lnTo>
                  <a:lnTo>
                    <a:pt x="68" y="8"/>
                  </a:lnTo>
                  <a:lnTo>
                    <a:pt x="77" y="0"/>
                  </a:lnTo>
                  <a:lnTo>
                    <a:pt x="77" y="0"/>
                  </a:lnTo>
                  <a:lnTo>
                    <a:pt x="71" y="10"/>
                  </a:lnTo>
                  <a:lnTo>
                    <a:pt x="65" y="21"/>
                  </a:lnTo>
                  <a:lnTo>
                    <a:pt x="59" y="31"/>
                  </a:lnTo>
                  <a:lnTo>
                    <a:pt x="51" y="41"/>
                  </a:lnTo>
                  <a:lnTo>
                    <a:pt x="44" y="51"/>
                  </a:lnTo>
                  <a:lnTo>
                    <a:pt x="36" y="61"/>
                  </a:lnTo>
                  <a:lnTo>
                    <a:pt x="28" y="70"/>
                  </a:lnTo>
                  <a:lnTo>
                    <a:pt x="19" y="79"/>
                  </a:lnTo>
                  <a:lnTo>
                    <a:pt x="10" y="87"/>
                  </a:lnTo>
                  <a:lnTo>
                    <a:pt x="0" y="95"/>
                  </a:lnTo>
                  <a:lnTo>
                    <a:pt x="0" y="9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6" name="Freeform 954"/>
            <p:cNvSpPr>
              <a:spLocks/>
            </p:cNvSpPr>
            <p:nvPr/>
          </p:nvSpPr>
          <p:spPr bwMode="auto">
            <a:xfrm>
              <a:off x="227" y="4068"/>
              <a:ext cx="2" cy="3"/>
            </a:xfrm>
            <a:custGeom>
              <a:avLst/>
              <a:gdLst>
                <a:gd name="T0" fmla="*/ 68 w 68"/>
                <a:gd name="T1" fmla="*/ 15 h 146"/>
                <a:gd name="T2" fmla="*/ 68 w 68"/>
                <a:gd name="T3" fmla="*/ 19 h 146"/>
                <a:gd name="T4" fmla="*/ 67 w 68"/>
                <a:gd name="T5" fmla="*/ 24 h 146"/>
                <a:gd name="T6" fmla="*/ 64 w 68"/>
                <a:gd name="T7" fmla="*/ 28 h 146"/>
                <a:gd name="T8" fmla="*/ 61 w 68"/>
                <a:gd name="T9" fmla="*/ 32 h 146"/>
                <a:gd name="T10" fmla="*/ 58 w 68"/>
                <a:gd name="T11" fmla="*/ 36 h 146"/>
                <a:gd name="T12" fmla="*/ 63 w 68"/>
                <a:gd name="T13" fmla="*/ 41 h 146"/>
                <a:gd name="T14" fmla="*/ 63 w 68"/>
                <a:gd name="T15" fmla="*/ 41 h 146"/>
                <a:gd name="T16" fmla="*/ 57 w 68"/>
                <a:gd name="T17" fmla="*/ 52 h 146"/>
                <a:gd name="T18" fmla="*/ 52 w 68"/>
                <a:gd name="T19" fmla="*/ 62 h 146"/>
                <a:gd name="T20" fmla="*/ 47 w 68"/>
                <a:gd name="T21" fmla="*/ 72 h 146"/>
                <a:gd name="T22" fmla="*/ 43 w 68"/>
                <a:gd name="T23" fmla="*/ 82 h 146"/>
                <a:gd name="T24" fmla="*/ 39 w 68"/>
                <a:gd name="T25" fmla="*/ 92 h 146"/>
                <a:gd name="T26" fmla="*/ 36 w 68"/>
                <a:gd name="T27" fmla="*/ 102 h 146"/>
                <a:gd name="T28" fmla="*/ 32 w 68"/>
                <a:gd name="T29" fmla="*/ 112 h 146"/>
                <a:gd name="T30" fmla="*/ 29 w 68"/>
                <a:gd name="T31" fmla="*/ 122 h 146"/>
                <a:gd name="T32" fmla="*/ 25 w 68"/>
                <a:gd name="T33" fmla="*/ 133 h 146"/>
                <a:gd name="T34" fmla="*/ 22 w 68"/>
                <a:gd name="T35" fmla="*/ 146 h 146"/>
                <a:gd name="T36" fmla="*/ 22 w 68"/>
                <a:gd name="T37" fmla="*/ 146 h 146"/>
                <a:gd name="T38" fmla="*/ 17 w 68"/>
                <a:gd name="T39" fmla="*/ 132 h 146"/>
                <a:gd name="T40" fmla="*/ 13 w 68"/>
                <a:gd name="T41" fmla="*/ 117 h 146"/>
                <a:gd name="T42" fmla="*/ 10 w 68"/>
                <a:gd name="T43" fmla="*/ 102 h 146"/>
                <a:gd name="T44" fmla="*/ 5 w 68"/>
                <a:gd name="T45" fmla="*/ 87 h 146"/>
                <a:gd name="T46" fmla="*/ 3 w 68"/>
                <a:gd name="T47" fmla="*/ 72 h 146"/>
                <a:gd name="T48" fmla="*/ 1 w 68"/>
                <a:gd name="T49" fmla="*/ 57 h 146"/>
                <a:gd name="T50" fmla="*/ 0 w 68"/>
                <a:gd name="T51" fmla="*/ 42 h 146"/>
                <a:gd name="T52" fmla="*/ 1 w 68"/>
                <a:gd name="T53" fmla="*/ 28 h 146"/>
                <a:gd name="T54" fmla="*/ 2 w 68"/>
                <a:gd name="T55" fmla="*/ 13 h 146"/>
                <a:gd name="T56" fmla="*/ 7 w 68"/>
                <a:gd name="T57" fmla="*/ 0 h 146"/>
                <a:gd name="T58" fmla="*/ 7 w 68"/>
                <a:gd name="T59" fmla="*/ 0 h 146"/>
                <a:gd name="T60" fmla="*/ 20 w 68"/>
                <a:gd name="T61" fmla="*/ 1 h 146"/>
                <a:gd name="T62" fmla="*/ 34 w 68"/>
                <a:gd name="T63" fmla="*/ 2 h 146"/>
                <a:gd name="T64" fmla="*/ 48 w 68"/>
                <a:gd name="T65" fmla="*/ 4 h 146"/>
                <a:gd name="T66" fmla="*/ 60 w 68"/>
                <a:gd name="T67" fmla="*/ 8 h 146"/>
                <a:gd name="T68" fmla="*/ 68 w 68"/>
                <a:gd name="T69" fmla="*/ 15 h 146"/>
                <a:gd name="T70" fmla="*/ 68 w 68"/>
                <a:gd name="T7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46">
                  <a:moveTo>
                    <a:pt x="68" y="15"/>
                  </a:moveTo>
                  <a:lnTo>
                    <a:pt x="68" y="19"/>
                  </a:lnTo>
                  <a:lnTo>
                    <a:pt x="67" y="24"/>
                  </a:lnTo>
                  <a:lnTo>
                    <a:pt x="64" y="28"/>
                  </a:lnTo>
                  <a:lnTo>
                    <a:pt x="61" y="32"/>
                  </a:lnTo>
                  <a:lnTo>
                    <a:pt x="58" y="36"/>
                  </a:lnTo>
                  <a:lnTo>
                    <a:pt x="63" y="41"/>
                  </a:lnTo>
                  <a:lnTo>
                    <a:pt x="63" y="41"/>
                  </a:lnTo>
                  <a:lnTo>
                    <a:pt x="57" y="52"/>
                  </a:lnTo>
                  <a:lnTo>
                    <a:pt x="52" y="62"/>
                  </a:lnTo>
                  <a:lnTo>
                    <a:pt x="47" y="72"/>
                  </a:lnTo>
                  <a:lnTo>
                    <a:pt x="43" y="82"/>
                  </a:lnTo>
                  <a:lnTo>
                    <a:pt x="39" y="92"/>
                  </a:lnTo>
                  <a:lnTo>
                    <a:pt x="36" y="102"/>
                  </a:lnTo>
                  <a:lnTo>
                    <a:pt x="32" y="112"/>
                  </a:lnTo>
                  <a:lnTo>
                    <a:pt x="29" y="122"/>
                  </a:lnTo>
                  <a:lnTo>
                    <a:pt x="25" y="133"/>
                  </a:lnTo>
                  <a:lnTo>
                    <a:pt x="22" y="146"/>
                  </a:lnTo>
                  <a:lnTo>
                    <a:pt x="22" y="146"/>
                  </a:lnTo>
                  <a:lnTo>
                    <a:pt x="17" y="132"/>
                  </a:lnTo>
                  <a:lnTo>
                    <a:pt x="13" y="117"/>
                  </a:lnTo>
                  <a:lnTo>
                    <a:pt x="10" y="102"/>
                  </a:lnTo>
                  <a:lnTo>
                    <a:pt x="5" y="87"/>
                  </a:lnTo>
                  <a:lnTo>
                    <a:pt x="3" y="72"/>
                  </a:lnTo>
                  <a:lnTo>
                    <a:pt x="1" y="57"/>
                  </a:lnTo>
                  <a:lnTo>
                    <a:pt x="0" y="42"/>
                  </a:lnTo>
                  <a:lnTo>
                    <a:pt x="1" y="28"/>
                  </a:lnTo>
                  <a:lnTo>
                    <a:pt x="2" y="13"/>
                  </a:lnTo>
                  <a:lnTo>
                    <a:pt x="7" y="0"/>
                  </a:lnTo>
                  <a:lnTo>
                    <a:pt x="7" y="0"/>
                  </a:lnTo>
                  <a:lnTo>
                    <a:pt x="20" y="1"/>
                  </a:lnTo>
                  <a:lnTo>
                    <a:pt x="34" y="2"/>
                  </a:lnTo>
                  <a:lnTo>
                    <a:pt x="48" y="4"/>
                  </a:lnTo>
                  <a:lnTo>
                    <a:pt x="60" y="8"/>
                  </a:lnTo>
                  <a:lnTo>
                    <a:pt x="68" y="15"/>
                  </a:lnTo>
                  <a:lnTo>
                    <a:pt x="68"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7" name="Freeform 955"/>
            <p:cNvSpPr>
              <a:spLocks/>
            </p:cNvSpPr>
            <p:nvPr/>
          </p:nvSpPr>
          <p:spPr bwMode="auto">
            <a:xfrm>
              <a:off x="230" y="4069"/>
              <a:ext cx="1" cy="3"/>
            </a:xfrm>
            <a:custGeom>
              <a:avLst/>
              <a:gdLst>
                <a:gd name="T0" fmla="*/ 72 w 72"/>
                <a:gd name="T1" fmla="*/ 45 h 140"/>
                <a:gd name="T2" fmla="*/ 69 w 72"/>
                <a:gd name="T3" fmla="*/ 56 h 140"/>
                <a:gd name="T4" fmla="*/ 65 w 72"/>
                <a:gd name="T5" fmla="*/ 66 h 140"/>
                <a:gd name="T6" fmla="*/ 61 w 72"/>
                <a:gd name="T7" fmla="*/ 76 h 140"/>
                <a:gd name="T8" fmla="*/ 55 w 72"/>
                <a:gd name="T9" fmla="*/ 86 h 140"/>
                <a:gd name="T10" fmla="*/ 48 w 72"/>
                <a:gd name="T11" fmla="*/ 95 h 140"/>
                <a:gd name="T12" fmla="*/ 41 w 72"/>
                <a:gd name="T13" fmla="*/ 104 h 140"/>
                <a:gd name="T14" fmla="*/ 33 w 72"/>
                <a:gd name="T15" fmla="*/ 113 h 140"/>
                <a:gd name="T16" fmla="*/ 24 w 72"/>
                <a:gd name="T17" fmla="*/ 122 h 140"/>
                <a:gd name="T18" fmla="*/ 15 w 72"/>
                <a:gd name="T19" fmla="*/ 131 h 140"/>
                <a:gd name="T20" fmla="*/ 6 w 72"/>
                <a:gd name="T21" fmla="*/ 140 h 140"/>
                <a:gd name="T22" fmla="*/ 6 w 72"/>
                <a:gd name="T23" fmla="*/ 140 h 140"/>
                <a:gd name="T24" fmla="*/ 0 w 72"/>
                <a:gd name="T25" fmla="*/ 131 h 140"/>
                <a:gd name="T26" fmla="*/ 2 w 72"/>
                <a:gd name="T27" fmla="*/ 123 h 140"/>
                <a:gd name="T28" fmla="*/ 8 w 72"/>
                <a:gd name="T29" fmla="*/ 116 h 140"/>
                <a:gd name="T30" fmla="*/ 14 w 72"/>
                <a:gd name="T31" fmla="*/ 108 h 140"/>
                <a:gd name="T32" fmla="*/ 16 w 72"/>
                <a:gd name="T33" fmla="*/ 100 h 140"/>
                <a:gd name="T34" fmla="*/ 16 w 72"/>
                <a:gd name="T35" fmla="*/ 100 h 140"/>
                <a:gd name="T36" fmla="*/ 21 w 72"/>
                <a:gd name="T37" fmla="*/ 100 h 140"/>
                <a:gd name="T38" fmla="*/ 28 w 72"/>
                <a:gd name="T39" fmla="*/ 99 h 140"/>
                <a:gd name="T40" fmla="*/ 33 w 72"/>
                <a:gd name="T41" fmla="*/ 97 h 140"/>
                <a:gd name="T42" fmla="*/ 38 w 72"/>
                <a:gd name="T43" fmla="*/ 94 h 140"/>
                <a:gd name="T44" fmla="*/ 42 w 72"/>
                <a:gd name="T45" fmla="*/ 90 h 140"/>
                <a:gd name="T46" fmla="*/ 42 w 72"/>
                <a:gd name="T47" fmla="*/ 90 h 140"/>
                <a:gd name="T48" fmla="*/ 36 w 72"/>
                <a:gd name="T49" fmla="*/ 87 h 140"/>
                <a:gd name="T50" fmla="*/ 33 w 72"/>
                <a:gd name="T51" fmla="*/ 83 h 140"/>
                <a:gd name="T52" fmla="*/ 31 w 72"/>
                <a:gd name="T53" fmla="*/ 79 h 140"/>
                <a:gd name="T54" fmla="*/ 29 w 72"/>
                <a:gd name="T55" fmla="*/ 75 h 140"/>
                <a:gd name="T56" fmla="*/ 27 w 72"/>
                <a:gd name="T57" fmla="*/ 70 h 140"/>
                <a:gd name="T58" fmla="*/ 27 w 72"/>
                <a:gd name="T59" fmla="*/ 70 h 140"/>
                <a:gd name="T60" fmla="*/ 33 w 72"/>
                <a:gd name="T61" fmla="*/ 65 h 140"/>
                <a:gd name="T62" fmla="*/ 34 w 72"/>
                <a:gd name="T63" fmla="*/ 60 h 140"/>
                <a:gd name="T64" fmla="*/ 33 w 72"/>
                <a:gd name="T65" fmla="*/ 56 h 140"/>
                <a:gd name="T66" fmla="*/ 32 w 72"/>
                <a:gd name="T67" fmla="*/ 51 h 140"/>
                <a:gd name="T68" fmla="*/ 37 w 72"/>
                <a:gd name="T69" fmla="*/ 45 h 140"/>
                <a:gd name="T70" fmla="*/ 37 w 72"/>
                <a:gd name="T71" fmla="*/ 45 h 140"/>
                <a:gd name="T72" fmla="*/ 39 w 72"/>
                <a:gd name="T73" fmla="*/ 44 h 140"/>
                <a:gd name="T74" fmla="*/ 41 w 72"/>
                <a:gd name="T75" fmla="*/ 45 h 140"/>
                <a:gd name="T76" fmla="*/ 43 w 72"/>
                <a:gd name="T77" fmla="*/ 46 h 140"/>
                <a:gd name="T78" fmla="*/ 45 w 72"/>
                <a:gd name="T79" fmla="*/ 48 h 140"/>
                <a:gd name="T80" fmla="*/ 47 w 72"/>
                <a:gd name="T81" fmla="*/ 50 h 140"/>
                <a:gd name="T82" fmla="*/ 47 w 72"/>
                <a:gd name="T83" fmla="*/ 50 h 140"/>
                <a:gd name="T84" fmla="*/ 49 w 72"/>
                <a:gd name="T85" fmla="*/ 42 h 140"/>
                <a:gd name="T86" fmla="*/ 53 w 72"/>
                <a:gd name="T87" fmla="*/ 41 h 140"/>
                <a:gd name="T88" fmla="*/ 57 w 72"/>
                <a:gd name="T89" fmla="*/ 43 h 140"/>
                <a:gd name="T90" fmla="*/ 60 w 72"/>
                <a:gd name="T91" fmla="*/ 42 h 140"/>
                <a:gd name="T92" fmla="*/ 62 w 72"/>
                <a:gd name="T93" fmla="*/ 35 h 140"/>
                <a:gd name="T94" fmla="*/ 62 w 72"/>
                <a:gd name="T95" fmla="*/ 35 h 140"/>
                <a:gd name="T96" fmla="*/ 58 w 72"/>
                <a:gd name="T97" fmla="*/ 28 h 140"/>
                <a:gd name="T98" fmla="*/ 55 w 72"/>
                <a:gd name="T99" fmla="*/ 21 h 140"/>
                <a:gd name="T100" fmla="*/ 52 w 72"/>
                <a:gd name="T101" fmla="*/ 15 h 140"/>
                <a:gd name="T102" fmla="*/ 51 w 72"/>
                <a:gd name="T103" fmla="*/ 7 h 140"/>
                <a:gd name="T104" fmla="*/ 52 w 72"/>
                <a:gd name="T105" fmla="*/ 0 h 140"/>
                <a:gd name="T106" fmla="*/ 52 w 72"/>
                <a:gd name="T107" fmla="*/ 0 h 140"/>
                <a:gd name="T108" fmla="*/ 58 w 72"/>
                <a:gd name="T109" fmla="*/ 4 h 140"/>
                <a:gd name="T110" fmla="*/ 63 w 72"/>
                <a:gd name="T111" fmla="*/ 12 h 140"/>
                <a:gd name="T112" fmla="*/ 65 w 72"/>
                <a:gd name="T113" fmla="*/ 23 h 140"/>
                <a:gd name="T114" fmla="*/ 68 w 72"/>
                <a:gd name="T115" fmla="*/ 34 h 140"/>
                <a:gd name="T116" fmla="*/ 72 w 72"/>
                <a:gd name="T117" fmla="*/ 45 h 140"/>
                <a:gd name="T118" fmla="*/ 72 w 72"/>
                <a:gd name="T119" fmla="*/ 4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140">
                  <a:moveTo>
                    <a:pt x="72" y="45"/>
                  </a:moveTo>
                  <a:lnTo>
                    <a:pt x="69" y="56"/>
                  </a:lnTo>
                  <a:lnTo>
                    <a:pt x="65" y="66"/>
                  </a:lnTo>
                  <a:lnTo>
                    <a:pt x="61" y="76"/>
                  </a:lnTo>
                  <a:lnTo>
                    <a:pt x="55" y="86"/>
                  </a:lnTo>
                  <a:lnTo>
                    <a:pt x="48" y="95"/>
                  </a:lnTo>
                  <a:lnTo>
                    <a:pt x="41" y="104"/>
                  </a:lnTo>
                  <a:lnTo>
                    <a:pt x="33" y="113"/>
                  </a:lnTo>
                  <a:lnTo>
                    <a:pt x="24" y="122"/>
                  </a:lnTo>
                  <a:lnTo>
                    <a:pt x="15" y="131"/>
                  </a:lnTo>
                  <a:lnTo>
                    <a:pt x="6" y="140"/>
                  </a:lnTo>
                  <a:lnTo>
                    <a:pt x="6" y="140"/>
                  </a:lnTo>
                  <a:lnTo>
                    <a:pt x="0" y="131"/>
                  </a:lnTo>
                  <a:lnTo>
                    <a:pt x="2" y="123"/>
                  </a:lnTo>
                  <a:lnTo>
                    <a:pt x="8" y="116"/>
                  </a:lnTo>
                  <a:lnTo>
                    <a:pt x="14" y="108"/>
                  </a:lnTo>
                  <a:lnTo>
                    <a:pt x="16" y="100"/>
                  </a:lnTo>
                  <a:lnTo>
                    <a:pt x="16" y="100"/>
                  </a:lnTo>
                  <a:lnTo>
                    <a:pt x="21" y="100"/>
                  </a:lnTo>
                  <a:lnTo>
                    <a:pt x="28" y="99"/>
                  </a:lnTo>
                  <a:lnTo>
                    <a:pt x="33" y="97"/>
                  </a:lnTo>
                  <a:lnTo>
                    <a:pt x="38" y="94"/>
                  </a:lnTo>
                  <a:lnTo>
                    <a:pt x="42" y="90"/>
                  </a:lnTo>
                  <a:lnTo>
                    <a:pt x="42" y="90"/>
                  </a:lnTo>
                  <a:lnTo>
                    <a:pt x="36" y="87"/>
                  </a:lnTo>
                  <a:lnTo>
                    <a:pt x="33" y="83"/>
                  </a:lnTo>
                  <a:lnTo>
                    <a:pt x="31" y="79"/>
                  </a:lnTo>
                  <a:lnTo>
                    <a:pt x="29" y="75"/>
                  </a:lnTo>
                  <a:lnTo>
                    <a:pt x="27" y="70"/>
                  </a:lnTo>
                  <a:lnTo>
                    <a:pt x="27" y="70"/>
                  </a:lnTo>
                  <a:lnTo>
                    <a:pt x="33" y="65"/>
                  </a:lnTo>
                  <a:lnTo>
                    <a:pt x="34" y="60"/>
                  </a:lnTo>
                  <a:lnTo>
                    <a:pt x="33" y="56"/>
                  </a:lnTo>
                  <a:lnTo>
                    <a:pt x="32" y="51"/>
                  </a:lnTo>
                  <a:lnTo>
                    <a:pt x="37" y="45"/>
                  </a:lnTo>
                  <a:lnTo>
                    <a:pt x="37" y="45"/>
                  </a:lnTo>
                  <a:lnTo>
                    <a:pt x="39" y="44"/>
                  </a:lnTo>
                  <a:lnTo>
                    <a:pt x="41" y="45"/>
                  </a:lnTo>
                  <a:lnTo>
                    <a:pt x="43" y="46"/>
                  </a:lnTo>
                  <a:lnTo>
                    <a:pt x="45" y="48"/>
                  </a:lnTo>
                  <a:lnTo>
                    <a:pt x="47" y="50"/>
                  </a:lnTo>
                  <a:lnTo>
                    <a:pt x="47" y="50"/>
                  </a:lnTo>
                  <a:lnTo>
                    <a:pt x="49" y="42"/>
                  </a:lnTo>
                  <a:lnTo>
                    <a:pt x="53" y="41"/>
                  </a:lnTo>
                  <a:lnTo>
                    <a:pt x="57" y="43"/>
                  </a:lnTo>
                  <a:lnTo>
                    <a:pt x="60" y="42"/>
                  </a:lnTo>
                  <a:lnTo>
                    <a:pt x="62" y="35"/>
                  </a:lnTo>
                  <a:lnTo>
                    <a:pt x="62" y="35"/>
                  </a:lnTo>
                  <a:lnTo>
                    <a:pt x="58" y="28"/>
                  </a:lnTo>
                  <a:lnTo>
                    <a:pt x="55" y="21"/>
                  </a:lnTo>
                  <a:lnTo>
                    <a:pt x="52" y="15"/>
                  </a:lnTo>
                  <a:lnTo>
                    <a:pt x="51" y="7"/>
                  </a:lnTo>
                  <a:lnTo>
                    <a:pt x="52" y="0"/>
                  </a:lnTo>
                  <a:lnTo>
                    <a:pt x="52" y="0"/>
                  </a:lnTo>
                  <a:lnTo>
                    <a:pt x="58" y="4"/>
                  </a:lnTo>
                  <a:lnTo>
                    <a:pt x="63" y="12"/>
                  </a:lnTo>
                  <a:lnTo>
                    <a:pt x="65" y="23"/>
                  </a:lnTo>
                  <a:lnTo>
                    <a:pt x="68" y="34"/>
                  </a:lnTo>
                  <a:lnTo>
                    <a:pt x="72" y="45"/>
                  </a:lnTo>
                  <a:lnTo>
                    <a:pt x="72" y="4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8" name="Freeform 956"/>
            <p:cNvSpPr>
              <a:spLocks/>
            </p:cNvSpPr>
            <p:nvPr/>
          </p:nvSpPr>
          <p:spPr bwMode="auto">
            <a:xfrm>
              <a:off x="214" y="4071"/>
              <a:ext cx="4" cy="8"/>
            </a:xfrm>
            <a:custGeom>
              <a:avLst/>
              <a:gdLst>
                <a:gd name="T0" fmla="*/ 199 w 199"/>
                <a:gd name="T1" fmla="*/ 5 h 361"/>
                <a:gd name="T2" fmla="*/ 182 w 199"/>
                <a:gd name="T3" fmla="*/ 23 h 361"/>
                <a:gd name="T4" fmla="*/ 165 w 199"/>
                <a:gd name="T5" fmla="*/ 42 h 361"/>
                <a:gd name="T6" fmla="*/ 148 w 199"/>
                <a:gd name="T7" fmla="*/ 61 h 361"/>
                <a:gd name="T8" fmla="*/ 132 w 199"/>
                <a:gd name="T9" fmla="*/ 80 h 361"/>
                <a:gd name="T10" fmla="*/ 118 w 199"/>
                <a:gd name="T11" fmla="*/ 100 h 361"/>
                <a:gd name="T12" fmla="*/ 103 w 199"/>
                <a:gd name="T13" fmla="*/ 121 h 361"/>
                <a:gd name="T14" fmla="*/ 90 w 199"/>
                <a:gd name="T15" fmla="*/ 145 h 361"/>
                <a:gd name="T16" fmla="*/ 79 w 199"/>
                <a:gd name="T17" fmla="*/ 170 h 361"/>
                <a:gd name="T18" fmla="*/ 70 w 199"/>
                <a:gd name="T19" fmla="*/ 196 h 361"/>
                <a:gd name="T20" fmla="*/ 62 w 199"/>
                <a:gd name="T21" fmla="*/ 226 h 361"/>
                <a:gd name="T22" fmla="*/ 62 w 199"/>
                <a:gd name="T23" fmla="*/ 226 h 361"/>
                <a:gd name="T24" fmla="*/ 50 w 199"/>
                <a:gd name="T25" fmla="*/ 236 h 361"/>
                <a:gd name="T26" fmla="*/ 43 w 199"/>
                <a:gd name="T27" fmla="*/ 249 h 361"/>
                <a:gd name="T28" fmla="*/ 37 w 199"/>
                <a:gd name="T29" fmla="*/ 263 h 361"/>
                <a:gd name="T30" fmla="*/ 33 w 199"/>
                <a:gd name="T31" fmla="*/ 277 h 361"/>
                <a:gd name="T32" fmla="*/ 29 w 199"/>
                <a:gd name="T33" fmla="*/ 293 h 361"/>
                <a:gd name="T34" fmla="*/ 26 w 199"/>
                <a:gd name="T35" fmla="*/ 308 h 361"/>
                <a:gd name="T36" fmla="*/ 22 w 199"/>
                <a:gd name="T37" fmla="*/ 323 h 361"/>
                <a:gd name="T38" fmla="*/ 17 w 199"/>
                <a:gd name="T39" fmla="*/ 337 h 361"/>
                <a:gd name="T40" fmla="*/ 9 w 199"/>
                <a:gd name="T41" fmla="*/ 349 h 361"/>
                <a:gd name="T42" fmla="*/ 0 w 199"/>
                <a:gd name="T43" fmla="*/ 361 h 361"/>
                <a:gd name="T44" fmla="*/ 0 w 199"/>
                <a:gd name="T45" fmla="*/ 361 h 361"/>
                <a:gd name="T46" fmla="*/ 5 w 199"/>
                <a:gd name="T47" fmla="*/ 352 h 361"/>
                <a:gd name="T48" fmla="*/ 11 w 199"/>
                <a:gd name="T49" fmla="*/ 342 h 361"/>
                <a:gd name="T50" fmla="*/ 13 w 199"/>
                <a:gd name="T51" fmla="*/ 331 h 361"/>
                <a:gd name="T52" fmla="*/ 16 w 199"/>
                <a:gd name="T53" fmla="*/ 319 h 361"/>
                <a:gd name="T54" fmla="*/ 17 w 199"/>
                <a:gd name="T55" fmla="*/ 306 h 361"/>
                <a:gd name="T56" fmla="*/ 19 w 199"/>
                <a:gd name="T57" fmla="*/ 293 h 361"/>
                <a:gd name="T58" fmla="*/ 21 w 199"/>
                <a:gd name="T59" fmla="*/ 280 h 361"/>
                <a:gd name="T60" fmla="*/ 24 w 199"/>
                <a:gd name="T61" fmla="*/ 266 h 361"/>
                <a:gd name="T62" fmla="*/ 29 w 199"/>
                <a:gd name="T63" fmla="*/ 253 h 361"/>
                <a:gd name="T64" fmla="*/ 36 w 199"/>
                <a:gd name="T65" fmla="*/ 241 h 361"/>
                <a:gd name="T66" fmla="*/ 36 w 199"/>
                <a:gd name="T67" fmla="*/ 241 h 361"/>
                <a:gd name="T68" fmla="*/ 37 w 199"/>
                <a:gd name="T69" fmla="*/ 227 h 361"/>
                <a:gd name="T70" fmla="*/ 43 w 199"/>
                <a:gd name="T71" fmla="*/ 213 h 361"/>
                <a:gd name="T72" fmla="*/ 53 w 199"/>
                <a:gd name="T73" fmla="*/ 200 h 361"/>
                <a:gd name="T74" fmla="*/ 62 w 199"/>
                <a:gd name="T75" fmla="*/ 186 h 361"/>
                <a:gd name="T76" fmla="*/ 67 w 199"/>
                <a:gd name="T77" fmla="*/ 171 h 361"/>
                <a:gd name="T78" fmla="*/ 67 w 199"/>
                <a:gd name="T79" fmla="*/ 171 h 361"/>
                <a:gd name="T80" fmla="*/ 73 w 199"/>
                <a:gd name="T81" fmla="*/ 153 h 361"/>
                <a:gd name="T82" fmla="*/ 80 w 199"/>
                <a:gd name="T83" fmla="*/ 134 h 361"/>
                <a:gd name="T84" fmla="*/ 89 w 199"/>
                <a:gd name="T85" fmla="*/ 116 h 361"/>
                <a:gd name="T86" fmla="*/ 98 w 199"/>
                <a:gd name="T87" fmla="*/ 98 h 361"/>
                <a:gd name="T88" fmla="*/ 109 w 199"/>
                <a:gd name="T89" fmla="*/ 81 h 361"/>
                <a:gd name="T90" fmla="*/ 120 w 199"/>
                <a:gd name="T91" fmla="*/ 65 h 361"/>
                <a:gd name="T92" fmla="*/ 131 w 199"/>
                <a:gd name="T93" fmla="*/ 50 h 361"/>
                <a:gd name="T94" fmla="*/ 143 w 199"/>
                <a:gd name="T95" fmla="*/ 36 h 361"/>
                <a:gd name="T96" fmla="*/ 156 w 199"/>
                <a:gd name="T97" fmla="*/ 24 h 361"/>
                <a:gd name="T98" fmla="*/ 169 w 199"/>
                <a:gd name="T99" fmla="*/ 15 h 361"/>
                <a:gd name="T100" fmla="*/ 174 w 199"/>
                <a:gd name="T101" fmla="*/ 20 h 361"/>
                <a:gd name="T102" fmla="*/ 194 w 199"/>
                <a:gd name="T103" fmla="*/ 0 h 361"/>
                <a:gd name="T104" fmla="*/ 199 w 199"/>
                <a:gd name="T105" fmla="*/ 5 h 361"/>
                <a:gd name="T106" fmla="*/ 199 w 199"/>
                <a:gd name="T107" fmla="*/ 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 h="361">
                  <a:moveTo>
                    <a:pt x="199" y="5"/>
                  </a:moveTo>
                  <a:lnTo>
                    <a:pt x="182" y="23"/>
                  </a:lnTo>
                  <a:lnTo>
                    <a:pt x="165" y="42"/>
                  </a:lnTo>
                  <a:lnTo>
                    <a:pt x="148" y="61"/>
                  </a:lnTo>
                  <a:lnTo>
                    <a:pt x="132" y="80"/>
                  </a:lnTo>
                  <a:lnTo>
                    <a:pt x="118" y="100"/>
                  </a:lnTo>
                  <a:lnTo>
                    <a:pt x="103" y="121"/>
                  </a:lnTo>
                  <a:lnTo>
                    <a:pt x="90" y="145"/>
                  </a:lnTo>
                  <a:lnTo>
                    <a:pt x="79" y="170"/>
                  </a:lnTo>
                  <a:lnTo>
                    <a:pt x="70" y="196"/>
                  </a:lnTo>
                  <a:lnTo>
                    <a:pt x="62" y="226"/>
                  </a:lnTo>
                  <a:lnTo>
                    <a:pt x="62" y="226"/>
                  </a:lnTo>
                  <a:lnTo>
                    <a:pt x="50" y="236"/>
                  </a:lnTo>
                  <a:lnTo>
                    <a:pt x="43" y="249"/>
                  </a:lnTo>
                  <a:lnTo>
                    <a:pt x="37" y="263"/>
                  </a:lnTo>
                  <a:lnTo>
                    <a:pt x="33" y="277"/>
                  </a:lnTo>
                  <a:lnTo>
                    <a:pt x="29" y="293"/>
                  </a:lnTo>
                  <a:lnTo>
                    <a:pt x="26" y="308"/>
                  </a:lnTo>
                  <a:lnTo>
                    <a:pt x="22" y="323"/>
                  </a:lnTo>
                  <a:lnTo>
                    <a:pt x="17" y="337"/>
                  </a:lnTo>
                  <a:lnTo>
                    <a:pt x="9" y="349"/>
                  </a:lnTo>
                  <a:lnTo>
                    <a:pt x="0" y="361"/>
                  </a:lnTo>
                  <a:lnTo>
                    <a:pt x="0" y="361"/>
                  </a:lnTo>
                  <a:lnTo>
                    <a:pt x="5" y="352"/>
                  </a:lnTo>
                  <a:lnTo>
                    <a:pt x="11" y="342"/>
                  </a:lnTo>
                  <a:lnTo>
                    <a:pt x="13" y="331"/>
                  </a:lnTo>
                  <a:lnTo>
                    <a:pt x="16" y="319"/>
                  </a:lnTo>
                  <a:lnTo>
                    <a:pt x="17" y="306"/>
                  </a:lnTo>
                  <a:lnTo>
                    <a:pt x="19" y="293"/>
                  </a:lnTo>
                  <a:lnTo>
                    <a:pt x="21" y="280"/>
                  </a:lnTo>
                  <a:lnTo>
                    <a:pt x="24" y="266"/>
                  </a:lnTo>
                  <a:lnTo>
                    <a:pt x="29" y="253"/>
                  </a:lnTo>
                  <a:lnTo>
                    <a:pt x="36" y="241"/>
                  </a:lnTo>
                  <a:lnTo>
                    <a:pt x="36" y="241"/>
                  </a:lnTo>
                  <a:lnTo>
                    <a:pt x="37" y="227"/>
                  </a:lnTo>
                  <a:lnTo>
                    <a:pt x="43" y="213"/>
                  </a:lnTo>
                  <a:lnTo>
                    <a:pt x="53" y="200"/>
                  </a:lnTo>
                  <a:lnTo>
                    <a:pt x="62" y="186"/>
                  </a:lnTo>
                  <a:lnTo>
                    <a:pt x="67" y="171"/>
                  </a:lnTo>
                  <a:lnTo>
                    <a:pt x="67" y="171"/>
                  </a:lnTo>
                  <a:lnTo>
                    <a:pt x="73" y="153"/>
                  </a:lnTo>
                  <a:lnTo>
                    <a:pt x="80" y="134"/>
                  </a:lnTo>
                  <a:lnTo>
                    <a:pt x="89" y="116"/>
                  </a:lnTo>
                  <a:lnTo>
                    <a:pt x="98" y="98"/>
                  </a:lnTo>
                  <a:lnTo>
                    <a:pt x="109" y="81"/>
                  </a:lnTo>
                  <a:lnTo>
                    <a:pt x="120" y="65"/>
                  </a:lnTo>
                  <a:lnTo>
                    <a:pt x="131" y="50"/>
                  </a:lnTo>
                  <a:lnTo>
                    <a:pt x="143" y="36"/>
                  </a:lnTo>
                  <a:lnTo>
                    <a:pt x="156" y="24"/>
                  </a:lnTo>
                  <a:lnTo>
                    <a:pt x="169" y="15"/>
                  </a:lnTo>
                  <a:lnTo>
                    <a:pt x="174" y="20"/>
                  </a:lnTo>
                  <a:lnTo>
                    <a:pt x="194" y="0"/>
                  </a:lnTo>
                  <a:lnTo>
                    <a:pt x="199" y="5"/>
                  </a:lnTo>
                  <a:lnTo>
                    <a:pt x="199" y="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69" name="Freeform 957"/>
            <p:cNvSpPr>
              <a:spLocks/>
            </p:cNvSpPr>
            <p:nvPr/>
          </p:nvSpPr>
          <p:spPr bwMode="auto">
            <a:xfrm>
              <a:off x="223" y="4071"/>
              <a:ext cx="0" cy="1"/>
            </a:xfrm>
            <a:custGeom>
              <a:avLst/>
              <a:gdLst>
                <a:gd name="T0" fmla="*/ 0 w 10"/>
                <a:gd name="T1" fmla="*/ 1 h 26"/>
                <a:gd name="T2" fmla="*/ 5 w 10"/>
                <a:gd name="T3" fmla="*/ 0 h 26"/>
                <a:gd name="T4" fmla="*/ 10 w 10"/>
                <a:gd name="T5" fmla="*/ 25 h 26"/>
                <a:gd name="T6" fmla="*/ 5 w 10"/>
                <a:gd name="T7" fmla="*/ 26 h 26"/>
                <a:gd name="T8" fmla="*/ 0 w 10"/>
                <a:gd name="T9" fmla="*/ 1 h 26"/>
                <a:gd name="T10" fmla="*/ 0 w 10"/>
                <a:gd name="T11" fmla="*/ 1 h 26"/>
              </a:gdLst>
              <a:ahLst/>
              <a:cxnLst>
                <a:cxn ang="0">
                  <a:pos x="T0" y="T1"/>
                </a:cxn>
                <a:cxn ang="0">
                  <a:pos x="T2" y="T3"/>
                </a:cxn>
                <a:cxn ang="0">
                  <a:pos x="T4" y="T5"/>
                </a:cxn>
                <a:cxn ang="0">
                  <a:pos x="T6" y="T7"/>
                </a:cxn>
                <a:cxn ang="0">
                  <a:pos x="T8" y="T9"/>
                </a:cxn>
                <a:cxn ang="0">
                  <a:pos x="T10" y="T11"/>
                </a:cxn>
              </a:cxnLst>
              <a:rect l="0" t="0" r="r" b="b"/>
              <a:pathLst>
                <a:path w="10" h="26">
                  <a:moveTo>
                    <a:pt x="0" y="1"/>
                  </a:moveTo>
                  <a:lnTo>
                    <a:pt x="5" y="0"/>
                  </a:lnTo>
                  <a:lnTo>
                    <a:pt x="10" y="25"/>
                  </a:lnTo>
                  <a:lnTo>
                    <a:pt x="5" y="26"/>
                  </a:lnTo>
                  <a:lnTo>
                    <a:pt x="0" y="1"/>
                  </a:lnTo>
                  <a:lnTo>
                    <a:pt x="0" y="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0" name="Freeform 958"/>
            <p:cNvSpPr>
              <a:spLocks/>
            </p:cNvSpPr>
            <p:nvPr/>
          </p:nvSpPr>
          <p:spPr bwMode="auto">
            <a:xfrm>
              <a:off x="212" y="4072"/>
              <a:ext cx="2" cy="3"/>
            </a:xfrm>
            <a:custGeom>
              <a:avLst/>
              <a:gdLst>
                <a:gd name="T0" fmla="*/ 0 w 87"/>
                <a:gd name="T1" fmla="*/ 146 h 146"/>
                <a:gd name="T2" fmla="*/ 2 w 87"/>
                <a:gd name="T3" fmla="*/ 128 h 146"/>
                <a:gd name="T4" fmla="*/ 7 w 87"/>
                <a:gd name="T5" fmla="*/ 111 h 146"/>
                <a:gd name="T6" fmla="*/ 12 w 87"/>
                <a:gd name="T7" fmla="*/ 95 h 146"/>
                <a:gd name="T8" fmla="*/ 20 w 87"/>
                <a:gd name="T9" fmla="*/ 79 h 146"/>
                <a:gd name="T10" fmla="*/ 28 w 87"/>
                <a:gd name="T11" fmla="*/ 65 h 146"/>
                <a:gd name="T12" fmla="*/ 38 w 87"/>
                <a:gd name="T13" fmla="*/ 51 h 146"/>
                <a:gd name="T14" fmla="*/ 49 w 87"/>
                <a:gd name="T15" fmla="*/ 38 h 146"/>
                <a:gd name="T16" fmla="*/ 61 w 87"/>
                <a:gd name="T17" fmla="*/ 25 h 146"/>
                <a:gd name="T18" fmla="*/ 73 w 87"/>
                <a:gd name="T19" fmla="*/ 12 h 146"/>
                <a:gd name="T20" fmla="*/ 87 w 87"/>
                <a:gd name="T21" fmla="*/ 0 h 146"/>
                <a:gd name="T22" fmla="*/ 87 w 87"/>
                <a:gd name="T23" fmla="*/ 0 h 146"/>
                <a:gd name="T24" fmla="*/ 77 w 87"/>
                <a:gd name="T25" fmla="*/ 15 h 146"/>
                <a:gd name="T26" fmla="*/ 68 w 87"/>
                <a:gd name="T27" fmla="*/ 30 h 146"/>
                <a:gd name="T28" fmla="*/ 58 w 87"/>
                <a:gd name="T29" fmla="*/ 45 h 146"/>
                <a:gd name="T30" fmla="*/ 47 w 87"/>
                <a:gd name="T31" fmla="*/ 61 h 146"/>
                <a:gd name="T32" fmla="*/ 36 w 87"/>
                <a:gd name="T33" fmla="*/ 76 h 146"/>
                <a:gd name="T34" fmla="*/ 26 w 87"/>
                <a:gd name="T35" fmla="*/ 92 h 146"/>
                <a:gd name="T36" fmla="*/ 16 w 87"/>
                <a:gd name="T37" fmla="*/ 106 h 146"/>
                <a:gd name="T38" fmla="*/ 9 w 87"/>
                <a:gd name="T39" fmla="*/ 120 h 146"/>
                <a:gd name="T40" fmla="*/ 3 w 87"/>
                <a:gd name="T41" fmla="*/ 133 h 146"/>
                <a:gd name="T42" fmla="*/ 0 w 87"/>
                <a:gd name="T43" fmla="*/ 146 h 146"/>
                <a:gd name="T44" fmla="*/ 0 w 87"/>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46">
                  <a:moveTo>
                    <a:pt x="0" y="146"/>
                  </a:moveTo>
                  <a:lnTo>
                    <a:pt x="2" y="128"/>
                  </a:lnTo>
                  <a:lnTo>
                    <a:pt x="7" y="111"/>
                  </a:lnTo>
                  <a:lnTo>
                    <a:pt x="12" y="95"/>
                  </a:lnTo>
                  <a:lnTo>
                    <a:pt x="20" y="79"/>
                  </a:lnTo>
                  <a:lnTo>
                    <a:pt x="28" y="65"/>
                  </a:lnTo>
                  <a:lnTo>
                    <a:pt x="38" y="51"/>
                  </a:lnTo>
                  <a:lnTo>
                    <a:pt x="49" y="38"/>
                  </a:lnTo>
                  <a:lnTo>
                    <a:pt x="61" y="25"/>
                  </a:lnTo>
                  <a:lnTo>
                    <a:pt x="73" y="12"/>
                  </a:lnTo>
                  <a:lnTo>
                    <a:pt x="87" y="0"/>
                  </a:lnTo>
                  <a:lnTo>
                    <a:pt x="87" y="0"/>
                  </a:lnTo>
                  <a:lnTo>
                    <a:pt x="77" y="15"/>
                  </a:lnTo>
                  <a:lnTo>
                    <a:pt x="68" y="30"/>
                  </a:lnTo>
                  <a:lnTo>
                    <a:pt x="58" y="45"/>
                  </a:lnTo>
                  <a:lnTo>
                    <a:pt x="47" y="61"/>
                  </a:lnTo>
                  <a:lnTo>
                    <a:pt x="36" y="76"/>
                  </a:lnTo>
                  <a:lnTo>
                    <a:pt x="26" y="92"/>
                  </a:lnTo>
                  <a:lnTo>
                    <a:pt x="16" y="106"/>
                  </a:lnTo>
                  <a:lnTo>
                    <a:pt x="9" y="120"/>
                  </a:lnTo>
                  <a:lnTo>
                    <a:pt x="3" y="133"/>
                  </a:lnTo>
                  <a:lnTo>
                    <a:pt x="0" y="146"/>
                  </a:lnTo>
                  <a:lnTo>
                    <a:pt x="0" y="1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1" name="Freeform 959"/>
            <p:cNvSpPr>
              <a:spLocks/>
            </p:cNvSpPr>
            <p:nvPr/>
          </p:nvSpPr>
          <p:spPr bwMode="auto">
            <a:xfrm>
              <a:off x="213" y="4074"/>
              <a:ext cx="5" cy="9"/>
            </a:xfrm>
            <a:custGeom>
              <a:avLst/>
              <a:gdLst>
                <a:gd name="T0" fmla="*/ 102 w 189"/>
                <a:gd name="T1" fmla="*/ 180 h 411"/>
                <a:gd name="T2" fmla="*/ 96 w 189"/>
                <a:gd name="T3" fmla="*/ 187 h 411"/>
                <a:gd name="T4" fmla="*/ 89 w 189"/>
                <a:gd name="T5" fmla="*/ 196 h 411"/>
                <a:gd name="T6" fmla="*/ 84 w 189"/>
                <a:gd name="T7" fmla="*/ 205 h 411"/>
                <a:gd name="T8" fmla="*/ 79 w 189"/>
                <a:gd name="T9" fmla="*/ 217 h 411"/>
                <a:gd name="T10" fmla="*/ 81 w 189"/>
                <a:gd name="T11" fmla="*/ 231 h 411"/>
                <a:gd name="T12" fmla="*/ 81 w 189"/>
                <a:gd name="T13" fmla="*/ 231 h 411"/>
                <a:gd name="T14" fmla="*/ 69 w 189"/>
                <a:gd name="T15" fmla="*/ 247 h 411"/>
                <a:gd name="T16" fmla="*/ 60 w 189"/>
                <a:gd name="T17" fmla="*/ 265 h 411"/>
                <a:gd name="T18" fmla="*/ 53 w 189"/>
                <a:gd name="T19" fmla="*/ 284 h 411"/>
                <a:gd name="T20" fmla="*/ 46 w 189"/>
                <a:gd name="T21" fmla="*/ 303 h 411"/>
                <a:gd name="T22" fmla="*/ 41 w 189"/>
                <a:gd name="T23" fmla="*/ 322 h 411"/>
                <a:gd name="T24" fmla="*/ 34 w 189"/>
                <a:gd name="T25" fmla="*/ 341 h 411"/>
                <a:gd name="T26" fmla="*/ 27 w 189"/>
                <a:gd name="T27" fmla="*/ 360 h 411"/>
                <a:gd name="T28" fmla="*/ 20 w 189"/>
                <a:gd name="T29" fmla="*/ 378 h 411"/>
                <a:gd name="T30" fmla="*/ 11 w 189"/>
                <a:gd name="T31" fmla="*/ 395 h 411"/>
                <a:gd name="T32" fmla="*/ 0 w 189"/>
                <a:gd name="T33" fmla="*/ 411 h 411"/>
                <a:gd name="T34" fmla="*/ 0 w 189"/>
                <a:gd name="T35" fmla="*/ 411 h 411"/>
                <a:gd name="T36" fmla="*/ 2 w 189"/>
                <a:gd name="T37" fmla="*/ 393 h 411"/>
                <a:gd name="T38" fmla="*/ 7 w 189"/>
                <a:gd name="T39" fmla="*/ 376 h 411"/>
                <a:gd name="T40" fmla="*/ 13 w 189"/>
                <a:gd name="T41" fmla="*/ 360 h 411"/>
                <a:gd name="T42" fmla="*/ 20 w 189"/>
                <a:gd name="T43" fmla="*/ 344 h 411"/>
                <a:gd name="T44" fmla="*/ 28 w 189"/>
                <a:gd name="T45" fmla="*/ 328 h 411"/>
                <a:gd name="T46" fmla="*/ 36 w 189"/>
                <a:gd name="T47" fmla="*/ 313 h 411"/>
                <a:gd name="T48" fmla="*/ 43 w 189"/>
                <a:gd name="T49" fmla="*/ 297 h 411"/>
                <a:gd name="T50" fmla="*/ 49 w 189"/>
                <a:gd name="T51" fmla="*/ 282 h 411"/>
                <a:gd name="T52" fmla="*/ 53 w 189"/>
                <a:gd name="T53" fmla="*/ 266 h 411"/>
                <a:gd name="T54" fmla="*/ 56 w 189"/>
                <a:gd name="T55" fmla="*/ 251 h 411"/>
                <a:gd name="T56" fmla="*/ 56 w 189"/>
                <a:gd name="T57" fmla="*/ 251 h 411"/>
                <a:gd name="T58" fmla="*/ 62 w 189"/>
                <a:gd name="T59" fmla="*/ 241 h 411"/>
                <a:gd name="T60" fmla="*/ 67 w 189"/>
                <a:gd name="T61" fmla="*/ 229 h 411"/>
                <a:gd name="T62" fmla="*/ 72 w 189"/>
                <a:gd name="T63" fmla="*/ 215 h 411"/>
                <a:gd name="T64" fmla="*/ 77 w 189"/>
                <a:gd name="T65" fmla="*/ 202 h 411"/>
                <a:gd name="T66" fmla="*/ 81 w 189"/>
                <a:gd name="T67" fmla="*/ 190 h 411"/>
                <a:gd name="T68" fmla="*/ 81 w 189"/>
                <a:gd name="T69" fmla="*/ 190 h 411"/>
                <a:gd name="T70" fmla="*/ 90 w 189"/>
                <a:gd name="T71" fmla="*/ 174 h 411"/>
                <a:gd name="T72" fmla="*/ 99 w 189"/>
                <a:gd name="T73" fmla="*/ 159 h 411"/>
                <a:gd name="T74" fmla="*/ 108 w 189"/>
                <a:gd name="T75" fmla="*/ 144 h 411"/>
                <a:gd name="T76" fmla="*/ 117 w 189"/>
                <a:gd name="T77" fmla="*/ 130 h 411"/>
                <a:gd name="T78" fmla="*/ 127 w 189"/>
                <a:gd name="T79" fmla="*/ 117 h 411"/>
                <a:gd name="T80" fmla="*/ 137 w 189"/>
                <a:gd name="T81" fmla="*/ 103 h 411"/>
                <a:gd name="T82" fmla="*/ 146 w 189"/>
                <a:gd name="T83" fmla="*/ 89 h 411"/>
                <a:gd name="T84" fmla="*/ 154 w 189"/>
                <a:gd name="T85" fmla="*/ 75 h 411"/>
                <a:gd name="T86" fmla="*/ 161 w 189"/>
                <a:gd name="T87" fmla="*/ 60 h 411"/>
                <a:gd name="T88" fmla="*/ 168 w 189"/>
                <a:gd name="T89" fmla="*/ 45 h 411"/>
                <a:gd name="T90" fmla="*/ 189 w 189"/>
                <a:gd name="T91" fmla="*/ 0 h 411"/>
                <a:gd name="T92" fmla="*/ 189 w 189"/>
                <a:gd name="T93" fmla="*/ 0 h 411"/>
                <a:gd name="T94" fmla="*/ 183 w 189"/>
                <a:gd name="T95" fmla="*/ 19 h 411"/>
                <a:gd name="T96" fmla="*/ 175 w 189"/>
                <a:gd name="T97" fmla="*/ 38 h 411"/>
                <a:gd name="T98" fmla="*/ 167 w 189"/>
                <a:gd name="T99" fmla="*/ 56 h 411"/>
                <a:gd name="T100" fmla="*/ 159 w 189"/>
                <a:gd name="T101" fmla="*/ 75 h 411"/>
                <a:gd name="T102" fmla="*/ 150 w 189"/>
                <a:gd name="T103" fmla="*/ 93 h 411"/>
                <a:gd name="T104" fmla="*/ 141 w 189"/>
                <a:gd name="T105" fmla="*/ 111 h 411"/>
                <a:gd name="T106" fmla="*/ 130 w 189"/>
                <a:gd name="T107" fmla="*/ 128 h 411"/>
                <a:gd name="T108" fmla="*/ 121 w 189"/>
                <a:gd name="T109" fmla="*/ 146 h 411"/>
                <a:gd name="T110" fmla="*/ 111 w 189"/>
                <a:gd name="T111" fmla="*/ 163 h 411"/>
                <a:gd name="T112" fmla="*/ 102 w 189"/>
                <a:gd name="T113" fmla="*/ 180 h 411"/>
                <a:gd name="T114" fmla="*/ 102 w 189"/>
                <a:gd name="T115" fmla="*/ 18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411">
                  <a:moveTo>
                    <a:pt x="102" y="180"/>
                  </a:moveTo>
                  <a:lnTo>
                    <a:pt x="96" y="187"/>
                  </a:lnTo>
                  <a:lnTo>
                    <a:pt x="89" y="196"/>
                  </a:lnTo>
                  <a:lnTo>
                    <a:pt x="84" y="205"/>
                  </a:lnTo>
                  <a:lnTo>
                    <a:pt x="79" y="217"/>
                  </a:lnTo>
                  <a:lnTo>
                    <a:pt x="81" y="231"/>
                  </a:lnTo>
                  <a:lnTo>
                    <a:pt x="81" y="231"/>
                  </a:lnTo>
                  <a:lnTo>
                    <a:pt x="69" y="247"/>
                  </a:lnTo>
                  <a:lnTo>
                    <a:pt x="60" y="265"/>
                  </a:lnTo>
                  <a:lnTo>
                    <a:pt x="53" y="284"/>
                  </a:lnTo>
                  <a:lnTo>
                    <a:pt x="46" y="303"/>
                  </a:lnTo>
                  <a:lnTo>
                    <a:pt x="41" y="322"/>
                  </a:lnTo>
                  <a:lnTo>
                    <a:pt x="34" y="341"/>
                  </a:lnTo>
                  <a:lnTo>
                    <a:pt x="27" y="360"/>
                  </a:lnTo>
                  <a:lnTo>
                    <a:pt x="20" y="378"/>
                  </a:lnTo>
                  <a:lnTo>
                    <a:pt x="11" y="395"/>
                  </a:lnTo>
                  <a:lnTo>
                    <a:pt x="0" y="411"/>
                  </a:lnTo>
                  <a:lnTo>
                    <a:pt x="0" y="411"/>
                  </a:lnTo>
                  <a:lnTo>
                    <a:pt x="2" y="393"/>
                  </a:lnTo>
                  <a:lnTo>
                    <a:pt x="7" y="376"/>
                  </a:lnTo>
                  <a:lnTo>
                    <a:pt x="13" y="360"/>
                  </a:lnTo>
                  <a:lnTo>
                    <a:pt x="20" y="344"/>
                  </a:lnTo>
                  <a:lnTo>
                    <a:pt x="28" y="328"/>
                  </a:lnTo>
                  <a:lnTo>
                    <a:pt x="36" y="313"/>
                  </a:lnTo>
                  <a:lnTo>
                    <a:pt x="43" y="297"/>
                  </a:lnTo>
                  <a:lnTo>
                    <a:pt x="49" y="282"/>
                  </a:lnTo>
                  <a:lnTo>
                    <a:pt x="53" y="266"/>
                  </a:lnTo>
                  <a:lnTo>
                    <a:pt x="56" y="251"/>
                  </a:lnTo>
                  <a:lnTo>
                    <a:pt x="56" y="251"/>
                  </a:lnTo>
                  <a:lnTo>
                    <a:pt x="62" y="241"/>
                  </a:lnTo>
                  <a:lnTo>
                    <a:pt x="67" y="229"/>
                  </a:lnTo>
                  <a:lnTo>
                    <a:pt x="72" y="215"/>
                  </a:lnTo>
                  <a:lnTo>
                    <a:pt x="77" y="202"/>
                  </a:lnTo>
                  <a:lnTo>
                    <a:pt x="81" y="190"/>
                  </a:lnTo>
                  <a:lnTo>
                    <a:pt x="81" y="190"/>
                  </a:lnTo>
                  <a:lnTo>
                    <a:pt x="90" y="174"/>
                  </a:lnTo>
                  <a:lnTo>
                    <a:pt x="99" y="159"/>
                  </a:lnTo>
                  <a:lnTo>
                    <a:pt x="108" y="144"/>
                  </a:lnTo>
                  <a:lnTo>
                    <a:pt x="117" y="130"/>
                  </a:lnTo>
                  <a:lnTo>
                    <a:pt x="127" y="117"/>
                  </a:lnTo>
                  <a:lnTo>
                    <a:pt x="137" y="103"/>
                  </a:lnTo>
                  <a:lnTo>
                    <a:pt x="146" y="89"/>
                  </a:lnTo>
                  <a:lnTo>
                    <a:pt x="154" y="75"/>
                  </a:lnTo>
                  <a:lnTo>
                    <a:pt x="161" y="60"/>
                  </a:lnTo>
                  <a:lnTo>
                    <a:pt x="168" y="45"/>
                  </a:lnTo>
                  <a:lnTo>
                    <a:pt x="189" y="0"/>
                  </a:lnTo>
                  <a:lnTo>
                    <a:pt x="189" y="0"/>
                  </a:lnTo>
                  <a:lnTo>
                    <a:pt x="183" y="19"/>
                  </a:lnTo>
                  <a:lnTo>
                    <a:pt x="175" y="38"/>
                  </a:lnTo>
                  <a:lnTo>
                    <a:pt x="167" y="56"/>
                  </a:lnTo>
                  <a:lnTo>
                    <a:pt x="159" y="75"/>
                  </a:lnTo>
                  <a:lnTo>
                    <a:pt x="150" y="93"/>
                  </a:lnTo>
                  <a:lnTo>
                    <a:pt x="141" y="111"/>
                  </a:lnTo>
                  <a:lnTo>
                    <a:pt x="130" y="128"/>
                  </a:lnTo>
                  <a:lnTo>
                    <a:pt x="121" y="146"/>
                  </a:lnTo>
                  <a:lnTo>
                    <a:pt x="111" y="163"/>
                  </a:lnTo>
                  <a:lnTo>
                    <a:pt x="102" y="180"/>
                  </a:lnTo>
                  <a:lnTo>
                    <a:pt x="102" y="18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2" name="Freeform 960"/>
            <p:cNvSpPr>
              <a:spLocks/>
            </p:cNvSpPr>
            <p:nvPr/>
          </p:nvSpPr>
          <p:spPr bwMode="auto">
            <a:xfrm>
              <a:off x="226" y="4074"/>
              <a:ext cx="3" cy="2"/>
            </a:xfrm>
            <a:custGeom>
              <a:avLst/>
              <a:gdLst>
                <a:gd name="T0" fmla="*/ 100 w 113"/>
                <a:gd name="T1" fmla="*/ 20 h 100"/>
                <a:gd name="T2" fmla="*/ 106 w 113"/>
                <a:gd name="T3" fmla="*/ 31 h 100"/>
                <a:gd name="T4" fmla="*/ 111 w 113"/>
                <a:gd name="T5" fmla="*/ 44 h 100"/>
                <a:gd name="T6" fmla="*/ 113 w 113"/>
                <a:gd name="T7" fmla="*/ 58 h 100"/>
                <a:gd name="T8" fmla="*/ 112 w 113"/>
                <a:gd name="T9" fmla="*/ 72 h 100"/>
                <a:gd name="T10" fmla="*/ 110 w 113"/>
                <a:gd name="T11" fmla="*/ 85 h 100"/>
                <a:gd name="T12" fmla="*/ 79 w 113"/>
                <a:gd name="T13" fmla="*/ 100 h 100"/>
                <a:gd name="T14" fmla="*/ 79 w 113"/>
                <a:gd name="T15" fmla="*/ 100 h 100"/>
                <a:gd name="T16" fmla="*/ 77 w 113"/>
                <a:gd name="T17" fmla="*/ 83 h 100"/>
                <a:gd name="T18" fmla="*/ 70 w 113"/>
                <a:gd name="T19" fmla="*/ 70 h 100"/>
                <a:gd name="T20" fmla="*/ 59 w 113"/>
                <a:gd name="T21" fmla="*/ 59 h 100"/>
                <a:gd name="T22" fmla="*/ 46 w 113"/>
                <a:gd name="T23" fmla="*/ 50 h 100"/>
                <a:gd name="T24" fmla="*/ 33 w 113"/>
                <a:gd name="T25" fmla="*/ 40 h 100"/>
                <a:gd name="T26" fmla="*/ 33 w 113"/>
                <a:gd name="T27" fmla="*/ 40 h 100"/>
                <a:gd name="T28" fmla="*/ 26 w 113"/>
                <a:gd name="T29" fmla="*/ 39 h 100"/>
                <a:gd name="T30" fmla="*/ 20 w 113"/>
                <a:gd name="T31" fmla="*/ 41 h 100"/>
                <a:gd name="T32" fmla="*/ 15 w 113"/>
                <a:gd name="T33" fmla="*/ 44 h 100"/>
                <a:gd name="T34" fmla="*/ 9 w 113"/>
                <a:gd name="T35" fmla="*/ 46 h 100"/>
                <a:gd name="T36" fmla="*/ 3 w 113"/>
                <a:gd name="T37" fmla="*/ 45 h 100"/>
                <a:gd name="T38" fmla="*/ 3 w 113"/>
                <a:gd name="T39" fmla="*/ 45 h 100"/>
                <a:gd name="T40" fmla="*/ 0 w 113"/>
                <a:gd name="T41" fmla="*/ 41 h 100"/>
                <a:gd name="T42" fmla="*/ 4 w 113"/>
                <a:gd name="T43" fmla="*/ 34 h 100"/>
                <a:gd name="T44" fmla="*/ 11 w 113"/>
                <a:gd name="T45" fmla="*/ 26 h 100"/>
                <a:gd name="T46" fmla="*/ 19 w 113"/>
                <a:gd name="T47" fmla="*/ 16 h 100"/>
                <a:gd name="T48" fmla="*/ 23 w 113"/>
                <a:gd name="T49" fmla="*/ 5 h 100"/>
                <a:gd name="T50" fmla="*/ 28 w 113"/>
                <a:gd name="T51" fmla="*/ 10 h 100"/>
                <a:gd name="T52" fmla="*/ 33 w 113"/>
                <a:gd name="T53" fmla="*/ 0 h 100"/>
                <a:gd name="T54" fmla="*/ 33 w 113"/>
                <a:gd name="T55" fmla="*/ 0 h 100"/>
                <a:gd name="T56" fmla="*/ 46 w 113"/>
                <a:gd name="T57" fmla="*/ 4 h 100"/>
                <a:gd name="T58" fmla="*/ 59 w 113"/>
                <a:gd name="T59" fmla="*/ 6 h 100"/>
                <a:gd name="T60" fmla="*/ 71 w 113"/>
                <a:gd name="T61" fmla="*/ 9 h 100"/>
                <a:gd name="T62" fmla="*/ 85 w 113"/>
                <a:gd name="T63" fmla="*/ 13 h 100"/>
                <a:gd name="T64" fmla="*/ 100 w 113"/>
                <a:gd name="T65" fmla="*/ 20 h 100"/>
                <a:gd name="T66" fmla="*/ 100 w 113"/>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00">
                  <a:moveTo>
                    <a:pt x="100" y="20"/>
                  </a:moveTo>
                  <a:lnTo>
                    <a:pt x="106" y="31"/>
                  </a:lnTo>
                  <a:lnTo>
                    <a:pt x="111" y="44"/>
                  </a:lnTo>
                  <a:lnTo>
                    <a:pt x="113" y="58"/>
                  </a:lnTo>
                  <a:lnTo>
                    <a:pt x="112" y="72"/>
                  </a:lnTo>
                  <a:lnTo>
                    <a:pt x="110" y="85"/>
                  </a:lnTo>
                  <a:lnTo>
                    <a:pt x="79" y="100"/>
                  </a:lnTo>
                  <a:lnTo>
                    <a:pt x="79" y="100"/>
                  </a:lnTo>
                  <a:lnTo>
                    <a:pt x="77" y="83"/>
                  </a:lnTo>
                  <a:lnTo>
                    <a:pt x="70" y="70"/>
                  </a:lnTo>
                  <a:lnTo>
                    <a:pt x="59" y="59"/>
                  </a:lnTo>
                  <a:lnTo>
                    <a:pt x="46" y="50"/>
                  </a:lnTo>
                  <a:lnTo>
                    <a:pt x="33" y="40"/>
                  </a:lnTo>
                  <a:lnTo>
                    <a:pt x="33" y="40"/>
                  </a:lnTo>
                  <a:lnTo>
                    <a:pt x="26" y="39"/>
                  </a:lnTo>
                  <a:lnTo>
                    <a:pt x="20" y="41"/>
                  </a:lnTo>
                  <a:lnTo>
                    <a:pt x="15" y="44"/>
                  </a:lnTo>
                  <a:lnTo>
                    <a:pt x="9" y="46"/>
                  </a:lnTo>
                  <a:lnTo>
                    <a:pt x="3" y="45"/>
                  </a:lnTo>
                  <a:lnTo>
                    <a:pt x="3" y="45"/>
                  </a:lnTo>
                  <a:lnTo>
                    <a:pt x="0" y="41"/>
                  </a:lnTo>
                  <a:lnTo>
                    <a:pt x="4" y="34"/>
                  </a:lnTo>
                  <a:lnTo>
                    <a:pt x="11" y="26"/>
                  </a:lnTo>
                  <a:lnTo>
                    <a:pt x="19" y="16"/>
                  </a:lnTo>
                  <a:lnTo>
                    <a:pt x="23" y="5"/>
                  </a:lnTo>
                  <a:lnTo>
                    <a:pt x="28" y="10"/>
                  </a:lnTo>
                  <a:lnTo>
                    <a:pt x="33" y="0"/>
                  </a:lnTo>
                  <a:lnTo>
                    <a:pt x="33" y="0"/>
                  </a:lnTo>
                  <a:lnTo>
                    <a:pt x="46" y="4"/>
                  </a:lnTo>
                  <a:lnTo>
                    <a:pt x="59" y="6"/>
                  </a:lnTo>
                  <a:lnTo>
                    <a:pt x="71" y="9"/>
                  </a:lnTo>
                  <a:lnTo>
                    <a:pt x="85" y="13"/>
                  </a:lnTo>
                  <a:lnTo>
                    <a:pt x="100" y="20"/>
                  </a:lnTo>
                  <a:lnTo>
                    <a:pt x="100" y="2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3" name="Freeform 961"/>
            <p:cNvSpPr>
              <a:spLocks/>
            </p:cNvSpPr>
            <p:nvPr/>
          </p:nvSpPr>
          <p:spPr bwMode="auto">
            <a:xfrm>
              <a:off x="220" y="4080"/>
              <a:ext cx="0" cy="1"/>
            </a:xfrm>
            <a:custGeom>
              <a:avLst/>
              <a:gdLst>
                <a:gd name="T0" fmla="*/ 0 w 5"/>
                <a:gd name="T1" fmla="*/ 45 h 45"/>
                <a:gd name="T2" fmla="*/ 5 w 5"/>
                <a:gd name="T3" fmla="*/ 0 h 45"/>
                <a:gd name="T4" fmla="*/ 5 w 5"/>
                <a:gd name="T5" fmla="*/ 40 h 45"/>
                <a:gd name="T6" fmla="*/ 0 w 5"/>
                <a:gd name="T7" fmla="*/ 45 h 45"/>
                <a:gd name="T8" fmla="*/ 0 w 5"/>
                <a:gd name="T9" fmla="*/ 45 h 45"/>
              </a:gdLst>
              <a:ahLst/>
              <a:cxnLst>
                <a:cxn ang="0">
                  <a:pos x="T0" y="T1"/>
                </a:cxn>
                <a:cxn ang="0">
                  <a:pos x="T2" y="T3"/>
                </a:cxn>
                <a:cxn ang="0">
                  <a:pos x="T4" y="T5"/>
                </a:cxn>
                <a:cxn ang="0">
                  <a:pos x="T6" y="T7"/>
                </a:cxn>
                <a:cxn ang="0">
                  <a:pos x="T8" y="T9"/>
                </a:cxn>
              </a:cxnLst>
              <a:rect l="0" t="0" r="r" b="b"/>
              <a:pathLst>
                <a:path w="5" h="45">
                  <a:moveTo>
                    <a:pt x="0" y="45"/>
                  </a:moveTo>
                  <a:lnTo>
                    <a:pt x="5" y="0"/>
                  </a:lnTo>
                  <a:lnTo>
                    <a:pt x="5" y="40"/>
                  </a:lnTo>
                  <a:lnTo>
                    <a:pt x="0" y="45"/>
                  </a:lnTo>
                  <a:lnTo>
                    <a:pt x="0" y="4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4" name="Freeform 962"/>
            <p:cNvSpPr>
              <a:spLocks/>
            </p:cNvSpPr>
            <p:nvPr/>
          </p:nvSpPr>
          <p:spPr bwMode="auto">
            <a:xfrm>
              <a:off x="213" y="4082"/>
              <a:ext cx="5" cy="7"/>
            </a:xfrm>
            <a:custGeom>
              <a:avLst/>
              <a:gdLst>
                <a:gd name="T0" fmla="*/ 158 w 226"/>
                <a:gd name="T1" fmla="*/ 261 h 317"/>
                <a:gd name="T2" fmla="*/ 164 w 226"/>
                <a:gd name="T3" fmla="*/ 266 h 317"/>
                <a:gd name="T4" fmla="*/ 164 w 226"/>
                <a:gd name="T5" fmla="*/ 266 h 317"/>
                <a:gd name="T6" fmla="*/ 154 w 226"/>
                <a:gd name="T7" fmla="*/ 274 h 317"/>
                <a:gd name="T8" fmla="*/ 144 w 226"/>
                <a:gd name="T9" fmla="*/ 284 h 317"/>
                <a:gd name="T10" fmla="*/ 133 w 226"/>
                <a:gd name="T11" fmla="*/ 295 h 317"/>
                <a:gd name="T12" fmla="*/ 123 w 226"/>
                <a:gd name="T13" fmla="*/ 306 h 317"/>
                <a:gd name="T14" fmla="*/ 112 w 226"/>
                <a:gd name="T15" fmla="*/ 317 h 317"/>
                <a:gd name="T16" fmla="*/ 112 w 226"/>
                <a:gd name="T17" fmla="*/ 317 h 317"/>
                <a:gd name="T18" fmla="*/ 91 w 226"/>
                <a:gd name="T19" fmla="*/ 317 h 317"/>
                <a:gd name="T20" fmla="*/ 73 w 226"/>
                <a:gd name="T21" fmla="*/ 311 h 317"/>
                <a:gd name="T22" fmla="*/ 58 w 226"/>
                <a:gd name="T23" fmla="*/ 301 h 317"/>
                <a:gd name="T24" fmla="*/ 46 w 226"/>
                <a:gd name="T25" fmla="*/ 286 h 317"/>
                <a:gd name="T26" fmla="*/ 36 w 226"/>
                <a:gd name="T27" fmla="*/ 271 h 317"/>
                <a:gd name="T28" fmla="*/ 36 w 226"/>
                <a:gd name="T29" fmla="*/ 271 h 317"/>
                <a:gd name="T30" fmla="*/ 28 w 226"/>
                <a:gd name="T31" fmla="*/ 252 h 317"/>
                <a:gd name="T32" fmla="*/ 22 w 226"/>
                <a:gd name="T33" fmla="*/ 234 h 317"/>
                <a:gd name="T34" fmla="*/ 16 w 226"/>
                <a:gd name="T35" fmla="*/ 214 h 317"/>
                <a:gd name="T36" fmla="*/ 12 w 226"/>
                <a:gd name="T37" fmla="*/ 194 h 317"/>
                <a:gd name="T38" fmla="*/ 8 w 226"/>
                <a:gd name="T39" fmla="*/ 174 h 317"/>
                <a:gd name="T40" fmla="*/ 6 w 226"/>
                <a:gd name="T41" fmla="*/ 154 h 317"/>
                <a:gd name="T42" fmla="*/ 4 w 226"/>
                <a:gd name="T43" fmla="*/ 134 h 317"/>
                <a:gd name="T44" fmla="*/ 2 w 226"/>
                <a:gd name="T45" fmla="*/ 114 h 317"/>
                <a:gd name="T46" fmla="*/ 1 w 226"/>
                <a:gd name="T47" fmla="*/ 94 h 317"/>
                <a:gd name="T48" fmla="*/ 0 w 226"/>
                <a:gd name="T49" fmla="*/ 76 h 317"/>
                <a:gd name="T50" fmla="*/ 10 w 226"/>
                <a:gd name="T51" fmla="*/ 86 h 317"/>
                <a:gd name="T52" fmla="*/ 15 w 226"/>
                <a:gd name="T53" fmla="*/ 81 h 317"/>
                <a:gd name="T54" fmla="*/ 15 w 226"/>
                <a:gd name="T55" fmla="*/ 86 h 317"/>
                <a:gd name="T56" fmla="*/ 15 w 226"/>
                <a:gd name="T57" fmla="*/ 86 h 317"/>
                <a:gd name="T58" fmla="*/ 39 w 226"/>
                <a:gd name="T59" fmla="*/ 96 h 317"/>
                <a:gd name="T60" fmla="*/ 67 w 226"/>
                <a:gd name="T61" fmla="*/ 97 h 317"/>
                <a:gd name="T62" fmla="*/ 94 w 226"/>
                <a:gd name="T63" fmla="*/ 90 h 317"/>
                <a:gd name="T64" fmla="*/ 122 w 226"/>
                <a:gd name="T65" fmla="*/ 78 h 317"/>
                <a:gd name="T66" fmla="*/ 148 w 226"/>
                <a:gd name="T67" fmla="*/ 62 h 317"/>
                <a:gd name="T68" fmla="*/ 173 w 226"/>
                <a:gd name="T69" fmla="*/ 45 h 317"/>
                <a:gd name="T70" fmla="*/ 193 w 226"/>
                <a:gd name="T71" fmla="*/ 28 h 317"/>
                <a:gd name="T72" fmla="*/ 210 w 226"/>
                <a:gd name="T73" fmla="*/ 13 h 317"/>
                <a:gd name="T74" fmla="*/ 221 w 226"/>
                <a:gd name="T75" fmla="*/ 3 h 317"/>
                <a:gd name="T76" fmla="*/ 225 w 226"/>
                <a:gd name="T77" fmla="*/ 0 h 317"/>
                <a:gd name="T78" fmla="*/ 225 w 226"/>
                <a:gd name="T79" fmla="*/ 0 h 317"/>
                <a:gd name="T80" fmla="*/ 222 w 226"/>
                <a:gd name="T81" fmla="*/ 24 h 317"/>
                <a:gd name="T82" fmla="*/ 222 w 226"/>
                <a:gd name="T83" fmla="*/ 52 h 317"/>
                <a:gd name="T84" fmla="*/ 224 w 226"/>
                <a:gd name="T85" fmla="*/ 81 h 317"/>
                <a:gd name="T86" fmla="*/ 226 w 226"/>
                <a:gd name="T87" fmla="*/ 110 h 317"/>
                <a:gd name="T88" fmla="*/ 226 w 226"/>
                <a:gd name="T89" fmla="*/ 139 h 317"/>
                <a:gd name="T90" fmla="*/ 223 w 226"/>
                <a:gd name="T91" fmla="*/ 168 h 317"/>
                <a:gd name="T92" fmla="*/ 217 w 226"/>
                <a:gd name="T93" fmla="*/ 195 h 317"/>
                <a:gd name="T94" fmla="*/ 204 w 226"/>
                <a:gd name="T95" fmla="*/ 220 h 317"/>
                <a:gd name="T96" fmla="*/ 185 w 226"/>
                <a:gd name="T97" fmla="*/ 242 h 317"/>
                <a:gd name="T98" fmla="*/ 158 w 226"/>
                <a:gd name="T99" fmla="*/ 261 h 317"/>
                <a:gd name="T100" fmla="*/ 158 w 226"/>
                <a:gd name="T101" fmla="*/ 26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17">
                  <a:moveTo>
                    <a:pt x="158" y="261"/>
                  </a:moveTo>
                  <a:lnTo>
                    <a:pt x="164" y="266"/>
                  </a:lnTo>
                  <a:lnTo>
                    <a:pt x="164" y="266"/>
                  </a:lnTo>
                  <a:lnTo>
                    <a:pt x="154" y="274"/>
                  </a:lnTo>
                  <a:lnTo>
                    <a:pt x="144" y="284"/>
                  </a:lnTo>
                  <a:lnTo>
                    <a:pt x="133" y="295"/>
                  </a:lnTo>
                  <a:lnTo>
                    <a:pt x="123" y="306"/>
                  </a:lnTo>
                  <a:lnTo>
                    <a:pt x="112" y="317"/>
                  </a:lnTo>
                  <a:lnTo>
                    <a:pt x="112" y="317"/>
                  </a:lnTo>
                  <a:lnTo>
                    <a:pt x="91" y="317"/>
                  </a:lnTo>
                  <a:lnTo>
                    <a:pt x="73" y="311"/>
                  </a:lnTo>
                  <a:lnTo>
                    <a:pt x="58" y="301"/>
                  </a:lnTo>
                  <a:lnTo>
                    <a:pt x="46" y="286"/>
                  </a:lnTo>
                  <a:lnTo>
                    <a:pt x="36" y="271"/>
                  </a:lnTo>
                  <a:lnTo>
                    <a:pt x="36" y="271"/>
                  </a:lnTo>
                  <a:lnTo>
                    <a:pt x="28" y="252"/>
                  </a:lnTo>
                  <a:lnTo>
                    <a:pt x="22" y="234"/>
                  </a:lnTo>
                  <a:lnTo>
                    <a:pt x="16" y="214"/>
                  </a:lnTo>
                  <a:lnTo>
                    <a:pt x="12" y="194"/>
                  </a:lnTo>
                  <a:lnTo>
                    <a:pt x="8" y="174"/>
                  </a:lnTo>
                  <a:lnTo>
                    <a:pt x="6" y="154"/>
                  </a:lnTo>
                  <a:lnTo>
                    <a:pt x="4" y="134"/>
                  </a:lnTo>
                  <a:lnTo>
                    <a:pt x="2" y="114"/>
                  </a:lnTo>
                  <a:lnTo>
                    <a:pt x="1" y="94"/>
                  </a:lnTo>
                  <a:lnTo>
                    <a:pt x="0" y="76"/>
                  </a:lnTo>
                  <a:lnTo>
                    <a:pt x="10" y="86"/>
                  </a:lnTo>
                  <a:lnTo>
                    <a:pt x="15" y="81"/>
                  </a:lnTo>
                  <a:lnTo>
                    <a:pt x="15" y="86"/>
                  </a:lnTo>
                  <a:lnTo>
                    <a:pt x="15" y="86"/>
                  </a:lnTo>
                  <a:lnTo>
                    <a:pt x="39" y="96"/>
                  </a:lnTo>
                  <a:lnTo>
                    <a:pt x="67" y="97"/>
                  </a:lnTo>
                  <a:lnTo>
                    <a:pt x="94" y="90"/>
                  </a:lnTo>
                  <a:lnTo>
                    <a:pt x="122" y="78"/>
                  </a:lnTo>
                  <a:lnTo>
                    <a:pt x="148" y="62"/>
                  </a:lnTo>
                  <a:lnTo>
                    <a:pt x="173" y="45"/>
                  </a:lnTo>
                  <a:lnTo>
                    <a:pt x="193" y="28"/>
                  </a:lnTo>
                  <a:lnTo>
                    <a:pt x="210" y="13"/>
                  </a:lnTo>
                  <a:lnTo>
                    <a:pt x="221" y="3"/>
                  </a:lnTo>
                  <a:lnTo>
                    <a:pt x="225" y="0"/>
                  </a:lnTo>
                  <a:lnTo>
                    <a:pt x="225" y="0"/>
                  </a:lnTo>
                  <a:lnTo>
                    <a:pt x="222" y="24"/>
                  </a:lnTo>
                  <a:lnTo>
                    <a:pt x="222" y="52"/>
                  </a:lnTo>
                  <a:lnTo>
                    <a:pt x="224" y="81"/>
                  </a:lnTo>
                  <a:lnTo>
                    <a:pt x="226" y="110"/>
                  </a:lnTo>
                  <a:lnTo>
                    <a:pt x="226" y="139"/>
                  </a:lnTo>
                  <a:lnTo>
                    <a:pt x="223" y="168"/>
                  </a:lnTo>
                  <a:lnTo>
                    <a:pt x="217" y="195"/>
                  </a:lnTo>
                  <a:lnTo>
                    <a:pt x="204" y="220"/>
                  </a:lnTo>
                  <a:lnTo>
                    <a:pt x="185" y="242"/>
                  </a:lnTo>
                  <a:lnTo>
                    <a:pt x="158" y="261"/>
                  </a:lnTo>
                  <a:lnTo>
                    <a:pt x="158" y="26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5" name="Freeform 963"/>
            <p:cNvSpPr>
              <a:spLocks/>
            </p:cNvSpPr>
            <p:nvPr/>
          </p:nvSpPr>
          <p:spPr bwMode="auto">
            <a:xfrm>
              <a:off x="224" y="4082"/>
              <a:ext cx="1" cy="4"/>
            </a:xfrm>
            <a:custGeom>
              <a:avLst/>
              <a:gdLst>
                <a:gd name="T0" fmla="*/ 45 w 45"/>
                <a:gd name="T1" fmla="*/ 151 h 151"/>
                <a:gd name="T2" fmla="*/ 39 w 45"/>
                <a:gd name="T3" fmla="*/ 135 h 151"/>
                <a:gd name="T4" fmla="*/ 33 w 45"/>
                <a:gd name="T5" fmla="*/ 120 h 151"/>
                <a:gd name="T6" fmla="*/ 26 w 45"/>
                <a:gd name="T7" fmla="*/ 105 h 151"/>
                <a:gd name="T8" fmla="*/ 19 w 45"/>
                <a:gd name="T9" fmla="*/ 92 h 151"/>
                <a:gd name="T10" fmla="*/ 13 w 45"/>
                <a:gd name="T11" fmla="*/ 78 h 151"/>
                <a:gd name="T12" fmla="*/ 7 w 45"/>
                <a:gd name="T13" fmla="*/ 64 h 151"/>
                <a:gd name="T14" fmla="*/ 2 w 45"/>
                <a:gd name="T15" fmla="*/ 48 h 151"/>
                <a:gd name="T16" fmla="*/ 0 w 45"/>
                <a:gd name="T17" fmla="*/ 33 h 151"/>
                <a:gd name="T18" fmla="*/ 0 w 45"/>
                <a:gd name="T19" fmla="*/ 17 h 151"/>
                <a:gd name="T20" fmla="*/ 4 w 45"/>
                <a:gd name="T21" fmla="*/ 0 h 151"/>
                <a:gd name="T22" fmla="*/ 4 w 45"/>
                <a:gd name="T23" fmla="*/ 0 h 151"/>
                <a:gd name="T24" fmla="*/ 3 w 45"/>
                <a:gd name="T25" fmla="*/ 16 h 151"/>
                <a:gd name="T26" fmla="*/ 6 w 45"/>
                <a:gd name="T27" fmla="*/ 32 h 151"/>
                <a:gd name="T28" fmla="*/ 11 w 45"/>
                <a:gd name="T29" fmla="*/ 46 h 151"/>
                <a:gd name="T30" fmla="*/ 18 w 45"/>
                <a:gd name="T31" fmla="*/ 61 h 151"/>
                <a:gd name="T32" fmla="*/ 25 w 45"/>
                <a:gd name="T33" fmla="*/ 75 h 151"/>
                <a:gd name="T34" fmla="*/ 32 w 45"/>
                <a:gd name="T35" fmla="*/ 89 h 151"/>
                <a:gd name="T36" fmla="*/ 38 w 45"/>
                <a:gd name="T37" fmla="*/ 103 h 151"/>
                <a:gd name="T38" fmla="*/ 43 w 45"/>
                <a:gd name="T39" fmla="*/ 118 h 151"/>
                <a:gd name="T40" fmla="*/ 45 w 45"/>
                <a:gd name="T41" fmla="*/ 134 h 151"/>
                <a:gd name="T42" fmla="*/ 45 w 45"/>
                <a:gd name="T43" fmla="*/ 151 h 151"/>
                <a:gd name="T44" fmla="*/ 45 w 45"/>
                <a:gd name="T4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1">
                  <a:moveTo>
                    <a:pt x="45" y="151"/>
                  </a:moveTo>
                  <a:lnTo>
                    <a:pt x="39" y="135"/>
                  </a:lnTo>
                  <a:lnTo>
                    <a:pt x="33" y="120"/>
                  </a:lnTo>
                  <a:lnTo>
                    <a:pt x="26" y="105"/>
                  </a:lnTo>
                  <a:lnTo>
                    <a:pt x="19" y="92"/>
                  </a:lnTo>
                  <a:lnTo>
                    <a:pt x="13" y="78"/>
                  </a:lnTo>
                  <a:lnTo>
                    <a:pt x="7" y="64"/>
                  </a:lnTo>
                  <a:lnTo>
                    <a:pt x="2" y="48"/>
                  </a:lnTo>
                  <a:lnTo>
                    <a:pt x="0" y="33"/>
                  </a:lnTo>
                  <a:lnTo>
                    <a:pt x="0" y="17"/>
                  </a:lnTo>
                  <a:lnTo>
                    <a:pt x="4" y="0"/>
                  </a:lnTo>
                  <a:lnTo>
                    <a:pt x="4" y="0"/>
                  </a:lnTo>
                  <a:lnTo>
                    <a:pt x="3" y="16"/>
                  </a:lnTo>
                  <a:lnTo>
                    <a:pt x="6" y="32"/>
                  </a:lnTo>
                  <a:lnTo>
                    <a:pt x="11" y="46"/>
                  </a:lnTo>
                  <a:lnTo>
                    <a:pt x="18" y="61"/>
                  </a:lnTo>
                  <a:lnTo>
                    <a:pt x="25" y="75"/>
                  </a:lnTo>
                  <a:lnTo>
                    <a:pt x="32" y="89"/>
                  </a:lnTo>
                  <a:lnTo>
                    <a:pt x="38" y="103"/>
                  </a:lnTo>
                  <a:lnTo>
                    <a:pt x="43" y="118"/>
                  </a:lnTo>
                  <a:lnTo>
                    <a:pt x="45" y="134"/>
                  </a:lnTo>
                  <a:lnTo>
                    <a:pt x="45" y="151"/>
                  </a:lnTo>
                  <a:lnTo>
                    <a:pt x="45" y="1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6" name="Freeform 964"/>
            <p:cNvSpPr>
              <a:spLocks/>
            </p:cNvSpPr>
            <p:nvPr/>
          </p:nvSpPr>
          <p:spPr bwMode="auto">
            <a:xfrm>
              <a:off x="212" y="4088"/>
              <a:ext cx="5" cy="18"/>
            </a:xfrm>
            <a:custGeom>
              <a:avLst/>
              <a:gdLst>
                <a:gd name="T0" fmla="*/ 136 w 226"/>
                <a:gd name="T1" fmla="*/ 113 h 819"/>
                <a:gd name="T2" fmla="*/ 97 w 226"/>
                <a:gd name="T3" fmla="*/ 126 h 819"/>
                <a:gd name="T4" fmla="*/ 117 w 226"/>
                <a:gd name="T5" fmla="*/ 131 h 819"/>
                <a:gd name="T6" fmla="*/ 155 w 226"/>
                <a:gd name="T7" fmla="*/ 126 h 819"/>
                <a:gd name="T8" fmla="*/ 192 w 226"/>
                <a:gd name="T9" fmla="*/ 110 h 819"/>
                <a:gd name="T10" fmla="*/ 214 w 226"/>
                <a:gd name="T11" fmla="*/ 96 h 819"/>
                <a:gd name="T12" fmla="*/ 214 w 226"/>
                <a:gd name="T13" fmla="*/ 120 h 819"/>
                <a:gd name="T14" fmla="*/ 207 w 226"/>
                <a:gd name="T15" fmla="*/ 148 h 819"/>
                <a:gd name="T16" fmla="*/ 200 w 226"/>
                <a:gd name="T17" fmla="*/ 176 h 819"/>
                <a:gd name="T18" fmla="*/ 195 w 226"/>
                <a:gd name="T19" fmla="*/ 185 h 819"/>
                <a:gd name="T20" fmla="*/ 185 w 226"/>
                <a:gd name="T21" fmla="*/ 193 h 819"/>
                <a:gd name="T22" fmla="*/ 176 w 226"/>
                <a:gd name="T23" fmla="*/ 215 h 819"/>
                <a:gd name="T24" fmla="*/ 119 w 226"/>
                <a:gd name="T25" fmla="*/ 254 h 819"/>
                <a:gd name="T26" fmla="*/ 114 w 226"/>
                <a:gd name="T27" fmla="*/ 273 h 819"/>
                <a:gd name="T28" fmla="*/ 138 w 226"/>
                <a:gd name="T29" fmla="*/ 266 h 819"/>
                <a:gd name="T30" fmla="*/ 155 w 226"/>
                <a:gd name="T31" fmla="*/ 258 h 819"/>
                <a:gd name="T32" fmla="*/ 178 w 226"/>
                <a:gd name="T33" fmla="*/ 228 h 819"/>
                <a:gd name="T34" fmla="*/ 185 w 226"/>
                <a:gd name="T35" fmla="*/ 242 h 819"/>
                <a:gd name="T36" fmla="*/ 163 w 226"/>
                <a:gd name="T37" fmla="*/ 281 h 819"/>
                <a:gd name="T38" fmla="*/ 125 w 226"/>
                <a:gd name="T39" fmla="*/ 298 h 819"/>
                <a:gd name="T40" fmla="*/ 81 w 226"/>
                <a:gd name="T41" fmla="*/ 322 h 819"/>
                <a:gd name="T42" fmla="*/ 111 w 226"/>
                <a:gd name="T43" fmla="*/ 321 h 819"/>
                <a:gd name="T44" fmla="*/ 158 w 226"/>
                <a:gd name="T45" fmla="*/ 307 h 819"/>
                <a:gd name="T46" fmla="*/ 131 w 226"/>
                <a:gd name="T47" fmla="*/ 387 h 819"/>
                <a:gd name="T48" fmla="*/ 116 w 226"/>
                <a:gd name="T49" fmla="*/ 519 h 819"/>
                <a:gd name="T50" fmla="*/ 119 w 226"/>
                <a:gd name="T51" fmla="*/ 648 h 819"/>
                <a:gd name="T52" fmla="*/ 127 w 226"/>
                <a:gd name="T53" fmla="*/ 728 h 819"/>
                <a:gd name="T54" fmla="*/ 120 w 226"/>
                <a:gd name="T55" fmla="*/ 736 h 819"/>
                <a:gd name="T56" fmla="*/ 102 w 226"/>
                <a:gd name="T57" fmla="*/ 759 h 819"/>
                <a:gd name="T58" fmla="*/ 97 w 226"/>
                <a:gd name="T59" fmla="*/ 766 h 819"/>
                <a:gd name="T60" fmla="*/ 78 w 226"/>
                <a:gd name="T61" fmla="*/ 783 h 819"/>
                <a:gd name="T62" fmla="*/ 66 w 226"/>
                <a:gd name="T63" fmla="*/ 784 h 819"/>
                <a:gd name="T64" fmla="*/ 43 w 226"/>
                <a:gd name="T65" fmla="*/ 806 h 819"/>
                <a:gd name="T66" fmla="*/ 25 w 226"/>
                <a:gd name="T67" fmla="*/ 819 h 819"/>
                <a:gd name="T68" fmla="*/ 10 w 226"/>
                <a:gd name="T69" fmla="*/ 810 h 819"/>
                <a:gd name="T70" fmla="*/ 0 w 226"/>
                <a:gd name="T71" fmla="*/ 814 h 819"/>
                <a:gd name="T72" fmla="*/ 42 w 226"/>
                <a:gd name="T73" fmla="*/ 689 h 819"/>
                <a:gd name="T74" fmla="*/ 51 w 226"/>
                <a:gd name="T75" fmla="*/ 550 h 819"/>
                <a:gd name="T76" fmla="*/ 52 w 226"/>
                <a:gd name="T77" fmla="*/ 416 h 819"/>
                <a:gd name="T78" fmla="*/ 56 w 226"/>
                <a:gd name="T79" fmla="*/ 342 h 819"/>
                <a:gd name="T80" fmla="*/ 56 w 226"/>
                <a:gd name="T81" fmla="*/ 239 h 819"/>
                <a:gd name="T82" fmla="*/ 56 w 226"/>
                <a:gd name="T83" fmla="*/ 145 h 819"/>
                <a:gd name="T84" fmla="*/ 61 w 226"/>
                <a:gd name="T85" fmla="*/ 66 h 819"/>
                <a:gd name="T86" fmla="*/ 72 w 226"/>
                <a:gd name="T87" fmla="*/ 81 h 819"/>
                <a:gd name="T88" fmla="*/ 96 w 226"/>
                <a:gd name="T89" fmla="*/ 86 h 819"/>
                <a:gd name="T90" fmla="*/ 123 w 226"/>
                <a:gd name="T91" fmla="*/ 86 h 819"/>
                <a:gd name="T92" fmla="*/ 143 w 226"/>
                <a:gd name="T93" fmla="*/ 91 h 819"/>
                <a:gd name="T94" fmla="*/ 174 w 226"/>
                <a:gd name="T95" fmla="*/ 68 h 819"/>
                <a:gd name="T96" fmla="*/ 199 w 226"/>
                <a:gd name="T97" fmla="*/ 40 h 819"/>
                <a:gd name="T98" fmla="*/ 218 w 226"/>
                <a:gd name="T99" fmla="*/ 9 h 819"/>
                <a:gd name="T100" fmla="*/ 226 w 226"/>
                <a:gd name="T101" fmla="*/ 13 h 819"/>
                <a:gd name="T102" fmla="*/ 214 w 226"/>
                <a:gd name="T103" fmla="*/ 48 h 819"/>
                <a:gd name="T104" fmla="*/ 189 w 226"/>
                <a:gd name="T105" fmla="*/ 75 h 819"/>
                <a:gd name="T106" fmla="*/ 163 w 226"/>
                <a:gd name="T107" fmla="*/ 10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819">
                  <a:moveTo>
                    <a:pt x="163" y="101"/>
                  </a:moveTo>
                  <a:lnTo>
                    <a:pt x="149" y="109"/>
                  </a:lnTo>
                  <a:lnTo>
                    <a:pt x="136" y="113"/>
                  </a:lnTo>
                  <a:lnTo>
                    <a:pt x="123" y="115"/>
                  </a:lnTo>
                  <a:lnTo>
                    <a:pt x="110" y="118"/>
                  </a:lnTo>
                  <a:lnTo>
                    <a:pt x="97" y="126"/>
                  </a:lnTo>
                  <a:lnTo>
                    <a:pt x="97" y="126"/>
                  </a:lnTo>
                  <a:lnTo>
                    <a:pt x="106" y="129"/>
                  </a:lnTo>
                  <a:lnTo>
                    <a:pt x="117" y="131"/>
                  </a:lnTo>
                  <a:lnTo>
                    <a:pt x="129" y="131"/>
                  </a:lnTo>
                  <a:lnTo>
                    <a:pt x="142" y="129"/>
                  </a:lnTo>
                  <a:lnTo>
                    <a:pt x="155" y="126"/>
                  </a:lnTo>
                  <a:lnTo>
                    <a:pt x="167" y="121"/>
                  </a:lnTo>
                  <a:lnTo>
                    <a:pt x="179" y="116"/>
                  </a:lnTo>
                  <a:lnTo>
                    <a:pt x="192" y="110"/>
                  </a:lnTo>
                  <a:lnTo>
                    <a:pt x="203" y="103"/>
                  </a:lnTo>
                  <a:lnTo>
                    <a:pt x="214" y="96"/>
                  </a:lnTo>
                  <a:lnTo>
                    <a:pt x="214" y="96"/>
                  </a:lnTo>
                  <a:lnTo>
                    <a:pt x="215" y="103"/>
                  </a:lnTo>
                  <a:lnTo>
                    <a:pt x="215" y="111"/>
                  </a:lnTo>
                  <a:lnTo>
                    <a:pt x="214" y="120"/>
                  </a:lnTo>
                  <a:lnTo>
                    <a:pt x="213" y="129"/>
                  </a:lnTo>
                  <a:lnTo>
                    <a:pt x="210" y="138"/>
                  </a:lnTo>
                  <a:lnTo>
                    <a:pt x="207" y="148"/>
                  </a:lnTo>
                  <a:lnTo>
                    <a:pt x="205" y="157"/>
                  </a:lnTo>
                  <a:lnTo>
                    <a:pt x="202" y="167"/>
                  </a:lnTo>
                  <a:lnTo>
                    <a:pt x="200" y="176"/>
                  </a:lnTo>
                  <a:lnTo>
                    <a:pt x="199" y="186"/>
                  </a:lnTo>
                  <a:lnTo>
                    <a:pt x="199" y="186"/>
                  </a:lnTo>
                  <a:lnTo>
                    <a:pt x="195" y="185"/>
                  </a:lnTo>
                  <a:lnTo>
                    <a:pt x="192" y="187"/>
                  </a:lnTo>
                  <a:lnTo>
                    <a:pt x="189" y="190"/>
                  </a:lnTo>
                  <a:lnTo>
                    <a:pt x="185" y="193"/>
                  </a:lnTo>
                  <a:lnTo>
                    <a:pt x="183" y="196"/>
                  </a:lnTo>
                  <a:lnTo>
                    <a:pt x="183" y="196"/>
                  </a:lnTo>
                  <a:lnTo>
                    <a:pt x="176" y="215"/>
                  </a:lnTo>
                  <a:lnTo>
                    <a:pt x="159" y="230"/>
                  </a:lnTo>
                  <a:lnTo>
                    <a:pt x="138" y="241"/>
                  </a:lnTo>
                  <a:lnTo>
                    <a:pt x="119" y="254"/>
                  </a:lnTo>
                  <a:lnTo>
                    <a:pt x="107" y="271"/>
                  </a:lnTo>
                  <a:lnTo>
                    <a:pt x="107" y="271"/>
                  </a:lnTo>
                  <a:lnTo>
                    <a:pt x="114" y="273"/>
                  </a:lnTo>
                  <a:lnTo>
                    <a:pt x="122" y="273"/>
                  </a:lnTo>
                  <a:lnTo>
                    <a:pt x="130" y="271"/>
                  </a:lnTo>
                  <a:lnTo>
                    <a:pt x="138" y="266"/>
                  </a:lnTo>
                  <a:lnTo>
                    <a:pt x="148" y="261"/>
                  </a:lnTo>
                  <a:lnTo>
                    <a:pt x="148" y="261"/>
                  </a:lnTo>
                  <a:lnTo>
                    <a:pt x="155" y="258"/>
                  </a:lnTo>
                  <a:lnTo>
                    <a:pt x="163" y="250"/>
                  </a:lnTo>
                  <a:lnTo>
                    <a:pt x="170" y="239"/>
                  </a:lnTo>
                  <a:lnTo>
                    <a:pt x="178" y="228"/>
                  </a:lnTo>
                  <a:lnTo>
                    <a:pt x="189" y="221"/>
                  </a:lnTo>
                  <a:lnTo>
                    <a:pt x="189" y="221"/>
                  </a:lnTo>
                  <a:lnTo>
                    <a:pt x="185" y="242"/>
                  </a:lnTo>
                  <a:lnTo>
                    <a:pt x="179" y="259"/>
                  </a:lnTo>
                  <a:lnTo>
                    <a:pt x="172" y="271"/>
                  </a:lnTo>
                  <a:lnTo>
                    <a:pt x="163" y="281"/>
                  </a:lnTo>
                  <a:lnTo>
                    <a:pt x="152" y="288"/>
                  </a:lnTo>
                  <a:lnTo>
                    <a:pt x="140" y="293"/>
                  </a:lnTo>
                  <a:lnTo>
                    <a:pt x="125" y="298"/>
                  </a:lnTo>
                  <a:lnTo>
                    <a:pt x="111" y="304"/>
                  </a:lnTo>
                  <a:lnTo>
                    <a:pt x="96" y="311"/>
                  </a:lnTo>
                  <a:lnTo>
                    <a:pt x="81" y="322"/>
                  </a:lnTo>
                  <a:lnTo>
                    <a:pt x="81" y="322"/>
                  </a:lnTo>
                  <a:lnTo>
                    <a:pt x="96" y="322"/>
                  </a:lnTo>
                  <a:lnTo>
                    <a:pt x="111" y="321"/>
                  </a:lnTo>
                  <a:lnTo>
                    <a:pt x="127" y="318"/>
                  </a:lnTo>
                  <a:lnTo>
                    <a:pt x="143" y="313"/>
                  </a:lnTo>
                  <a:lnTo>
                    <a:pt x="158" y="307"/>
                  </a:lnTo>
                  <a:lnTo>
                    <a:pt x="158" y="307"/>
                  </a:lnTo>
                  <a:lnTo>
                    <a:pt x="143" y="346"/>
                  </a:lnTo>
                  <a:lnTo>
                    <a:pt x="131" y="387"/>
                  </a:lnTo>
                  <a:lnTo>
                    <a:pt x="123" y="430"/>
                  </a:lnTo>
                  <a:lnTo>
                    <a:pt x="118" y="474"/>
                  </a:lnTo>
                  <a:lnTo>
                    <a:pt x="116" y="519"/>
                  </a:lnTo>
                  <a:lnTo>
                    <a:pt x="116" y="563"/>
                  </a:lnTo>
                  <a:lnTo>
                    <a:pt x="117" y="606"/>
                  </a:lnTo>
                  <a:lnTo>
                    <a:pt x="119" y="648"/>
                  </a:lnTo>
                  <a:lnTo>
                    <a:pt x="123" y="689"/>
                  </a:lnTo>
                  <a:lnTo>
                    <a:pt x="127" y="728"/>
                  </a:lnTo>
                  <a:lnTo>
                    <a:pt x="127" y="728"/>
                  </a:lnTo>
                  <a:lnTo>
                    <a:pt x="120" y="729"/>
                  </a:lnTo>
                  <a:lnTo>
                    <a:pt x="119" y="731"/>
                  </a:lnTo>
                  <a:lnTo>
                    <a:pt x="120" y="736"/>
                  </a:lnTo>
                  <a:lnTo>
                    <a:pt x="120" y="740"/>
                  </a:lnTo>
                  <a:lnTo>
                    <a:pt x="117" y="744"/>
                  </a:lnTo>
                  <a:lnTo>
                    <a:pt x="102" y="759"/>
                  </a:lnTo>
                  <a:lnTo>
                    <a:pt x="107" y="764"/>
                  </a:lnTo>
                  <a:lnTo>
                    <a:pt x="107" y="764"/>
                  </a:lnTo>
                  <a:lnTo>
                    <a:pt x="97" y="766"/>
                  </a:lnTo>
                  <a:lnTo>
                    <a:pt x="90" y="770"/>
                  </a:lnTo>
                  <a:lnTo>
                    <a:pt x="84" y="777"/>
                  </a:lnTo>
                  <a:lnTo>
                    <a:pt x="78" y="783"/>
                  </a:lnTo>
                  <a:lnTo>
                    <a:pt x="71" y="789"/>
                  </a:lnTo>
                  <a:lnTo>
                    <a:pt x="66" y="784"/>
                  </a:lnTo>
                  <a:lnTo>
                    <a:pt x="66" y="784"/>
                  </a:lnTo>
                  <a:lnTo>
                    <a:pt x="59" y="793"/>
                  </a:lnTo>
                  <a:lnTo>
                    <a:pt x="52" y="801"/>
                  </a:lnTo>
                  <a:lnTo>
                    <a:pt x="43" y="806"/>
                  </a:lnTo>
                  <a:lnTo>
                    <a:pt x="35" y="812"/>
                  </a:lnTo>
                  <a:lnTo>
                    <a:pt x="25" y="819"/>
                  </a:lnTo>
                  <a:lnTo>
                    <a:pt x="25" y="819"/>
                  </a:lnTo>
                  <a:lnTo>
                    <a:pt x="20" y="813"/>
                  </a:lnTo>
                  <a:lnTo>
                    <a:pt x="15" y="810"/>
                  </a:lnTo>
                  <a:lnTo>
                    <a:pt x="10" y="810"/>
                  </a:lnTo>
                  <a:lnTo>
                    <a:pt x="5" y="811"/>
                  </a:lnTo>
                  <a:lnTo>
                    <a:pt x="0" y="814"/>
                  </a:lnTo>
                  <a:lnTo>
                    <a:pt x="0" y="814"/>
                  </a:lnTo>
                  <a:lnTo>
                    <a:pt x="20" y="775"/>
                  </a:lnTo>
                  <a:lnTo>
                    <a:pt x="33" y="733"/>
                  </a:lnTo>
                  <a:lnTo>
                    <a:pt x="42" y="689"/>
                  </a:lnTo>
                  <a:lnTo>
                    <a:pt x="48" y="643"/>
                  </a:lnTo>
                  <a:lnTo>
                    <a:pt x="51" y="597"/>
                  </a:lnTo>
                  <a:lnTo>
                    <a:pt x="51" y="550"/>
                  </a:lnTo>
                  <a:lnTo>
                    <a:pt x="50" y="503"/>
                  </a:lnTo>
                  <a:lnTo>
                    <a:pt x="50" y="458"/>
                  </a:lnTo>
                  <a:lnTo>
                    <a:pt x="52" y="416"/>
                  </a:lnTo>
                  <a:lnTo>
                    <a:pt x="56" y="377"/>
                  </a:lnTo>
                  <a:lnTo>
                    <a:pt x="56" y="377"/>
                  </a:lnTo>
                  <a:lnTo>
                    <a:pt x="56" y="342"/>
                  </a:lnTo>
                  <a:lnTo>
                    <a:pt x="56" y="307"/>
                  </a:lnTo>
                  <a:lnTo>
                    <a:pt x="56" y="272"/>
                  </a:lnTo>
                  <a:lnTo>
                    <a:pt x="56" y="239"/>
                  </a:lnTo>
                  <a:lnTo>
                    <a:pt x="55" y="207"/>
                  </a:lnTo>
                  <a:lnTo>
                    <a:pt x="55" y="175"/>
                  </a:lnTo>
                  <a:lnTo>
                    <a:pt x="56" y="145"/>
                  </a:lnTo>
                  <a:lnTo>
                    <a:pt x="57" y="117"/>
                  </a:lnTo>
                  <a:lnTo>
                    <a:pt x="58" y="90"/>
                  </a:lnTo>
                  <a:lnTo>
                    <a:pt x="61" y="66"/>
                  </a:lnTo>
                  <a:lnTo>
                    <a:pt x="61" y="66"/>
                  </a:lnTo>
                  <a:lnTo>
                    <a:pt x="66" y="75"/>
                  </a:lnTo>
                  <a:lnTo>
                    <a:pt x="72" y="81"/>
                  </a:lnTo>
                  <a:lnTo>
                    <a:pt x="79" y="84"/>
                  </a:lnTo>
                  <a:lnTo>
                    <a:pt x="87" y="86"/>
                  </a:lnTo>
                  <a:lnTo>
                    <a:pt x="96" y="86"/>
                  </a:lnTo>
                  <a:lnTo>
                    <a:pt x="105" y="86"/>
                  </a:lnTo>
                  <a:lnTo>
                    <a:pt x="114" y="86"/>
                  </a:lnTo>
                  <a:lnTo>
                    <a:pt x="123" y="86"/>
                  </a:lnTo>
                  <a:lnTo>
                    <a:pt x="133" y="87"/>
                  </a:lnTo>
                  <a:lnTo>
                    <a:pt x="143" y="91"/>
                  </a:lnTo>
                  <a:lnTo>
                    <a:pt x="143" y="91"/>
                  </a:lnTo>
                  <a:lnTo>
                    <a:pt x="154" y="84"/>
                  </a:lnTo>
                  <a:lnTo>
                    <a:pt x="165" y="77"/>
                  </a:lnTo>
                  <a:lnTo>
                    <a:pt x="174" y="68"/>
                  </a:lnTo>
                  <a:lnTo>
                    <a:pt x="183" y="60"/>
                  </a:lnTo>
                  <a:lnTo>
                    <a:pt x="192" y="50"/>
                  </a:lnTo>
                  <a:lnTo>
                    <a:pt x="199" y="40"/>
                  </a:lnTo>
                  <a:lnTo>
                    <a:pt x="206" y="30"/>
                  </a:lnTo>
                  <a:lnTo>
                    <a:pt x="212" y="20"/>
                  </a:lnTo>
                  <a:lnTo>
                    <a:pt x="218" y="9"/>
                  </a:lnTo>
                  <a:lnTo>
                    <a:pt x="224" y="0"/>
                  </a:lnTo>
                  <a:lnTo>
                    <a:pt x="224" y="0"/>
                  </a:lnTo>
                  <a:lnTo>
                    <a:pt x="226" y="13"/>
                  </a:lnTo>
                  <a:lnTo>
                    <a:pt x="224" y="25"/>
                  </a:lnTo>
                  <a:lnTo>
                    <a:pt x="220" y="37"/>
                  </a:lnTo>
                  <a:lnTo>
                    <a:pt x="214" y="48"/>
                  </a:lnTo>
                  <a:lnTo>
                    <a:pt x="207" y="58"/>
                  </a:lnTo>
                  <a:lnTo>
                    <a:pt x="198" y="67"/>
                  </a:lnTo>
                  <a:lnTo>
                    <a:pt x="189" y="75"/>
                  </a:lnTo>
                  <a:lnTo>
                    <a:pt x="178" y="84"/>
                  </a:lnTo>
                  <a:lnTo>
                    <a:pt x="170" y="92"/>
                  </a:lnTo>
                  <a:lnTo>
                    <a:pt x="163" y="101"/>
                  </a:lnTo>
                  <a:lnTo>
                    <a:pt x="163" y="10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7" name="Freeform 965"/>
            <p:cNvSpPr>
              <a:spLocks/>
            </p:cNvSpPr>
            <p:nvPr/>
          </p:nvSpPr>
          <p:spPr bwMode="auto">
            <a:xfrm>
              <a:off x="220" y="4089"/>
              <a:ext cx="8" cy="17"/>
            </a:xfrm>
            <a:custGeom>
              <a:avLst/>
              <a:gdLst>
                <a:gd name="T0" fmla="*/ 227 w 363"/>
                <a:gd name="T1" fmla="*/ 222 h 736"/>
                <a:gd name="T2" fmla="*/ 225 w 363"/>
                <a:gd name="T3" fmla="*/ 295 h 736"/>
                <a:gd name="T4" fmla="*/ 246 w 363"/>
                <a:gd name="T5" fmla="*/ 351 h 736"/>
                <a:gd name="T6" fmla="*/ 255 w 363"/>
                <a:gd name="T7" fmla="*/ 471 h 736"/>
                <a:gd name="T8" fmla="*/ 248 w 363"/>
                <a:gd name="T9" fmla="*/ 586 h 736"/>
                <a:gd name="T10" fmla="*/ 252 w 363"/>
                <a:gd name="T11" fmla="*/ 639 h 736"/>
                <a:gd name="T12" fmla="*/ 266 w 363"/>
                <a:gd name="T13" fmla="*/ 617 h 736"/>
                <a:gd name="T14" fmla="*/ 276 w 363"/>
                <a:gd name="T15" fmla="*/ 570 h 736"/>
                <a:gd name="T16" fmla="*/ 282 w 363"/>
                <a:gd name="T17" fmla="*/ 510 h 736"/>
                <a:gd name="T18" fmla="*/ 282 w 363"/>
                <a:gd name="T19" fmla="*/ 457 h 736"/>
                <a:gd name="T20" fmla="*/ 273 w 363"/>
                <a:gd name="T21" fmla="*/ 408 h 736"/>
                <a:gd name="T22" fmla="*/ 265 w 363"/>
                <a:gd name="T23" fmla="*/ 335 h 736"/>
                <a:gd name="T24" fmla="*/ 246 w 363"/>
                <a:gd name="T25" fmla="*/ 286 h 736"/>
                <a:gd name="T26" fmla="*/ 257 w 363"/>
                <a:gd name="T27" fmla="*/ 182 h 736"/>
                <a:gd name="T28" fmla="*/ 271 w 363"/>
                <a:gd name="T29" fmla="*/ 76 h 736"/>
                <a:gd name="T30" fmla="*/ 312 w 363"/>
                <a:gd name="T31" fmla="*/ 55 h 736"/>
                <a:gd name="T32" fmla="*/ 297 w 363"/>
                <a:gd name="T33" fmla="*/ 277 h 736"/>
                <a:gd name="T34" fmla="*/ 316 w 363"/>
                <a:gd name="T35" fmla="*/ 495 h 736"/>
                <a:gd name="T36" fmla="*/ 331 w 363"/>
                <a:gd name="T37" fmla="*/ 614 h 736"/>
                <a:gd name="T38" fmla="*/ 342 w 363"/>
                <a:gd name="T39" fmla="*/ 663 h 736"/>
                <a:gd name="T40" fmla="*/ 357 w 363"/>
                <a:gd name="T41" fmla="*/ 711 h 736"/>
                <a:gd name="T42" fmla="*/ 319 w 363"/>
                <a:gd name="T43" fmla="*/ 736 h 736"/>
                <a:gd name="T44" fmla="*/ 210 w 363"/>
                <a:gd name="T45" fmla="*/ 710 h 736"/>
                <a:gd name="T46" fmla="*/ 113 w 363"/>
                <a:gd name="T47" fmla="*/ 654 h 736"/>
                <a:gd name="T48" fmla="*/ 82 w 363"/>
                <a:gd name="T49" fmla="*/ 617 h 736"/>
                <a:gd name="T50" fmla="*/ 72 w 363"/>
                <a:gd name="T51" fmla="*/ 587 h 736"/>
                <a:gd name="T52" fmla="*/ 63 w 363"/>
                <a:gd name="T53" fmla="*/ 554 h 736"/>
                <a:gd name="T54" fmla="*/ 51 w 363"/>
                <a:gd name="T55" fmla="*/ 498 h 736"/>
                <a:gd name="T56" fmla="*/ 57 w 363"/>
                <a:gd name="T57" fmla="*/ 462 h 736"/>
                <a:gd name="T58" fmla="*/ 57 w 363"/>
                <a:gd name="T59" fmla="*/ 419 h 736"/>
                <a:gd name="T60" fmla="*/ 67 w 363"/>
                <a:gd name="T61" fmla="*/ 368 h 736"/>
                <a:gd name="T62" fmla="*/ 77 w 363"/>
                <a:gd name="T63" fmla="*/ 335 h 736"/>
                <a:gd name="T64" fmla="*/ 58 w 363"/>
                <a:gd name="T65" fmla="*/ 300 h 736"/>
                <a:gd name="T66" fmla="*/ 36 w 363"/>
                <a:gd name="T67" fmla="*/ 266 h 736"/>
                <a:gd name="T68" fmla="*/ 25 w 363"/>
                <a:gd name="T69" fmla="*/ 276 h 736"/>
                <a:gd name="T70" fmla="*/ 16 w 363"/>
                <a:gd name="T71" fmla="*/ 316 h 736"/>
                <a:gd name="T72" fmla="*/ 4 w 363"/>
                <a:gd name="T73" fmla="*/ 272 h 736"/>
                <a:gd name="T74" fmla="*/ 1 w 363"/>
                <a:gd name="T75" fmla="*/ 217 h 736"/>
                <a:gd name="T76" fmla="*/ 10 w 363"/>
                <a:gd name="T77" fmla="*/ 171 h 736"/>
                <a:gd name="T78" fmla="*/ 62 w 363"/>
                <a:gd name="T79" fmla="*/ 115 h 736"/>
                <a:gd name="T80" fmla="*/ 95 w 363"/>
                <a:gd name="T81" fmla="*/ 110 h 736"/>
                <a:gd name="T82" fmla="*/ 124 w 363"/>
                <a:gd name="T83" fmla="*/ 122 h 736"/>
                <a:gd name="T84" fmla="*/ 139 w 363"/>
                <a:gd name="T85" fmla="*/ 180 h 736"/>
                <a:gd name="T86" fmla="*/ 148 w 363"/>
                <a:gd name="T87" fmla="*/ 153 h 736"/>
                <a:gd name="T88" fmla="*/ 143 w 363"/>
                <a:gd name="T89" fmla="*/ 116 h 736"/>
                <a:gd name="T90" fmla="*/ 133 w 363"/>
                <a:gd name="T91" fmla="*/ 90 h 736"/>
                <a:gd name="T92" fmla="*/ 183 w 363"/>
                <a:gd name="T93" fmla="*/ 59 h 736"/>
                <a:gd name="T94" fmla="*/ 231 w 363"/>
                <a:gd name="T95" fmla="*/ 24 h 736"/>
                <a:gd name="T96" fmla="*/ 258 w 363"/>
                <a:gd name="T97" fmla="*/ 14 h 736"/>
                <a:gd name="T98" fmla="*/ 255 w 363"/>
                <a:gd name="T99" fmla="*/ 78 h 736"/>
                <a:gd name="T100" fmla="*/ 236 w 363"/>
                <a:gd name="T101" fmla="*/ 14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 h="736">
                  <a:moveTo>
                    <a:pt x="236" y="165"/>
                  </a:moveTo>
                  <a:lnTo>
                    <a:pt x="234" y="184"/>
                  </a:lnTo>
                  <a:lnTo>
                    <a:pt x="230" y="203"/>
                  </a:lnTo>
                  <a:lnTo>
                    <a:pt x="227" y="222"/>
                  </a:lnTo>
                  <a:lnTo>
                    <a:pt x="225" y="241"/>
                  </a:lnTo>
                  <a:lnTo>
                    <a:pt x="224" y="259"/>
                  </a:lnTo>
                  <a:lnTo>
                    <a:pt x="224" y="277"/>
                  </a:lnTo>
                  <a:lnTo>
                    <a:pt x="225" y="295"/>
                  </a:lnTo>
                  <a:lnTo>
                    <a:pt x="229" y="313"/>
                  </a:lnTo>
                  <a:lnTo>
                    <a:pt x="236" y="332"/>
                  </a:lnTo>
                  <a:lnTo>
                    <a:pt x="246" y="351"/>
                  </a:lnTo>
                  <a:lnTo>
                    <a:pt x="246" y="351"/>
                  </a:lnTo>
                  <a:lnTo>
                    <a:pt x="251" y="380"/>
                  </a:lnTo>
                  <a:lnTo>
                    <a:pt x="254" y="410"/>
                  </a:lnTo>
                  <a:lnTo>
                    <a:pt x="255" y="440"/>
                  </a:lnTo>
                  <a:lnTo>
                    <a:pt x="255" y="471"/>
                  </a:lnTo>
                  <a:lnTo>
                    <a:pt x="254" y="500"/>
                  </a:lnTo>
                  <a:lnTo>
                    <a:pt x="252" y="529"/>
                  </a:lnTo>
                  <a:lnTo>
                    <a:pt x="250" y="558"/>
                  </a:lnTo>
                  <a:lnTo>
                    <a:pt x="248" y="586"/>
                  </a:lnTo>
                  <a:lnTo>
                    <a:pt x="246" y="614"/>
                  </a:lnTo>
                  <a:lnTo>
                    <a:pt x="246" y="642"/>
                  </a:lnTo>
                  <a:lnTo>
                    <a:pt x="246" y="642"/>
                  </a:lnTo>
                  <a:lnTo>
                    <a:pt x="252" y="639"/>
                  </a:lnTo>
                  <a:lnTo>
                    <a:pt x="257" y="635"/>
                  </a:lnTo>
                  <a:lnTo>
                    <a:pt x="259" y="628"/>
                  </a:lnTo>
                  <a:lnTo>
                    <a:pt x="262" y="622"/>
                  </a:lnTo>
                  <a:lnTo>
                    <a:pt x="266" y="617"/>
                  </a:lnTo>
                  <a:lnTo>
                    <a:pt x="266" y="617"/>
                  </a:lnTo>
                  <a:lnTo>
                    <a:pt x="270" y="601"/>
                  </a:lnTo>
                  <a:lnTo>
                    <a:pt x="274" y="586"/>
                  </a:lnTo>
                  <a:lnTo>
                    <a:pt x="276" y="570"/>
                  </a:lnTo>
                  <a:lnTo>
                    <a:pt x="278" y="555"/>
                  </a:lnTo>
                  <a:lnTo>
                    <a:pt x="279" y="541"/>
                  </a:lnTo>
                  <a:lnTo>
                    <a:pt x="281" y="525"/>
                  </a:lnTo>
                  <a:lnTo>
                    <a:pt x="282" y="510"/>
                  </a:lnTo>
                  <a:lnTo>
                    <a:pt x="283" y="494"/>
                  </a:lnTo>
                  <a:lnTo>
                    <a:pt x="284" y="478"/>
                  </a:lnTo>
                  <a:lnTo>
                    <a:pt x="287" y="462"/>
                  </a:lnTo>
                  <a:lnTo>
                    <a:pt x="282" y="457"/>
                  </a:lnTo>
                  <a:lnTo>
                    <a:pt x="282" y="457"/>
                  </a:lnTo>
                  <a:lnTo>
                    <a:pt x="277" y="441"/>
                  </a:lnTo>
                  <a:lnTo>
                    <a:pt x="275" y="425"/>
                  </a:lnTo>
                  <a:lnTo>
                    <a:pt x="273" y="408"/>
                  </a:lnTo>
                  <a:lnTo>
                    <a:pt x="271" y="390"/>
                  </a:lnTo>
                  <a:lnTo>
                    <a:pt x="270" y="372"/>
                  </a:lnTo>
                  <a:lnTo>
                    <a:pt x="268" y="353"/>
                  </a:lnTo>
                  <a:lnTo>
                    <a:pt x="265" y="335"/>
                  </a:lnTo>
                  <a:lnTo>
                    <a:pt x="260" y="317"/>
                  </a:lnTo>
                  <a:lnTo>
                    <a:pt x="254" y="301"/>
                  </a:lnTo>
                  <a:lnTo>
                    <a:pt x="246" y="286"/>
                  </a:lnTo>
                  <a:lnTo>
                    <a:pt x="246" y="286"/>
                  </a:lnTo>
                  <a:lnTo>
                    <a:pt x="249" y="261"/>
                  </a:lnTo>
                  <a:lnTo>
                    <a:pt x="252" y="235"/>
                  </a:lnTo>
                  <a:lnTo>
                    <a:pt x="254" y="208"/>
                  </a:lnTo>
                  <a:lnTo>
                    <a:pt x="257" y="182"/>
                  </a:lnTo>
                  <a:lnTo>
                    <a:pt x="260" y="156"/>
                  </a:lnTo>
                  <a:lnTo>
                    <a:pt x="263" y="129"/>
                  </a:lnTo>
                  <a:lnTo>
                    <a:pt x="267" y="102"/>
                  </a:lnTo>
                  <a:lnTo>
                    <a:pt x="271" y="76"/>
                  </a:lnTo>
                  <a:lnTo>
                    <a:pt x="275" y="50"/>
                  </a:lnTo>
                  <a:lnTo>
                    <a:pt x="282" y="25"/>
                  </a:lnTo>
                  <a:lnTo>
                    <a:pt x="312" y="55"/>
                  </a:lnTo>
                  <a:lnTo>
                    <a:pt x="312" y="55"/>
                  </a:lnTo>
                  <a:lnTo>
                    <a:pt x="303" y="110"/>
                  </a:lnTo>
                  <a:lnTo>
                    <a:pt x="298" y="166"/>
                  </a:lnTo>
                  <a:lnTo>
                    <a:pt x="297" y="222"/>
                  </a:lnTo>
                  <a:lnTo>
                    <a:pt x="297" y="277"/>
                  </a:lnTo>
                  <a:lnTo>
                    <a:pt x="300" y="331"/>
                  </a:lnTo>
                  <a:lnTo>
                    <a:pt x="305" y="386"/>
                  </a:lnTo>
                  <a:lnTo>
                    <a:pt x="310" y="440"/>
                  </a:lnTo>
                  <a:lnTo>
                    <a:pt x="316" y="495"/>
                  </a:lnTo>
                  <a:lnTo>
                    <a:pt x="321" y="548"/>
                  </a:lnTo>
                  <a:lnTo>
                    <a:pt x="328" y="602"/>
                  </a:lnTo>
                  <a:lnTo>
                    <a:pt x="328" y="602"/>
                  </a:lnTo>
                  <a:lnTo>
                    <a:pt x="331" y="614"/>
                  </a:lnTo>
                  <a:lnTo>
                    <a:pt x="334" y="626"/>
                  </a:lnTo>
                  <a:lnTo>
                    <a:pt x="337" y="638"/>
                  </a:lnTo>
                  <a:lnTo>
                    <a:pt x="340" y="650"/>
                  </a:lnTo>
                  <a:lnTo>
                    <a:pt x="342" y="663"/>
                  </a:lnTo>
                  <a:lnTo>
                    <a:pt x="345" y="676"/>
                  </a:lnTo>
                  <a:lnTo>
                    <a:pt x="349" y="688"/>
                  </a:lnTo>
                  <a:lnTo>
                    <a:pt x="353" y="700"/>
                  </a:lnTo>
                  <a:lnTo>
                    <a:pt x="357" y="711"/>
                  </a:lnTo>
                  <a:lnTo>
                    <a:pt x="363" y="723"/>
                  </a:lnTo>
                  <a:lnTo>
                    <a:pt x="353" y="733"/>
                  </a:lnTo>
                  <a:lnTo>
                    <a:pt x="353" y="733"/>
                  </a:lnTo>
                  <a:lnTo>
                    <a:pt x="319" y="736"/>
                  </a:lnTo>
                  <a:lnTo>
                    <a:pt x="290" y="735"/>
                  </a:lnTo>
                  <a:lnTo>
                    <a:pt x="261" y="730"/>
                  </a:lnTo>
                  <a:lnTo>
                    <a:pt x="236" y="721"/>
                  </a:lnTo>
                  <a:lnTo>
                    <a:pt x="210" y="710"/>
                  </a:lnTo>
                  <a:lnTo>
                    <a:pt x="186" y="697"/>
                  </a:lnTo>
                  <a:lnTo>
                    <a:pt x="162" y="682"/>
                  </a:lnTo>
                  <a:lnTo>
                    <a:pt x="138" y="667"/>
                  </a:lnTo>
                  <a:lnTo>
                    <a:pt x="113" y="654"/>
                  </a:lnTo>
                  <a:lnTo>
                    <a:pt x="87" y="642"/>
                  </a:lnTo>
                  <a:lnTo>
                    <a:pt x="87" y="642"/>
                  </a:lnTo>
                  <a:lnTo>
                    <a:pt x="83" y="629"/>
                  </a:lnTo>
                  <a:lnTo>
                    <a:pt x="82" y="617"/>
                  </a:lnTo>
                  <a:lnTo>
                    <a:pt x="82" y="606"/>
                  </a:lnTo>
                  <a:lnTo>
                    <a:pt x="81" y="594"/>
                  </a:lnTo>
                  <a:lnTo>
                    <a:pt x="77" y="582"/>
                  </a:lnTo>
                  <a:lnTo>
                    <a:pt x="72" y="587"/>
                  </a:lnTo>
                  <a:lnTo>
                    <a:pt x="72" y="587"/>
                  </a:lnTo>
                  <a:lnTo>
                    <a:pt x="69" y="577"/>
                  </a:lnTo>
                  <a:lnTo>
                    <a:pt x="66" y="566"/>
                  </a:lnTo>
                  <a:lnTo>
                    <a:pt x="63" y="554"/>
                  </a:lnTo>
                  <a:lnTo>
                    <a:pt x="59" y="540"/>
                  </a:lnTo>
                  <a:lnTo>
                    <a:pt x="56" y="526"/>
                  </a:lnTo>
                  <a:lnTo>
                    <a:pt x="53" y="512"/>
                  </a:lnTo>
                  <a:lnTo>
                    <a:pt x="51" y="498"/>
                  </a:lnTo>
                  <a:lnTo>
                    <a:pt x="51" y="484"/>
                  </a:lnTo>
                  <a:lnTo>
                    <a:pt x="53" y="472"/>
                  </a:lnTo>
                  <a:lnTo>
                    <a:pt x="57" y="462"/>
                  </a:lnTo>
                  <a:lnTo>
                    <a:pt x="57" y="462"/>
                  </a:lnTo>
                  <a:lnTo>
                    <a:pt x="56" y="453"/>
                  </a:lnTo>
                  <a:lnTo>
                    <a:pt x="56" y="442"/>
                  </a:lnTo>
                  <a:lnTo>
                    <a:pt x="56" y="431"/>
                  </a:lnTo>
                  <a:lnTo>
                    <a:pt x="57" y="419"/>
                  </a:lnTo>
                  <a:lnTo>
                    <a:pt x="59" y="406"/>
                  </a:lnTo>
                  <a:lnTo>
                    <a:pt x="61" y="393"/>
                  </a:lnTo>
                  <a:lnTo>
                    <a:pt x="63" y="380"/>
                  </a:lnTo>
                  <a:lnTo>
                    <a:pt x="67" y="368"/>
                  </a:lnTo>
                  <a:lnTo>
                    <a:pt x="71" y="356"/>
                  </a:lnTo>
                  <a:lnTo>
                    <a:pt x="77" y="346"/>
                  </a:lnTo>
                  <a:lnTo>
                    <a:pt x="77" y="346"/>
                  </a:lnTo>
                  <a:lnTo>
                    <a:pt x="77" y="335"/>
                  </a:lnTo>
                  <a:lnTo>
                    <a:pt x="75" y="325"/>
                  </a:lnTo>
                  <a:lnTo>
                    <a:pt x="71" y="316"/>
                  </a:lnTo>
                  <a:lnTo>
                    <a:pt x="65" y="308"/>
                  </a:lnTo>
                  <a:lnTo>
                    <a:pt x="58" y="300"/>
                  </a:lnTo>
                  <a:lnTo>
                    <a:pt x="52" y="292"/>
                  </a:lnTo>
                  <a:lnTo>
                    <a:pt x="45" y="284"/>
                  </a:lnTo>
                  <a:lnTo>
                    <a:pt x="39" y="275"/>
                  </a:lnTo>
                  <a:lnTo>
                    <a:pt x="36" y="266"/>
                  </a:lnTo>
                  <a:lnTo>
                    <a:pt x="36" y="256"/>
                  </a:lnTo>
                  <a:lnTo>
                    <a:pt x="36" y="256"/>
                  </a:lnTo>
                  <a:lnTo>
                    <a:pt x="27" y="264"/>
                  </a:lnTo>
                  <a:lnTo>
                    <a:pt x="25" y="276"/>
                  </a:lnTo>
                  <a:lnTo>
                    <a:pt x="26" y="291"/>
                  </a:lnTo>
                  <a:lnTo>
                    <a:pt x="24" y="305"/>
                  </a:lnTo>
                  <a:lnTo>
                    <a:pt x="16" y="316"/>
                  </a:lnTo>
                  <a:lnTo>
                    <a:pt x="16" y="316"/>
                  </a:lnTo>
                  <a:lnTo>
                    <a:pt x="12" y="306"/>
                  </a:lnTo>
                  <a:lnTo>
                    <a:pt x="9" y="296"/>
                  </a:lnTo>
                  <a:lnTo>
                    <a:pt x="6" y="284"/>
                  </a:lnTo>
                  <a:lnTo>
                    <a:pt x="4" y="272"/>
                  </a:lnTo>
                  <a:lnTo>
                    <a:pt x="2" y="258"/>
                  </a:lnTo>
                  <a:lnTo>
                    <a:pt x="1" y="245"/>
                  </a:lnTo>
                  <a:lnTo>
                    <a:pt x="0" y="231"/>
                  </a:lnTo>
                  <a:lnTo>
                    <a:pt x="1" y="217"/>
                  </a:lnTo>
                  <a:lnTo>
                    <a:pt x="3" y="202"/>
                  </a:lnTo>
                  <a:lnTo>
                    <a:pt x="6" y="190"/>
                  </a:lnTo>
                  <a:lnTo>
                    <a:pt x="6" y="190"/>
                  </a:lnTo>
                  <a:lnTo>
                    <a:pt x="10" y="171"/>
                  </a:lnTo>
                  <a:lnTo>
                    <a:pt x="19" y="155"/>
                  </a:lnTo>
                  <a:lnTo>
                    <a:pt x="31" y="139"/>
                  </a:lnTo>
                  <a:lnTo>
                    <a:pt x="46" y="126"/>
                  </a:lnTo>
                  <a:lnTo>
                    <a:pt x="62" y="115"/>
                  </a:lnTo>
                  <a:lnTo>
                    <a:pt x="62" y="115"/>
                  </a:lnTo>
                  <a:lnTo>
                    <a:pt x="71" y="111"/>
                  </a:lnTo>
                  <a:lnTo>
                    <a:pt x="82" y="109"/>
                  </a:lnTo>
                  <a:lnTo>
                    <a:pt x="95" y="110"/>
                  </a:lnTo>
                  <a:lnTo>
                    <a:pt x="106" y="110"/>
                  </a:lnTo>
                  <a:lnTo>
                    <a:pt x="118" y="110"/>
                  </a:lnTo>
                  <a:lnTo>
                    <a:pt x="118" y="110"/>
                  </a:lnTo>
                  <a:lnTo>
                    <a:pt x="124" y="122"/>
                  </a:lnTo>
                  <a:lnTo>
                    <a:pt x="129" y="136"/>
                  </a:lnTo>
                  <a:lnTo>
                    <a:pt x="131" y="151"/>
                  </a:lnTo>
                  <a:lnTo>
                    <a:pt x="134" y="165"/>
                  </a:lnTo>
                  <a:lnTo>
                    <a:pt x="139" y="180"/>
                  </a:lnTo>
                  <a:lnTo>
                    <a:pt x="139" y="180"/>
                  </a:lnTo>
                  <a:lnTo>
                    <a:pt x="144" y="171"/>
                  </a:lnTo>
                  <a:lnTo>
                    <a:pt x="147" y="162"/>
                  </a:lnTo>
                  <a:lnTo>
                    <a:pt x="148" y="153"/>
                  </a:lnTo>
                  <a:lnTo>
                    <a:pt x="148" y="144"/>
                  </a:lnTo>
                  <a:lnTo>
                    <a:pt x="147" y="135"/>
                  </a:lnTo>
                  <a:lnTo>
                    <a:pt x="145" y="125"/>
                  </a:lnTo>
                  <a:lnTo>
                    <a:pt x="143" y="116"/>
                  </a:lnTo>
                  <a:lnTo>
                    <a:pt x="139" y="107"/>
                  </a:lnTo>
                  <a:lnTo>
                    <a:pt x="135" y="98"/>
                  </a:lnTo>
                  <a:lnTo>
                    <a:pt x="133" y="90"/>
                  </a:lnTo>
                  <a:lnTo>
                    <a:pt x="133" y="90"/>
                  </a:lnTo>
                  <a:lnTo>
                    <a:pt x="145" y="81"/>
                  </a:lnTo>
                  <a:lnTo>
                    <a:pt x="158" y="73"/>
                  </a:lnTo>
                  <a:lnTo>
                    <a:pt x="170" y="66"/>
                  </a:lnTo>
                  <a:lnTo>
                    <a:pt x="183" y="59"/>
                  </a:lnTo>
                  <a:lnTo>
                    <a:pt x="197" y="51"/>
                  </a:lnTo>
                  <a:lnTo>
                    <a:pt x="209" y="43"/>
                  </a:lnTo>
                  <a:lnTo>
                    <a:pt x="220" y="34"/>
                  </a:lnTo>
                  <a:lnTo>
                    <a:pt x="231" y="24"/>
                  </a:lnTo>
                  <a:lnTo>
                    <a:pt x="242" y="13"/>
                  </a:lnTo>
                  <a:lnTo>
                    <a:pt x="251" y="0"/>
                  </a:lnTo>
                  <a:lnTo>
                    <a:pt x="251" y="0"/>
                  </a:lnTo>
                  <a:lnTo>
                    <a:pt x="258" y="14"/>
                  </a:lnTo>
                  <a:lnTo>
                    <a:pt x="261" y="29"/>
                  </a:lnTo>
                  <a:lnTo>
                    <a:pt x="261" y="45"/>
                  </a:lnTo>
                  <a:lnTo>
                    <a:pt x="259" y="61"/>
                  </a:lnTo>
                  <a:lnTo>
                    <a:pt x="255" y="78"/>
                  </a:lnTo>
                  <a:lnTo>
                    <a:pt x="249" y="95"/>
                  </a:lnTo>
                  <a:lnTo>
                    <a:pt x="244" y="112"/>
                  </a:lnTo>
                  <a:lnTo>
                    <a:pt x="239" y="130"/>
                  </a:lnTo>
                  <a:lnTo>
                    <a:pt x="236" y="147"/>
                  </a:lnTo>
                  <a:lnTo>
                    <a:pt x="236" y="165"/>
                  </a:lnTo>
                  <a:lnTo>
                    <a:pt x="236" y="1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8" name="Freeform 966"/>
            <p:cNvSpPr>
              <a:spLocks/>
            </p:cNvSpPr>
            <p:nvPr/>
          </p:nvSpPr>
          <p:spPr bwMode="auto">
            <a:xfrm>
              <a:off x="215" y="4097"/>
              <a:ext cx="6" cy="8"/>
            </a:xfrm>
            <a:custGeom>
              <a:avLst/>
              <a:gdLst>
                <a:gd name="T0" fmla="*/ 237 w 278"/>
                <a:gd name="T1" fmla="*/ 154 h 393"/>
                <a:gd name="T2" fmla="*/ 247 w 278"/>
                <a:gd name="T3" fmla="*/ 204 h 393"/>
                <a:gd name="T4" fmla="*/ 263 w 278"/>
                <a:gd name="T5" fmla="*/ 249 h 393"/>
                <a:gd name="T6" fmla="*/ 278 w 278"/>
                <a:gd name="T7" fmla="*/ 277 h 393"/>
                <a:gd name="T8" fmla="*/ 264 w 278"/>
                <a:gd name="T9" fmla="*/ 300 h 393"/>
                <a:gd name="T10" fmla="*/ 242 w 278"/>
                <a:gd name="T11" fmla="*/ 302 h 393"/>
                <a:gd name="T12" fmla="*/ 185 w 278"/>
                <a:gd name="T13" fmla="*/ 336 h 393"/>
                <a:gd name="T14" fmla="*/ 125 w 278"/>
                <a:gd name="T15" fmla="*/ 364 h 393"/>
                <a:gd name="T16" fmla="*/ 64 w 278"/>
                <a:gd name="T17" fmla="*/ 386 h 393"/>
                <a:gd name="T18" fmla="*/ 29 w 278"/>
                <a:gd name="T19" fmla="*/ 390 h 393"/>
                <a:gd name="T20" fmla="*/ 0 w 278"/>
                <a:gd name="T21" fmla="*/ 367 h 393"/>
                <a:gd name="T22" fmla="*/ 23 w 278"/>
                <a:gd name="T23" fmla="*/ 338 h 393"/>
                <a:gd name="T24" fmla="*/ 27 w 278"/>
                <a:gd name="T25" fmla="*/ 285 h 393"/>
                <a:gd name="T26" fmla="*/ 27 w 278"/>
                <a:gd name="T27" fmla="*/ 240 h 393"/>
                <a:gd name="T28" fmla="*/ 23 w 278"/>
                <a:gd name="T29" fmla="*/ 194 h 393"/>
                <a:gd name="T30" fmla="*/ 25 w 278"/>
                <a:gd name="T31" fmla="*/ 170 h 393"/>
                <a:gd name="T32" fmla="*/ 41 w 278"/>
                <a:gd name="T33" fmla="*/ 162 h 393"/>
                <a:gd name="T34" fmla="*/ 58 w 278"/>
                <a:gd name="T35" fmla="*/ 172 h 393"/>
                <a:gd name="T36" fmla="*/ 57 w 278"/>
                <a:gd name="T37" fmla="*/ 230 h 393"/>
                <a:gd name="T38" fmla="*/ 58 w 278"/>
                <a:gd name="T39" fmla="*/ 289 h 393"/>
                <a:gd name="T40" fmla="*/ 50 w 278"/>
                <a:gd name="T41" fmla="*/ 346 h 393"/>
                <a:gd name="T42" fmla="*/ 48 w 278"/>
                <a:gd name="T43" fmla="*/ 368 h 393"/>
                <a:gd name="T44" fmla="*/ 81 w 278"/>
                <a:gd name="T45" fmla="*/ 305 h 393"/>
                <a:gd name="T46" fmla="*/ 84 w 278"/>
                <a:gd name="T47" fmla="*/ 232 h 393"/>
                <a:gd name="T48" fmla="*/ 82 w 278"/>
                <a:gd name="T49" fmla="*/ 156 h 393"/>
                <a:gd name="T50" fmla="*/ 92 w 278"/>
                <a:gd name="T51" fmla="*/ 125 h 393"/>
                <a:gd name="T52" fmla="*/ 110 w 278"/>
                <a:gd name="T53" fmla="*/ 104 h 393"/>
                <a:gd name="T54" fmla="*/ 121 w 278"/>
                <a:gd name="T55" fmla="*/ 126 h 393"/>
                <a:gd name="T56" fmla="*/ 125 w 278"/>
                <a:gd name="T57" fmla="*/ 189 h 393"/>
                <a:gd name="T58" fmla="*/ 124 w 278"/>
                <a:gd name="T59" fmla="*/ 256 h 393"/>
                <a:gd name="T60" fmla="*/ 110 w 278"/>
                <a:gd name="T61" fmla="*/ 317 h 393"/>
                <a:gd name="T62" fmla="*/ 131 w 278"/>
                <a:gd name="T63" fmla="*/ 304 h 393"/>
                <a:gd name="T64" fmla="*/ 151 w 278"/>
                <a:gd name="T65" fmla="*/ 235 h 393"/>
                <a:gd name="T66" fmla="*/ 149 w 278"/>
                <a:gd name="T67" fmla="*/ 156 h 393"/>
                <a:gd name="T68" fmla="*/ 161 w 278"/>
                <a:gd name="T69" fmla="*/ 81 h 393"/>
                <a:gd name="T70" fmla="*/ 187 w 278"/>
                <a:gd name="T71" fmla="*/ 64 h 393"/>
                <a:gd name="T72" fmla="*/ 209 w 278"/>
                <a:gd name="T73" fmla="*/ 27 h 393"/>
                <a:gd name="T74" fmla="*/ 230 w 278"/>
                <a:gd name="T75" fmla="*/ 0 h 393"/>
                <a:gd name="T76" fmla="*/ 258 w 278"/>
                <a:gd name="T77" fmla="*/ 6 h 393"/>
                <a:gd name="T78" fmla="*/ 253 w 278"/>
                <a:gd name="T79" fmla="*/ 41 h 393"/>
                <a:gd name="T80" fmla="*/ 243 w 278"/>
                <a:gd name="T81" fmla="*/ 75 h 393"/>
                <a:gd name="T82" fmla="*/ 234 w 278"/>
                <a:gd name="T83" fmla="*/ 11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93">
                  <a:moveTo>
                    <a:pt x="232" y="122"/>
                  </a:moveTo>
                  <a:lnTo>
                    <a:pt x="234" y="138"/>
                  </a:lnTo>
                  <a:lnTo>
                    <a:pt x="237" y="154"/>
                  </a:lnTo>
                  <a:lnTo>
                    <a:pt x="240" y="171"/>
                  </a:lnTo>
                  <a:lnTo>
                    <a:pt x="244" y="187"/>
                  </a:lnTo>
                  <a:lnTo>
                    <a:pt x="247" y="204"/>
                  </a:lnTo>
                  <a:lnTo>
                    <a:pt x="251" y="219"/>
                  </a:lnTo>
                  <a:lnTo>
                    <a:pt x="257" y="235"/>
                  </a:lnTo>
                  <a:lnTo>
                    <a:pt x="263" y="249"/>
                  </a:lnTo>
                  <a:lnTo>
                    <a:pt x="270" y="263"/>
                  </a:lnTo>
                  <a:lnTo>
                    <a:pt x="278" y="277"/>
                  </a:lnTo>
                  <a:lnTo>
                    <a:pt x="278" y="277"/>
                  </a:lnTo>
                  <a:lnTo>
                    <a:pt x="275" y="287"/>
                  </a:lnTo>
                  <a:lnTo>
                    <a:pt x="271" y="295"/>
                  </a:lnTo>
                  <a:lnTo>
                    <a:pt x="264" y="300"/>
                  </a:lnTo>
                  <a:lnTo>
                    <a:pt x="254" y="303"/>
                  </a:lnTo>
                  <a:lnTo>
                    <a:pt x="242" y="302"/>
                  </a:lnTo>
                  <a:lnTo>
                    <a:pt x="242" y="302"/>
                  </a:lnTo>
                  <a:lnTo>
                    <a:pt x="223" y="313"/>
                  </a:lnTo>
                  <a:lnTo>
                    <a:pt x="203" y="325"/>
                  </a:lnTo>
                  <a:lnTo>
                    <a:pt x="185" y="336"/>
                  </a:lnTo>
                  <a:lnTo>
                    <a:pt x="165" y="346"/>
                  </a:lnTo>
                  <a:lnTo>
                    <a:pt x="145" y="356"/>
                  </a:lnTo>
                  <a:lnTo>
                    <a:pt x="125" y="364"/>
                  </a:lnTo>
                  <a:lnTo>
                    <a:pt x="105" y="372"/>
                  </a:lnTo>
                  <a:lnTo>
                    <a:pt x="84" y="380"/>
                  </a:lnTo>
                  <a:lnTo>
                    <a:pt x="64" y="386"/>
                  </a:lnTo>
                  <a:lnTo>
                    <a:pt x="43" y="393"/>
                  </a:lnTo>
                  <a:lnTo>
                    <a:pt x="43" y="393"/>
                  </a:lnTo>
                  <a:lnTo>
                    <a:pt x="29" y="390"/>
                  </a:lnTo>
                  <a:lnTo>
                    <a:pt x="16" y="386"/>
                  </a:lnTo>
                  <a:lnTo>
                    <a:pt x="4" y="378"/>
                  </a:lnTo>
                  <a:lnTo>
                    <a:pt x="0" y="367"/>
                  </a:lnTo>
                  <a:lnTo>
                    <a:pt x="7" y="353"/>
                  </a:lnTo>
                  <a:lnTo>
                    <a:pt x="23" y="338"/>
                  </a:lnTo>
                  <a:lnTo>
                    <a:pt x="23" y="338"/>
                  </a:lnTo>
                  <a:lnTo>
                    <a:pt x="25" y="318"/>
                  </a:lnTo>
                  <a:lnTo>
                    <a:pt x="27" y="301"/>
                  </a:lnTo>
                  <a:lnTo>
                    <a:pt x="27" y="285"/>
                  </a:lnTo>
                  <a:lnTo>
                    <a:pt x="28" y="270"/>
                  </a:lnTo>
                  <a:lnTo>
                    <a:pt x="27" y="255"/>
                  </a:lnTo>
                  <a:lnTo>
                    <a:pt x="27" y="240"/>
                  </a:lnTo>
                  <a:lnTo>
                    <a:pt x="26" y="225"/>
                  </a:lnTo>
                  <a:lnTo>
                    <a:pt x="25" y="210"/>
                  </a:lnTo>
                  <a:lnTo>
                    <a:pt x="23" y="194"/>
                  </a:lnTo>
                  <a:lnTo>
                    <a:pt x="23" y="177"/>
                  </a:lnTo>
                  <a:lnTo>
                    <a:pt x="23" y="177"/>
                  </a:lnTo>
                  <a:lnTo>
                    <a:pt x="25" y="170"/>
                  </a:lnTo>
                  <a:lnTo>
                    <a:pt x="29" y="166"/>
                  </a:lnTo>
                  <a:lnTo>
                    <a:pt x="35" y="163"/>
                  </a:lnTo>
                  <a:lnTo>
                    <a:pt x="41" y="162"/>
                  </a:lnTo>
                  <a:lnTo>
                    <a:pt x="48" y="162"/>
                  </a:lnTo>
                  <a:lnTo>
                    <a:pt x="58" y="172"/>
                  </a:lnTo>
                  <a:lnTo>
                    <a:pt x="58" y="172"/>
                  </a:lnTo>
                  <a:lnTo>
                    <a:pt x="57" y="191"/>
                  </a:lnTo>
                  <a:lnTo>
                    <a:pt x="57" y="210"/>
                  </a:lnTo>
                  <a:lnTo>
                    <a:pt x="57" y="230"/>
                  </a:lnTo>
                  <a:lnTo>
                    <a:pt x="58" y="250"/>
                  </a:lnTo>
                  <a:lnTo>
                    <a:pt x="59" y="270"/>
                  </a:lnTo>
                  <a:lnTo>
                    <a:pt x="58" y="289"/>
                  </a:lnTo>
                  <a:lnTo>
                    <a:pt x="57" y="309"/>
                  </a:lnTo>
                  <a:lnTo>
                    <a:pt x="54" y="327"/>
                  </a:lnTo>
                  <a:lnTo>
                    <a:pt x="50" y="346"/>
                  </a:lnTo>
                  <a:lnTo>
                    <a:pt x="43" y="363"/>
                  </a:lnTo>
                  <a:lnTo>
                    <a:pt x="48" y="368"/>
                  </a:lnTo>
                  <a:lnTo>
                    <a:pt x="48" y="368"/>
                  </a:lnTo>
                  <a:lnTo>
                    <a:pt x="64" y="349"/>
                  </a:lnTo>
                  <a:lnTo>
                    <a:pt x="75" y="327"/>
                  </a:lnTo>
                  <a:lnTo>
                    <a:pt x="81" y="305"/>
                  </a:lnTo>
                  <a:lnTo>
                    <a:pt x="84" y="281"/>
                  </a:lnTo>
                  <a:lnTo>
                    <a:pt x="85" y="257"/>
                  </a:lnTo>
                  <a:lnTo>
                    <a:pt x="84" y="232"/>
                  </a:lnTo>
                  <a:lnTo>
                    <a:pt x="83" y="206"/>
                  </a:lnTo>
                  <a:lnTo>
                    <a:pt x="82" y="181"/>
                  </a:lnTo>
                  <a:lnTo>
                    <a:pt x="82" y="156"/>
                  </a:lnTo>
                  <a:lnTo>
                    <a:pt x="84" y="132"/>
                  </a:lnTo>
                  <a:lnTo>
                    <a:pt x="84" y="132"/>
                  </a:lnTo>
                  <a:lnTo>
                    <a:pt x="92" y="125"/>
                  </a:lnTo>
                  <a:lnTo>
                    <a:pt x="98" y="116"/>
                  </a:lnTo>
                  <a:lnTo>
                    <a:pt x="103" y="108"/>
                  </a:lnTo>
                  <a:lnTo>
                    <a:pt x="110" y="104"/>
                  </a:lnTo>
                  <a:lnTo>
                    <a:pt x="120" y="107"/>
                  </a:lnTo>
                  <a:lnTo>
                    <a:pt x="120" y="107"/>
                  </a:lnTo>
                  <a:lnTo>
                    <a:pt x="121" y="126"/>
                  </a:lnTo>
                  <a:lnTo>
                    <a:pt x="122" y="146"/>
                  </a:lnTo>
                  <a:lnTo>
                    <a:pt x="124" y="167"/>
                  </a:lnTo>
                  <a:lnTo>
                    <a:pt x="125" y="189"/>
                  </a:lnTo>
                  <a:lnTo>
                    <a:pt x="126" y="212"/>
                  </a:lnTo>
                  <a:lnTo>
                    <a:pt x="125" y="234"/>
                  </a:lnTo>
                  <a:lnTo>
                    <a:pt x="124" y="256"/>
                  </a:lnTo>
                  <a:lnTo>
                    <a:pt x="121" y="277"/>
                  </a:lnTo>
                  <a:lnTo>
                    <a:pt x="116" y="297"/>
                  </a:lnTo>
                  <a:lnTo>
                    <a:pt x="110" y="317"/>
                  </a:lnTo>
                  <a:lnTo>
                    <a:pt x="115" y="322"/>
                  </a:lnTo>
                  <a:lnTo>
                    <a:pt x="115" y="322"/>
                  </a:lnTo>
                  <a:lnTo>
                    <a:pt x="131" y="304"/>
                  </a:lnTo>
                  <a:lnTo>
                    <a:pt x="142" y="283"/>
                  </a:lnTo>
                  <a:lnTo>
                    <a:pt x="149" y="260"/>
                  </a:lnTo>
                  <a:lnTo>
                    <a:pt x="151" y="235"/>
                  </a:lnTo>
                  <a:lnTo>
                    <a:pt x="151" y="209"/>
                  </a:lnTo>
                  <a:lnTo>
                    <a:pt x="150" y="182"/>
                  </a:lnTo>
                  <a:lnTo>
                    <a:pt x="149" y="156"/>
                  </a:lnTo>
                  <a:lnTo>
                    <a:pt x="150" y="130"/>
                  </a:lnTo>
                  <a:lnTo>
                    <a:pt x="153" y="105"/>
                  </a:lnTo>
                  <a:lnTo>
                    <a:pt x="161" y="81"/>
                  </a:lnTo>
                  <a:lnTo>
                    <a:pt x="161" y="81"/>
                  </a:lnTo>
                  <a:lnTo>
                    <a:pt x="176" y="74"/>
                  </a:lnTo>
                  <a:lnTo>
                    <a:pt x="187" y="64"/>
                  </a:lnTo>
                  <a:lnTo>
                    <a:pt x="195" y="52"/>
                  </a:lnTo>
                  <a:lnTo>
                    <a:pt x="202" y="39"/>
                  </a:lnTo>
                  <a:lnTo>
                    <a:pt x="209" y="27"/>
                  </a:lnTo>
                  <a:lnTo>
                    <a:pt x="214" y="15"/>
                  </a:lnTo>
                  <a:lnTo>
                    <a:pt x="221" y="6"/>
                  </a:lnTo>
                  <a:lnTo>
                    <a:pt x="230" y="0"/>
                  </a:lnTo>
                  <a:lnTo>
                    <a:pt x="241" y="0"/>
                  </a:lnTo>
                  <a:lnTo>
                    <a:pt x="258" y="6"/>
                  </a:lnTo>
                  <a:lnTo>
                    <a:pt x="258" y="6"/>
                  </a:lnTo>
                  <a:lnTo>
                    <a:pt x="257" y="18"/>
                  </a:lnTo>
                  <a:lnTo>
                    <a:pt x="255" y="30"/>
                  </a:lnTo>
                  <a:lnTo>
                    <a:pt x="253" y="41"/>
                  </a:lnTo>
                  <a:lnTo>
                    <a:pt x="250" y="53"/>
                  </a:lnTo>
                  <a:lnTo>
                    <a:pt x="247" y="64"/>
                  </a:lnTo>
                  <a:lnTo>
                    <a:pt x="243" y="75"/>
                  </a:lnTo>
                  <a:lnTo>
                    <a:pt x="240" y="87"/>
                  </a:lnTo>
                  <a:lnTo>
                    <a:pt x="237" y="98"/>
                  </a:lnTo>
                  <a:lnTo>
                    <a:pt x="234" y="110"/>
                  </a:lnTo>
                  <a:lnTo>
                    <a:pt x="232" y="122"/>
                  </a:lnTo>
                  <a:lnTo>
                    <a:pt x="232" y="1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79" name="Freeform 967"/>
            <p:cNvSpPr>
              <a:spLocks/>
            </p:cNvSpPr>
            <p:nvPr/>
          </p:nvSpPr>
          <p:spPr bwMode="auto">
            <a:xfrm>
              <a:off x="213" y="4104"/>
              <a:ext cx="16" cy="2"/>
            </a:xfrm>
            <a:custGeom>
              <a:avLst/>
              <a:gdLst>
                <a:gd name="T0" fmla="*/ 565 w 690"/>
                <a:gd name="T1" fmla="*/ 80 h 110"/>
                <a:gd name="T2" fmla="*/ 595 w 690"/>
                <a:gd name="T3" fmla="*/ 80 h 110"/>
                <a:gd name="T4" fmla="*/ 624 w 690"/>
                <a:gd name="T5" fmla="*/ 78 h 110"/>
                <a:gd name="T6" fmla="*/ 652 w 690"/>
                <a:gd name="T7" fmla="*/ 80 h 110"/>
                <a:gd name="T8" fmla="*/ 678 w 690"/>
                <a:gd name="T9" fmla="*/ 87 h 110"/>
                <a:gd name="T10" fmla="*/ 690 w 690"/>
                <a:gd name="T11" fmla="*/ 100 h 110"/>
                <a:gd name="T12" fmla="*/ 16 w 690"/>
                <a:gd name="T13" fmla="*/ 110 h 110"/>
                <a:gd name="T14" fmla="*/ 0 w 690"/>
                <a:gd name="T15" fmla="*/ 105 h 110"/>
                <a:gd name="T16" fmla="*/ 2 w 690"/>
                <a:gd name="T17" fmla="*/ 105 h 110"/>
                <a:gd name="T18" fmla="*/ 7 w 690"/>
                <a:gd name="T19" fmla="*/ 103 h 110"/>
                <a:gd name="T20" fmla="*/ 11 w 690"/>
                <a:gd name="T21" fmla="*/ 100 h 110"/>
                <a:gd name="T22" fmla="*/ 11 w 690"/>
                <a:gd name="T23" fmla="*/ 90 h 110"/>
                <a:gd name="T24" fmla="*/ 18 w 690"/>
                <a:gd name="T25" fmla="*/ 89 h 110"/>
                <a:gd name="T26" fmla="*/ 23 w 690"/>
                <a:gd name="T27" fmla="*/ 87 h 110"/>
                <a:gd name="T28" fmla="*/ 26 w 690"/>
                <a:gd name="T29" fmla="*/ 85 h 110"/>
                <a:gd name="T30" fmla="*/ 36 w 690"/>
                <a:gd name="T31" fmla="*/ 73 h 110"/>
                <a:gd name="T32" fmla="*/ 55 w 690"/>
                <a:gd name="T33" fmla="*/ 64 h 110"/>
                <a:gd name="T34" fmla="*/ 62 w 690"/>
                <a:gd name="T35" fmla="*/ 60 h 110"/>
                <a:gd name="T36" fmla="*/ 80 w 690"/>
                <a:gd name="T37" fmla="*/ 62 h 110"/>
                <a:gd name="T38" fmla="*/ 93 w 690"/>
                <a:gd name="T39" fmla="*/ 76 h 110"/>
                <a:gd name="T40" fmla="*/ 103 w 690"/>
                <a:gd name="T41" fmla="*/ 80 h 110"/>
                <a:gd name="T42" fmla="*/ 181 w 690"/>
                <a:gd name="T43" fmla="*/ 79 h 110"/>
                <a:gd name="T44" fmla="*/ 250 w 690"/>
                <a:gd name="T45" fmla="*/ 47 h 110"/>
                <a:gd name="T46" fmla="*/ 314 w 690"/>
                <a:gd name="T47" fmla="*/ 12 h 110"/>
                <a:gd name="T48" fmla="*/ 379 w 690"/>
                <a:gd name="T49" fmla="*/ 0 h 110"/>
                <a:gd name="T50" fmla="*/ 455 w 690"/>
                <a:gd name="T51" fmla="*/ 40 h 110"/>
                <a:gd name="T52" fmla="*/ 462 w 690"/>
                <a:gd name="T53" fmla="*/ 49 h 110"/>
                <a:gd name="T54" fmla="*/ 479 w 690"/>
                <a:gd name="T55" fmla="*/ 61 h 110"/>
                <a:gd name="T56" fmla="*/ 500 w 690"/>
                <a:gd name="T57" fmla="*/ 68 h 110"/>
                <a:gd name="T58" fmla="*/ 520 w 690"/>
                <a:gd name="T59" fmla="*/ 72 h 110"/>
                <a:gd name="T60" fmla="*/ 542 w 690"/>
                <a:gd name="T61" fmla="*/ 76 h 110"/>
                <a:gd name="T62" fmla="*/ 552 w 690"/>
                <a:gd name="T63"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110">
                  <a:moveTo>
                    <a:pt x="552" y="80"/>
                  </a:moveTo>
                  <a:lnTo>
                    <a:pt x="565" y="80"/>
                  </a:lnTo>
                  <a:lnTo>
                    <a:pt x="580" y="80"/>
                  </a:lnTo>
                  <a:lnTo>
                    <a:pt x="595" y="80"/>
                  </a:lnTo>
                  <a:lnTo>
                    <a:pt x="609" y="79"/>
                  </a:lnTo>
                  <a:lnTo>
                    <a:pt x="624" y="78"/>
                  </a:lnTo>
                  <a:lnTo>
                    <a:pt x="638" y="79"/>
                  </a:lnTo>
                  <a:lnTo>
                    <a:pt x="652" y="80"/>
                  </a:lnTo>
                  <a:lnTo>
                    <a:pt x="665" y="83"/>
                  </a:lnTo>
                  <a:lnTo>
                    <a:pt x="678" y="87"/>
                  </a:lnTo>
                  <a:lnTo>
                    <a:pt x="690" y="95"/>
                  </a:lnTo>
                  <a:lnTo>
                    <a:pt x="690" y="100"/>
                  </a:lnTo>
                  <a:lnTo>
                    <a:pt x="16" y="105"/>
                  </a:lnTo>
                  <a:lnTo>
                    <a:pt x="16" y="110"/>
                  </a:lnTo>
                  <a:lnTo>
                    <a:pt x="0" y="110"/>
                  </a:lnTo>
                  <a:lnTo>
                    <a:pt x="0" y="105"/>
                  </a:lnTo>
                  <a:lnTo>
                    <a:pt x="0" y="105"/>
                  </a:lnTo>
                  <a:lnTo>
                    <a:pt x="2" y="105"/>
                  </a:lnTo>
                  <a:lnTo>
                    <a:pt x="5" y="104"/>
                  </a:lnTo>
                  <a:lnTo>
                    <a:pt x="7" y="103"/>
                  </a:lnTo>
                  <a:lnTo>
                    <a:pt x="9" y="101"/>
                  </a:lnTo>
                  <a:lnTo>
                    <a:pt x="11" y="100"/>
                  </a:lnTo>
                  <a:lnTo>
                    <a:pt x="11" y="90"/>
                  </a:lnTo>
                  <a:lnTo>
                    <a:pt x="11" y="90"/>
                  </a:lnTo>
                  <a:lnTo>
                    <a:pt x="14" y="90"/>
                  </a:lnTo>
                  <a:lnTo>
                    <a:pt x="18" y="89"/>
                  </a:lnTo>
                  <a:lnTo>
                    <a:pt x="21" y="89"/>
                  </a:lnTo>
                  <a:lnTo>
                    <a:pt x="23" y="87"/>
                  </a:lnTo>
                  <a:lnTo>
                    <a:pt x="26" y="85"/>
                  </a:lnTo>
                  <a:lnTo>
                    <a:pt x="26" y="85"/>
                  </a:lnTo>
                  <a:lnTo>
                    <a:pt x="29" y="78"/>
                  </a:lnTo>
                  <a:lnTo>
                    <a:pt x="36" y="73"/>
                  </a:lnTo>
                  <a:lnTo>
                    <a:pt x="45" y="68"/>
                  </a:lnTo>
                  <a:lnTo>
                    <a:pt x="55" y="64"/>
                  </a:lnTo>
                  <a:lnTo>
                    <a:pt x="62" y="60"/>
                  </a:lnTo>
                  <a:lnTo>
                    <a:pt x="62" y="60"/>
                  </a:lnTo>
                  <a:lnTo>
                    <a:pt x="72" y="58"/>
                  </a:lnTo>
                  <a:lnTo>
                    <a:pt x="80" y="62"/>
                  </a:lnTo>
                  <a:lnTo>
                    <a:pt x="86" y="69"/>
                  </a:lnTo>
                  <a:lnTo>
                    <a:pt x="93" y="76"/>
                  </a:lnTo>
                  <a:lnTo>
                    <a:pt x="103" y="80"/>
                  </a:lnTo>
                  <a:lnTo>
                    <a:pt x="103" y="80"/>
                  </a:lnTo>
                  <a:lnTo>
                    <a:pt x="143" y="85"/>
                  </a:lnTo>
                  <a:lnTo>
                    <a:pt x="181" y="79"/>
                  </a:lnTo>
                  <a:lnTo>
                    <a:pt x="216" y="65"/>
                  </a:lnTo>
                  <a:lnTo>
                    <a:pt x="250" y="47"/>
                  </a:lnTo>
                  <a:lnTo>
                    <a:pt x="281" y="28"/>
                  </a:lnTo>
                  <a:lnTo>
                    <a:pt x="314" y="12"/>
                  </a:lnTo>
                  <a:lnTo>
                    <a:pt x="346" y="1"/>
                  </a:lnTo>
                  <a:lnTo>
                    <a:pt x="379" y="0"/>
                  </a:lnTo>
                  <a:lnTo>
                    <a:pt x="416" y="12"/>
                  </a:lnTo>
                  <a:lnTo>
                    <a:pt x="455" y="40"/>
                  </a:lnTo>
                  <a:lnTo>
                    <a:pt x="455" y="40"/>
                  </a:lnTo>
                  <a:lnTo>
                    <a:pt x="462" y="49"/>
                  </a:lnTo>
                  <a:lnTo>
                    <a:pt x="470" y="56"/>
                  </a:lnTo>
                  <a:lnTo>
                    <a:pt x="479" y="61"/>
                  </a:lnTo>
                  <a:lnTo>
                    <a:pt x="490" y="65"/>
                  </a:lnTo>
                  <a:lnTo>
                    <a:pt x="500" y="68"/>
                  </a:lnTo>
                  <a:lnTo>
                    <a:pt x="510" y="70"/>
                  </a:lnTo>
                  <a:lnTo>
                    <a:pt x="520" y="72"/>
                  </a:lnTo>
                  <a:lnTo>
                    <a:pt x="532" y="74"/>
                  </a:lnTo>
                  <a:lnTo>
                    <a:pt x="542" y="76"/>
                  </a:lnTo>
                  <a:lnTo>
                    <a:pt x="552" y="80"/>
                  </a:lnTo>
                  <a:lnTo>
                    <a:pt x="552" y="8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0" name="Freeform 968"/>
            <p:cNvSpPr>
              <a:spLocks/>
            </p:cNvSpPr>
            <p:nvPr/>
          </p:nvSpPr>
          <p:spPr bwMode="auto">
            <a:xfrm>
              <a:off x="221" y="4069"/>
              <a:ext cx="4" cy="7"/>
            </a:xfrm>
            <a:custGeom>
              <a:avLst/>
              <a:gdLst>
                <a:gd name="T0" fmla="*/ 0 w 168"/>
                <a:gd name="T1" fmla="*/ 301 h 301"/>
                <a:gd name="T2" fmla="*/ 0 w 168"/>
                <a:gd name="T3" fmla="*/ 288 h 301"/>
                <a:gd name="T4" fmla="*/ 5 w 168"/>
                <a:gd name="T5" fmla="*/ 274 h 301"/>
                <a:gd name="T6" fmla="*/ 15 w 168"/>
                <a:gd name="T7" fmla="*/ 261 h 301"/>
                <a:gd name="T8" fmla="*/ 27 w 168"/>
                <a:gd name="T9" fmla="*/ 247 h 301"/>
                <a:gd name="T10" fmla="*/ 41 w 168"/>
                <a:gd name="T11" fmla="*/ 234 h 301"/>
                <a:gd name="T12" fmla="*/ 56 w 168"/>
                <a:gd name="T13" fmla="*/ 219 h 301"/>
                <a:gd name="T14" fmla="*/ 71 w 168"/>
                <a:gd name="T15" fmla="*/ 205 h 301"/>
                <a:gd name="T16" fmla="*/ 86 w 168"/>
                <a:gd name="T17" fmla="*/ 190 h 301"/>
                <a:gd name="T18" fmla="*/ 98 w 168"/>
                <a:gd name="T19" fmla="*/ 175 h 301"/>
                <a:gd name="T20" fmla="*/ 107 w 168"/>
                <a:gd name="T21" fmla="*/ 160 h 301"/>
                <a:gd name="T22" fmla="*/ 107 w 168"/>
                <a:gd name="T23" fmla="*/ 160 h 301"/>
                <a:gd name="T24" fmla="*/ 116 w 168"/>
                <a:gd name="T25" fmla="*/ 145 h 301"/>
                <a:gd name="T26" fmla="*/ 124 w 168"/>
                <a:gd name="T27" fmla="*/ 130 h 301"/>
                <a:gd name="T28" fmla="*/ 131 w 168"/>
                <a:gd name="T29" fmla="*/ 114 h 301"/>
                <a:gd name="T30" fmla="*/ 137 w 168"/>
                <a:gd name="T31" fmla="*/ 98 h 301"/>
                <a:gd name="T32" fmla="*/ 142 w 168"/>
                <a:gd name="T33" fmla="*/ 81 h 301"/>
                <a:gd name="T34" fmla="*/ 146 w 168"/>
                <a:gd name="T35" fmla="*/ 64 h 301"/>
                <a:gd name="T36" fmla="*/ 150 w 168"/>
                <a:gd name="T37" fmla="*/ 48 h 301"/>
                <a:gd name="T38" fmla="*/ 155 w 168"/>
                <a:gd name="T39" fmla="*/ 31 h 301"/>
                <a:gd name="T40" fmla="*/ 161 w 168"/>
                <a:gd name="T41" fmla="*/ 15 h 301"/>
                <a:gd name="T42" fmla="*/ 168 w 168"/>
                <a:gd name="T43" fmla="*/ 0 h 301"/>
                <a:gd name="T44" fmla="*/ 168 w 168"/>
                <a:gd name="T45" fmla="*/ 0 h 301"/>
                <a:gd name="T46" fmla="*/ 167 w 168"/>
                <a:gd name="T47" fmla="*/ 36 h 301"/>
                <a:gd name="T48" fmla="*/ 162 w 168"/>
                <a:gd name="T49" fmla="*/ 71 h 301"/>
                <a:gd name="T50" fmla="*/ 151 w 168"/>
                <a:gd name="T51" fmla="*/ 104 h 301"/>
                <a:gd name="T52" fmla="*/ 137 w 168"/>
                <a:gd name="T53" fmla="*/ 136 h 301"/>
                <a:gd name="T54" fmla="*/ 118 w 168"/>
                <a:gd name="T55" fmla="*/ 167 h 301"/>
                <a:gd name="T56" fmla="*/ 98 w 168"/>
                <a:gd name="T57" fmla="*/ 196 h 301"/>
                <a:gd name="T58" fmla="*/ 74 w 168"/>
                <a:gd name="T59" fmla="*/ 225 h 301"/>
                <a:gd name="T60" fmla="*/ 50 w 168"/>
                <a:gd name="T61" fmla="*/ 251 h 301"/>
                <a:gd name="T62" fmla="*/ 24 w 168"/>
                <a:gd name="T63" fmla="*/ 276 h 301"/>
                <a:gd name="T64" fmla="*/ 0 w 168"/>
                <a:gd name="T65" fmla="*/ 301 h 301"/>
                <a:gd name="T66" fmla="*/ 0 w 168"/>
                <a:gd name="T6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301">
                  <a:moveTo>
                    <a:pt x="0" y="301"/>
                  </a:moveTo>
                  <a:lnTo>
                    <a:pt x="0" y="288"/>
                  </a:lnTo>
                  <a:lnTo>
                    <a:pt x="5" y="274"/>
                  </a:lnTo>
                  <a:lnTo>
                    <a:pt x="15" y="261"/>
                  </a:lnTo>
                  <a:lnTo>
                    <a:pt x="27" y="247"/>
                  </a:lnTo>
                  <a:lnTo>
                    <a:pt x="41" y="234"/>
                  </a:lnTo>
                  <a:lnTo>
                    <a:pt x="56" y="219"/>
                  </a:lnTo>
                  <a:lnTo>
                    <a:pt x="71" y="205"/>
                  </a:lnTo>
                  <a:lnTo>
                    <a:pt x="86" y="190"/>
                  </a:lnTo>
                  <a:lnTo>
                    <a:pt x="98" y="175"/>
                  </a:lnTo>
                  <a:lnTo>
                    <a:pt x="107" y="160"/>
                  </a:lnTo>
                  <a:lnTo>
                    <a:pt x="107" y="160"/>
                  </a:lnTo>
                  <a:lnTo>
                    <a:pt x="116" y="145"/>
                  </a:lnTo>
                  <a:lnTo>
                    <a:pt x="124" y="130"/>
                  </a:lnTo>
                  <a:lnTo>
                    <a:pt x="131" y="114"/>
                  </a:lnTo>
                  <a:lnTo>
                    <a:pt x="137" y="98"/>
                  </a:lnTo>
                  <a:lnTo>
                    <a:pt x="142" y="81"/>
                  </a:lnTo>
                  <a:lnTo>
                    <a:pt x="146" y="64"/>
                  </a:lnTo>
                  <a:lnTo>
                    <a:pt x="150" y="48"/>
                  </a:lnTo>
                  <a:lnTo>
                    <a:pt x="155" y="31"/>
                  </a:lnTo>
                  <a:lnTo>
                    <a:pt x="161" y="15"/>
                  </a:lnTo>
                  <a:lnTo>
                    <a:pt x="168" y="0"/>
                  </a:lnTo>
                  <a:lnTo>
                    <a:pt x="168" y="0"/>
                  </a:lnTo>
                  <a:lnTo>
                    <a:pt x="167" y="36"/>
                  </a:lnTo>
                  <a:lnTo>
                    <a:pt x="162" y="71"/>
                  </a:lnTo>
                  <a:lnTo>
                    <a:pt x="151" y="104"/>
                  </a:lnTo>
                  <a:lnTo>
                    <a:pt x="137" y="136"/>
                  </a:lnTo>
                  <a:lnTo>
                    <a:pt x="118" y="167"/>
                  </a:lnTo>
                  <a:lnTo>
                    <a:pt x="98" y="196"/>
                  </a:lnTo>
                  <a:lnTo>
                    <a:pt x="74" y="225"/>
                  </a:lnTo>
                  <a:lnTo>
                    <a:pt x="50" y="251"/>
                  </a:lnTo>
                  <a:lnTo>
                    <a:pt x="24" y="276"/>
                  </a:lnTo>
                  <a:lnTo>
                    <a:pt x="0" y="301"/>
                  </a:lnTo>
                  <a:lnTo>
                    <a:pt x="0" y="30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1" name="Freeform 969"/>
            <p:cNvSpPr>
              <a:spLocks/>
            </p:cNvSpPr>
            <p:nvPr/>
          </p:nvSpPr>
          <p:spPr bwMode="auto">
            <a:xfrm>
              <a:off x="221" y="4074"/>
              <a:ext cx="2" cy="3"/>
            </a:xfrm>
            <a:custGeom>
              <a:avLst/>
              <a:gdLst>
                <a:gd name="T0" fmla="*/ 0 w 92"/>
                <a:gd name="T1" fmla="*/ 110 h 110"/>
                <a:gd name="T2" fmla="*/ 6 w 92"/>
                <a:gd name="T3" fmla="*/ 101 h 110"/>
                <a:gd name="T4" fmla="*/ 14 w 92"/>
                <a:gd name="T5" fmla="*/ 92 h 110"/>
                <a:gd name="T6" fmla="*/ 23 w 92"/>
                <a:gd name="T7" fmla="*/ 82 h 110"/>
                <a:gd name="T8" fmla="*/ 32 w 92"/>
                <a:gd name="T9" fmla="*/ 71 h 110"/>
                <a:gd name="T10" fmla="*/ 43 w 92"/>
                <a:gd name="T11" fmla="*/ 59 h 110"/>
                <a:gd name="T12" fmla="*/ 53 w 92"/>
                <a:gd name="T13" fmla="*/ 48 h 110"/>
                <a:gd name="T14" fmla="*/ 64 w 92"/>
                <a:gd name="T15" fmla="*/ 36 h 110"/>
                <a:gd name="T16" fmla="*/ 73 w 92"/>
                <a:gd name="T17" fmla="*/ 23 h 110"/>
                <a:gd name="T18" fmla="*/ 82 w 92"/>
                <a:gd name="T19" fmla="*/ 11 h 110"/>
                <a:gd name="T20" fmla="*/ 92 w 92"/>
                <a:gd name="T21" fmla="*/ 0 h 110"/>
                <a:gd name="T22" fmla="*/ 92 w 92"/>
                <a:gd name="T23" fmla="*/ 0 h 110"/>
                <a:gd name="T24" fmla="*/ 86 w 92"/>
                <a:gd name="T25" fmla="*/ 13 h 110"/>
                <a:gd name="T26" fmla="*/ 78 w 92"/>
                <a:gd name="T27" fmla="*/ 26 h 110"/>
                <a:gd name="T28" fmla="*/ 71 w 92"/>
                <a:gd name="T29" fmla="*/ 38 h 110"/>
                <a:gd name="T30" fmla="*/ 62 w 92"/>
                <a:gd name="T31" fmla="*/ 50 h 110"/>
                <a:gd name="T32" fmla="*/ 53 w 92"/>
                <a:gd name="T33" fmla="*/ 61 h 110"/>
                <a:gd name="T34" fmla="*/ 43 w 92"/>
                <a:gd name="T35" fmla="*/ 72 h 110"/>
                <a:gd name="T36" fmla="*/ 32 w 92"/>
                <a:gd name="T37" fmla="*/ 82 h 110"/>
                <a:gd name="T38" fmla="*/ 21 w 92"/>
                <a:gd name="T39" fmla="*/ 91 h 110"/>
                <a:gd name="T40" fmla="*/ 11 w 92"/>
                <a:gd name="T41" fmla="*/ 101 h 110"/>
                <a:gd name="T42" fmla="*/ 0 w 92"/>
                <a:gd name="T43" fmla="*/ 110 h 110"/>
                <a:gd name="T44" fmla="*/ 0 w 92"/>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10">
                  <a:moveTo>
                    <a:pt x="0" y="110"/>
                  </a:moveTo>
                  <a:lnTo>
                    <a:pt x="6" y="101"/>
                  </a:lnTo>
                  <a:lnTo>
                    <a:pt x="14" y="92"/>
                  </a:lnTo>
                  <a:lnTo>
                    <a:pt x="23" y="82"/>
                  </a:lnTo>
                  <a:lnTo>
                    <a:pt x="32" y="71"/>
                  </a:lnTo>
                  <a:lnTo>
                    <a:pt x="43" y="59"/>
                  </a:lnTo>
                  <a:lnTo>
                    <a:pt x="53" y="48"/>
                  </a:lnTo>
                  <a:lnTo>
                    <a:pt x="64" y="36"/>
                  </a:lnTo>
                  <a:lnTo>
                    <a:pt x="73" y="23"/>
                  </a:lnTo>
                  <a:lnTo>
                    <a:pt x="82" y="11"/>
                  </a:lnTo>
                  <a:lnTo>
                    <a:pt x="92" y="0"/>
                  </a:lnTo>
                  <a:lnTo>
                    <a:pt x="92" y="0"/>
                  </a:lnTo>
                  <a:lnTo>
                    <a:pt x="86" y="13"/>
                  </a:lnTo>
                  <a:lnTo>
                    <a:pt x="78" y="26"/>
                  </a:lnTo>
                  <a:lnTo>
                    <a:pt x="71" y="38"/>
                  </a:lnTo>
                  <a:lnTo>
                    <a:pt x="62" y="50"/>
                  </a:lnTo>
                  <a:lnTo>
                    <a:pt x="53" y="61"/>
                  </a:lnTo>
                  <a:lnTo>
                    <a:pt x="43" y="72"/>
                  </a:lnTo>
                  <a:lnTo>
                    <a:pt x="32" y="82"/>
                  </a:lnTo>
                  <a:lnTo>
                    <a:pt x="21" y="91"/>
                  </a:lnTo>
                  <a:lnTo>
                    <a:pt x="11" y="101"/>
                  </a:lnTo>
                  <a:lnTo>
                    <a:pt x="0" y="110"/>
                  </a:lnTo>
                  <a:lnTo>
                    <a:pt x="0" y="11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2" name="Freeform 970"/>
            <p:cNvSpPr>
              <a:spLocks/>
            </p:cNvSpPr>
            <p:nvPr/>
          </p:nvSpPr>
          <p:spPr bwMode="auto">
            <a:xfrm>
              <a:off x="220" y="4076"/>
              <a:ext cx="4" cy="14"/>
            </a:xfrm>
            <a:custGeom>
              <a:avLst/>
              <a:gdLst>
                <a:gd name="T0" fmla="*/ 148 w 150"/>
                <a:gd name="T1" fmla="*/ 152 h 663"/>
                <a:gd name="T2" fmla="*/ 130 w 150"/>
                <a:gd name="T3" fmla="*/ 296 h 663"/>
                <a:gd name="T4" fmla="*/ 102 w 150"/>
                <a:gd name="T5" fmla="*/ 407 h 663"/>
                <a:gd name="T6" fmla="*/ 97 w 150"/>
                <a:gd name="T7" fmla="*/ 515 h 663"/>
                <a:gd name="T8" fmla="*/ 76 w 150"/>
                <a:gd name="T9" fmla="*/ 617 h 663"/>
                <a:gd name="T10" fmla="*/ 31 w 150"/>
                <a:gd name="T11" fmla="*/ 663 h 663"/>
                <a:gd name="T12" fmla="*/ 31 w 150"/>
                <a:gd name="T13" fmla="*/ 637 h 663"/>
                <a:gd name="T14" fmla="*/ 74 w 150"/>
                <a:gd name="T15" fmla="*/ 587 h 663"/>
                <a:gd name="T16" fmla="*/ 82 w 150"/>
                <a:gd name="T17" fmla="*/ 532 h 663"/>
                <a:gd name="T18" fmla="*/ 26 w 150"/>
                <a:gd name="T19" fmla="*/ 585 h 663"/>
                <a:gd name="T20" fmla="*/ 64 w 150"/>
                <a:gd name="T21" fmla="*/ 536 h 663"/>
                <a:gd name="T22" fmla="*/ 87 w 150"/>
                <a:gd name="T23" fmla="*/ 482 h 663"/>
                <a:gd name="T24" fmla="*/ 59 w 150"/>
                <a:gd name="T25" fmla="*/ 490 h 663"/>
                <a:gd name="T26" fmla="*/ 28 w 150"/>
                <a:gd name="T27" fmla="*/ 516 h 663"/>
                <a:gd name="T28" fmla="*/ 5 w 150"/>
                <a:gd name="T29" fmla="*/ 542 h 663"/>
                <a:gd name="T30" fmla="*/ 31 w 150"/>
                <a:gd name="T31" fmla="*/ 505 h 663"/>
                <a:gd name="T32" fmla="*/ 72 w 150"/>
                <a:gd name="T33" fmla="*/ 460 h 663"/>
                <a:gd name="T34" fmla="*/ 73 w 150"/>
                <a:gd name="T35" fmla="*/ 432 h 663"/>
                <a:gd name="T36" fmla="*/ 37 w 150"/>
                <a:gd name="T37" fmla="*/ 451 h 663"/>
                <a:gd name="T38" fmla="*/ 6 w 150"/>
                <a:gd name="T39" fmla="*/ 483 h 663"/>
                <a:gd name="T40" fmla="*/ 8 w 150"/>
                <a:gd name="T41" fmla="*/ 470 h 663"/>
                <a:gd name="T42" fmla="*/ 51 w 150"/>
                <a:gd name="T43" fmla="*/ 427 h 663"/>
                <a:gd name="T44" fmla="*/ 84 w 150"/>
                <a:gd name="T45" fmla="*/ 404 h 663"/>
                <a:gd name="T46" fmla="*/ 97 w 150"/>
                <a:gd name="T47" fmla="*/ 373 h 663"/>
                <a:gd name="T48" fmla="*/ 82 w 150"/>
                <a:gd name="T49" fmla="*/ 336 h 663"/>
                <a:gd name="T50" fmla="*/ 32 w 150"/>
                <a:gd name="T51" fmla="*/ 366 h 663"/>
                <a:gd name="T52" fmla="*/ 93 w 150"/>
                <a:gd name="T53" fmla="*/ 307 h 663"/>
                <a:gd name="T54" fmla="*/ 113 w 150"/>
                <a:gd name="T55" fmla="*/ 231 h 663"/>
                <a:gd name="T56" fmla="*/ 76 w 150"/>
                <a:gd name="T57" fmla="*/ 252 h 663"/>
                <a:gd name="T58" fmla="*/ 44 w 150"/>
                <a:gd name="T59" fmla="*/ 283 h 663"/>
                <a:gd name="T60" fmla="*/ 16 w 150"/>
                <a:gd name="T61" fmla="*/ 316 h 663"/>
                <a:gd name="T62" fmla="*/ 53 w 150"/>
                <a:gd name="T63" fmla="*/ 258 h 663"/>
                <a:gd name="T64" fmla="*/ 102 w 150"/>
                <a:gd name="T65" fmla="*/ 211 h 663"/>
                <a:gd name="T66" fmla="*/ 122 w 150"/>
                <a:gd name="T67" fmla="*/ 175 h 663"/>
                <a:gd name="T68" fmla="*/ 118 w 150"/>
                <a:gd name="T69" fmla="*/ 156 h 663"/>
                <a:gd name="T70" fmla="*/ 108 w 150"/>
                <a:gd name="T71" fmla="*/ 160 h 663"/>
                <a:gd name="T72" fmla="*/ 21 w 150"/>
                <a:gd name="T73" fmla="*/ 246 h 663"/>
                <a:gd name="T74" fmla="*/ 44 w 150"/>
                <a:gd name="T75" fmla="*/ 196 h 663"/>
                <a:gd name="T76" fmla="*/ 104 w 150"/>
                <a:gd name="T77" fmla="*/ 137 h 663"/>
                <a:gd name="T78" fmla="*/ 113 w 150"/>
                <a:gd name="T79" fmla="*/ 95 h 663"/>
                <a:gd name="T80" fmla="*/ 73 w 150"/>
                <a:gd name="T81" fmla="*/ 123 h 663"/>
                <a:gd name="T82" fmla="*/ 39 w 150"/>
                <a:gd name="T83" fmla="*/ 157 h 663"/>
                <a:gd name="T84" fmla="*/ 21 w 150"/>
                <a:gd name="T85" fmla="*/ 156 h 663"/>
                <a:gd name="T86" fmla="*/ 51 w 150"/>
                <a:gd name="T87" fmla="*/ 128 h 663"/>
                <a:gd name="T88" fmla="*/ 82 w 150"/>
                <a:gd name="T89" fmla="*/ 97 h 663"/>
                <a:gd name="T90" fmla="*/ 109 w 150"/>
                <a:gd name="T91" fmla="*/ 84 h 663"/>
                <a:gd name="T92" fmla="*/ 128 w 150"/>
                <a:gd name="T93" fmla="*/ 50 h 663"/>
                <a:gd name="T94" fmla="*/ 32 w 150"/>
                <a:gd name="T95" fmla="*/ 92 h 663"/>
                <a:gd name="T96" fmla="*/ 83 w 150"/>
                <a:gd name="T97" fmla="*/ 54 h 663"/>
                <a:gd name="T98" fmla="*/ 128 w 150"/>
                <a:gd name="T99" fmla="*/ 1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663">
                  <a:moveTo>
                    <a:pt x="148" y="30"/>
                  </a:moveTo>
                  <a:lnTo>
                    <a:pt x="149" y="72"/>
                  </a:lnTo>
                  <a:lnTo>
                    <a:pt x="150" y="113"/>
                  </a:lnTo>
                  <a:lnTo>
                    <a:pt x="148" y="152"/>
                  </a:lnTo>
                  <a:lnTo>
                    <a:pt x="146" y="189"/>
                  </a:lnTo>
                  <a:lnTo>
                    <a:pt x="142" y="225"/>
                  </a:lnTo>
                  <a:lnTo>
                    <a:pt x="137" y="261"/>
                  </a:lnTo>
                  <a:lnTo>
                    <a:pt x="130" y="296"/>
                  </a:lnTo>
                  <a:lnTo>
                    <a:pt x="123" y="331"/>
                  </a:lnTo>
                  <a:lnTo>
                    <a:pt x="113" y="369"/>
                  </a:lnTo>
                  <a:lnTo>
                    <a:pt x="102" y="407"/>
                  </a:lnTo>
                  <a:lnTo>
                    <a:pt x="102" y="407"/>
                  </a:lnTo>
                  <a:lnTo>
                    <a:pt x="96" y="432"/>
                  </a:lnTo>
                  <a:lnTo>
                    <a:pt x="95" y="459"/>
                  </a:lnTo>
                  <a:lnTo>
                    <a:pt x="96" y="487"/>
                  </a:lnTo>
                  <a:lnTo>
                    <a:pt x="97" y="515"/>
                  </a:lnTo>
                  <a:lnTo>
                    <a:pt x="98" y="543"/>
                  </a:lnTo>
                  <a:lnTo>
                    <a:pt x="95" y="569"/>
                  </a:lnTo>
                  <a:lnTo>
                    <a:pt x="89" y="594"/>
                  </a:lnTo>
                  <a:lnTo>
                    <a:pt x="76" y="617"/>
                  </a:lnTo>
                  <a:lnTo>
                    <a:pt x="55" y="637"/>
                  </a:lnTo>
                  <a:lnTo>
                    <a:pt x="26" y="653"/>
                  </a:lnTo>
                  <a:lnTo>
                    <a:pt x="31" y="653"/>
                  </a:lnTo>
                  <a:lnTo>
                    <a:pt x="31" y="663"/>
                  </a:lnTo>
                  <a:lnTo>
                    <a:pt x="26" y="663"/>
                  </a:lnTo>
                  <a:lnTo>
                    <a:pt x="26" y="663"/>
                  </a:lnTo>
                  <a:lnTo>
                    <a:pt x="26" y="649"/>
                  </a:lnTo>
                  <a:lnTo>
                    <a:pt x="31" y="637"/>
                  </a:lnTo>
                  <a:lnTo>
                    <a:pt x="39" y="624"/>
                  </a:lnTo>
                  <a:lnTo>
                    <a:pt x="50" y="612"/>
                  </a:lnTo>
                  <a:lnTo>
                    <a:pt x="63" y="600"/>
                  </a:lnTo>
                  <a:lnTo>
                    <a:pt x="74" y="587"/>
                  </a:lnTo>
                  <a:lnTo>
                    <a:pt x="82" y="574"/>
                  </a:lnTo>
                  <a:lnTo>
                    <a:pt x="87" y="561"/>
                  </a:lnTo>
                  <a:lnTo>
                    <a:pt x="88" y="547"/>
                  </a:lnTo>
                  <a:lnTo>
                    <a:pt x="82" y="532"/>
                  </a:lnTo>
                  <a:lnTo>
                    <a:pt x="11" y="613"/>
                  </a:lnTo>
                  <a:lnTo>
                    <a:pt x="11" y="613"/>
                  </a:lnTo>
                  <a:lnTo>
                    <a:pt x="17" y="599"/>
                  </a:lnTo>
                  <a:lnTo>
                    <a:pt x="26" y="585"/>
                  </a:lnTo>
                  <a:lnTo>
                    <a:pt x="35" y="573"/>
                  </a:lnTo>
                  <a:lnTo>
                    <a:pt x="44" y="561"/>
                  </a:lnTo>
                  <a:lnTo>
                    <a:pt x="54" y="549"/>
                  </a:lnTo>
                  <a:lnTo>
                    <a:pt x="64" y="536"/>
                  </a:lnTo>
                  <a:lnTo>
                    <a:pt x="72" y="524"/>
                  </a:lnTo>
                  <a:lnTo>
                    <a:pt x="79" y="511"/>
                  </a:lnTo>
                  <a:lnTo>
                    <a:pt x="84" y="497"/>
                  </a:lnTo>
                  <a:lnTo>
                    <a:pt x="87" y="482"/>
                  </a:lnTo>
                  <a:lnTo>
                    <a:pt x="87" y="482"/>
                  </a:lnTo>
                  <a:lnTo>
                    <a:pt x="77" y="483"/>
                  </a:lnTo>
                  <a:lnTo>
                    <a:pt x="68" y="486"/>
                  </a:lnTo>
                  <a:lnTo>
                    <a:pt x="59" y="490"/>
                  </a:lnTo>
                  <a:lnTo>
                    <a:pt x="50" y="495"/>
                  </a:lnTo>
                  <a:lnTo>
                    <a:pt x="43" y="501"/>
                  </a:lnTo>
                  <a:lnTo>
                    <a:pt x="36" y="508"/>
                  </a:lnTo>
                  <a:lnTo>
                    <a:pt x="28" y="516"/>
                  </a:lnTo>
                  <a:lnTo>
                    <a:pt x="21" y="524"/>
                  </a:lnTo>
                  <a:lnTo>
                    <a:pt x="13" y="533"/>
                  </a:lnTo>
                  <a:lnTo>
                    <a:pt x="5" y="542"/>
                  </a:lnTo>
                  <a:lnTo>
                    <a:pt x="5" y="542"/>
                  </a:lnTo>
                  <a:lnTo>
                    <a:pt x="7" y="533"/>
                  </a:lnTo>
                  <a:lnTo>
                    <a:pt x="14" y="524"/>
                  </a:lnTo>
                  <a:lnTo>
                    <a:pt x="22" y="515"/>
                  </a:lnTo>
                  <a:lnTo>
                    <a:pt x="31" y="505"/>
                  </a:lnTo>
                  <a:lnTo>
                    <a:pt x="42" y="495"/>
                  </a:lnTo>
                  <a:lnTo>
                    <a:pt x="52" y="484"/>
                  </a:lnTo>
                  <a:lnTo>
                    <a:pt x="63" y="472"/>
                  </a:lnTo>
                  <a:lnTo>
                    <a:pt x="72" y="460"/>
                  </a:lnTo>
                  <a:lnTo>
                    <a:pt x="78" y="446"/>
                  </a:lnTo>
                  <a:lnTo>
                    <a:pt x="82" y="432"/>
                  </a:lnTo>
                  <a:lnTo>
                    <a:pt x="82" y="432"/>
                  </a:lnTo>
                  <a:lnTo>
                    <a:pt x="73" y="432"/>
                  </a:lnTo>
                  <a:lnTo>
                    <a:pt x="64" y="435"/>
                  </a:lnTo>
                  <a:lnTo>
                    <a:pt x="54" y="439"/>
                  </a:lnTo>
                  <a:lnTo>
                    <a:pt x="45" y="445"/>
                  </a:lnTo>
                  <a:lnTo>
                    <a:pt x="37" y="451"/>
                  </a:lnTo>
                  <a:lnTo>
                    <a:pt x="29" y="458"/>
                  </a:lnTo>
                  <a:lnTo>
                    <a:pt x="21" y="466"/>
                  </a:lnTo>
                  <a:lnTo>
                    <a:pt x="13" y="475"/>
                  </a:lnTo>
                  <a:lnTo>
                    <a:pt x="6" y="483"/>
                  </a:lnTo>
                  <a:lnTo>
                    <a:pt x="0" y="492"/>
                  </a:lnTo>
                  <a:lnTo>
                    <a:pt x="0" y="492"/>
                  </a:lnTo>
                  <a:lnTo>
                    <a:pt x="0" y="482"/>
                  </a:lnTo>
                  <a:lnTo>
                    <a:pt x="8" y="470"/>
                  </a:lnTo>
                  <a:lnTo>
                    <a:pt x="22" y="455"/>
                  </a:lnTo>
                  <a:lnTo>
                    <a:pt x="37" y="440"/>
                  </a:lnTo>
                  <a:lnTo>
                    <a:pt x="51" y="427"/>
                  </a:lnTo>
                  <a:lnTo>
                    <a:pt x="51" y="427"/>
                  </a:lnTo>
                  <a:lnTo>
                    <a:pt x="61" y="425"/>
                  </a:lnTo>
                  <a:lnTo>
                    <a:pt x="70" y="419"/>
                  </a:lnTo>
                  <a:lnTo>
                    <a:pt x="77" y="412"/>
                  </a:lnTo>
                  <a:lnTo>
                    <a:pt x="84" y="404"/>
                  </a:lnTo>
                  <a:lnTo>
                    <a:pt x="92" y="397"/>
                  </a:lnTo>
                  <a:lnTo>
                    <a:pt x="92" y="397"/>
                  </a:lnTo>
                  <a:lnTo>
                    <a:pt x="95" y="385"/>
                  </a:lnTo>
                  <a:lnTo>
                    <a:pt x="97" y="373"/>
                  </a:lnTo>
                  <a:lnTo>
                    <a:pt x="97" y="359"/>
                  </a:lnTo>
                  <a:lnTo>
                    <a:pt x="95" y="347"/>
                  </a:lnTo>
                  <a:lnTo>
                    <a:pt x="92" y="336"/>
                  </a:lnTo>
                  <a:lnTo>
                    <a:pt x="82" y="336"/>
                  </a:lnTo>
                  <a:lnTo>
                    <a:pt x="16" y="407"/>
                  </a:lnTo>
                  <a:lnTo>
                    <a:pt x="16" y="407"/>
                  </a:lnTo>
                  <a:lnTo>
                    <a:pt x="21" y="385"/>
                  </a:lnTo>
                  <a:lnTo>
                    <a:pt x="32" y="366"/>
                  </a:lnTo>
                  <a:lnTo>
                    <a:pt x="46" y="350"/>
                  </a:lnTo>
                  <a:lnTo>
                    <a:pt x="62" y="336"/>
                  </a:lnTo>
                  <a:lnTo>
                    <a:pt x="78" y="322"/>
                  </a:lnTo>
                  <a:lnTo>
                    <a:pt x="93" y="307"/>
                  </a:lnTo>
                  <a:lnTo>
                    <a:pt x="105" y="292"/>
                  </a:lnTo>
                  <a:lnTo>
                    <a:pt x="114" y="274"/>
                  </a:lnTo>
                  <a:lnTo>
                    <a:pt x="117" y="254"/>
                  </a:lnTo>
                  <a:lnTo>
                    <a:pt x="113" y="231"/>
                  </a:lnTo>
                  <a:lnTo>
                    <a:pt x="113" y="231"/>
                  </a:lnTo>
                  <a:lnTo>
                    <a:pt x="97" y="238"/>
                  </a:lnTo>
                  <a:lnTo>
                    <a:pt x="85" y="245"/>
                  </a:lnTo>
                  <a:lnTo>
                    <a:pt x="76" y="252"/>
                  </a:lnTo>
                  <a:lnTo>
                    <a:pt x="67" y="259"/>
                  </a:lnTo>
                  <a:lnTo>
                    <a:pt x="60" y="266"/>
                  </a:lnTo>
                  <a:lnTo>
                    <a:pt x="51" y="274"/>
                  </a:lnTo>
                  <a:lnTo>
                    <a:pt x="44" y="283"/>
                  </a:lnTo>
                  <a:lnTo>
                    <a:pt x="36" y="292"/>
                  </a:lnTo>
                  <a:lnTo>
                    <a:pt x="26" y="303"/>
                  </a:lnTo>
                  <a:lnTo>
                    <a:pt x="16" y="316"/>
                  </a:lnTo>
                  <a:lnTo>
                    <a:pt x="16" y="316"/>
                  </a:lnTo>
                  <a:lnTo>
                    <a:pt x="23" y="299"/>
                  </a:lnTo>
                  <a:lnTo>
                    <a:pt x="31" y="284"/>
                  </a:lnTo>
                  <a:lnTo>
                    <a:pt x="42" y="271"/>
                  </a:lnTo>
                  <a:lnTo>
                    <a:pt x="53" y="258"/>
                  </a:lnTo>
                  <a:lnTo>
                    <a:pt x="66" y="247"/>
                  </a:lnTo>
                  <a:lnTo>
                    <a:pt x="78" y="235"/>
                  </a:lnTo>
                  <a:lnTo>
                    <a:pt x="90" y="223"/>
                  </a:lnTo>
                  <a:lnTo>
                    <a:pt x="102" y="211"/>
                  </a:lnTo>
                  <a:lnTo>
                    <a:pt x="113" y="197"/>
                  </a:lnTo>
                  <a:lnTo>
                    <a:pt x="123" y="181"/>
                  </a:lnTo>
                  <a:lnTo>
                    <a:pt x="123" y="181"/>
                  </a:lnTo>
                  <a:lnTo>
                    <a:pt x="122" y="175"/>
                  </a:lnTo>
                  <a:lnTo>
                    <a:pt x="122" y="170"/>
                  </a:lnTo>
                  <a:lnTo>
                    <a:pt x="123" y="164"/>
                  </a:lnTo>
                  <a:lnTo>
                    <a:pt x="121" y="159"/>
                  </a:lnTo>
                  <a:lnTo>
                    <a:pt x="118" y="156"/>
                  </a:lnTo>
                  <a:lnTo>
                    <a:pt x="118" y="156"/>
                  </a:lnTo>
                  <a:lnTo>
                    <a:pt x="114" y="155"/>
                  </a:lnTo>
                  <a:lnTo>
                    <a:pt x="111" y="157"/>
                  </a:lnTo>
                  <a:lnTo>
                    <a:pt x="108" y="160"/>
                  </a:lnTo>
                  <a:lnTo>
                    <a:pt x="104" y="163"/>
                  </a:lnTo>
                  <a:lnTo>
                    <a:pt x="102" y="166"/>
                  </a:lnTo>
                  <a:lnTo>
                    <a:pt x="21" y="246"/>
                  </a:lnTo>
                  <a:lnTo>
                    <a:pt x="21" y="246"/>
                  </a:lnTo>
                  <a:lnTo>
                    <a:pt x="19" y="235"/>
                  </a:lnTo>
                  <a:lnTo>
                    <a:pt x="23" y="223"/>
                  </a:lnTo>
                  <a:lnTo>
                    <a:pt x="32" y="210"/>
                  </a:lnTo>
                  <a:lnTo>
                    <a:pt x="44" y="196"/>
                  </a:lnTo>
                  <a:lnTo>
                    <a:pt x="59" y="182"/>
                  </a:lnTo>
                  <a:lnTo>
                    <a:pt x="74" y="168"/>
                  </a:lnTo>
                  <a:lnTo>
                    <a:pt x="89" y="153"/>
                  </a:lnTo>
                  <a:lnTo>
                    <a:pt x="104" y="137"/>
                  </a:lnTo>
                  <a:lnTo>
                    <a:pt x="118" y="123"/>
                  </a:lnTo>
                  <a:lnTo>
                    <a:pt x="128" y="110"/>
                  </a:lnTo>
                  <a:lnTo>
                    <a:pt x="113" y="95"/>
                  </a:lnTo>
                  <a:lnTo>
                    <a:pt x="113" y="95"/>
                  </a:lnTo>
                  <a:lnTo>
                    <a:pt x="101" y="100"/>
                  </a:lnTo>
                  <a:lnTo>
                    <a:pt x="91" y="107"/>
                  </a:lnTo>
                  <a:lnTo>
                    <a:pt x="81" y="115"/>
                  </a:lnTo>
                  <a:lnTo>
                    <a:pt x="73" y="123"/>
                  </a:lnTo>
                  <a:lnTo>
                    <a:pt x="64" y="131"/>
                  </a:lnTo>
                  <a:lnTo>
                    <a:pt x="55" y="141"/>
                  </a:lnTo>
                  <a:lnTo>
                    <a:pt x="47" y="149"/>
                  </a:lnTo>
                  <a:lnTo>
                    <a:pt x="39" y="157"/>
                  </a:lnTo>
                  <a:lnTo>
                    <a:pt x="30" y="164"/>
                  </a:lnTo>
                  <a:lnTo>
                    <a:pt x="21" y="171"/>
                  </a:lnTo>
                  <a:lnTo>
                    <a:pt x="21" y="156"/>
                  </a:lnTo>
                  <a:lnTo>
                    <a:pt x="21" y="156"/>
                  </a:lnTo>
                  <a:lnTo>
                    <a:pt x="29" y="151"/>
                  </a:lnTo>
                  <a:lnTo>
                    <a:pt x="37" y="145"/>
                  </a:lnTo>
                  <a:lnTo>
                    <a:pt x="44" y="136"/>
                  </a:lnTo>
                  <a:lnTo>
                    <a:pt x="51" y="128"/>
                  </a:lnTo>
                  <a:lnTo>
                    <a:pt x="59" y="119"/>
                  </a:lnTo>
                  <a:lnTo>
                    <a:pt x="66" y="111"/>
                  </a:lnTo>
                  <a:lnTo>
                    <a:pt x="74" y="103"/>
                  </a:lnTo>
                  <a:lnTo>
                    <a:pt x="82" y="97"/>
                  </a:lnTo>
                  <a:lnTo>
                    <a:pt x="91" y="92"/>
                  </a:lnTo>
                  <a:lnTo>
                    <a:pt x="102" y="90"/>
                  </a:lnTo>
                  <a:lnTo>
                    <a:pt x="102" y="90"/>
                  </a:lnTo>
                  <a:lnTo>
                    <a:pt x="109" y="84"/>
                  </a:lnTo>
                  <a:lnTo>
                    <a:pt x="115" y="77"/>
                  </a:lnTo>
                  <a:lnTo>
                    <a:pt x="121" y="68"/>
                  </a:lnTo>
                  <a:lnTo>
                    <a:pt x="125" y="59"/>
                  </a:lnTo>
                  <a:lnTo>
                    <a:pt x="128" y="50"/>
                  </a:lnTo>
                  <a:lnTo>
                    <a:pt x="118" y="40"/>
                  </a:lnTo>
                  <a:lnTo>
                    <a:pt x="21" y="105"/>
                  </a:lnTo>
                  <a:lnTo>
                    <a:pt x="21" y="105"/>
                  </a:lnTo>
                  <a:lnTo>
                    <a:pt x="32" y="92"/>
                  </a:lnTo>
                  <a:lnTo>
                    <a:pt x="45" y="82"/>
                  </a:lnTo>
                  <a:lnTo>
                    <a:pt x="57" y="72"/>
                  </a:lnTo>
                  <a:lnTo>
                    <a:pt x="70" y="63"/>
                  </a:lnTo>
                  <a:lnTo>
                    <a:pt x="83" y="54"/>
                  </a:lnTo>
                  <a:lnTo>
                    <a:pt x="95" y="45"/>
                  </a:lnTo>
                  <a:lnTo>
                    <a:pt x="107" y="35"/>
                  </a:lnTo>
                  <a:lnTo>
                    <a:pt x="118" y="25"/>
                  </a:lnTo>
                  <a:lnTo>
                    <a:pt x="128" y="13"/>
                  </a:lnTo>
                  <a:lnTo>
                    <a:pt x="138" y="0"/>
                  </a:lnTo>
                  <a:lnTo>
                    <a:pt x="148" y="30"/>
                  </a:lnTo>
                  <a:lnTo>
                    <a:pt x="148" y="3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3" name="Freeform 971"/>
            <p:cNvSpPr>
              <a:spLocks/>
            </p:cNvSpPr>
            <p:nvPr/>
          </p:nvSpPr>
          <p:spPr bwMode="auto">
            <a:xfrm>
              <a:off x="223" y="4091"/>
              <a:ext cx="2" cy="12"/>
            </a:xfrm>
            <a:custGeom>
              <a:avLst/>
              <a:gdLst>
                <a:gd name="T0" fmla="*/ 70 w 82"/>
                <a:gd name="T1" fmla="*/ 426 h 517"/>
                <a:gd name="T2" fmla="*/ 63 w 82"/>
                <a:gd name="T3" fmla="*/ 454 h 517"/>
                <a:gd name="T4" fmla="*/ 57 w 82"/>
                <a:gd name="T5" fmla="*/ 487 h 517"/>
                <a:gd name="T6" fmla="*/ 44 w 82"/>
                <a:gd name="T7" fmla="*/ 487 h 517"/>
                <a:gd name="T8" fmla="*/ 33 w 82"/>
                <a:gd name="T9" fmla="*/ 508 h 517"/>
                <a:gd name="T10" fmla="*/ 11 w 82"/>
                <a:gd name="T11" fmla="*/ 517 h 517"/>
                <a:gd name="T12" fmla="*/ 11 w 82"/>
                <a:gd name="T13" fmla="*/ 507 h 517"/>
                <a:gd name="T14" fmla="*/ 25 w 82"/>
                <a:gd name="T15" fmla="*/ 496 h 517"/>
                <a:gd name="T16" fmla="*/ 36 w 82"/>
                <a:gd name="T17" fmla="*/ 482 h 517"/>
                <a:gd name="T18" fmla="*/ 46 w 82"/>
                <a:gd name="T19" fmla="*/ 449 h 517"/>
                <a:gd name="T20" fmla="*/ 60 w 82"/>
                <a:gd name="T21" fmla="*/ 381 h 517"/>
                <a:gd name="T22" fmla="*/ 66 w 82"/>
                <a:gd name="T23" fmla="*/ 311 h 517"/>
                <a:gd name="T24" fmla="*/ 66 w 82"/>
                <a:gd name="T25" fmla="*/ 241 h 517"/>
                <a:gd name="T26" fmla="*/ 64 w 82"/>
                <a:gd name="T27" fmla="*/ 173 h 517"/>
                <a:gd name="T28" fmla="*/ 62 w 82"/>
                <a:gd name="T29" fmla="*/ 141 h 517"/>
                <a:gd name="T30" fmla="*/ 48 w 82"/>
                <a:gd name="T31" fmla="*/ 171 h 517"/>
                <a:gd name="T32" fmla="*/ 42 w 82"/>
                <a:gd name="T33" fmla="*/ 203 h 517"/>
                <a:gd name="T34" fmla="*/ 41 w 82"/>
                <a:gd name="T35" fmla="*/ 236 h 517"/>
                <a:gd name="T36" fmla="*/ 40 w 82"/>
                <a:gd name="T37" fmla="*/ 269 h 517"/>
                <a:gd name="T38" fmla="*/ 36 w 82"/>
                <a:gd name="T39" fmla="*/ 301 h 517"/>
                <a:gd name="T40" fmla="*/ 33 w 82"/>
                <a:gd name="T41" fmla="*/ 314 h 517"/>
                <a:gd name="T42" fmla="*/ 31 w 82"/>
                <a:gd name="T43" fmla="*/ 342 h 517"/>
                <a:gd name="T44" fmla="*/ 29 w 82"/>
                <a:gd name="T45" fmla="*/ 371 h 517"/>
                <a:gd name="T46" fmla="*/ 23 w 82"/>
                <a:gd name="T47" fmla="*/ 397 h 517"/>
                <a:gd name="T48" fmla="*/ 10 w 82"/>
                <a:gd name="T49" fmla="*/ 421 h 517"/>
                <a:gd name="T50" fmla="*/ 0 w 82"/>
                <a:gd name="T51" fmla="*/ 432 h 517"/>
                <a:gd name="T52" fmla="*/ 15 w 82"/>
                <a:gd name="T53" fmla="*/ 368 h 517"/>
                <a:gd name="T54" fmla="*/ 22 w 82"/>
                <a:gd name="T55" fmla="*/ 294 h 517"/>
                <a:gd name="T56" fmla="*/ 28 w 82"/>
                <a:gd name="T57" fmla="*/ 218 h 517"/>
                <a:gd name="T58" fmla="*/ 38 w 82"/>
                <a:gd name="T59" fmla="*/ 144 h 517"/>
                <a:gd name="T60" fmla="*/ 62 w 82"/>
                <a:gd name="T61" fmla="*/ 75 h 517"/>
                <a:gd name="T62" fmla="*/ 82 w 82"/>
                <a:gd name="T63" fmla="*/ 0 h 517"/>
                <a:gd name="T64" fmla="*/ 73 w 82"/>
                <a:gd name="T65" fmla="*/ 82 h 517"/>
                <a:gd name="T66" fmla="*/ 72 w 82"/>
                <a:gd name="T67" fmla="*/ 162 h 517"/>
                <a:gd name="T68" fmla="*/ 76 w 82"/>
                <a:gd name="T69" fmla="*/ 242 h 517"/>
                <a:gd name="T70" fmla="*/ 77 w 82"/>
                <a:gd name="T71" fmla="*/ 324 h 517"/>
                <a:gd name="T72" fmla="*/ 72 w 82"/>
                <a:gd name="T73" fmla="*/ 4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517">
                  <a:moveTo>
                    <a:pt x="72" y="412"/>
                  </a:moveTo>
                  <a:lnTo>
                    <a:pt x="70" y="426"/>
                  </a:lnTo>
                  <a:lnTo>
                    <a:pt x="67" y="440"/>
                  </a:lnTo>
                  <a:lnTo>
                    <a:pt x="63" y="454"/>
                  </a:lnTo>
                  <a:lnTo>
                    <a:pt x="59" y="469"/>
                  </a:lnTo>
                  <a:lnTo>
                    <a:pt x="57" y="487"/>
                  </a:lnTo>
                  <a:lnTo>
                    <a:pt x="57" y="487"/>
                  </a:lnTo>
                  <a:lnTo>
                    <a:pt x="44" y="487"/>
                  </a:lnTo>
                  <a:lnTo>
                    <a:pt x="38" y="496"/>
                  </a:lnTo>
                  <a:lnTo>
                    <a:pt x="33" y="508"/>
                  </a:lnTo>
                  <a:lnTo>
                    <a:pt x="25" y="516"/>
                  </a:lnTo>
                  <a:lnTo>
                    <a:pt x="11" y="517"/>
                  </a:lnTo>
                  <a:lnTo>
                    <a:pt x="11" y="517"/>
                  </a:lnTo>
                  <a:lnTo>
                    <a:pt x="11" y="507"/>
                  </a:lnTo>
                  <a:lnTo>
                    <a:pt x="17" y="501"/>
                  </a:lnTo>
                  <a:lnTo>
                    <a:pt x="25" y="496"/>
                  </a:lnTo>
                  <a:lnTo>
                    <a:pt x="32" y="490"/>
                  </a:lnTo>
                  <a:lnTo>
                    <a:pt x="36" y="482"/>
                  </a:lnTo>
                  <a:lnTo>
                    <a:pt x="36" y="482"/>
                  </a:lnTo>
                  <a:lnTo>
                    <a:pt x="46" y="449"/>
                  </a:lnTo>
                  <a:lnTo>
                    <a:pt x="54" y="415"/>
                  </a:lnTo>
                  <a:lnTo>
                    <a:pt x="60" y="381"/>
                  </a:lnTo>
                  <a:lnTo>
                    <a:pt x="64" y="345"/>
                  </a:lnTo>
                  <a:lnTo>
                    <a:pt x="66" y="311"/>
                  </a:lnTo>
                  <a:lnTo>
                    <a:pt x="67" y="276"/>
                  </a:lnTo>
                  <a:lnTo>
                    <a:pt x="66" y="241"/>
                  </a:lnTo>
                  <a:lnTo>
                    <a:pt x="65" y="207"/>
                  </a:lnTo>
                  <a:lnTo>
                    <a:pt x="64" y="173"/>
                  </a:lnTo>
                  <a:lnTo>
                    <a:pt x="62" y="141"/>
                  </a:lnTo>
                  <a:lnTo>
                    <a:pt x="62" y="141"/>
                  </a:lnTo>
                  <a:lnTo>
                    <a:pt x="54" y="156"/>
                  </a:lnTo>
                  <a:lnTo>
                    <a:pt x="48" y="171"/>
                  </a:lnTo>
                  <a:lnTo>
                    <a:pt x="44" y="187"/>
                  </a:lnTo>
                  <a:lnTo>
                    <a:pt x="42" y="203"/>
                  </a:lnTo>
                  <a:lnTo>
                    <a:pt x="41" y="220"/>
                  </a:lnTo>
                  <a:lnTo>
                    <a:pt x="41" y="236"/>
                  </a:lnTo>
                  <a:lnTo>
                    <a:pt x="41" y="252"/>
                  </a:lnTo>
                  <a:lnTo>
                    <a:pt x="40" y="269"/>
                  </a:lnTo>
                  <a:lnTo>
                    <a:pt x="38" y="285"/>
                  </a:lnTo>
                  <a:lnTo>
                    <a:pt x="36" y="301"/>
                  </a:lnTo>
                  <a:lnTo>
                    <a:pt x="36" y="301"/>
                  </a:lnTo>
                  <a:lnTo>
                    <a:pt x="33" y="314"/>
                  </a:lnTo>
                  <a:lnTo>
                    <a:pt x="32" y="328"/>
                  </a:lnTo>
                  <a:lnTo>
                    <a:pt x="31" y="342"/>
                  </a:lnTo>
                  <a:lnTo>
                    <a:pt x="30" y="357"/>
                  </a:lnTo>
                  <a:lnTo>
                    <a:pt x="29" y="371"/>
                  </a:lnTo>
                  <a:lnTo>
                    <a:pt x="26" y="384"/>
                  </a:lnTo>
                  <a:lnTo>
                    <a:pt x="23" y="397"/>
                  </a:lnTo>
                  <a:lnTo>
                    <a:pt x="17" y="410"/>
                  </a:lnTo>
                  <a:lnTo>
                    <a:pt x="10" y="421"/>
                  </a:lnTo>
                  <a:lnTo>
                    <a:pt x="0" y="432"/>
                  </a:lnTo>
                  <a:lnTo>
                    <a:pt x="0" y="432"/>
                  </a:lnTo>
                  <a:lnTo>
                    <a:pt x="9" y="401"/>
                  </a:lnTo>
                  <a:lnTo>
                    <a:pt x="15" y="368"/>
                  </a:lnTo>
                  <a:lnTo>
                    <a:pt x="19" y="331"/>
                  </a:lnTo>
                  <a:lnTo>
                    <a:pt x="22" y="294"/>
                  </a:lnTo>
                  <a:lnTo>
                    <a:pt x="25" y="256"/>
                  </a:lnTo>
                  <a:lnTo>
                    <a:pt x="28" y="218"/>
                  </a:lnTo>
                  <a:lnTo>
                    <a:pt x="32" y="181"/>
                  </a:lnTo>
                  <a:lnTo>
                    <a:pt x="38" y="144"/>
                  </a:lnTo>
                  <a:lnTo>
                    <a:pt x="48" y="108"/>
                  </a:lnTo>
                  <a:lnTo>
                    <a:pt x="62" y="75"/>
                  </a:lnTo>
                  <a:lnTo>
                    <a:pt x="82" y="0"/>
                  </a:lnTo>
                  <a:lnTo>
                    <a:pt x="82" y="0"/>
                  </a:lnTo>
                  <a:lnTo>
                    <a:pt x="76" y="41"/>
                  </a:lnTo>
                  <a:lnTo>
                    <a:pt x="73" y="82"/>
                  </a:lnTo>
                  <a:lnTo>
                    <a:pt x="72" y="122"/>
                  </a:lnTo>
                  <a:lnTo>
                    <a:pt x="72" y="162"/>
                  </a:lnTo>
                  <a:lnTo>
                    <a:pt x="74" y="202"/>
                  </a:lnTo>
                  <a:lnTo>
                    <a:pt x="76" y="242"/>
                  </a:lnTo>
                  <a:lnTo>
                    <a:pt x="77" y="283"/>
                  </a:lnTo>
                  <a:lnTo>
                    <a:pt x="77" y="324"/>
                  </a:lnTo>
                  <a:lnTo>
                    <a:pt x="75" y="368"/>
                  </a:lnTo>
                  <a:lnTo>
                    <a:pt x="72" y="412"/>
                  </a:lnTo>
                  <a:lnTo>
                    <a:pt x="72" y="412"/>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4" name="Freeform 972"/>
            <p:cNvSpPr>
              <a:spLocks/>
            </p:cNvSpPr>
            <p:nvPr/>
          </p:nvSpPr>
          <p:spPr bwMode="auto">
            <a:xfrm>
              <a:off x="222" y="4093"/>
              <a:ext cx="0" cy="7"/>
            </a:xfrm>
            <a:custGeom>
              <a:avLst/>
              <a:gdLst>
                <a:gd name="T0" fmla="*/ 0 w 33"/>
                <a:gd name="T1" fmla="*/ 332 h 332"/>
                <a:gd name="T2" fmla="*/ 1 w 33"/>
                <a:gd name="T3" fmla="*/ 317 h 332"/>
                <a:gd name="T4" fmla="*/ 5 w 33"/>
                <a:gd name="T5" fmla="*/ 299 h 332"/>
                <a:gd name="T6" fmla="*/ 9 w 33"/>
                <a:gd name="T7" fmla="*/ 277 h 332"/>
                <a:gd name="T8" fmla="*/ 13 w 33"/>
                <a:gd name="T9" fmla="*/ 254 h 332"/>
                <a:gd name="T10" fmla="*/ 17 w 33"/>
                <a:gd name="T11" fmla="*/ 230 h 332"/>
                <a:gd name="T12" fmla="*/ 20 w 33"/>
                <a:gd name="T13" fmla="*/ 205 h 332"/>
                <a:gd name="T14" fmla="*/ 21 w 33"/>
                <a:gd name="T15" fmla="*/ 179 h 332"/>
                <a:gd name="T16" fmla="*/ 20 w 33"/>
                <a:gd name="T17" fmla="*/ 155 h 332"/>
                <a:gd name="T18" fmla="*/ 17 w 33"/>
                <a:gd name="T19" fmla="*/ 132 h 332"/>
                <a:gd name="T20" fmla="*/ 11 w 33"/>
                <a:gd name="T21" fmla="*/ 111 h 332"/>
                <a:gd name="T22" fmla="*/ 11 w 33"/>
                <a:gd name="T23" fmla="*/ 111 h 332"/>
                <a:gd name="T24" fmla="*/ 11 w 33"/>
                <a:gd name="T25" fmla="*/ 100 h 332"/>
                <a:gd name="T26" fmla="*/ 11 w 33"/>
                <a:gd name="T27" fmla="*/ 90 h 332"/>
                <a:gd name="T28" fmla="*/ 11 w 33"/>
                <a:gd name="T29" fmla="*/ 79 h 332"/>
                <a:gd name="T30" fmla="*/ 10 w 33"/>
                <a:gd name="T31" fmla="*/ 68 h 332"/>
                <a:gd name="T32" fmla="*/ 8 w 33"/>
                <a:gd name="T33" fmla="*/ 57 h 332"/>
                <a:gd name="T34" fmla="*/ 6 w 33"/>
                <a:gd name="T35" fmla="*/ 44 h 332"/>
                <a:gd name="T36" fmla="*/ 5 w 33"/>
                <a:gd name="T37" fmla="*/ 33 h 332"/>
                <a:gd name="T38" fmla="*/ 3 w 33"/>
                <a:gd name="T39" fmla="*/ 22 h 332"/>
                <a:gd name="T40" fmla="*/ 1 w 33"/>
                <a:gd name="T41" fmla="*/ 11 h 332"/>
                <a:gd name="T42" fmla="*/ 0 w 33"/>
                <a:gd name="T43" fmla="*/ 0 h 332"/>
                <a:gd name="T44" fmla="*/ 0 w 33"/>
                <a:gd name="T45" fmla="*/ 0 h 332"/>
                <a:gd name="T46" fmla="*/ 11 w 33"/>
                <a:gd name="T47" fmla="*/ 30 h 332"/>
                <a:gd name="T48" fmla="*/ 20 w 33"/>
                <a:gd name="T49" fmla="*/ 64 h 332"/>
                <a:gd name="T50" fmla="*/ 27 w 33"/>
                <a:gd name="T51" fmla="*/ 97 h 332"/>
                <a:gd name="T52" fmla="*/ 31 w 33"/>
                <a:gd name="T53" fmla="*/ 131 h 332"/>
                <a:gd name="T54" fmla="*/ 33 w 33"/>
                <a:gd name="T55" fmla="*/ 166 h 332"/>
                <a:gd name="T56" fmla="*/ 32 w 33"/>
                <a:gd name="T57" fmla="*/ 200 h 332"/>
                <a:gd name="T58" fmla="*/ 29 w 33"/>
                <a:gd name="T59" fmla="*/ 234 h 332"/>
                <a:gd name="T60" fmla="*/ 23 w 33"/>
                <a:gd name="T61" fmla="*/ 268 h 332"/>
                <a:gd name="T62" fmla="*/ 13 w 33"/>
                <a:gd name="T63" fmla="*/ 301 h 332"/>
                <a:gd name="T64" fmla="*/ 0 w 33"/>
                <a:gd name="T65" fmla="*/ 332 h 332"/>
                <a:gd name="T66" fmla="*/ 0 w 33"/>
                <a:gd name="T6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32">
                  <a:moveTo>
                    <a:pt x="0" y="332"/>
                  </a:moveTo>
                  <a:lnTo>
                    <a:pt x="1" y="317"/>
                  </a:lnTo>
                  <a:lnTo>
                    <a:pt x="5" y="299"/>
                  </a:lnTo>
                  <a:lnTo>
                    <a:pt x="9" y="277"/>
                  </a:lnTo>
                  <a:lnTo>
                    <a:pt x="13" y="254"/>
                  </a:lnTo>
                  <a:lnTo>
                    <a:pt x="17" y="230"/>
                  </a:lnTo>
                  <a:lnTo>
                    <a:pt x="20" y="205"/>
                  </a:lnTo>
                  <a:lnTo>
                    <a:pt x="21" y="179"/>
                  </a:lnTo>
                  <a:lnTo>
                    <a:pt x="20" y="155"/>
                  </a:lnTo>
                  <a:lnTo>
                    <a:pt x="17" y="132"/>
                  </a:lnTo>
                  <a:lnTo>
                    <a:pt x="11" y="111"/>
                  </a:lnTo>
                  <a:lnTo>
                    <a:pt x="11" y="111"/>
                  </a:lnTo>
                  <a:lnTo>
                    <a:pt x="11" y="100"/>
                  </a:lnTo>
                  <a:lnTo>
                    <a:pt x="11" y="90"/>
                  </a:lnTo>
                  <a:lnTo>
                    <a:pt x="11" y="79"/>
                  </a:lnTo>
                  <a:lnTo>
                    <a:pt x="10" y="68"/>
                  </a:lnTo>
                  <a:lnTo>
                    <a:pt x="8" y="57"/>
                  </a:lnTo>
                  <a:lnTo>
                    <a:pt x="6" y="44"/>
                  </a:lnTo>
                  <a:lnTo>
                    <a:pt x="5" y="33"/>
                  </a:lnTo>
                  <a:lnTo>
                    <a:pt x="3" y="22"/>
                  </a:lnTo>
                  <a:lnTo>
                    <a:pt x="1" y="11"/>
                  </a:lnTo>
                  <a:lnTo>
                    <a:pt x="0" y="0"/>
                  </a:lnTo>
                  <a:lnTo>
                    <a:pt x="0" y="0"/>
                  </a:lnTo>
                  <a:lnTo>
                    <a:pt x="11" y="30"/>
                  </a:lnTo>
                  <a:lnTo>
                    <a:pt x="20" y="64"/>
                  </a:lnTo>
                  <a:lnTo>
                    <a:pt x="27" y="97"/>
                  </a:lnTo>
                  <a:lnTo>
                    <a:pt x="31" y="131"/>
                  </a:lnTo>
                  <a:lnTo>
                    <a:pt x="33" y="166"/>
                  </a:lnTo>
                  <a:lnTo>
                    <a:pt x="32" y="200"/>
                  </a:lnTo>
                  <a:lnTo>
                    <a:pt x="29" y="234"/>
                  </a:lnTo>
                  <a:lnTo>
                    <a:pt x="23" y="268"/>
                  </a:lnTo>
                  <a:lnTo>
                    <a:pt x="13" y="301"/>
                  </a:lnTo>
                  <a:lnTo>
                    <a:pt x="0" y="332"/>
                  </a:lnTo>
                  <a:lnTo>
                    <a:pt x="0" y="332"/>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5" name="Freeform 973"/>
            <p:cNvSpPr>
              <a:spLocks/>
            </p:cNvSpPr>
            <p:nvPr/>
          </p:nvSpPr>
          <p:spPr bwMode="auto">
            <a:xfrm>
              <a:off x="219" y="4099"/>
              <a:ext cx="1" cy="4"/>
            </a:xfrm>
            <a:custGeom>
              <a:avLst/>
              <a:gdLst>
                <a:gd name="T0" fmla="*/ 0 w 35"/>
                <a:gd name="T1" fmla="*/ 196 h 196"/>
                <a:gd name="T2" fmla="*/ 7 w 35"/>
                <a:gd name="T3" fmla="*/ 182 h 196"/>
                <a:gd name="T4" fmla="*/ 12 w 35"/>
                <a:gd name="T5" fmla="*/ 165 h 196"/>
                <a:gd name="T6" fmla="*/ 14 w 35"/>
                <a:gd name="T7" fmla="*/ 146 h 196"/>
                <a:gd name="T8" fmla="*/ 15 w 35"/>
                <a:gd name="T9" fmla="*/ 125 h 196"/>
                <a:gd name="T10" fmla="*/ 15 w 35"/>
                <a:gd name="T11" fmla="*/ 104 h 196"/>
                <a:gd name="T12" fmla="*/ 15 w 35"/>
                <a:gd name="T13" fmla="*/ 82 h 196"/>
                <a:gd name="T14" fmla="*/ 15 w 35"/>
                <a:gd name="T15" fmla="*/ 60 h 196"/>
                <a:gd name="T16" fmla="*/ 17 w 35"/>
                <a:gd name="T17" fmla="*/ 38 h 196"/>
                <a:gd name="T18" fmla="*/ 22 w 35"/>
                <a:gd name="T19" fmla="*/ 18 h 196"/>
                <a:gd name="T20" fmla="*/ 31 w 35"/>
                <a:gd name="T21" fmla="*/ 0 h 196"/>
                <a:gd name="T22" fmla="*/ 31 w 35"/>
                <a:gd name="T23" fmla="*/ 0 h 196"/>
                <a:gd name="T24" fmla="*/ 25 w 35"/>
                <a:gd name="T25" fmla="*/ 20 h 196"/>
                <a:gd name="T26" fmla="*/ 25 w 35"/>
                <a:gd name="T27" fmla="*/ 41 h 196"/>
                <a:gd name="T28" fmla="*/ 27 w 35"/>
                <a:gd name="T29" fmla="*/ 62 h 196"/>
                <a:gd name="T30" fmla="*/ 31 w 35"/>
                <a:gd name="T31" fmla="*/ 83 h 196"/>
                <a:gd name="T32" fmla="*/ 34 w 35"/>
                <a:gd name="T33" fmla="*/ 103 h 196"/>
                <a:gd name="T34" fmla="*/ 35 w 35"/>
                <a:gd name="T35" fmla="*/ 124 h 196"/>
                <a:gd name="T36" fmla="*/ 33 w 35"/>
                <a:gd name="T37" fmla="*/ 143 h 196"/>
                <a:gd name="T38" fmla="*/ 27 w 35"/>
                <a:gd name="T39" fmla="*/ 162 h 196"/>
                <a:gd name="T40" fmla="*/ 17 w 35"/>
                <a:gd name="T41" fmla="*/ 179 h 196"/>
                <a:gd name="T42" fmla="*/ 0 w 35"/>
                <a:gd name="T43" fmla="*/ 196 h 196"/>
                <a:gd name="T44" fmla="*/ 0 w 35"/>
                <a:gd name="T4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96">
                  <a:moveTo>
                    <a:pt x="0" y="196"/>
                  </a:moveTo>
                  <a:lnTo>
                    <a:pt x="7" y="182"/>
                  </a:lnTo>
                  <a:lnTo>
                    <a:pt x="12" y="165"/>
                  </a:lnTo>
                  <a:lnTo>
                    <a:pt x="14" y="146"/>
                  </a:lnTo>
                  <a:lnTo>
                    <a:pt x="15" y="125"/>
                  </a:lnTo>
                  <a:lnTo>
                    <a:pt x="15" y="104"/>
                  </a:lnTo>
                  <a:lnTo>
                    <a:pt x="15" y="82"/>
                  </a:lnTo>
                  <a:lnTo>
                    <a:pt x="15" y="60"/>
                  </a:lnTo>
                  <a:lnTo>
                    <a:pt x="17" y="38"/>
                  </a:lnTo>
                  <a:lnTo>
                    <a:pt x="22" y="18"/>
                  </a:lnTo>
                  <a:lnTo>
                    <a:pt x="31" y="0"/>
                  </a:lnTo>
                  <a:lnTo>
                    <a:pt x="31" y="0"/>
                  </a:lnTo>
                  <a:lnTo>
                    <a:pt x="25" y="20"/>
                  </a:lnTo>
                  <a:lnTo>
                    <a:pt x="25" y="41"/>
                  </a:lnTo>
                  <a:lnTo>
                    <a:pt x="27" y="62"/>
                  </a:lnTo>
                  <a:lnTo>
                    <a:pt x="31" y="83"/>
                  </a:lnTo>
                  <a:lnTo>
                    <a:pt x="34" y="103"/>
                  </a:lnTo>
                  <a:lnTo>
                    <a:pt x="35" y="124"/>
                  </a:lnTo>
                  <a:lnTo>
                    <a:pt x="33" y="143"/>
                  </a:lnTo>
                  <a:lnTo>
                    <a:pt x="27" y="162"/>
                  </a:lnTo>
                  <a:lnTo>
                    <a:pt x="17" y="179"/>
                  </a:lnTo>
                  <a:lnTo>
                    <a:pt x="0" y="196"/>
                  </a:lnTo>
                  <a:lnTo>
                    <a:pt x="0" y="19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6" name="Freeform 974"/>
            <p:cNvSpPr>
              <a:spLocks/>
            </p:cNvSpPr>
            <p:nvPr/>
          </p:nvSpPr>
          <p:spPr bwMode="auto">
            <a:xfrm>
              <a:off x="219" y="4105"/>
              <a:ext cx="3" cy="1"/>
            </a:xfrm>
            <a:custGeom>
              <a:avLst/>
              <a:gdLst>
                <a:gd name="T0" fmla="*/ 133 w 133"/>
                <a:gd name="T1" fmla="*/ 33 h 38"/>
                <a:gd name="T2" fmla="*/ 121 w 133"/>
                <a:gd name="T3" fmla="*/ 35 h 38"/>
                <a:gd name="T4" fmla="*/ 109 w 133"/>
                <a:gd name="T5" fmla="*/ 36 h 38"/>
                <a:gd name="T6" fmla="*/ 96 w 133"/>
                <a:gd name="T7" fmla="*/ 37 h 38"/>
                <a:gd name="T8" fmla="*/ 83 w 133"/>
                <a:gd name="T9" fmla="*/ 38 h 38"/>
                <a:gd name="T10" fmla="*/ 69 w 133"/>
                <a:gd name="T11" fmla="*/ 38 h 38"/>
                <a:gd name="T12" fmla="*/ 55 w 133"/>
                <a:gd name="T13" fmla="*/ 37 h 38"/>
                <a:gd name="T14" fmla="*/ 41 w 133"/>
                <a:gd name="T15" fmla="*/ 37 h 38"/>
                <a:gd name="T16" fmla="*/ 27 w 133"/>
                <a:gd name="T17" fmla="*/ 37 h 38"/>
                <a:gd name="T18" fmla="*/ 14 w 133"/>
                <a:gd name="T19" fmla="*/ 37 h 38"/>
                <a:gd name="T20" fmla="*/ 0 w 133"/>
                <a:gd name="T21" fmla="*/ 38 h 38"/>
                <a:gd name="T22" fmla="*/ 0 w 133"/>
                <a:gd name="T23" fmla="*/ 38 h 38"/>
                <a:gd name="T24" fmla="*/ 8 w 133"/>
                <a:gd name="T25" fmla="*/ 24 h 38"/>
                <a:gd name="T26" fmla="*/ 19 w 133"/>
                <a:gd name="T27" fmla="*/ 14 h 38"/>
                <a:gd name="T28" fmla="*/ 33 w 133"/>
                <a:gd name="T29" fmla="*/ 6 h 38"/>
                <a:gd name="T30" fmla="*/ 48 w 133"/>
                <a:gd name="T31" fmla="*/ 2 h 38"/>
                <a:gd name="T32" fmla="*/ 65 w 133"/>
                <a:gd name="T33" fmla="*/ 0 h 38"/>
                <a:gd name="T34" fmla="*/ 82 w 133"/>
                <a:gd name="T35" fmla="*/ 1 h 38"/>
                <a:gd name="T36" fmla="*/ 97 w 133"/>
                <a:gd name="T37" fmla="*/ 5 h 38"/>
                <a:gd name="T38" fmla="*/ 112 w 133"/>
                <a:gd name="T39" fmla="*/ 11 h 38"/>
                <a:gd name="T40" fmla="*/ 124 w 133"/>
                <a:gd name="T41" fmla="*/ 21 h 38"/>
                <a:gd name="T42" fmla="*/ 133 w 133"/>
                <a:gd name="T43" fmla="*/ 33 h 38"/>
                <a:gd name="T44" fmla="*/ 133 w 133"/>
                <a:gd name="T4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33" y="33"/>
                  </a:moveTo>
                  <a:lnTo>
                    <a:pt x="121" y="35"/>
                  </a:lnTo>
                  <a:lnTo>
                    <a:pt x="109" y="36"/>
                  </a:lnTo>
                  <a:lnTo>
                    <a:pt x="96" y="37"/>
                  </a:lnTo>
                  <a:lnTo>
                    <a:pt x="83" y="38"/>
                  </a:lnTo>
                  <a:lnTo>
                    <a:pt x="69" y="38"/>
                  </a:lnTo>
                  <a:lnTo>
                    <a:pt x="55" y="37"/>
                  </a:lnTo>
                  <a:lnTo>
                    <a:pt x="41" y="37"/>
                  </a:lnTo>
                  <a:lnTo>
                    <a:pt x="27" y="37"/>
                  </a:lnTo>
                  <a:lnTo>
                    <a:pt x="14" y="37"/>
                  </a:lnTo>
                  <a:lnTo>
                    <a:pt x="0" y="38"/>
                  </a:lnTo>
                  <a:lnTo>
                    <a:pt x="0" y="38"/>
                  </a:lnTo>
                  <a:lnTo>
                    <a:pt x="8" y="24"/>
                  </a:lnTo>
                  <a:lnTo>
                    <a:pt x="19" y="14"/>
                  </a:lnTo>
                  <a:lnTo>
                    <a:pt x="33" y="6"/>
                  </a:lnTo>
                  <a:lnTo>
                    <a:pt x="48" y="2"/>
                  </a:lnTo>
                  <a:lnTo>
                    <a:pt x="65" y="0"/>
                  </a:lnTo>
                  <a:lnTo>
                    <a:pt x="82" y="1"/>
                  </a:lnTo>
                  <a:lnTo>
                    <a:pt x="97" y="5"/>
                  </a:lnTo>
                  <a:lnTo>
                    <a:pt x="112" y="11"/>
                  </a:lnTo>
                  <a:lnTo>
                    <a:pt x="124" y="21"/>
                  </a:lnTo>
                  <a:lnTo>
                    <a:pt x="133" y="33"/>
                  </a:lnTo>
                  <a:lnTo>
                    <a:pt x="133" y="3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7" name="Freeform 975"/>
            <p:cNvSpPr>
              <a:spLocks/>
            </p:cNvSpPr>
            <p:nvPr/>
          </p:nvSpPr>
          <p:spPr bwMode="auto">
            <a:xfrm>
              <a:off x="211" y="4106"/>
              <a:ext cx="18" cy="2"/>
            </a:xfrm>
            <a:custGeom>
              <a:avLst/>
              <a:gdLst>
                <a:gd name="T0" fmla="*/ 51 w 797"/>
                <a:gd name="T1" fmla="*/ 17 h 72"/>
                <a:gd name="T2" fmla="*/ 56 w 797"/>
                <a:gd name="T3" fmla="*/ 32 h 72"/>
                <a:gd name="T4" fmla="*/ 776 w 797"/>
                <a:gd name="T5" fmla="*/ 32 h 72"/>
                <a:gd name="T6" fmla="*/ 776 w 797"/>
                <a:gd name="T7" fmla="*/ 32 h 72"/>
                <a:gd name="T8" fmla="*/ 781 w 797"/>
                <a:gd name="T9" fmla="*/ 37 h 72"/>
                <a:gd name="T10" fmla="*/ 786 w 797"/>
                <a:gd name="T11" fmla="*/ 42 h 72"/>
                <a:gd name="T12" fmla="*/ 789 w 797"/>
                <a:gd name="T13" fmla="*/ 48 h 72"/>
                <a:gd name="T14" fmla="*/ 793 w 797"/>
                <a:gd name="T15" fmla="*/ 55 h 72"/>
                <a:gd name="T16" fmla="*/ 797 w 797"/>
                <a:gd name="T17" fmla="*/ 62 h 72"/>
                <a:gd name="T18" fmla="*/ 0 w 797"/>
                <a:gd name="T19" fmla="*/ 72 h 72"/>
                <a:gd name="T20" fmla="*/ 0 w 797"/>
                <a:gd name="T21" fmla="*/ 72 h 72"/>
                <a:gd name="T22" fmla="*/ 4 w 797"/>
                <a:gd name="T23" fmla="*/ 54 h 72"/>
                <a:gd name="T24" fmla="*/ 14 w 797"/>
                <a:gd name="T25" fmla="*/ 41 h 72"/>
                <a:gd name="T26" fmla="*/ 26 w 797"/>
                <a:gd name="T27" fmla="*/ 30 h 72"/>
                <a:gd name="T28" fmla="*/ 35 w 797"/>
                <a:gd name="T29" fmla="*/ 17 h 72"/>
                <a:gd name="T30" fmla="*/ 36 w 797"/>
                <a:gd name="T31" fmla="*/ 2 h 72"/>
                <a:gd name="T32" fmla="*/ 36 w 797"/>
                <a:gd name="T33" fmla="*/ 2 h 72"/>
                <a:gd name="T34" fmla="*/ 42 w 797"/>
                <a:gd name="T35" fmla="*/ 0 h 72"/>
                <a:gd name="T36" fmla="*/ 45 w 797"/>
                <a:gd name="T37" fmla="*/ 2 h 72"/>
                <a:gd name="T38" fmla="*/ 47 w 797"/>
                <a:gd name="T39" fmla="*/ 7 h 72"/>
                <a:gd name="T40" fmla="*/ 48 w 797"/>
                <a:gd name="T41" fmla="*/ 12 h 72"/>
                <a:gd name="T42" fmla="*/ 51 w 797"/>
                <a:gd name="T43" fmla="*/ 17 h 72"/>
                <a:gd name="T44" fmla="*/ 51 w 797"/>
                <a:gd name="T45"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7" h="72">
                  <a:moveTo>
                    <a:pt x="51" y="17"/>
                  </a:moveTo>
                  <a:lnTo>
                    <a:pt x="56" y="32"/>
                  </a:lnTo>
                  <a:lnTo>
                    <a:pt x="776" y="32"/>
                  </a:lnTo>
                  <a:lnTo>
                    <a:pt x="776" y="32"/>
                  </a:lnTo>
                  <a:lnTo>
                    <a:pt x="781" y="37"/>
                  </a:lnTo>
                  <a:lnTo>
                    <a:pt x="786" y="42"/>
                  </a:lnTo>
                  <a:lnTo>
                    <a:pt x="789" y="48"/>
                  </a:lnTo>
                  <a:lnTo>
                    <a:pt x="793" y="55"/>
                  </a:lnTo>
                  <a:lnTo>
                    <a:pt x="797" y="62"/>
                  </a:lnTo>
                  <a:lnTo>
                    <a:pt x="0" y="72"/>
                  </a:lnTo>
                  <a:lnTo>
                    <a:pt x="0" y="72"/>
                  </a:lnTo>
                  <a:lnTo>
                    <a:pt x="4" y="54"/>
                  </a:lnTo>
                  <a:lnTo>
                    <a:pt x="14" y="41"/>
                  </a:lnTo>
                  <a:lnTo>
                    <a:pt x="26" y="30"/>
                  </a:lnTo>
                  <a:lnTo>
                    <a:pt x="35" y="17"/>
                  </a:lnTo>
                  <a:lnTo>
                    <a:pt x="36" y="2"/>
                  </a:lnTo>
                  <a:lnTo>
                    <a:pt x="36" y="2"/>
                  </a:lnTo>
                  <a:lnTo>
                    <a:pt x="42" y="0"/>
                  </a:lnTo>
                  <a:lnTo>
                    <a:pt x="45" y="2"/>
                  </a:lnTo>
                  <a:lnTo>
                    <a:pt x="47" y="7"/>
                  </a:lnTo>
                  <a:lnTo>
                    <a:pt x="48" y="12"/>
                  </a:lnTo>
                  <a:lnTo>
                    <a:pt x="51" y="17"/>
                  </a:lnTo>
                  <a:lnTo>
                    <a:pt x="51"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8" name="Freeform 976"/>
            <p:cNvSpPr>
              <a:spLocks/>
            </p:cNvSpPr>
            <p:nvPr/>
          </p:nvSpPr>
          <p:spPr bwMode="auto">
            <a:xfrm>
              <a:off x="209" y="4108"/>
              <a:ext cx="22" cy="1"/>
            </a:xfrm>
            <a:custGeom>
              <a:avLst/>
              <a:gdLst>
                <a:gd name="T0" fmla="*/ 78 w 941"/>
                <a:gd name="T1" fmla="*/ 1 h 67"/>
                <a:gd name="T2" fmla="*/ 75 w 941"/>
                <a:gd name="T3" fmla="*/ 4 h 67"/>
                <a:gd name="T4" fmla="*/ 69 w 941"/>
                <a:gd name="T5" fmla="*/ 6 h 67"/>
                <a:gd name="T6" fmla="*/ 63 w 941"/>
                <a:gd name="T7" fmla="*/ 9 h 67"/>
                <a:gd name="T8" fmla="*/ 60 w 941"/>
                <a:gd name="T9" fmla="*/ 13 h 67"/>
                <a:gd name="T10" fmla="*/ 62 w 941"/>
                <a:gd name="T11" fmla="*/ 21 h 67"/>
                <a:gd name="T12" fmla="*/ 839 w 941"/>
                <a:gd name="T13" fmla="*/ 26 h 67"/>
                <a:gd name="T14" fmla="*/ 839 w 941"/>
                <a:gd name="T15" fmla="*/ 26 h 67"/>
                <a:gd name="T16" fmla="*/ 848 w 941"/>
                <a:gd name="T17" fmla="*/ 25 h 67"/>
                <a:gd name="T18" fmla="*/ 856 w 941"/>
                <a:gd name="T19" fmla="*/ 22 h 67"/>
                <a:gd name="T20" fmla="*/ 865 w 941"/>
                <a:gd name="T21" fmla="*/ 17 h 67"/>
                <a:gd name="T22" fmla="*/ 873 w 941"/>
                <a:gd name="T23" fmla="*/ 12 h 67"/>
                <a:gd name="T24" fmla="*/ 881 w 941"/>
                <a:gd name="T25" fmla="*/ 6 h 67"/>
                <a:gd name="T26" fmla="*/ 890 w 941"/>
                <a:gd name="T27" fmla="*/ 2 h 67"/>
                <a:gd name="T28" fmla="*/ 898 w 941"/>
                <a:gd name="T29" fmla="*/ 0 h 67"/>
                <a:gd name="T30" fmla="*/ 907 w 941"/>
                <a:gd name="T31" fmla="*/ 0 h 67"/>
                <a:gd name="T32" fmla="*/ 915 w 941"/>
                <a:gd name="T33" fmla="*/ 3 h 67"/>
                <a:gd name="T34" fmla="*/ 925 w 941"/>
                <a:gd name="T35" fmla="*/ 11 h 67"/>
                <a:gd name="T36" fmla="*/ 925 w 941"/>
                <a:gd name="T37" fmla="*/ 11 h 67"/>
                <a:gd name="T38" fmla="*/ 932 w 941"/>
                <a:gd name="T39" fmla="*/ 20 h 67"/>
                <a:gd name="T40" fmla="*/ 937 w 941"/>
                <a:gd name="T41" fmla="*/ 30 h 67"/>
                <a:gd name="T42" fmla="*/ 940 w 941"/>
                <a:gd name="T43" fmla="*/ 41 h 67"/>
                <a:gd name="T44" fmla="*/ 941 w 941"/>
                <a:gd name="T45" fmla="*/ 53 h 67"/>
                <a:gd name="T46" fmla="*/ 941 w 941"/>
                <a:gd name="T47" fmla="*/ 67 h 67"/>
                <a:gd name="T48" fmla="*/ 6 w 941"/>
                <a:gd name="T49" fmla="*/ 67 h 67"/>
                <a:gd name="T50" fmla="*/ 6 w 941"/>
                <a:gd name="T51" fmla="*/ 67 h 67"/>
                <a:gd name="T52" fmla="*/ 0 w 941"/>
                <a:gd name="T53" fmla="*/ 53 h 67"/>
                <a:gd name="T54" fmla="*/ 2 w 941"/>
                <a:gd name="T55" fmla="*/ 44 h 67"/>
                <a:gd name="T56" fmla="*/ 10 w 941"/>
                <a:gd name="T57" fmla="*/ 36 h 67"/>
                <a:gd name="T58" fmla="*/ 19 w 941"/>
                <a:gd name="T59" fmla="*/ 29 h 67"/>
                <a:gd name="T60" fmla="*/ 27 w 941"/>
                <a:gd name="T61" fmla="*/ 21 h 67"/>
                <a:gd name="T62" fmla="*/ 27 w 941"/>
                <a:gd name="T63" fmla="*/ 21 h 67"/>
                <a:gd name="T64" fmla="*/ 36 w 941"/>
                <a:gd name="T65" fmla="*/ 14 h 67"/>
                <a:gd name="T66" fmla="*/ 45 w 941"/>
                <a:gd name="T67" fmla="*/ 9 h 67"/>
                <a:gd name="T68" fmla="*/ 55 w 941"/>
                <a:gd name="T69" fmla="*/ 5 h 67"/>
                <a:gd name="T70" fmla="*/ 65 w 941"/>
                <a:gd name="T71" fmla="*/ 2 h 67"/>
                <a:gd name="T72" fmla="*/ 78 w 941"/>
                <a:gd name="T73" fmla="*/ 1 h 67"/>
                <a:gd name="T74" fmla="*/ 78 w 941"/>
                <a:gd name="T75"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1" h="67">
                  <a:moveTo>
                    <a:pt x="78" y="1"/>
                  </a:moveTo>
                  <a:lnTo>
                    <a:pt x="75" y="4"/>
                  </a:lnTo>
                  <a:lnTo>
                    <a:pt x="69" y="6"/>
                  </a:lnTo>
                  <a:lnTo>
                    <a:pt x="63" y="9"/>
                  </a:lnTo>
                  <a:lnTo>
                    <a:pt x="60" y="13"/>
                  </a:lnTo>
                  <a:lnTo>
                    <a:pt x="62" y="21"/>
                  </a:lnTo>
                  <a:lnTo>
                    <a:pt x="839" y="26"/>
                  </a:lnTo>
                  <a:lnTo>
                    <a:pt x="839" y="26"/>
                  </a:lnTo>
                  <a:lnTo>
                    <a:pt x="848" y="25"/>
                  </a:lnTo>
                  <a:lnTo>
                    <a:pt x="856" y="22"/>
                  </a:lnTo>
                  <a:lnTo>
                    <a:pt x="865" y="17"/>
                  </a:lnTo>
                  <a:lnTo>
                    <a:pt x="873" y="12"/>
                  </a:lnTo>
                  <a:lnTo>
                    <a:pt x="881" y="6"/>
                  </a:lnTo>
                  <a:lnTo>
                    <a:pt x="890" y="2"/>
                  </a:lnTo>
                  <a:lnTo>
                    <a:pt x="898" y="0"/>
                  </a:lnTo>
                  <a:lnTo>
                    <a:pt x="907" y="0"/>
                  </a:lnTo>
                  <a:lnTo>
                    <a:pt x="915" y="3"/>
                  </a:lnTo>
                  <a:lnTo>
                    <a:pt x="925" y="11"/>
                  </a:lnTo>
                  <a:lnTo>
                    <a:pt x="925" y="11"/>
                  </a:lnTo>
                  <a:lnTo>
                    <a:pt x="932" y="20"/>
                  </a:lnTo>
                  <a:lnTo>
                    <a:pt x="937" y="30"/>
                  </a:lnTo>
                  <a:lnTo>
                    <a:pt x="940" y="41"/>
                  </a:lnTo>
                  <a:lnTo>
                    <a:pt x="941" y="53"/>
                  </a:lnTo>
                  <a:lnTo>
                    <a:pt x="941" y="67"/>
                  </a:lnTo>
                  <a:lnTo>
                    <a:pt x="6" y="67"/>
                  </a:lnTo>
                  <a:lnTo>
                    <a:pt x="6" y="67"/>
                  </a:lnTo>
                  <a:lnTo>
                    <a:pt x="0" y="53"/>
                  </a:lnTo>
                  <a:lnTo>
                    <a:pt x="2" y="44"/>
                  </a:lnTo>
                  <a:lnTo>
                    <a:pt x="10" y="36"/>
                  </a:lnTo>
                  <a:lnTo>
                    <a:pt x="19" y="29"/>
                  </a:lnTo>
                  <a:lnTo>
                    <a:pt x="27" y="21"/>
                  </a:lnTo>
                  <a:lnTo>
                    <a:pt x="27" y="21"/>
                  </a:lnTo>
                  <a:lnTo>
                    <a:pt x="36" y="14"/>
                  </a:lnTo>
                  <a:lnTo>
                    <a:pt x="45" y="9"/>
                  </a:lnTo>
                  <a:lnTo>
                    <a:pt x="55" y="5"/>
                  </a:lnTo>
                  <a:lnTo>
                    <a:pt x="65" y="2"/>
                  </a:lnTo>
                  <a:lnTo>
                    <a:pt x="78" y="1"/>
                  </a:lnTo>
                  <a:lnTo>
                    <a:pt x="78" y="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89" name="Freeform 977"/>
            <p:cNvSpPr>
              <a:spLocks/>
            </p:cNvSpPr>
            <p:nvPr/>
          </p:nvSpPr>
          <p:spPr bwMode="auto">
            <a:xfrm>
              <a:off x="221" y="4053"/>
              <a:ext cx="1" cy="0"/>
            </a:xfrm>
            <a:custGeom>
              <a:avLst/>
              <a:gdLst>
                <a:gd name="T0" fmla="*/ 52 w 52"/>
                <a:gd name="T1" fmla="*/ 11 h 17"/>
                <a:gd name="T2" fmla="*/ 48 w 52"/>
                <a:gd name="T3" fmla="*/ 12 h 17"/>
                <a:gd name="T4" fmla="*/ 41 w 52"/>
                <a:gd name="T5" fmla="*/ 15 h 17"/>
                <a:gd name="T6" fmla="*/ 29 w 52"/>
                <a:gd name="T7" fmla="*/ 17 h 17"/>
                <a:gd name="T8" fmla="*/ 16 w 52"/>
                <a:gd name="T9" fmla="*/ 16 h 17"/>
                <a:gd name="T10" fmla="*/ 0 w 52"/>
                <a:gd name="T11" fmla="*/ 11 h 17"/>
                <a:gd name="T12" fmla="*/ 0 w 52"/>
                <a:gd name="T13" fmla="*/ 11 h 17"/>
                <a:gd name="T14" fmla="*/ 10 w 52"/>
                <a:gd name="T15" fmla="*/ 4 h 17"/>
                <a:gd name="T16" fmla="*/ 21 w 52"/>
                <a:gd name="T17" fmla="*/ 0 h 17"/>
                <a:gd name="T18" fmla="*/ 32 w 52"/>
                <a:gd name="T19" fmla="*/ 0 h 17"/>
                <a:gd name="T20" fmla="*/ 43 w 52"/>
                <a:gd name="T21" fmla="*/ 3 h 17"/>
                <a:gd name="T22" fmla="*/ 52 w 52"/>
                <a:gd name="T23" fmla="*/ 11 h 17"/>
                <a:gd name="T24" fmla="*/ 52 w 52"/>
                <a:gd name="T2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7">
                  <a:moveTo>
                    <a:pt x="52" y="11"/>
                  </a:moveTo>
                  <a:lnTo>
                    <a:pt x="48" y="12"/>
                  </a:lnTo>
                  <a:lnTo>
                    <a:pt x="41" y="15"/>
                  </a:lnTo>
                  <a:lnTo>
                    <a:pt x="29" y="17"/>
                  </a:lnTo>
                  <a:lnTo>
                    <a:pt x="16" y="16"/>
                  </a:lnTo>
                  <a:lnTo>
                    <a:pt x="0" y="11"/>
                  </a:lnTo>
                  <a:lnTo>
                    <a:pt x="0" y="11"/>
                  </a:lnTo>
                  <a:lnTo>
                    <a:pt x="10" y="4"/>
                  </a:lnTo>
                  <a:lnTo>
                    <a:pt x="21" y="0"/>
                  </a:lnTo>
                  <a:lnTo>
                    <a:pt x="32" y="0"/>
                  </a:lnTo>
                  <a:lnTo>
                    <a:pt x="43" y="3"/>
                  </a:lnTo>
                  <a:lnTo>
                    <a:pt x="52" y="11"/>
                  </a:lnTo>
                  <a:lnTo>
                    <a:pt x="52" y="1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306" name="Group 994"/>
          <p:cNvGrpSpPr>
            <a:grpSpLocks/>
          </p:cNvGrpSpPr>
          <p:nvPr/>
        </p:nvGrpSpPr>
        <p:grpSpPr bwMode="auto">
          <a:xfrm>
            <a:off x="1408113" y="2436813"/>
            <a:ext cx="381000" cy="390525"/>
            <a:chOff x="887" y="1535"/>
            <a:chExt cx="240" cy="246"/>
          </a:xfrm>
        </p:grpSpPr>
        <p:grpSp>
          <p:nvGrpSpPr>
            <p:cNvPr id="14297" name="Group 985"/>
            <p:cNvGrpSpPr>
              <a:grpSpLocks/>
            </p:cNvGrpSpPr>
            <p:nvPr/>
          </p:nvGrpSpPr>
          <p:grpSpPr bwMode="auto">
            <a:xfrm>
              <a:off x="902" y="1571"/>
              <a:ext cx="210" cy="210"/>
              <a:chOff x="1472" y="2792"/>
              <a:chExt cx="912" cy="912"/>
            </a:xfrm>
          </p:grpSpPr>
          <p:sp>
            <p:nvSpPr>
              <p:cNvPr id="14298" name="Oval 98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299" name="Picture 987"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300" name="Text Box 988"/>
            <p:cNvSpPr txBox="1">
              <a:spLocks noChangeArrowheads="1"/>
            </p:cNvSpPr>
            <p:nvPr/>
          </p:nvSpPr>
          <p:spPr bwMode="auto">
            <a:xfrm>
              <a:off x="887" y="1535"/>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20</a:t>
              </a:r>
            </a:p>
          </p:txBody>
        </p:sp>
      </p:grpSp>
      <p:sp>
        <p:nvSpPr>
          <p:cNvPr id="14312" name="Freeform 1000"/>
          <p:cNvSpPr>
            <a:spLocks/>
          </p:cNvSpPr>
          <p:nvPr/>
        </p:nvSpPr>
        <p:spPr bwMode="auto">
          <a:xfrm rot="-645478">
            <a:off x="466725" y="2959100"/>
            <a:ext cx="212725" cy="319088"/>
          </a:xfrm>
          <a:custGeom>
            <a:avLst/>
            <a:gdLst>
              <a:gd name="T0" fmla="*/ 60 w 703"/>
              <a:gd name="T1" fmla="*/ 388 h 1057"/>
              <a:gd name="T2" fmla="*/ 118 w 703"/>
              <a:gd name="T3" fmla="*/ 500 h 1057"/>
              <a:gd name="T4" fmla="*/ 282 w 703"/>
              <a:gd name="T5" fmla="*/ 488 h 1057"/>
              <a:gd name="T6" fmla="*/ 344 w 703"/>
              <a:gd name="T7" fmla="*/ 482 h 1057"/>
              <a:gd name="T8" fmla="*/ 376 w 703"/>
              <a:gd name="T9" fmla="*/ 424 h 1057"/>
              <a:gd name="T10" fmla="*/ 374 w 703"/>
              <a:gd name="T11" fmla="*/ 98 h 1057"/>
              <a:gd name="T12" fmla="*/ 376 w 703"/>
              <a:gd name="T13" fmla="*/ 36 h 1057"/>
              <a:gd name="T14" fmla="*/ 408 w 703"/>
              <a:gd name="T15" fmla="*/ 6 h 1057"/>
              <a:gd name="T16" fmla="*/ 448 w 703"/>
              <a:gd name="T17" fmla="*/ 74 h 1057"/>
              <a:gd name="T18" fmla="*/ 522 w 703"/>
              <a:gd name="T19" fmla="*/ 396 h 1057"/>
              <a:gd name="T20" fmla="*/ 598 w 703"/>
              <a:gd name="T21" fmla="*/ 402 h 1057"/>
              <a:gd name="T22" fmla="*/ 594 w 703"/>
              <a:gd name="T23" fmla="*/ 452 h 1057"/>
              <a:gd name="T24" fmla="*/ 528 w 703"/>
              <a:gd name="T25" fmla="*/ 452 h 1057"/>
              <a:gd name="T26" fmla="*/ 530 w 703"/>
              <a:gd name="T27" fmla="*/ 488 h 1057"/>
              <a:gd name="T28" fmla="*/ 620 w 703"/>
              <a:gd name="T29" fmla="*/ 490 h 1057"/>
              <a:gd name="T30" fmla="*/ 702 w 703"/>
              <a:gd name="T31" fmla="*/ 530 h 1057"/>
              <a:gd name="T32" fmla="*/ 626 w 703"/>
              <a:gd name="T33" fmla="*/ 570 h 1057"/>
              <a:gd name="T34" fmla="*/ 530 w 703"/>
              <a:gd name="T35" fmla="*/ 576 h 1057"/>
              <a:gd name="T36" fmla="*/ 528 w 703"/>
              <a:gd name="T37" fmla="*/ 608 h 1057"/>
              <a:gd name="T38" fmla="*/ 592 w 703"/>
              <a:gd name="T39" fmla="*/ 610 h 1057"/>
              <a:gd name="T40" fmla="*/ 590 w 703"/>
              <a:gd name="T41" fmla="*/ 660 h 1057"/>
              <a:gd name="T42" fmla="*/ 528 w 703"/>
              <a:gd name="T43" fmla="*/ 660 h 1057"/>
              <a:gd name="T44" fmla="*/ 444 w 703"/>
              <a:gd name="T45" fmla="*/ 988 h 1057"/>
              <a:gd name="T46" fmla="*/ 404 w 703"/>
              <a:gd name="T47" fmla="*/ 1052 h 1057"/>
              <a:gd name="T48" fmla="*/ 374 w 703"/>
              <a:gd name="T49" fmla="*/ 988 h 1057"/>
              <a:gd name="T50" fmla="*/ 374 w 703"/>
              <a:gd name="T51" fmla="*/ 640 h 1057"/>
              <a:gd name="T52" fmla="*/ 344 w 703"/>
              <a:gd name="T53" fmla="*/ 578 h 1057"/>
              <a:gd name="T54" fmla="*/ 282 w 703"/>
              <a:gd name="T55" fmla="*/ 576 h 1057"/>
              <a:gd name="T56" fmla="*/ 114 w 703"/>
              <a:gd name="T57" fmla="*/ 558 h 1057"/>
              <a:gd name="T58" fmla="*/ 66 w 703"/>
              <a:gd name="T59" fmla="*/ 662 h 1057"/>
              <a:gd name="T60" fmla="*/ 24 w 703"/>
              <a:gd name="T61" fmla="*/ 680 h 1057"/>
              <a:gd name="T62" fmla="*/ 6 w 703"/>
              <a:gd name="T63" fmla="*/ 652 h 1057"/>
              <a:gd name="T64" fmla="*/ 6 w 703"/>
              <a:gd name="T65" fmla="*/ 566 h 1057"/>
              <a:gd name="T66" fmla="*/ 16 w 703"/>
              <a:gd name="T67" fmla="*/ 548 h 1057"/>
              <a:gd name="T68" fmla="*/ 2 w 703"/>
              <a:gd name="T69" fmla="*/ 528 h 1057"/>
              <a:gd name="T70" fmla="*/ 18 w 703"/>
              <a:gd name="T71" fmla="*/ 512 h 1057"/>
              <a:gd name="T72" fmla="*/ 0 w 703"/>
              <a:gd name="T73" fmla="*/ 494 h 1057"/>
              <a:gd name="T74" fmla="*/ 4 w 703"/>
              <a:gd name="T75" fmla="*/ 402 h 1057"/>
              <a:gd name="T76" fmla="*/ 24 w 703"/>
              <a:gd name="T77" fmla="*/ 374 h 1057"/>
              <a:gd name="T78" fmla="*/ 60 w 703"/>
              <a:gd name="T79" fmla="*/ 388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03" h="1057">
                <a:moveTo>
                  <a:pt x="60" y="388"/>
                </a:moveTo>
                <a:lnTo>
                  <a:pt x="118" y="500"/>
                </a:lnTo>
                <a:lnTo>
                  <a:pt x="282" y="488"/>
                </a:lnTo>
                <a:lnTo>
                  <a:pt x="344" y="482"/>
                </a:lnTo>
                <a:cubicBezTo>
                  <a:pt x="360" y="471"/>
                  <a:pt x="371" y="488"/>
                  <a:pt x="376" y="424"/>
                </a:cubicBezTo>
                <a:lnTo>
                  <a:pt x="374" y="98"/>
                </a:lnTo>
                <a:lnTo>
                  <a:pt x="376" y="36"/>
                </a:lnTo>
                <a:cubicBezTo>
                  <a:pt x="382" y="21"/>
                  <a:pt x="396" y="0"/>
                  <a:pt x="408" y="6"/>
                </a:cubicBezTo>
                <a:cubicBezTo>
                  <a:pt x="420" y="12"/>
                  <a:pt x="429" y="9"/>
                  <a:pt x="448" y="74"/>
                </a:cubicBezTo>
                <a:lnTo>
                  <a:pt x="522" y="396"/>
                </a:lnTo>
                <a:lnTo>
                  <a:pt x="598" y="402"/>
                </a:lnTo>
                <a:lnTo>
                  <a:pt x="594" y="452"/>
                </a:lnTo>
                <a:lnTo>
                  <a:pt x="528" y="452"/>
                </a:lnTo>
                <a:lnTo>
                  <a:pt x="530" y="488"/>
                </a:lnTo>
                <a:lnTo>
                  <a:pt x="620" y="490"/>
                </a:lnTo>
                <a:cubicBezTo>
                  <a:pt x="649" y="497"/>
                  <a:pt x="701" y="517"/>
                  <a:pt x="702" y="530"/>
                </a:cubicBezTo>
                <a:cubicBezTo>
                  <a:pt x="703" y="543"/>
                  <a:pt x="655" y="562"/>
                  <a:pt x="626" y="570"/>
                </a:cubicBezTo>
                <a:lnTo>
                  <a:pt x="530" y="576"/>
                </a:lnTo>
                <a:lnTo>
                  <a:pt x="528" y="608"/>
                </a:lnTo>
                <a:lnTo>
                  <a:pt x="592" y="610"/>
                </a:lnTo>
                <a:lnTo>
                  <a:pt x="590" y="660"/>
                </a:lnTo>
                <a:lnTo>
                  <a:pt x="528" y="660"/>
                </a:lnTo>
                <a:lnTo>
                  <a:pt x="444" y="988"/>
                </a:lnTo>
                <a:cubicBezTo>
                  <a:pt x="423" y="1053"/>
                  <a:pt x="416" y="1052"/>
                  <a:pt x="404" y="1052"/>
                </a:cubicBezTo>
                <a:cubicBezTo>
                  <a:pt x="392" y="1052"/>
                  <a:pt x="379" y="1057"/>
                  <a:pt x="374" y="988"/>
                </a:cubicBezTo>
                <a:lnTo>
                  <a:pt x="374" y="640"/>
                </a:lnTo>
                <a:cubicBezTo>
                  <a:pt x="369" y="572"/>
                  <a:pt x="359" y="589"/>
                  <a:pt x="344" y="578"/>
                </a:cubicBezTo>
                <a:lnTo>
                  <a:pt x="282" y="576"/>
                </a:lnTo>
                <a:lnTo>
                  <a:pt x="114" y="558"/>
                </a:lnTo>
                <a:lnTo>
                  <a:pt x="66" y="662"/>
                </a:lnTo>
                <a:cubicBezTo>
                  <a:pt x="51" y="682"/>
                  <a:pt x="34" y="682"/>
                  <a:pt x="24" y="680"/>
                </a:cubicBezTo>
                <a:cubicBezTo>
                  <a:pt x="14" y="678"/>
                  <a:pt x="9" y="671"/>
                  <a:pt x="6" y="652"/>
                </a:cubicBezTo>
                <a:lnTo>
                  <a:pt x="6" y="566"/>
                </a:lnTo>
                <a:lnTo>
                  <a:pt x="16" y="548"/>
                </a:lnTo>
                <a:lnTo>
                  <a:pt x="2" y="528"/>
                </a:lnTo>
                <a:lnTo>
                  <a:pt x="18" y="512"/>
                </a:lnTo>
                <a:lnTo>
                  <a:pt x="0" y="494"/>
                </a:lnTo>
                <a:lnTo>
                  <a:pt x="4" y="402"/>
                </a:lnTo>
                <a:cubicBezTo>
                  <a:pt x="8" y="382"/>
                  <a:pt x="15" y="376"/>
                  <a:pt x="24" y="374"/>
                </a:cubicBezTo>
                <a:cubicBezTo>
                  <a:pt x="33" y="372"/>
                  <a:pt x="60" y="388"/>
                  <a:pt x="60" y="388"/>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13" name="Freeform 1001"/>
          <p:cNvSpPr>
            <a:spLocks/>
          </p:cNvSpPr>
          <p:nvPr/>
        </p:nvSpPr>
        <p:spPr bwMode="auto">
          <a:xfrm rot="37276985">
            <a:off x="1364456" y="2501107"/>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14" name="Freeform 1002"/>
          <p:cNvSpPr>
            <a:spLocks/>
          </p:cNvSpPr>
          <p:nvPr/>
        </p:nvSpPr>
        <p:spPr bwMode="auto">
          <a:xfrm>
            <a:off x="1706563" y="2246313"/>
            <a:ext cx="2014537" cy="398462"/>
          </a:xfrm>
          <a:custGeom>
            <a:avLst/>
            <a:gdLst>
              <a:gd name="T0" fmla="*/ 0 w 1269"/>
              <a:gd name="T1" fmla="*/ 251 h 251"/>
              <a:gd name="T2" fmla="*/ 913 w 1269"/>
              <a:gd name="T3" fmla="*/ 61 h 251"/>
              <a:gd name="T4" fmla="*/ 1219 w 1269"/>
              <a:gd name="T5" fmla="*/ 17 h 251"/>
              <a:gd name="T6" fmla="*/ 1209 w 1269"/>
              <a:gd name="T7" fmla="*/ 165 h 251"/>
              <a:gd name="T8" fmla="*/ 861 w 1269"/>
              <a:gd name="T9" fmla="*/ 177 h 251"/>
              <a:gd name="T10" fmla="*/ 0 w 1269"/>
              <a:gd name="T11" fmla="*/ 251 h 251"/>
            </a:gdLst>
            <a:ahLst/>
            <a:cxnLst>
              <a:cxn ang="0">
                <a:pos x="T0" y="T1"/>
              </a:cxn>
              <a:cxn ang="0">
                <a:pos x="T2" y="T3"/>
              </a:cxn>
              <a:cxn ang="0">
                <a:pos x="T4" y="T5"/>
              </a:cxn>
              <a:cxn ang="0">
                <a:pos x="T6" y="T7"/>
              </a:cxn>
              <a:cxn ang="0">
                <a:pos x="T8" y="T9"/>
              </a:cxn>
              <a:cxn ang="0">
                <a:pos x="T10" y="T11"/>
              </a:cxn>
            </a:cxnLst>
            <a:rect l="0" t="0" r="r" b="b"/>
            <a:pathLst>
              <a:path w="1269" h="251">
                <a:moveTo>
                  <a:pt x="0" y="251"/>
                </a:moveTo>
                <a:lnTo>
                  <a:pt x="913" y="61"/>
                </a:lnTo>
                <a:cubicBezTo>
                  <a:pt x="1116" y="22"/>
                  <a:pt x="1170" y="0"/>
                  <a:pt x="1219" y="17"/>
                </a:cubicBezTo>
                <a:cubicBezTo>
                  <a:pt x="1268" y="34"/>
                  <a:pt x="1269" y="138"/>
                  <a:pt x="1209" y="165"/>
                </a:cubicBezTo>
                <a:lnTo>
                  <a:pt x="861" y="177"/>
                </a:lnTo>
                <a:lnTo>
                  <a:pt x="0" y="251"/>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16" name="Freeform 1004"/>
          <p:cNvSpPr>
            <a:spLocks/>
          </p:cNvSpPr>
          <p:nvPr/>
        </p:nvSpPr>
        <p:spPr bwMode="auto">
          <a:xfrm>
            <a:off x="3348038" y="2114550"/>
            <a:ext cx="1054100" cy="1677988"/>
          </a:xfrm>
          <a:custGeom>
            <a:avLst/>
            <a:gdLst>
              <a:gd name="T0" fmla="*/ 664 w 664"/>
              <a:gd name="T1" fmla="*/ 1057 h 1057"/>
              <a:gd name="T2" fmla="*/ 90 w 664"/>
              <a:gd name="T3" fmla="*/ 304 h 1057"/>
              <a:gd name="T4" fmla="*/ 125 w 664"/>
              <a:gd name="T5" fmla="*/ 102 h 1057"/>
              <a:gd name="T6" fmla="*/ 351 w 664"/>
              <a:gd name="T7" fmla="*/ 22 h 1057"/>
              <a:gd name="T8" fmla="*/ 521 w 664"/>
              <a:gd name="T9" fmla="*/ 172 h 1057"/>
              <a:gd name="T10" fmla="*/ 664 w 664"/>
              <a:gd name="T11" fmla="*/ 1057 h 1057"/>
            </a:gdLst>
            <a:ahLst/>
            <a:cxnLst>
              <a:cxn ang="0">
                <a:pos x="T0" y="T1"/>
              </a:cxn>
              <a:cxn ang="0">
                <a:pos x="T2" y="T3"/>
              </a:cxn>
              <a:cxn ang="0">
                <a:pos x="T4" y="T5"/>
              </a:cxn>
              <a:cxn ang="0">
                <a:pos x="T6" y="T7"/>
              </a:cxn>
              <a:cxn ang="0">
                <a:pos x="T8" y="T9"/>
              </a:cxn>
              <a:cxn ang="0">
                <a:pos x="T10" y="T11"/>
              </a:cxn>
            </a:cxnLst>
            <a:rect l="0" t="0" r="r" b="b"/>
            <a:pathLst>
              <a:path w="664" h="1057">
                <a:moveTo>
                  <a:pt x="664" y="1057"/>
                </a:moveTo>
                <a:lnTo>
                  <a:pt x="90" y="304"/>
                </a:lnTo>
                <a:cubicBezTo>
                  <a:pt x="0" y="145"/>
                  <a:pt x="82" y="149"/>
                  <a:pt x="125" y="102"/>
                </a:cubicBezTo>
                <a:cubicBezTo>
                  <a:pt x="168" y="55"/>
                  <a:pt x="285" y="10"/>
                  <a:pt x="351" y="22"/>
                </a:cubicBezTo>
                <a:cubicBezTo>
                  <a:pt x="417" y="34"/>
                  <a:pt x="469" y="0"/>
                  <a:pt x="521" y="172"/>
                </a:cubicBezTo>
                <a:lnTo>
                  <a:pt x="664" y="1057"/>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17" name="AutoShape 1005"/>
          <p:cNvSpPr>
            <a:spLocks noChangeArrowheads="1"/>
          </p:cNvSpPr>
          <p:nvPr/>
        </p:nvSpPr>
        <p:spPr bwMode="auto">
          <a:xfrm>
            <a:off x="3376613" y="2260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18" name="AutoShape 1006"/>
          <p:cNvSpPr>
            <a:spLocks noChangeArrowheads="1"/>
          </p:cNvSpPr>
          <p:nvPr/>
        </p:nvSpPr>
        <p:spPr bwMode="auto">
          <a:xfrm>
            <a:off x="3446463" y="23526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19" name="AutoShape 1007"/>
          <p:cNvSpPr>
            <a:spLocks noChangeArrowheads="1"/>
          </p:cNvSpPr>
          <p:nvPr/>
        </p:nvSpPr>
        <p:spPr bwMode="auto">
          <a:xfrm>
            <a:off x="3592513" y="22256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20" name="AutoShape 1008"/>
          <p:cNvSpPr>
            <a:spLocks noChangeArrowheads="1"/>
          </p:cNvSpPr>
          <p:nvPr/>
        </p:nvSpPr>
        <p:spPr bwMode="auto">
          <a:xfrm>
            <a:off x="3656013" y="2203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21" name="AutoShape 1009"/>
          <p:cNvSpPr>
            <a:spLocks noChangeArrowheads="1"/>
          </p:cNvSpPr>
          <p:nvPr/>
        </p:nvSpPr>
        <p:spPr bwMode="auto">
          <a:xfrm>
            <a:off x="3792538" y="2133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22" name="AutoShape 1010"/>
          <p:cNvSpPr>
            <a:spLocks noChangeArrowheads="1"/>
          </p:cNvSpPr>
          <p:nvPr/>
        </p:nvSpPr>
        <p:spPr bwMode="auto">
          <a:xfrm>
            <a:off x="3881438" y="20986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4329" name="Oval 1017"/>
          <p:cNvSpPr>
            <a:spLocks noChangeArrowheads="1"/>
          </p:cNvSpPr>
          <p:nvPr/>
        </p:nvSpPr>
        <p:spPr bwMode="auto">
          <a:xfrm rot="-944256">
            <a:off x="2024063" y="3143250"/>
            <a:ext cx="360362" cy="338138"/>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5381" name="Picture 1045"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15382" name="Picture 1046"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76988" y="47244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383" name="Picture 1047"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0013" y="4859338"/>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384" name="Picture 1048"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662613" y="40814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385" name="Picture 1049"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16625" y="43164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0" name="Picture 1064"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08400" y="5051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1" name="Picture 1065"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089400" y="5178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2" name="Picture 1066"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08525" y="54006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3" name="Picture 1067"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4225" y="51689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4" name="Picture 1068" descr="Australia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pic>
        <p:nvPicPr>
          <p:cNvPr id="15405" name="Picture 1069"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4052" name="Picture 740" descr="AustraliaF"/>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535488" y="5511800"/>
            <a:ext cx="200025" cy="133350"/>
          </a:xfrm>
          <a:prstGeom prst="rect">
            <a:avLst/>
          </a:prstGeom>
          <a:noFill/>
          <a:extLst>
            <a:ext uri="{909E8E84-426E-40DD-AFC4-6F175D3DCCD1}">
              <a14:hiddenFill xmlns:a14="http://schemas.microsoft.com/office/drawing/2010/main">
                <a:solidFill>
                  <a:srgbClr val="FFFFFF"/>
                </a:solidFill>
              </a14:hiddenFill>
            </a:ext>
          </a:extLst>
        </p:spPr>
      </p:pic>
      <p:pic>
        <p:nvPicPr>
          <p:cNvPr id="15406" name="Picture 1070"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7" name="Picture 1071"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49850" y="54578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08" name="Picture 1072"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56451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11" name="Picture 1075"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453188" y="3540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12" name="Picture 1076"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11975" y="5175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13" name="Picture 1077"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00550" y="38782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14" name="Picture 1078"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64038" y="3997325"/>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14323" name="Group 1011"/>
          <p:cNvGrpSpPr>
            <a:grpSpLocks/>
          </p:cNvGrpSpPr>
          <p:nvPr/>
        </p:nvGrpSpPr>
        <p:grpSpPr bwMode="auto">
          <a:xfrm>
            <a:off x="4605338" y="3792538"/>
            <a:ext cx="381000" cy="390525"/>
            <a:chOff x="887" y="1535"/>
            <a:chExt cx="240" cy="246"/>
          </a:xfrm>
        </p:grpSpPr>
        <p:grpSp>
          <p:nvGrpSpPr>
            <p:cNvPr id="14324" name="Group 1012"/>
            <p:cNvGrpSpPr>
              <a:grpSpLocks/>
            </p:cNvGrpSpPr>
            <p:nvPr/>
          </p:nvGrpSpPr>
          <p:grpSpPr bwMode="auto">
            <a:xfrm>
              <a:off x="902" y="1571"/>
              <a:ext cx="210" cy="210"/>
              <a:chOff x="1472" y="2792"/>
              <a:chExt cx="912" cy="912"/>
            </a:xfrm>
          </p:grpSpPr>
          <p:sp>
            <p:nvSpPr>
              <p:cNvPr id="14325" name="Oval 1013"/>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4326" name="Picture 1014"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4327" name="Text Box 1015"/>
            <p:cNvSpPr txBox="1">
              <a:spLocks noChangeArrowheads="1"/>
            </p:cNvSpPr>
            <p:nvPr/>
          </p:nvSpPr>
          <p:spPr bwMode="auto">
            <a:xfrm>
              <a:off x="887" y="1535"/>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20</a:t>
              </a:r>
            </a:p>
          </p:txBody>
        </p:sp>
      </p:grpSp>
      <p:sp>
        <p:nvSpPr>
          <p:cNvPr id="15415" name="AutoShape 1079"/>
          <p:cNvSpPr>
            <a:spLocks noChangeArrowheads="1"/>
          </p:cNvSpPr>
          <p:nvPr/>
        </p:nvSpPr>
        <p:spPr bwMode="auto">
          <a:xfrm>
            <a:off x="3587750" y="4359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416" name="AutoShape 1080"/>
          <p:cNvSpPr>
            <a:spLocks noChangeArrowheads="1"/>
          </p:cNvSpPr>
          <p:nvPr/>
        </p:nvSpPr>
        <p:spPr bwMode="auto">
          <a:xfrm>
            <a:off x="3171825" y="47244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17" name="Picture 1081"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35375" y="44418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15418" name="Picture 1082"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25800" y="4814888"/>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15435" name="Group 1099"/>
          <p:cNvGrpSpPr>
            <a:grpSpLocks/>
          </p:cNvGrpSpPr>
          <p:nvPr/>
        </p:nvGrpSpPr>
        <p:grpSpPr bwMode="auto">
          <a:xfrm>
            <a:off x="2387600" y="5940425"/>
            <a:ext cx="1347788" cy="917575"/>
            <a:chOff x="1504" y="3742"/>
            <a:chExt cx="849" cy="578"/>
          </a:xfrm>
        </p:grpSpPr>
        <p:grpSp>
          <p:nvGrpSpPr>
            <p:cNvPr id="15420" name="Group 1084"/>
            <p:cNvGrpSpPr>
              <a:grpSpLocks/>
            </p:cNvGrpSpPr>
            <p:nvPr/>
          </p:nvGrpSpPr>
          <p:grpSpPr bwMode="auto">
            <a:xfrm>
              <a:off x="1504" y="3742"/>
              <a:ext cx="849" cy="578"/>
              <a:chOff x="1504" y="3742"/>
              <a:chExt cx="849" cy="578"/>
            </a:xfrm>
          </p:grpSpPr>
          <p:sp>
            <p:nvSpPr>
              <p:cNvPr id="15421" name="Rectangle 1085"/>
              <p:cNvSpPr>
                <a:spLocks noChangeArrowheads="1"/>
              </p:cNvSpPr>
              <p:nvPr/>
            </p:nvSpPr>
            <p:spPr bwMode="auto">
              <a:xfrm>
                <a:off x="1504" y="3757"/>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422" name="Text Box 1086"/>
              <p:cNvSpPr txBox="1">
                <a:spLocks noChangeArrowheads="1"/>
              </p:cNvSpPr>
              <p:nvPr/>
            </p:nvSpPr>
            <p:spPr bwMode="auto">
              <a:xfrm>
                <a:off x="1532" y="3742"/>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u="sng">
                    <a:solidFill>
                      <a:srgbClr val="008000"/>
                    </a:solidFill>
                  </a:rPr>
                  <a:t>(Morotai)</a:t>
                </a:r>
              </a:p>
            </p:txBody>
          </p:sp>
        </p:grpSp>
        <p:pic>
          <p:nvPicPr>
            <p:cNvPr id="15424" name="Picture 1088"/>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2" y="4038"/>
              <a:ext cx="93" cy="186"/>
            </a:xfrm>
            <a:prstGeom prst="rect">
              <a:avLst/>
            </a:prstGeom>
            <a:noFill/>
            <a:extLst>
              <a:ext uri="{909E8E84-426E-40DD-AFC4-6F175D3DCCD1}">
                <a14:hiddenFill xmlns:a14="http://schemas.microsoft.com/office/drawing/2010/main">
                  <a:solidFill>
                    <a:srgbClr val="FFFFFF"/>
                  </a:solidFill>
                </a14:hiddenFill>
              </a:ext>
            </a:extLst>
          </p:spPr>
        </p:pic>
        <p:pic>
          <p:nvPicPr>
            <p:cNvPr id="15434" name="Picture 1098" descr="DD_Patch"/>
            <p:cNvPicPr>
              <a:picLocks noChangeAspect="1" noChangeArrowheads="1"/>
            </p:cNvPicPr>
            <p:nvPr/>
          </p:nvPicPr>
          <p:blipFill>
            <a:blip r:embed="rId19">
              <a:clrChange>
                <a:clrFrom>
                  <a:srgbClr val="EEF1FA"/>
                </a:clrFrom>
                <a:clrTo>
                  <a:srgbClr val="EEF1FA">
                    <a:alpha val="0"/>
                  </a:srgbClr>
                </a:clrTo>
              </a:clrChange>
              <a:lum bright="16000" contrast="34000"/>
              <a:extLst>
                <a:ext uri="{28A0092B-C50C-407E-A947-70E740481C1C}">
                  <a14:useLocalDpi xmlns:a14="http://schemas.microsoft.com/office/drawing/2010/main" val="0"/>
                </a:ext>
              </a:extLst>
            </a:blip>
            <a:srcRect/>
            <a:stretch>
              <a:fillRect/>
            </a:stretch>
          </p:blipFill>
          <p:spPr bwMode="auto">
            <a:xfrm>
              <a:off x="1682" y="4002"/>
              <a:ext cx="228" cy="24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46" name="Group 1110"/>
          <p:cNvGrpSpPr>
            <a:grpSpLocks/>
          </p:cNvGrpSpPr>
          <p:nvPr/>
        </p:nvGrpSpPr>
        <p:grpSpPr bwMode="auto">
          <a:xfrm>
            <a:off x="7445375" y="5646738"/>
            <a:ext cx="1698625" cy="1211262"/>
            <a:chOff x="4690" y="3557"/>
            <a:chExt cx="1070" cy="763"/>
          </a:xfrm>
        </p:grpSpPr>
        <p:grpSp>
          <p:nvGrpSpPr>
            <p:cNvPr id="15433" name="Group 1097"/>
            <p:cNvGrpSpPr>
              <a:grpSpLocks/>
            </p:cNvGrpSpPr>
            <p:nvPr/>
          </p:nvGrpSpPr>
          <p:grpSpPr bwMode="auto">
            <a:xfrm>
              <a:off x="4690" y="3557"/>
              <a:ext cx="1070" cy="763"/>
              <a:chOff x="4690" y="3557"/>
              <a:chExt cx="1070" cy="763"/>
            </a:xfrm>
          </p:grpSpPr>
          <p:sp>
            <p:nvSpPr>
              <p:cNvPr id="15431" name="Rectangle 1095"/>
              <p:cNvSpPr>
                <a:spLocks noChangeArrowheads="1"/>
              </p:cNvSpPr>
              <p:nvPr/>
            </p:nvSpPr>
            <p:spPr bwMode="auto">
              <a:xfrm>
                <a:off x="4690" y="3557"/>
                <a:ext cx="1070" cy="7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432" name="Text Box 1096"/>
              <p:cNvSpPr txBox="1">
                <a:spLocks noChangeArrowheads="1"/>
              </p:cNvSpPr>
              <p:nvPr/>
            </p:nvSpPr>
            <p:spPr bwMode="auto">
              <a:xfrm>
                <a:off x="4824" y="3613"/>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u="sng">
                    <a:solidFill>
                      <a:srgbClr val="008000"/>
                    </a:solidFill>
                  </a:rPr>
                  <a:t>(Peleliu)</a:t>
                </a:r>
              </a:p>
            </p:txBody>
          </p:sp>
        </p:grpSp>
        <p:grpSp>
          <p:nvGrpSpPr>
            <p:cNvPr id="15436" name="Group 1100"/>
            <p:cNvGrpSpPr>
              <a:grpSpLocks/>
            </p:cNvGrpSpPr>
            <p:nvPr/>
          </p:nvGrpSpPr>
          <p:grpSpPr bwMode="auto">
            <a:xfrm>
              <a:off x="5350" y="3906"/>
              <a:ext cx="312" cy="312"/>
              <a:chOff x="1118" y="3694"/>
              <a:chExt cx="90" cy="90"/>
            </a:xfrm>
          </p:grpSpPr>
          <p:sp>
            <p:nvSpPr>
              <p:cNvPr id="15437" name="AutoShape 1101"/>
              <p:cNvSpPr>
                <a:spLocks noChangeAspect="1" noChangeArrowheads="1" noTextEdit="1"/>
              </p:cNvSpPr>
              <p:nvPr/>
            </p:nvSpPr>
            <p:spPr bwMode="auto">
              <a:xfrm>
                <a:off x="1118" y="3694"/>
                <a:ext cx="90"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5438" name="Freeform 1102"/>
              <p:cNvSpPr>
                <a:spLocks/>
              </p:cNvSpPr>
              <p:nvPr/>
            </p:nvSpPr>
            <p:spPr bwMode="auto">
              <a:xfrm>
                <a:off x="1126" y="3702"/>
                <a:ext cx="74" cy="74"/>
              </a:xfrm>
              <a:custGeom>
                <a:avLst/>
                <a:gdLst>
                  <a:gd name="T0" fmla="*/ 993 w 1984"/>
                  <a:gd name="T1" fmla="*/ 2001 h 2001"/>
                  <a:gd name="T2" fmla="*/ 1153 w 1984"/>
                  <a:gd name="T3" fmla="*/ 1987 h 2001"/>
                  <a:gd name="T4" fmla="*/ 1306 w 1984"/>
                  <a:gd name="T5" fmla="*/ 1950 h 2001"/>
                  <a:gd name="T6" fmla="*/ 1448 w 1984"/>
                  <a:gd name="T7" fmla="*/ 1889 h 2001"/>
                  <a:gd name="T8" fmla="*/ 1578 w 1984"/>
                  <a:gd name="T9" fmla="*/ 1808 h 2001"/>
                  <a:gd name="T10" fmla="*/ 1694 w 1984"/>
                  <a:gd name="T11" fmla="*/ 1708 h 2001"/>
                  <a:gd name="T12" fmla="*/ 1793 w 1984"/>
                  <a:gd name="T13" fmla="*/ 1591 h 2001"/>
                  <a:gd name="T14" fmla="*/ 1874 w 1984"/>
                  <a:gd name="T15" fmla="*/ 1460 h 2001"/>
                  <a:gd name="T16" fmla="*/ 1934 w 1984"/>
                  <a:gd name="T17" fmla="*/ 1316 h 2001"/>
                  <a:gd name="T18" fmla="*/ 1971 w 1984"/>
                  <a:gd name="T19" fmla="*/ 1162 h 2001"/>
                  <a:gd name="T20" fmla="*/ 1984 w 1984"/>
                  <a:gd name="T21" fmla="*/ 1000 h 2001"/>
                  <a:gd name="T22" fmla="*/ 1984 w 1984"/>
                  <a:gd name="T23" fmla="*/ 1000 h 2001"/>
                  <a:gd name="T24" fmla="*/ 1971 w 1984"/>
                  <a:gd name="T25" fmla="*/ 839 h 2001"/>
                  <a:gd name="T26" fmla="*/ 1934 w 1984"/>
                  <a:gd name="T27" fmla="*/ 685 h 2001"/>
                  <a:gd name="T28" fmla="*/ 1874 w 1984"/>
                  <a:gd name="T29" fmla="*/ 541 h 2001"/>
                  <a:gd name="T30" fmla="*/ 1793 w 1984"/>
                  <a:gd name="T31" fmla="*/ 410 h 2001"/>
                  <a:gd name="T32" fmla="*/ 1694 w 1984"/>
                  <a:gd name="T33" fmla="*/ 293 h 2001"/>
                  <a:gd name="T34" fmla="*/ 1578 w 1984"/>
                  <a:gd name="T35" fmla="*/ 193 h 2001"/>
                  <a:gd name="T36" fmla="*/ 1448 w 1984"/>
                  <a:gd name="T37" fmla="*/ 112 h 2001"/>
                  <a:gd name="T38" fmla="*/ 1306 w 1984"/>
                  <a:gd name="T39" fmla="*/ 51 h 2001"/>
                  <a:gd name="T40" fmla="*/ 1153 w 1984"/>
                  <a:gd name="T41" fmla="*/ 13 h 2001"/>
                  <a:gd name="T42" fmla="*/ 992 w 1984"/>
                  <a:gd name="T43" fmla="*/ 0 h 2001"/>
                  <a:gd name="T44" fmla="*/ 992 w 1984"/>
                  <a:gd name="T45" fmla="*/ 0 h 2001"/>
                  <a:gd name="T46" fmla="*/ 832 w 1984"/>
                  <a:gd name="T47" fmla="*/ 13 h 2001"/>
                  <a:gd name="T48" fmla="*/ 679 w 1984"/>
                  <a:gd name="T49" fmla="*/ 51 h 2001"/>
                  <a:gd name="T50" fmla="*/ 537 w 1984"/>
                  <a:gd name="T51" fmla="*/ 112 h 2001"/>
                  <a:gd name="T52" fmla="*/ 407 w 1984"/>
                  <a:gd name="T53" fmla="*/ 193 h 2001"/>
                  <a:gd name="T54" fmla="*/ 291 w 1984"/>
                  <a:gd name="T55" fmla="*/ 293 h 2001"/>
                  <a:gd name="T56" fmla="*/ 192 w 1984"/>
                  <a:gd name="T57" fmla="*/ 410 h 2001"/>
                  <a:gd name="T58" fmla="*/ 111 w 1984"/>
                  <a:gd name="T59" fmla="*/ 541 h 2001"/>
                  <a:gd name="T60" fmla="*/ 51 w 1984"/>
                  <a:gd name="T61" fmla="*/ 685 h 2001"/>
                  <a:gd name="T62" fmla="*/ 14 w 1984"/>
                  <a:gd name="T63" fmla="*/ 839 h 2001"/>
                  <a:gd name="T64" fmla="*/ 0 w 1984"/>
                  <a:gd name="T65" fmla="*/ 1000 h 2001"/>
                  <a:gd name="T66" fmla="*/ 0 w 1984"/>
                  <a:gd name="T67" fmla="*/ 1000 h 2001"/>
                  <a:gd name="T68" fmla="*/ 14 w 1984"/>
                  <a:gd name="T69" fmla="*/ 1162 h 2001"/>
                  <a:gd name="T70" fmla="*/ 51 w 1984"/>
                  <a:gd name="T71" fmla="*/ 1316 h 2001"/>
                  <a:gd name="T72" fmla="*/ 111 w 1984"/>
                  <a:gd name="T73" fmla="*/ 1460 h 2001"/>
                  <a:gd name="T74" fmla="*/ 192 w 1984"/>
                  <a:gd name="T75" fmla="*/ 1591 h 2001"/>
                  <a:gd name="T76" fmla="*/ 291 w 1984"/>
                  <a:gd name="T77" fmla="*/ 1708 h 2001"/>
                  <a:gd name="T78" fmla="*/ 407 w 1984"/>
                  <a:gd name="T79" fmla="*/ 1808 h 2001"/>
                  <a:gd name="T80" fmla="*/ 537 w 1984"/>
                  <a:gd name="T81" fmla="*/ 1889 h 2001"/>
                  <a:gd name="T82" fmla="*/ 679 w 1984"/>
                  <a:gd name="T83" fmla="*/ 1950 h 2001"/>
                  <a:gd name="T84" fmla="*/ 832 w 1984"/>
                  <a:gd name="T85" fmla="*/ 1987 h 2001"/>
                  <a:gd name="T86" fmla="*/ 993 w 1984"/>
                  <a:gd name="T87" fmla="*/ 2001 h 2001"/>
                  <a:gd name="T88" fmla="*/ 993 w 1984"/>
                  <a:gd name="T89" fmla="*/ 2001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4" h="2001">
                    <a:moveTo>
                      <a:pt x="993" y="2001"/>
                    </a:moveTo>
                    <a:lnTo>
                      <a:pt x="1153" y="1987"/>
                    </a:lnTo>
                    <a:lnTo>
                      <a:pt x="1306" y="1950"/>
                    </a:lnTo>
                    <a:lnTo>
                      <a:pt x="1448" y="1889"/>
                    </a:lnTo>
                    <a:lnTo>
                      <a:pt x="1578" y="1808"/>
                    </a:lnTo>
                    <a:lnTo>
                      <a:pt x="1694" y="1708"/>
                    </a:lnTo>
                    <a:lnTo>
                      <a:pt x="1793" y="1591"/>
                    </a:lnTo>
                    <a:lnTo>
                      <a:pt x="1874" y="1460"/>
                    </a:lnTo>
                    <a:lnTo>
                      <a:pt x="1934" y="1316"/>
                    </a:lnTo>
                    <a:lnTo>
                      <a:pt x="1971" y="1162"/>
                    </a:lnTo>
                    <a:lnTo>
                      <a:pt x="1984" y="1000"/>
                    </a:lnTo>
                    <a:lnTo>
                      <a:pt x="1984" y="1000"/>
                    </a:lnTo>
                    <a:lnTo>
                      <a:pt x="1971" y="839"/>
                    </a:lnTo>
                    <a:lnTo>
                      <a:pt x="1934" y="685"/>
                    </a:lnTo>
                    <a:lnTo>
                      <a:pt x="1874" y="541"/>
                    </a:lnTo>
                    <a:lnTo>
                      <a:pt x="1793" y="410"/>
                    </a:lnTo>
                    <a:lnTo>
                      <a:pt x="1694" y="293"/>
                    </a:lnTo>
                    <a:lnTo>
                      <a:pt x="1578" y="193"/>
                    </a:lnTo>
                    <a:lnTo>
                      <a:pt x="1448" y="112"/>
                    </a:lnTo>
                    <a:lnTo>
                      <a:pt x="1306" y="51"/>
                    </a:lnTo>
                    <a:lnTo>
                      <a:pt x="1153" y="13"/>
                    </a:lnTo>
                    <a:lnTo>
                      <a:pt x="992" y="0"/>
                    </a:lnTo>
                    <a:lnTo>
                      <a:pt x="992" y="0"/>
                    </a:lnTo>
                    <a:lnTo>
                      <a:pt x="832" y="13"/>
                    </a:lnTo>
                    <a:lnTo>
                      <a:pt x="679" y="51"/>
                    </a:lnTo>
                    <a:lnTo>
                      <a:pt x="537" y="112"/>
                    </a:lnTo>
                    <a:lnTo>
                      <a:pt x="407" y="193"/>
                    </a:lnTo>
                    <a:lnTo>
                      <a:pt x="291" y="293"/>
                    </a:lnTo>
                    <a:lnTo>
                      <a:pt x="192" y="410"/>
                    </a:lnTo>
                    <a:lnTo>
                      <a:pt x="111" y="541"/>
                    </a:lnTo>
                    <a:lnTo>
                      <a:pt x="51" y="685"/>
                    </a:lnTo>
                    <a:lnTo>
                      <a:pt x="14" y="839"/>
                    </a:lnTo>
                    <a:lnTo>
                      <a:pt x="0" y="1000"/>
                    </a:lnTo>
                    <a:lnTo>
                      <a:pt x="0" y="1000"/>
                    </a:lnTo>
                    <a:lnTo>
                      <a:pt x="14" y="1162"/>
                    </a:lnTo>
                    <a:lnTo>
                      <a:pt x="51" y="1316"/>
                    </a:lnTo>
                    <a:lnTo>
                      <a:pt x="111" y="1460"/>
                    </a:lnTo>
                    <a:lnTo>
                      <a:pt x="192" y="1591"/>
                    </a:lnTo>
                    <a:lnTo>
                      <a:pt x="291" y="1708"/>
                    </a:lnTo>
                    <a:lnTo>
                      <a:pt x="407" y="1808"/>
                    </a:lnTo>
                    <a:lnTo>
                      <a:pt x="537" y="1889"/>
                    </a:lnTo>
                    <a:lnTo>
                      <a:pt x="679" y="1950"/>
                    </a:lnTo>
                    <a:lnTo>
                      <a:pt x="832" y="1987"/>
                    </a:lnTo>
                    <a:lnTo>
                      <a:pt x="993" y="2001"/>
                    </a:lnTo>
                    <a:lnTo>
                      <a:pt x="993" y="2001"/>
                    </a:lnTo>
                    <a:close/>
                  </a:path>
                </a:pathLst>
              </a:custGeom>
              <a:solidFill>
                <a:srgbClr val="007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39" name="Freeform 1103"/>
              <p:cNvSpPr>
                <a:spLocks/>
              </p:cNvSpPr>
              <p:nvPr/>
            </p:nvSpPr>
            <p:spPr bwMode="auto">
              <a:xfrm>
                <a:off x="1126" y="3702"/>
                <a:ext cx="74" cy="74"/>
              </a:xfrm>
              <a:custGeom>
                <a:avLst/>
                <a:gdLst>
                  <a:gd name="T0" fmla="*/ 993 w 1984"/>
                  <a:gd name="T1" fmla="*/ 2001 h 2001"/>
                  <a:gd name="T2" fmla="*/ 1153 w 1984"/>
                  <a:gd name="T3" fmla="*/ 1987 h 2001"/>
                  <a:gd name="T4" fmla="*/ 1306 w 1984"/>
                  <a:gd name="T5" fmla="*/ 1950 h 2001"/>
                  <a:gd name="T6" fmla="*/ 1448 w 1984"/>
                  <a:gd name="T7" fmla="*/ 1889 h 2001"/>
                  <a:gd name="T8" fmla="*/ 1578 w 1984"/>
                  <a:gd name="T9" fmla="*/ 1808 h 2001"/>
                  <a:gd name="T10" fmla="*/ 1694 w 1984"/>
                  <a:gd name="T11" fmla="*/ 1708 h 2001"/>
                  <a:gd name="T12" fmla="*/ 1793 w 1984"/>
                  <a:gd name="T13" fmla="*/ 1591 h 2001"/>
                  <a:gd name="T14" fmla="*/ 1874 w 1984"/>
                  <a:gd name="T15" fmla="*/ 1460 h 2001"/>
                  <a:gd name="T16" fmla="*/ 1934 w 1984"/>
                  <a:gd name="T17" fmla="*/ 1316 h 2001"/>
                  <a:gd name="T18" fmla="*/ 1971 w 1984"/>
                  <a:gd name="T19" fmla="*/ 1162 h 2001"/>
                  <a:gd name="T20" fmla="*/ 1984 w 1984"/>
                  <a:gd name="T21" fmla="*/ 1000 h 2001"/>
                  <a:gd name="T22" fmla="*/ 1984 w 1984"/>
                  <a:gd name="T23" fmla="*/ 1000 h 2001"/>
                  <a:gd name="T24" fmla="*/ 1971 w 1984"/>
                  <a:gd name="T25" fmla="*/ 839 h 2001"/>
                  <a:gd name="T26" fmla="*/ 1934 w 1984"/>
                  <a:gd name="T27" fmla="*/ 685 h 2001"/>
                  <a:gd name="T28" fmla="*/ 1874 w 1984"/>
                  <a:gd name="T29" fmla="*/ 541 h 2001"/>
                  <a:gd name="T30" fmla="*/ 1793 w 1984"/>
                  <a:gd name="T31" fmla="*/ 410 h 2001"/>
                  <a:gd name="T32" fmla="*/ 1694 w 1984"/>
                  <a:gd name="T33" fmla="*/ 293 h 2001"/>
                  <a:gd name="T34" fmla="*/ 1578 w 1984"/>
                  <a:gd name="T35" fmla="*/ 193 h 2001"/>
                  <a:gd name="T36" fmla="*/ 1448 w 1984"/>
                  <a:gd name="T37" fmla="*/ 112 h 2001"/>
                  <a:gd name="T38" fmla="*/ 1306 w 1984"/>
                  <a:gd name="T39" fmla="*/ 51 h 2001"/>
                  <a:gd name="T40" fmla="*/ 1153 w 1984"/>
                  <a:gd name="T41" fmla="*/ 13 h 2001"/>
                  <a:gd name="T42" fmla="*/ 992 w 1984"/>
                  <a:gd name="T43" fmla="*/ 0 h 2001"/>
                  <a:gd name="T44" fmla="*/ 992 w 1984"/>
                  <a:gd name="T45" fmla="*/ 0 h 2001"/>
                  <a:gd name="T46" fmla="*/ 832 w 1984"/>
                  <a:gd name="T47" fmla="*/ 13 h 2001"/>
                  <a:gd name="T48" fmla="*/ 679 w 1984"/>
                  <a:gd name="T49" fmla="*/ 51 h 2001"/>
                  <a:gd name="T50" fmla="*/ 537 w 1984"/>
                  <a:gd name="T51" fmla="*/ 112 h 2001"/>
                  <a:gd name="T52" fmla="*/ 407 w 1984"/>
                  <a:gd name="T53" fmla="*/ 193 h 2001"/>
                  <a:gd name="T54" fmla="*/ 291 w 1984"/>
                  <a:gd name="T55" fmla="*/ 293 h 2001"/>
                  <a:gd name="T56" fmla="*/ 192 w 1984"/>
                  <a:gd name="T57" fmla="*/ 410 h 2001"/>
                  <a:gd name="T58" fmla="*/ 111 w 1984"/>
                  <a:gd name="T59" fmla="*/ 541 h 2001"/>
                  <a:gd name="T60" fmla="*/ 51 w 1984"/>
                  <a:gd name="T61" fmla="*/ 685 h 2001"/>
                  <a:gd name="T62" fmla="*/ 14 w 1984"/>
                  <a:gd name="T63" fmla="*/ 839 h 2001"/>
                  <a:gd name="T64" fmla="*/ 0 w 1984"/>
                  <a:gd name="T65" fmla="*/ 1000 h 2001"/>
                  <a:gd name="T66" fmla="*/ 0 w 1984"/>
                  <a:gd name="T67" fmla="*/ 1000 h 2001"/>
                  <a:gd name="T68" fmla="*/ 14 w 1984"/>
                  <a:gd name="T69" fmla="*/ 1162 h 2001"/>
                  <a:gd name="T70" fmla="*/ 51 w 1984"/>
                  <a:gd name="T71" fmla="*/ 1316 h 2001"/>
                  <a:gd name="T72" fmla="*/ 111 w 1984"/>
                  <a:gd name="T73" fmla="*/ 1460 h 2001"/>
                  <a:gd name="T74" fmla="*/ 192 w 1984"/>
                  <a:gd name="T75" fmla="*/ 1591 h 2001"/>
                  <a:gd name="T76" fmla="*/ 291 w 1984"/>
                  <a:gd name="T77" fmla="*/ 1708 h 2001"/>
                  <a:gd name="T78" fmla="*/ 407 w 1984"/>
                  <a:gd name="T79" fmla="*/ 1808 h 2001"/>
                  <a:gd name="T80" fmla="*/ 537 w 1984"/>
                  <a:gd name="T81" fmla="*/ 1889 h 2001"/>
                  <a:gd name="T82" fmla="*/ 679 w 1984"/>
                  <a:gd name="T83" fmla="*/ 1950 h 2001"/>
                  <a:gd name="T84" fmla="*/ 832 w 1984"/>
                  <a:gd name="T85" fmla="*/ 1987 h 2001"/>
                  <a:gd name="T86" fmla="*/ 993 w 1984"/>
                  <a:gd name="T87" fmla="*/ 2001 h 2001"/>
                  <a:gd name="T88" fmla="*/ 993 w 1984"/>
                  <a:gd name="T89" fmla="*/ 2001 h 20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84" h="2001">
                    <a:moveTo>
                      <a:pt x="993" y="2001"/>
                    </a:moveTo>
                    <a:lnTo>
                      <a:pt x="1153" y="1987"/>
                    </a:lnTo>
                    <a:lnTo>
                      <a:pt x="1306" y="1950"/>
                    </a:lnTo>
                    <a:lnTo>
                      <a:pt x="1448" y="1889"/>
                    </a:lnTo>
                    <a:lnTo>
                      <a:pt x="1578" y="1808"/>
                    </a:lnTo>
                    <a:lnTo>
                      <a:pt x="1694" y="1708"/>
                    </a:lnTo>
                    <a:lnTo>
                      <a:pt x="1793" y="1591"/>
                    </a:lnTo>
                    <a:lnTo>
                      <a:pt x="1874" y="1460"/>
                    </a:lnTo>
                    <a:lnTo>
                      <a:pt x="1934" y="1316"/>
                    </a:lnTo>
                    <a:lnTo>
                      <a:pt x="1971" y="1162"/>
                    </a:lnTo>
                    <a:lnTo>
                      <a:pt x="1984" y="1000"/>
                    </a:lnTo>
                    <a:lnTo>
                      <a:pt x="1984" y="1000"/>
                    </a:lnTo>
                    <a:lnTo>
                      <a:pt x="1971" y="839"/>
                    </a:lnTo>
                    <a:lnTo>
                      <a:pt x="1934" y="685"/>
                    </a:lnTo>
                    <a:lnTo>
                      <a:pt x="1874" y="541"/>
                    </a:lnTo>
                    <a:lnTo>
                      <a:pt x="1793" y="410"/>
                    </a:lnTo>
                    <a:lnTo>
                      <a:pt x="1694" y="293"/>
                    </a:lnTo>
                    <a:lnTo>
                      <a:pt x="1578" y="193"/>
                    </a:lnTo>
                    <a:lnTo>
                      <a:pt x="1448" y="112"/>
                    </a:lnTo>
                    <a:lnTo>
                      <a:pt x="1306" y="51"/>
                    </a:lnTo>
                    <a:lnTo>
                      <a:pt x="1153" y="13"/>
                    </a:lnTo>
                    <a:lnTo>
                      <a:pt x="992" y="0"/>
                    </a:lnTo>
                    <a:lnTo>
                      <a:pt x="992" y="0"/>
                    </a:lnTo>
                    <a:lnTo>
                      <a:pt x="832" y="13"/>
                    </a:lnTo>
                    <a:lnTo>
                      <a:pt x="679" y="51"/>
                    </a:lnTo>
                    <a:lnTo>
                      <a:pt x="537" y="112"/>
                    </a:lnTo>
                    <a:lnTo>
                      <a:pt x="407" y="193"/>
                    </a:lnTo>
                    <a:lnTo>
                      <a:pt x="291" y="293"/>
                    </a:lnTo>
                    <a:lnTo>
                      <a:pt x="192" y="410"/>
                    </a:lnTo>
                    <a:lnTo>
                      <a:pt x="111" y="541"/>
                    </a:lnTo>
                    <a:lnTo>
                      <a:pt x="51" y="685"/>
                    </a:lnTo>
                    <a:lnTo>
                      <a:pt x="14" y="839"/>
                    </a:lnTo>
                    <a:lnTo>
                      <a:pt x="0" y="1000"/>
                    </a:lnTo>
                    <a:lnTo>
                      <a:pt x="0" y="1000"/>
                    </a:lnTo>
                    <a:lnTo>
                      <a:pt x="14" y="1162"/>
                    </a:lnTo>
                    <a:lnTo>
                      <a:pt x="51" y="1316"/>
                    </a:lnTo>
                    <a:lnTo>
                      <a:pt x="111" y="1460"/>
                    </a:lnTo>
                    <a:lnTo>
                      <a:pt x="192" y="1591"/>
                    </a:lnTo>
                    <a:lnTo>
                      <a:pt x="291" y="1708"/>
                    </a:lnTo>
                    <a:lnTo>
                      <a:pt x="407" y="1808"/>
                    </a:lnTo>
                    <a:lnTo>
                      <a:pt x="537" y="1889"/>
                    </a:lnTo>
                    <a:lnTo>
                      <a:pt x="679" y="1950"/>
                    </a:lnTo>
                    <a:lnTo>
                      <a:pt x="832" y="1987"/>
                    </a:lnTo>
                    <a:lnTo>
                      <a:pt x="993" y="2001"/>
                    </a:lnTo>
                    <a:lnTo>
                      <a:pt x="993" y="2001"/>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440" name="Freeform 1104"/>
              <p:cNvSpPr>
                <a:spLocks/>
              </p:cNvSpPr>
              <p:nvPr/>
            </p:nvSpPr>
            <p:spPr bwMode="auto">
              <a:xfrm>
                <a:off x="1135" y="3716"/>
                <a:ext cx="53" cy="48"/>
              </a:xfrm>
              <a:custGeom>
                <a:avLst/>
                <a:gdLst>
                  <a:gd name="T0" fmla="*/ 1210 w 1426"/>
                  <a:gd name="T1" fmla="*/ 1020 h 1320"/>
                  <a:gd name="T2" fmla="*/ 1204 w 1426"/>
                  <a:gd name="T3" fmla="*/ 1066 h 1320"/>
                  <a:gd name="T4" fmla="*/ 1182 w 1426"/>
                  <a:gd name="T5" fmla="*/ 1110 h 1320"/>
                  <a:gd name="T6" fmla="*/ 1164 w 1426"/>
                  <a:gd name="T7" fmla="*/ 1150 h 1320"/>
                  <a:gd name="T8" fmla="*/ 1146 w 1426"/>
                  <a:gd name="T9" fmla="*/ 1246 h 1320"/>
                  <a:gd name="T10" fmla="*/ 1116 w 1426"/>
                  <a:gd name="T11" fmla="*/ 1287 h 1320"/>
                  <a:gd name="T12" fmla="*/ 998 w 1426"/>
                  <a:gd name="T13" fmla="*/ 1293 h 1320"/>
                  <a:gd name="T14" fmla="*/ 1007 w 1426"/>
                  <a:gd name="T15" fmla="*/ 1212 h 1320"/>
                  <a:gd name="T16" fmla="*/ 1031 w 1426"/>
                  <a:gd name="T17" fmla="*/ 961 h 1320"/>
                  <a:gd name="T18" fmla="*/ 919 w 1426"/>
                  <a:gd name="T19" fmla="*/ 696 h 1320"/>
                  <a:gd name="T20" fmla="*/ 761 w 1426"/>
                  <a:gd name="T21" fmla="*/ 765 h 1320"/>
                  <a:gd name="T22" fmla="*/ 668 w 1426"/>
                  <a:gd name="T23" fmla="*/ 763 h 1320"/>
                  <a:gd name="T24" fmla="*/ 608 w 1426"/>
                  <a:gd name="T25" fmla="*/ 899 h 1320"/>
                  <a:gd name="T26" fmla="*/ 640 w 1426"/>
                  <a:gd name="T27" fmla="*/ 1234 h 1320"/>
                  <a:gd name="T28" fmla="*/ 608 w 1426"/>
                  <a:gd name="T29" fmla="*/ 1307 h 1320"/>
                  <a:gd name="T30" fmla="*/ 546 w 1426"/>
                  <a:gd name="T31" fmla="*/ 1319 h 1320"/>
                  <a:gd name="T32" fmla="*/ 477 w 1426"/>
                  <a:gd name="T33" fmla="*/ 1302 h 1320"/>
                  <a:gd name="T34" fmla="*/ 503 w 1426"/>
                  <a:gd name="T35" fmla="*/ 1204 h 1320"/>
                  <a:gd name="T36" fmla="*/ 481 w 1426"/>
                  <a:gd name="T37" fmla="*/ 1061 h 1320"/>
                  <a:gd name="T38" fmla="*/ 454 w 1426"/>
                  <a:gd name="T39" fmla="*/ 1001 h 1320"/>
                  <a:gd name="T40" fmla="*/ 435 w 1426"/>
                  <a:gd name="T41" fmla="*/ 936 h 1320"/>
                  <a:gd name="T42" fmla="*/ 438 w 1426"/>
                  <a:gd name="T43" fmla="*/ 860 h 1320"/>
                  <a:gd name="T44" fmla="*/ 370 w 1426"/>
                  <a:gd name="T45" fmla="*/ 887 h 1320"/>
                  <a:gd name="T46" fmla="*/ 289 w 1426"/>
                  <a:gd name="T47" fmla="*/ 931 h 1320"/>
                  <a:gd name="T48" fmla="*/ 297 w 1426"/>
                  <a:gd name="T49" fmla="*/ 1046 h 1320"/>
                  <a:gd name="T50" fmla="*/ 215 w 1426"/>
                  <a:gd name="T51" fmla="*/ 1181 h 1320"/>
                  <a:gd name="T52" fmla="*/ 196 w 1426"/>
                  <a:gd name="T53" fmla="*/ 1081 h 1320"/>
                  <a:gd name="T54" fmla="*/ 178 w 1426"/>
                  <a:gd name="T55" fmla="*/ 962 h 1320"/>
                  <a:gd name="T56" fmla="*/ 194 w 1426"/>
                  <a:gd name="T57" fmla="*/ 857 h 1320"/>
                  <a:gd name="T58" fmla="*/ 243 w 1426"/>
                  <a:gd name="T59" fmla="*/ 821 h 1320"/>
                  <a:gd name="T60" fmla="*/ 296 w 1426"/>
                  <a:gd name="T61" fmla="*/ 663 h 1320"/>
                  <a:gd name="T62" fmla="*/ 256 w 1426"/>
                  <a:gd name="T63" fmla="*/ 605 h 1320"/>
                  <a:gd name="T64" fmla="*/ 237 w 1426"/>
                  <a:gd name="T65" fmla="*/ 535 h 1320"/>
                  <a:gd name="T66" fmla="*/ 170 w 1426"/>
                  <a:gd name="T67" fmla="*/ 434 h 1320"/>
                  <a:gd name="T68" fmla="*/ 80 w 1426"/>
                  <a:gd name="T69" fmla="*/ 425 h 1320"/>
                  <a:gd name="T70" fmla="*/ 43 w 1426"/>
                  <a:gd name="T71" fmla="*/ 384 h 1320"/>
                  <a:gd name="T72" fmla="*/ 112 w 1426"/>
                  <a:gd name="T73" fmla="*/ 339 h 1320"/>
                  <a:gd name="T74" fmla="*/ 14 w 1426"/>
                  <a:gd name="T75" fmla="*/ 266 h 1320"/>
                  <a:gd name="T76" fmla="*/ 85 w 1426"/>
                  <a:gd name="T77" fmla="*/ 177 h 1320"/>
                  <a:gd name="T78" fmla="*/ 230 w 1426"/>
                  <a:gd name="T79" fmla="*/ 64 h 1320"/>
                  <a:gd name="T80" fmla="*/ 297 w 1426"/>
                  <a:gd name="T81" fmla="*/ 98 h 1320"/>
                  <a:gd name="T82" fmla="*/ 483 w 1426"/>
                  <a:gd name="T83" fmla="*/ 268 h 1320"/>
                  <a:gd name="T84" fmla="*/ 601 w 1426"/>
                  <a:gd name="T85" fmla="*/ 275 h 1320"/>
                  <a:gd name="T86" fmla="*/ 742 w 1426"/>
                  <a:gd name="T87" fmla="*/ 211 h 1320"/>
                  <a:gd name="T88" fmla="*/ 878 w 1426"/>
                  <a:gd name="T89" fmla="*/ 164 h 1320"/>
                  <a:gd name="T90" fmla="*/ 1059 w 1426"/>
                  <a:gd name="T91" fmla="*/ 201 h 1320"/>
                  <a:gd name="T92" fmla="*/ 1129 w 1426"/>
                  <a:gd name="T93" fmla="*/ 242 h 1320"/>
                  <a:gd name="T94" fmla="*/ 1312 w 1426"/>
                  <a:gd name="T95" fmla="*/ 249 h 1320"/>
                  <a:gd name="T96" fmla="*/ 1340 w 1426"/>
                  <a:gd name="T97" fmla="*/ 97 h 1320"/>
                  <a:gd name="T98" fmla="*/ 1375 w 1426"/>
                  <a:gd name="T99" fmla="*/ 77 h 1320"/>
                  <a:gd name="T100" fmla="*/ 1422 w 1426"/>
                  <a:gd name="T101" fmla="*/ 142 h 1320"/>
                  <a:gd name="T102" fmla="*/ 1408 w 1426"/>
                  <a:gd name="T103" fmla="*/ 271 h 1320"/>
                  <a:gd name="T104" fmla="*/ 1311 w 1426"/>
                  <a:gd name="T105" fmla="*/ 413 h 1320"/>
                  <a:gd name="T106" fmla="*/ 1310 w 1426"/>
                  <a:gd name="T107" fmla="*/ 491 h 1320"/>
                  <a:gd name="T108" fmla="*/ 1296 w 1426"/>
                  <a:gd name="T109" fmla="*/ 630 h 1320"/>
                  <a:gd name="T110" fmla="*/ 1256 w 1426"/>
                  <a:gd name="T111" fmla="*/ 735 h 1320"/>
                  <a:gd name="T112" fmla="*/ 1329 w 1426"/>
                  <a:gd name="T113" fmla="*/ 925 h 1320"/>
                  <a:gd name="T114" fmla="*/ 1373 w 1426"/>
                  <a:gd name="T115" fmla="*/ 1006 h 1320"/>
                  <a:gd name="T116" fmla="*/ 1347 w 1426"/>
                  <a:gd name="T117" fmla="*/ 1126 h 1320"/>
                  <a:gd name="T118" fmla="*/ 1264 w 1426"/>
                  <a:gd name="T119" fmla="*/ 1201 h 1320"/>
                  <a:gd name="T120" fmla="*/ 1223 w 1426"/>
                  <a:gd name="T121" fmla="*/ 1179 h 1320"/>
                  <a:gd name="T122" fmla="*/ 1232 w 1426"/>
                  <a:gd name="T123" fmla="*/ 1146 h 1320"/>
                  <a:gd name="T124" fmla="*/ 1269 w 1426"/>
                  <a:gd name="T125" fmla="*/ 1056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26" h="1320">
                    <a:moveTo>
                      <a:pt x="1255" y="1019"/>
                    </a:moveTo>
                    <a:lnTo>
                      <a:pt x="1236" y="994"/>
                    </a:lnTo>
                    <a:lnTo>
                      <a:pt x="1223" y="990"/>
                    </a:lnTo>
                    <a:lnTo>
                      <a:pt x="1214" y="1001"/>
                    </a:lnTo>
                    <a:lnTo>
                      <a:pt x="1210" y="1020"/>
                    </a:lnTo>
                    <a:lnTo>
                      <a:pt x="1209" y="1040"/>
                    </a:lnTo>
                    <a:lnTo>
                      <a:pt x="1209" y="1040"/>
                    </a:lnTo>
                    <a:lnTo>
                      <a:pt x="1208" y="1049"/>
                    </a:lnTo>
                    <a:lnTo>
                      <a:pt x="1207" y="1057"/>
                    </a:lnTo>
                    <a:lnTo>
                      <a:pt x="1204" y="1066"/>
                    </a:lnTo>
                    <a:lnTo>
                      <a:pt x="1201" y="1075"/>
                    </a:lnTo>
                    <a:lnTo>
                      <a:pt x="1197" y="1083"/>
                    </a:lnTo>
                    <a:lnTo>
                      <a:pt x="1192" y="1091"/>
                    </a:lnTo>
                    <a:lnTo>
                      <a:pt x="1187" y="1100"/>
                    </a:lnTo>
                    <a:lnTo>
                      <a:pt x="1182" y="1110"/>
                    </a:lnTo>
                    <a:lnTo>
                      <a:pt x="1175" y="1119"/>
                    </a:lnTo>
                    <a:lnTo>
                      <a:pt x="1169" y="1129"/>
                    </a:lnTo>
                    <a:lnTo>
                      <a:pt x="1169" y="1129"/>
                    </a:lnTo>
                    <a:lnTo>
                      <a:pt x="1166" y="1137"/>
                    </a:lnTo>
                    <a:lnTo>
                      <a:pt x="1164" y="1150"/>
                    </a:lnTo>
                    <a:lnTo>
                      <a:pt x="1161" y="1168"/>
                    </a:lnTo>
                    <a:lnTo>
                      <a:pt x="1158" y="1187"/>
                    </a:lnTo>
                    <a:lnTo>
                      <a:pt x="1154" y="1208"/>
                    </a:lnTo>
                    <a:lnTo>
                      <a:pt x="1150" y="1228"/>
                    </a:lnTo>
                    <a:lnTo>
                      <a:pt x="1146" y="1246"/>
                    </a:lnTo>
                    <a:lnTo>
                      <a:pt x="1141" y="1262"/>
                    </a:lnTo>
                    <a:lnTo>
                      <a:pt x="1135" y="1273"/>
                    </a:lnTo>
                    <a:lnTo>
                      <a:pt x="1129" y="1277"/>
                    </a:lnTo>
                    <a:lnTo>
                      <a:pt x="1129" y="1277"/>
                    </a:lnTo>
                    <a:lnTo>
                      <a:pt x="1116" y="1287"/>
                    </a:lnTo>
                    <a:lnTo>
                      <a:pt x="1096" y="1293"/>
                    </a:lnTo>
                    <a:lnTo>
                      <a:pt x="1071" y="1298"/>
                    </a:lnTo>
                    <a:lnTo>
                      <a:pt x="1044" y="1300"/>
                    </a:lnTo>
                    <a:lnTo>
                      <a:pt x="1020" y="1299"/>
                    </a:lnTo>
                    <a:lnTo>
                      <a:pt x="998" y="1293"/>
                    </a:lnTo>
                    <a:lnTo>
                      <a:pt x="984" y="1282"/>
                    </a:lnTo>
                    <a:lnTo>
                      <a:pt x="979" y="1266"/>
                    </a:lnTo>
                    <a:lnTo>
                      <a:pt x="985" y="1242"/>
                    </a:lnTo>
                    <a:lnTo>
                      <a:pt x="1007" y="1212"/>
                    </a:lnTo>
                    <a:lnTo>
                      <a:pt x="1007" y="1212"/>
                    </a:lnTo>
                    <a:lnTo>
                      <a:pt x="1058" y="1150"/>
                    </a:lnTo>
                    <a:lnTo>
                      <a:pt x="1079" y="1096"/>
                    </a:lnTo>
                    <a:lnTo>
                      <a:pt x="1078" y="1048"/>
                    </a:lnTo>
                    <a:lnTo>
                      <a:pt x="1061" y="1003"/>
                    </a:lnTo>
                    <a:lnTo>
                      <a:pt x="1031" y="961"/>
                    </a:lnTo>
                    <a:lnTo>
                      <a:pt x="996" y="916"/>
                    </a:lnTo>
                    <a:lnTo>
                      <a:pt x="961" y="871"/>
                    </a:lnTo>
                    <a:lnTo>
                      <a:pt x="934" y="820"/>
                    </a:lnTo>
                    <a:lnTo>
                      <a:pt x="917" y="762"/>
                    </a:lnTo>
                    <a:lnTo>
                      <a:pt x="919" y="696"/>
                    </a:lnTo>
                    <a:lnTo>
                      <a:pt x="919" y="696"/>
                    </a:lnTo>
                    <a:lnTo>
                      <a:pt x="875" y="725"/>
                    </a:lnTo>
                    <a:lnTo>
                      <a:pt x="834" y="745"/>
                    </a:lnTo>
                    <a:lnTo>
                      <a:pt x="796" y="758"/>
                    </a:lnTo>
                    <a:lnTo>
                      <a:pt x="761" y="765"/>
                    </a:lnTo>
                    <a:lnTo>
                      <a:pt x="732" y="768"/>
                    </a:lnTo>
                    <a:lnTo>
                      <a:pt x="707" y="768"/>
                    </a:lnTo>
                    <a:lnTo>
                      <a:pt x="687" y="766"/>
                    </a:lnTo>
                    <a:lnTo>
                      <a:pt x="674" y="764"/>
                    </a:lnTo>
                    <a:lnTo>
                      <a:pt x="668" y="763"/>
                    </a:lnTo>
                    <a:lnTo>
                      <a:pt x="671" y="764"/>
                    </a:lnTo>
                    <a:lnTo>
                      <a:pt x="671" y="764"/>
                    </a:lnTo>
                    <a:lnTo>
                      <a:pt x="636" y="791"/>
                    </a:lnTo>
                    <a:lnTo>
                      <a:pt x="617" y="838"/>
                    </a:lnTo>
                    <a:lnTo>
                      <a:pt x="608" y="899"/>
                    </a:lnTo>
                    <a:lnTo>
                      <a:pt x="610" y="968"/>
                    </a:lnTo>
                    <a:lnTo>
                      <a:pt x="617" y="1040"/>
                    </a:lnTo>
                    <a:lnTo>
                      <a:pt x="626" y="1113"/>
                    </a:lnTo>
                    <a:lnTo>
                      <a:pt x="634" y="1179"/>
                    </a:lnTo>
                    <a:lnTo>
                      <a:pt x="640" y="1234"/>
                    </a:lnTo>
                    <a:lnTo>
                      <a:pt x="639" y="1272"/>
                    </a:lnTo>
                    <a:lnTo>
                      <a:pt x="628" y="1291"/>
                    </a:lnTo>
                    <a:lnTo>
                      <a:pt x="628" y="1291"/>
                    </a:lnTo>
                    <a:lnTo>
                      <a:pt x="619" y="1300"/>
                    </a:lnTo>
                    <a:lnTo>
                      <a:pt x="608" y="1307"/>
                    </a:lnTo>
                    <a:lnTo>
                      <a:pt x="598" y="1312"/>
                    </a:lnTo>
                    <a:lnTo>
                      <a:pt x="586" y="1317"/>
                    </a:lnTo>
                    <a:lnTo>
                      <a:pt x="574" y="1319"/>
                    </a:lnTo>
                    <a:lnTo>
                      <a:pt x="560" y="1320"/>
                    </a:lnTo>
                    <a:lnTo>
                      <a:pt x="546" y="1319"/>
                    </a:lnTo>
                    <a:lnTo>
                      <a:pt x="532" y="1318"/>
                    </a:lnTo>
                    <a:lnTo>
                      <a:pt x="516" y="1315"/>
                    </a:lnTo>
                    <a:lnTo>
                      <a:pt x="500" y="1311"/>
                    </a:lnTo>
                    <a:lnTo>
                      <a:pt x="500" y="1311"/>
                    </a:lnTo>
                    <a:lnTo>
                      <a:pt x="477" y="1302"/>
                    </a:lnTo>
                    <a:lnTo>
                      <a:pt x="468" y="1290"/>
                    </a:lnTo>
                    <a:lnTo>
                      <a:pt x="469" y="1273"/>
                    </a:lnTo>
                    <a:lnTo>
                      <a:pt x="478" y="1253"/>
                    </a:lnTo>
                    <a:lnTo>
                      <a:pt x="491" y="1231"/>
                    </a:lnTo>
                    <a:lnTo>
                      <a:pt x="503" y="1204"/>
                    </a:lnTo>
                    <a:lnTo>
                      <a:pt x="512" y="1174"/>
                    </a:lnTo>
                    <a:lnTo>
                      <a:pt x="513" y="1140"/>
                    </a:lnTo>
                    <a:lnTo>
                      <a:pt x="505" y="1102"/>
                    </a:lnTo>
                    <a:lnTo>
                      <a:pt x="481" y="1061"/>
                    </a:lnTo>
                    <a:lnTo>
                      <a:pt x="481" y="1061"/>
                    </a:lnTo>
                    <a:lnTo>
                      <a:pt x="475" y="1051"/>
                    </a:lnTo>
                    <a:lnTo>
                      <a:pt x="469" y="1039"/>
                    </a:lnTo>
                    <a:lnTo>
                      <a:pt x="464" y="1027"/>
                    </a:lnTo>
                    <a:lnTo>
                      <a:pt x="459" y="1015"/>
                    </a:lnTo>
                    <a:lnTo>
                      <a:pt x="454" y="1001"/>
                    </a:lnTo>
                    <a:lnTo>
                      <a:pt x="450" y="988"/>
                    </a:lnTo>
                    <a:lnTo>
                      <a:pt x="445" y="974"/>
                    </a:lnTo>
                    <a:lnTo>
                      <a:pt x="441" y="961"/>
                    </a:lnTo>
                    <a:lnTo>
                      <a:pt x="438" y="947"/>
                    </a:lnTo>
                    <a:lnTo>
                      <a:pt x="435" y="936"/>
                    </a:lnTo>
                    <a:lnTo>
                      <a:pt x="435" y="936"/>
                    </a:lnTo>
                    <a:lnTo>
                      <a:pt x="444" y="909"/>
                    </a:lnTo>
                    <a:lnTo>
                      <a:pt x="448" y="887"/>
                    </a:lnTo>
                    <a:lnTo>
                      <a:pt x="444" y="872"/>
                    </a:lnTo>
                    <a:lnTo>
                      <a:pt x="438" y="860"/>
                    </a:lnTo>
                    <a:lnTo>
                      <a:pt x="428" y="855"/>
                    </a:lnTo>
                    <a:lnTo>
                      <a:pt x="415" y="855"/>
                    </a:lnTo>
                    <a:lnTo>
                      <a:pt x="400" y="860"/>
                    </a:lnTo>
                    <a:lnTo>
                      <a:pt x="385" y="871"/>
                    </a:lnTo>
                    <a:lnTo>
                      <a:pt x="370" y="887"/>
                    </a:lnTo>
                    <a:lnTo>
                      <a:pt x="355" y="908"/>
                    </a:lnTo>
                    <a:lnTo>
                      <a:pt x="355" y="908"/>
                    </a:lnTo>
                    <a:lnTo>
                      <a:pt x="320" y="913"/>
                    </a:lnTo>
                    <a:lnTo>
                      <a:pt x="299" y="920"/>
                    </a:lnTo>
                    <a:lnTo>
                      <a:pt x="289" y="931"/>
                    </a:lnTo>
                    <a:lnTo>
                      <a:pt x="287" y="945"/>
                    </a:lnTo>
                    <a:lnTo>
                      <a:pt x="290" y="963"/>
                    </a:lnTo>
                    <a:lnTo>
                      <a:pt x="294" y="986"/>
                    </a:lnTo>
                    <a:lnTo>
                      <a:pt x="297" y="1012"/>
                    </a:lnTo>
                    <a:lnTo>
                      <a:pt x="297" y="1046"/>
                    </a:lnTo>
                    <a:lnTo>
                      <a:pt x="289" y="1084"/>
                    </a:lnTo>
                    <a:lnTo>
                      <a:pt x="271" y="1129"/>
                    </a:lnTo>
                    <a:lnTo>
                      <a:pt x="271" y="1129"/>
                    </a:lnTo>
                    <a:lnTo>
                      <a:pt x="237" y="1164"/>
                    </a:lnTo>
                    <a:lnTo>
                      <a:pt x="215" y="1181"/>
                    </a:lnTo>
                    <a:lnTo>
                      <a:pt x="201" y="1180"/>
                    </a:lnTo>
                    <a:lnTo>
                      <a:pt x="194" y="1166"/>
                    </a:lnTo>
                    <a:lnTo>
                      <a:pt x="192" y="1143"/>
                    </a:lnTo>
                    <a:lnTo>
                      <a:pt x="193" y="1113"/>
                    </a:lnTo>
                    <a:lnTo>
                      <a:pt x="196" y="1081"/>
                    </a:lnTo>
                    <a:lnTo>
                      <a:pt x="197" y="1050"/>
                    </a:lnTo>
                    <a:lnTo>
                      <a:pt x="196" y="1024"/>
                    </a:lnTo>
                    <a:lnTo>
                      <a:pt x="191" y="1006"/>
                    </a:lnTo>
                    <a:lnTo>
                      <a:pt x="191" y="1006"/>
                    </a:lnTo>
                    <a:lnTo>
                      <a:pt x="178" y="962"/>
                    </a:lnTo>
                    <a:lnTo>
                      <a:pt x="172" y="928"/>
                    </a:lnTo>
                    <a:lnTo>
                      <a:pt x="172" y="902"/>
                    </a:lnTo>
                    <a:lnTo>
                      <a:pt x="176" y="882"/>
                    </a:lnTo>
                    <a:lnTo>
                      <a:pt x="183" y="868"/>
                    </a:lnTo>
                    <a:lnTo>
                      <a:pt x="194" y="857"/>
                    </a:lnTo>
                    <a:lnTo>
                      <a:pt x="207" y="849"/>
                    </a:lnTo>
                    <a:lnTo>
                      <a:pt x="219" y="842"/>
                    </a:lnTo>
                    <a:lnTo>
                      <a:pt x="232" y="833"/>
                    </a:lnTo>
                    <a:lnTo>
                      <a:pt x="243" y="821"/>
                    </a:lnTo>
                    <a:lnTo>
                      <a:pt x="243" y="821"/>
                    </a:lnTo>
                    <a:lnTo>
                      <a:pt x="277" y="774"/>
                    </a:lnTo>
                    <a:lnTo>
                      <a:pt x="297" y="735"/>
                    </a:lnTo>
                    <a:lnTo>
                      <a:pt x="305" y="705"/>
                    </a:lnTo>
                    <a:lnTo>
                      <a:pt x="304" y="682"/>
                    </a:lnTo>
                    <a:lnTo>
                      <a:pt x="296" y="663"/>
                    </a:lnTo>
                    <a:lnTo>
                      <a:pt x="286" y="649"/>
                    </a:lnTo>
                    <a:lnTo>
                      <a:pt x="273" y="636"/>
                    </a:lnTo>
                    <a:lnTo>
                      <a:pt x="262" y="626"/>
                    </a:lnTo>
                    <a:lnTo>
                      <a:pt x="256" y="615"/>
                    </a:lnTo>
                    <a:lnTo>
                      <a:pt x="256" y="605"/>
                    </a:lnTo>
                    <a:lnTo>
                      <a:pt x="256" y="605"/>
                    </a:lnTo>
                    <a:lnTo>
                      <a:pt x="248" y="595"/>
                    </a:lnTo>
                    <a:lnTo>
                      <a:pt x="242" y="579"/>
                    </a:lnTo>
                    <a:lnTo>
                      <a:pt x="239" y="559"/>
                    </a:lnTo>
                    <a:lnTo>
                      <a:pt x="237" y="535"/>
                    </a:lnTo>
                    <a:lnTo>
                      <a:pt x="234" y="511"/>
                    </a:lnTo>
                    <a:lnTo>
                      <a:pt x="227" y="486"/>
                    </a:lnTo>
                    <a:lnTo>
                      <a:pt x="215" y="464"/>
                    </a:lnTo>
                    <a:lnTo>
                      <a:pt x="196" y="447"/>
                    </a:lnTo>
                    <a:lnTo>
                      <a:pt x="170" y="434"/>
                    </a:lnTo>
                    <a:lnTo>
                      <a:pt x="132" y="428"/>
                    </a:lnTo>
                    <a:lnTo>
                      <a:pt x="132" y="428"/>
                    </a:lnTo>
                    <a:lnTo>
                      <a:pt x="112" y="430"/>
                    </a:lnTo>
                    <a:lnTo>
                      <a:pt x="95" y="428"/>
                    </a:lnTo>
                    <a:lnTo>
                      <a:pt x="80" y="425"/>
                    </a:lnTo>
                    <a:lnTo>
                      <a:pt x="68" y="420"/>
                    </a:lnTo>
                    <a:lnTo>
                      <a:pt x="59" y="413"/>
                    </a:lnTo>
                    <a:lnTo>
                      <a:pt x="52" y="404"/>
                    </a:lnTo>
                    <a:lnTo>
                      <a:pt x="46" y="394"/>
                    </a:lnTo>
                    <a:lnTo>
                      <a:pt x="43" y="384"/>
                    </a:lnTo>
                    <a:lnTo>
                      <a:pt x="40" y="372"/>
                    </a:lnTo>
                    <a:lnTo>
                      <a:pt x="39" y="361"/>
                    </a:lnTo>
                    <a:lnTo>
                      <a:pt x="39" y="361"/>
                    </a:lnTo>
                    <a:lnTo>
                      <a:pt x="84" y="357"/>
                    </a:lnTo>
                    <a:lnTo>
                      <a:pt x="112" y="339"/>
                    </a:lnTo>
                    <a:lnTo>
                      <a:pt x="119" y="318"/>
                    </a:lnTo>
                    <a:lnTo>
                      <a:pt x="100" y="299"/>
                    </a:lnTo>
                    <a:lnTo>
                      <a:pt x="48" y="293"/>
                    </a:lnTo>
                    <a:lnTo>
                      <a:pt x="48" y="293"/>
                    </a:lnTo>
                    <a:lnTo>
                      <a:pt x="14" y="266"/>
                    </a:lnTo>
                    <a:lnTo>
                      <a:pt x="0" y="245"/>
                    </a:lnTo>
                    <a:lnTo>
                      <a:pt x="6" y="229"/>
                    </a:lnTo>
                    <a:lnTo>
                      <a:pt x="24" y="214"/>
                    </a:lnTo>
                    <a:lnTo>
                      <a:pt x="52" y="198"/>
                    </a:lnTo>
                    <a:lnTo>
                      <a:pt x="85" y="177"/>
                    </a:lnTo>
                    <a:lnTo>
                      <a:pt x="118" y="150"/>
                    </a:lnTo>
                    <a:lnTo>
                      <a:pt x="148" y="113"/>
                    </a:lnTo>
                    <a:lnTo>
                      <a:pt x="172" y="64"/>
                    </a:lnTo>
                    <a:lnTo>
                      <a:pt x="182" y="0"/>
                    </a:lnTo>
                    <a:lnTo>
                      <a:pt x="230" y="64"/>
                    </a:lnTo>
                    <a:lnTo>
                      <a:pt x="255" y="1"/>
                    </a:lnTo>
                    <a:lnTo>
                      <a:pt x="255" y="1"/>
                    </a:lnTo>
                    <a:lnTo>
                      <a:pt x="258" y="27"/>
                    </a:lnTo>
                    <a:lnTo>
                      <a:pt x="272" y="60"/>
                    </a:lnTo>
                    <a:lnTo>
                      <a:pt x="297" y="98"/>
                    </a:lnTo>
                    <a:lnTo>
                      <a:pt x="330" y="138"/>
                    </a:lnTo>
                    <a:lnTo>
                      <a:pt x="367" y="177"/>
                    </a:lnTo>
                    <a:lnTo>
                      <a:pt x="405" y="214"/>
                    </a:lnTo>
                    <a:lnTo>
                      <a:pt x="445" y="245"/>
                    </a:lnTo>
                    <a:lnTo>
                      <a:pt x="483" y="268"/>
                    </a:lnTo>
                    <a:lnTo>
                      <a:pt x="517" y="280"/>
                    </a:lnTo>
                    <a:lnTo>
                      <a:pt x="544" y="280"/>
                    </a:lnTo>
                    <a:lnTo>
                      <a:pt x="544" y="280"/>
                    </a:lnTo>
                    <a:lnTo>
                      <a:pt x="573" y="280"/>
                    </a:lnTo>
                    <a:lnTo>
                      <a:pt x="601" y="275"/>
                    </a:lnTo>
                    <a:lnTo>
                      <a:pt x="629" y="267"/>
                    </a:lnTo>
                    <a:lnTo>
                      <a:pt x="657" y="255"/>
                    </a:lnTo>
                    <a:lnTo>
                      <a:pt x="684" y="241"/>
                    </a:lnTo>
                    <a:lnTo>
                      <a:pt x="713" y="227"/>
                    </a:lnTo>
                    <a:lnTo>
                      <a:pt x="742" y="211"/>
                    </a:lnTo>
                    <a:lnTo>
                      <a:pt x="770" y="197"/>
                    </a:lnTo>
                    <a:lnTo>
                      <a:pt x="800" y="184"/>
                    </a:lnTo>
                    <a:lnTo>
                      <a:pt x="830" y="174"/>
                    </a:lnTo>
                    <a:lnTo>
                      <a:pt x="830" y="174"/>
                    </a:lnTo>
                    <a:lnTo>
                      <a:pt x="878" y="164"/>
                    </a:lnTo>
                    <a:lnTo>
                      <a:pt x="922" y="160"/>
                    </a:lnTo>
                    <a:lnTo>
                      <a:pt x="962" y="165"/>
                    </a:lnTo>
                    <a:lnTo>
                      <a:pt x="998" y="174"/>
                    </a:lnTo>
                    <a:lnTo>
                      <a:pt x="1031" y="186"/>
                    </a:lnTo>
                    <a:lnTo>
                      <a:pt x="1059" y="201"/>
                    </a:lnTo>
                    <a:lnTo>
                      <a:pt x="1083" y="214"/>
                    </a:lnTo>
                    <a:lnTo>
                      <a:pt x="1103" y="228"/>
                    </a:lnTo>
                    <a:lnTo>
                      <a:pt x="1118" y="237"/>
                    </a:lnTo>
                    <a:lnTo>
                      <a:pt x="1129" y="242"/>
                    </a:lnTo>
                    <a:lnTo>
                      <a:pt x="1129" y="242"/>
                    </a:lnTo>
                    <a:lnTo>
                      <a:pt x="1185" y="269"/>
                    </a:lnTo>
                    <a:lnTo>
                      <a:pt x="1230" y="281"/>
                    </a:lnTo>
                    <a:lnTo>
                      <a:pt x="1266" y="281"/>
                    </a:lnTo>
                    <a:lnTo>
                      <a:pt x="1292" y="269"/>
                    </a:lnTo>
                    <a:lnTo>
                      <a:pt x="1312" y="249"/>
                    </a:lnTo>
                    <a:lnTo>
                      <a:pt x="1325" y="224"/>
                    </a:lnTo>
                    <a:lnTo>
                      <a:pt x="1333" y="192"/>
                    </a:lnTo>
                    <a:lnTo>
                      <a:pt x="1337" y="160"/>
                    </a:lnTo>
                    <a:lnTo>
                      <a:pt x="1340" y="127"/>
                    </a:lnTo>
                    <a:lnTo>
                      <a:pt x="1340" y="97"/>
                    </a:lnTo>
                    <a:lnTo>
                      <a:pt x="1340" y="97"/>
                    </a:lnTo>
                    <a:lnTo>
                      <a:pt x="1346" y="86"/>
                    </a:lnTo>
                    <a:lnTo>
                      <a:pt x="1354" y="79"/>
                    </a:lnTo>
                    <a:lnTo>
                      <a:pt x="1364" y="76"/>
                    </a:lnTo>
                    <a:lnTo>
                      <a:pt x="1375" y="77"/>
                    </a:lnTo>
                    <a:lnTo>
                      <a:pt x="1387" y="82"/>
                    </a:lnTo>
                    <a:lnTo>
                      <a:pt x="1397" y="91"/>
                    </a:lnTo>
                    <a:lnTo>
                      <a:pt x="1407" y="104"/>
                    </a:lnTo>
                    <a:lnTo>
                      <a:pt x="1415" y="121"/>
                    </a:lnTo>
                    <a:lnTo>
                      <a:pt x="1422" y="142"/>
                    </a:lnTo>
                    <a:lnTo>
                      <a:pt x="1424" y="166"/>
                    </a:lnTo>
                    <a:lnTo>
                      <a:pt x="1424" y="166"/>
                    </a:lnTo>
                    <a:lnTo>
                      <a:pt x="1426" y="199"/>
                    </a:lnTo>
                    <a:lnTo>
                      <a:pt x="1420" y="235"/>
                    </a:lnTo>
                    <a:lnTo>
                      <a:pt x="1408" y="271"/>
                    </a:lnTo>
                    <a:lnTo>
                      <a:pt x="1391" y="306"/>
                    </a:lnTo>
                    <a:lnTo>
                      <a:pt x="1371" y="339"/>
                    </a:lnTo>
                    <a:lnTo>
                      <a:pt x="1351" y="369"/>
                    </a:lnTo>
                    <a:lnTo>
                      <a:pt x="1330" y="394"/>
                    </a:lnTo>
                    <a:lnTo>
                      <a:pt x="1311" y="413"/>
                    </a:lnTo>
                    <a:lnTo>
                      <a:pt x="1295" y="423"/>
                    </a:lnTo>
                    <a:lnTo>
                      <a:pt x="1285" y="424"/>
                    </a:lnTo>
                    <a:lnTo>
                      <a:pt x="1285" y="424"/>
                    </a:lnTo>
                    <a:lnTo>
                      <a:pt x="1301" y="458"/>
                    </a:lnTo>
                    <a:lnTo>
                      <a:pt x="1310" y="491"/>
                    </a:lnTo>
                    <a:lnTo>
                      <a:pt x="1315" y="522"/>
                    </a:lnTo>
                    <a:lnTo>
                      <a:pt x="1315" y="552"/>
                    </a:lnTo>
                    <a:lnTo>
                      <a:pt x="1311" y="580"/>
                    </a:lnTo>
                    <a:lnTo>
                      <a:pt x="1305" y="606"/>
                    </a:lnTo>
                    <a:lnTo>
                      <a:pt x="1296" y="630"/>
                    </a:lnTo>
                    <a:lnTo>
                      <a:pt x="1287" y="652"/>
                    </a:lnTo>
                    <a:lnTo>
                      <a:pt x="1277" y="671"/>
                    </a:lnTo>
                    <a:lnTo>
                      <a:pt x="1268" y="688"/>
                    </a:lnTo>
                    <a:lnTo>
                      <a:pt x="1268" y="688"/>
                    </a:lnTo>
                    <a:lnTo>
                      <a:pt x="1256" y="735"/>
                    </a:lnTo>
                    <a:lnTo>
                      <a:pt x="1258" y="781"/>
                    </a:lnTo>
                    <a:lnTo>
                      <a:pt x="1268" y="822"/>
                    </a:lnTo>
                    <a:lnTo>
                      <a:pt x="1285" y="860"/>
                    </a:lnTo>
                    <a:lnTo>
                      <a:pt x="1307" y="895"/>
                    </a:lnTo>
                    <a:lnTo>
                      <a:pt x="1329" y="925"/>
                    </a:lnTo>
                    <a:lnTo>
                      <a:pt x="1350" y="951"/>
                    </a:lnTo>
                    <a:lnTo>
                      <a:pt x="1366" y="974"/>
                    </a:lnTo>
                    <a:lnTo>
                      <a:pt x="1374" y="992"/>
                    </a:lnTo>
                    <a:lnTo>
                      <a:pt x="1373" y="1006"/>
                    </a:lnTo>
                    <a:lnTo>
                      <a:pt x="1373" y="1006"/>
                    </a:lnTo>
                    <a:lnTo>
                      <a:pt x="1360" y="1028"/>
                    </a:lnTo>
                    <a:lnTo>
                      <a:pt x="1353" y="1052"/>
                    </a:lnTo>
                    <a:lnTo>
                      <a:pt x="1349" y="1077"/>
                    </a:lnTo>
                    <a:lnTo>
                      <a:pt x="1348" y="1101"/>
                    </a:lnTo>
                    <a:lnTo>
                      <a:pt x="1347" y="1126"/>
                    </a:lnTo>
                    <a:lnTo>
                      <a:pt x="1343" y="1149"/>
                    </a:lnTo>
                    <a:lnTo>
                      <a:pt x="1334" y="1169"/>
                    </a:lnTo>
                    <a:lnTo>
                      <a:pt x="1320" y="1184"/>
                    </a:lnTo>
                    <a:lnTo>
                      <a:pt x="1297" y="1196"/>
                    </a:lnTo>
                    <a:lnTo>
                      <a:pt x="1264" y="1201"/>
                    </a:lnTo>
                    <a:lnTo>
                      <a:pt x="1264" y="1201"/>
                    </a:lnTo>
                    <a:lnTo>
                      <a:pt x="1246" y="1200"/>
                    </a:lnTo>
                    <a:lnTo>
                      <a:pt x="1234" y="1193"/>
                    </a:lnTo>
                    <a:lnTo>
                      <a:pt x="1227" y="1185"/>
                    </a:lnTo>
                    <a:lnTo>
                      <a:pt x="1223" y="1179"/>
                    </a:lnTo>
                    <a:lnTo>
                      <a:pt x="1222" y="1176"/>
                    </a:lnTo>
                    <a:lnTo>
                      <a:pt x="1222" y="1176"/>
                    </a:lnTo>
                    <a:lnTo>
                      <a:pt x="1221" y="1169"/>
                    </a:lnTo>
                    <a:lnTo>
                      <a:pt x="1225" y="1158"/>
                    </a:lnTo>
                    <a:lnTo>
                      <a:pt x="1232" y="1146"/>
                    </a:lnTo>
                    <a:lnTo>
                      <a:pt x="1241" y="1130"/>
                    </a:lnTo>
                    <a:lnTo>
                      <a:pt x="1251" y="1113"/>
                    </a:lnTo>
                    <a:lnTo>
                      <a:pt x="1260" y="1095"/>
                    </a:lnTo>
                    <a:lnTo>
                      <a:pt x="1266" y="1076"/>
                    </a:lnTo>
                    <a:lnTo>
                      <a:pt x="1269" y="1056"/>
                    </a:lnTo>
                    <a:lnTo>
                      <a:pt x="1266" y="1037"/>
                    </a:lnTo>
                    <a:lnTo>
                      <a:pt x="1255" y="10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41" name="Freeform 1105"/>
              <p:cNvSpPr>
                <a:spLocks/>
              </p:cNvSpPr>
              <p:nvPr/>
            </p:nvSpPr>
            <p:spPr bwMode="auto">
              <a:xfrm>
                <a:off x="1142" y="3722"/>
                <a:ext cx="1" cy="1"/>
              </a:xfrm>
              <a:custGeom>
                <a:avLst/>
                <a:gdLst>
                  <a:gd name="T0" fmla="*/ 18 w 36"/>
                  <a:gd name="T1" fmla="*/ 48 h 48"/>
                  <a:gd name="T2" fmla="*/ 23 w 36"/>
                  <a:gd name="T3" fmla="*/ 47 h 48"/>
                  <a:gd name="T4" fmla="*/ 29 w 36"/>
                  <a:gd name="T5" fmla="*/ 43 h 48"/>
                  <a:gd name="T6" fmla="*/ 33 w 36"/>
                  <a:gd name="T7" fmla="*/ 38 h 48"/>
                  <a:gd name="T8" fmla="*/ 35 w 36"/>
                  <a:gd name="T9" fmla="*/ 32 h 48"/>
                  <a:gd name="T10" fmla="*/ 36 w 36"/>
                  <a:gd name="T11" fmla="*/ 24 h 48"/>
                  <a:gd name="T12" fmla="*/ 36 w 36"/>
                  <a:gd name="T13" fmla="*/ 24 h 48"/>
                  <a:gd name="T14" fmla="*/ 35 w 36"/>
                  <a:gd name="T15" fmla="*/ 16 h 48"/>
                  <a:gd name="T16" fmla="*/ 33 w 36"/>
                  <a:gd name="T17" fmla="*/ 10 h 48"/>
                  <a:gd name="T18" fmla="*/ 29 w 36"/>
                  <a:gd name="T19" fmla="*/ 5 h 48"/>
                  <a:gd name="T20" fmla="*/ 23 w 36"/>
                  <a:gd name="T21" fmla="*/ 2 h 48"/>
                  <a:gd name="T22" fmla="*/ 18 w 36"/>
                  <a:gd name="T23" fmla="*/ 0 h 48"/>
                  <a:gd name="T24" fmla="*/ 18 w 36"/>
                  <a:gd name="T25" fmla="*/ 0 h 48"/>
                  <a:gd name="T26" fmla="*/ 12 w 36"/>
                  <a:gd name="T27" fmla="*/ 2 h 48"/>
                  <a:gd name="T28" fmla="*/ 8 w 36"/>
                  <a:gd name="T29" fmla="*/ 5 h 48"/>
                  <a:gd name="T30" fmla="*/ 4 w 36"/>
                  <a:gd name="T31" fmla="*/ 10 h 48"/>
                  <a:gd name="T32" fmla="*/ 1 w 36"/>
                  <a:gd name="T33" fmla="*/ 16 h 48"/>
                  <a:gd name="T34" fmla="*/ 0 w 36"/>
                  <a:gd name="T35" fmla="*/ 24 h 48"/>
                  <a:gd name="T36" fmla="*/ 0 w 36"/>
                  <a:gd name="T37" fmla="*/ 24 h 48"/>
                  <a:gd name="T38" fmla="*/ 1 w 36"/>
                  <a:gd name="T39" fmla="*/ 32 h 48"/>
                  <a:gd name="T40" fmla="*/ 4 w 36"/>
                  <a:gd name="T41" fmla="*/ 38 h 48"/>
                  <a:gd name="T42" fmla="*/ 8 w 36"/>
                  <a:gd name="T43" fmla="*/ 43 h 48"/>
                  <a:gd name="T44" fmla="*/ 12 w 36"/>
                  <a:gd name="T45" fmla="*/ 47 h 48"/>
                  <a:gd name="T46" fmla="*/ 18 w 36"/>
                  <a:gd name="T47" fmla="*/ 48 h 48"/>
                  <a:gd name="T48" fmla="*/ 18 w 36"/>
                  <a:gd name="T4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6" h="48">
                    <a:moveTo>
                      <a:pt x="18" y="48"/>
                    </a:moveTo>
                    <a:lnTo>
                      <a:pt x="23" y="47"/>
                    </a:lnTo>
                    <a:lnTo>
                      <a:pt x="29" y="43"/>
                    </a:lnTo>
                    <a:lnTo>
                      <a:pt x="33" y="38"/>
                    </a:lnTo>
                    <a:lnTo>
                      <a:pt x="35" y="32"/>
                    </a:lnTo>
                    <a:lnTo>
                      <a:pt x="36" y="24"/>
                    </a:lnTo>
                    <a:lnTo>
                      <a:pt x="36" y="24"/>
                    </a:lnTo>
                    <a:lnTo>
                      <a:pt x="35" y="16"/>
                    </a:lnTo>
                    <a:lnTo>
                      <a:pt x="33" y="10"/>
                    </a:lnTo>
                    <a:lnTo>
                      <a:pt x="29" y="5"/>
                    </a:lnTo>
                    <a:lnTo>
                      <a:pt x="23" y="2"/>
                    </a:lnTo>
                    <a:lnTo>
                      <a:pt x="18" y="0"/>
                    </a:lnTo>
                    <a:lnTo>
                      <a:pt x="18" y="0"/>
                    </a:lnTo>
                    <a:lnTo>
                      <a:pt x="12" y="2"/>
                    </a:lnTo>
                    <a:lnTo>
                      <a:pt x="8" y="5"/>
                    </a:lnTo>
                    <a:lnTo>
                      <a:pt x="4" y="10"/>
                    </a:lnTo>
                    <a:lnTo>
                      <a:pt x="1" y="16"/>
                    </a:lnTo>
                    <a:lnTo>
                      <a:pt x="0" y="24"/>
                    </a:lnTo>
                    <a:lnTo>
                      <a:pt x="0" y="24"/>
                    </a:lnTo>
                    <a:lnTo>
                      <a:pt x="1" y="32"/>
                    </a:lnTo>
                    <a:lnTo>
                      <a:pt x="4" y="38"/>
                    </a:lnTo>
                    <a:lnTo>
                      <a:pt x="8" y="43"/>
                    </a:lnTo>
                    <a:lnTo>
                      <a:pt x="12" y="47"/>
                    </a:lnTo>
                    <a:lnTo>
                      <a:pt x="18" y="48"/>
                    </a:lnTo>
                    <a:lnTo>
                      <a:pt x="18" y="4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5443" name="Picture 1107" descr="silk1stmar"/>
            <p:cNvPicPr>
              <a:picLocks noChangeAspect="1" noChangeArrowheads="1"/>
            </p:cNvPicPr>
            <p:nvPr/>
          </p:nvPicPr>
          <p:blipFill>
            <a:blip r:embed="rId20">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a:stretch>
              <a:fillRect/>
            </a:stretch>
          </p:blipFill>
          <p:spPr bwMode="auto">
            <a:xfrm>
              <a:off x="4897" y="3890"/>
              <a:ext cx="322" cy="3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48" name="Group 1112"/>
          <p:cNvGrpSpPr>
            <a:grpSpLocks/>
          </p:cNvGrpSpPr>
          <p:nvPr/>
        </p:nvGrpSpPr>
        <p:grpSpPr bwMode="auto">
          <a:xfrm>
            <a:off x="4929188" y="3394075"/>
            <a:ext cx="736600" cy="452438"/>
            <a:chOff x="4361" y="2682"/>
            <a:chExt cx="464" cy="285"/>
          </a:xfrm>
        </p:grpSpPr>
        <p:sp>
          <p:nvSpPr>
            <p:cNvPr id="15449" name="AutoShape 1113"/>
            <p:cNvSpPr>
              <a:spLocks noChangeArrowheads="1"/>
            </p:cNvSpPr>
            <p:nvPr/>
          </p:nvSpPr>
          <p:spPr bwMode="auto">
            <a:xfrm>
              <a:off x="4361" y="2708"/>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15450" name="Picture 1114"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521" y="2723"/>
              <a:ext cx="104" cy="138"/>
            </a:xfrm>
            <a:prstGeom prst="rect">
              <a:avLst/>
            </a:prstGeom>
            <a:noFill/>
            <a:extLst>
              <a:ext uri="{909E8E84-426E-40DD-AFC4-6F175D3DCCD1}">
                <a14:hiddenFill xmlns:a14="http://schemas.microsoft.com/office/drawing/2010/main">
                  <a:solidFill>
                    <a:srgbClr val="FFFFFF"/>
                  </a:solidFill>
                </a14:hiddenFill>
              </a:ext>
            </a:extLst>
          </p:spPr>
        </p:pic>
        <p:grpSp>
          <p:nvGrpSpPr>
            <p:cNvPr id="15451" name="Group 1115"/>
            <p:cNvGrpSpPr>
              <a:grpSpLocks/>
            </p:cNvGrpSpPr>
            <p:nvPr/>
          </p:nvGrpSpPr>
          <p:grpSpPr bwMode="auto">
            <a:xfrm>
              <a:off x="4644" y="2682"/>
              <a:ext cx="160" cy="194"/>
              <a:chOff x="2866" y="3664"/>
              <a:chExt cx="160" cy="194"/>
            </a:xfrm>
          </p:grpSpPr>
          <p:grpSp>
            <p:nvGrpSpPr>
              <p:cNvPr id="15452" name="Group 1116"/>
              <p:cNvGrpSpPr>
                <a:grpSpLocks/>
              </p:cNvGrpSpPr>
              <p:nvPr/>
            </p:nvGrpSpPr>
            <p:grpSpPr bwMode="auto">
              <a:xfrm>
                <a:off x="2868" y="3701"/>
                <a:ext cx="157" cy="157"/>
                <a:chOff x="1472" y="2792"/>
                <a:chExt cx="912" cy="912"/>
              </a:xfrm>
            </p:grpSpPr>
            <p:sp>
              <p:nvSpPr>
                <p:cNvPr id="15453" name="Oval 1117"/>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54" name="Picture 1118"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5455" name="Text Box 1119"/>
              <p:cNvSpPr txBox="1">
                <a:spLocks noChangeArrowheads="1"/>
              </p:cNvSpPr>
              <p:nvPr/>
            </p:nvSpPr>
            <p:spPr bwMode="auto">
              <a:xfrm>
                <a:off x="2866" y="3664"/>
                <a:ext cx="16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7</a:t>
                </a:r>
              </a:p>
            </p:txBody>
          </p:sp>
        </p:grpSp>
      </p:grpSp>
      <p:grpSp>
        <p:nvGrpSpPr>
          <p:cNvPr id="15457" name="Group 1121"/>
          <p:cNvGrpSpPr>
            <a:grpSpLocks/>
          </p:cNvGrpSpPr>
          <p:nvPr/>
        </p:nvGrpSpPr>
        <p:grpSpPr bwMode="auto">
          <a:xfrm>
            <a:off x="4229100" y="5837238"/>
            <a:ext cx="825500" cy="446087"/>
            <a:chOff x="2139" y="3596"/>
            <a:chExt cx="520" cy="281"/>
          </a:xfrm>
        </p:grpSpPr>
        <p:sp>
          <p:nvSpPr>
            <p:cNvPr id="15458" name="AutoShape 1122"/>
            <p:cNvSpPr>
              <a:spLocks noChangeArrowheads="1"/>
            </p:cNvSpPr>
            <p:nvPr/>
          </p:nvSpPr>
          <p:spPr bwMode="auto">
            <a:xfrm>
              <a:off x="2139" y="360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15459" name="Picture 1123"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5" y="363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15460" name="Group 1124"/>
            <p:cNvGrpSpPr>
              <a:grpSpLocks/>
            </p:cNvGrpSpPr>
            <p:nvPr/>
          </p:nvGrpSpPr>
          <p:grpSpPr bwMode="auto">
            <a:xfrm>
              <a:off x="2396" y="3617"/>
              <a:ext cx="229" cy="157"/>
              <a:chOff x="2396" y="3617"/>
              <a:chExt cx="229" cy="157"/>
            </a:xfrm>
          </p:grpSpPr>
          <p:sp>
            <p:nvSpPr>
              <p:cNvPr id="15461" name="Oval 1125"/>
              <p:cNvSpPr>
                <a:spLocks noChangeArrowheads="1"/>
              </p:cNvSpPr>
              <p:nvPr/>
            </p:nvSpPr>
            <p:spPr bwMode="auto">
              <a:xfrm>
                <a:off x="2396" y="3617"/>
                <a:ext cx="229" cy="1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62" name="Picture 1126"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7" y="3667"/>
                <a:ext cx="108" cy="107"/>
              </a:xfrm>
              <a:prstGeom prst="rect">
                <a:avLst/>
              </a:prstGeom>
              <a:noFill/>
              <a:extLst>
                <a:ext uri="{909E8E84-426E-40DD-AFC4-6F175D3DCCD1}">
                  <a14:hiddenFill xmlns:a14="http://schemas.microsoft.com/office/drawing/2010/main">
                    <a:solidFill>
                      <a:srgbClr val="FFFFFF"/>
                    </a:solidFill>
                  </a14:hiddenFill>
                </a:ext>
              </a:extLst>
            </p:spPr>
          </p:pic>
        </p:grpSp>
        <p:sp>
          <p:nvSpPr>
            <p:cNvPr id="15463" name="Text Box 1127"/>
            <p:cNvSpPr txBox="1">
              <a:spLocks noChangeArrowheads="1"/>
            </p:cNvSpPr>
            <p:nvPr/>
          </p:nvSpPr>
          <p:spPr bwMode="auto">
            <a:xfrm>
              <a:off x="2376" y="3596"/>
              <a:ext cx="28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FEAF</a:t>
              </a:r>
            </a:p>
          </p:txBody>
        </p:sp>
      </p:grpSp>
      <p:grpSp>
        <p:nvGrpSpPr>
          <p:cNvPr id="15464" name="Group 1128"/>
          <p:cNvGrpSpPr>
            <a:grpSpLocks/>
          </p:cNvGrpSpPr>
          <p:nvPr/>
        </p:nvGrpSpPr>
        <p:grpSpPr bwMode="auto">
          <a:xfrm>
            <a:off x="6705600" y="155575"/>
            <a:ext cx="323850" cy="307975"/>
            <a:chOff x="3874" y="3796"/>
            <a:chExt cx="204" cy="194"/>
          </a:xfrm>
        </p:grpSpPr>
        <p:grpSp>
          <p:nvGrpSpPr>
            <p:cNvPr id="15465" name="Group 1129"/>
            <p:cNvGrpSpPr>
              <a:grpSpLocks/>
            </p:cNvGrpSpPr>
            <p:nvPr/>
          </p:nvGrpSpPr>
          <p:grpSpPr bwMode="auto">
            <a:xfrm>
              <a:off x="3902" y="3833"/>
              <a:ext cx="157" cy="157"/>
              <a:chOff x="1472" y="2792"/>
              <a:chExt cx="912" cy="912"/>
            </a:xfrm>
          </p:grpSpPr>
          <p:sp>
            <p:nvSpPr>
              <p:cNvPr id="15466" name="Oval 1130"/>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67" name="Picture 1131"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5468" name="Text Box 1132"/>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11</a:t>
              </a:r>
            </a:p>
          </p:txBody>
        </p:sp>
      </p:grpSp>
      <p:grpSp>
        <p:nvGrpSpPr>
          <p:cNvPr id="15469" name="Group 1133"/>
          <p:cNvGrpSpPr>
            <a:grpSpLocks/>
          </p:cNvGrpSpPr>
          <p:nvPr/>
        </p:nvGrpSpPr>
        <p:grpSpPr bwMode="auto">
          <a:xfrm>
            <a:off x="7910513" y="4994275"/>
            <a:ext cx="708025" cy="411163"/>
            <a:chOff x="4983" y="3146"/>
            <a:chExt cx="446" cy="259"/>
          </a:xfrm>
        </p:grpSpPr>
        <p:sp>
          <p:nvSpPr>
            <p:cNvPr id="15470" name="AutoShape 1134"/>
            <p:cNvSpPr>
              <a:spLocks noChangeArrowheads="1"/>
            </p:cNvSpPr>
            <p:nvPr/>
          </p:nvSpPr>
          <p:spPr bwMode="auto">
            <a:xfrm>
              <a:off x="4983" y="3146"/>
              <a:ext cx="446"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15471" name="Picture 1135"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131" y="3161"/>
              <a:ext cx="104" cy="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483" name="Group 1147"/>
          <p:cNvGrpSpPr>
            <a:grpSpLocks/>
          </p:cNvGrpSpPr>
          <p:nvPr/>
        </p:nvGrpSpPr>
        <p:grpSpPr bwMode="auto">
          <a:xfrm>
            <a:off x="7331075" y="4953000"/>
            <a:ext cx="736600" cy="411163"/>
            <a:chOff x="4463" y="3120"/>
            <a:chExt cx="464" cy="259"/>
          </a:xfrm>
        </p:grpSpPr>
        <p:sp>
          <p:nvSpPr>
            <p:cNvPr id="15476" name="AutoShape 1140"/>
            <p:cNvSpPr>
              <a:spLocks noChangeArrowheads="1"/>
            </p:cNvSpPr>
            <p:nvPr/>
          </p:nvSpPr>
          <p:spPr bwMode="auto">
            <a:xfrm>
              <a:off x="4463" y="3120"/>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15477" name="Picture 1141"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23" y="3135"/>
              <a:ext cx="104" cy="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509" name="Group 1173"/>
          <p:cNvGrpSpPr>
            <a:grpSpLocks/>
          </p:cNvGrpSpPr>
          <p:nvPr/>
        </p:nvGrpSpPr>
        <p:grpSpPr bwMode="auto">
          <a:xfrm>
            <a:off x="109538" y="3006725"/>
            <a:ext cx="323850" cy="307975"/>
            <a:chOff x="3745" y="1154"/>
            <a:chExt cx="204" cy="194"/>
          </a:xfrm>
        </p:grpSpPr>
        <p:grpSp>
          <p:nvGrpSpPr>
            <p:cNvPr id="15496" name="Group 1160"/>
            <p:cNvGrpSpPr>
              <a:grpSpLocks/>
            </p:cNvGrpSpPr>
            <p:nvPr/>
          </p:nvGrpSpPr>
          <p:grpSpPr bwMode="auto">
            <a:xfrm>
              <a:off x="3774" y="1191"/>
              <a:ext cx="157" cy="157"/>
              <a:chOff x="1472" y="2792"/>
              <a:chExt cx="912" cy="912"/>
            </a:xfrm>
          </p:grpSpPr>
          <p:sp>
            <p:nvSpPr>
              <p:cNvPr id="15497" name="Oval 1161"/>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98" name="Picture 1162"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5499" name="Text Box 1163"/>
            <p:cNvSpPr txBox="1">
              <a:spLocks noChangeArrowheads="1"/>
            </p:cNvSpPr>
            <p:nvPr/>
          </p:nvSpPr>
          <p:spPr bwMode="auto">
            <a:xfrm>
              <a:off x="3745" y="115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10</a:t>
              </a:r>
            </a:p>
          </p:txBody>
        </p:sp>
      </p:grpSp>
      <p:grpSp>
        <p:nvGrpSpPr>
          <p:cNvPr id="15510" name="Group 1174"/>
          <p:cNvGrpSpPr>
            <a:grpSpLocks/>
          </p:cNvGrpSpPr>
          <p:nvPr/>
        </p:nvGrpSpPr>
        <p:grpSpPr bwMode="auto">
          <a:xfrm>
            <a:off x="1614488" y="3033713"/>
            <a:ext cx="323850" cy="307975"/>
            <a:chOff x="3841" y="1415"/>
            <a:chExt cx="204" cy="194"/>
          </a:xfrm>
        </p:grpSpPr>
        <p:grpSp>
          <p:nvGrpSpPr>
            <p:cNvPr id="15505" name="Group 1169"/>
            <p:cNvGrpSpPr>
              <a:grpSpLocks/>
            </p:cNvGrpSpPr>
            <p:nvPr/>
          </p:nvGrpSpPr>
          <p:grpSpPr bwMode="auto">
            <a:xfrm>
              <a:off x="3870" y="1452"/>
              <a:ext cx="157" cy="157"/>
              <a:chOff x="1472" y="2792"/>
              <a:chExt cx="912" cy="912"/>
            </a:xfrm>
          </p:grpSpPr>
          <p:sp>
            <p:nvSpPr>
              <p:cNvPr id="15506" name="Oval 1170"/>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507" name="Picture 1171"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15508" name="Text Box 1172"/>
            <p:cNvSpPr txBox="1">
              <a:spLocks noChangeArrowheads="1"/>
            </p:cNvSpPr>
            <p:nvPr/>
          </p:nvSpPr>
          <p:spPr bwMode="auto">
            <a:xfrm>
              <a:off x="3841" y="141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14</a:t>
              </a:r>
            </a:p>
          </p:txBody>
        </p:sp>
      </p:grpSp>
      <p:grpSp>
        <p:nvGrpSpPr>
          <p:cNvPr id="15520" name="Group 1184"/>
          <p:cNvGrpSpPr>
            <a:grpSpLocks/>
          </p:cNvGrpSpPr>
          <p:nvPr/>
        </p:nvGrpSpPr>
        <p:grpSpPr bwMode="auto">
          <a:xfrm>
            <a:off x="3481388" y="3748088"/>
            <a:ext cx="574675" cy="411162"/>
            <a:chOff x="2742" y="1740"/>
            <a:chExt cx="362" cy="259"/>
          </a:xfrm>
        </p:grpSpPr>
        <p:sp>
          <p:nvSpPr>
            <p:cNvPr id="15513" name="AutoShape 1177"/>
            <p:cNvSpPr>
              <a:spLocks noChangeArrowheads="1"/>
            </p:cNvSpPr>
            <p:nvPr/>
          </p:nvSpPr>
          <p:spPr bwMode="auto">
            <a:xfrm>
              <a:off x="2742" y="1740"/>
              <a:ext cx="362"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15514" name="Picture 1178"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14" y="1755"/>
              <a:ext cx="104" cy="138"/>
            </a:xfrm>
            <a:prstGeom prst="rect">
              <a:avLst/>
            </a:prstGeom>
            <a:noFill/>
            <a:extLst>
              <a:ext uri="{909E8E84-426E-40DD-AFC4-6F175D3DCCD1}">
                <a14:hiddenFill xmlns:a14="http://schemas.microsoft.com/office/drawing/2010/main">
                  <a:solidFill>
                    <a:srgbClr val="FFFFFF"/>
                  </a:solidFill>
                </a14:hiddenFill>
              </a:ext>
            </a:extLst>
          </p:spPr>
        </p:pic>
      </p:grpSp>
      <p:sp>
        <p:nvSpPr>
          <p:cNvPr id="15447" name="AutoShape 1111"/>
          <p:cNvSpPr>
            <a:spLocks noChangeArrowheads="1"/>
          </p:cNvSpPr>
          <p:nvPr/>
        </p:nvSpPr>
        <p:spPr bwMode="auto">
          <a:xfrm>
            <a:off x="3914775" y="63087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sp>
        <p:nvSpPr>
          <p:cNvPr id="14065" name="Rectangle 753"/>
          <p:cNvSpPr>
            <a:spLocks noChangeArrowheads="1"/>
          </p:cNvSpPr>
          <p:nvPr/>
        </p:nvSpPr>
        <p:spPr bwMode="auto">
          <a:xfrm>
            <a:off x="5064125" y="3917950"/>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58</a:t>
            </a:r>
          </a:p>
        </p:txBody>
      </p:sp>
      <p:sp>
        <p:nvSpPr>
          <p:cNvPr id="14315" name="Freeform 1003"/>
          <p:cNvSpPr>
            <a:spLocks/>
          </p:cNvSpPr>
          <p:nvPr/>
        </p:nvSpPr>
        <p:spPr bwMode="auto">
          <a:xfrm rot="52544934">
            <a:off x="4224338" y="3771900"/>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40" name="Freeform 828"/>
          <p:cNvSpPr>
            <a:spLocks/>
          </p:cNvSpPr>
          <p:nvPr/>
        </p:nvSpPr>
        <p:spPr bwMode="auto">
          <a:xfrm rot="5400000">
            <a:off x="4040187" y="3713163"/>
            <a:ext cx="423863" cy="319088"/>
          </a:xfrm>
          <a:custGeom>
            <a:avLst/>
            <a:gdLst>
              <a:gd name="T0" fmla="*/ 204 w 603"/>
              <a:gd name="T1" fmla="*/ 0 h 454"/>
              <a:gd name="T2" fmla="*/ 396 w 603"/>
              <a:gd name="T3" fmla="*/ 1 h 454"/>
              <a:gd name="T4" fmla="*/ 437 w 603"/>
              <a:gd name="T5" fmla="*/ 33 h 454"/>
              <a:gd name="T6" fmla="*/ 408 w 603"/>
              <a:gd name="T7" fmla="*/ 61 h 454"/>
              <a:gd name="T8" fmla="*/ 321 w 603"/>
              <a:gd name="T9" fmla="*/ 85 h 454"/>
              <a:gd name="T10" fmla="*/ 330 w 603"/>
              <a:gd name="T11" fmla="*/ 225 h 454"/>
              <a:gd name="T12" fmla="*/ 603 w 603"/>
              <a:gd name="T13" fmla="*/ 271 h 454"/>
              <a:gd name="T14" fmla="*/ 600 w 603"/>
              <a:gd name="T15" fmla="*/ 348 h 454"/>
              <a:gd name="T16" fmla="*/ 339 w 603"/>
              <a:gd name="T17" fmla="*/ 375 h 454"/>
              <a:gd name="T18" fmla="*/ 333 w 603"/>
              <a:gd name="T19" fmla="*/ 438 h 454"/>
              <a:gd name="T20" fmla="*/ 321 w 603"/>
              <a:gd name="T21" fmla="*/ 454 h 454"/>
              <a:gd name="T22" fmla="*/ 282 w 603"/>
              <a:gd name="T23" fmla="*/ 454 h 454"/>
              <a:gd name="T24" fmla="*/ 269 w 603"/>
              <a:gd name="T25" fmla="*/ 439 h 454"/>
              <a:gd name="T26" fmla="*/ 264 w 603"/>
              <a:gd name="T27" fmla="*/ 372 h 454"/>
              <a:gd name="T28" fmla="*/ 0 w 603"/>
              <a:gd name="T29" fmla="*/ 351 h 454"/>
              <a:gd name="T30" fmla="*/ 2 w 603"/>
              <a:gd name="T31" fmla="*/ 271 h 454"/>
              <a:gd name="T32" fmla="*/ 270 w 603"/>
              <a:gd name="T33" fmla="*/ 225 h 454"/>
              <a:gd name="T34" fmla="*/ 282 w 603"/>
              <a:gd name="T35" fmla="*/ 85 h 454"/>
              <a:gd name="T36" fmla="*/ 198 w 603"/>
              <a:gd name="T37" fmla="*/ 58 h 454"/>
              <a:gd name="T38" fmla="*/ 170 w 603"/>
              <a:gd name="T39" fmla="*/ 43 h 454"/>
              <a:gd name="T40" fmla="*/ 161 w 603"/>
              <a:gd name="T41" fmla="*/ 28 h 454"/>
              <a:gd name="T42" fmla="*/ 179 w 603"/>
              <a:gd name="T43" fmla="*/ 6 h 454"/>
              <a:gd name="T44" fmla="*/ 204 w 603"/>
              <a:gd name="T45" fmla="*/ 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3" h="454">
                <a:moveTo>
                  <a:pt x="204" y="0"/>
                </a:moveTo>
                <a:lnTo>
                  <a:pt x="396" y="1"/>
                </a:lnTo>
                <a:cubicBezTo>
                  <a:pt x="435" y="6"/>
                  <a:pt x="435" y="23"/>
                  <a:pt x="437" y="33"/>
                </a:cubicBezTo>
                <a:cubicBezTo>
                  <a:pt x="439" y="43"/>
                  <a:pt x="427" y="52"/>
                  <a:pt x="408" y="61"/>
                </a:cubicBezTo>
                <a:lnTo>
                  <a:pt x="321" y="85"/>
                </a:lnTo>
                <a:lnTo>
                  <a:pt x="330" y="225"/>
                </a:lnTo>
                <a:lnTo>
                  <a:pt x="603" y="271"/>
                </a:lnTo>
                <a:lnTo>
                  <a:pt x="600" y="348"/>
                </a:lnTo>
                <a:lnTo>
                  <a:pt x="339" y="375"/>
                </a:lnTo>
                <a:lnTo>
                  <a:pt x="333" y="438"/>
                </a:lnTo>
                <a:cubicBezTo>
                  <a:pt x="330" y="451"/>
                  <a:pt x="329" y="451"/>
                  <a:pt x="321" y="454"/>
                </a:cubicBezTo>
                <a:lnTo>
                  <a:pt x="282" y="454"/>
                </a:lnTo>
                <a:cubicBezTo>
                  <a:pt x="273" y="451"/>
                  <a:pt x="272" y="453"/>
                  <a:pt x="269" y="439"/>
                </a:cubicBezTo>
                <a:lnTo>
                  <a:pt x="264" y="372"/>
                </a:lnTo>
                <a:lnTo>
                  <a:pt x="0" y="351"/>
                </a:lnTo>
                <a:lnTo>
                  <a:pt x="2" y="271"/>
                </a:lnTo>
                <a:lnTo>
                  <a:pt x="270" y="225"/>
                </a:lnTo>
                <a:lnTo>
                  <a:pt x="282" y="85"/>
                </a:lnTo>
                <a:lnTo>
                  <a:pt x="198" y="58"/>
                </a:lnTo>
                <a:cubicBezTo>
                  <a:pt x="179" y="51"/>
                  <a:pt x="176" y="48"/>
                  <a:pt x="170" y="43"/>
                </a:cubicBezTo>
                <a:cubicBezTo>
                  <a:pt x="164" y="38"/>
                  <a:pt x="160" y="34"/>
                  <a:pt x="161" y="28"/>
                </a:cubicBezTo>
                <a:cubicBezTo>
                  <a:pt x="162" y="22"/>
                  <a:pt x="172" y="11"/>
                  <a:pt x="179" y="6"/>
                </a:cubicBezTo>
                <a:cubicBezTo>
                  <a:pt x="186" y="1"/>
                  <a:pt x="204" y="0"/>
                  <a:pt x="204"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141" name="Freeform 829"/>
          <p:cNvSpPr>
            <a:spLocks/>
          </p:cNvSpPr>
          <p:nvPr/>
        </p:nvSpPr>
        <p:spPr bwMode="auto">
          <a:xfrm rot="16200000">
            <a:off x="3999706" y="3680620"/>
            <a:ext cx="536575" cy="379412"/>
          </a:xfrm>
          <a:custGeom>
            <a:avLst/>
            <a:gdLst>
              <a:gd name="T0" fmla="*/ 435 w 966"/>
              <a:gd name="T1" fmla="*/ 23 h 682"/>
              <a:gd name="T2" fmla="*/ 452 w 966"/>
              <a:gd name="T3" fmla="*/ 0 h 682"/>
              <a:gd name="T4" fmla="*/ 502 w 966"/>
              <a:gd name="T5" fmla="*/ 1 h 682"/>
              <a:gd name="T6" fmla="*/ 526 w 966"/>
              <a:gd name="T7" fmla="*/ 24 h 682"/>
              <a:gd name="T8" fmla="*/ 530 w 966"/>
              <a:gd name="T9" fmla="*/ 134 h 682"/>
              <a:gd name="T10" fmla="*/ 610 w 966"/>
              <a:gd name="T11" fmla="*/ 136 h 682"/>
              <a:gd name="T12" fmla="*/ 966 w 966"/>
              <a:gd name="T13" fmla="*/ 184 h 682"/>
              <a:gd name="T14" fmla="*/ 966 w 966"/>
              <a:gd name="T15" fmla="*/ 256 h 682"/>
              <a:gd name="T16" fmla="*/ 900 w 966"/>
              <a:gd name="T17" fmla="*/ 284 h 682"/>
              <a:gd name="T18" fmla="*/ 598 w 966"/>
              <a:gd name="T19" fmla="*/ 352 h 682"/>
              <a:gd name="T20" fmla="*/ 530 w 966"/>
              <a:gd name="T21" fmla="*/ 352 h 682"/>
              <a:gd name="T22" fmla="*/ 512 w 966"/>
              <a:gd name="T23" fmla="*/ 560 h 682"/>
              <a:gd name="T24" fmla="*/ 648 w 966"/>
              <a:gd name="T25" fmla="*/ 578 h 682"/>
              <a:gd name="T26" fmla="*/ 670 w 966"/>
              <a:gd name="T27" fmla="*/ 611 h 682"/>
              <a:gd name="T28" fmla="*/ 639 w 966"/>
              <a:gd name="T29" fmla="*/ 664 h 682"/>
              <a:gd name="T30" fmla="*/ 524 w 966"/>
              <a:gd name="T31" fmla="*/ 682 h 682"/>
              <a:gd name="T32" fmla="*/ 481 w 966"/>
              <a:gd name="T33" fmla="*/ 623 h 682"/>
              <a:gd name="T34" fmla="*/ 436 w 966"/>
              <a:gd name="T35" fmla="*/ 680 h 682"/>
              <a:gd name="T36" fmla="*/ 332 w 966"/>
              <a:gd name="T37" fmla="*/ 668 h 682"/>
              <a:gd name="T38" fmla="*/ 302 w 966"/>
              <a:gd name="T39" fmla="*/ 644 h 682"/>
              <a:gd name="T40" fmla="*/ 306 w 966"/>
              <a:gd name="T41" fmla="*/ 584 h 682"/>
              <a:gd name="T42" fmla="*/ 456 w 966"/>
              <a:gd name="T43" fmla="*/ 560 h 682"/>
              <a:gd name="T44" fmla="*/ 445 w 966"/>
              <a:gd name="T45" fmla="*/ 488 h 682"/>
              <a:gd name="T46" fmla="*/ 432 w 966"/>
              <a:gd name="T47" fmla="*/ 352 h 682"/>
              <a:gd name="T48" fmla="*/ 364 w 966"/>
              <a:gd name="T49" fmla="*/ 350 h 682"/>
              <a:gd name="T50" fmla="*/ 88 w 966"/>
              <a:gd name="T51" fmla="*/ 292 h 682"/>
              <a:gd name="T52" fmla="*/ 0 w 966"/>
              <a:gd name="T53" fmla="*/ 264 h 682"/>
              <a:gd name="T54" fmla="*/ 0 w 966"/>
              <a:gd name="T55" fmla="*/ 192 h 682"/>
              <a:gd name="T56" fmla="*/ 344 w 966"/>
              <a:gd name="T57" fmla="*/ 136 h 682"/>
              <a:gd name="T58" fmla="*/ 434 w 966"/>
              <a:gd name="T59" fmla="*/ 130 h 682"/>
              <a:gd name="T60" fmla="*/ 435 w 966"/>
              <a:gd name="T61" fmla="*/ 23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66" h="682">
                <a:moveTo>
                  <a:pt x="435" y="23"/>
                </a:moveTo>
                <a:cubicBezTo>
                  <a:pt x="438" y="1"/>
                  <a:pt x="441" y="4"/>
                  <a:pt x="452" y="0"/>
                </a:cubicBezTo>
                <a:lnTo>
                  <a:pt x="502" y="1"/>
                </a:lnTo>
                <a:cubicBezTo>
                  <a:pt x="514" y="5"/>
                  <a:pt x="521" y="2"/>
                  <a:pt x="526" y="24"/>
                </a:cubicBezTo>
                <a:lnTo>
                  <a:pt x="530" y="134"/>
                </a:lnTo>
                <a:lnTo>
                  <a:pt x="610" y="136"/>
                </a:lnTo>
                <a:lnTo>
                  <a:pt x="966" y="184"/>
                </a:lnTo>
                <a:lnTo>
                  <a:pt x="966" y="256"/>
                </a:lnTo>
                <a:cubicBezTo>
                  <a:pt x="955" y="273"/>
                  <a:pt x="961" y="268"/>
                  <a:pt x="900" y="284"/>
                </a:cubicBezTo>
                <a:lnTo>
                  <a:pt x="598" y="352"/>
                </a:lnTo>
                <a:lnTo>
                  <a:pt x="530" y="352"/>
                </a:lnTo>
                <a:lnTo>
                  <a:pt x="512" y="560"/>
                </a:lnTo>
                <a:lnTo>
                  <a:pt x="648" y="578"/>
                </a:lnTo>
                <a:cubicBezTo>
                  <a:pt x="674" y="587"/>
                  <a:pt x="672" y="597"/>
                  <a:pt x="670" y="611"/>
                </a:cubicBezTo>
                <a:cubicBezTo>
                  <a:pt x="668" y="625"/>
                  <a:pt x="663" y="652"/>
                  <a:pt x="639" y="664"/>
                </a:cubicBezTo>
                <a:lnTo>
                  <a:pt x="524" y="682"/>
                </a:lnTo>
                <a:lnTo>
                  <a:pt x="481" y="623"/>
                </a:lnTo>
                <a:lnTo>
                  <a:pt x="436" y="680"/>
                </a:lnTo>
                <a:lnTo>
                  <a:pt x="332" y="668"/>
                </a:lnTo>
                <a:cubicBezTo>
                  <a:pt x="310" y="662"/>
                  <a:pt x="306" y="658"/>
                  <a:pt x="302" y="644"/>
                </a:cubicBezTo>
                <a:cubicBezTo>
                  <a:pt x="298" y="630"/>
                  <a:pt x="280" y="598"/>
                  <a:pt x="306" y="584"/>
                </a:cubicBezTo>
                <a:lnTo>
                  <a:pt x="456" y="560"/>
                </a:lnTo>
                <a:lnTo>
                  <a:pt x="445" y="488"/>
                </a:lnTo>
                <a:lnTo>
                  <a:pt x="432" y="352"/>
                </a:lnTo>
                <a:lnTo>
                  <a:pt x="364" y="350"/>
                </a:lnTo>
                <a:lnTo>
                  <a:pt x="88" y="292"/>
                </a:lnTo>
                <a:cubicBezTo>
                  <a:pt x="27" y="278"/>
                  <a:pt x="15" y="281"/>
                  <a:pt x="0" y="264"/>
                </a:cubicBezTo>
                <a:lnTo>
                  <a:pt x="0" y="192"/>
                </a:lnTo>
                <a:lnTo>
                  <a:pt x="344" y="136"/>
                </a:lnTo>
                <a:lnTo>
                  <a:pt x="434" y="130"/>
                </a:lnTo>
                <a:lnTo>
                  <a:pt x="435" y="23"/>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552" name="Group 1216"/>
          <p:cNvGrpSpPr>
            <a:grpSpLocks/>
          </p:cNvGrpSpPr>
          <p:nvPr/>
        </p:nvGrpSpPr>
        <p:grpSpPr bwMode="auto">
          <a:xfrm>
            <a:off x="7642225" y="2625725"/>
            <a:ext cx="1454150" cy="244475"/>
            <a:chOff x="4814" y="1654"/>
            <a:chExt cx="916" cy="154"/>
          </a:xfrm>
        </p:grpSpPr>
        <p:grpSp>
          <p:nvGrpSpPr>
            <p:cNvPr id="15525" name="Group 1189"/>
            <p:cNvGrpSpPr>
              <a:grpSpLocks/>
            </p:cNvGrpSpPr>
            <p:nvPr/>
          </p:nvGrpSpPr>
          <p:grpSpPr bwMode="auto">
            <a:xfrm rot="-132102">
              <a:off x="4814" y="1657"/>
              <a:ext cx="916" cy="137"/>
              <a:chOff x="1208" y="2784"/>
              <a:chExt cx="3126" cy="468"/>
            </a:xfrm>
          </p:grpSpPr>
          <p:grpSp>
            <p:nvGrpSpPr>
              <p:cNvPr id="15526" name="Group 1190"/>
              <p:cNvGrpSpPr>
                <a:grpSpLocks/>
              </p:cNvGrpSpPr>
              <p:nvPr/>
            </p:nvGrpSpPr>
            <p:grpSpPr bwMode="auto">
              <a:xfrm>
                <a:off x="1208" y="2784"/>
                <a:ext cx="3126" cy="448"/>
                <a:chOff x="1208" y="2784"/>
                <a:chExt cx="3126" cy="448"/>
              </a:xfrm>
            </p:grpSpPr>
            <p:sp>
              <p:nvSpPr>
                <p:cNvPr id="15527" name="Freeform 119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28" name="Freeform 119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29" name="Freeform 119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30" name="Freeform 119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31" name="Oval 119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32" name="Freeform 119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33" name="Freeform 119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34" name="Freeform 119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35" name="Freeform 119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36" name="Text Box 1200"/>
            <p:cNvSpPr txBox="1">
              <a:spLocks noChangeArrowheads="1"/>
            </p:cNvSpPr>
            <p:nvPr/>
          </p:nvSpPr>
          <p:spPr bwMode="auto">
            <a:xfrm>
              <a:off x="5021" y="1654"/>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Franklin</a:t>
              </a:r>
            </a:p>
          </p:txBody>
        </p:sp>
        <p:sp>
          <p:nvSpPr>
            <p:cNvPr id="15537" name="Text Box 1201"/>
            <p:cNvSpPr txBox="1">
              <a:spLocks noChangeArrowheads="1"/>
            </p:cNvSpPr>
            <p:nvPr/>
          </p:nvSpPr>
          <p:spPr bwMode="auto">
            <a:xfrm>
              <a:off x="5519" y="1663"/>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13</a:t>
              </a:r>
            </a:p>
          </p:txBody>
        </p:sp>
      </p:grpSp>
      <p:grpSp>
        <p:nvGrpSpPr>
          <p:cNvPr id="15567" name="Group 1231"/>
          <p:cNvGrpSpPr>
            <a:grpSpLocks/>
          </p:cNvGrpSpPr>
          <p:nvPr/>
        </p:nvGrpSpPr>
        <p:grpSpPr bwMode="auto">
          <a:xfrm>
            <a:off x="7642225" y="2882900"/>
            <a:ext cx="1454150" cy="244475"/>
            <a:chOff x="4814" y="1816"/>
            <a:chExt cx="916" cy="154"/>
          </a:xfrm>
        </p:grpSpPr>
        <p:grpSp>
          <p:nvGrpSpPr>
            <p:cNvPr id="15539" name="Group 1203"/>
            <p:cNvGrpSpPr>
              <a:grpSpLocks/>
            </p:cNvGrpSpPr>
            <p:nvPr/>
          </p:nvGrpSpPr>
          <p:grpSpPr bwMode="auto">
            <a:xfrm rot="-132102">
              <a:off x="4814" y="1819"/>
              <a:ext cx="916" cy="137"/>
              <a:chOff x="1208" y="2784"/>
              <a:chExt cx="3126" cy="468"/>
            </a:xfrm>
          </p:grpSpPr>
          <p:grpSp>
            <p:nvGrpSpPr>
              <p:cNvPr id="15540" name="Group 1204"/>
              <p:cNvGrpSpPr>
                <a:grpSpLocks/>
              </p:cNvGrpSpPr>
              <p:nvPr/>
            </p:nvGrpSpPr>
            <p:grpSpPr bwMode="auto">
              <a:xfrm>
                <a:off x="1208" y="2784"/>
                <a:ext cx="3126" cy="448"/>
                <a:chOff x="1208" y="2784"/>
                <a:chExt cx="3126" cy="448"/>
              </a:xfrm>
            </p:grpSpPr>
            <p:sp>
              <p:nvSpPr>
                <p:cNvPr id="15541" name="Freeform 120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2" name="Freeform 120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3" name="Freeform 120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4" name="Freeform 120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45" name="Oval 120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46" name="Freeform 121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7" name="Freeform 121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8" name="Freeform 121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49" name="Freeform 121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50" name="Text Box 1214"/>
            <p:cNvSpPr txBox="1">
              <a:spLocks noChangeArrowheads="1"/>
            </p:cNvSpPr>
            <p:nvPr/>
          </p:nvSpPr>
          <p:spPr bwMode="auto">
            <a:xfrm>
              <a:off x="5009" y="1816"/>
              <a:ext cx="4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Hancock</a:t>
              </a:r>
            </a:p>
          </p:txBody>
        </p:sp>
        <p:sp>
          <p:nvSpPr>
            <p:cNvPr id="15551" name="Text Box 1215"/>
            <p:cNvSpPr txBox="1">
              <a:spLocks noChangeArrowheads="1"/>
            </p:cNvSpPr>
            <p:nvPr/>
          </p:nvSpPr>
          <p:spPr bwMode="auto">
            <a:xfrm>
              <a:off x="5519" y="182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19</a:t>
              </a:r>
            </a:p>
          </p:txBody>
        </p:sp>
      </p:grpSp>
      <p:grpSp>
        <p:nvGrpSpPr>
          <p:cNvPr id="15568" name="Group 1232"/>
          <p:cNvGrpSpPr>
            <a:grpSpLocks/>
          </p:cNvGrpSpPr>
          <p:nvPr/>
        </p:nvGrpSpPr>
        <p:grpSpPr bwMode="auto">
          <a:xfrm>
            <a:off x="9210675" y="3479800"/>
            <a:ext cx="595313" cy="214313"/>
            <a:chOff x="5960" y="1976"/>
            <a:chExt cx="375" cy="135"/>
          </a:xfrm>
        </p:grpSpPr>
        <p:grpSp>
          <p:nvGrpSpPr>
            <p:cNvPr id="15569" name="Group 1233"/>
            <p:cNvGrpSpPr>
              <a:grpSpLocks/>
            </p:cNvGrpSpPr>
            <p:nvPr/>
          </p:nvGrpSpPr>
          <p:grpSpPr bwMode="auto">
            <a:xfrm rot="-132102">
              <a:off x="5960" y="2019"/>
              <a:ext cx="375" cy="56"/>
              <a:chOff x="1208" y="2784"/>
              <a:chExt cx="3126" cy="468"/>
            </a:xfrm>
          </p:grpSpPr>
          <p:grpSp>
            <p:nvGrpSpPr>
              <p:cNvPr id="15570" name="Group 1234"/>
              <p:cNvGrpSpPr>
                <a:grpSpLocks/>
              </p:cNvGrpSpPr>
              <p:nvPr/>
            </p:nvGrpSpPr>
            <p:grpSpPr bwMode="auto">
              <a:xfrm>
                <a:off x="1208" y="2784"/>
                <a:ext cx="3126" cy="448"/>
                <a:chOff x="1208" y="2784"/>
                <a:chExt cx="3126" cy="448"/>
              </a:xfrm>
            </p:grpSpPr>
            <p:sp>
              <p:nvSpPr>
                <p:cNvPr id="15571" name="Freeform 123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2" name="Freeform 123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3" name="Freeform 123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4" name="Freeform 123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75" name="Oval 123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76" name="Freeform 124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7" name="Freeform 124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8" name="Freeform 124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79" name="Freeform 124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80" name="Text Box 1244"/>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13</a:t>
              </a:r>
            </a:p>
          </p:txBody>
        </p:sp>
      </p:grpSp>
      <p:grpSp>
        <p:nvGrpSpPr>
          <p:cNvPr id="15583" name="Group 1247"/>
          <p:cNvGrpSpPr>
            <a:grpSpLocks/>
          </p:cNvGrpSpPr>
          <p:nvPr/>
        </p:nvGrpSpPr>
        <p:grpSpPr bwMode="auto">
          <a:xfrm>
            <a:off x="7670800" y="560388"/>
            <a:ext cx="1454150" cy="274637"/>
            <a:chOff x="4814" y="531"/>
            <a:chExt cx="916" cy="173"/>
          </a:xfrm>
        </p:grpSpPr>
        <p:grpSp>
          <p:nvGrpSpPr>
            <p:cNvPr id="15584" name="Group 1248"/>
            <p:cNvGrpSpPr>
              <a:grpSpLocks/>
            </p:cNvGrpSpPr>
            <p:nvPr/>
          </p:nvGrpSpPr>
          <p:grpSpPr bwMode="auto">
            <a:xfrm rot="-132102">
              <a:off x="4814" y="541"/>
              <a:ext cx="916" cy="137"/>
              <a:chOff x="1208" y="2784"/>
              <a:chExt cx="3126" cy="468"/>
            </a:xfrm>
          </p:grpSpPr>
          <p:grpSp>
            <p:nvGrpSpPr>
              <p:cNvPr id="15585" name="Group 1249"/>
              <p:cNvGrpSpPr>
                <a:grpSpLocks/>
              </p:cNvGrpSpPr>
              <p:nvPr/>
            </p:nvGrpSpPr>
            <p:grpSpPr bwMode="auto">
              <a:xfrm>
                <a:off x="1208" y="2784"/>
                <a:ext cx="3126" cy="448"/>
                <a:chOff x="1208" y="2784"/>
                <a:chExt cx="3126" cy="448"/>
              </a:xfrm>
            </p:grpSpPr>
            <p:sp>
              <p:nvSpPr>
                <p:cNvPr id="15586" name="Freeform 125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87" name="Freeform 125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88" name="Freeform 125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89" name="Freeform 125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90" name="Oval 1254"/>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91" name="Freeform 125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92" name="Freeform 125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93" name="Freeform 125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94" name="Freeform 125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595" name="Text Box 1259"/>
            <p:cNvSpPr txBox="1">
              <a:spLocks noChangeArrowheads="1"/>
            </p:cNvSpPr>
            <p:nvPr/>
          </p:nvSpPr>
          <p:spPr bwMode="auto">
            <a:xfrm>
              <a:off x="4965" y="531"/>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5596" name="Text Box 1260"/>
            <p:cNvSpPr txBox="1">
              <a:spLocks noChangeArrowheads="1"/>
            </p:cNvSpPr>
            <p:nvPr/>
          </p:nvSpPr>
          <p:spPr bwMode="auto">
            <a:xfrm>
              <a:off x="5555" y="54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grpSp>
        <p:nvGrpSpPr>
          <p:cNvPr id="15597" name="Group 1261"/>
          <p:cNvGrpSpPr>
            <a:grpSpLocks/>
          </p:cNvGrpSpPr>
          <p:nvPr/>
        </p:nvGrpSpPr>
        <p:grpSpPr bwMode="auto">
          <a:xfrm>
            <a:off x="9210675" y="3590925"/>
            <a:ext cx="595313" cy="214313"/>
            <a:chOff x="5960" y="1976"/>
            <a:chExt cx="375" cy="135"/>
          </a:xfrm>
        </p:grpSpPr>
        <p:grpSp>
          <p:nvGrpSpPr>
            <p:cNvPr id="15598" name="Group 1262"/>
            <p:cNvGrpSpPr>
              <a:grpSpLocks/>
            </p:cNvGrpSpPr>
            <p:nvPr/>
          </p:nvGrpSpPr>
          <p:grpSpPr bwMode="auto">
            <a:xfrm rot="-132102">
              <a:off x="5960" y="2019"/>
              <a:ext cx="375" cy="56"/>
              <a:chOff x="1208" y="2784"/>
              <a:chExt cx="3126" cy="468"/>
            </a:xfrm>
          </p:grpSpPr>
          <p:grpSp>
            <p:nvGrpSpPr>
              <p:cNvPr id="15599" name="Group 1263"/>
              <p:cNvGrpSpPr>
                <a:grpSpLocks/>
              </p:cNvGrpSpPr>
              <p:nvPr/>
            </p:nvGrpSpPr>
            <p:grpSpPr bwMode="auto">
              <a:xfrm>
                <a:off x="1208" y="2784"/>
                <a:ext cx="3126" cy="448"/>
                <a:chOff x="1208" y="2784"/>
                <a:chExt cx="3126" cy="448"/>
              </a:xfrm>
            </p:grpSpPr>
            <p:sp>
              <p:nvSpPr>
                <p:cNvPr id="15600" name="Freeform 126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1" name="Freeform 126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2" name="Freeform 126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3" name="Freeform 126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04" name="Oval 1268"/>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05" name="Freeform 126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6" name="Freeform 127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7" name="Freeform 127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08" name="Freeform 127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09" name="Text Box 1273"/>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19</a:t>
              </a:r>
            </a:p>
          </p:txBody>
        </p:sp>
      </p:grpSp>
      <p:grpSp>
        <p:nvGrpSpPr>
          <p:cNvPr id="15638" name="Group 1302"/>
          <p:cNvGrpSpPr>
            <a:grpSpLocks/>
          </p:cNvGrpSpPr>
          <p:nvPr/>
        </p:nvGrpSpPr>
        <p:grpSpPr bwMode="auto">
          <a:xfrm>
            <a:off x="7632700" y="1335088"/>
            <a:ext cx="1454150" cy="274637"/>
            <a:chOff x="5760" y="641"/>
            <a:chExt cx="916" cy="173"/>
          </a:xfrm>
        </p:grpSpPr>
        <p:grpSp>
          <p:nvGrpSpPr>
            <p:cNvPr id="15611" name="Group 1275"/>
            <p:cNvGrpSpPr>
              <a:grpSpLocks/>
            </p:cNvGrpSpPr>
            <p:nvPr/>
          </p:nvGrpSpPr>
          <p:grpSpPr bwMode="auto">
            <a:xfrm rot="-132102">
              <a:off x="5760" y="651"/>
              <a:ext cx="916" cy="137"/>
              <a:chOff x="1208" y="2784"/>
              <a:chExt cx="3126" cy="468"/>
            </a:xfrm>
          </p:grpSpPr>
          <p:grpSp>
            <p:nvGrpSpPr>
              <p:cNvPr id="15612" name="Group 1276"/>
              <p:cNvGrpSpPr>
                <a:grpSpLocks/>
              </p:cNvGrpSpPr>
              <p:nvPr/>
            </p:nvGrpSpPr>
            <p:grpSpPr bwMode="auto">
              <a:xfrm>
                <a:off x="1208" y="2784"/>
                <a:ext cx="3126" cy="448"/>
                <a:chOff x="1208" y="2784"/>
                <a:chExt cx="3126" cy="448"/>
              </a:xfrm>
            </p:grpSpPr>
            <p:sp>
              <p:nvSpPr>
                <p:cNvPr id="15613" name="Freeform 127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14" name="Freeform 127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15" name="Freeform 127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16" name="Freeform 128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17" name="Oval 1281"/>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18" name="Freeform 128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19" name="Freeform 128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20" name="Freeform 128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21" name="Freeform 128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22" name="Text Box 1286"/>
            <p:cNvSpPr txBox="1">
              <a:spLocks noChangeArrowheads="1"/>
            </p:cNvSpPr>
            <p:nvPr/>
          </p:nvSpPr>
          <p:spPr bwMode="auto">
            <a:xfrm>
              <a:off x="5911" y="641"/>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5623" name="Text Box 1287"/>
            <p:cNvSpPr txBox="1">
              <a:spLocks noChangeArrowheads="1"/>
            </p:cNvSpPr>
            <p:nvPr/>
          </p:nvSpPr>
          <p:spPr bwMode="auto">
            <a:xfrm>
              <a:off x="6467" y="65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10</a:t>
              </a:r>
            </a:p>
          </p:txBody>
        </p:sp>
      </p:grpSp>
      <p:grpSp>
        <p:nvGrpSpPr>
          <p:cNvPr id="15637" name="Group 1301"/>
          <p:cNvGrpSpPr>
            <a:grpSpLocks/>
          </p:cNvGrpSpPr>
          <p:nvPr/>
        </p:nvGrpSpPr>
        <p:grpSpPr bwMode="auto">
          <a:xfrm>
            <a:off x="7645400" y="1573213"/>
            <a:ext cx="1454150" cy="274637"/>
            <a:chOff x="5796" y="843"/>
            <a:chExt cx="916" cy="173"/>
          </a:xfrm>
        </p:grpSpPr>
        <p:grpSp>
          <p:nvGrpSpPr>
            <p:cNvPr id="15624" name="Group 1288"/>
            <p:cNvGrpSpPr>
              <a:grpSpLocks/>
            </p:cNvGrpSpPr>
            <p:nvPr/>
          </p:nvGrpSpPr>
          <p:grpSpPr bwMode="auto">
            <a:xfrm rot="-132102">
              <a:off x="5796" y="853"/>
              <a:ext cx="916" cy="137"/>
              <a:chOff x="1208" y="2784"/>
              <a:chExt cx="3126" cy="468"/>
            </a:xfrm>
          </p:grpSpPr>
          <p:grpSp>
            <p:nvGrpSpPr>
              <p:cNvPr id="15625" name="Group 1289"/>
              <p:cNvGrpSpPr>
                <a:grpSpLocks/>
              </p:cNvGrpSpPr>
              <p:nvPr/>
            </p:nvGrpSpPr>
            <p:grpSpPr bwMode="auto">
              <a:xfrm>
                <a:off x="1208" y="2784"/>
                <a:ext cx="3126" cy="448"/>
                <a:chOff x="1208" y="2784"/>
                <a:chExt cx="3126" cy="448"/>
              </a:xfrm>
            </p:grpSpPr>
            <p:sp>
              <p:nvSpPr>
                <p:cNvPr id="15626" name="Freeform 129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27" name="Freeform 129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28" name="Freeform 129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29" name="Freeform 129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30" name="Oval 1294"/>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31" name="Freeform 129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32" name="Freeform 129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33" name="Freeform 129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34" name="Freeform 129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635" name="Text Box 1299"/>
            <p:cNvSpPr txBox="1">
              <a:spLocks noChangeArrowheads="1"/>
            </p:cNvSpPr>
            <p:nvPr/>
          </p:nvSpPr>
          <p:spPr bwMode="auto">
            <a:xfrm>
              <a:off x="5947" y="84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15636" name="Text Box 1300"/>
            <p:cNvSpPr txBox="1">
              <a:spLocks noChangeArrowheads="1"/>
            </p:cNvSpPr>
            <p:nvPr/>
          </p:nvSpPr>
          <p:spPr bwMode="auto">
            <a:xfrm>
              <a:off x="6503" y="8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17</a:t>
              </a:r>
            </a:p>
          </p:txBody>
        </p:sp>
      </p:grpSp>
      <p:sp>
        <p:nvSpPr>
          <p:cNvPr id="15640" name="AutoShape 1304"/>
          <p:cNvSpPr>
            <a:spLocks noChangeArrowheads="1"/>
          </p:cNvSpPr>
          <p:nvPr/>
        </p:nvSpPr>
        <p:spPr bwMode="auto">
          <a:xfrm>
            <a:off x="4521200" y="42878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642" name="AutoShape 1306"/>
          <p:cNvSpPr>
            <a:spLocks noChangeArrowheads="1"/>
          </p:cNvSpPr>
          <p:nvPr/>
        </p:nvSpPr>
        <p:spPr bwMode="auto">
          <a:xfrm>
            <a:off x="4016375" y="423068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644" name="AutoShape 1308"/>
          <p:cNvSpPr>
            <a:spLocks noChangeArrowheads="1"/>
          </p:cNvSpPr>
          <p:nvPr/>
        </p:nvSpPr>
        <p:spPr bwMode="auto">
          <a:xfrm>
            <a:off x="4954588" y="42973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639" name="Freeform 1303"/>
          <p:cNvSpPr>
            <a:spLocks/>
          </p:cNvSpPr>
          <p:nvPr/>
        </p:nvSpPr>
        <p:spPr bwMode="auto">
          <a:xfrm rot="33903845">
            <a:off x="3508375" y="4891088"/>
            <a:ext cx="712788" cy="427037"/>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43" name="Freeform 1307"/>
          <p:cNvSpPr>
            <a:spLocks/>
          </p:cNvSpPr>
          <p:nvPr/>
        </p:nvSpPr>
        <p:spPr bwMode="auto">
          <a:xfrm rot="32641816">
            <a:off x="4251325" y="4948238"/>
            <a:ext cx="712788" cy="427037"/>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45" name="Freeform 1309"/>
          <p:cNvSpPr>
            <a:spLocks/>
          </p:cNvSpPr>
          <p:nvPr/>
        </p:nvSpPr>
        <p:spPr bwMode="auto">
          <a:xfrm rot="5400000">
            <a:off x="5665788" y="4195763"/>
            <a:ext cx="712787" cy="427037"/>
          </a:xfrm>
          <a:custGeom>
            <a:avLst/>
            <a:gdLst>
              <a:gd name="T0" fmla="*/ 370 w 993"/>
              <a:gd name="T1" fmla="*/ 21 h 595"/>
              <a:gd name="T2" fmla="*/ 460 w 993"/>
              <a:gd name="T3" fmla="*/ 21 h 595"/>
              <a:gd name="T4" fmla="*/ 476 w 993"/>
              <a:gd name="T5" fmla="*/ 3 h 595"/>
              <a:gd name="T6" fmla="*/ 496 w 993"/>
              <a:gd name="T7" fmla="*/ 3 h 595"/>
              <a:gd name="T8" fmla="*/ 510 w 993"/>
              <a:gd name="T9" fmla="*/ 19 h 595"/>
              <a:gd name="T10" fmla="*/ 603 w 993"/>
              <a:gd name="T11" fmla="*/ 22 h 595"/>
              <a:gd name="T12" fmla="*/ 606 w 993"/>
              <a:gd name="T13" fmla="*/ 87 h 595"/>
              <a:gd name="T14" fmla="*/ 510 w 993"/>
              <a:gd name="T15" fmla="*/ 87 h 595"/>
              <a:gd name="T16" fmla="*/ 525 w 993"/>
              <a:gd name="T17" fmla="*/ 292 h 595"/>
              <a:gd name="T18" fmla="*/ 913 w 993"/>
              <a:gd name="T19" fmla="*/ 309 h 595"/>
              <a:gd name="T20" fmla="*/ 963 w 993"/>
              <a:gd name="T21" fmla="*/ 313 h 595"/>
              <a:gd name="T22" fmla="*/ 958 w 993"/>
              <a:gd name="T23" fmla="*/ 360 h 595"/>
              <a:gd name="T24" fmla="*/ 753 w 993"/>
              <a:gd name="T25" fmla="*/ 376 h 595"/>
              <a:gd name="T26" fmla="*/ 753 w 993"/>
              <a:gd name="T27" fmla="*/ 447 h 595"/>
              <a:gd name="T28" fmla="*/ 708 w 993"/>
              <a:gd name="T29" fmla="*/ 448 h 595"/>
              <a:gd name="T30" fmla="*/ 708 w 993"/>
              <a:gd name="T31" fmla="*/ 379 h 595"/>
              <a:gd name="T32" fmla="*/ 625 w 993"/>
              <a:gd name="T33" fmla="*/ 391 h 595"/>
              <a:gd name="T34" fmla="*/ 622 w 993"/>
              <a:gd name="T35" fmla="*/ 454 h 595"/>
              <a:gd name="T36" fmla="*/ 580 w 993"/>
              <a:gd name="T37" fmla="*/ 456 h 595"/>
              <a:gd name="T38" fmla="*/ 583 w 993"/>
              <a:gd name="T39" fmla="*/ 396 h 595"/>
              <a:gd name="T40" fmla="*/ 525 w 993"/>
              <a:gd name="T41" fmla="*/ 402 h 595"/>
              <a:gd name="T42" fmla="*/ 516 w 993"/>
              <a:gd name="T43" fmla="*/ 562 h 595"/>
              <a:gd name="T44" fmla="*/ 493 w 993"/>
              <a:gd name="T45" fmla="*/ 595 h 595"/>
              <a:gd name="T46" fmla="*/ 472 w 993"/>
              <a:gd name="T47" fmla="*/ 559 h 595"/>
              <a:gd name="T48" fmla="*/ 457 w 993"/>
              <a:gd name="T49" fmla="*/ 400 h 595"/>
              <a:gd name="T50" fmla="*/ 415 w 993"/>
              <a:gd name="T51" fmla="*/ 399 h 595"/>
              <a:gd name="T52" fmla="*/ 411 w 993"/>
              <a:gd name="T53" fmla="*/ 459 h 595"/>
              <a:gd name="T54" fmla="*/ 366 w 993"/>
              <a:gd name="T55" fmla="*/ 462 h 595"/>
              <a:gd name="T56" fmla="*/ 364 w 993"/>
              <a:gd name="T57" fmla="*/ 397 h 595"/>
              <a:gd name="T58" fmla="*/ 280 w 993"/>
              <a:gd name="T59" fmla="*/ 391 h 595"/>
              <a:gd name="T60" fmla="*/ 276 w 993"/>
              <a:gd name="T61" fmla="*/ 454 h 595"/>
              <a:gd name="T62" fmla="*/ 240 w 993"/>
              <a:gd name="T63" fmla="*/ 454 h 595"/>
              <a:gd name="T64" fmla="*/ 238 w 993"/>
              <a:gd name="T65" fmla="*/ 388 h 595"/>
              <a:gd name="T66" fmla="*/ 39 w 993"/>
              <a:gd name="T67" fmla="*/ 376 h 595"/>
              <a:gd name="T68" fmla="*/ 7 w 993"/>
              <a:gd name="T69" fmla="*/ 340 h 595"/>
              <a:gd name="T70" fmla="*/ 82 w 993"/>
              <a:gd name="T71" fmla="*/ 319 h 595"/>
              <a:gd name="T72" fmla="*/ 456 w 993"/>
              <a:gd name="T73" fmla="*/ 291 h 595"/>
              <a:gd name="T74" fmla="*/ 465 w 993"/>
              <a:gd name="T75" fmla="*/ 90 h 595"/>
              <a:gd name="T76" fmla="*/ 372 w 993"/>
              <a:gd name="T77" fmla="*/ 90 h 595"/>
              <a:gd name="T78" fmla="*/ 370 w 993"/>
              <a:gd name="T79" fmla="*/ 21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93" h="595">
                <a:moveTo>
                  <a:pt x="370" y="21"/>
                </a:moveTo>
                <a:lnTo>
                  <a:pt x="460" y="21"/>
                </a:lnTo>
                <a:lnTo>
                  <a:pt x="476" y="3"/>
                </a:lnTo>
                <a:cubicBezTo>
                  <a:pt x="482" y="0"/>
                  <a:pt x="490" y="0"/>
                  <a:pt x="496" y="3"/>
                </a:cubicBezTo>
                <a:lnTo>
                  <a:pt x="510" y="19"/>
                </a:lnTo>
                <a:lnTo>
                  <a:pt x="603" y="22"/>
                </a:lnTo>
                <a:lnTo>
                  <a:pt x="606" y="87"/>
                </a:lnTo>
                <a:lnTo>
                  <a:pt x="510" y="87"/>
                </a:lnTo>
                <a:lnTo>
                  <a:pt x="525" y="292"/>
                </a:lnTo>
                <a:lnTo>
                  <a:pt x="913" y="309"/>
                </a:lnTo>
                <a:lnTo>
                  <a:pt x="963" y="313"/>
                </a:lnTo>
                <a:cubicBezTo>
                  <a:pt x="970" y="321"/>
                  <a:pt x="993" y="350"/>
                  <a:pt x="958" y="360"/>
                </a:cubicBezTo>
                <a:lnTo>
                  <a:pt x="753" y="376"/>
                </a:lnTo>
                <a:lnTo>
                  <a:pt x="753" y="447"/>
                </a:lnTo>
                <a:lnTo>
                  <a:pt x="708" y="448"/>
                </a:lnTo>
                <a:lnTo>
                  <a:pt x="708" y="379"/>
                </a:lnTo>
                <a:lnTo>
                  <a:pt x="625" y="391"/>
                </a:lnTo>
                <a:lnTo>
                  <a:pt x="622" y="454"/>
                </a:lnTo>
                <a:lnTo>
                  <a:pt x="580" y="456"/>
                </a:lnTo>
                <a:lnTo>
                  <a:pt x="583" y="396"/>
                </a:lnTo>
                <a:lnTo>
                  <a:pt x="525" y="402"/>
                </a:lnTo>
                <a:lnTo>
                  <a:pt x="516" y="562"/>
                </a:lnTo>
                <a:cubicBezTo>
                  <a:pt x="511" y="594"/>
                  <a:pt x="500" y="595"/>
                  <a:pt x="493" y="595"/>
                </a:cubicBezTo>
                <a:cubicBezTo>
                  <a:pt x="486" y="595"/>
                  <a:pt x="478" y="591"/>
                  <a:pt x="472" y="559"/>
                </a:cubicBezTo>
                <a:lnTo>
                  <a:pt x="457" y="400"/>
                </a:lnTo>
                <a:lnTo>
                  <a:pt x="415" y="399"/>
                </a:lnTo>
                <a:lnTo>
                  <a:pt x="411" y="459"/>
                </a:lnTo>
                <a:lnTo>
                  <a:pt x="366" y="462"/>
                </a:lnTo>
                <a:lnTo>
                  <a:pt x="364" y="397"/>
                </a:lnTo>
                <a:lnTo>
                  <a:pt x="280" y="391"/>
                </a:lnTo>
                <a:lnTo>
                  <a:pt x="276" y="454"/>
                </a:lnTo>
                <a:lnTo>
                  <a:pt x="240" y="454"/>
                </a:lnTo>
                <a:lnTo>
                  <a:pt x="238" y="388"/>
                </a:lnTo>
                <a:lnTo>
                  <a:pt x="39" y="376"/>
                </a:lnTo>
                <a:cubicBezTo>
                  <a:pt x="1" y="368"/>
                  <a:pt x="0" y="349"/>
                  <a:pt x="7" y="340"/>
                </a:cubicBezTo>
                <a:cubicBezTo>
                  <a:pt x="14" y="331"/>
                  <a:pt x="7" y="327"/>
                  <a:pt x="82" y="319"/>
                </a:cubicBezTo>
                <a:lnTo>
                  <a:pt x="456" y="291"/>
                </a:lnTo>
                <a:lnTo>
                  <a:pt x="465" y="90"/>
                </a:lnTo>
                <a:lnTo>
                  <a:pt x="372" y="90"/>
                </a:lnTo>
                <a:lnTo>
                  <a:pt x="370" y="21"/>
                </a:ln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674" name="Group 1338"/>
          <p:cNvGrpSpPr>
            <a:grpSpLocks/>
          </p:cNvGrpSpPr>
          <p:nvPr/>
        </p:nvGrpSpPr>
        <p:grpSpPr bwMode="auto">
          <a:xfrm rot="10800000">
            <a:off x="2974975" y="4799013"/>
            <a:ext cx="552450" cy="58737"/>
            <a:chOff x="2132" y="3741"/>
            <a:chExt cx="728" cy="78"/>
          </a:xfrm>
        </p:grpSpPr>
        <p:sp>
          <p:nvSpPr>
            <p:cNvPr id="15675" name="Freeform 1339"/>
            <p:cNvSpPr>
              <a:spLocks/>
            </p:cNvSpPr>
            <p:nvPr/>
          </p:nvSpPr>
          <p:spPr bwMode="auto">
            <a:xfrm>
              <a:off x="2132" y="3741"/>
              <a:ext cx="728" cy="78"/>
            </a:xfrm>
            <a:custGeom>
              <a:avLst/>
              <a:gdLst>
                <a:gd name="T0" fmla="*/ 67 w 728"/>
                <a:gd name="T1" fmla="*/ 20 h 78"/>
                <a:gd name="T2" fmla="*/ 168 w 728"/>
                <a:gd name="T3" fmla="*/ 5 h 78"/>
                <a:gd name="T4" fmla="*/ 279 w 728"/>
                <a:gd name="T5" fmla="*/ 0 h 78"/>
                <a:gd name="T6" fmla="*/ 412 w 728"/>
                <a:gd name="T7" fmla="*/ 5 h 78"/>
                <a:gd name="T8" fmla="*/ 589 w 728"/>
                <a:gd name="T9" fmla="*/ 15 h 78"/>
                <a:gd name="T10" fmla="*/ 702 w 728"/>
                <a:gd name="T11" fmla="*/ 32 h 78"/>
                <a:gd name="T12" fmla="*/ 720 w 728"/>
                <a:gd name="T13" fmla="*/ 42 h 78"/>
                <a:gd name="T14" fmla="*/ 706 w 728"/>
                <a:gd name="T15" fmla="*/ 53 h 78"/>
                <a:gd name="T16" fmla="*/ 588 w 728"/>
                <a:gd name="T17" fmla="*/ 67 h 78"/>
                <a:gd name="T18" fmla="*/ 419 w 728"/>
                <a:gd name="T19" fmla="*/ 78 h 78"/>
                <a:gd name="T20" fmla="*/ 276 w 728"/>
                <a:gd name="T21" fmla="*/ 77 h 78"/>
                <a:gd name="T22" fmla="*/ 163 w 728"/>
                <a:gd name="T23" fmla="*/ 66 h 78"/>
                <a:gd name="T24" fmla="*/ 70 w 728"/>
                <a:gd name="T25" fmla="*/ 56 h 78"/>
                <a:gd name="T26" fmla="*/ 0 w 728"/>
                <a:gd name="T27" fmla="*/ 36 h 78"/>
                <a:gd name="T28" fmla="*/ 67 w 728"/>
                <a:gd name="T2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8">
                  <a:moveTo>
                    <a:pt x="67" y="20"/>
                  </a:moveTo>
                  <a:lnTo>
                    <a:pt x="168" y="5"/>
                  </a:lnTo>
                  <a:cubicBezTo>
                    <a:pt x="203" y="2"/>
                    <a:pt x="238" y="0"/>
                    <a:pt x="279" y="0"/>
                  </a:cubicBezTo>
                  <a:lnTo>
                    <a:pt x="412" y="5"/>
                  </a:lnTo>
                  <a:lnTo>
                    <a:pt x="589" y="15"/>
                  </a:lnTo>
                  <a:cubicBezTo>
                    <a:pt x="637" y="19"/>
                    <a:pt x="680" y="27"/>
                    <a:pt x="702" y="32"/>
                  </a:cubicBezTo>
                  <a:cubicBezTo>
                    <a:pt x="723" y="36"/>
                    <a:pt x="719" y="39"/>
                    <a:pt x="720" y="42"/>
                  </a:cubicBezTo>
                  <a:cubicBezTo>
                    <a:pt x="720" y="46"/>
                    <a:pt x="728" y="49"/>
                    <a:pt x="706" y="53"/>
                  </a:cubicBezTo>
                  <a:cubicBezTo>
                    <a:pt x="684" y="57"/>
                    <a:pt x="636" y="63"/>
                    <a:pt x="588" y="67"/>
                  </a:cubicBezTo>
                  <a:cubicBezTo>
                    <a:pt x="540" y="72"/>
                    <a:pt x="471" y="76"/>
                    <a:pt x="419" y="78"/>
                  </a:cubicBezTo>
                  <a:lnTo>
                    <a:pt x="276" y="77"/>
                  </a:lnTo>
                  <a:cubicBezTo>
                    <a:pt x="233" y="75"/>
                    <a:pt x="197" y="69"/>
                    <a:pt x="163" y="66"/>
                  </a:cubicBezTo>
                  <a:lnTo>
                    <a:pt x="70" y="56"/>
                  </a:lnTo>
                  <a:cubicBezTo>
                    <a:pt x="43" y="51"/>
                    <a:pt x="0" y="42"/>
                    <a:pt x="0" y="36"/>
                  </a:cubicBezTo>
                  <a:cubicBezTo>
                    <a:pt x="0" y="30"/>
                    <a:pt x="67" y="20"/>
                    <a:pt x="67" y="20"/>
                  </a:cubicBezTo>
                  <a:close/>
                </a:path>
              </a:pathLst>
            </a:cu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6" name="Freeform 1340"/>
            <p:cNvSpPr>
              <a:spLocks/>
            </p:cNvSpPr>
            <p:nvPr/>
          </p:nvSpPr>
          <p:spPr bwMode="auto">
            <a:xfrm>
              <a:off x="2355" y="3744"/>
              <a:ext cx="312" cy="68"/>
            </a:xfrm>
            <a:custGeom>
              <a:avLst/>
              <a:gdLst>
                <a:gd name="T0" fmla="*/ 3 w 312"/>
                <a:gd name="T1" fmla="*/ 45 h 68"/>
                <a:gd name="T2" fmla="*/ 0 w 312"/>
                <a:gd name="T3" fmla="*/ 26 h 68"/>
                <a:gd name="T4" fmla="*/ 14 w 312"/>
                <a:gd name="T5" fmla="*/ 2 h 68"/>
                <a:gd name="T6" fmla="*/ 110 w 312"/>
                <a:gd name="T7" fmla="*/ 0 h 68"/>
                <a:gd name="T8" fmla="*/ 142 w 312"/>
                <a:gd name="T9" fmla="*/ 0 h 68"/>
                <a:gd name="T10" fmla="*/ 221 w 312"/>
                <a:gd name="T11" fmla="*/ 2 h 68"/>
                <a:gd name="T12" fmla="*/ 309 w 312"/>
                <a:gd name="T13" fmla="*/ 9 h 68"/>
                <a:gd name="T14" fmla="*/ 312 w 312"/>
                <a:gd name="T15" fmla="*/ 63 h 68"/>
                <a:gd name="T16" fmla="*/ 221 w 312"/>
                <a:gd name="T17" fmla="*/ 68 h 68"/>
                <a:gd name="T18" fmla="*/ 113 w 312"/>
                <a:gd name="T19" fmla="*/ 68 h 68"/>
                <a:gd name="T20" fmla="*/ 20 w 312"/>
                <a:gd name="T21" fmla="*/ 65 h 68"/>
                <a:gd name="T22" fmla="*/ 3 w 312"/>
                <a:gd name="T2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68">
                  <a:moveTo>
                    <a:pt x="3" y="45"/>
                  </a:moveTo>
                  <a:lnTo>
                    <a:pt x="0" y="26"/>
                  </a:lnTo>
                  <a:lnTo>
                    <a:pt x="14" y="2"/>
                  </a:lnTo>
                  <a:lnTo>
                    <a:pt x="110" y="0"/>
                  </a:lnTo>
                  <a:lnTo>
                    <a:pt x="142" y="0"/>
                  </a:lnTo>
                  <a:lnTo>
                    <a:pt x="221" y="2"/>
                  </a:lnTo>
                  <a:lnTo>
                    <a:pt x="309" y="9"/>
                  </a:lnTo>
                  <a:lnTo>
                    <a:pt x="312" y="63"/>
                  </a:lnTo>
                  <a:lnTo>
                    <a:pt x="221" y="68"/>
                  </a:lnTo>
                  <a:lnTo>
                    <a:pt x="113" y="68"/>
                  </a:lnTo>
                  <a:lnTo>
                    <a:pt x="20" y="65"/>
                  </a:lnTo>
                  <a:lnTo>
                    <a:pt x="3" y="45"/>
                  </a:lnTo>
                  <a:close/>
                </a:path>
              </a:pathLst>
            </a:cu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7" name="Freeform 1341"/>
            <p:cNvSpPr>
              <a:spLocks/>
            </p:cNvSpPr>
            <p:nvPr/>
          </p:nvSpPr>
          <p:spPr bwMode="auto">
            <a:xfrm>
              <a:off x="2363" y="3751"/>
              <a:ext cx="101" cy="50"/>
            </a:xfrm>
            <a:custGeom>
              <a:avLst/>
              <a:gdLst>
                <a:gd name="T0" fmla="*/ 0 w 101"/>
                <a:gd name="T1" fmla="*/ 14 h 50"/>
                <a:gd name="T2" fmla="*/ 27 w 101"/>
                <a:gd name="T3" fmla="*/ 0 h 50"/>
                <a:gd name="T4" fmla="*/ 42 w 101"/>
                <a:gd name="T5" fmla="*/ 17 h 50"/>
                <a:gd name="T6" fmla="*/ 101 w 101"/>
                <a:gd name="T7" fmla="*/ 17 h 50"/>
                <a:gd name="T8" fmla="*/ 101 w 101"/>
                <a:gd name="T9" fmla="*/ 39 h 50"/>
                <a:gd name="T10" fmla="*/ 44 w 101"/>
                <a:gd name="T11" fmla="*/ 38 h 50"/>
                <a:gd name="T12" fmla="*/ 28 w 101"/>
                <a:gd name="T13" fmla="*/ 50 h 50"/>
                <a:gd name="T14" fmla="*/ 0 w 101"/>
                <a:gd name="T15" fmla="*/ 37 h 50"/>
                <a:gd name="T16" fmla="*/ 0 w 101"/>
                <a:gd name="T17"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0">
                  <a:moveTo>
                    <a:pt x="0" y="14"/>
                  </a:moveTo>
                  <a:lnTo>
                    <a:pt x="27" y="0"/>
                  </a:lnTo>
                  <a:lnTo>
                    <a:pt x="42" y="17"/>
                  </a:lnTo>
                  <a:lnTo>
                    <a:pt x="101" y="17"/>
                  </a:lnTo>
                  <a:lnTo>
                    <a:pt x="101" y="39"/>
                  </a:lnTo>
                  <a:lnTo>
                    <a:pt x="44" y="38"/>
                  </a:lnTo>
                  <a:lnTo>
                    <a:pt x="28" y="50"/>
                  </a:lnTo>
                  <a:lnTo>
                    <a:pt x="0" y="37"/>
                  </a:lnTo>
                  <a:lnTo>
                    <a:pt x="0" y="14"/>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78" name="Oval 1342"/>
            <p:cNvSpPr>
              <a:spLocks noChangeArrowheads="1"/>
            </p:cNvSpPr>
            <p:nvPr/>
          </p:nvSpPr>
          <p:spPr bwMode="auto">
            <a:xfrm>
              <a:off x="2503" y="3766"/>
              <a:ext cx="19" cy="2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679" name="Oval 1343"/>
            <p:cNvSpPr>
              <a:spLocks noChangeArrowheads="1"/>
            </p:cNvSpPr>
            <p:nvPr/>
          </p:nvSpPr>
          <p:spPr bwMode="auto">
            <a:xfrm>
              <a:off x="2441" y="3768"/>
              <a:ext cx="20" cy="2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680" name="Group 1344"/>
            <p:cNvGrpSpPr>
              <a:grpSpLocks/>
            </p:cNvGrpSpPr>
            <p:nvPr/>
          </p:nvGrpSpPr>
          <p:grpSpPr bwMode="auto">
            <a:xfrm>
              <a:off x="2222" y="3765"/>
              <a:ext cx="56" cy="24"/>
              <a:chOff x="2257" y="2942"/>
              <a:chExt cx="160" cy="69"/>
            </a:xfrm>
          </p:grpSpPr>
          <p:sp>
            <p:nvSpPr>
              <p:cNvPr id="15681" name="Freeform 1345"/>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2" name="Line 1346"/>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3" name="Line 1347"/>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84" name="Group 1348"/>
            <p:cNvGrpSpPr>
              <a:grpSpLocks/>
            </p:cNvGrpSpPr>
            <p:nvPr/>
          </p:nvGrpSpPr>
          <p:grpSpPr bwMode="auto">
            <a:xfrm rot="10800000">
              <a:off x="2299" y="3767"/>
              <a:ext cx="56" cy="24"/>
              <a:chOff x="2257" y="2942"/>
              <a:chExt cx="160" cy="69"/>
            </a:xfrm>
          </p:grpSpPr>
          <p:sp>
            <p:nvSpPr>
              <p:cNvPr id="15685" name="Freeform 1349"/>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6" name="Line 1350"/>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87" name="Line 1351"/>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88" name="Group 1352"/>
            <p:cNvGrpSpPr>
              <a:grpSpLocks/>
            </p:cNvGrpSpPr>
            <p:nvPr/>
          </p:nvGrpSpPr>
          <p:grpSpPr bwMode="auto">
            <a:xfrm>
              <a:off x="2253" y="3766"/>
              <a:ext cx="55" cy="24"/>
              <a:chOff x="2257" y="2942"/>
              <a:chExt cx="160" cy="69"/>
            </a:xfrm>
          </p:grpSpPr>
          <p:sp>
            <p:nvSpPr>
              <p:cNvPr id="15689" name="Freeform 1353"/>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0" name="Line 1354"/>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1" name="Line 1355"/>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92" name="Group 1356"/>
            <p:cNvGrpSpPr>
              <a:grpSpLocks/>
            </p:cNvGrpSpPr>
            <p:nvPr/>
          </p:nvGrpSpPr>
          <p:grpSpPr bwMode="auto">
            <a:xfrm rot="10800000">
              <a:off x="2673" y="3770"/>
              <a:ext cx="56" cy="24"/>
              <a:chOff x="2257" y="2942"/>
              <a:chExt cx="160" cy="69"/>
            </a:xfrm>
          </p:grpSpPr>
          <p:sp>
            <p:nvSpPr>
              <p:cNvPr id="15693" name="Freeform 1357"/>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4" name="Line 1358"/>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5" name="Line 1359"/>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696" name="Group 1360"/>
            <p:cNvGrpSpPr>
              <a:grpSpLocks/>
            </p:cNvGrpSpPr>
            <p:nvPr/>
          </p:nvGrpSpPr>
          <p:grpSpPr bwMode="auto">
            <a:xfrm rot="10800000">
              <a:off x="2636" y="3769"/>
              <a:ext cx="56" cy="24"/>
              <a:chOff x="2257" y="2942"/>
              <a:chExt cx="160" cy="69"/>
            </a:xfrm>
          </p:grpSpPr>
          <p:sp>
            <p:nvSpPr>
              <p:cNvPr id="15697" name="Freeform 1361"/>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8" name="Line 1362"/>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699" name="Line 1363"/>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702" name="Freeform 1366"/>
          <p:cNvSpPr>
            <a:spLocks/>
          </p:cNvSpPr>
          <p:nvPr/>
        </p:nvSpPr>
        <p:spPr bwMode="auto">
          <a:xfrm>
            <a:off x="2536825" y="2787650"/>
            <a:ext cx="749300" cy="1260475"/>
          </a:xfrm>
          <a:custGeom>
            <a:avLst/>
            <a:gdLst>
              <a:gd name="T0" fmla="*/ 424 w 472"/>
              <a:gd name="T1" fmla="*/ 794 h 794"/>
              <a:gd name="T2" fmla="*/ 110 w 472"/>
              <a:gd name="T3" fmla="*/ 724 h 794"/>
              <a:gd name="T4" fmla="*/ 60 w 472"/>
              <a:gd name="T5" fmla="*/ 252 h 794"/>
              <a:gd name="T6" fmla="*/ 472 w 472"/>
              <a:gd name="T7" fmla="*/ 90 h 794"/>
              <a:gd name="T8" fmla="*/ 424 w 472"/>
              <a:gd name="T9" fmla="*/ 794 h 794"/>
            </a:gdLst>
            <a:ahLst/>
            <a:cxnLst>
              <a:cxn ang="0">
                <a:pos x="T0" y="T1"/>
              </a:cxn>
              <a:cxn ang="0">
                <a:pos x="T2" y="T3"/>
              </a:cxn>
              <a:cxn ang="0">
                <a:pos x="T4" y="T5"/>
              </a:cxn>
              <a:cxn ang="0">
                <a:pos x="T6" y="T7"/>
              </a:cxn>
              <a:cxn ang="0">
                <a:pos x="T8" y="T9"/>
              </a:cxn>
            </a:cxnLst>
            <a:rect l="0" t="0" r="r" b="b"/>
            <a:pathLst>
              <a:path w="472" h="794">
                <a:moveTo>
                  <a:pt x="424" y="794"/>
                </a:moveTo>
                <a:lnTo>
                  <a:pt x="110" y="724"/>
                </a:lnTo>
                <a:cubicBezTo>
                  <a:pt x="49" y="634"/>
                  <a:pt x="0" y="358"/>
                  <a:pt x="60" y="252"/>
                </a:cubicBezTo>
                <a:cubicBezTo>
                  <a:pt x="120" y="146"/>
                  <a:pt x="411" y="0"/>
                  <a:pt x="472" y="90"/>
                </a:cubicBezTo>
                <a:lnTo>
                  <a:pt x="424" y="794"/>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03" name="AutoShape 1367"/>
          <p:cNvSpPr>
            <a:spLocks noChangeArrowheads="1"/>
          </p:cNvSpPr>
          <p:nvPr/>
        </p:nvSpPr>
        <p:spPr bwMode="auto">
          <a:xfrm>
            <a:off x="2571750" y="37560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641" name="Rectangle 1305"/>
          <p:cNvSpPr>
            <a:spLocks noChangeArrowheads="1"/>
          </p:cNvSpPr>
          <p:nvPr/>
        </p:nvSpPr>
        <p:spPr bwMode="auto">
          <a:xfrm>
            <a:off x="3946525" y="3629025"/>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38</a:t>
            </a:r>
          </a:p>
        </p:txBody>
      </p:sp>
      <p:sp>
        <p:nvSpPr>
          <p:cNvPr id="15704" name="Line 1368"/>
          <p:cNvSpPr>
            <a:spLocks noChangeShapeType="1"/>
          </p:cNvSpPr>
          <p:nvPr/>
        </p:nvSpPr>
        <p:spPr bwMode="auto">
          <a:xfrm flipV="1">
            <a:off x="1555750" y="2768600"/>
            <a:ext cx="25400" cy="24765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05" name="Line 1369"/>
          <p:cNvSpPr>
            <a:spLocks noChangeShapeType="1"/>
          </p:cNvSpPr>
          <p:nvPr/>
        </p:nvSpPr>
        <p:spPr bwMode="auto">
          <a:xfrm>
            <a:off x="1558925" y="3041650"/>
            <a:ext cx="155575" cy="142875"/>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06" name="AutoShape 1370"/>
          <p:cNvSpPr>
            <a:spLocks noChangeArrowheads="1"/>
          </p:cNvSpPr>
          <p:nvPr/>
        </p:nvSpPr>
        <p:spPr bwMode="auto">
          <a:xfrm>
            <a:off x="2600325" y="3089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07" name="AutoShape 1371"/>
          <p:cNvSpPr>
            <a:spLocks noChangeArrowheads="1"/>
          </p:cNvSpPr>
          <p:nvPr/>
        </p:nvSpPr>
        <p:spPr bwMode="auto">
          <a:xfrm>
            <a:off x="3124200" y="28987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08" name="Freeform 1372"/>
          <p:cNvSpPr>
            <a:spLocks/>
          </p:cNvSpPr>
          <p:nvPr/>
        </p:nvSpPr>
        <p:spPr bwMode="auto">
          <a:xfrm>
            <a:off x="2305050" y="4284663"/>
            <a:ext cx="1019175" cy="731837"/>
          </a:xfrm>
          <a:custGeom>
            <a:avLst/>
            <a:gdLst>
              <a:gd name="T0" fmla="*/ 642 w 642"/>
              <a:gd name="T1" fmla="*/ 373 h 461"/>
              <a:gd name="T2" fmla="*/ 82 w 642"/>
              <a:gd name="T3" fmla="*/ 461 h 461"/>
              <a:gd name="T4" fmla="*/ 70 w 642"/>
              <a:gd name="T5" fmla="*/ 63 h 461"/>
              <a:gd name="T6" fmla="*/ 490 w 642"/>
              <a:gd name="T7" fmla="*/ 85 h 461"/>
              <a:gd name="T8" fmla="*/ 642 w 642"/>
              <a:gd name="T9" fmla="*/ 373 h 461"/>
            </a:gdLst>
            <a:ahLst/>
            <a:cxnLst>
              <a:cxn ang="0">
                <a:pos x="T0" y="T1"/>
              </a:cxn>
              <a:cxn ang="0">
                <a:pos x="T2" y="T3"/>
              </a:cxn>
              <a:cxn ang="0">
                <a:pos x="T4" y="T5"/>
              </a:cxn>
              <a:cxn ang="0">
                <a:pos x="T6" y="T7"/>
              </a:cxn>
              <a:cxn ang="0">
                <a:pos x="T8" y="T9"/>
              </a:cxn>
            </a:cxnLst>
            <a:rect l="0" t="0" r="r" b="b"/>
            <a:pathLst>
              <a:path w="642" h="461">
                <a:moveTo>
                  <a:pt x="642" y="373"/>
                </a:moveTo>
                <a:lnTo>
                  <a:pt x="82" y="461"/>
                </a:lnTo>
                <a:cubicBezTo>
                  <a:pt x="0" y="399"/>
                  <a:pt x="2" y="126"/>
                  <a:pt x="70" y="63"/>
                </a:cubicBezTo>
                <a:cubicBezTo>
                  <a:pt x="138" y="0"/>
                  <a:pt x="395" y="33"/>
                  <a:pt x="490" y="85"/>
                </a:cubicBezTo>
                <a:lnTo>
                  <a:pt x="642" y="373"/>
                </a:lnTo>
                <a:close/>
              </a:path>
            </a:pathLst>
          </a:custGeom>
          <a:solidFill>
            <a:srgbClr val="0000FF">
              <a:alpha val="50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01" name="Freeform 1365"/>
          <p:cNvSpPr>
            <a:spLocks/>
          </p:cNvSpPr>
          <p:nvPr/>
        </p:nvSpPr>
        <p:spPr bwMode="auto">
          <a:xfrm rot="-2718123">
            <a:off x="3063875" y="4689476"/>
            <a:ext cx="523875" cy="374650"/>
          </a:xfrm>
          <a:custGeom>
            <a:avLst/>
            <a:gdLst>
              <a:gd name="T0" fmla="*/ 521 w 1056"/>
              <a:gd name="T1" fmla="*/ 1 h 755"/>
              <a:gd name="T2" fmla="*/ 561 w 1056"/>
              <a:gd name="T3" fmla="*/ 47 h 755"/>
              <a:gd name="T4" fmla="*/ 565 w 1056"/>
              <a:gd name="T5" fmla="*/ 261 h 755"/>
              <a:gd name="T6" fmla="*/ 637 w 1056"/>
              <a:gd name="T7" fmla="*/ 265 h 755"/>
              <a:gd name="T8" fmla="*/ 645 w 1056"/>
              <a:gd name="T9" fmla="*/ 193 h 755"/>
              <a:gd name="T10" fmla="*/ 701 w 1056"/>
              <a:gd name="T11" fmla="*/ 193 h 755"/>
              <a:gd name="T12" fmla="*/ 707 w 1056"/>
              <a:gd name="T13" fmla="*/ 275 h 755"/>
              <a:gd name="T14" fmla="*/ 1003 w 1056"/>
              <a:gd name="T15" fmla="*/ 307 h 755"/>
              <a:gd name="T16" fmla="*/ 1027 w 1056"/>
              <a:gd name="T17" fmla="*/ 377 h 755"/>
              <a:gd name="T18" fmla="*/ 935 w 1056"/>
              <a:gd name="T19" fmla="*/ 403 h 755"/>
              <a:gd name="T20" fmla="*/ 699 w 1056"/>
              <a:gd name="T21" fmla="*/ 435 h 755"/>
              <a:gd name="T22" fmla="*/ 671 w 1056"/>
              <a:gd name="T23" fmla="*/ 507 h 755"/>
              <a:gd name="T24" fmla="*/ 641 w 1056"/>
              <a:gd name="T25" fmla="*/ 439 h 755"/>
              <a:gd name="T26" fmla="*/ 559 w 1056"/>
              <a:gd name="T27" fmla="*/ 449 h 755"/>
              <a:gd name="T28" fmla="*/ 545 w 1056"/>
              <a:gd name="T29" fmla="*/ 663 h 755"/>
              <a:gd name="T30" fmla="*/ 683 w 1056"/>
              <a:gd name="T31" fmla="*/ 687 h 755"/>
              <a:gd name="T32" fmla="*/ 685 w 1056"/>
              <a:gd name="T33" fmla="*/ 755 h 755"/>
              <a:gd name="T34" fmla="*/ 349 w 1056"/>
              <a:gd name="T35" fmla="*/ 749 h 755"/>
              <a:gd name="T36" fmla="*/ 351 w 1056"/>
              <a:gd name="T37" fmla="*/ 691 h 755"/>
              <a:gd name="T38" fmla="*/ 489 w 1056"/>
              <a:gd name="T39" fmla="*/ 663 h 755"/>
              <a:gd name="T40" fmla="*/ 481 w 1056"/>
              <a:gd name="T41" fmla="*/ 449 h 755"/>
              <a:gd name="T42" fmla="*/ 399 w 1056"/>
              <a:gd name="T43" fmla="*/ 443 h 755"/>
              <a:gd name="T44" fmla="*/ 371 w 1056"/>
              <a:gd name="T45" fmla="*/ 516 h 755"/>
              <a:gd name="T46" fmla="*/ 347 w 1056"/>
              <a:gd name="T47" fmla="*/ 435 h 755"/>
              <a:gd name="T48" fmla="*/ 57 w 1056"/>
              <a:gd name="T49" fmla="*/ 393 h 755"/>
              <a:gd name="T50" fmla="*/ 5 w 1056"/>
              <a:gd name="T51" fmla="*/ 323 h 755"/>
              <a:gd name="T52" fmla="*/ 75 w 1056"/>
              <a:gd name="T53" fmla="*/ 295 h 755"/>
              <a:gd name="T54" fmla="*/ 341 w 1056"/>
              <a:gd name="T55" fmla="*/ 269 h 755"/>
              <a:gd name="T56" fmla="*/ 345 w 1056"/>
              <a:gd name="T57" fmla="*/ 191 h 755"/>
              <a:gd name="T58" fmla="*/ 403 w 1056"/>
              <a:gd name="T59" fmla="*/ 189 h 755"/>
              <a:gd name="T60" fmla="*/ 409 w 1056"/>
              <a:gd name="T61" fmla="*/ 269 h 755"/>
              <a:gd name="T62" fmla="*/ 479 w 1056"/>
              <a:gd name="T63" fmla="*/ 259 h 755"/>
              <a:gd name="T64" fmla="*/ 487 w 1056"/>
              <a:gd name="T65" fmla="*/ 43 h 755"/>
              <a:gd name="T66" fmla="*/ 521 w 1056"/>
              <a:gd name="T67" fmla="*/ 1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6" h="755">
                <a:moveTo>
                  <a:pt x="521" y="1"/>
                </a:moveTo>
                <a:cubicBezTo>
                  <a:pt x="532" y="4"/>
                  <a:pt x="554" y="4"/>
                  <a:pt x="561" y="47"/>
                </a:cubicBezTo>
                <a:lnTo>
                  <a:pt x="565" y="261"/>
                </a:lnTo>
                <a:lnTo>
                  <a:pt x="637" y="265"/>
                </a:lnTo>
                <a:lnTo>
                  <a:pt x="645" y="193"/>
                </a:lnTo>
                <a:lnTo>
                  <a:pt x="701" y="193"/>
                </a:lnTo>
                <a:lnTo>
                  <a:pt x="707" y="275"/>
                </a:lnTo>
                <a:lnTo>
                  <a:pt x="1003" y="307"/>
                </a:lnTo>
                <a:cubicBezTo>
                  <a:pt x="1056" y="324"/>
                  <a:pt x="1038" y="361"/>
                  <a:pt x="1027" y="377"/>
                </a:cubicBezTo>
                <a:cubicBezTo>
                  <a:pt x="1016" y="393"/>
                  <a:pt x="990" y="393"/>
                  <a:pt x="935" y="403"/>
                </a:cubicBezTo>
                <a:lnTo>
                  <a:pt x="699" y="435"/>
                </a:lnTo>
                <a:lnTo>
                  <a:pt x="671" y="507"/>
                </a:lnTo>
                <a:lnTo>
                  <a:pt x="641" y="439"/>
                </a:lnTo>
                <a:lnTo>
                  <a:pt x="559" y="449"/>
                </a:lnTo>
                <a:lnTo>
                  <a:pt x="545" y="663"/>
                </a:lnTo>
                <a:lnTo>
                  <a:pt x="683" y="687"/>
                </a:lnTo>
                <a:lnTo>
                  <a:pt x="685" y="755"/>
                </a:lnTo>
                <a:lnTo>
                  <a:pt x="349" y="749"/>
                </a:lnTo>
                <a:lnTo>
                  <a:pt x="351" y="691"/>
                </a:lnTo>
                <a:lnTo>
                  <a:pt x="489" y="663"/>
                </a:lnTo>
                <a:lnTo>
                  <a:pt x="481" y="449"/>
                </a:lnTo>
                <a:lnTo>
                  <a:pt x="399" y="443"/>
                </a:lnTo>
                <a:lnTo>
                  <a:pt x="371" y="516"/>
                </a:lnTo>
                <a:lnTo>
                  <a:pt x="347" y="435"/>
                </a:lnTo>
                <a:lnTo>
                  <a:pt x="57" y="393"/>
                </a:lnTo>
                <a:cubicBezTo>
                  <a:pt x="0" y="374"/>
                  <a:pt x="2" y="339"/>
                  <a:pt x="5" y="323"/>
                </a:cubicBezTo>
                <a:cubicBezTo>
                  <a:pt x="8" y="307"/>
                  <a:pt x="19" y="304"/>
                  <a:pt x="75" y="295"/>
                </a:cubicBezTo>
                <a:lnTo>
                  <a:pt x="341" y="269"/>
                </a:lnTo>
                <a:lnTo>
                  <a:pt x="345" y="191"/>
                </a:lnTo>
                <a:lnTo>
                  <a:pt x="403" y="189"/>
                </a:lnTo>
                <a:lnTo>
                  <a:pt x="409" y="269"/>
                </a:lnTo>
                <a:lnTo>
                  <a:pt x="479" y="259"/>
                </a:lnTo>
                <a:lnTo>
                  <a:pt x="487" y="43"/>
                </a:lnTo>
                <a:cubicBezTo>
                  <a:pt x="494" y="0"/>
                  <a:pt x="514" y="10"/>
                  <a:pt x="521" y="1"/>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23" name="AutoShape 1187"/>
          <p:cNvSpPr>
            <a:spLocks noChangeArrowheads="1"/>
          </p:cNvSpPr>
          <p:nvPr/>
        </p:nvSpPr>
        <p:spPr bwMode="auto">
          <a:xfrm>
            <a:off x="2814638" y="43672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09" name="AutoShape 1373"/>
          <p:cNvSpPr>
            <a:spLocks noChangeArrowheads="1"/>
          </p:cNvSpPr>
          <p:nvPr/>
        </p:nvSpPr>
        <p:spPr bwMode="auto">
          <a:xfrm>
            <a:off x="2328863" y="453231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17" name="Freeform 1381"/>
          <p:cNvSpPr>
            <a:spLocks/>
          </p:cNvSpPr>
          <p:nvPr/>
        </p:nvSpPr>
        <p:spPr bwMode="auto">
          <a:xfrm>
            <a:off x="3114675" y="4286250"/>
            <a:ext cx="407988" cy="876300"/>
          </a:xfrm>
          <a:custGeom>
            <a:avLst/>
            <a:gdLst>
              <a:gd name="T0" fmla="*/ 242 w 257"/>
              <a:gd name="T1" fmla="*/ 552 h 552"/>
              <a:gd name="T2" fmla="*/ 244 w 257"/>
              <a:gd name="T3" fmla="*/ 466 h 552"/>
              <a:gd name="T4" fmla="*/ 216 w 257"/>
              <a:gd name="T5" fmla="*/ 134 h 552"/>
              <a:gd name="T6" fmla="*/ 0 w 257"/>
              <a:gd name="T7" fmla="*/ 0 h 552"/>
            </a:gdLst>
            <a:ahLst/>
            <a:cxnLst>
              <a:cxn ang="0">
                <a:pos x="T0" y="T1"/>
              </a:cxn>
              <a:cxn ang="0">
                <a:pos x="T2" y="T3"/>
              </a:cxn>
              <a:cxn ang="0">
                <a:pos x="T4" y="T5"/>
              </a:cxn>
              <a:cxn ang="0">
                <a:pos x="T6" y="T7"/>
              </a:cxn>
            </a:cxnLst>
            <a:rect l="0" t="0" r="r" b="b"/>
            <a:pathLst>
              <a:path w="257" h="552">
                <a:moveTo>
                  <a:pt x="242" y="552"/>
                </a:moveTo>
                <a:lnTo>
                  <a:pt x="244" y="466"/>
                </a:lnTo>
                <a:cubicBezTo>
                  <a:pt x="240" y="396"/>
                  <a:pt x="257" y="212"/>
                  <a:pt x="216" y="134"/>
                </a:cubicBezTo>
                <a:cubicBezTo>
                  <a:pt x="175" y="56"/>
                  <a:pt x="45" y="28"/>
                  <a:pt x="0" y="0"/>
                </a:cubicBezTo>
              </a:path>
            </a:pathLst>
          </a:custGeom>
          <a:noFill/>
          <a:ln w="50800">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18" name="AutoShape 1382"/>
          <p:cNvSpPr>
            <a:spLocks noChangeArrowheads="1"/>
          </p:cNvSpPr>
          <p:nvPr/>
        </p:nvSpPr>
        <p:spPr bwMode="auto">
          <a:xfrm>
            <a:off x="2836863" y="40941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19" name="AutoShape 1383"/>
          <p:cNvSpPr>
            <a:spLocks noChangeArrowheads="1"/>
          </p:cNvSpPr>
          <p:nvPr/>
        </p:nvSpPr>
        <p:spPr bwMode="auto">
          <a:xfrm>
            <a:off x="3584575" y="4264025"/>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sp>
        <p:nvSpPr>
          <p:cNvPr id="15720" name="AutoShape 1384"/>
          <p:cNvSpPr>
            <a:spLocks noChangeArrowheads="1"/>
          </p:cNvSpPr>
          <p:nvPr/>
        </p:nvSpPr>
        <p:spPr bwMode="auto">
          <a:xfrm>
            <a:off x="2917825" y="3378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15721" name="Group 1385"/>
          <p:cNvGrpSpPr>
            <a:grpSpLocks/>
          </p:cNvGrpSpPr>
          <p:nvPr/>
        </p:nvGrpSpPr>
        <p:grpSpPr bwMode="auto">
          <a:xfrm>
            <a:off x="150813" y="473075"/>
            <a:ext cx="1379537" cy="304800"/>
            <a:chOff x="330" y="1891"/>
            <a:chExt cx="869" cy="192"/>
          </a:xfrm>
        </p:grpSpPr>
        <p:sp>
          <p:nvSpPr>
            <p:cNvPr id="15722" name="Freeform 1386"/>
            <p:cNvSpPr>
              <a:spLocks/>
            </p:cNvSpPr>
            <p:nvPr/>
          </p:nvSpPr>
          <p:spPr bwMode="auto">
            <a:xfrm rot="10800000">
              <a:off x="330" y="1929"/>
              <a:ext cx="869" cy="107"/>
            </a:xfrm>
            <a:custGeom>
              <a:avLst/>
              <a:gdLst>
                <a:gd name="T0" fmla="*/ 0 w 2460"/>
                <a:gd name="T1" fmla="*/ 128 h 304"/>
                <a:gd name="T2" fmla="*/ 0 w 2460"/>
                <a:gd name="T3" fmla="*/ 172 h 304"/>
                <a:gd name="T4" fmla="*/ 380 w 2460"/>
                <a:gd name="T5" fmla="*/ 252 h 304"/>
                <a:gd name="T6" fmla="*/ 724 w 2460"/>
                <a:gd name="T7" fmla="*/ 288 h 304"/>
                <a:gd name="T8" fmla="*/ 1396 w 2460"/>
                <a:gd name="T9" fmla="*/ 292 h 304"/>
                <a:gd name="T10" fmla="*/ 2068 w 2460"/>
                <a:gd name="T11" fmla="*/ 304 h 304"/>
                <a:gd name="T12" fmla="*/ 2256 w 2460"/>
                <a:gd name="T13" fmla="*/ 284 h 304"/>
                <a:gd name="T14" fmla="*/ 2460 w 2460"/>
                <a:gd name="T15" fmla="*/ 236 h 304"/>
                <a:gd name="T16" fmla="*/ 2452 w 2460"/>
                <a:gd name="T17" fmla="*/ 64 h 304"/>
                <a:gd name="T18" fmla="*/ 2244 w 2460"/>
                <a:gd name="T19" fmla="*/ 16 h 304"/>
                <a:gd name="T20" fmla="*/ 1988 w 2460"/>
                <a:gd name="T21" fmla="*/ 0 h 304"/>
                <a:gd name="T22" fmla="*/ 840 w 2460"/>
                <a:gd name="T23" fmla="*/ 8 h 304"/>
                <a:gd name="T24" fmla="*/ 532 w 2460"/>
                <a:gd name="T25" fmla="*/ 20 h 304"/>
                <a:gd name="T26" fmla="*/ 264 w 2460"/>
                <a:gd name="T27" fmla="*/ 60 h 304"/>
                <a:gd name="T28" fmla="*/ 0 w 2460"/>
                <a:gd name="T29" fmla="*/ 128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0" h="304">
                  <a:moveTo>
                    <a:pt x="0" y="128"/>
                  </a:moveTo>
                  <a:lnTo>
                    <a:pt x="0" y="172"/>
                  </a:lnTo>
                  <a:lnTo>
                    <a:pt x="380" y="252"/>
                  </a:lnTo>
                  <a:lnTo>
                    <a:pt x="724" y="288"/>
                  </a:lnTo>
                  <a:lnTo>
                    <a:pt x="1396" y="292"/>
                  </a:lnTo>
                  <a:lnTo>
                    <a:pt x="2068" y="304"/>
                  </a:lnTo>
                  <a:lnTo>
                    <a:pt x="2256" y="284"/>
                  </a:lnTo>
                  <a:lnTo>
                    <a:pt x="2460" y="236"/>
                  </a:lnTo>
                  <a:lnTo>
                    <a:pt x="2452" y="64"/>
                  </a:lnTo>
                  <a:lnTo>
                    <a:pt x="2244" y="16"/>
                  </a:lnTo>
                  <a:lnTo>
                    <a:pt x="1988" y="0"/>
                  </a:lnTo>
                  <a:lnTo>
                    <a:pt x="840" y="8"/>
                  </a:lnTo>
                  <a:lnTo>
                    <a:pt x="532" y="20"/>
                  </a:lnTo>
                  <a:lnTo>
                    <a:pt x="264" y="60"/>
                  </a:lnTo>
                  <a:lnTo>
                    <a:pt x="0" y="128"/>
                  </a:lnTo>
                  <a:close/>
                </a:path>
              </a:pathLst>
            </a:custGeom>
            <a:solidFill>
              <a:srgbClr val="C0C0C0"/>
            </a:solidFill>
            <a:ln w="1905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23" name="Freeform 1387"/>
            <p:cNvSpPr>
              <a:spLocks/>
            </p:cNvSpPr>
            <p:nvPr/>
          </p:nvSpPr>
          <p:spPr bwMode="auto">
            <a:xfrm rot="10800000">
              <a:off x="330" y="1933"/>
              <a:ext cx="673" cy="104"/>
            </a:xfrm>
            <a:custGeom>
              <a:avLst/>
              <a:gdLst>
                <a:gd name="T0" fmla="*/ 0 w 1904"/>
                <a:gd name="T1" fmla="*/ 64 h 296"/>
                <a:gd name="T2" fmla="*/ 0 w 1904"/>
                <a:gd name="T3" fmla="*/ 236 h 296"/>
                <a:gd name="T4" fmla="*/ 296 w 1904"/>
                <a:gd name="T5" fmla="*/ 284 h 296"/>
                <a:gd name="T6" fmla="*/ 1500 w 1904"/>
                <a:gd name="T7" fmla="*/ 296 h 296"/>
                <a:gd name="T8" fmla="*/ 1716 w 1904"/>
                <a:gd name="T9" fmla="*/ 276 h 296"/>
                <a:gd name="T10" fmla="*/ 1904 w 1904"/>
                <a:gd name="T11" fmla="*/ 236 h 296"/>
                <a:gd name="T12" fmla="*/ 1888 w 1904"/>
                <a:gd name="T13" fmla="*/ 64 h 296"/>
                <a:gd name="T14" fmla="*/ 1676 w 1904"/>
                <a:gd name="T15" fmla="*/ 20 h 296"/>
                <a:gd name="T16" fmla="*/ 1428 w 1904"/>
                <a:gd name="T17" fmla="*/ 0 h 296"/>
                <a:gd name="T18" fmla="*/ 408 w 1904"/>
                <a:gd name="T19" fmla="*/ 8 h 296"/>
                <a:gd name="T20" fmla="*/ 192 w 1904"/>
                <a:gd name="T21" fmla="*/ 32 h 296"/>
                <a:gd name="T22" fmla="*/ 0 w 1904"/>
                <a:gd name="T23" fmla="*/ 64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4" h="296">
                  <a:moveTo>
                    <a:pt x="0" y="64"/>
                  </a:moveTo>
                  <a:lnTo>
                    <a:pt x="0" y="236"/>
                  </a:lnTo>
                  <a:lnTo>
                    <a:pt x="296" y="284"/>
                  </a:lnTo>
                  <a:lnTo>
                    <a:pt x="1500" y="296"/>
                  </a:lnTo>
                  <a:lnTo>
                    <a:pt x="1716" y="276"/>
                  </a:lnTo>
                  <a:lnTo>
                    <a:pt x="1904" y="236"/>
                  </a:lnTo>
                  <a:lnTo>
                    <a:pt x="1888" y="64"/>
                  </a:lnTo>
                  <a:lnTo>
                    <a:pt x="1676" y="20"/>
                  </a:lnTo>
                  <a:lnTo>
                    <a:pt x="1428" y="0"/>
                  </a:lnTo>
                  <a:lnTo>
                    <a:pt x="408" y="8"/>
                  </a:lnTo>
                  <a:lnTo>
                    <a:pt x="192" y="32"/>
                  </a:lnTo>
                  <a:lnTo>
                    <a:pt x="0" y="64"/>
                  </a:lnTo>
                  <a:close/>
                </a:path>
              </a:pathLst>
            </a:custGeom>
            <a:solidFill>
              <a:srgbClr val="969696"/>
            </a:solidFill>
            <a:ln w="158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24" name="Text Box 1388"/>
            <p:cNvSpPr txBox="1">
              <a:spLocks noChangeArrowheads="1"/>
            </p:cNvSpPr>
            <p:nvPr/>
          </p:nvSpPr>
          <p:spPr bwMode="auto">
            <a:xfrm>
              <a:off x="458" y="1891"/>
              <a:ext cx="43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rgbClr val="FF0000"/>
                  </a:solidFill>
                </a:rPr>
                <a:t>SUNK</a:t>
              </a:r>
            </a:p>
          </p:txBody>
        </p:sp>
      </p:grpSp>
      <p:sp>
        <p:nvSpPr>
          <p:cNvPr id="15726" name="Freeform 1390"/>
          <p:cNvSpPr>
            <a:spLocks/>
          </p:cNvSpPr>
          <p:nvPr/>
        </p:nvSpPr>
        <p:spPr bwMode="auto">
          <a:xfrm>
            <a:off x="2305050" y="4167188"/>
            <a:ext cx="492125" cy="490537"/>
          </a:xfrm>
          <a:custGeom>
            <a:avLst/>
            <a:gdLst>
              <a:gd name="T0" fmla="*/ 0 w 310"/>
              <a:gd name="T1" fmla="*/ 309 h 309"/>
              <a:gd name="T2" fmla="*/ 112 w 310"/>
              <a:gd name="T3" fmla="*/ 47 h 309"/>
              <a:gd name="T4" fmla="*/ 310 w 310"/>
              <a:gd name="T5" fmla="*/ 25 h 309"/>
            </a:gdLst>
            <a:ahLst/>
            <a:cxnLst>
              <a:cxn ang="0">
                <a:pos x="T0" y="T1"/>
              </a:cxn>
              <a:cxn ang="0">
                <a:pos x="T2" y="T3"/>
              </a:cxn>
              <a:cxn ang="0">
                <a:pos x="T4" y="T5"/>
              </a:cxn>
            </a:cxnLst>
            <a:rect l="0" t="0" r="r" b="b"/>
            <a:pathLst>
              <a:path w="310" h="309">
                <a:moveTo>
                  <a:pt x="0" y="309"/>
                </a:moveTo>
                <a:cubicBezTo>
                  <a:pt x="19" y="265"/>
                  <a:pt x="60" y="94"/>
                  <a:pt x="112" y="47"/>
                </a:cubicBezTo>
                <a:cubicBezTo>
                  <a:pt x="164" y="0"/>
                  <a:pt x="269" y="30"/>
                  <a:pt x="310" y="25"/>
                </a:cubicBezTo>
              </a:path>
            </a:pathLst>
          </a:custGeom>
          <a:noFill/>
          <a:ln w="50800">
            <a:solidFill>
              <a:srgbClr val="FF000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727" name="Group 1391"/>
          <p:cNvGrpSpPr>
            <a:grpSpLocks/>
          </p:cNvGrpSpPr>
          <p:nvPr/>
        </p:nvGrpSpPr>
        <p:grpSpPr bwMode="auto">
          <a:xfrm rot="10800000">
            <a:off x="2212975" y="4249738"/>
            <a:ext cx="552450" cy="58737"/>
            <a:chOff x="2132" y="3741"/>
            <a:chExt cx="728" cy="78"/>
          </a:xfrm>
        </p:grpSpPr>
        <p:sp>
          <p:nvSpPr>
            <p:cNvPr id="15728" name="Freeform 1392"/>
            <p:cNvSpPr>
              <a:spLocks/>
            </p:cNvSpPr>
            <p:nvPr/>
          </p:nvSpPr>
          <p:spPr bwMode="auto">
            <a:xfrm>
              <a:off x="2132" y="3741"/>
              <a:ext cx="728" cy="78"/>
            </a:xfrm>
            <a:custGeom>
              <a:avLst/>
              <a:gdLst>
                <a:gd name="T0" fmla="*/ 67 w 728"/>
                <a:gd name="T1" fmla="*/ 20 h 78"/>
                <a:gd name="T2" fmla="*/ 168 w 728"/>
                <a:gd name="T3" fmla="*/ 5 h 78"/>
                <a:gd name="T4" fmla="*/ 279 w 728"/>
                <a:gd name="T5" fmla="*/ 0 h 78"/>
                <a:gd name="T6" fmla="*/ 412 w 728"/>
                <a:gd name="T7" fmla="*/ 5 h 78"/>
                <a:gd name="T8" fmla="*/ 589 w 728"/>
                <a:gd name="T9" fmla="*/ 15 h 78"/>
                <a:gd name="T10" fmla="*/ 702 w 728"/>
                <a:gd name="T11" fmla="*/ 32 h 78"/>
                <a:gd name="T12" fmla="*/ 720 w 728"/>
                <a:gd name="T13" fmla="*/ 42 h 78"/>
                <a:gd name="T14" fmla="*/ 706 w 728"/>
                <a:gd name="T15" fmla="*/ 53 h 78"/>
                <a:gd name="T16" fmla="*/ 588 w 728"/>
                <a:gd name="T17" fmla="*/ 67 h 78"/>
                <a:gd name="T18" fmla="*/ 419 w 728"/>
                <a:gd name="T19" fmla="*/ 78 h 78"/>
                <a:gd name="T20" fmla="*/ 276 w 728"/>
                <a:gd name="T21" fmla="*/ 77 h 78"/>
                <a:gd name="T22" fmla="*/ 163 w 728"/>
                <a:gd name="T23" fmla="*/ 66 h 78"/>
                <a:gd name="T24" fmla="*/ 70 w 728"/>
                <a:gd name="T25" fmla="*/ 56 h 78"/>
                <a:gd name="T26" fmla="*/ 0 w 728"/>
                <a:gd name="T27" fmla="*/ 36 h 78"/>
                <a:gd name="T28" fmla="*/ 67 w 728"/>
                <a:gd name="T2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8" h="78">
                  <a:moveTo>
                    <a:pt x="67" y="20"/>
                  </a:moveTo>
                  <a:lnTo>
                    <a:pt x="168" y="5"/>
                  </a:lnTo>
                  <a:cubicBezTo>
                    <a:pt x="203" y="2"/>
                    <a:pt x="238" y="0"/>
                    <a:pt x="279" y="0"/>
                  </a:cubicBezTo>
                  <a:lnTo>
                    <a:pt x="412" y="5"/>
                  </a:lnTo>
                  <a:lnTo>
                    <a:pt x="589" y="15"/>
                  </a:lnTo>
                  <a:cubicBezTo>
                    <a:pt x="637" y="19"/>
                    <a:pt x="680" y="27"/>
                    <a:pt x="702" y="32"/>
                  </a:cubicBezTo>
                  <a:cubicBezTo>
                    <a:pt x="723" y="36"/>
                    <a:pt x="719" y="39"/>
                    <a:pt x="720" y="42"/>
                  </a:cubicBezTo>
                  <a:cubicBezTo>
                    <a:pt x="720" y="46"/>
                    <a:pt x="728" y="49"/>
                    <a:pt x="706" y="53"/>
                  </a:cubicBezTo>
                  <a:cubicBezTo>
                    <a:pt x="684" y="57"/>
                    <a:pt x="636" y="63"/>
                    <a:pt x="588" y="67"/>
                  </a:cubicBezTo>
                  <a:cubicBezTo>
                    <a:pt x="540" y="72"/>
                    <a:pt x="471" y="76"/>
                    <a:pt x="419" y="78"/>
                  </a:cubicBezTo>
                  <a:lnTo>
                    <a:pt x="276" y="77"/>
                  </a:lnTo>
                  <a:cubicBezTo>
                    <a:pt x="233" y="75"/>
                    <a:pt x="197" y="69"/>
                    <a:pt x="163" y="66"/>
                  </a:cubicBezTo>
                  <a:lnTo>
                    <a:pt x="70" y="56"/>
                  </a:lnTo>
                  <a:cubicBezTo>
                    <a:pt x="43" y="51"/>
                    <a:pt x="0" y="42"/>
                    <a:pt x="0" y="36"/>
                  </a:cubicBezTo>
                  <a:cubicBezTo>
                    <a:pt x="0" y="30"/>
                    <a:pt x="67" y="20"/>
                    <a:pt x="67" y="20"/>
                  </a:cubicBezTo>
                  <a:close/>
                </a:path>
              </a:pathLst>
            </a:custGeom>
            <a:solidFill>
              <a:srgbClr val="FF99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29" name="Freeform 1393"/>
            <p:cNvSpPr>
              <a:spLocks/>
            </p:cNvSpPr>
            <p:nvPr/>
          </p:nvSpPr>
          <p:spPr bwMode="auto">
            <a:xfrm>
              <a:off x="2355" y="3744"/>
              <a:ext cx="312" cy="68"/>
            </a:xfrm>
            <a:custGeom>
              <a:avLst/>
              <a:gdLst>
                <a:gd name="T0" fmla="*/ 3 w 312"/>
                <a:gd name="T1" fmla="*/ 45 h 68"/>
                <a:gd name="T2" fmla="*/ 0 w 312"/>
                <a:gd name="T3" fmla="*/ 26 h 68"/>
                <a:gd name="T4" fmla="*/ 14 w 312"/>
                <a:gd name="T5" fmla="*/ 2 h 68"/>
                <a:gd name="T6" fmla="*/ 110 w 312"/>
                <a:gd name="T7" fmla="*/ 0 h 68"/>
                <a:gd name="T8" fmla="*/ 142 w 312"/>
                <a:gd name="T9" fmla="*/ 0 h 68"/>
                <a:gd name="T10" fmla="*/ 221 w 312"/>
                <a:gd name="T11" fmla="*/ 2 h 68"/>
                <a:gd name="T12" fmla="*/ 309 w 312"/>
                <a:gd name="T13" fmla="*/ 9 h 68"/>
                <a:gd name="T14" fmla="*/ 312 w 312"/>
                <a:gd name="T15" fmla="*/ 63 h 68"/>
                <a:gd name="T16" fmla="*/ 221 w 312"/>
                <a:gd name="T17" fmla="*/ 68 h 68"/>
                <a:gd name="T18" fmla="*/ 113 w 312"/>
                <a:gd name="T19" fmla="*/ 68 h 68"/>
                <a:gd name="T20" fmla="*/ 20 w 312"/>
                <a:gd name="T21" fmla="*/ 65 h 68"/>
                <a:gd name="T22" fmla="*/ 3 w 312"/>
                <a:gd name="T23" fmla="*/ 4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2" h="68">
                  <a:moveTo>
                    <a:pt x="3" y="45"/>
                  </a:moveTo>
                  <a:lnTo>
                    <a:pt x="0" y="26"/>
                  </a:lnTo>
                  <a:lnTo>
                    <a:pt x="14" y="2"/>
                  </a:lnTo>
                  <a:lnTo>
                    <a:pt x="110" y="0"/>
                  </a:lnTo>
                  <a:lnTo>
                    <a:pt x="142" y="0"/>
                  </a:lnTo>
                  <a:lnTo>
                    <a:pt x="221" y="2"/>
                  </a:lnTo>
                  <a:lnTo>
                    <a:pt x="309" y="9"/>
                  </a:lnTo>
                  <a:lnTo>
                    <a:pt x="312" y="63"/>
                  </a:lnTo>
                  <a:lnTo>
                    <a:pt x="221" y="68"/>
                  </a:lnTo>
                  <a:lnTo>
                    <a:pt x="113" y="68"/>
                  </a:lnTo>
                  <a:lnTo>
                    <a:pt x="20" y="65"/>
                  </a:lnTo>
                  <a:lnTo>
                    <a:pt x="3" y="45"/>
                  </a:lnTo>
                  <a:close/>
                </a:path>
              </a:pathLst>
            </a:custGeom>
            <a:solidFill>
              <a:srgbClr val="FF00FF"/>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0" name="Freeform 1394"/>
            <p:cNvSpPr>
              <a:spLocks/>
            </p:cNvSpPr>
            <p:nvPr/>
          </p:nvSpPr>
          <p:spPr bwMode="auto">
            <a:xfrm>
              <a:off x="2363" y="3751"/>
              <a:ext cx="101" cy="50"/>
            </a:xfrm>
            <a:custGeom>
              <a:avLst/>
              <a:gdLst>
                <a:gd name="T0" fmla="*/ 0 w 101"/>
                <a:gd name="T1" fmla="*/ 14 h 50"/>
                <a:gd name="T2" fmla="*/ 27 w 101"/>
                <a:gd name="T3" fmla="*/ 0 h 50"/>
                <a:gd name="T4" fmla="*/ 42 w 101"/>
                <a:gd name="T5" fmla="*/ 17 h 50"/>
                <a:gd name="T6" fmla="*/ 101 w 101"/>
                <a:gd name="T7" fmla="*/ 17 h 50"/>
                <a:gd name="T8" fmla="*/ 101 w 101"/>
                <a:gd name="T9" fmla="*/ 39 h 50"/>
                <a:gd name="T10" fmla="*/ 44 w 101"/>
                <a:gd name="T11" fmla="*/ 38 h 50"/>
                <a:gd name="T12" fmla="*/ 28 w 101"/>
                <a:gd name="T13" fmla="*/ 50 h 50"/>
                <a:gd name="T14" fmla="*/ 0 w 101"/>
                <a:gd name="T15" fmla="*/ 37 h 50"/>
                <a:gd name="T16" fmla="*/ 0 w 101"/>
                <a:gd name="T17" fmla="*/ 1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0">
                  <a:moveTo>
                    <a:pt x="0" y="14"/>
                  </a:moveTo>
                  <a:lnTo>
                    <a:pt x="27" y="0"/>
                  </a:lnTo>
                  <a:lnTo>
                    <a:pt x="42" y="17"/>
                  </a:lnTo>
                  <a:lnTo>
                    <a:pt x="101" y="17"/>
                  </a:lnTo>
                  <a:lnTo>
                    <a:pt x="101" y="39"/>
                  </a:lnTo>
                  <a:lnTo>
                    <a:pt x="44" y="38"/>
                  </a:lnTo>
                  <a:lnTo>
                    <a:pt x="28" y="50"/>
                  </a:lnTo>
                  <a:lnTo>
                    <a:pt x="0" y="37"/>
                  </a:lnTo>
                  <a:lnTo>
                    <a:pt x="0" y="14"/>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1" name="Oval 1395"/>
            <p:cNvSpPr>
              <a:spLocks noChangeArrowheads="1"/>
            </p:cNvSpPr>
            <p:nvPr/>
          </p:nvSpPr>
          <p:spPr bwMode="auto">
            <a:xfrm>
              <a:off x="2503" y="3766"/>
              <a:ext cx="19" cy="2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32" name="Oval 1396"/>
            <p:cNvSpPr>
              <a:spLocks noChangeArrowheads="1"/>
            </p:cNvSpPr>
            <p:nvPr/>
          </p:nvSpPr>
          <p:spPr bwMode="auto">
            <a:xfrm>
              <a:off x="2441" y="3768"/>
              <a:ext cx="20" cy="20"/>
            </a:xfrm>
            <a:prstGeom prst="ellipse">
              <a:avLst/>
            </a:prstGeom>
            <a:solidFill>
              <a:srgbClr val="FF99CC"/>
            </a:solidFill>
            <a:ln w="158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733" name="Group 1397"/>
            <p:cNvGrpSpPr>
              <a:grpSpLocks/>
            </p:cNvGrpSpPr>
            <p:nvPr/>
          </p:nvGrpSpPr>
          <p:grpSpPr bwMode="auto">
            <a:xfrm>
              <a:off x="2222" y="3765"/>
              <a:ext cx="56" cy="24"/>
              <a:chOff x="2257" y="2942"/>
              <a:chExt cx="160" cy="69"/>
            </a:xfrm>
          </p:grpSpPr>
          <p:sp>
            <p:nvSpPr>
              <p:cNvPr id="15734" name="Freeform 1398"/>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5" name="Line 1399"/>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6" name="Line 1400"/>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737" name="Group 1401"/>
            <p:cNvGrpSpPr>
              <a:grpSpLocks/>
            </p:cNvGrpSpPr>
            <p:nvPr/>
          </p:nvGrpSpPr>
          <p:grpSpPr bwMode="auto">
            <a:xfrm rot="10800000">
              <a:off x="2299" y="3767"/>
              <a:ext cx="56" cy="24"/>
              <a:chOff x="2257" y="2942"/>
              <a:chExt cx="160" cy="69"/>
            </a:xfrm>
          </p:grpSpPr>
          <p:sp>
            <p:nvSpPr>
              <p:cNvPr id="15738" name="Freeform 1402"/>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39" name="Line 1403"/>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40" name="Line 1404"/>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741" name="Group 1405"/>
            <p:cNvGrpSpPr>
              <a:grpSpLocks/>
            </p:cNvGrpSpPr>
            <p:nvPr/>
          </p:nvGrpSpPr>
          <p:grpSpPr bwMode="auto">
            <a:xfrm>
              <a:off x="2253" y="3766"/>
              <a:ext cx="55" cy="24"/>
              <a:chOff x="2257" y="2942"/>
              <a:chExt cx="160" cy="69"/>
            </a:xfrm>
          </p:grpSpPr>
          <p:sp>
            <p:nvSpPr>
              <p:cNvPr id="15742" name="Freeform 1406"/>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43" name="Line 1407"/>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44" name="Line 1408"/>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745" name="Group 1409"/>
            <p:cNvGrpSpPr>
              <a:grpSpLocks/>
            </p:cNvGrpSpPr>
            <p:nvPr/>
          </p:nvGrpSpPr>
          <p:grpSpPr bwMode="auto">
            <a:xfrm rot="10800000">
              <a:off x="2673" y="3770"/>
              <a:ext cx="56" cy="24"/>
              <a:chOff x="2257" y="2942"/>
              <a:chExt cx="160" cy="69"/>
            </a:xfrm>
          </p:grpSpPr>
          <p:sp>
            <p:nvSpPr>
              <p:cNvPr id="15746" name="Freeform 1410"/>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47" name="Line 1411"/>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48" name="Line 1412"/>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749" name="Group 1413"/>
            <p:cNvGrpSpPr>
              <a:grpSpLocks/>
            </p:cNvGrpSpPr>
            <p:nvPr/>
          </p:nvGrpSpPr>
          <p:grpSpPr bwMode="auto">
            <a:xfrm rot="10800000">
              <a:off x="2636" y="3769"/>
              <a:ext cx="56" cy="24"/>
              <a:chOff x="2257" y="2942"/>
              <a:chExt cx="160" cy="69"/>
            </a:xfrm>
          </p:grpSpPr>
          <p:sp>
            <p:nvSpPr>
              <p:cNvPr id="15750" name="Freeform 1414"/>
              <p:cNvSpPr>
                <a:spLocks/>
              </p:cNvSpPr>
              <p:nvPr/>
            </p:nvSpPr>
            <p:spPr bwMode="auto">
              <a:xfrm>
                <a:off x="2325" y="2942"/>
                <a:ext cx="92" cy="69"/>
              </a:xfrm>
              <a:custGeom>
                <a:avLst/>
                <a:gdLst>
                  <a:gd name="T0" fmla="*/ 0 w 92"/>
                  <a:gd name="T1" fmla="*/ 16 h 69"/>
                  <a:gd name="T2" fmla="*/ 0 w 92"/>
                  <a:gd name="T3" fmla="*/ 52 h 69"/>
                  <a:gd name="T4" fmla="*/ 32 w 92"/>
                  <a:gd name="T5" fmla="*/ 69 h 69"/>
                  <a:gd name="T6" fmla="*/ 92 w 92"/>
                  <a:gd name="T7" fmla="*/ 60 h 69"/>
                  <a:gd name="T8" fmla="*/ 92 w 92"/>
                  <a:gd name="T9" fmla="*/ 12 h 69"/>
                  <a:gd name="T10" fmla="*/ 33 w 92"/>
                  <a:gd name="T11" fmla="*/ 0 h 69"/>
                  <a:gd name="T12" fmla="*/ 0 w 92"/>
                  <a:gd name="T13" fmla="*/ 16 h 69"/>
                </a:gdLst>
                <a:ahLst/>
                <a:cxnLst>
                  <a:cxn ang="0">
                    <a:pos x="T0" y="T1"/>
                  </a:cxn>
                  <a:cxn ang="0">
                    <a:pos x="T2" y="T3"/>
                  </a:cxn>
                  <a:cxn ang="0">
                    <a:pos x="T4" y="T5"/>
                  </a:cxn>
                  <a:cxn ang="0">
                    <a:pos x="T6" y="T7"/>
                  </a:cxn>
                  <a:cxn ang="0">
                    <a:pos x="T8" y="T9"/>
                  </a:cxn>
                  <a:cxn ang="0">
                    <a:pos x="T10" y="T11"/>
                  </a:cxn>
                  <a:cxn ang="0">
                    <a:pos x="T12" y="T13"/>
                  </a:cxn>
                </a:cxnLst>
                <a:rect l="0" t="0" r="r" b="b"/>
                <a:pathLst>
                  <a:path w="92" h="69">
                    <a:moveTo>
                      <a:pt x="0" y="16"/>
                    </a:moveTo>
                    <a:lnTo>
                      <a:pt x="0" y="52"/>
                    </a:lnTo>
                    <a:lnTo>
                      <a:pt x="32" y="69"/>
                    </a:lnTo>
                    <a:lnTo>
                      <a:pt x="92" y="60"/>
                    </a:lnTo>
                    <a:lnTo>
                      <a:pt x="92" y="12"/>
                    </a:lnTo>
                    <a:lnTo>
                      <a:pt x="33" y="0"/>
                    </a:lnTo>
                    <a:lnTo>
                      <a:pt x="0" y="16"/>
                    </a:lnTo>
                    <a:close/>
                  </a:path>
                </a:pathLst>
              </a:custGeom>
              <a:solidFill>
                <a:srgbClr val="800000"/>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51" name="Line 1415"/>
              <p:cNvSpPr>
                <a:spLocks noChangeShapeType="1"/>
              </p:cNvSpPr>
              <p:nvPr/>
            </p:nvSpPr>
            <p:spPr bwMode="auto">
              <a:xfrm flipH="1">
                <a:off x="2257" y="2966"/>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52" name="Line 1416"/>
              <p:cNvSpPr>
                <a:spLocks noChangeShapeType="1"/>
              </p:cNvSpPr>
              <p:nvPr/>
            </p:nvSpPr>
            <p:spPr bwMode="auto">
              <a:xfrm flipH="1">
                <a:off x="2257" y="2984"/>
                <a:ext cx="63"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15753" name="AutoShape 1417"/>
          <p:cNvSpPr>
            <a:spLocks noChangeArrowheads="1"/>
          </p:cNvSpPr>
          <p:nvPr/>
        </p:nvSpPr>
        <p:spPr bwMode="auto">
          <a:xfrm>
            <a:off x="2789238" y="40687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754" name="Picture 1418"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11475" y="4200525"/>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15755" name="AutoShape 1419"/>
          <p:cNvSpPr>
            <a:spLocks noChangeArrowheads="1"/>
          </p:cNvSpPr>
          <p:nvPr/>
        </p:nvSpPr>
        <p:spPr bwMode="auto">
          <a:xfrm>
            <a:off x="2836863" y="40592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56" name="AutoShape 1420"/>
          <p:cNvSpPr>
            <a:spLocks noChangeArrowheads="1"/>
          </p:cNvSpPr>
          <p:nvPr/>
        </p:nvSpPr>
        <p:spPr bwMode="auto">
          <a:xfrm>
            <a:off x="2582863" y="37258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757" name="Picture 1421" descr="The Civil War 35 Star Fla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632075" y="3841750"/>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15761" name="Group 1425"/>
          <p:cNvGrpSpPr>
            <a:grpSpLocks/>
          </p:cNvGrpSpPr>
          <p:nvPr/>
        </p:nvGrpSpPr>
        <p:grpSpPr bwMode="auto">
          <a:xfrm>
            <a:off x="2390775" y="5940425"/>
            <a:ext cx="1397000" cy="917575"/>
            <a:chOff x="202" y="3742"/>
            <a:chExt cx="880" cy="578"/>
          </a:xfrm>
        </p:grpSpPr>
        <p:grpSp>
          <p:nvGrpSpPr>
            <p:cNvPr id="15711" name="Group 1375"/>
            <p:cNvGrpSpPr>
              <a:grpSpLocks/>
            </p:cNvGrpSpPr>
            <p:nvPr/>
          </p:nvGrpSpPr>
          <p:grpSpPr bwMode="auto">
            <a:xfrm>
              <a:off x="202" y="3742"/>
              <a:ext cx="849" cy="578"/>
              <a:chOff x="1504" y="3742"/>
              <a:chExt cx="849" cy="578"/>
            </a:xfrm>
          </p:grpSpPr>
          <p:sp>
            <p:nvSpPr>
              <p:cNvPr id="15712" name="Rectangle 1376"/>
              <p:cNvSpPr>
                <a:spLocks noChangeArrowheads="1"/>
              </p:cNvSpPr>
              <p:nvPr/>
            </p:nvSpPr>
            <p:spPr bwMode="auto">
              <a:xfrm>
                <a:off x="1504" y="3757"/>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13" name="Text Box 1377"/>
              <p:cNvSpPr txBox="1">
                <a:spLocks noChangeArrowheads="1"/>
              </p:cNvSpPr>
              <p:nvPr/>
            </p:nvSpPr>
            <p:spPr bwMode="auto">
              <a:xfrm>
                <a:off x="1532" y="3742"/>
                <a:ext cx="82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p:txBody>
          </p:sp>
        </p:grpSp>
        <p:graphicFrame>
          <p:nvGraphicFramePr>
            <p:cNvPr id="15758" name="Object 1422"/>
            <p:cNvGraphicFramePr>
              <a:graphicFrameLocks noChangeAspect="1"/>
            </p:cNvGraphicFramePr>
            <p:nvPr/>
          </p:nvGraphicFramePr>
          <p:xfrm>
            <a:off x="233" y="3936"/>
            <a:ext cx="328" cy="318"/>
          </p:xfrm>
          <a:graphic>
            <a:graphicData uri="http://schemas.openxmlformats.org/presentationml/2006/ole">
              <mc:AlternateContent xmlns:mc="http://schemas.openxmlformats.org/markup-compatibility/2006">
                <mc:Choice xmlns:v="urn:schemas-microsoft-com:vml" Requires="v">
                  <p:oleObj spid="_x0000_s15821" name="Bitmap Image" r:id="rId22" imgW="3772427" imgH="3657143" progId="Paint.Picture">
                    <p:embed/>
                  </p:oleObj>
                </mc:Choice>
                <mc:Fallback>
                  <p:oleObj name="Bitmap Image" r:id="rId22" imgW="3772427" imgH="3657143" progId="Paint.Picture">
                    <p:embed/>
                    <p:pic>
                      <p:nvPicPr>
                        <p:cNvPr id="0" name="Object 1422"/>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33" y="3936"/>
                          <a:ext cx="328" cy="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760" name="Text Box 1424"/>
            <p:cNvSpPr txBox="1">
              <a:spLocks noChangeArrowheads="1"/>
            </p:cNvSpPr>
            <p:nvPr/>
          </p:nvSpPr>
          <p:spPr bwMode="auto">
            <a:xfrm>
              <a:off x="518" y="3931"/>
              <a:ext cx="564"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solidFill>
                    <a:srgbClr val="008000"/>
                  </a:solidFill>
                </a:rPr>
                <a:t>6</a:t>
              </a:r>
              <a:r>
                <a:rPr lang="en-US" altLang="en-US" sz="1400" b="1" u="sng" baseline="30000">
                  <a:solidFill>
                    <a:srgbClr val="008000"/>
                  </a:solidFill>
                </a:rPr>
                <a:t>th</a:t>
              </a:r>
              <a:r>
                <a:rPr lang="en-US" altLang="en-US" sz="1400" b="1" u="sng">
                  <a:solidFill>
                    <a:srgbClr val="008000"/>
                  </a:solidFill>
                </a:rPr>
                <a:t> Army</a:t>
              </a:r>
            </a:p>
            <a:p>
              <a:r>
                <a:rPr lang="en-US" altLang="en-US" sz="1400" b="1">
                  <a:solidFill>
                    <a:srgbClr val="008000"/>
                  </a:solidFill>
                </a:rPr>
                <a:t>Kruger</a:t>
              </a:r>
            </a:p>
          </p:txBody>
        </p:sp>
      </p:grpSp>
      <p:sp>
        <p:nvSpPr>
          <p:cNvPr id="15762" name="AutoShape 1426"/>
          <p:cNvSpPr>
            <a:spLocks noChangeArrowheads="1"/>
          </p:cNvSpPr>
          <p:nvPr/>
        </p:nvSpPr>
        <p:spPr bwMode="auto">
          <a:xfrm>
            <a:off x="1901825" y="3829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63" name="AutoShape 1427"/>
          <p:cNvSpPr>
            <a:spLocks noChangeArrowheads="1"/>
          </p:cNvSpPr>
          <p:nvPr/>
        </p:nvSpPr>
        <p:spPr bwMode="auto">
          <a:xfrm>
            <a:off x="2003425" y="34639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64" name="AutoShape 1428"/>
          <p:cNvSpPr>
            <a:spLocks noChangeArrowheads="1"/>
          </p:cNvSpPr>
          <p:nvPr/>
        </p:nvSpPr>
        <p:spPr bwMode="auto">
          <a:xfrm>
            <a:off x="2409825" y="35083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65" name="AutoShape 1429"/>
          <p:cNvSpPr>
            <a:spLocks noChangeArrowheads="1"/>
          </p:cNvSpPr>
          <p:nvPr/>
        </p:nvSpPr>
        <p:spPr bwMode="auto">
          <a:xfrm>
            <a:off x="2251075" y="39814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15770" name="Line 1434"/>
          <p:cNvSpPr>
            <a:spLocks noChangeShapeType="1"/>
          </p:cNvSpPr>
          <p:nvPr/>
        </p:nvSpPr>
        <p:spPr bwMode="auto">
          <a:xfrm>
            <a:off x="0" y="0"/>
            <a:ext cx="1800225" cy="2074863"/>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1" name="Line 1435"/>
          <p:cNvSpPr>
            <a:spLocks noChangeShapeType="1"/>
          </p:cNvSpPr>
          <p:nvPr/>
        </p:nvSpPr>
        <p:spPr bwMode="auto">
          <a:xfrm flipV="1">
            <a:off x="0" y="0"/>
            <a:ext cx="1735138" cy="2054225"/>
          </a:xfrm>
          <a:prstGeom prst="line">
            <a:avLst/>
          </a:prstGeom>
          <a:noFill/>
          <a:ln w="635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4" name="Freeform 1438"/>
          <p:cNvSpPr>
            <a:spLocks/>
          </p:cNvSpPr>
          <p:nvPr/>
        </p:nvSpPr>
        <p:spPr bwMode="auto">
          <a:xfrm>
            <a:off x="2871788" y="2330450"/>
            <a:ext cx="947737" cy="1343025"/>
          </a:xfrm>
          <a:custGeom>
            <a:avLst/>
            <a:gdLst>
              <a:gd name="T0" fmla="*/ 135 w 597"/>
              <a:gd name="T1" fmla="*/ 846 h 846"/>
              <a:gd name="T2" fmla="*/ 77 w 597"/>
              <a:gd name="T3" fmla="*/ 594 h 846"/>
              <a:gd name="T4" fmla="*/ 597 w 597"/>
              <a:gd name="T5" fmla="*/ 0 h 846"/>
            </a:gdLst>
            <a:ahLst/>
            <a:cxnLst>
              <a:cxn ang="0">
                <a:pos x="T0" y="T1"/>
              </a:cxn>
              <a:cxn ang="0">
                <a:pos x="T2" y="T3"/>
              </a:cxn>
              <a:cxn ang="0">
                <a:pos x="T4" y="T5"/>
              </a:cxn>
            </a:cxnLst>
            <a:rect l="0" t="0" r="r" b="b"/>
            <a:pathLst>
              <a:path w="597" h="846">
                <a:moveTo>
                  <a:pt x="135" y="846"/>
                </a:moveTo>
                <a:cubicBezTo>
                  <a:pt x="125" y="804"/>
                  <a:pt x="0" y="735"/>
                  <a:pt x="77" y="594"/>
                </a:cubicBezTo>
                <a:cubicBezTo>
                  <a:pt x="154" y="453"/>
                  <a:pt x="489" y="124"/>
                  <a:pt x="597" y="0"/>
                </a:cubicBezTo>
              </a:path>
            </a:pathLst>
          </a:custGeom>
          <a:noFill/>
          <a:ln w="1016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75" name="Freeform 1439"/>
          <p:cNvSpPr>
            <a:spLocks/>
          </p:cNvSpPr>
          <p:nvPr/>
        </p:nvSpPr>
        <p:spPr bwMode="auto">
          <a:xfrm>
            <a:off x="2184400" y="4117975"/>
            <a:ext cx="812800" cy="1085850"/>
          </a:xfrm>
          <a:custGeom>
            <a:avLst/>
            <a:gdLst>
              <a:gd name="T0" fmla="*/ 512 w 512"/>
              <a:gd name="T1" fmla="*/ 10 h 684"/>
              <a:gd name="T2" fmla="*/ 252 w 512"/>
              <a:gd name="T3" fmla="*/ 112 h 684"/>
              <a:gd name="T4" fmla="*/ 0 w 512"/>
              <a:gd name="T5" fmla="*/ 684 h 684"/>
            </a:gdLst>
            <a:ahLst/>
            <a:cxnLst>
              <a:cxn ang="0">
                <a:pos x="T0" y="T1"/>
              </a:cxn>
              <a:cxn ang="0">
                <a:pos x="T2" y="T3"/>
              </a:cxn>
              <a:cxn ang="0">
                <a:pos x="T4" y="T5"/>
              </a:cxn>
            </a:cxnLst>
            <a:rect l="0" t="0" r="r" b="b"/>
            <a:pathLst>
              <a:path w="512" h="684">
                <a:moveTo>
                  <a:pt x="512" y="10"/>
                </a:moveTo>
                <a:cubicBezTo>
                  <a:pt x="469" y="27"/>
                  <a:pt x="337" y="0"/>
                  <a:pt x="252" y="112"/>
                </a:cubicBezTo>
                <a:cubicBezTo>
                  <a:pt x="167" y="224"/>
                  <a:pt x="52" y="565"/>
                  <a:pt x="0" y="684"/>
                </a:cubicBezTo>
              </a:path>
            </a:pathLst>
          </a:custGeom>
          <a:noFill/>
          <a:ln w="101600" cmpd="tri">
            <a:solidFill>
              <a:srgbClr val="0000FF"/>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5776" name="Group 1440"/>
          <p:cNvGrpSpPr>
            <a:grpSpLocks/>
          </p:cNvGrpSpPr>
          <p:nvPr/>
        </p:nvGrpSpPr>
        <p:grpSpPr bwMode="auto">
          <a:xfrm>
            <a:off x="7604125" y="3136900"/>
            <a:ext cx="1454150" cy="244475"/>
            <a:chOff x="4814" y="1966"/>
            <a:chExt cx="916" cy="154"/>
          </a:xfrm>
        </p:grpSpPr>
        <p:grpSp>
          <p:nvGrpSpPr>
            <p:cNvPr id="15777" name="Group 1441"/>
            <p:cNvGrpSpPr>
              <a:grpSpLocks/>
            </p:cNvGrpSpPr>
            <p:nvPr/>
          </p:nvGrpSpPr>
          <p:grpSpPr bwMode="auto">
            <a:xfrm rot="-132102">
              <a:off x="4814" y="1969"/>
              <a:ext cx="916" cy="137"/>
              <a:chOff x="1208" y="2784"/>
              <a:chExt cx="3126" cy="468"/>
            </a:xfrm>
          </p:grpSpPr>
          <p:grpSp>
            <p:nvGrpSpPr>
              <p:cNvPr id="15778" name="Group 1442"/>
              <p:cNvGrpSpPr>
                <a:grpSpLocks/>
              </p:cNvGrpSpPr>
              <p:nvPr/>
            </p:nvGrpSpPr>
            <p:grpSpPr bwMode="auto">
              <a:xfrm>
                <a:off x="1208" y="2784"/>
                <a:ext cx="3126" cy="448"/>
                <a:chOff x="1208" y="2784"/>
                <a:chExt cx="3126" cy="448"/>
              </a:xfrm>
            </p:grpSpPr>
            <p:sp>
              <p:nvSpPr>
                <p:cNvPr id="15779" name="Freeform 144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0" name="Freeform 144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1" name="Freeform 144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2" name="Freeform 144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83" name="Oval 144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84" name="Freeform 144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5" name="Freeform 144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6" name="Freeform 145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87" name="Freeform 145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88" name="Text Box 1452"/>
            <p:cNvSpPr txBox="1">
              <a:spLocks noChangeArrowheads="1"/>
            </p:cNvSpPr>
            <p:nvPr/>
          </p:nvSpPr>
          <p:spPr bwMode="auto">
            <a:xfrm>
              <a:off x="4961" y="1966"/>
              <a:ext cx="5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Ticonderoga</a:t>
              </a:r>
            </a:p>
          </p:txBody>
        </p:sp>
        <p:sp>
          <p:nvSpPr>
            <p:cNvPr id="15789" name="Text Box 1453"/>
            <p:cNvSpPr txBox="1">
              <a:spLocks noChangeArrowheads="1"/>
            </p:cNvSpPr>
            <p:nvPr/>
          </p:nvSpPr>
          <p:spPr bwMode="auto">
            <a:xfrm>
              <a:off x="5519" y="197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14</a:t>
              </a:r>
            </a:p>
          </p:txBody>
        </p:sp>
      </p:grpSp>
      <p:grpSp>
        <p:nvGrpSpPr>
          <p:cNvPr id="15791" name="Group 1455"/>
          <p:cNvGrpSpPr>
            <a:grpSpLocks/>
          </p:cNvGrpSpPr>
          <p:nvPr/>
        </p:nvGrpSpPr>
        <p:grpSpPr bwMode="auto">
          <a:xfrm>
            <a:off x="7646988" y="2624138"/>
            <a:ext cx="1454150" cy="274637"/>
            <a:chOff x="4772" y="1447"/>
            <a:chExt cx="916" cy="173"/>
          </a:xfrm>
        </p:grpSpPr>
        <p:grpSp>
          <p:nvGrpSpPr>
            <p:cNvPr id="15792" name="Group 1456"/>
            <p:cNvGrpSpPr>
              <a:grpSpLocks/>
            </p:cNvGrpSpPr>
            <p:nvPr/>
          </p:nvGrpSpPr>
          <p:grpSpPr bwMode="auto">
            <a:xfrm rot="-132102">
              <a:off x="4772" y="1453"/>
              <a:ext cx="916" cy="137"/>
              <a:chOff x="1208" y="2784"/>
              <a:chExt cx="3126" cy="468"/>
            </a:xfrm>
          </p:grpSpPr>
          <p:grpSp>
            <p:nvGrpSpPr>
              <p:cNvPr id="15793" name="Group 1457"/>
              <p:cNvGrpSpPr>
                <a:grpSpLocks/>
              </p:cNvGrpSpPr>
              <p:nvPr/>
            </p:nvGrpSpPr>
            <p:grpSpPr bwMode="auto">
              <a:xfrm>
                <a:off x="1208" y="2784"/>
                <a:ext cx="3126" cy="448"/>
                <a:chOff x="1208" y="2784"/>
                <a:chExt cx="3126" cy="448"/>
              </a:xfrm>
            </p:grpSpPr>
            <p:sp>
              <p:nvSpPr>
                <p:cNvPr id="15794" name="Freeform 145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95" name="Freeform 145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96" name="Freeform 146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797" name="Freeform 146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798" name="Oval 1462"/>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799" name="Freeform 146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0" name="Freeform 146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1" name="Freeform 146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2" name="Freeform 146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803" name="Text Box 1467"/>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15804" name="Text Box 1468"/>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13</a:t>
              </a:r>
            </a:p>
          </p:txBody>
        </p:sp>
      </p:grpSp>
      <p:grpSp>
        <p:nvGrpSpPr>
          <p:cNvPr id="15805" name="Group 1469"/>
          <p:cNvGrpSpPr>
            <a:grpSpLocks/>
          </p:cNvGrpSpPr>
          <p:nvPr/>
        </p:nvGrpSpPr>
        <p:grpSpPr bwMode="auto">
          <a:xfrm>
            <a:off x="7600950" y="3132138"/>
            <a:ext cx="1454150" cy="274637"/>
            <a:chOff x="4772" y="1447"/>
            <a:chExt cx="916" cy="173"/>
          </a:xfrm>
        </p:grpSpPr>
        <p:grpSp>
          <p:nvGrpSpPr>
            <p:cNvPr id="15806" name="Group 1470"/>
            <p:cNvGrpSpPr>
              <a:grpSpLocks/>
            </p:cNvGrpSpPr>
            <p:nvPr/>
          </p:nvGrpSpPr>
          <p:grpSpPr bwMode="auto">
            <a:xfrm rot="-132102">
              <a:off x="4772" y="1453"/>
              <a:ext cx="916" cy="137"/>
              <a:chOff x="1208" y="2784"/>
              <a:chExt cx="3126" cy="468"/>
            </a:xfrm>
          </p:grpSpPr>
          <p:grpSp>
            <p:nvGrpSpPr>
              <p:cNvPr id="15807" name="Group 1471"/>
              <p:cNvGrpSpPr>
                <a:grpSpLocks/>
              </p:cNvGrpSpPr>
              <p:nvPr/>
            </p:nvGrpSpPr>
            <p:grpSpPr bwMode="auto">
              <a:xfrm>
                <a:off x="1208" y="2784"/>
                <a:ext cx="3126" cy="448"/>
                <a:chOff x="1208" y="2784"/>
                <a:chExt cx="3126" cy="448"/>
              </a:xfrm>
            </p:grpSpPr>
            <p:sp>
              <p:nvSpPr>
                <p:cNvPr id="15808" name="Freeform 147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09" name="Freeform 147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0" name="Freeform 147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1" name="Freeform 147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812" name="Oval 1476"/>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813" name="Freeform 147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4" name="Freeform 147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5" name="Freeform 147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816" name="Freeform 148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5817" name="Text Box 1481"/>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15818" name="Text Box 1482"/>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14</a:t>
              </a:r>
            </a:p>
          </p:txBody>
        </p:sp>
      </p:grpSp>
      <p:sp>
        <p:nvSpPr>
          <p:cNvPr id="15819" name="Oval 1483"/>
          <p:cNvSpPr>
            <a:spLocks noChangeArrowheads="1"/>
          </p:cNvSpPr>
          <p:nvPr/>
        </p:nvSpPr>
        <p:spPr bwMode="auto">
          <a:xfrm>
            <a:off x="3843338" y="4333875"/>
            <a:ext cx="1722437" cy="2889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5485" name="Group 1149"/>
          <p:cNvGrpSpPr>
            <a:grpSpLocks/>
          </p:cNvGrpSpPr>
          <p:nvPr/>
        </p:nvGrpSpPr>
        <p:grpSpPr bwMode="auto">
          <a:xfrm>
            <a:off x="2954338" y="5148263"/>
            <a:ext cx="825500" cy="446087"/>
            <a:chOff x="2139" y="3596"/>
            <a:chExt cx="520" cy="281"/>
          </a:xfrm>
        </p:grpSpPr>
        <p:sp>
          <p:nvSpPr>
            <p:cNvPr id="15486" name="AutoShape 1150"/>
            <p:cNvSpPr>
              <a:spLocks noChangeArrowheads="1"/>
            </p:cNvSpPr>
            <p:nvPr/>
          </p:nvSpPr>
          <p:spPr bwMode="auto">
            <a:xfrm>
              <a:off x="2139" y="3604"/>
              <a:ext cx="439" cy="273"/>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7</a:t>
              </a:r>
            </a:p>
            <a:p>
              <a:r>
                <a:rPr lang="en-US" altLang="en-US" sz="1000" b="1">
                  <a:solidFill>
                    <a:srgbClr val="FFFF00"/>
                  </a:solidFill>
                </a:rPr>
                <a:t>Kinkaid</a:t>
              </a:r>
            </a:p>
          </p:txBody>
        </p:sp>
        <p:pic>
          <p:nvPicPr>
            <p:cNvPr id="15487" name="Picture 1151" descr="MCTN00839_0000[1]"/>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285" y="3634"/>
              <a:ext cx="94" cy="125"/>
            </a:xfrm>
            <a:prstGeom prst="rect">
              <a:avLst/>
            </a:prstGeom>
            <a:noFill/>
            <a:extLst>
              <a:ext uri="{909E8E84-426E-40DD-AFC4-6F175D3DCCD1}">
                <a14:hiddenFill xmlns:a14="http://schemas.microsoft.com/office/drawing/2010/main">
                  <a:solidFill>
                    <a:srgbClr val="FFFFFF"/>
                  </a:solidFill>
                </a14:hiddenFill>
              </a:ext>
            </a:extLst>
          </p:spPr>
        </p:pic>
        <p:grpSp>
          <p:nvGrpSpPr>
            <p:cNvPr id="15488" name="Group 1152"/>
            <p:cNvGrpSpPr>
              <a:grpSpLocks/>
            </p:cNvGrpSpPr>
            <p:nvPr/>
          </p:nvGrpSpPr>
          <p:grpSpPr bwMode="auto">
            <a:xfrm>
              <a:off x="2396" y="3617"/>
              <a:ext cx="229" cy="157"/>
              <a:chOff x="2396" y="3617"/>
              <a:chExt cx="229" cy="157"/>
            </a:xfrm>
          </p:grpSpPr>
          <p:sp>
            <p:nvSpPr>
              <p:cNvPr id="15489" name="Oval 1153"/>
              <p:cNvSpPr>
                <a:spLocks noChangeArrowheads="1"/>
              </p:cNvSpPr>
              <p:nvPr/>
            </p:nvSpPr>
            <p:spPr bwMode="auto">
              <a:xfrm>
                <a:off x="2396" y="3617"/>
                <a:ext cx="229" cy="1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15490" name="Picture 1154" descr="Square_Transparent"/>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457" y="3667"/>
                <a:ext cx="108" cy="107"/>
              </a:xfrm>
              <a:prstGeom prst="rect">
                <a:avLst/>
              </a:prstGeom>
              <a:noFill/>
              <a:extLst>
                <a:ext uri="{909E8E84-426E-40DD-AFC4-6F175D3DCCD1}">
                  <a14:hiddenFill xmlns:a14="http://schemas.microsoft.com/office/drawing/2010/main">
                    <a:solidFill>
                      <a:srgbClr val="FFFFFF"/>
                    </a:solidFill>
                  </a14:hiddenFill>
                </a:ext>
              </a:extLst>
            </p:spPr>
          </p:pic>
        </p:grpSp>
        <p:sp>
          <p:nvSpPr>
            <p:cNvPr id="15491" name="Text Box 1155"/>
            <p:cNvSpPr txBox="1">
              <a:spLocks noChangeArrowheads="1"/>
            </p:cNvSpPr>
            <p:nvPr/>
          </p:nvSpPr>
          <p:spPr bwMode="auto">
            <a:xfrm>
              <a:off x="2376" y="3596"/>
              <a:ext cx="283"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FEAF</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13550"/>
                                        </p:tgtEl>
                                        <p:attrNameLst>
                                          <p:attrName>style.visibility</p:attrName>
                                        </p:attrNameLst>
                                      </p:cBhvr>
                                      <p:to>
                                        <p:strVal val="visible"/>
                                      </p:to>
                                    </p:set>
                                    <p:animEffect transition="in" filter="dissolve">
                                      <p:cBhvr>
                                        <p:cTn id="7" dur="500"/>
                                        <p:tgtEl>
                                          <p:spTgt spid="1355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20"/>
                                        </p:tgtEl>
                                        <p:attrNameLst>
                                          <p:attrName>style.visibility</p:attrName>
                                        </p:attrNameLst>
                                      </p:cBhvr>
                                      <p:to>
                                        <p:strVal val="visible"/>
                                      </p:to>
                                    </p:set>
                                    <p:animEffect transition="in" filter="dissolve">
                                      <p:cBhvr>
                                        <p:cTn id="10" dur="500"/>
                                        <p:tgtEl>
                                          <p:spTgt spid="13320"/>
                                        </p:tgtEl>
                                      </p:cBhvr>
                                    </p:animEffect>
                                  </p:childTnLst>
                                </p:cTn>
                              </p:par>
                              <p:par>
                                <p:cTn id="11" presetID="0" presetClass="path" presetSubtype="0" accel="50000" decel="50000" fill="hold" nodeType="withEffect">
                                  <p:stCondLst>
                                    <p:cond delay="0"/>
                                  </p:stCondLst>
                                  <p:childTnLst>
                                    <p:animMotion origin="layout" path="M -0.00191 -0.0007 L -0.18385 0.06412 L -0.46094 0.10301 " pathEditMode="relative" rAng="0" ptsTypes="AAA">
                                      <p:cBhvr>
                                        <p:cTn id="12" dur="2000" fill="hold"/>
                                        <p:tgtEl>
                                          <p:spTgt spid="14073"/>
                                        </p:tgtEl>
                                        <p:attrNameLst>
                                          <p:attrName>ppt_x</p:attrName>
                                          <p:attrName>ppt_y</p:attrName>
                                        </p:attrNameLst>
                                      </p:cBhvr>
                                      <p:rCtr x="-22951" y="5185"/>
                                    </p:animMotion>
                                  </p:childTnLst>
                                  <p:subTnLst>
                                    <p:audio>
                                      <p:cMediaNode>
                                        <p:cTn display="0" masterRel="sameClick">
                                          <p:stCondLst>
                                            <p:cond evt="begin" delay="0">
                                              <p:tn val="11"/>
                                            </p:cond>
                                          </p:stCondLst>
                                          <p:endCondLst>
                                            <p:cond evt="onStopAudio" delay="0">
                                              <p:tgtEl>
                                                <p:sldTgt/>
                                              </p:tgtEl>
                                            </p:cond>
                                          </p:endCondLst>
                                        </p:cTn>
                                        <p:tgtEl>
                                          <p:sndTgt r:embed="rId4" name="nautical026.wav"/>
                                        </p:tgtEl>
                                      </p:cMediaNode>
                                    </p:audio>
                                  </p:subTnLst>
                                </p:cTn>
                              </p:par>
                              <p:par>
                                <p:cTn id="13" presetID="0" presetClass="path" presetSubtype="0" accel="50000" decel="50000" fill="hold" nodeType="withEffect">
                                  <p:stCondLst>
                                    <p:cond delay="0"/>
                                  </p:stCondLst>
                                  <p:childTnLst>
                                    <p:animMotion origin="layout" path="M 3.61111E-6 -4.44444E-6 L -0.17917 0.05926 L -0.46025 0.10209 " pathEditMode="relative" rAng="0" ptsTypes="AAA">
                                      <p:cBhvr>
                                        <p:cTn id="14" dur="2000" fill="hold"/>
                                        <p:tgtEl>
                                          <p:spTgt spid="14086"/>
                                        </p:tgtEl>
                                        <p:attrNameLst>
                                          <p:attrName>ppt_x</p:attrName>
                                          <p:attrName>ppt_y</p:attrName>
                                        </p:attrNameLst>
                                      </p:cBhvr>
                                      <p:rCtr x="-23021" y="5093"/>
                                    </p:animMotion>
                                  </p:childTnLst>
                                </p:cTn>
                              </p:par>
                              <p:par>
                                <p:cTn id="15" presetID="9" presetClass="exit" presetSubtype="0" fill="hold" nodeType="withEffect">
                                  <p:stCondLst>
                                    <p:cond delay="0"/>
                                  </p:stCondLst>
                                  <p:childTnLst>
                                    <p:animEffect transition="out" filter="dissolve">
                                      <p:cBhvr>
                                        <p:cTn id="16" dur="2000"/>
                                        <p:tgtEl>
                                          <p:spTgt spid="15582"/>
                                        </p:tgtEl>
                                      </p:cBhvr>
                                    </p:animEffect>
                                    <p:set>
                                      <p:cBhvr>
                                        <p:cTn id="17" dur="1" fill="hold">
                                          <p:stCondLst>
                                            <p:cond delay="1999"/>
                                          </p:stCondLst>
                                        </p:cTn>
                                        <p:tgtEl>
                                          <p:spTgt spid="15582"/>
                                        </p:tgtEl>
                                        <p:attrNameLst>
                                          <p:attrName>style.visibility</p:attrName>
                                        </p:attrNameLst>
                                      </p:cBhvr>
                                      <p:to>
                                        <p:strVal val="hidden"/>
                                      </p:to>
                                    </p:set>
                                  </p:childTnLst>
                                </p:cTn>
                              </p:par>
                              <p:par>
                                <p:cTn id="18" presetID="9" presetClass="entr" presetSubtype="0" fill="hold" nodeType="withEffect">
                                  <p:stCondLst>
                                    <p:cond delay="0"/>
                                  </p:stCondLst>
                                  <p:childTnLst>
                                    <p:set>
                                      <p:cBhvr>
                                        <p:cTn id="19" dur="1" fill="hold">
                                          <p:stCondLst>
                                            <p:cond delay="0"/>
                                          </p:stCondLst>
                                        </p:cTn>
                                        <p:tgtEl>
                                          <p:spTgt spid="14099"/>
                                        </p:tgtEl>
                                        <p:attrNameLst>
                                          <p:attrName>style.visibility</p:attrName>
                                        </p:attrNameLst>
                                      </p:cBhvr>
                                      <p:to>
                                        <p:strVal val="visible"/>
                                      </p:to>
                                    </p:set>
                                    <p:animEffect transition="in" filter="dissolve">
                                      <p:cBhvr>
                                        <p:cTn id="20" dur="2000"/>
                                        <p:tgtEl>
                                          <p:spTgt spid="14099"/>
                                        </p:tgtEl>
                                      </p:cBhvr>
                                    </p:animEffect>
                                  </p:childTnLst>
                                </p:cTn>
                              </p:par>
                            </p:childTnLst>
                          </p:cTn>
                        </p:par>
                        <p:par>
                          <p:cTn id="21" fill="hold" nodeType="afterGroup">
                            <p:stCondLst>
                              <p:cond delay="2000"/>
                            </p:stCondLst>
                            <p:childTnLst>
                              <p:par>
                                <p:cTn id="22" presetID="9" presetClass="exit" presetSubtype="0" fill="hold" nodeType="afterEffect">
                                  <p:stCondLst>
                                    <p:cond delay="0"/>
                                  </p:stCondLst>
                                  <p:childTnLst>
                                    <p:animEffect transition="out" filter="dissolve">
                                      <p:cBhvr>
                                        <p:cTn id="23" dur="500"/>
                                        <p:tgtEl>
                                          <p:spTgt spid="14073"/>
                                        </p:tgtEl>
                                      </p:cBhvr>
                                    </p:animEffect>
                                    <p:set>
                                      <p:cBhvr>
                                        <p:cTn id="24" dur="1" fill="hold">
                                          <p:stCondLst>
                                            <p:cond delay="499"/>
                                          </p:stCondLst>
                                        </p:cTn>
                                        <p:tgtEl>
                                          <p:spTgt spid="14073"/>
                                        </p:tgtEl>
                                        <p:attrNameLst>
                                          <p:attrName>style.visibility</p:attrName>
                                        </p:attrNameLst>
                                      </p:cBhvr>
                                      <p:to>
                                        <p:strVal val="hidden"/>
                                      </p:to>
                                    </p:set>
                                  </p:childTnLst>
                                </p:cTn>
                              </p:par>
                              <p:par>
                                <p:cTn id="25" presetID="9" presetClass="exit" presetSubtype="0" fill="hold" nodeType="withEffect">
                                  <p:stCondLst>
                                    <p:cond delay="0"/>
                                  </p:stCondLst>
                                  <p:childTnLst>
                                    <p:animEffect transition="out" filter="dissolve">
                                      <p:cBhvr>
                                        <p:cTn id="26" dur="500"/>
                                        <p:tgtEl>
                                          <p:spTgt spid="14086"/>
                                        </p:tgtEl>
                                      </p:cBhvr>
                                    </p:animEffect>
                                    <p:set>
                                      <p:cBhvr>
                                        <p:cTn id="27" dur="1" fill="hold">
                                          <p:stCondLst>
                                            <p:cond delay="499"/>
                                          </p:stCondLst>
                                        </p:cTn>
                                        <p:tgtEl>
                                          <p:spTgt spid="14086"/>
                                        </p:tgtEl>
                                        <p:attrNameLst>
                                          <p:attrName>style.visibility</p:attrName>
                                        </p:attrNameLst>
                                      </p:cBhvr>
                                      <p:to>
                                        <p:strVal val="hidden"/>
                                      </p:to>
                                    </p:set>
                                  </p:childTnLst>
                                </p:cTn>
                              </p:par>
                            </p:childTnLst>
                          </p:cTn>
                        </p:par>
                        <p:par>
                          <p:cTn id="28" fill="hold" nodeType="afterGroup">
                            <p:stCondLst>
                              <p:cond delay="2500"/>
                            </p:stCondLst>
                            <p:childTnLst>
                              <p:par>
                                <p:cTn id="29" presetID="0" presetClass="path" presetSubtype="0" accel="50000" decel="50000" fill="hold" nodeType="afterEffect">
                                  <p:stCondLst>
                                    <p:cond delay="0"/>
                                  </p:stCondLst>
                                  <p:childTnLst>
                                    <p:animMotion origin="layout" path="M -0.00018 0.00046 L 0.05746 0.00417 L 0.08385 0.00787 " pathEditMode="relative" rAng="0" ptsTypes="AAA">
                                      <p:cBhvr>
                                        <p:cTn id="30" dur="2000" fill="hold"/>
                                        <p:tgtEl>
                                          <p:spTgt spid="14037"/>
                                        </p:tgtEl>
                                        <p:attrNameLst>
                                          <p:attrName>ppt_x</p:attrName>
                                          <p:attrName>ppt_y</p:attrName>
                                        </p:attrNameLst>
                                      </p:cBhvr>
                                      <p:rCtr x="4201" y="370"/>
                                    </p:animMotion>
                                  </p:childTnLst>
                                  <p:subTnLst>
                                    <p:audio>
                                      <p:cMediaNode>
                                        <p:cTn display="0" masterRel="sameClick">
                                          <p:stCondLst>
                                            <p:cond evt="begin" delay="0">
                                              <p:tn val="29"/>
                                            </p:cond>
                                          </p:stCondLst>
                                          <p:endCondLst>
                                            <p:cond evt="onStopAudio" delay="0">
                                              <p:tgtEl>
                                                <p:sldTgt/>
                                              </p:tgtEl>
                                            </p:cond>
                                          </p:endCondLst>
                                        </p:cTn>
                                        <p:tgtEl>
                                          <p:sndTgt r:embed="rId4" name="nautical026.wav"/>
                                        </p:tgtEl>
                                      </p:cMediaNode>
                                    </p:audio>
                                  </p:subTnLst>
                                </p:cTn>
                              </p:par>
                              <p:par>
                                <p:cTn id="31" presetID="0" presetClass="path" presetSubtype="0" accel="50000" decel="50000" fill="hold" nodeType="withEffect">
                                  <p:stCondLst>
                                    <p:cond delay="0"/>
                                  </p:stCondLst>
                                  <p:childTnLst>
                                    <p:animMotion origin="layout" path="M 0.00017 -4.44444E-6 L 0.0217 0.00556 L 0.05989 0.01945 " pathEditMode="relative" rAng="0" ptsTypes="AAA">
                                      <p:cBhvr>
                                        <p:cTn id="32" dur="2000" fill="hold"/>
                                        <p:tgtEl>
                                          <p:spTgt spid="14032"/>
                                        </p:tgtEl>
                                        <p:attrNameLst>
                                          <p:attrName>ppt_x</p:attrName>
                                          <p:attrName>ppt_y</p:attrName>
                                        </p:attrNameLst>
                                      </p:cBhvr>
                                      <p:rCtr x="2986" y="972"/>
                                    </p:animMotion>
                                  </p:childTnLst>
                                </p:cTn>
                              </p:par>
                              <p:par>
                                <p:cTn id="33" presetID="0" presetClass="path" presetSubtype="0" accel="50000" decel="50000" fill="hold" nodeType="withEffect">
                                  <p:stCondLst>
                                    <p:cond delay="0"/>
                                  </p:stCondLst>
                                  <p:childTnLst>
                                    <p:animMotion origin="layout" path="M 1.11111E-6 -0.00093 L 0.03333 0.01111 L 0.05694 0.03519 " pathEditMode="relative" rAng="0" ptsTypes="AAA">
                                      <p:cBhvr>
                                        <p:cTn id="34" dur="2000" fill="hold"/>
                                        <p:tgtEl>
                                          <p:spTgt spid="14042"/>
                                        </p:tgtEl>
                                        <p:attrNameLst>
                                          <p:attrName>ppt_x</p:attrName>
                                          <p:attrName>ppt_y</p:attrName>
                                        </p:attrNameLst>
                                      </p:cBhvr>
                                      <p:rCtr x="2847" y="1806"/>
                                    </p:animMotion>
                                  </p:childTnLst>
                                </p:cTn>
                              </p:par>
                              <p:par>
                                <p:cTn id="35" presetID="0" presetClass="path" presetSubtype="0" accel="50000" decel="50000" fill="hold" nodeType="withEffect">
                                  <p:stCondLst>
                                    <p:cond delay="0"/>
                                  </p:stCondLst>
                                  <p:childTnLst>
                                    <p:animMotion origin="layout" path="M 0.00017 -0.00092 L 0.02031 0.02037 L 0.04809 0.07963 " pathEditMode="relative" rAng="0" ptsTypes="AAA">
                                      <p:cBhvr>
                                        <p:cTn id="36" dur="2000" fill="hold"/>
                                        <p:tgtEl>
                                          <p:spTgt spid="14047"/>
                                        </p:tgtEl>
                                        <p:attrNameLst>
                                          <p:attrName>ppt_x</p:attrName>
                                          <p:attrName>ppt_y</p:attrName>
                                        </p:attrNameLst>
                                      </p:cBhvr>
                                      <p:rCtr x="2396" y="4028"/>
                                    </p:animMotion>
                                  </p:childTnLst>
                                </p:cTn>
                              </p:par>
                              <p:par>
                                <p:cTn id="37" presetID="0" presetClass="path" presetSubtype="0" accel="50000" decel="50000" fill="hold" nodeType="withEffect">
                                  <p:stCondLst>
                                    <p:cond delay="0"/>
                                  </p:stCondLst>
                                  <p:childTnLst>
                                    <p:animMotion origin="layout" path="M 0.00017 1.48148E-6 L -0.06927 0.07685 L -0.17413 0.19629 L -0.11997 0.28241 " pathEditMode="relative" rAng="0" ptsTypes="AAAA">
                                      <p:cBhvr>
                                        <p:cTn id="38" dur="2000" fill="hold"/>
                                        <p:tgtEl>
                                          <p:spTgt spid="13811"/>
                                        </p:tgtEl>
                                        <p:attrNameLst>
                                          <p:attrName>ppt_x</p:attrName>
                                          <p:attrName>ppt_y</p:attrName>
                                        </p:attrNameLst>
                                      </p:cBhvr>
                                      <p:rCtr x="-8715" y="14120"/>
                                    </p:animMotion>
                                  </p:childTnLst>
                                </p:cTn>
                              </p:par>
                              <p:par>
                                <p:cTn id="39" presetID="9" presetClass="exit" presetSubtype="0" fill="hold" nodeType="withEffect">
                                  <p:stCondLst>
                                    <p:cond delay="0"/>
                                  </p:stCondLst>
                                  <p:childTnLst>
                                    <p:animEffect transition="out" filter="dissolve">
                                      <p:cBhvr>
                                        <p:cTn id="40" dur="1000"/>
                                        <p:tgtEl>
                                          <p:spTgt spid="13571"/>
                                        </p:tgtEl>
                                      </p:cBhvr>
                                    </p:animEffect>
                                    <p:set>
                                      <p:cBhvr>
                                        <p:cTn id="41" dur="1" fill="hold">
                                          <p:stCondLst>
                                            <p:cond delay="999"/>
                                          </p:stCondLst>
                                        </p:cTn>
                                        <p:tgtEl>
                                          <p:spTgt spid="13571"/>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1000"/>
                                        <p:tgtEl>
                                          <p:spTgt spid="13576"/>
                                        </p:tgtEl>
                                      </p:cBhvr>
                                    </p:animEffect>
                                    <p:set>
                                      <p:cBhvr>
                                        <p:cTn id="44" dur="1" fill="hold">
                                          <p:stCondLst>
                                            <p:cond delay="999"/>
                                          </p:stCondLst>
                                        </p:cTn>
                                        <p:tgtEl>
                                          <p:spTgt spid="13576"/>
                                        </p:tgtEl>
                                        <p:attrNameLst>
                                          <p:attrName>style.visibility</p:attrName>
                                        </p:attrNameLst>
                                      </p:cBhvr>
                                      <p:to>
                                        <p:strVal val="hidden"/>
                                      </p:to>
                                    </p:set>
                                  </p:childTnLst>
                                </p:cTn>
                              </p:par>
                              <p:par>
                                <p:cTn id="45" presetID="9" presetClass="exit" presetSubtype="0" fill="hold" nodeType="withEffect">
                                  <p:stCondLst>
                                    <p:cond delay="0"/>
                                  </p:stCondLst>
                                  <p:childTnLst>
                                    <p:animEffect transition="out" filter="dissolve">
                                      <p:cBhvr>
                                        <p:cTn id="46" dur="1000"/>
                                        <p:tgtEl>
                                          <p:spTgt spid="13748"/>
                                        </p:tgtEl>
                                      </p:cBhvr>
                                    </p:animEffect>
                                    <p:set>
                                      <p:cBhvr>
                                        <p:cTn id="47" dur="1" fill="hold">
                                          <p:stCondLst>
                                            <p:cond delay="999"/>
                                          </p:stCondLst>
                                        </p:cTn>
                                        <p:tgtEl>
                                          <p:spTgt spid="13748"/>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1000"/>
                                        <p:tgtEl>
                                          <p:spTgt spid="13753"/>
                                        </p:tgtEl>
                                      </p:cBhvr>
                                    </p:animEffect>
                                    <p:set>
                                      <p:cBhvr>
                                        <p:cTn id="50" dur="1" fill="hold">
                                          <p:stCondLst>
                                            <p:cond delay="999"/>
                                          </p:stCondLst>
                                        </p:cTn>
                                        <p:tgtEl>
                                          <p:spTgt spid="13753"/>
                                        </p:tgtEl>
                                        <p:attrNameLst>
                                          <p:attrName>style.visibility</p:attrName>
                                        </p:attrNameLst>
                                      </p:cBhvr>
                                      <p:to>
                                        <p:strVal val="hidden"/>
                                      </p:to>
                                    </p:set>
                                  </p:childTnLst>
                                </p:cTn>
                              </p:par>
                            </p:childTnLst>
                          </p:cTn>
                        </p:par>
                        <p:par>
                          <p:cTn id="51" fill="hold" nodeType="afterGroup">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14127"/>
                                        </p:tgtEl>
                                        <p:attrNameLst>
                                          <p:attrName>style.visibility</p:attrName>
                                        </p:attrNameLst>
                                      </p:cBhvr>
                                      <p:to>
                                        <p:strVal val="visible"/>
                                      </p:to>
                                    </p:set>
                                    <p:animEffect transition="in" filter="wipe(left)">
                                      <p:cBhvr>
                                        <p:cTn id="54" dur="2000"/>
                                        <p:tgtEl>
                                          <p:spTgt spid="14127"/>
                                        </p:tgtEl>
                                      </p:cBhvr>
                                    </p:animEffect>
                                  </p:childTnLst>
                                </p:cTn>
                              </p:par>
                              <p:par>
                                <p:cTn id="55" presetID="12" presetClass="entr" presetSubtype="8" fill="hold" nodeType="withEffect">
                                  <p:stCondLst>
                                    <p:cond delay="0"/>
                                  </p:stCondLst>
                                  <p:childTnLst>
                                    <p:set>
                                      <p:cBhvr>
                                        <p:cTn id="56" dur="1" fill="hold">
                                          <p:stCondLst>
                                            <p:cond delay="0"/>
                                          </p:stCondLst>
                                        </p:cTn>
                                        <p:tgtEl>
                                          <p:spTgt spid="15674"/>
                                        </p:tgtEl>
                                        <p:attrNameLst>
                                          <p:attrName>style.visibility</p:attrName>
                                        </p:attrNameLst>
                                      </p:cBhvr>
                                      <p:to>
                                        <p:strVal val="visible"/>
                                      </p:to>
                                    </p:set>
                                    <p:animEffect transition="in" filter="slide(fromLeft)">
                                      <p:cBhvr>
                                        <p:cTn id="57" dur="2000"/>
                                        <p:tgtEl>
                                          <p:spTgt spid="1567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5643"/>
                                        </p:tgtEl>
                                        <p:attrNameLst>
                                          <p:attrName>style.visibility</p:attrName>
                                        </p:attrNameLst>
                                      </p:cBhvr>
                                      <p:to>
                                        <p:strVal val="visible"/>
                                      </p:to>
                                    </p:set>
                                    <p:animEffect transition="in" filter="dissolve">
                                      <p:cBhvr>
                                        <p:cTn id="62" dur="500"/>
                                        <p:tgtEl>
                                          <p:spTgt spid="1564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5645"/>
                                        </p:tgtEl>
                                        <p:attrNameLst>
                                          <p:attrName>style.visibility</p:attrName>
                                        </p:attrNameLst>
                                      </p:cBhvr>
                                      <p:to>
                                        <p:strVal val="visible"/>
                                      </p:to>
                                    </p:set>
                                    <p:animEffect transition="in" filter="dissolve">
                                      <p:cBhvr>
                                        <p:cTn id="65" dur="500"/>
                                        <p:tgtEl>
                                          <p:spTgt spid="15645"/>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15639"/>
                                        </p:tgtEl>
                                        <p:attrNameLst>
                                          <p:attrName>style.visibility</p:attrName>
                                        </p:attrNameLst>
                                      </p:cBhvr>
                                      <p:to>
                                        <p:strVal val="visible"/>
                                      </p:to>
                                    </p:set>
                                    <p:animEffect transition="in" filter="dissolve">
                                      <p:cBhvr>
                                        <p:cTn id="68" dur="500"/>
                                        <p:tgtEl>
                                          <p:spTgt spid="15639"/>
                                        </p:tgtEl>
                                      </p:cBhvr>
                                    </p:animEffect>
                                  </p:childTnLst>
                                </p:cTn>
                              </p:par>
                            </p:childTnLst>
                          </p:cTn>
                        </p:par>
                        <p:par>
                          <p:cTn id="69" fill="hold" nodeType="afterGroup">
                            <p:stCondLst>
                              <p:cond delay="500"/>
                            </p:stCondLst>
                            <p:childTnLst>
                              <p:par>
                                <p:cTn id="70" presetID="0" presetClass="path" presetSubtype="0" accel="50000" decel="50000" fill="hold" grpId="1" nodeType="afterEffect">
                                  <p:stCondLst>
                                    <p:cond delay="0"/>
                                  </p:stCondLst>
                                  <p:childTnLst>
                                    <p:animMotion origin="layout" path="M 5.55556E-7 3.7037E-6 L 0.00764 -0.04005 L 0.00868 -0.10533 " pathEditMode="relative" rAng="0" ptsTypes="AAA">
                                      <p:cBhvr>
                                        <p:cTn id="71" dur="2000" fill="hold"/>
                                        <p:tgtEl>
                                          <p:spTgt spid="15643"/>
                                        </p:tgtEl>
                                        <p:attrNameLst>
                                          <p:attrName>ppt_x</p:attrName>
                                          <p:attrName>ppt_y</p:attrName>
                                        </p:attrNameLst>
                                      </p:cBhvr>
                                      <p:rCtr x="434" y="-5278"/>
                                    </p:animMotion>
                                  </p:childTnLst>
                                  <p:subTnLst>
                                    <p:audio>
                                      <p:cMediaNode>
                                        <p:cTn display="0" masterRel="sameClick">
                                          <p:stCondLst>
                                            <p:cond evt="begin" delay="0">
                                              <p:tn val="70"/>
                                            </p:cond>
                                          </p:stCondLst>
                                          <p:endCondLst>
                                            <p:cond evt="onStopAudio" delay="0">
                                              <p:tgtEl>
                                                <p:sldTgt/>
                                              </p:tgtEl>
                                            </p:cond>
                                          </p:endCondLst>
                                        </p:cTn>
                                        <p:tgtEl>
                                          <p:sndTgt r:embed="rId5" name="flyby.wav"/>
                                        </p:tgtEl>
                                      </p:cMediaNode>
                                    </p:audio>
                                  </p:subTnLst>
                                </p:cTn>
                              </p:par>
                              <p:par>
                                <p:cTn id="72" presetID="0" presetClass="path" presetSubtype="0" accel="50000" decel="50000" fill="hold" grpId="1" nodeType="withEffect">
                                  <p:stCondLst>
                                    <p:cond delay="0"/>
                                  </p:stCondLst>
                                  <p:childTnLst>
                                    <p:animMotion origin="layout" path="M 3.05556E-6 -4.07407E-6 L -0.05018 0.00718 L -0.10174 0.0044 " pathEditMode="relative" rAng="0" ptsTypes="AAA">
                                      <p:cBhvr>
                                        <p:cTn id="73" dur="2000" fill="hold"/>
                                        <p:tgtEl>
                                          <p:spTgt spid="15645"/>
                                        </p:tgtEl>
                                        <p:attrNameLst>
                                          <p:attrName>ppt_x</p:attrName>
                                          <p:attrName>ppt_y</p:attrName>
                                        </p:attrNameLst>
                                      </p:cBhvr>
                                      <p:rCtr x="-5087" y="347"/>
                                    </p:animMotion>
                                  </p:childTnLst>
                                  <p:subTnLst>
                                    <p:audio>
                                      <p:cMediaNode>
                                        <p:cTn display="0" masterRel="sameClick">
                                          <p:stCondLst>
                                            <p:cond evt="begin" delay="0">
                                              <p:tn val="72"/>
                                            </p:cond>
                                          </p:stCondLst>
                                          <p:endCondLst>
                                            <p:cond evt="onStopAudio" delay="0">
                                              <p:tgtEl>
                                                <p:sldTgt/>
                                              </p:tgtEl>
                                            </p:cond>
                                          </p:endCondLst>
                                        </p:cTn>
                                        <p:tgtEl>
                                          <p:sndTgt r:embed="rId5" name="flyby.wav"/>
                                        </p:tgtEl>
                                      </p:cMediaNode>
                                    </p:audio>
                                  </p:subTnLst>
                                </p:cTn>
                              </p:par>
                              <p:par>
                                <p:cTn id="74" presetID="0" presetClass="path" presetSubtype="0" accel="50000" decel="50000" fill="hold" grpId="1" nodeType="withEffect">
                                  <p:stCondLst>
                                    <p:cond delay="0"/>
                                  </p:stCondLst>
                                  <p:childTnLst>
                                    <p:animMotion origin="layout" path="M 5.55556E-7 -2.96296E-6 L 0.01753 -0.04004 L 0.03212 -0.10324 " pathEditMode="relative" rAng="0" ptsTypes="AAA">
                                      <p:cBhvr>
                                        <p:cTn id="75" dur="2000" fill="hold"/>
                                        <p:tgtEl>
                                          <p:spTgt spid="15639"/>
                                        </p:tgtEl>
                                        <p:attrNameLst>
                                          <p:attrName>ppt_x</p:attrName>
                                          <p:attrName>ppt_y</p:attrName>
                                        </p:attrNameLst>
                                      </p:cBhvr>
                                      <p:rCtr x="1597" y="-5162"/>
                                    </p:animMotion>
                                  </p:childTnLst>
                                  <p:subTnLst>
                                    <p:audio>
                                      <p:cMediaNode>
                                        <p:cTn display="0" masterRel="sameClick">
                                          <p:stCondLst>
                                            <p:cond evt="begin" delay="0">
                                              <p:tn val="74"/>
                                            </p:cond>
                                          </p:stCondLst>
                                          <p:endCondLst>
                                            <p:cond evt="onStopAudio" delay="0">
                                              <p:tgtEl>
                                                <p:sldTgt/>
                                              </p:tgtEl>
                                            </p:cond>
                                          </p:endCondLst>
                                        </p:cTn>
                                        <p:tgtEl>
                                          <p:sndTgt r:embed="rId5" name="flyby.wav"/>
                                        </p:tgtEl>
                                      </p:cMediaNode>
                                    </p:audio>
                                  </p:subTnLst>
                                </p:cTn>
                              </p:par>
                            </p:childTnLst>
                          </p:cTn>
                        </p:par>
                        <p:par>
                          <p:cTn id="76" fill="hold" nodeType="afterGroup">
                            <p:stCondLst>
                              <p:cond delay="2500"/>
                            </p:stCondLst>
                            <p:childTnLst>
                              <p:par>
                                <p:cTn id="77" presetID="1" presetClass="entr" presetSubtype="0" fill="hold" grpId="0" nodeType="afterEffect">
                                  <p:stCondLst>
                                    <p:cond delay="0"/>
                                  </p:stCondLst>
                                  <p:childTnLst>
                                    <p:set>
                                      <p:cBhvr>
                                        <p:cTn id="78" dur="1" fill="hold">
                                          <p:stCondLst>
                                            <p:cond delay="0"/>
                                          </p:stCondLst>
                                        </p:cTn>
                                        <p:tgtEl>
                                          <p:spTgt spid="15644"/>
                                        </p:tgtEl>
                                        <p:attrNameLst>
                                          <p:attrName>style.visibility</p:attrName>
                                        </p:attrNameLst>
                                      </p:cBhvr>
                                      <p:to>
                                        <p:strVal val="visible"/>
                                      </p:to>
                                    </p:set>
                                  </p:childTnLst>
                                  <p:subTnLst>
                                    <p:audio>
                                      <p:cMediaNode>
                                        <p:cTn display="0" masterRel="sameClick">
                                          <p:stCondLst>
                                            <p:cond evt="begin" delay="0">
                                              <p:tn val="77"/>
                                            </p:cond>
                                          </p:stCondLst>
                                          <p:endCondLst>
                                            <p:cond evt="onStopAudio" delay="0">
                                              <p:tgtEl>
                                                <p:sldTgt/>
                                              </p:tgtEl>
                                            </p:cond>
                                          </p:endCondLst>
                                        </p:cTn>
                                        <p:tgtEl>
                                          <p:sndTgt r:embed="rId6" name="explode.wav"/>
                                        </p:tgtEl>
                                      </p:cMediaNode>
                                    </p:audio>
                                  </p:subTnLst>
                                </p:cTn>
                              </p:par>
                            </p:childTnLst>
                          </p:cTn>
                        </p:par>
                        <p:par>
                          <p:cTn id="79" fill="hold" nodeType="afterGroup">
                            <p:stCondLst>
                              <p:cond delay="2500"/>
                            </p:stCondLst>
                            <p:childTnLst>
                              <p:par>
                                <p:cTn id="80" presetID="3" presetClass="exit" presetSubtype="10" fill="hold" grpId="1" nodeType="afterEffect">
                                  <p:stCondLst>
                                    <p:cond delay="0"/>
                                  </p:stCondLst>
                                  <p:childTnLst>
                                    <p:animEffect transition="out" filter="blinds(horizontal)">
                                      <p:cBhvr>
                                        <p:cTn id="81" dur="500"/>
                                        <p:tgtEl>
                                          <p:spTgt spid="15644"/>
                                        </p:tgtEl>
                                      </p:cBhvr>
                                    </p:animEffect>
                                    <p:set>
                                      <p:cBhvr>
                                        <p:cTn id="82" dur="1" fill="hold">
                                          <p:stCondLst>
                                            <p:cond delay="499"/>
                                          </p:stCondLst>
                                        </p:cTn>
                                        <p:tgtEl>
                                          <p:spTgt spid="15644"/>
                                        </p:tgtEl>
                                        <p:attrNameLst>
                                          <p:attrName>style.visibility</p:attrName>
                                        </p:attrNameLst>
                                      </p:cBhvr>
                                      <p:to>
                                        <p:strVal val="hidden"/>
                                      </p:to>
                                    </p:set>
                                  </p:childTnLst>
                                </p:cTn>
                              </p:par>
                            </p:childTnLst>
                          </p:cTn>
                        </p:par>
                        <p:par>
                          <p:cTn id="83" fill="hold" nodeType="afterGroup">
                            <p:stCondLst>
                              <p:cond delay="3000"/>
                            </p:stCondLst>
                            <p:childTnLst>
                              <p:par>
                                <p:cTn id="84" presetID="1" presetClass="entr" presetSubtype="0" fill="hold" grpId="0" nodeType="afterEffect">
                                  <p:stCondLst>
                                    <p:cond delay="0"/>
                                  </p:stCondLst>
                                  <p:childTnLst>
                                    <p:set>
                                      <p:cBhvr>
                                        <p:cTn id="85" dur="1" fill="hold">
                                          <p:stCondLst>
                                            <p:cond delay="0"/>
                                          </p:stCondLst>
                                        </p:cTn>
                                        <p:tgtEl>
                                          <p:spTgt spid="15640"/>
                                        </p:tgtEl>
                                        <p:attrNameLst>
                                          <p:attrName>style.visibility</p:attrName>
                                        </p:attrNameLst>
                                      </p:cBhvr>
                                      <p:to>
                                        <p:strVal val="visible"/>
                                      </p:to>
                                    </p:set>
                                  </p:childTnLst>
                                  <p:subTnLst>
                                    <p:audio>
                                      <p:cMediaNode>
                                        <p:cTn display="0" masterRel="sameClick">
                                          <p:stCondLst>
                                            <p:cond evt="begin" delay="0">
                                              <p:tn val="84"/>
                                            </p:cond>
                                          </p:stCondLst>
                                          <p:endCondLst>
                                            <p:cond evt="onStopAudio" delay="0">
                                              <p:tgtEl>
                                                <p:sldTgt/>
                                              </p:tgtEl>
                                            </p:cond>
                                          </p:endCondLst>
                                        </p:cTn>
                                        <p:tgtEl>
                                          <p:sndTgt r:embed="rId6" name="explode.wav"/>
                                        </p:tgtEl>
                                      </p:cMediaNode>
                                    </p:audio>
                                  </p:subTnLst>
                                </p:cTn>
                              </p:par>
                            </p:childTnLst>
                          </p:cTn>
                        </p:par>
                        <p:par>
                          <p:cTn id="86" fill="hold" nodeType="afterGroup">
                            <p:stCondLst>
                              <p:cond delay="3000"/>
                            </p:stCondLst>
                            <p:childTnLst>
                              <p:par>
                                <p:cTn id="87" presetID="3" presetClass="exit" presetSubtype="10" fill="hold" grpId="1" nodeType="afterEffect">
                                  <p:stCondLst>
                                    <p:cond delay="0"/>
                                  </p:stCondLst>
                                  <p:childTnLst>
                                    <p:animEffect transition="out" filter="blinds(horizontal)">
                                      <p:cBhvr>
                                        <p:cTn id="88" dur="500"/>
                                        <p:tgtEl>
                                          <p:spTgt spid="15640"/>
                                        </p:tgtEl>
                                      </p:cBhvr>
                                    </p:animEffect>
                                    <p:set>
                                      <p:cBhvr>
                                        <p:cTn id="89" dur="1" fill="hold">
                                          <p:stCondLst>
                                            <p:cond delay="499"/>
                                          </p:stCondLst>
                                        </p:cTn>
                                        <p:tgtEl>
                                          <p:spTgt spid="15640"/>
                                        </p:tgtEl>
                                        <p:attrNameLst>
                                          <p:attrName>style.visibility</p:attrName>
                                        </p:attrNameLst>
                                      </p:cBhvr>
                                      <p:to>
                                        <p:strVal val="hidden"/>
                                      </p:to>
                                    </p:set>
                                  </p:childTnLst>
                                </p:cTn>
                              </p:par>
                            </p:childTnLst>
                          </p:cTn>
                        </p:par>
                        <p:par>
                          <p:cTn id="90" fill="hold" nodeType="afterGroup">
                            <p:stCondLst>
                              <p:cond delay="3500"/>
                            </p:stCondLst>
                            <p:childTnLst>
                              <p:par>
                                <p:cTn id="91" presetID="1" presetClass="entr" presetSubtype="0" fill="hold" grpId="0" nodeType="afterEffect">
                                  <p:stCondLst>
                                    <p:cond delay="0"/>
                                  </p:stCondLst>
                                  <p:childTnLst>
                                    <p:set>
                                      <p:cBhvr>
                                        <p:cTn id="92" dur="1" fill="hold">
                                          <p:stCondLst>
                                            <p:cond delay="0"/>
                                          </p:stCondLst>
                                        </p:cTn>
                                        <p:tgtEl>
                                          <p:spTgt spid="15642"/>
                                        </p:tgtEl>
                                        <p:attrNameLst>
                                          <p:attrName>style.visibility</p:attrName>
                                        </p:attrNameLst>
                                      </p:cBhvr>
                                      <p:to>
                                        <p:strVal val="visible"/>
                                      </p:to>
                                    </p:set>
                                  </p:childTnLst>
                                  <p:subTnLst>
                                    <p:audio>
                                      <p:cMediaNode>
                                        <p:cTn display="0" masterRel="sameClick">
                                          <p:stCondLst>
                                            <p:cond evt="begin" delay="0">
                                              <p:tn val="91"/>
                                            </p:cond>
                                          </p:stCondLst>
                                          <p:endCondLst>
                                            <p:cond evt="onStopAudio" delay="0">
                                              <p:tgtEl>
                                                <p:sldTgt/>
                                              </p:tgtEl>
                                            </p:cond>
                                          </p:endCondLst>
                                        </p:cTn>
                                        <p:tgtEl>
                                          <p:sndTgt r:embed="rId6" name="explode.wav"/>
                                        </p:tgtEl>
                                      </p:cMediaNode>
                                    </p:audio>
                                  </p:subTnLst>
                                </p:cTn>
                              </p:par>
                            </p:childTnLst>
                          </p:cTn>
                        </p:par>
                        <p:par>
                          <p:cTn id="93" fill="hold" nodeType="afterGroup">
                            <p:stCondLst>
                              <p:cond delay="3500"/>
                            </p:stCondLst>
                            <p:childTnLst>
                              <p:par>
                                <p:cTn id="94" presetID="3" presetClass="exit" presetSubtype="10" fill="hold" grpId="1" nodeType="afterEffect">
                                  <p:stCondLst>
                                    <p:cond delay="0"/>
                                  </p:stCondLst>
                                  <p:childTnLst>
                                    <p:animEffect transition="out" filter="blinds(horizontal)">
                                      <p:cBhvr>
                                        <p:cTn id="95" dur="500"/>
                                        <p:tgtEl>
                                          <p:spTgt spid="15642"/>
                                        </p:tgtEl>
                                      </p:cBhvr>
                                    </p:animEffect>
                                    <p:set>
                                      <p:cBhvr>
                                        <p:cTn id="96" dur="1" fill="hold">
                                          <p:stCondLst>
                                            <p:cond delay="499"/>
                                          </p:stCondLst>
                                        </p:cTn>
                                        <p:tgtEl>
                                          <p:spTgt spid="15642"/>
                                        </p:tgtEl>
                                        <p:attrNameLst>
                                          <p:attrName>style.visibility</p:attrName>
                                        </p:attrNameLst>
                                      </p:cBhvr>
                                      <p:to>
                                        <p:strVal val="hidden"/>
                                      </p:to>
                                    </p:set>
                                  </p:childTnLst>
                                </p:cTn>
                              </p:par>
                            </p:childTnLst>
                          </p:cTn>
                        </p:par>
                        <p:par>
                          <p:cTn id="97" fill="hold" nodeType="afterGroup">
                            <p:stCondLst>
                              <p:cond delay="4000"/>
                            </p:stCondLst>
                            <p:childTnLst>
                              <p:par>
                                <p:cTn id="98" presetID="0" presetClass="path" presetSubtype="0" accel="50000" decel="50000" fill="hold" grpId="0" nodeType="afterEffect">
                                  <p:stCondLst>
                                    <p:cond delay="0"/>
                                  </p:stCondLst>
                                  <p:childTnLst>
                                    <p:animMotion origin="layout" path="M 0.00017 -0.00277 L -0.05469 0.01945 L -0.11024 0.02038 L -0.11441 -0.02129 " pathEditMode="relative" rAng="0" ptsTypes="AAAA">
                                      <p:cBhvr>
                                        <p:cTn id="99" dur="2000" fill="hold"/>
                                        <p:tgtEl>
                                          <p:spTgt spid="14065"/>
                                        </p:tgtEl>
                                        <p:attrNameLst>
                                          <p:attrName>ppt_x</p:attrName>
                                          <p:attrName>ppt_y</p:attrName>
                                        </p:attrNameLst>
                                      </p:cBhvr>
                                      <p:rCtr x="-5729" y="231"/>
                                    </p:animMotion>
                                  </p:childTnLst>
                                  <p:subTnLst>
                                    <p:audio>
                                      <p:cMediaNode>
                                        <p:cTn display="0" masterRel="sameClick">
                                          <p:stCondLst>
                                            <p:cond evt="begin" delay="0">
                                              <p:tn val="98"/>
                                            </p:cond>
                                          </p:stCondLst>
                                          <p:endCondLst>
                                            <p:cond evt="onStopAudio" delay="0">
                                              <p:tgtEl>
                                                <p:sldTgt/>
                                              </p:tgtEl>
                                            </p:cond>
                                          </p:endCondLst>
                                        </p:cTn>
                                        <p:tgtEl>
                                          <p:sndTgt r:embed="rId7" name="shiphorn.wav"/>
                                        </p:tgtEl>
                                      </p:cMediaNode>
                                    </p:audio>
                                  </p:subTnLst>
                                </p:cTn>
                              </p:par>
                            </p:childTnLst>
                          </p:cTn>
                        </p:par>
                        <p:par>
                          <p:cTn id="100" fill="hold" nodeType="afterGroup">
                            <p:stCondLst>
                              <p:cond delay="6000"/>
                            </p:stCondLst>
                            <p:childTnLst>
                              <p:par>
                                <p:cTn id="101" presetID="1" presetClass="entr" presetSubtype="0" fill="hold" grpId="0" nodeType="afterEffect">
                                  <p:stCondLst>
                                    <p:cond delay="0"/>
                                  </p:stCondLst>
                                  <p:childTnLst>
                                    <p:set>
                                      <p:cBhvr>
                                        <p:cTn id="102" dur="1" fill="hold">
                                          <p:stCondLst>
                                            <p:cond delay="0"/>
                                          </p:stCondLst>
                                        </p:cTn>
                                        <p:tgtEl>
                                          <p:spTgt spid="14128"/>
                                        </p:tgtEl>
                                        <p:attrNameLst>
                                          <p:attrName>style.visibility</p:attrName>
                                        </p:attrNameLst>
                                      </p:cBhvr>
                                      <p:to>
                                        <p:strVal val="visible"/>
                                      </p:to>
                                    </p:set>
                                  </p:childTnLst>
                                  <p:subTnLst>
                                    <p:audio>
                                      <p:cMediaNode>
                                        <p:cTn display="0" masterRel="sameClick">
                                          <p:stCondLst>
                                            <p:cond evt="begin" delay="0">
                                              <p:tn val="101"/>
                                            </p:cond>
                                          </p:stCondLst>
                                          <p:endCondLst>
                                            <p:cond evt="onStopAudio" delay="0">
                                              <p:tgtEl>
                                                <p:sldTgt/>
                                              </p:tgtEl>
                                            </p:cond>
                                          </p:endCondLst>
                                        </p:cTn>
                                        <p:tgtEl>
                                          <p:sndTgt r:embed="rId6" name="explode.wav"/>
                                        </p:tgtEl>
                                      </p:cMediaNode>
                                    </p:audio>
                                  </p:subTnLst>
                                </p:cTn>
                              </p:par>
                            </p:childTnLst>
                          </p:cTn>
                        </p:par>
                        <p:par>
                          <p:cTn id="103" fill="hold" nodeType="afterGroup">
                            <p:stCondLst>
                              <p:cond delay="6000"/>
                            </p:stCondLst>
                            <p:childTnLst>
                              <p:par>
                                <p:cTn id="104" presetID="3" presetClass="exit" presetSubtype="10" fill="hold" grpId="1" nodeType="afterEffect">
                                  <p:stCondLst>
                                    <p:cond delay="0"/>
                                  </p:stCondLst>
                                  <p:childTnLst>
                                    <p:animEffect transition="out" filter="blinds(horizontal)">
                                      <p:cBhvr>
                                        <p:cTn id="105" dur="500"/>
                                        <p:tgtEl>
                                          <p:spTgt spid="14128"/>
                                        </p:tgtEl>
                                      </p:cBhvr>
                                    </p:animEffect>
                                    <p:set>
                                      <p:cBhvr>
                                        <p:cTn id="106" dur="1" fill="hold">
                                          <p:stCondLst>
                                            <p:cond delay="499"/>
                                          </p:stCondLst>
                                        </p:cTn>
                                        <p:tgtEl>
                                          <p:spTgt spid="14128"/>
                                        </p:tgtEl>
                                        <p:attrNameLst>
                                          <p:attrName>style.visibility</p:attrName>
                                        </p:attrNameLst>
                                      </p:cBhvr>
                                      <p:to>
                                        <p:strVal val="hidden"/>
                                      </p:to>
                                    </p:set>
                                  </p:childTnLst>
                                </p:cTn>
                              </p:par>
                            </p:childTnLst>
                          </p:cTn>
                        </p:par>
                        <p:par>
                          <p:cTn id="107" fill="hold" nodeType="afterGroup">
                            <p:stCondLst>
                              <p:cond delay="6500"/>
                            </p:stCondLst>
                            <p:childTnLst>
                              <p:par>
                                <p:cTn id="108" presetID="1" presetClass="entr" presetSubtype="0" fill="hold" grpId="0" nodeType="afterEffect">
                                  <p:stCondLst>
                                    <p:cond delay="0"/>
                                  </p:stCondLst>
                                  <p:childTnLst>
                                    <p:set>
                                      <p:cBhvr>
                                        <p:cTn id="109" dur="1" fill="hold">
                                          <p:stCondLst>
                                            <p:cond delay="0"/>
                                          </p:stCondLst>
                                        </p:cTn>
                                        <p:tgtEl>
                                          <p:spTgt spid="14129"/>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6" name="explode.wav"/>
                                        </p:tgtEl>
                                      </p:cMediaNode>
                                    </p:audio>
                                  </p:subTnLst>
                                </p:cTn>
                              </p:par>
                            </p:childTnLst>
                          </p:cTn>
                        </p:par>
                        <p:par>
                          <p:cTn id="110" fill="hold" nodeType="afterGroup">
                            <p:stCondLst>
                              <p:cond delay="6500"/>
                            </p:stCondLst>
                            <p:childTnLst>
                              <p:par>
                                <p:cTn id="111" presetID="3" presetClass="exit" presetSubtype="10" fill="hold" grpId="1" nodeType="afterEffect">
                                  <p:stCondLst>
                                    <p:cond delay="0"/>
                                  </p:stCondLst>
                                  <p:childTnLst>
                                    <p:animEffect transition="out" filter="blinds(horizontal)">
                                      <p:cBhvr>
                                        <p:cTn id="112" dur="500"/>
                                        <p:tgtEl>
                                          <p:spTgt spid="14129"/>
                                        </p:tgtEl>
                                      </p:cBhvr>
                                    </p:animEffect>
                                    <p:set>
                                      <p:cBhvr>
                                        <p:cTn id="113" dur="1" fill="hold">
                                          <p:stCondLst>
                                            <p:cond delay="499"/>
                                          </p:stCondLst>
                                        </p:cTn>
                                        <p:tgtEl>
                                          <p:spTgt spid="14129"/>
                                        </p:tgtEl>
                                        <p:attrNameLst>
                                          <p:attrName>style.visibility</p:attrName>
                                        </p:attrNameLst>
                                      </p:cBhvr>
                                      <p:to>
                                        <p:strVal val="hidden"/>
                                      </p:to>
                                    </p:set>
                                  </p:childTnLst>
                                </p:cTn>
                              </p:par>
                              <p:par>
                                <p:cTn id="114" presetID="9" presetClass="entr" presetSubtype="0" fill="hold" nodeType="withEffect">
                                  <p:stCondLst>
                                    <p:cond delay="0"/>
                                  </p:stCondLst>
                                  <p:childTnLst>
                                    <p:set>
                                      <p:cBhvr>
                                        <p:cTn id="115" dur="1" fill="hold">
                                          <p:stCondLst>
                                            <p:cond delay="0"/>
                                          </p:stCondLst>
                                        </p:cTn>
                                        <p:tgtEl>
                                          <p:spTgt spid="14133"/>
                                        </p:tgtEl>
                                        <p:attrNameLst>
                                          <p:attrName>style.visibility</p:attrName>
                                        </p:attrNameLst>
                                      </p:cBhvr>
                                      <p:to>
                                        <p:strVal val="visible"/>
                                      </p:to>
                                    </p:set>
                                    <p:animEffect transition="in" filter="dissolve">
                                      <p:cBhvr>
                                        <p:cTn id="116" dur="1000"/>
                                        <p:tgtEl>
                                          <p:spTgt spid="14133"/>
                                        </p:tgtEl>
                                      </p:cBhvr>
                                    </p:animEffect>
                                  </p:childTnLst>
                                </p:cTn>
                              </p:par>
                              <p:par>
                                <p:cTn id="117" presetID="9" presetClass="entr" presetSubtype="0" fill="hold" nodeType="withEffect">
                                  <p:stCondLst>
                                    <p:cond delay="0"/>
                                  </p:stCondLst>
                                  <p:childTnLst>
                                    <p:set>
                                      <p:cBhvr>
                                        <p:cTn id="118" dur="1" fill="hold">
                                          <p:stCondLst>
                                            <p:cond delay="0"/>
                                          </p:stCondLst>
                                        </p:cTn>
                                        <p:tgtEl>
                                          <p:spTgt spid="14134"/>
                                        </p:tgtEl>
                                        <p:attrNameLst>
                                          <p:attrName>style.visibility</p:attrName>
                                        </p:attrNameLst>
                                      </p:cBhvr>
                                      <p:to>
                                        <p:strVal val="visible"/>
                                      </p:to>
                                    </p:set>
                                    <p:animEffect transition="in" filter="dissolve">
                                      <p:cBhvr>
                                        <p:cTn id="119" dur="1000"/>
                                        <p:tgtEl>
                                          <p:spTgt spid="14134"/>
                                        </p:tgtEl>
                                      </p:cBhvr>
                                    </p:animEffect>
                                  </p:childTnLst>
                                </p:cTn>
                              </p:par>
                              <p:par>
                                <p:cTn id="120" presetID="9" presetClass="entr" presetSubtype="0" fill="hold" nodeType="withEffect">
                                  <p:stCondLst>
                                    <p:cond delay="0"/>
                                  </p:stCondLst>
                                  <p:childTnLst>
                                    <p:set>
                                      <p:cBhvr>
                                        <p:cTn id="121" dur="1" fill="hold">
                                          <p:stCondLst>
                                            <p:cond delay="0"/>
                                          </p:stCondLst>
                                        </p:cTn>
                                        <p:tgtEl>
                                          <p:spTgt spid="14135"/>
                                        </p:tgtEl>
                                        <p:attrNameLst>
                                          <p:attrName>style.visibility</p:attrName>
                                        </p:attrNameLst>
                                      </p:cBhvr>
                                      <p:to>
                                        <p:strVal val="visible"/>
                                      </p:to>
                                    </p:set>
                                    <p:animEffect transition="in" filter="dissolve">
                                      <p:cBhvr>
                                        <p:cTn id="122" dur="1000"/>
                                        <p:tgtEl>
                                          <p:spTgt spid="14135"/>
                                        </p:tgtEl>
                                      </p:cBhvr>
                                    </p:animEffect>
                                  </p:childTnLst>
                                </p:cTn>
                              </p:par>
                            </p:childTnLst>
                          </p:cTn>
                        </p:par>
                        <p:par>
                          <p:cTn id="123" fill="hold" nodeType="afterGroup">
                            <p:stCondLst>
                              <p:cond delay="7500"/>
                            </p:stCondLst>
                            <p:childTnLst>
                              <p:par>
                                <p:cTn id="124" presetID="0" presetClass="path" presetSubtype="0" accel="50000" decel="50000" fill="hold" grpId="2" nodeType="afterEffect">
                                  <p:stCondLst>
                                    <p:cond delay="0"/>
                                  </p:stCondLst>
                                  <p:childTnLst>
                                    <p:animMotion origin="layout" path="M 0.00816 -0.10602 L 0.00191 -0.04422 L 0.00069 0.00046 " pathEditMode="relative" rAng="0" ptsTypes="AAA">
                                      <p:cBhvr>
                                        <p:cTn id="125" dur="2000" fill="hold"/>
                                        <p:tgtEl>
                                          <p:spTgt spid="15643"/>
                                        </p:tgtEl>
                                        <p:attrNameLst>
                                          <p:attrName>ppt_x</p:attrName>
                                          <p:attrName>ppt_y</p:attrName>
                                        </p:attrNameLst>
                                      </p:cBhvr>
                                      <p:rCtr x="-382" y="5324"/>
                                    </p:animMotion>
                                  </p:childTnLst>
                                </p:cTn>
                              </p:par>
                              <p:par>
                                <p:cTn id="126" presetID="0" presetClass="path" presetSubtype="0" accel="50000" decel="50000" fill="hold" grpId="2" nodeType="withEffect">
                                  <p:stCondLst>
                                    <p:cond delay="0"/>
                                  </p:stCondLst>
                                  <p:childTnLst>
                                    <p:animMotion origin="layout" path="M -0.10174 0.0044 L -0.04653 0.00024 L 0.00069 0.00047 " pathEditMode="relative" rAng="0" ptsTypes="AAA">
                                      <p:cBhvr>
                                        <p:cTn id="127" dur="2000" fill="hold"/>
                                        <p:tgtEl>
                                          <p:spTgt spid="15645"/>
                                        </p:tgtEl>
                                        <p:attrNameLst>
                                          <p:attrName>ppt_x</p:attrName>
                                          <p:attrName>ppt_y</p:attrName>
                                        </p:attrNameLst>
                                      </p:cBhvr>
                                      <p:rCtr x="5122" y="-208"/>
                                    </p:animMotion>
                                  </p:childTnLst>
                                </p:cTn>
                              </p:par>
                              <p:par>
                                <p:cTn id="128" presetID="0" presetClass="path" presetSubtype="0" accel="50000" decel="50000" fill="hold" grpId="2" nodeType="withEffect">
                                  <p:stCondLst>
                                    <p:cond delay="0"/>
                                  </p:stCondLst>
                                  <p:childTnLst>
                                    <p:animMotion origin="layout" path="M 0.0316 -0.10463 L 0.0092 -0.04282 L 0.00069 0.00047 " pathEditMode="relative" rAng="0" ptsTypes="AAA">
                                      <p:cBhvr>
                                        <p:cTn id="129" dur="2000" fill="hold"/>
                                        <p:tgtEl>
                                          <p:spTgt spid="15639"/>
                                        </p:tgtEl>
                                        <p:attrNameLst>
                                          <p:attrName>ppt_x</p:attrName>
                                          <p:attrName>ppt_y</p:attrName>
                                        </p:attrNameLst>
                                      </p:cBhvr>
                                      <p:rCtr x="-1545" y="5255"/>
                                    </p:animMotion>
                                  </p:childTnLst>
                                </p:cTn>
                              </p:par>
                            </p:childTnLst>
                          </p:cTn>
                        </p:par>
                        <p:par>
                          <p:cTn id="130" fill="hold" nodeType="afterGroup">
                            <p:stCondLst>
                              <p:cond delay="9500"/>
                            </p:stCondLst>
                            <p:childTnLst>
                              <p:par>
                                <p:cTn id="131" presetID="9" presetClass="exit" presetSubtype="0" fill="hold" grpId="3" nodeType="afterEffect">
                                  <p:stCondLst>
                                    <p:cond delay="0"/>
                                  </p:stCondLst>
                                  <p:childTnLst>
                                    <p:animEffect transition="out" filter="dissolve">
                                      <p:cBhvr>
                                        <p:cTn id="132" dur="500"/>
                                        <p:tgtEl>
                                          <p:spTgt spid="15643"/>
                                        </p:tgtEl>
                                      </p:cBhvr>
                                    </p:animEffect>
                                    <p:set>
                                      <p:cBhvr>
                                        <p:cTn id="133" dur="1" fill="hold">
                                          <p:stCondLst>
                                            <p:cond delay="499"/>
                                          </p:stCondLst>
                                        </p:cTn>
                                        <p:tgtEl>
                                          <p:spTgt spid="15643"/>
                                        </p:tgtEl>
                                        <p:attrNameLst>
                                          <p:attrName>style.visibility</p:attrName>
                                        </p:attrNameLst>
                                      </p:cBhvr>
                                      <p:to>
                                        <p:strVal val="hidden"/>
                                      </p:to>
                                    </p:set>
                                  </p:childTnLst>
                                </p:cTn>
                              </p:par>
                              <p:par>
                                <p:cTn id="134" presetID="9" presetClass="exit" presetSubtype="0" fill="hold" grpId="3" nodeType="withEffect">
                                  <p:stCondLst>
                                    <p:cond delay="0"/>
                                  </p:stCondLst>
                                  <p:childTnLst>
                                    <p:animEffect transition="out" filter="dissolve">
                                      <p:cBhvr>
                                        <p:cTn id="135" dur="500"/>
                                        <p:tgtEl>
                                          <p:spTgt spid="15645"/>
                                        </p:tgtEl>
                                      </p:cBhvr>
                                    </p:animEffect>
                                    <p:set>
                                      <p:cBhvr>
                                        <p:cTn id="136" dur="1" fill="hold">
                                          <p:stCondLst>
                                            <p:cond delay="499"/>
                                          </p:stCondLst>
                                        </p:cTn>
                                        <p:tgtEl>
                                          <p:spTgt spid="15645"/>
                                        </p:tgtEl>
                                        <p:attrNameLst>
                                          <p:attrName>style.visibility</p:attrName>
                                        </p:attrNameLst>
                                      </p:cBhvr>
                                      <p:to>
                                        <p:strVal val="hidden"/>
                                      </p:to>
                                    </p:set>
                                  </p:childTnLst>
                                </p:cTn>
                              </p:par>
                              <p:par>
                                <p:cTn id="137" presetID="9" presetClass="exit" presetSubtype="0" fill="hold" grpId="3" nodeType="withEffect">
                                  <p:stCondLst>
                                    <p:cond delay="0"/>
                                  </p:stCondLst>
                                  <p:childTnLst>
                                    <p:animEffect transition="out" filter="dissolve">
                                      <p:cBhvr>
                                        <p:cTn id="138" dur="500"/>
                                        <p:tgtEl>
                                          <p:spTgt spid="15639"/>
                                        </p:tgtEl>
                                      </p:cBhvr>
                                    </p:animEffect>
                                    <p:set>
                                      <p:cBhvr>
                                        <p:cTn id="139" dur="1" fill="hold">
                                          <p:stCondLst>
                                            <p:cond delay="499"/>
                                          </p:stCondLst>
                                        </p:cTn>
                                        <p:tgtEl>
                                          <p:spTgt spid="15639"/>
                                        </p:tgtEl>
                                        <p:attrNameLst>
                                          <p:attrName>style.visibility</p:attrName>
                                        </p:attrNameLst>
                                      </p:cBhvr>
                                      <p:to>
                                        <p:strVal val="hidden"/>
                                      </p:to>
                                    </p:set>
                                  </p:childTnLst>
                                </p:cTn>
                              </p:par>
                            </p:childTnLst>
                          </p:cTn>
                        </p:par>
                      </p:childTnLst>
                    </p:cTn>
                  </p:par>
                  <p:par>
                    <p:cTn id="140" fill="hold" nodeType="clickPar">
                      <p:stCondLst>
                        <p:cond delay="indefinite"/>
                      </p:stCondLst>
                      <p:childTnLst>
                        <p:par>
                          <p:cTn id="141" fill="hold" nodeType="withGroup">
                            <p:stCondLst>
                              <p:cond delay="0"/>
                            </p:stCondLst>
                            <p:childTnLst>
                              <p:par>
                                <p:cTn id="142" presetID="22" presetClass="exit" presetSubtype="2" fill="hold" grpId="1" nodeType="clickEffect">
                                  <p:stCondLst>
                                    <p:cond delay="0"/>
                                  </p:stCondLst>
                                  <p:childTnLst>
                                    <p:animEffect transition="out" filter="wipe(right)">
                                      <p:cBhvr>
                                        <p:cTn id="143" dur="1000"/>
                                        <p:tgtEl>
                                          <p:spTgt spid="14127"/>
                                        </p:tgtEl>
                                      </p:cBhvr>
                                    </p:animEffect>
                                    <p:set>
                                      <p:cBhvr>
                                        <p:cTn id="144" dur="1" fill="hold">
                                          <p:stCondLst>
                                            <p:cond delay="999"/>
                                          </p:stCondLst>
                                        </p:cTn>
                                        <p:tgtEl>
                                          <p:spTgt spid="14127"/>
                                        </p:tgtEl>
                                        <p:attrNameLst>
                                          <p:attrName>style.visibility</p:attrName>
                                        </p:attrNameLst>
                                      </p:cBhvr>
                                      <p:to>
                                        <p:strVal val="hidden"/>
                                      </p:to>
                                    </p:set>
                                  </p:childTnLst>
                                </p:cTn>
                              </p:par>
                              <p:par>
                                <p:cTn id="145" presetID="9" presetClass="exit" presetSubtype="0" fill="hold" nodeType="withEffect">
                                  <p:stCondLst>
                                    <p:cond delay="0"/>
                                  </p:stCondLst>
                                  <p:childTnLst>
                                    <p:animEffect transition="out" filter="dissolve">
                                      <p:cBhvr>
                                        <p:cTn id="146" dur="500"/>
                                        <p:tgtEl>
                                          <p:spTgt spid="15674"/>
                                        </p:tgtEl>
                                      </p:cBhvr>
                                    </p:animEffect>
                                    <p:set>
                                      <p:cBhvr>
                                        <p:cTn id="147" dur="1" fill="hold">
                                          <p:stCondLst>
                                            <p:cond delay="499"/>
                                          </p:stCondLst>
                                        </p:cTn>
                                        <p:tgtEl>
                                          <p:spTgt spid="15674"/>
                                        </p:tgtEl>
                                        <p:attrNameLst>
                                          <p:attrName>style.visibility</p:attrName>
                                        </p:attrNameLst>
                                      </p:cBhvr>
                                      <p:to>
                                        <p:strVal val="hidden"/>
                                      </p:to>
                                    </p:set>
                                  </p:childTnLst>
                                </p:cTn>
                              </p:par>
                              <p:par>
                                <p:cTn id="148" presetID="0" presetClass="path" presetSubtype="0" accel="50000" decel="50000" fill="hold" nodeType="withEffect">
                                  <p:stCondLst>
                                    <p:cond delay="0"/>
                                  </p:stCondLst>
                                  <p:childTnLst>
                                    <p:animMotion origin="layout" path="M -0.12031 0.28264 L -0.10729 0.2743 L -0.05313 0.19861 " pathEditMode="relative" rAng="0" ptsTypes="AAA">
                                      <p:cBhvr>
                                        <p:cTn id="149" dur="2000" fill="hold"/>
                                        <p:tgtEl>
                                          <p:spTgt spid="13811"/>
                                        </p:tgtEl>
                                        <p:attrNameLst>
                                          <p:attrName>ppt_x</p:attrName>
                                          <p:attrName>ppt_y</p:attrName>
                                        </p:attrNameLst>
                                      </p:cBhvr>
                                      <p:rCtr x="3351" y="-4213"/>
                                    </p:animMotion>
                                  </p:childTnLst>
                                  <p:subTnLst>
                                    <p:audio>
                                      <p:cMediaNode>
                                        <p:cTn display="0" masterRel="sameClick">
                                          <p:stCondLst>
                                            <p:cond evt="begin" delay="0">
                                              <p:tn val="148"/>
                                            </p:cond>
                                          </p:stCondLst>
                                          <p:endCondLst>
                                            <p:cond evt="onStopAudio" delay="0">
                                              <p:tgtEl>
                                                <p:sldTgt/>
                                              </p:tgtEl>
                                            </p:cond>
                                          </p:endCondLst>
                                        </p:cTn>
                                        <p:tgtEl>
                                          <p:sndTgt r:embed="rId7" name="shiphorn.wav"/>
                                        </p:tgtEl>
                                      </p:cMediaNode>
                                    </p:audio>
                                  </p:subTnLst>
                                </p:cTn>
                              </p:par>
                              <p:par>
                                <p:cTn id="150" presetID="0" presetClass="path" presetSubtype="0" accel="50000" decel="50000" fill="hold" nodeType="withEffect">
                                  <p:stCondLst>
                                    <p:cond delay="0"/>
                                  </p:stCondLst>
                                  <p:childTnLst>
                                    <p:animMotion origin="layout" path="M 0.0474 0.07894 L 0.07274 0.06783 L 0.12431 -0.00416 " pathEditMode="relative" rAng="0" ptsTypes="AAA">
                                      <p:cBhvr>
                                        <p:cTn id="151" dur="2000" fill="hold"/>
                                        <p:tgtEl>
                                          <p:spTgt spid="14047"/>
                                        </p:tgtEl>
                                        <p:attrNameLst>
                                          <p:attrName>ppt_x</p:attrName>
                                          <p:attrName>ppt_y</p:attrName>
                                        </p:attrNameLst>
                                      </p:cBhvr>
                                      <p:rCtr x="3837" y="-4167"/>
                                    </p:animMotion>
                                  </p:childTnLst>
                                </p:cTn>
                              </p:par>
                              <p:par>
                                <p:cTn id="152" presetID="0" presetClass="path" presetSubtype="0" accel="50000" decel="50000" fill="hold" nodeType="withEffect">
                                  <p:stCondLst>
                                    <p:cond delay="0"/>
                                  </p:stCondLst>
                                  <p:childTnLst>
                                    <p:animMotion origin="layout" path="M 0.05694 0.03426 L 0.09167 0.02014 L 0.14132 -0.0493 " pathEditMode="relative" rAng="0" ptsTypes="AAA">
                                      <p:cBhvr>
                                        <p:cTn id="153" dur="2000" fill="hold"/>
                                        <p:tgtEl>
                                          <p:spTgt spid="14042"/>
                                        </p:tgtEl>
                                        <p:attrNameLst>
                                          <p:attrName>ppt_x</p:attrName>
                                          <p:attrName>ppt_y</p:attrName>
                                        </p:attrNameLst>
                                      </p:cBhvr>
                                      <p:rCtr x="4219" y="-4190"/>
                                    </p:animMotion>
                                  </p:childTnLst>
                                </p:cTn>
                              </p:par>
                              <p:par>
                                <p:cTn id="154" presetID="0" presetClass="path" presetSubtype="0" accel="50000" decel="50000" fill="hold" nodeType="withEffect">
                                  <p:stCondLst>
                                    <p:cond delay="0"/>
                                  </p:stCondLst>
                                  <p:childTnLst>
                                    <p:animMotion origin="layout" path="M 0.05868 0.01922 L 0.10451 -0.00162 L 0.15087 -0.06666 " pathEditMode="relative" rAng="0" ptsTypes="AAA">
                                      <p:cBhvr>
                                        <p:cTn id="155" dur="2000" fill="hold"/>
                                        <p:tgtEl>
                                          <p:spTgt spid="14032"/>
                                        </p:tgtEl>
                                        <p:attrNameLst>
                                          <p:attrName>ppt_x</p:attrName>
                                          <p:attrName>ppt_y</p:attrName>
                                        </p:attrNameLst>
                                      </p:cBhvr>
                                      <p:rCtr x="4601" y="-4306"/>
                                    </p:animMotion>
                                  </p:childTnLst>
                                </p:cTn>
                              </p:par>
                              <p:par>
                                <p:cTn id="156" presetID="0" presetClass="path" presetSubtype="0" accel="50000" decel="50000" fill="hold" nodeType="withEffect">
                                  <p:stCondLst>
                                    <p:cond delay="0"/>
                                  </p:stCondLst>
                                  <p:childTnLst>
                                    <p:animMotion origin="layout" path="M 0.08385 0.00787 L 0.13871 -0.01782 L 0.18212 -0.07893 " pathEditMode="relative" rAng="0" ptsTypes="AAA">
                                      <p:cBhvr>
                                        <p:cTn id="157" dur="2000" fill="hold"/>
                                        <p:tgtEl>
                                          <p:spTgt spid="14037"/>
                                        </p:tgtEl>
                                        <p:attrNameLst>
                                          <p:attrName>ppt_x</p:attrName>
                                          <p:attrName>ppt_y</p:attrName>
                                        </p:attrNameLst>
                                      </p:cBhvr>
                                      <p:rCtr x="4913" y="-4352"/>
                                    </p:animMotion>
                                  </p:childTnLst>
                                </p:cTn>
                              </p:par>
                            </p:childTnLst>
                          </p:cTn>
                        </p:par>
                        <p:par>
                          <p:cTn id="158" fill="hold" nodeType="afterGroup">
                            <p:stCondLst>
                              <p:cond delay="2000"/>
                            </p:stCondLst>
                            <p:childTnLst>
                              <p:par>
                                <p:cTn id="159" presetID="9" presetClass="entr" presetSubtype="0" fill="hold" grpId="0" nodeType="afterEffect">
                                  <p:stCondLst>
                                    <p:cond delay="0"/>
                                  </p:stCondLst>
                                  <p:childTnLst>
                                    <p:set>
                                      <p:cBhvr>
                                        <p:cTn id="160" dur="1" fill="hold">
                                          <p:stCondLst>
                                            <p:cond delay="0"/>
                                          </p:stCondLst>
                                        </p:cTn>
                                        <p:tgtEl>
                                          <p:spTgt spid="14139"/>
                                        </p:tgtEl>
                                        <p:attrNameLst>
                                          <p:attrName>style.visibility</p:attrName>
                                        </p:attrNameLst>
                                      </p:cBhvr>
                                      <p:to>
                                        <p:strVal val="visible"/>
                                      </p:to>
                                    </p:set>
                                    <p:animEffect transition="in" filter="dissolve">
                                      <p:cBhvr>
                                        <p:cTn id="161" dur="500"/>
                                        <p:tgtEl>
                                          <p:spTgt spid="14139"/>
                                        </p:tgtEl>
                                      </p:cBhvr>
                                    </p:animEffect>
                                  </p:childTnLst>
                                </p:cTn>
                              </p:par>
                            </p:childTnLst>
                          </p:cTn>
                        </p:par>
                        <p:par>
                          <p:cTn id="162" fill="hold" nodeType="afterGroup">
                            <p:stCondLst>
                              <p:cond delay="2500"/>
                            </p:stCondLst>
                            <p:childTnLst>
                              <p:par>
                                <p:cTn id="163" presetID="0" presetClass="path" presetSubtype="0" accel="50000" decel="50000" fill="hold" grpId="1" nodeType="afterEffect">
                                  <p:stCondLst>
                                    <p:cond delay="0"/>
                                  </p:stCondLst>
                                  <p:childTnLst>
                                    <p:animMotion origin="layout" path="M 3.61111E-6 2.59259E-6 L 0.02083 2.59259E-6 L 0.04878 -0.00116 " pathEditMode="relative" rAng="0" ptsTypes="AAA">
                                      <p:cBhvr>
                                        <p:cTn id="164" dur="2000" fill="hold"/>
                                        <p:tgtEl>
                                          <p:spTgt spid="14139"/>
                                        </p:tgtEl>
                                        <p:attrNameLst>
                                          <p:attrName>ppt_x</p:attrName>
                                          <p:attrName>ppt_y</p:attrName>
                                        </p:attrNameLst>
                                      </p:cBhvr>
                                      <p:rCtr x="2431" y="-69"/>
                                    </p:animMotion>
                                  </p:childTnLst>
                                  <p:subTnLst>
                                    <p:audio>
                                      <p:cMediaNode>
                                        <p:cTn display="0" masterRel="sameClick">
                                          <p:stCondLst>
                                            <p:cond evt="begin" delay="0">
                                              <p:tn val="163"/>
                                            </p:cond>
                                          </p:stCondLst>
                                          <p:endCondLst>
                                            <p:cond evt="onStopAudio" delay="0">
                                              <p:tgtEl>
                                                <p:sldTgt/>
                                              </p:tgtEl>
                                            </p:cond>
                                          </p:endCondLst>
                                        </p:cTn>
                                        <p:tgtEl>
                                          <p:sndTgt r:embed="rId8" name="airplanes.wav"/>
                                        </p:tgtEl>
                                      </p:cMediaNode>
                                    </p:audio>
                                  </p:subTnLst>
                                </p:cTn>
                              </p:par>
                            </p:childTnLst>
                          </p:cTn>
                        </p:par>
                        <p:par>
                          <p:cTn id="165" fill="hold" nodeType="afterGroup">
                            <p:stCondLst>
                              <p:cond delay="4500"/>
                            </p:stCondLst>
                            <p:childTnLst>
                              <p:par>
                                <p:cTn id="166" presetID="9" presetClass="entr" presetSubtype="0" fill="hold" grpId="0" nodeType="afterEffect">
                                  <p:stCondLst>
                                    <p:cond delay="0"/>
                                  </p:stCondLst>
                                  <p:childTnLst>
                                    <p:set>
                                      <p:cBhvr>
                                        <p:cTn id="167" dur="1" fill="hold">
                                          <p:stCondLst>
                                            <p:cond delay="0"/>
                                          </p:stCondLst>
                                        </p:cTn>
                                        <p:tgtEl>
                                          <p:spTgt spid="14140"/>
                                        </p:tgtEl>
                                        <p:attrNameLst>
                                          <p:attrName>style.visibility</p:attrName>
                                        </p:attrNameLst>
                                      </p:cBhvr>
                                      <p:to>
                                        <p:strVal val="visible"/>
                                      </p:to>
                                    </p:set>
                                    <p:animEffect transition="in" filter="dissolve">
                                      <p:cBhvr>
                                        <p:cTn id="168" dur="500"/>
                                        <p:tgtEl>
                                          <p:spTgt spid="14140"/>
                                        </p:tgtEl>
                                      </p:cBhvr>
                                    </p:animEffect>
                                  </p:childTnLst>
                                </p:cTn>
                              </p:par>
                            </p:childTnLst>
                          </p:cTn>
                        </p:par>
                        <p:par>
                          <p:cTn id="169" fill="hold" nodeType="afterGroup">
                            <p:stCondLst>
                              <p:cond delay="5000"/>
                            </p:stCondLst>
                            <p:childTnLst>
                              <p:par>
                                <p:cTn id="170" presetID="0" presetClass="path" presetSubtype="0" accel="50000" decel="50000" fill="hold" grpId="1" nodeType="afterEffect">
                                  <p:stCondLst>
                                    <p:cond delay="0"/>
                                  </p:stCondLst>
                                  <p:childTnLst>
                                    <p:animMotion origin="layout" path="M -1.11111E-6 -4.81481E-6 L -0.0066 -4.81481E-6 L -0.02257 -4.81481E-6 " pathEditMode="relative" rAng="0" ptsTypes="AAA">
                                      <p:cBhvr>
                                        <p:cTn id="171" dur="2000" fill="hold"/>
                                        <p:tgtEl>
                                          <p:spTgt spid="14140"/>
                                        </p:tgtEl>
                                        <p:attrNameLst>
                                          <p:attrName>ppt_x</p:attrName>
                                          <p:attrName>ppt_y</p:attrName>
                                        </p:attrNameLst>
                                      </p:cBhvr>
                                      <p:rCtr x="-1128" y="0"/>
                                    </p:animMotion>
                                  </p:childTnLst>
                                  <p:subTnLst>
                                    <p:audio>
                                      <p:cMediaNode>
                                        <p:cTn display="0" masterRel="sameClick">
                                          <p:stCondLst>
                                            <p:cond evt="begin" delay="0">
                                              <p:tn val="170"/>
                                            </p:cond>
                                          </p:stCondLst>
                                          <p:endCondLst>
                                            <p:cond evt="onStopAudio" delay="0">
                                              <p:tgtEl>
                                                <p:sldTgt/>
                                              </p:tgtEl>
                                            </p:cond>
                                          </p:endCondLst>
                                        </p:cTn>
                                        <p:tgtEl>
                                          <p:sndTgt r:embed="rId5" name="flyby.wav"/>
                                        </p:tgtEl>
                                      </p:cMediaNode>
                                    </p:audio>
                                  </p:subTnLst>
                                </p:cTn>
                              </p:par>
                            </p:childTnLst>
                          </p:cTn>
                        </p:par>
                        <p:par>
                          <p:cTn id="172" fill="hold" nodeType="afterGroup">
                            <p:stCondLst>
                              <p:cond delay="7000"/>
                            </p:stCondLst>
                            <p:childTnLst>
                              <p:par>
                                <p:cTn id="173" presetID="1" presetClass="entr" presetSubtype="0" fill="hold" grpId="0" nodeType="afterEffect">
                                  <p:stCondLst>
                                    <p:cond delay="0"/>
                                  </p:stCondLst>
                                  <p:childTnLst>
                                    <p:set>
                                      <p:cBhvr>
                                        <p:cTn id="174" dur="1" fill="hold">
                                          <p:stCondLst>
                                            <p:cond delay="0"/>
                                          </p:stCondLst>
                                        </p:cTn>
                                        <p:tgtEl>
                                          <p:spTgt spid="14142"/>
                                        </p:tgtEl>
                                        <p:attrNameLst>
                                          <p:attrName>style.visibility</p:attrName>
                                        </p:attrNameLst>
                                      </p:cBhvr>
                                      <p:to>
                                        <p:strVal val="visible"/>
                                      </p:to>
                                    </p:set>
                                  </p:childTnLst>
                                  <p:subTnLst>
                                    <p:audio>
                                      <p:cMediaNode>
                                        <p:cTn display="0" masterRel="sameClick">
                                          <p:stCondLst>
                                            <p:cond evt="begin" delay="0">
                                              <p:tn val="173"/>
                                            </p:cond>
                                          </p:stCondLst>
                                          <p:endCondLst>
                                            <p:cond evt="onStopAudio" delay="0">
                                              <p:tgtEl>
                                                <p:sldTgt/>
                                              </p:tgtEl>
                                            </p:cond>
                                          </p:endCondLst>
                                        </p:cTn>
                                        <p:tgtEl>
                                          <p:sndTgt r:embed="rId6" name="explode.wav"/>
                                        </p:tgtEl>
                                      </p:cMediaNode>
                                    </p:audio>
                                  </p:subTnLst>
                                </p:cTn>
                              </p:par>
                            </p:childTnLst>
                          </p:cTn>
                        </p:par>
                        <p:par>
                          <p:cTn id="175" fill="hold" nodeType="afterGroup">
                            <p:stCondLst>
                              <p:cond delay="7000"/>
                            </p:stCondLst>
                            <p:childTnLst>
                              <p:par>
                                <p:cTn id="176" presetID="3" presetClass="exit" presetSubtype="10" fill="hold" grpId="1" nodeType="afterEffect">
                                  <p:stCondLst>
                                    <p:cond delay="0"/>
                                  </p:stCondLst>
                                  <p:childTnLst>
                                    <p:animEffect transition="out" filter="blinds(horizontal)">
                                      <p:cBhvr>
                                        <p:cTn id="177" dur="500"/>
                                        <p:tgtEl>
                                          <p:spTgt spid="14142"/>
                                        </p:tgtEl>
                                      </p:cBhvr>
                                    </p:animEffect>
                                    <p:set>
                                      <p:cBhvr>
                                        <p:cTn id="178" dur="1" fill="hold">
                                          <p:stCondLst>
                                            <p:cond delay="499"/>
                                          </p:stCondLst>
                                        </p:cTn>
                                        <p:tgtEl>
                                          <p:spTgt spid="14142"/>
                                        </p:tgtEl>
                                        <p:attrNameLst>
                                          <p:attrName>style.visibility</p:attrName>
                                        </p:attrNameLst>
                                      </p:cBhvr>
                                      <p:to>
                                        <p:strVal val="hidden"/>
                                      </p:to>
                                    </p:set>
                                  </p:childTnLst>
                                </p:cTn>
                              </p:par>
                            </p:childTnLst>
                          </p:cTn>
                        </p:par>
                        <p:par>
                          <p:cTn id="179" fill="hold" nodeType="afterGroup">
                            <p:stCondLst>
                              <p:cond delay="7500"/>
                            </p:stCondLst>
                            <p:childTnLst>
                              <p:par>
                                <p:cTn id="180" presetID="9" presetClass="exit" presetSubtype="0" fill="hold" grpId="2" nodeType="afterEffect">
                                  <p:stCondLst>
                                    <p:cond delay="0"/>
                                  </p:stCondLst>
                                  <p:childTnLst>
                                    <p:animEffect transition="out" filter="dissolve">
                                      <p:cBhvr>
                                        <p:cTn id="181" dur="500"/>
                                        <p:tgtEl>
                                          <p:spTgt spid="14139"/>
                                        </p:tgtEl>
                                      </p:cBhvr>
                                    </p:animEffect>
                                    <p:set>
                                      <p:cBhvr>
                                        <p:cTn id="182" dur="1" fill="hold">
                                          <p:stCondLst>
                                            <p:cond delay="499"/>
                                          </p:stCondLst>
                                        </p:cTn>
                                        <p:tgtEl>
                                          <p:spTgt spid="14139"/>
                                        </p:tgtEl>
                                        <p:attrNameLst>
                                          <p:attrName>style.visibility</p:attrName>
                                        </p:attrNameLst>
                                      </p:cBhvr>
                                      <p:to>
                                        <p:strVal val="hidden"/>
                                      </p:to>
                                    </p:set>
                                  </p:childTnLst>
                                </p:cTn>
                              </p:par>
                            </p:childTnLst>
                          </p:cTn>
                        </p:par>
                      </p:childTnLst>
                    </p:cTn>
                  </p:par>
                  <p:par>
                    <p:cTn id="183" fill="hold" nodeType="clickPar">
                      <p:stCondLst>
                        <p:cond delay="indefinite"/>
                      </p:stCondLst>
                      <p:childTnLst>
                        <p:par>
                          <p:cTn id="184" fill="hold" nodeType="withGroup">
                            <p:stCondLst>
                              <p:cond delay="0"/>
                            </p:stCondLst>
                            <p:childTnLst>
                              <p:par>
                                <p:cTn id="185" presetID="9" presetClass="entr" presetSubtype="0" fill="hold" grpId="0" nodeType="clickEffect">
                                  <p:stCondLst>
                                    <p:cond delay="0"/>
                                  </p:stCondLst>
                                  <p:childTnLst>
                                    <p:set>
                                      <p:cBhvr>
                                        <p:cTn id="186" dur="1" fill="hold">
                                          <p:stCondLst>
                                            <p:cond delay="0"/>
                                          </p:stCondLst>
                                        </p:cTn>
                                        <p:tgtEl>
                                          <p:spTgt spid="14144"/>
                                        </p:tgtEl>
                                        <p:attrNameLst>
                                          <p:attrName>style.visibility</p:attrName>
                                        </p:attrNameLst>
                                      </p:cBhvr>
                                      <p:to>
                                        <p:strVal val="visible"/>
                                      </p:to>
                                    </p:set>
                                    <p:animEffect transition="in" filter="dissolve">
                                      <p:cBhvr>
                                        <p:cTn id="187" dur="2000"/>
                                        <p:tgtEl>
                                          <p:spTgt spid="14144"/>
                                        </p:tgtEl>
                                      </p:cBhvr>
                                    </p:animEffect>
                                  </p:childTnLst>
                                  <p:subTnLst>
                                    <p:audio>
                                      <p:cMediaNode>
                                        <p:cTn display="0" masterRel="sameClick">
                                          <p:stCondLst>
                                            <p:cond evt="begin" delay="0">
                                              <p:tn val="185"/>
                                            </p:cond>
                                          </p:stCondLst>
                                          <p:endCondLst>
                                            <p:cond evt="onStopAudio" delay="0">
                                              <p:tgtEl>
                                                <p:sldTgt/>
                                              </p:tgtEl>
                                            </p:cond>
                                          </p:endCondLst>
                                        </p:cTn>
                                        <p:tgtEl>
                                          <p:sndTgt r:embed="rId9" name="subdive.wav"/>
                                        </p:tgtEl>
                                      </p:cMediaNode>
                                    </p:audio>
                                  </p:subTnLst>
                                </p:cTn>
                              </p:par>
                            </p:childTnLst>
                          </p:cTn>
                        </p:par>
                        <p:par>
                          <p:cTn id="188" fill="hold" nodeType="afterGroup">
                            <p:stCondLst>
                              <p:cond delay="2000"/>
                            </p:stCondLst>
                            <p:childTnLst>
                              <p:par>
                                <p:cTn id="189" presetID="22" presetClass="entr" presetSubtype="4" fill="hold" grpId="0" nodeType="afterEffect">
                                  <p:stCondLst>
                                    <p:cond delay="0"/>
                                  </p:stCondLst>
                                  <p:childTnLst>
                                    <p:set>
                                      <p:cBhvr>
                                        <p:cTn id="190" dur="1" fill="hold">
                                          <p:stCondLst>
                                            <p:cond delay="0"/>
                                          </p:stCondLst>
                                        </p:cTn>
                                        <p:tgtEl>
                                          <p:spTgt spid="14143"/>
                                        </p:tgtEl>
                                        <p:attrNameLst>
                                          <p:attrName>style.visibility</p:attrName>
                                        </p:attrNameLst>
                                      </p:cBhvr>
                                      <p:to>
                                        <p:strVal val="visible"/>
                                      </p:to>
                                    </p:set>
                                    <p:animEffect transition="in" filter="wipe(down)">
                                      <p:cBhvr>
                                        <p:cTn id="191" dur="1000"/>
                                        <p:tgtEl>
                                          <p:spTgt spid="14143"/>
                                        </p:tgtEl>
                                      </p:cBhvr>
                                    </p:animEffect>
                                  </p:childTnLst>
                                  <p:subTnLst>
                                    <p:audio>
                                      <p:cMediaNode>
                                        <p:cTn display="0" masterRel="sameClick">
                                          <p:stCondLst>
                                            <p:cond evt="begin" delay="0">
                                              <p:tn val="189"/>
                                            </p:cond>
                                          </p:stCondLst>
                                          <p:endCondLst>
                                            <p:cond evt="onStopAudio" delay="0">
                                              <p:tgtEl>
                                                <p:sldTgt/>
                                              </p:tgtEl>
                                            </p:cond>
                                          </p:endCondLst>
                                        </p:cTn>
                                        <p:tgtEl>
                                          <p:sndTgt r:embed="rId10" name="push.wav"/>
                                        </p:tgtEl>
                                      </p:cMediaNode>
                                    </p:audio>
                                  </p:subTnLst>
                                </p:cTn>
                              </p:par>
                            </p:childTnLst>
                          </p:cTn>
                        </p:par>
                        <p:par>
                          <p:cTn id="192" fill="hold" nodeType="afterGroup">
                            <p:stCondLst>
                              <p:cond delay="3000"/>
                            </p:stCondLst>
                            <p:childTnLst>
                              <p:par>
                                <p:cTn id="193" presetID="22" presetClass="exit" presetSubtype="4" fill="hold" grpId="1" nodeType="afterEffect">
                                  <p:stCondLst>
                                    <p:cond delay="0"/>
                                  </p:stCondLst>
                                  <p:childTnLst>
                                    <p:animEffect transition="out" filter="wipe(down)">
                                      <p:cBhvr>
                                        <p:cTn id="194" dur="500"/>
                                        <p:tgtEl>
                                          <p:spTgt spid="14143"/>
                                        </p:tgtEl>
                                      </p:cBhvr>
                                    </p:animEffect>
                                    <p:set>
                                      <p:cBhvr>
                                        <p:cTn id="195" dur="1" fill="hold">
                                          <p:stCondLst>
                                            <p:cond delay="499"/>
                                          </p:stCondLst>
                                        </p:cTn>
                                        <p:tgtEl>
                                          <p:spTgt spid="14143"/>
                                        </p:tgtEl>
                                        <p:attrNameLst>
                                          <p:attrName>style.visibility</p:attrName>
                                        </p:attrNameLst>
                                      </p:cBhvr>
                                      <p:to>
                                        <p:strVal val="hidden"/>
                                      </p:to>
                                    </p:set>
                                  </p:childTnLst>
                                </p:cTn>
                              </p:par>
                            </p:childTnLst>
                          </p:cTn>
                        </p:par>
                        <p:par>
                          <p:cTn id="196" fill="hold" nodeType="afterGroup">
                            <p:stCondLst>
                              <p:cond delay="3500"/>
                            </p:stCondLst>
                            <p:childTnLst>
                              <p:par>
                                <p:cTn id="197" presetID="1" presetClass="entr" presetSubtype="0" fill="hold" grpId="0" nodeType="afterEffect">
                                  <p:stCondLst>
                                    <p:cond delay="0"/>
                                  </p:stCondLst>
                                  <p:childTnLst>
                                    <p:set>
                                      <p:cBhvr>
                                        <p:cTn id="198" dur="1" fill="hold">
                                          <p:stCondLst>
                                            <p:cond delay="0"/>
                                          </p:stCondLst>
                                        </p:cTn>
                                        <p:tgtEl>
                                          <p:spTgt spid="14147"/>
                                        </p:tgtEl>
                                        <p:attrNameLst>
                                          <p:attrName>style.visibility</p:attrName>
                                        </p:attrNameLst>
                                      </p:cBhvr>
                                      <p:to>
                                        <p:strVal val="visible"/>
                                      </p:to>
                                    </p:set>
                                  </p:childTnLst>
                                  <p:subTnLst>
                                    <p:audio>
                                      <p:cMediaNode>
                                        <p:cTn display="0" masterRel="sameClick">
                                          <p:stCondLst>
                                            <p:cond evt="begin" delay="0">
                                              <p:tn val="197"/>
                                            </p:cond>
                                          </p:stCondLst>
                                          <p:endCondLst>
                                            <p:cond evt="onStopAudio" delay="0">
                                              <p:tgtEl>
                                                <p:sldTgt/>
                                              </p:tgtEl>
                                            </p:cond>
                                          </p:endCondLst>
                                        </p:cTn>
                                        <p:tgtEl>
                                          <p:sndTgt r:embed="rId6" name="explode.wav"/>
                                        </p:tgtEl>
                                      </p:cMediaNode>
                                    </p:audio>
                                  </p:subTnLst>
                                </p:cTn>
                              </p:par>
                            </p:childTnLst>
                          </p:cTn>
                        </p:par>
                        <p:par>
                          <p:cTn id="199" fill="hold" nodeType="afterGroup">
                            <p:stCondLst>
                              <p:cond delay="3500"/>
                            </p:stCondLst>
                            <p:childTnLst>
                              <p:par>
                                <p:cTn id="200" presetID="3" presetClass="exit" presetSubtype="10" fill="hold" grpId="1" nodeType="afterEffect">
                                  <p:stCondLst>
                                    <p:cond delay="0"/>
                                  </p:stCondLst>
                                  <p:childTnLst>
                                    <p:animEffect transition="out" filter="blinds(horizontal)">
                                      <p:cBhvr>
                                        <p:cTn id="201" dur="500"/>
                                        <p:tgtEl>
                                          <p:spTgt spid="14147"/>
                                        </p:tgtEl>
                                      </p:cBhvr>
                                    </p:animEffect>
                                    <p:set>
                                      <p:cBhvr>
                                        <p:cTn id="202" dur="1" fill="hold">
                                          <p:stCondLst>
                                            <p:cond delay="499"/>
                                          </p:stCondLst>
                                        </p:cTn>
                                        <p:tgtEl>
                                          <p:spTgt spid="14147"/>
                                        </p:tgtEl>
                                        <p:attrNameLst>
                                          <p:attrName>style.visibility</p:attrName>
                                        </p:attrNameLst>
                                      </p:cBhvr>
                                      <p:to>
                                        <p:strVal val="hidden"/>
                                      </p:to>
                                    </p:set>
                                  </p:childTnLst>
                                </p:cTn>
                              </p:par>
                            </p:childTnLst>
                          </p:cTn>
                        </p:par>
                        <p:par>
                          <p:cTn id="203" fill="hold" nodeType="afterGroup">
                            <p:stCondLst>
                              <p:cond delay="4000"/>
                            </p:stCondLst>
                            <p:childTnLst>
                              <p:par>
                                <p:cTn id="204" presetID="9" presetClass="entr" presetSubtype="0" fill="hold" grpId="0" nodeType="afterEffect">
                                  <p:stCondLst>
                                    <p:cond delay="0"/>
                                  </p:stCondLst>
                                  <p:childTnLst>
                                    <p:set>
                                      <p:cBhvr>
                                        <p:cTn id="205" dur="1" fill="hold">
                                          <p:stCondLst>
                                            <p:cond delay="0"/>
                                          </p:stCondLst>
                                        </p:cTn>
                                        <p:tgtEl>
                                          <p:spTgt spid="14146"/>
                                        </p:tgtEl>
                                        <p:attrNameLst>
                                          <p:attrName>style.visibility</p:attrName>
                                        </p:attrNameLst>
                                      </p:cBhvr>
                                      <p:to>
                                        <p:strVal val="visible"/>
                                      </p:to>
                                    </p:set>
                                    <p:animEffect transition="in" filter="dissolve">
                                      <p:cBhvr>
                                        <p:cTn id="206" dur="2000"/>
                                        <p:tgtEl>
                                          <p:spTgt spid="14146"/>
                                        </p:tgtEl>
                                      </p:cBhvr>
                                    </p:animEffect>
                                  </p:childTnLst>
                                  <p:subTnLst>
                                    <p:audio>
                                      <p:cMediaNode>
                                        <p:cTn display="0" masterRel="sameClick">
                                          <p:stCondLst>
                                            <p:cond evt="begin" delay="0">
                                              <p:tn val="204"/>
                                            </p:cond>
                                          </p:stCondLst>
                                          <p:endCondLst>
                                            <p:cond evt="onStopAudio" delay="0">
                                              <p:tgtEl>
                                                <p:sldTgt/>
                                              </p:tgtEl>
                                            </p:cond>
                                          </p:endCondLst>
                                        </p:cTn>
                                        <p:tgtEl>
                                          <p:sndTgt r:embed="rId9" name="subdive.wav"/>
                                        </p:tgtEl>
                                      </p:cMediaNode>
                                    </p:audio>
                                  </p:subTnLst>
                                </p:cTn>
                              </p:par>
                              <p:par>
                                <p:cTn id="207" presetID="12" presetClass="exit" presetSubtype="4" fill="hold" nodeType="withEffect">
                                  <p:stCondLst>
                                    <p:cond delay="0"/>
                                  </p:stCondLst>
                                  <p:childTnLst>
                                    <p:animEffect transition="out" filter="slide(fromBottom)">
                                      <p:cBhvr>
                                        <p:cTn id="208" dur="2000"/>
                                        <p:tgtEl>
                                          <p:spTgt spid="14037"/>
                                        </p:tgtEl>
                                      </p:cBhvr>
                                    </p:animEffect>
                                    <p:set>
                                      <p:cBhvr>
                                        <p:cTn id="209" dur="1" fill="hold">
                                          <p:stCondLst>
                                            <p:cond delay="1999"/>
                                          </p:stCondLst>
                                        </p:cTn>
                                        <p:tgtEl>
                                          <p:spTgt spid="14037"/>
                                        </p:tgtEl>
                                        <p:attrNameLst>
                                          <p:attrName>style.visibility</p:attrName>
                                        </p:attrNameLst>
                                      </p:cBhvr>
                                      <p:to>
                                        <p:strVal val="hidden"/>
                                      </p:to>
                                    </p:set>
                                  </p:childTnLst>
                                </p:cTn>
                              </p:par>
                              <p:par>
                                <p:cTn id="210" presetID="9" presetClass="entr" presetSubtype="0" fill="hold" nodeType="withEffect">
                                  <p:stCondLst>
                                    <p:cond delay="0"/>
                                  </p:stCondLst>
                                  <p:childTnLst>
                                    <p:set>
                                      <p:cBhvr>
                                        <p:cTn id="211" dur="1" fill="hold">
                                          <p:stCondLst>
                                            <p:cond delay="0"/>
                                          </p:stCondLst>
                                        </p:cTn>
                                        <p:tgtEl>
                                          <p:spTgt spid="14155"/>
                                        </p:tgtEl>
                                        <p:attrNameLst>
                                          <p:attrName>style.visibility</p:attrName>
                                        </p:attrNameLst>
                                      </p:cBhvr>
                                      <p:to>
                                        <p:strVal val="visible"/>
                                      </p:to>
                                    </p:set>
                                    <p:animEffect transition="in" filter="dissolve">
                                      <p:cBhvr>
                                        <p:cTn id="212" dur="500"/>
                                        <p:tgtEl>
                                          <p:spTgt spid="14155"/>
                                        </p:tgtEl>
                                      </p:cBhvr>
                                    </p:animEffect>
                                  </p:childTnLst>
                                </p:cTn>
                              </p:par>
                            </p:childTnLst>
                          </p:cTn>
                        </p:par>
                        <p:par>
                          <p:cTn id="213" fill="hold" nodeType="afterGroup">
                            <p:stCondLst>
                              <p:cond delay="6000"/>
                            </p:stCondLst>
                            <p:childTnLst>
                              <p:par>
                                <p:cTn id="214" presetID="22" presetClass="entr" presetSubtype="1" fill="hold" grpId="0" nodeType="afterEffect">
                                  <p:stCondLst>
                                    <p:cond delay="0"/>
                                  </p:stCondLst>
                                  <p:childTnLst>
                                    <p:set>
                                      <p:cBhvr>
                                        <p:cTn id="215" dur="1" fill="hold">
                                          <p:stCondLst>
                                            <p:cond delay="0"/>
                                          </p:stCondLst>
                                        </p:cTn>
                                        <p:tgtEl>
                                          <p:spTgt spid="14145"/>
                                        </p:tgtEl>
                                        <p:attrNameLst>
                                          <p:attrName>style.visibility</p:attrName>
                                        </p:attrNameLst>
                                      </p:cBhvr>
                                      <p:to>
                                        <p:strVal val="visible"/>
                                      </p:to>
                                    </p:set>
                                    <p:animEffect transition="in" filter="wipe(up)">
                                      <p:cBhvr>
                                        <p:cTn id="216" dur="1000"/>
                                        <p:tgtEl>
                                          <p:spTgt spid="14145"/>
                                        </p:tgtEl>
                                      </p:cBhvr>
                                    </p:animEffect>
                                  </p:childTnLst>
                                  <p:subTnLst>
                                    <p:audio>
                                      <p:cMediaNode>
                                        <p:cTn display="0" masterRel="sameClick">
                                          <p:stCondLst>
                                            <p:cond evt="begin" delay="0">
                                              <p:tn val="214"/>
                                            </p:cond>
                                          </p:stCondLst>
                                          <p:endCondLst>
                                            <p:cond evt="onStopAudio" delay="0">
                                              <p:tgtEl>
                                                <p:sldTgt/>
                                              </p:tgtEl>
                                            </p:cond>
                                          </p:endCondLst>
                                        </p:cTn>
                                        <p:tgtEl>
                                          <p:sndTgt r:embed="rId10" name="push.wav"/>
                                        </p:tgtEl>
                                      </p:cMediaNode>
                                    </p:audio>
                                  </p:subTnLst>
                                </p:cTn>
                              </p:par>
                            </p:childTnLst>
                          </p:cTn>
                        </p:par>
                        <p:par>
                          <p:cTn id="217" fill="hold" nodeType="afterGroup">
                            <p:stCondLst>
                              <p:cond delay="7000"/>
                            </p:stCondLst>
                            <p:childTnLst>
                              <p:par>
                                <p:cTn id="218" presetID="22" presetClass="exit" presetSubtype="1" fill="hold" grpId="1" nodeType="afterEffect">
                                  <p:stCondLst>
                                    <p:cond delay="0"/>
                                  </p:stCondLst>
                                  <p:childTnLst>
                                    <p:animEffect transition="out" filter="wipe(up)">
                                      <p:cBhvr>
                                        <p:cTn id="219" dur="500"/>
                                        <p:tgtEl>
                                          <p:spTgt spid="14145"/>
                                        </p:tgtEl>
                                      </p:cBhvr>
                                    </p:animEffect>
                                    <p:set>
                                      <p:cBhvr>
                                        <p:cTn id="220" dur="1" fill="hold">
                                          <p:stCondLst>
                                            <p:cond delay="499"/>
                                          </p:stCondLst>
                                        </p:cTn>
                                        <p:tgtEl>
                                          <p:spTgt spid="14145"/>
                                        </p:tgtEl>
                                        <p:attrNameLst>
                                          <p:attrName>style.visibility</p:attrName>
                                        </p:attrNameLst>
                                      </p:cBhvr>
                                      <p:to>
                                        <p:strVal val="hidden"/>
                                      </p:to>
                                    </p:set>
                                  </p:childTnLst>
                                </p:cTn>
                              </p:par>
                            </p:childTnLst>
                          </p:cTn>
                        </p:par>
                        <p:par>
                          <p:cTn id="221" fill="hold" nodeType="afterGroup">
                            <p:stCondLst>
                              <p:cond delay="7500"/>
                            </p:stCondLst>
                            <p:childTnLst>
                              <p:par>
                                <p:cTn id="222" presetID="1" presetClass="entr" presetSubtype="0" fill="hold" grpId="0" nodeType="afterEffect">
                                  <p:stCondLst>
                                    <p:cond delay="0"/>
                                  </p:stCondLst>
                                  <p:childTnLst>
                                    <p:set>
                                      <p:cBhvr>
                                        <p:cTn id="223" dur="1" fill="hold">
                                          <p:stCondLst>
                                            <p:cond delay="0"/>
                                          </p:stCondLst>
                                        </p:cTn>
                                        <p:tgtEl>
                                          <p:spTgt spid="14148"/>
                                        </p:tgtEl>
                                        <p:attrNameLst>
                                          <p:attrName>style.visibility</p:attrName>
                                        </p:attrNameLst>
                                      </p:cBhvr>
                                      <p:to>
                                        <p:strVal val="visible"/>
                                      </p:to>
                                    </p:set>
                                  </p:childTnLst>
                                  <p:subTnLst>
                                    <p:audio>
                                      <p:cMediaNode>
                                        <p:cTn display="0" masterRel="sameClick">
                                          <p:stCondLst>
                                            <p:cond evt="begin" delay="0">
                                              <p:tn val="222"/>
                                            </p:cond>
                                          </p:stCondLst>
                                          <p:endCondLst>
                                            <p:cond evt="onStopAudio" delay="0">
                                              <p:tgtEl>
                                                <p:sldTgt/>
                                              </p:tgtEl>
                                            </p:cond>
                                          </p:endCondLst>
                                        </p:cTn>
                                        <p:tgtEl>
                                          <p:sndTgt r:embed="rId6" name="explode.wav"/>
                                        </p:tgtEl>
                                      </p:cMediaNode>
                                    </p:audio>
                                  </p:subTnLst>
                                </p:cTn>
                              </p:par>
                            </p:childTnLst>
                          </p:cTn>
                        </p:par>
                        <p:par>
                          <p:cTn id="224" fill="hold" nodeType="afterGroup">
                            <p:stCondLst>
                              <p:cond delay="7500"/>
                            </p:stCondLst>
                            <p:childTnLst>
                              <p:par>
                                <p:cTn id="225" presetID="3" presetClass="exit" presetSubtype="10" fill="hold" grpId="1" nodeType="afterEffect">
                                  <p:stCondLst>
                                    <p:cond delay="0"/>
                                  </p:stCondLst>
                                  <p:childTnLst>
                                    <p:animEffect transition="out" filter="blinds(horizontal)">
                                      <p:cBhvr>
                                        <p:cTn id="226" dur="500"/>
                                        <p:tgtEl>
                                          <p:spTgt spid="14148"/>
                                        </p:tgtEl>
                                      </p:cBhvr>
                                    </p:animEffect>
                                    <p:set>
                                      <p:cBhvr>
                                        <p:cTn id="227" dur="1" fill="hold">
                                          <p:stCondLst>
                                            <p:cond delay="499"/>
                                          </p:stCondLst>
                                        </p:cTn>
                                        <p:tgtEl>
                                          <p:spTgt spid="14148"/>
                                        </p:tgtEl>
                                        <p:attrNameLst>
                                          <p:attrName>style.visibility</p:attrName>
                                        </p:attrNameLst>
                                      </p:cBhvr>
                                      <p:to>
                                        <p:strVal val="hidden"/>
                                      </p:to>
                                    </p:set>
                                  </p:childTnLst>
                                </p:cTn>
                              </p:par>
                            </p:childTnLst>
                          </p:cTn>
                        </p:par>
                        <p:par>
                          <p:cTn id="228" fill="hold" nodeType="afterGroup">
                            <p:stCondLst>
                              <p:cond delay="8000"/>
                            </p:stCondLst>
                            <p:childTnLst>
                              <p:par>
                                <p:cTn id="229" presetID="12" presetClass="exit" presetSubtype="4" fill="hold" nodeType="afterEffect">
                                  <p:stCondLst>
                                    <p:cond delay="0"/>
                                  </p:stCondLst>
                                  <p:childTnLst>
                                    <p:animEffect transition="out" filter="slide(fromBottom)">
                                      <p:cBhvr>
                                        <p:cTn id="230" dur="2000"/>
                                        <p:tgtEl>
                                          <p:spTgt spid="13811"/>
                                        </p:tgtEl>
                                      </p:cBhvr>
                                    </p:animEffect>
                                    <p:set>
                                      <p:cBhvr>
                                        <p:cTn id="231" dur="1" fill="hold">
                                          <p:stCondLst>
                                            <p:cond delay="1999"/>
                                          </p:stCondLst>
                                        </p:cTn>
                                        <p:tgtEl>
                                          <p:spTgt spid="13811"/>
                                        </p:tgtEl>
                                        <p:attrNameLst>
                                          <p:attrName>style.visibility</p:attrName>
                                        </p:attrNameLst>
                                      </p:cBhvr>
                                      <p:to>
                                        <p:strVal val="hidden"/>
                                      </p:to>
                                    </p:set>
                                  </p:childTnLst>
                                  <p:subTnLst>
                                    <p:audio>
                                      <p:cMediaNode>
                                        <p:cTn display="0" masterRel="sameClick">
                                          <p:stCondLst>
                                            <p:cond evt="begin" delay="0">
                                              <p:tn val="229"/>
                                            </p:cond>
                                          </p:stCondLst>
                                          <p:endCondLst>
                                            <p:cond evt="onStopAudio" delay="0">
                                              <p:tgtEl>
                                                <p:sldTgt/>
                                              </p:tgtEl>
                                            </p:cond>
                                          </p:endCondLst>
                                        </p:cTn>
                                        <p:tgtEl>
                                          <p:sndTgt r:embed="rId10" name="push.wav"/>
                                        </p:tgtEl>
                                      </p:cMediaNode>
                                    </p:audio>
                                  </p:subTnLst>
                                </p:cTn>
                              </p:par>
                              <p:par>
                                <p:cTn id="232" presetID="9" presetClass="entr" presetSubtype="0" fill="hold" nodeType="withEffect">
                                  <p:stCondLst>
                                    <p:cond delay="0"/>
                                  </p:stCondLst>
                                  <p:childTnLst>
                                    <p:set>
                                      <p:cBhvr>
                                        <p:cTn id="233" dur="1" fill="hold">
                                          <p:stCondLst>
                                            <p:cond delay="0"/>
                                          </p:stCondLst>
                                        </p:cTn>
                                        <p:tgtEl>
                                          <p:spTgt spid="13537"/>
                                        </p:tgtEl>
                                        <p:attrNameLst>
                                          <p:attrName>style.visibility</p:attrName>
                                        </p:attrNameLst>
                                      </p:cBhvr>
                                      <p:to>
                                        <p:strVal val="visible"/>
                                      </p:to>
                                    </p:set>
                                    <p:animEffect transition="in" filter="dissolve">
                                      <p:cBhvr>
                                        <p:cTn id="234" dur="500"/>
                                        <p:tgtEl>
                                          <p:spTgt spid="13537"/>
                                        </p:tgtEl>
                                      </p:cBhvr>
                                    </p:animEffect>
                                  </p:childTnLst>
                                </p:cTn>
                              </p:par>
                              <p:par>
                                <p:cTn id="235" presetID="9" presetClass="exit" presetSubtype="0" fill="hold" grpId="1" nodeType="withEffect">
                                  <p:stCondLst>
                                    <p:cond delay="0"/>
                                  </p:stCondLst>
                                  <p:childTnLst>
                                    <p:animEffect transition="out" filter="dissolve">
                                      <p:cBhvr>
                                        <p:cTn id="236" dur="2000"/>
                                        <p:tgtEl>
                                          <p:spTgt spid="14144"/>
                                        </p:tgtEl>
                                      </p:cBhvr>
                                    </p:animEffect>
                                    <p:set>
                                      <p:cBhvr>
                                        <p:cTn id="237" dur="1" fill="hold">
                                          <p:stCondLst>
                                            <p:cond delay="1999"/>
                                          </p:stCondLst>
                                        </p:cTn>
                                        <p:tgtEl>
                                          <p:spTgt spid="14144"/>
                                        </p:tgtEl>
                                        <p:attrNameLst>
                                          <p:attrName>style.visibility</p:attrName>
                                        </p:attrNameLst>
                                      </p:cBhvr>
                                      <p:to>
                                        <p:strVal val="hidden"/>
                                      </p:to>
                                    </p:set>
                                  </p:childTnLst>
                                </p:cTn>
                              </p:par>
                              <p:par>
                                <p:cTn id="238" presetID="9" presetClass="exit" presetSubtype="0" fill="hold" grpId="1" nodeType="withEffect">
                                  <p:stCondLst>
                                    <p:cond delay="0"/>
                                  </p:stCondLst>
                                  <p:childTnLst>
                                    <p:animEffect transition="out" filter="dissolve">
                                      <p:cBhvr>
                                        <p:cTn id="239" dur="2000"/>
                                        <p:tgtEl>
                                          <p:spTgt spid="14146"/>
                                        </p:tgtEl>
                                      </p:cBhvr>
                                    </p:animEffect>
                                    <p:set>
                                      <p:cBhvr>
                                        <p:cTn id="240" dur="1" fill="hold">
                                          <p:stCondLst>
                                            <p:cond delay="1999"/>
                                          </p:stCondLst>
                                        </p:cTn>
                                        <p:tgtEl>
                                          <p:spTgt spid="14146"/>
                                        </p:tgtEl>
                                        <p:attrNameLst>
                                          <p:attrName>style.visibility</p:attrName>
                                        </p:attrNameLst>
                                      </p:cBhvr>
                                      <p:to>
                                        <p:strVal val="hidden"/>
                                      </p:to>
                                    </p:set>
                                  </p:childTnLst>
                                </p:cTn>
                              </p:par>
                            </p:childTnLst>
                          </p:cTn>
                        </p:par>
                      </p:childTnLst>
                    </p:cTn>
                  </p:par>
                  <p:par>
                    <p:cTn id="241" fill="hold" nodeType="clickPar">
                      <p:stCondLst>
                        <p:cond delay="indefinite"/>
                      </p:stCondLst>
                      <p:childTnLst>
                        <p:par>
                          <p:cTn id="242" fill="hold" nodeType="withGroup">
                            <p:stCondLst>
                              <p:cond delay="0"/>
                            </p:stCondLst>
                            <p:childTnLst>
                              <p:par>
                                <p:cTn id="243" presetID="9" presetClass="exit" presetSubtype="0" fill="hold" grpId="2" nodeType="clickEffect">
                                  <p:stCondLst>
                                    <p:cond delay="0"/>
                                  </p:stCondLst>
                                  <p:childTnLst>
                                    <p:animEffect transition="out" filter="dissolve">
                                      <p:cBhvr>
                                        <p:cTn id="244" dur="500"/>
                                        <p:tgtEl>
                                          <p:spTgt spid="14140"/>
                                        </p:tgtEl>
                                      </p:cBhvr>
                                    </p:animEffect>
                                    <p:set>
                                      <p:cBhvr>
                                        <p:cTn id="245" dur="1" fill="hold">
                                          <p:stCondLst>
                                            <p:cond delay="499"/>
                                          </p:stCondLst>
                                        </p:cTn>
                                        <p:tgtEl>
                                          <p:spTgt spid="14140"/>
                                        </p:tgtEl>
                                        <p:attrNameLst>
                                          <p:attrName>style.visibility</p:attrName>
                                        </p:attrNameLst>
                                      </p:cBhvr>
                                      <p:to>
                                        <p:strVal val="hidden"/>
                                      </p:to>
                                    </p:set>
                                  </p:childTnLst>
                                </p:cTn>
                              </p:par>
                              <p:par>
                                <p:cTn id="246" presetID="9" presetClass="entr" presetSubtype="0" fill="hold" grpId="0" nodeType="withEffect">
                                  <p:stCondLst>
                                    <p:cond delay="0"/>
                                  </p:stCondLst>
                                  <p:childTnLst>
                                    <p:set>
                                      <p:cBhvr>
                                        <p:cTn id="247" dur="1" fill="hold">
                                          <p:stCondLst>
                                            <p:cond delay="0"/>
                                          </p:stCondLst>
                                        </p:cTn>
                                        <p:tgtEl>
                                          <p:spTgt spid="14141"/>
                                        </p:tgtEl>
                                        <p:attrNameLst>
                                          <p:attrName>style.visibility</p:attrName>
                                        </p:attrNameLst>
                                      </p:cBhvr>
                                      <p:to>
                                        <p:strVal val="visible"/>
                                      </p:to>
                                    </p:set>
                                    <p:animEffect transition="in" filter="dissolve">
                                      <p:cBhvr>
                                        <p:cTn id="248" dur="500"/>
                                        <p:tgtEl>
                                          <p:spTgt spid="14141"/>
                                        </p:tgtEl>
                                      </p:cBhvr>
                                    </p:animEffect>
                                  </p:childTnLst>
                                </p:cTn>
                              </p:par>
                            </p:childTnLst>
                          </p:cTn>
                        </p:par>
                        <p:par>
                          <p:cTn id="249" fill="hold" nodeType="afterGroup">
                            <p:stCondLst>
                              <p:cond delay="500"/>
                            </p:stCondLst>
                            <p:childTnLst>
                              <p:par>
                                <p:cTn id="250" presetID="0" presetClass="path" presetSubtype="0" accel="50000" decel="50000" fill="hold" grpId="1" nodeType="afterEffect">
                                  <p:stCondLst>
                                    <p:cond delay="0"/>
                                  </p:stCondLst>
                                  <p:childTnLst>
                                    <p:animMotion origin="layout" path="M -3.33333E-6 -7.40741E-7 L -0.0118 -0.00093 L -0.05868 -0.00231 L -0.09514 -0.0037 " pathEditMode="relative" rAng="0" ptsTypes="AAAA">
                                      <p:cBhvr>
                                        <p:cTn id="251" dur="2000" fill="hold"/>
                                        <p:tgtEl>
                                          <p:spTgt spid="14141"/>
                                        </p:tgtEl>
                                        <p:attrNameLst>
                                          <p:attrName>ppt_x</p:attrName>
                                          <p:attrName>ppt_y</p:attrName>
                                        </p:attrNameLst>
                                      </p:cBhvr>
                                      <p:rCtr x="-4757" y="-185"/>
                                    </p:animMotion>
                                  </p:childTnLst>
                                  <p:subTnLst>
                                    <p:audio>
                                      <p:cMediaNode>
                                        <p:cTn display="0" masterRel="sameClick">
                                          <p:stCondLst>
                                            <p:cond evt="begin" delay="0">
                                              <p:tn val="250"/>
                                            </p:cond>
                                          </p:stCondLst>
                                          <p:endCondLst>
                                            <p:cond evt="onStopAudio" delay="0">
                                              <p:tgtEl>
                                                <p:sldTgt/>
                                              </p:tgtEl>
                                            </p:cond>
                                          </p:endCondLst>
                                        </p:cTn>
                                        <p:tgtEl>
                                          <p:sndTgt r:embed="rId5" name="flyby.wav"/>
                                        </p:tgtEl>
                                      </p:cMediaNode>
                                    </p:audio>
                                  </p:subTnLst>
                                </p:cTn>
                              </p:par>
                            </p:childTnLst>
                          </p:cTn>
                        </p:par>
                        <p:par>
                          <p:cTn id="252" fill="hold" nodeType="afterGroup">
                            <p:stCondLst>
                              <p:cond delay="2500"/>
                            </p:stCondLst>
                            <p:childTnLst>
                              <p:par>
                                <p:cTn id="253" presetID="1" presetClass="entr" presetSubtype="0" fill="hold" grpId="0" nodeType="afterEffect">
                                  <p:stCondLst>
                                    <p:cond delay="0"/>
                                  </p:stCondLst>
                                  <p:childTnLst>
                                    <p:set>
                                      <p:cBhvr>
                                        <p:cTn id="254" dur="1" fill="hold">
                                          <p:stCondLst>
                                            <p:cond delay="0"/>
                                          </p:stCondLst>
                                        </p:cTn>
                                        <p:tgtEl>
                                          <p:spTgt spid="14149"/>
                                        </p:tgtEl>
                                        <p:attrNameLst>
                                          <p:attrName>style.visibility</p:attrName>
                                        </p:attrNameLst>
                                      </p:cBhvr>
                                      <p:to>
                                        <p:strVal val="visible"/>
                                      </p:to>
                                    </p:set>
                                  </p:childTnLst>
                                  <p:subTnLst>
                                    <p:audio>
                                      <p:cMediaNode>
                                        <p:cTn display="0" masterRel="sameClick">
                                          <p:stCondLst>
                                            <p:cond evt="begin" delay="0">
                                              <p:tn val="253"/>
                                            </p:cond>
                                          </p:stCondLst>
                                          <p:endCondLst>
                                            <p:cond evt="onStopAudio" delay="0">
                                              <p:tgtEl>
                                                <p:sldTgt/>
                                              </p:tgtEl>
                                            </p:cond>
                                          </p:endCondLst>
                                        </p:cTn>
                                        <p:tgtEl>
                                          <p:sndTgt r:embed="rId6" name="explode.wav"/>
                                        </p:tgtEl>
                                      </p:cMediaNode>
                                    </p:audio>
                                  </p:subTnLst>
                                </p:cTn>
                              </p:par>
                            </p:childTnLst>
                          </p:cTn>
                        </p:par>
                        <p:par>
                          <p:cTn id="255" fill="hold" nodeType="afterGroup">
                            <p:stCondLst>
                              <p:cond delay="2500"/>
                            </p:stCondLst>
                            <p:childTnLst>
                              <p:par>
                                <p:cTn id="256" presetID="3" presetClass="exit" presetSubtype="10" fill="hold" grpId="1" nodeType="afterEffect">
                                  <p:stCondLst>
                                    <p:cond delay="0"/>
                                  </p:stCondLst>
                                  <p:childTnLst>
                                    <p:animEffect transition="out" filter="blinds(horizontal)">
                                      <p:cBhvr>
                                        <p:cTn id="257" dur="500"/>
                                        <p:tgtEl>
                                          <p:spTgt spid="14149"/>
                                        </p:tgtEl>
                                      </p:cBhvr>
                                    </p:animEffect>
                                    <p:set>
                                      <p:cBhvr>
                                        <p:cTn id="258" dur="1" fill="hold">
                                          <p:stCondLst>
                                            <p:cond delay="499"/>
                                          </p:stCondLst>
                                        </p:cTn>
                                        <p:tgtEl>
                                          <p:spTgt spid="14149"/>
                                        </p:tgtEl>
                                        <p:attrNameLst>
                                          <p:attrName>style.visibility</p:attrName>
                                        </p:attrNameLst>
                                      </p:cBhvr>
                                      <p:to>
                                        <p:strVal val="hidden"/>
                                      </p:to>
                                    </p:set>
                                  </p:childTnLst>
                                </p:cTn>
                              </p:par>
                            </p:childTnLst>
                          </p:cTn>
                        </p:par>
                        <p:par>
                          <p:cTn id="259" fill="hold" nodeType="afterGroup">
                            <p:stCondLst>
                              <p:cond delay="3000"/>
                            </p:stCondLst>
                            <p:childTnLst>
                              <p:par>
                                <p:cTn id="260" presetID="12" presetClass="exit" presetSubtype="4" fill="hold" nodeType="afterEffect">
                                  <p:stCondLst>
                                    <p:cond delay="0"/>
                                  </p:stCondLst>
                                  <p:childTnLst>
                                    <p:animEffect transition="out" filter="slide(fromBottom)">
                                      <p:cBhvr>
                                        <p:cTn id="261" dur="2000"/>
                                        <p:tgtEl>
                                          <p:spTgt spid="14047"/>
                                        </p:tgtEl>
                                      </p:cBhvr>
                                    </p:animEffect>
                                    <p:set>
                                      <p:cBhvr>
                                        <p:cTn id="262" dur="1" fill="hold">
                                          <p:stCondLst>
                                            <p:cond delay="1999"/>
                                          </p:stCondLst>
                                        </p:cTn>
                                        <p:tgtEl>
                                          <p:spTgt spid="14047"/>
                                        </p:tgtEl>
                                        <p:attrNameLst>
                                          <p:attrName>style.visibility</p:attrName>
                                        </p:attrNameLst>
                                      </p:cBhvr>
                                      <p:to>
                                        <p:strVal val="hidden"/>
                                      </p:to>
                                    </p:set>
                                  </p:childTnLst>
                                  <p:subTnLst>
                                    <p:audio>
                                      <p:cMediaNode>
                                        <p:cTn display="0" masterRel="sameClick">
                                          <p:stCondLst>
                                            <p:cond evt="begin" delay="0">
                                              <p:tn val="260"/>
                                            </p:cond>
                                          </p:stCondLst>
                                          <p:endCondLst>
                                            <p:cond evt="onStopAudio" delay="0">
                                              <p:tgtEl>
                                                <p:sldTgt/>
                                              </p:tgtEl>
                                            </p:cond>
                                          </p:endCondLst>
                                        </p:cTn>
                                        <p:tgtEl>
                                          <p:sndTgt r:embed="rId10" name="push.wav"/>
                                        </p:tgtEl>
                                      </p:cMediaNode>
                                    </p:audio>
                                  </p:subTnLst>
                                </p:cTn>
                              </p:par>
                              <p:par>
                                <p:cTn id="263" presetID="9" presetClass="entr" presetSubtype="0" fill="hold" nodeType="withEffect">
                                  <p:stCondLst>
                                    <p:cond delay="0"/>
                                  </p:stCondLst>
                                  <p:childTnLst>
                                    <p:set>
                                      <p:cBhvr>
                                        <p:cTn id="264" dur="1" fill="hold">
                                          <p:stCondLst>
                                            <p:cond delay="0"/>
                                          </p:stCondLst>
                                        </p:cTn>
                                        <p:tgtEl>
                                          <p:spTgt spid="14159"/>
                                        </p:tgtEl>
                                        <p:attrNameLst>
                                          <p:attrName>style.visibility</p:attrName>
                                        </p:attrNameLst>
                                      </p:cBhvr>
                                      <p:to>
                                        <p:strVal val="visible"/>
                                      </p:to>
                                    </p:set>
                                    <p:animEffect transition="in" filter="dissolve">
                                      <p:cBhvr>
                                        <p:cTn id="265" dur="1000"/>
                                        <p:tgtEl>
                                          <p:spTgt spid="14159"/>
                                        </p:tgtEl>
                                      </p:cBhvr>
                                    </p:animEffect>
                                  </p:childTnLst>
                                </p:cTn>
                              </p:par>
                              <p:par>
                                <p:cTn id="266" presetID="9" presetClass="entr" presetSubtype="0" fill="hold" nodeType="withEffect">
                                  <p:stCondLst>
                                    <p:cond delay="0"/>
                                  </p:stCondLst>
                                  <p:childTnLst>
                                    <p:set>
                                      <p:cBhvr>
                                        <p:cTn id="267" dur="1" fill="hold">
                                          <p:stCondLst>
                                            <p:cond delay="0"/>
                                          </p:stCondLst>
                                        </p:cTn>
                                        <p:tgtEl>
                                          <p:spTgt spid="14150"/>
                                        </p:tgtEl>
                                        <p:attrNameLst>
                                          <p:attrName>style.visibility</p:attrName>
                                        </p:attrNameLst>
                                      </p:cBhvr>
                                      <p:to>
                                        <p:strVal val="visible"/>
                                      </p:to>
                                    </p:set>
                                    <p:animEffect transition="in" filter="dissolve">
                                      <p:cBhvr>
                                        <p:cTn id="268" dur="1000"/>
                                        <p:tgtEl>
                                          <p:spTgt spid="14150"/>
                                        </p:tgtEl>
                                      </p:cBhvr>
                                    </p:animEffect>
                                  </p:childTnLst>
                                </p:cTn>
                              </p:par>
                            </p:childTnLst>
                          </p:cTn>
                        </p:par>
                        <p:par>
                          <p:cTn id="269" fill="hold" nodeType="afterGroup">
                            <p:stCondLst>
                              <p:cond delay="5000"/>
                            </p:stCondLst>
                            <p:childTnLst>
                              <p:par>
                                <p:cTn id="270" presetID="9" presetClass="exit" presetSubtype="0" fill="hold" grpId="2" nodeType="afterEffect">
                                  <p:stCondLst>
                                    <p:cond delay="0"/>
                                  </p:stCondLst>
                                  <p:childTnLst>
                                    <p:animEffect transition="out" filter="dissolve">
                                      <p:cBhvr>
                                        <p:cTn id="271" dur="500"/>
                                        <p:tgtEl>
                                          <p:spTgt spid="14141"/>
                                        </p:tgtEl>
                                      </p:cBhvr>
                                    </p:animEffect>
                                    <p:set>
                                      <p:cBhvr>
                                        <p:cTn id="272" dur="1" fill="hold">
                                          <p:stCondLst>
                                            <p:cond delay="499"/>
                                          </p:stCondLst>
                                        </p:cTn>
                                        <p:tgtEl>
                                          <p:spTgt spid="14141"/>
                                        </p:tgtEl>
                                        <p:attrNameLst>
                                          <p:attrName>style.visibility</p:attrName>
                                        </p:attrNameLst>
                                      </p:cBhvr>
                                      <p:to>
                                        <p:strVal val="hidden"/>
                                      </p:to>
                                    </p:set>
                                  </p:childTnLst>
                                </p:cTn>
                              </p:par>
                            </p:childTnLst>
                          </p:cTn>
                        </p:par>
                        <p:par>
                          <p:cTn id="273" fill="hold" nodeType="afterGroup">
                            <p:stCondLst>
                              <p:cond delay="5500"/>
                            </p:stCondLst>
                            <p:childTnLst>
                              <p:par>
                                <p:cTn id="274" presetID="0" presetClass="path" presetSubtype="0" accel="50000" decel="50000" fill="hold" nodeType="afterEffect">
                                  <p:stCondLst>
                                    <p:cond delay="0"/>
                                  </p:stCondLst>
                                  <p:childTnLst>
                                    <p:animMotion origin="layout" path="M 0.14132 -0.05 L 0.16771 -0.16065 L 0.18229 -0.26574 " pathEditMode="relative" rAng="0" ptsTypes="AAA">
                                      <p:cBhvr>
                                        <p:cTn id="275" dur="2000" fill="hold"/>
                                        <p:tgtEl>
                                          <p:spTgt spid="14042"/>
                                        </p:tgtEl>
                                        <p:attrNameLst>
                                          <p:attrName>ppt_x</p:attrName>
                                          <p:attrName>ppt_y</p:attrName>
                                        </p:attrNameLst>
                                      </p:cBhvr>
                                      <p:rCtr x="2049" y="-10787"/>
                                    </p:animMotion>
                                  </p:childTnLst>
                                  <p:subTnLst>
                                    <p:audio>
                                      <p:cMediaNode>
                                        <p:cTn display="0" masterRel="sameClick">
                                          <p:stCondLst>
                                            <p:cond evt="begin" delay="0">
                                              <p:tn val="274"/>
                                            </p:cond>
                                          </p:stCondLst>
                                          <p:endCondLst>
                                            <p:cond evt="onStopAudio" delay="0">
                                              <p:tgtEl>
                                                <p:sldTgt/>
                                              </p:tgtEl>
                                            </p:cond>
                                          </p:endCondLst>
                                        </p:cTn>
                                        <p:tgtEl>
                                          <p:sndTgt r:embed="rId4" name="nautical026.wav"/>
                                        </p:tgtEl>
                                      </p:cMediaNode>
                                    </p:audio>
                                  </p:subTnLst>
                                </p:cTn>
                              </p:par>
                              <p:par>
                                <p:cTn id="276" presetID="0" presetClass="path" presetSubtype="0" accel="50000" decel="50000" fill="hold" nodeType="withEffect">
                                  <p:stCondLst>
                                    <p:cond delay="0"/>
                                  </p:stCondLst>
                                  <p:childTnLst>
                                    <p:animMotion origin="layout" path="M 0.15052 -0.0662 L 0.16476 -0.1662 L 0.17413 -0.27222 " pathEditMode="relative" rAng="0" ptsTypes="AAA">
                                      <p:cBhvr>
                                        <p:cTn id="277" dur="2000" fill="hold"/>
                                        <p:tgtEl>
                                          <p:spTgt spid="14032"/>
                                        </p:tgtEl>
                                        <p:attrNameLst>
                                          <p:attrName>ppt_x</p:attrName>
                                          <p:attrName>ppt_y</p:attrName>
                                        </p:attrNameLst>
                                      </p:cBhvr>
                                      <p:rCtr x="1181" y="-10301"/>
                                    </p:animMotion>
                                  </p:childTnLst>
                                </p:cTn>
                              </p:par>
                            </p:childTnLst>
                          </p:cTn>
                        </p:par>
                      </p:childTnLst>
                    </p:cTn>
                  </p:par>
                  <p:par>
                    <p:cTn id="278" fill="hold" nodeType="clickPar">
                      <p:stCondLst>
                        <p:cond delay="indefinite"/>
                      </p:stCondLst>
                      <p:childTnLst>
                        <p:par>
                          <p:cTn id="279" fill="hold" nodeType="withGroup">
                            <p:stCondLst>
                              <p:cond delay="0"/>
                            </p:stCondLst>
                            <p:childTnLst>
                              <p:par>
                                <p:cTn id="280" presetID="9" presetClass="entr" presetSubtype="0" fill="hold" nodeType="clickEffect">
                                  <p:stCondLst>
                                    <p:cond delay="0"/>
                                  </p:stCondLst>
                                  <p:childTnLst>
                                    <p:set>
                                      <p:cBhvr>
                                        <p:cTn id="281" dur="1" fill="hold">
                                          <p:stCondLst>
                                            <p:cond delay="0"/>
                                          </p:stCondLst>
                                        </p:cTn>
                                        <p:tgtEl>
                                          <p:spTgt spid="15552"/>
                                        </p:tgtEl>
                                        <p:attrNameLst>
                                          <p:attrName>style.visibility</p:attrName>
                                        </p:attrNameLst>
                                      </p:cBhvr>
                                      <p:to>
                                        <p:strVal val="visible"/>
                                      </p:to>
                                    </p:set>
                                    <p:animEffect transition="in" filter="dissolve">
                                      <p:cBhvr>
                                        <p:cTn id="282" dur="2000"/>
                                        <p:tgtEl>
                                          <p:spTgt spid="15552"/>
                                        </p:tgtEl>
                                      </p:cBhvr>
                                    </p:animEffect>
                                  </p:childTnLst>
                                </p:cTn>
                              </p:par>
                              <p:par>
                                <p:cTn id="283" presetID="9" presetClass="entr" presetSubtype="0" fill="hold" nodeType="withEffect">
                                  <p:stCondLst>
                                    <p:cond delay="0"/>
                                  </p:stCondLst>
                                  <p:childTnLst>
                                    <p:set>
                                      <p:cBhvr>
                                        <p:cTn id="284" dur="1" fill="hold">
                                          <p:stCondLst>
                                            <p:cond delay="0"/>
                                          </p:stCondLst>
                                        </p:cTn>
                                        <p:tgtEl>
                                          <p:spTgt spid="15583"/>
                                        </p:tgtEl>
                                        <p:attrNameLst>
                                          <p:attrName>style.visibility</p:attrName>
                                        </p:attrNameLst>
                                      </p:cBhvr>
                                      <p:to>
                                        <p:strVal val="visible"/>
                                      </p:to>
                                    </p:set>
                                    <p:animEffect transition="in" filter="dissolve">
                                      <p:cBhvr>
                                        <p:cTn id="285" dur="2000"/>
                                        <p:tgtEl>
                                          <p:spTgt spid="15583"/>
                                        </p:tgtEl>
                                      </p:cBhvr>
                                    </p:animEffect>
                                  </p:childTnLst>
                                </p:cTn>
                              </p:par>
                              <p:par>
                                <p:cTn id="286" presetID="0" presetClass="path" presetSubtype="0" accel="50000" decel="50000" fill="hold" nodeType="withEffect">
                                  <p:stCondLst>
                                    <p:cond delay="0"/>
                                  </p:stCondLst>
                                  <p:childTnLst>
                                    <p:animMotion origin="layout" path="M 3.05556E-6 3.33333E-6 L -0.17917 0.05926 L -0.46407 0.09467 L -0.56927 0.09143 L -0.579 0.04375 " pathEditMode="relative" rAng="0" ptsTypes="AAAAA">
                                      <p:cBhvr>
                                        <p:cTn id="287" dur="2000" fill="hold"/>
                                        <p:tgtEl>
                                          <p:spTgt spid="15568"/>
                                        </p:tgtEl>
                                        <p:attrNameLst>
                                          <p:attrName>ppt_x</p:attrName>
                                          <p:attrName>ppt_y</p:attrName>
                                        </p:attrNameLst>
                                      </p:cBhvr>
                                      <p:rCtr x="-28958" y="4722"/>
                                    </p:animMotion>
                                  </p:childTnLst>
                                  <p:subTnLst>
                                    <p:audio>
                                      <p:cMediaNode>
                                        <p:cTn display="0" masterRel="sameClick">
                                          <p:stCondLst>
                                            <p:cond evt="begin" delay="0">
                                              <p:tn val="286"/>
                                            </p:cond>
                                          </p:stCondLst>
                                          <p:endCondLst>
                                            <p:cond evt="onStopAudio" delay="0">
                                              <p:tgtEl>
                                                <p:sldTgt/>
                                              </p:tgtEl>
                                            </p:cond>
                                          </p:endCondLst>
                                        </p:cTn>
                                        <p:tgtEl>
                                          <p:sndTgt r:embed="rId4" name="nautical026.wav"/>
                                        </p:tgtEl>
                                      </p:cMediaNode>
                                    </p:audio>
                                  </p:subTnLst>
                                </p:cTn>
                              </p:par>
                            </p:childTnLst>
                          </p:cTn>
                        </p:par>
                        <p:par>
                          <p:cTn id="288" fill="hold" nodeType="afterGroup">
                            <p:stCondLst>
                              <p:cond delay="2000"/>
                            </p:stCondLst>
                            <p:childTnLst>
                              <p:par>
                                <p:cTn id="289" presetID="9" presetClass="exit" presetSubtype="0" fill="hold" nodeType="afterEffect">
                                  <p:stCondLst>
                                    <p:cond delay="0"/>
                                  </p:stCondLst>
                                  <p:childTnLst>
                                    <p:animEffect transition="out" filter="dissolve">
                                      <p:cBhvr>
                                        <p:cTn id="290" dur="500"/>
                                        <p:tgtEl>
                                          <p:spTgt spid="15568"/>
                                        </p:tgtEl>
                                      </p:cBhvr>
                                    </p:animEffect>
                                    <p:set>
                                      <p:cBhvr>
                                        <p:cTn id="291" dur="1" fill="hold">
                                          <p:stCondLst>
                                            <p:cond delay="499"/>
                                          </p:stCondLst>
                                        </p:cTn>
                                        <p:tgtEl>
                                          <p:spTgt spid="15568"/>
                                        </p:tgtEl>
                                        <p:attrNameLst>
                                          <p:attrName>style.visibility</p:attrName>
                                        </p:attrNameLst>
                                      </p:cBhvr>
                                      <p:to>
                                        <p:strVal val="hidden"/>
                                      </p:to>
                                    </p:set>
                                  </p:childTnLst>
                                </p:cTn>
                              </p:par>
                            </p:childTnLst>
                          </p:cTn>
                        </p:par>
                        <p:par>
                          <p:cTn id="292" fill="hold" nodeType="afterGroup">
                            <p:stCondLst>
                              <p:cond delay="2500"/>
                            </p:stCondLst>
                            <p:childTnLst>
                              <p:par>
                                <p:cTn id="293" presetID="1" presetClass="entr" presetSubtype="0" fill="hold" grpId="0" nodeType="afterEffect">
                                  <p:stCondLst>
                                    <p:cond delay="0"/>
                                  </p:stCondLst>
                                  <p:childTnLst>
                                    <p:set>
                                      <p:cBhvr>
                                        <p:cTn id="294" dur="1" fill="hold">
                                          <p:stCondLst>
                                            <p:cond delay="0"/>
                                          </p:stCondLst>
                                        </p:cTn>
                                        <p:tgtEl>
                                          <p:spTgt spid="14163"/>
                                        </p:tgtEl>
                                        <p:attrNameLst>
                                          <p:attrName>style.visibility</p:attrName>
                                        </p:attrNameLst>
                                      </p:cBhvr>
                                      <p:to>
                                        <p:strVal val="visible"/>
                                      </p:to>
                                    </p:set>
                                  </p:childTnLst>
                                  <p:subTnLst>
                                    <p:audio>
                                      <p:cMediaNode>
                                        <p:cTn display="0" masterRel="sameClick">
                                          <p:stCondLst>
                                            <p:cond evt="begin" delay="0">
                                              <p:tn val="293"/>
                                            </p:cond>
                                          </p:stCondLst>
                                          <p:endCondLst>
                                            <p:cond evt="onStopAudio" delay="0">
                                              <p:tgtEl>
                                                <p:sldTgt/>
                                              </p:tgtEl>
                                            </p:cond>
                                          </p:endCondLst>
                                        </p:cTn>
                                        <p:tgtEl>
                                          <p:sndTgt r:embed="rId6" name="explode.wav"/>
                                        </p:tgtEl>
                                      </p:cMediaNode>
                                    </p:audio>
                                  </p:subTnLst>
                                </p:cTn>
                              </p:par>
                            </p:childTnLst>
                          </p:cTn>
                        </p:par>
                        <p:par>
                          <p:cTn id="295" fill="hold" nodeType="afterGroup">
                            <p:stCondLst>
                              <p:cond delay="2500"/>
                            </p:stCondLst>
                            <p:childTnLst>
                              <p:par>
                                <p:cTn id="296" presetID="3" presetClass="exit" presetSubtype="10" fill="hold" grpId="1" nodeType="afterEffect">
                                  <p:stCondLst>
                                    <p:cond delay="0"/>
                                  </p:stCondLst>
                                  <p:childTnLst>
                                    <p:animEffect transition="out" filter="blinds(horizontal)">
                                      <p:cBhvr>
                                        <p:cTn id="297" dur="500"/>
                                        <p:tgtEl>
                                          <p:spTgt spid="14163"/>
                                        </p:tgtEl>
                                      </p:cBhvr>
                                    </p:animEffect>
                                    <p:set>
                                      <p:cBhvr>
                                        <p:cTn id="298" dur="1" fill="hold">
                                          <p:stCondLst>
                                            <p:cond delay="499"/>
                                          </p:stCondLst>
                                        </p:cTn>
                                        <p:tgtEl>
                                          <p:spTgt spid="14163"/>
                                        </p:tgtEl>
                                        <p:attrNameLst>
                                          <p:attrName>style.visibility</p:attrName>
                                        </p:attrNameLst>
                                      </p:cBhvr>
                                      <p:to>
                                        <p:strVal val="hidden"/>
                                      </p:to>
                                    </p:set>
                                  </p:childTnLst>
                                </p:cTn>
                              </p:par>
                              <p:par>
                                <p:cTn id="299" presetID="9" presetClass="entr" presetSubtype="0" fill="hold" nodeType="withEffect">
                                  <p:stCondLst>
                                    <p:cond delay="0"/>
                                  </p:stCondLst>
                                  <p:childTnLst>
                                    <p:set>
                                      <p:cBhvr>
                                        <p:cTn id="300" dur="1" fill="hold">
                                          <p:stCondLst>
                                            <p:cond delay="0"/>
                                          </p:stCondLst>
                                        </p:cTn>
                                        <p:tgtEl>
                                          <p:spTgt spid="14227"/>
                                        </p:tgtEl>
                                        <p:attrNameLst>
                                          <p:attrName>style.visibility</p:attrName>
                                        </p:attrNameLst>
                                      </p:cBhvr>
                                      <p:to>
                                        <p:strVal val="visible"/>
                                      </p:to>
                                    </p:set>
                                    <p:animEffect transition="in" filter="dissolve">
                                      <p:cBhvr>
                                        <p:cTn id="301" dur="2000"/>
                                        <p:tgtEl>
                                          <p:spTgt spid="14227"/>
                                        </p:tgtEl>
                                      </p:cBhvr>
                                    </p:animEffect>
                                  </p:childTnLst>
                                </p:cTn>
                              </p:par>
                              <p:par>
                                <p:cTn id="302" presetID="9" presetClass="entr" presetSubtype="0" fill="hold" nodeType="withEffect">
                                  <p:stCondLst>
                                    <p:cond delay="0"/>
                                  </p:stCondLst>
                                  <p:childTnLst>
                                    <p:set>
                                      <p:cBhvr>
                                        <p:cTn id="303" dur="1" fill="hold">
                                          <p:stCondLst>
                                            <p:cond delay="0"/>
                                          </p:stCondLst>
                                        </p:cTn>
                                        <p:tgtEl>
                                          <p:spTgt spid="14228"/>
                                        </p:tgtEl>
                                        <p:attrNameLst>
                                          <p:attrName>style.visibility</p:attrName>
                                        </p:attrNameLst>
                                      </p:cBhvr>
                                      <p:to>
                                        <p:strVal val="visible"/>
                                      </p:to>
                                    </p:set>
                                    <p:animEffect transition="in" filter="dissolve">
                                      <p:cBhvr>
                                        <p:cTn id="304" dur="2000"/>
                                        <p:tgtEl>
                                          <p:spTgt spid="14228"/>
                                        </p:tgtEl>
                                      </p:cBhvr>
                                    </p:animEffect>
                                  </p:childTnLst>
                                </p:cTn>
                              </p:par>
                            </p:childTnLst>
                          </p:cTn>
                        </p:par>
                        <p:par>
                          <p:cTn id="305" fill="hold" nodeType="afterGroup">
                            <p:stCondLst>
                              <p:cond delay="4500"/>
                            </p:stCondLst>
                            <p:childTnLst>
                              <p:par>
                                <p:cTn id="306" presetID="9" presetClass="exit" presetSubtype="0" fill="hold" grpId="0" nodeType="afterEffect">
                                  <p:stCondLst>
                                    <p:cond delay="0"/>
                                  </p:stCondLst>
                                  <p:childTnLst>
                                    <p:animEffect transition="out" filter="dissolve">
                                      <p:cBhvr>
                                        <p:cTn id="307" dur="500"/>
                                        <p:tgtEl>
                                          <p:spTgt spid="13350"/>
                                        </p:tgtEl>
                                      </p:cBhvr>
                                    </p:animEffect>
                                    <p:set>
                                      <p:cBhvr>
                                        <p:cTn id="308" dur="1" fill="hold">
                                          <p:stCondLst>
                                            <p:cond delay="499"/>
                                          </p:stCondLst>
                                        </p:cTn>
                                        <p:tgtEl>
                                          <p:spTgt spid="13350"/>
                                        </p:tgtEl>
                                        <p:attrNameLst>
                                          <p:attrName>style.visibility</p:attrName>
                                        </p:attrNameLst>
                                      </p:cBhvr>
                                      <p:to>
                                        <p:strVal val="hidden"/>
                                      </p:to>
                                    </p:set>
                                  </p:childTnLst>
                                </p:cTn>
                              </p:par>
                            </p:childTnLst>
                          </p:cTn>
                        </p:par>
                        <p:par>
                          <p:cTn id="309" fill="hold" nodeType="afterGroup">
                            <p:stCondLst>
                              <p:cond delay="5000"/>
                            </p:stCondLst>
                            <p:childTnLst>
                              <p:par>
                                <p:cTn id="310" presetID="9" presetClass="exit" presetSubtype="0" fill="hold" grpId="0" nodeType="afterEffect">
                                  <p:stCondLst>
                                    <p:cond delay="0"/>
                                  </p:stCondLst>
                                  <p:childTnLst>
                                    <p:animEffect transition="out" filter="dissolve">
                                      <p:cBhvr>
                                        <p:cTn id="311" dur="500"/>
                                        <p:tgtEl>
                                          <p:spTgt spid="13349"/>
                                        </p:tgtEl>
                                      </p:cBhvr>
                                    </p:animEffect>
                                    <p:set>
                                      <p:cBhvr>
                                        <p:cTn id="312" dur="1" fill="hold">
                                          <p:stCondLst>
                                            <p:cond delay="499"/>
                                          </p:stCondLst>
                                        </p:cTn>
                                        <p:tgtEl>
                                          <p:spTgt spid="13349"/>
                                        </p:tgtEl>
                                        <p:attrNameLst>
                                          <p:attrName>style.visibility</p:attrName>
                                        </p:attrNameLst>
                                      </p:cBhvr>
                                      <p:to>
                                        <p:strVal val="hidden"/>
                                      </p:to>
                                    </p:set>
                                  </p:childTnLst>
                                </p:cTn>
                              </p:par>
                              <p:par>
                                <p:cTn id="313" presetID="9" presetClass="entr" presetSubtype="0" fill="hold" nodeType="withEffect">
                                  <p:stCondLst>
                                    <p:cond delay="0"/>
                                  </p:stCondLst>
                                  <p:childTnLst>
                                    <p:set>
                                      <p:cBhvr>
                                        <p:cTn id="314" dur="1" fill="hold">
                                          <p:stCondLst>
                                            <p:cond delay="0"/>
                                          </p:stCondLst>
                                        </p:cTn>
                                        <p:tgtEl>
                                          <p:spTgt spid="15413"/>
                                        </p:tgtEl>
                                        <p:attrNameLst>
                                          <p:attrName>style.visibility</p:attrName>
                                        </p:attrNameLst>
                                      </p:cBhvr>
                                      <p:to>
                                        <p:strVal val="visible"/>
                                      </p:to>
                                    </p:set>
                                    <p:animEffect transition="in" filter="dissolve">
                                      <p:cBhvr>
                                        <p:cTn id="315" dur="1000"/>
                                        <p:tgtEl>
                                          <p:spTgt spid="15413"/>
                                        </p:tgtEl>
                                      </p:cBhvr>
                                    </p:animEffect>
                                  </p:childTnLst>
                                </p:cTn>
                              </p:par>
                            </p:childTnLst>
                          </p:cTn>
                        </p:par>
                        <p:par>
                          <p:cTn id="316" fill="hold" nodeType="afterGroup">
                            <p:stCondLst>
                              <p:cond delay="6000"/>
                            </p:stCondLst>
                            <p:childTnLst>
                              <p:par>
                                <p:cTn id="317" presetID="9" presetClass="exit" presetSubtype="0" fill="hold" grpId="0" nodeType="afterEffect">
                                  <p:stCondLst>
                                    <p:cond delay="0"/>
                                  </p:stCondLst>
                                  <p:childTnLst>
                                    <p:animEffect transition="out" filter="dissolve">
                                      <p:cBhvr>
                                        <p:cTn id="318" dur="500"/>
                                        <p:tgtEl>
                                          <p:spTgt spid="13323"/>
                                        </p:tgtEl>
                                      </p:cBhvr>
                                    </p:animEffect>
                                    <p:set>
                                      <p:cBhvr>
                                        <p:cTn id="319" dur="1" fill="hold">
                                          <p:stCondLst>
                                            <p:cond delay="499"/>
                                          </p:stCondLst>
                                        </p:cTn>
                                        <p:tgtEl>
                                          <p:spTgt spid="13323"/>
                                        </p:tgtEl>
                                        <p:attrNameLst>
                                          <p:attrName>style.visibility</p:attrName>
                                        </p:attrNameLst>
                                      </p:cBhvr>
                                      <p:to>
                                        <p:strVal val="hidden"/>
                                      </p:to>
                                    </p:set>
                                  </p:childTnLst>
                                </p:cTn>
                              </p:par>
                              <p:par>
                                <p:cTn id="320" presetID="9" presetClass="entr" presetSubtype="0" fill="hold" nodeType="withEffect">
                                  <p:stCondLst>
                                    <p:cond delay="0"/>
                                  </p:stCondLst>
                                  <p:childTnLst>
                                    <p:set>
                                      <p:cBhvr>
                                        <p:cTn id="321" dur="1" fill="hold">
                                          <p:stCondLst>
                                            <p:cond delay="0"/>
                                          </p:stCondLst>
                                        </p:cTn>
                                        <p:tgtEl>
                                          <p:spTgt spid="15414"/>
                                        </p:tgtEl>
                                        <p:attrNameLst>
                                          <p:attrName>style.visibility</p:attrName>
                                        </p:attrNameLst>
                                      </p:cBhvr>
                                      <p:to>
                                        <p:strVal val="visible"/>
                                      </p:to>
                                    </p:set>
                                    <p:animEffect transition="in" filter="dissolve">
                                      <p:cBhvr>
                                        <p:cTn id="322" dur="1000"/>
                                        <p:tgtEl>
                                          <p:spTgt spid="15414"/>
                                        </p:tgtEl>
                                      </p:cBhvr>
                                    </p:animEffect>
                                  </p:childTnLst>
                                </p:cTn>
                              </p:par>
                            </p:childTnLst>
                          </p:cTn>
                        </p:par>
                      </p:childTnLst>
                    </p:cTn>
                  </p:par>
                  <p:par>
                    <p:cTn id="323" fill="hold" nodeType="clickPar">
                      <p:stCondLst>
                        <p:cond delay="indefinite"/>
                      </p:stCondLst>
                      <p:childTnLst>
                        <p:par>
                          <p:cTn id="324" fill="hold" nodeType="withGroup">
                            <p:stCondLst>
                              <p:cond delay="0"/>
                            </p:stCondLst>
                            <p:childTnLst>
                              <p:par>
                                <p:cTn id="325" presetID="9" presetClass="entr" presetSubtype="0" fill="hold" nodeType="clickEffect">
                                  <p:stCondLst>
                                    <p:cond delay="0"/>
                                  </p:stCondLst>
                                  <p:childTnLst>
                                    <p:set>
                                      <p:cBhvr>
                                        <p:cTn id="326" dur="1" fill="hold">
                                          <p:stCondLst>
                                            <p:cond delay="0"/>
                                          </p:stCondLst>
                                        </p:cTn>
                                        <p:tgtEl>
                                          <p:spTgt spid="15510"/>
                                        </p:tgtEl>
                                        <p:attrNameLst>
                                          <p:attrName>style.visibility</p:attrName>
                                        </p:attrNameLst>
                                      </p:cBhvr>
                                      <p:to>
                                        <p:strVal val="visible"/>
                                      </p:to>
                                    </p:set>
                                    <p:animEffect transition="in" filter="dissolve">
                                      <p:cBhvr>
                                        <p:cTn id="327" dur="1000"/>
                                        <p:tgtEl>
                                          <p:spTgt spid="15510"/>
                                        </p:tgtEl>
                                      </p:cBhvr>
                                    </p:animEffect>
                                  </p:childTnLst>
                                </p:cTn>
                              </p:par>
                            </p:childTnLst>
                          </p:cTn>
                        </p:par>
                        <p:par>
                          <p:cTn id="328" fill="hold" nodeType="afterGroup">
                            <p:stCondLst>
                              <p:cond delay="1000"/>
                            </p:stCondLst>
                            <p:childTnLst>
                              <p:par>
                                <p:cTn id="329" presetID="9" presetClass="entr" presetSubtype="0" fill="hold" nodeType="afterEffect">
                                  <p:stCondLst>
                                    <p:cond delay="0"/>
                                  </p:stCondLst>
                                  <p:childTnLst>
                                    <p:set>
                                      <p:cBhvr>
                                        <p:cTn id="330" dur="1" fill="hold">
                                          <p:stCondLst>
                                            <p:cond delay="0"/>
                                          </p:stCondLst>
                                        </p:cTn>
                                        <p:tgtEl>
                                          <p:spTgt spid="14306"/>
                                        </p:tgtEl>
                                        <p:attrNameLst>
                                          <p:attrName>style.visibility</p:attrName>
                                        </p:attrNameLst>
                                      </p:cBhvr>
                                      <p:to>
                                        <p:strVal val="visible"/>
                                      </p:to>
                                    </p:set>
                                    <p:animEffect transition="in" filter="dissolve">
                                      <p:cBhvr>
                                        <p:cTn id="331" dur="500"/>
                                        <p:tgtEl>
                                          <p:spTgt spid="14306"/>
                                        </p:tgtEl>
                                      </p:cBhvr>
                                    </p:animEffect>
                                  </p:childTnLst>
                                </p:cTn>
                              </p:par>
                            </p:childTnLst>
                          </p:cTn>
                        </p:par>
                        <p:par>
                          <p:cTn id="332" fill="hold" nodeType="afterGroup">
                            <p:stCondLst>
                              <p:cond delay="1500"/>
                            </p:stCondLst>
                            <p:childTnLst>
                              <p:par>
                                <p:cTn id="333" presetID="9" presetClass="entr" presetSubtype="0" fill="hold" nodeType="afterEffect">
                                  <p:stCondLst>
                                    <p:cond delay="0"/>
                                  </p:stCondLst>
                                  <p:childTnLst>
                                    <p:set>
                                      <p:cBhvr>
                                        <p:cTn id="334" dur="1" fill="hold">
                                          <p:stCondLst>
                                            <p:cond delay="0"/>
                                          </p:stCondLst>
                                        </p:cTn>
                                        <p:tgtEl>
                                          <p:spTgt spid="15509"/>
                                        </p:tgtEl>
                                        <p:attrNameLst>
                                          <p:attrName>style.visibility</p:attrName>
                                        </p:attrNameLst>
                                      </p:cBhvr>
                                      <p:to>
                                        <p:strVal val="visible"/>
                                      </p:to>
                                    </p:set>
                                    <p:animEffect transition="in" filter="dissolve">
                                      <p:cBhvr>
                                        <p:cTn id="335" dur="500"/>
                                        <p:tgtEl>
                                          <p:spTgt spid="15509"/>
                                        </p:tgtEl>
                                      </p:cBhvr>
                                    </p:animEffect>
                                  </p:childTnLst>
                                </p:cTn>
                              </p:par>
                            </p:childTnLst>
                          </p:cTn>
                        </p:par>
                        <p:par>
                          <p:cTn id="336" fill="hold" nodeType="afterGroup">
                            <p:stCondLst>
                              <p:cond delay="2000"/>
                            </p:stCondLst>
                            <p:childTnLst>
                              <p:par>
                                <p:cTn id="337" presetID="9" presetClass="entr" presetSubtype="0" fill="hold" grpId="0" nodeType="afterEffect">
                                  <p:stCondLst>
                                    <p:cond delay="0"/>
                                  </p:stCondLst>
                                  <p:childTnLst>
                                    <p:set>
                                      <p:cBhvr>
                                        <p:cTn id="338" dur="1" fill="hold">
                                          <p:stCondLst>
                                            <p:cond delay="0"/>
                                          </p:stCondLst>
                                        </p:cTn>
                                        <p:tgtEl>
                                          <p:spTgt spid="14312"/>
                                        </p:tgtEl>
                                        <p:attrNameLst>
                                          <p:attrName>style.visibility</p:attrName>
                                        </p:attrNameLst>
                                      </p:cBhvr>
                                      <p:to>
                                        <p:strVal val="visible"/>
                                      </p:to>
                                    </p:set>
                                    <p:animEffect transition="in" filter="dissolve">
                                      <p:cBhvr>
                                        <p:cTn id="339" dur="500"/>
                                        <p:tgtEl>
                                          <p:spTgt spid="14312"/>
                                        </p:tgtEl>
                                      </p:cBhvr>
                                    </p:animEffect>
                                  </p:childTnLst>
                                </p:cTn>
                              </p:par>
                            </p:childTnLst>
                          </p:cTn>
                        </p:par>
                        <p:par>
                          <p:cTn id="340" fill="hold" nodeType="afterGroup">
                            <p:stCondLst>
                              <p:cond delay="2500"/>
                            </p:stCondLst>
                            <p:childTnLst>
                              <p:par>
                                <p:cTn id="341" presetID="0" presetClass="path" presetSubtype="0" accel="50000" decel="50000" fill="hold" grpId="1" nodeType="afterEffect">
                                  <p:stCondLst>
                                    <p:cond delay="0"/>
                                  </p:stCondLst>
                                  <p:childTnLst>
                                    <p:animMotion origin="layout" path="M -0.00017 -0.00046 L 0.04566 -0.00046 L 0.10816 -0.01296 " pathEditMode="relative" rAng="0" ptsTypes="AAA">
                                      <p:cBhvr>
                                        <p:cTn id="342" dur="2000" fill="hold"/>
                                        <p:tgtEl>
                                          <p:spTgt spid="14312"/>
                                        </p:tgtEl>
                                        <p:attrNameLst>
                                          <p:attrName>ppt_x</p:attrName>
                                          <p:attrName>ppt_y</p:attrName>
                                        </p:attrNameLst>
                                      </p:cBhvr>
                                      <p:rCtr x="5417" y="-625"/>
                                    </p:animMotion>
                                  </p:childTnLst>
                                  <p:subTnLst>
                                    <p:audio>
                                      <p:cMediaNode>
                                        <p:cTn display="0" masterRel="sameClick">
                                          <p:stCondLst>
                                            <p:cond evt="begin" delay="0">
                                              <p:tn val="341"/>
                                            </p:cond>
                                          </p:stCondLst>
                                          <p:endCondLst>
                                            <p:cond evt="onStopAudio" delay="0">
                                              <p:tgtEl>
                                                <p:sldTgt/>
                                              </p:tgtEl>
                                            </p:cond>
                                          </p:endCondLst>
                                        </p:cTn>
                                        <p:tgtEl>
                                          <p:sndTgt r:embed="rId5" name="flyby.wav"/>
                                        </p:tgtEl>
                                      </p:cMediaNode>
                                    </p:audio>
                                  </p:subTnLst>
                                </p:cTn>
                              </p:par>
                            </p:childTnLst>
                          </p:cTn>
                        </p:par>
                        <p:par>
                          <p:cTn id="343" fill="hold" nodeType="afterGroup">
                            <p:stCondLst>
                              <p:cond delay="4500"/>
                            </p:stCondLst>
                            <p:childTnLst>
                              <p:par>
                                <p:cTn id="344" presetID="22" presetClass="entr" presetSubtype="4" fill="hold" grpId="0" nodeType="afterEffect">
                                  <p:stCondLst>
                                    <p:cond delay="0"/>
                                  </p:stCondLst>
                                  <p:childTnLst>
                                    <p:set>
                                      <p:cBhvr>
                                        <p:cTn id="345" dur="1" fill="hold">
                                          <p:stCondLst>
                                            <p:cond delay="0"/>
                                          </p:stCondLst>
                                        </p:cTn>
                                        <p:tgtEl>
                                          <p:spTgt spid="15704"/>
                                        </p:tgtEl>
                                        <p:attrNameLst>
                                          <p:attrName>style.visibility</p:attrName>
                                        </p:attrNameLst>
                                      </p:cBhvr>
                                      <p:to>
                                        <p:strVal val="visible"/>
                                      </p:to>
                                    </p:set>
                                    <p:animEffect transition="in" filter="wipe(down)">
                                      <p:cBhvr>
                                        <p:cTn id="346" dur="1000"/>
                                        <p:tgtEl>
                                          <p:spTgt spid="15704"/>
                                        </p:tgtEl>
                                      </p:cBhvr>
                                    </p:animEffect>
                                  </p:childTnLst>
                                </p:cTn>
                              </p:par>
                              <p:par>
                                <p:cTn id="347" presetID="22" presetClass="entr" presetSubtype="8" fill="hold" grpId="0" nodeType="withEffect">
                                  <p:stCondLst>
                                    <p:cond delay="0"/>
                                  </p:stCondLst>
                                  <p:childTnLst>
                                    <p:set>
                                      <p:cBhvr>
                                        <p:cTn id="348" dur="1" fill="hold">
                                          <p:stCondLst>
                                            <p:cond delay="0"/>
                                          </p:stCondLst>
                                        </p:cTn>
                                        <p:tgtEl>
                                          <p:spTgt spid="15705"/>
                                        </p:tgtEl>
                                        <p:attrNameLst>
                                          <p:attrName>style.visibility</p:attrName>
                                        </p:attrNameLst>
                                      </p:cBhvr>
                                      <p:to>
                                        <p:strVal val="visible"/>
                                      </p:to>
                                    </p:set>
                                    <p:animEffect transition="in" filter="wipe(left)">
                                      <p:cBhvr>
                                        <p:cTn id="349" dur="1000"/>
                                        <p:tgtEl>
                                          <p:spTgt spid="15705"/>
                                        </p:tgtEl>
                                      </p:cBhvr>
                                    </p:animEffect>
                                  </p:childTnLst>
                                </p:cTn>
                              </p:par>
                            </p:childTnLst>
                          </p:cTn>
                        </p:par>
                      </p:childTnLst>
                    </p:cTn>
                  </p:par>
                  <p:par>
                    <p:cTn id="350" fill="hold" nodeType="clickPar">
                      <p:stCondLst>
                        <p:cond delay="indefinite"/>
                      </p:stCondLst>
                      <p:childTnLst>
                        <p:par>
                          <p:cTn id="351" fill="hold" nodeType="withGroup">
                            <p:stCondLst>
                              <p:cond delay="0"/>
                            </p:stCondLst>
                            <p:childTnLst>
                              <p:par>
                                <p:cTn id="352" presetID="9" presetClass="entr" presetSubtype="0" fill="hold" grpId="0" nodeType="clickEffect">
                                  <p:stCondLst>
                                    <p:cond delay="0"/>
                                  </p:stCondLst>
                                  <p:childTnLst>
                                    <p:set>
                                      <p:cBhvr>
                                        <p:cTn id="353" dur="1" fill="hold">
                                          <p:stCondLst>
                                            <p:cond delay="0"/>
                                          </p:stCondLst>
                                        </p:cTn>
                                        <p:tgtEl>
                                          <p:spTgt spid="14313"/>
                                        </p:tgtEl>
                                        <p:attrNameLst>
                                          <p:attrName>style.visibility</p:attrName>
                                        </p:attrNameLst>
                                      </p:cBhvr>
                                      <p:to>
                                        <p:strVal val="visible"/>
                                      </p:to>
                                    </p:set>
                                    <p:animEffect transition="in" filter="dissolve">
                                      <p:cBhvr>
                                        <p:cTn id="354" dur="500"/>
                                        <p:tgtEl>
                                          <p:spTgt spid="14313"/>
                                        </p:tgtEl>
                                      </p:cBhvr>
                                    </p:animEffect>
                                  </p:childTnLst>
                                </p:cTn>
                              </p:par>
                            </p:childTnLst>
                          </p:cTn>
                        </p:par>
                        <p:par>
                          <p:cTn id="355" fill="hold" nodeType="afterGroup">
                            <p:stCondLst>
                              <p:cond delay="500"/>
                            </p:stCondLst>
                            <p:childTnLst>
                              <p:par>
                                <p:cTn id="356" presetID="22" presetClass="entr" presetSubtype="8" fill="hold" grpId="0" nodeType="afterEffect">
                                  <p:stCondLst>
                                    <p:cond delay="0"/>
                                  </p:stCondLst>
                                  <p:childTnLst>
                                    <p:set>
                                      <p:cBhvr>
                                        <p:cTn id="357" dur="1" fill="hold">
                                          <p:stCondLst>
                                            <p:cond delay="0"/>
                                          </p:stCondLst>
                                        </p:cTn>
                                        <p:tgtEl>
                                          <p:spTgt spid="14314"/>
                                        </p:tgtEl>
                                        <p:attrNameLst>
                                          <p:attrName>style.visibility</p:attrName>
                                        </p:attrNameLst>
                                      </p:cBhvr>
                                      <p:to>
                                        <p:strVal val="visible"/>
                                      </p:to>
                                    </p:set>
                                    <p:animEffect transition="in" filter="wipe(left)">
                                      <p:cBhvr>
                                        <p:cTn id="358" dur="2000"/>
                                        <p:tgtEl>
                                          <p:spTgt spid="14314"/>
                                        </p:tgtEl>
                                      </p:cBhvr>
                                    </p:animEffect>
                                  </p:childTnLst>
                                  <p:subTnLst>
                                    <p:audio>
                                      <p:cMediaNode>
                                        <p:cTn display="0" masterRel="sameClick">
                                          <p:stCondLst>
                                            <p:cond evt="begin" delay="0">
                                              <p:tn val="356"/>
                                            </p:cond>
                                          </p:stCondLst>
                                          <p:endCondLst>
                                            <p:cond evt="onStopAudio" delay="0">
                                              <p:tgtEl>
                                                <p:sldTgt/>
                                              </p:tgtEl>
                                            </p:cond>
                                          </p:endCondLst>
                                        </p:cTn>
                                        <p:tgtEl>
                                          <p:sndTgt r:embed="rId5" name="flyby.wav"/>
                                        </p:tgtEl>
                                      </p:cMediaNode>
                                    </p:audio>
                                  </p:subTnLst>
                                </p:cTn>
                              </p:par>
                            </p:childTnLst>
                          </p:cTn>
                        </p:par>
                        <p:par>
                          <p:cTn id="359" fill="hold" nodeType="afterGroup">
                            <p:stCondLst>
                              <p:cond delay="2500"/>
                            </p:stCondLst>
                            <p:childTnLst>
                              <p:par>
                                <p:cTn id="360" presetID="1" presetClass="entr" presetSubtype="0" fill="hold" grpId="0" nodeType="afterEffect">
                                  <p:stCondLst>
                                    <p:cond delay="0"/>
                                  </p:stCondLst>
                                  <p:childTnLst>
                                    <p:set>
                                      <p:cBhvr>
                                        <p:cTn id="361" dur="1" fill="hold">
                                          <p:stCondLst>
                                            <p:cond delay="0"/>
                                          </p:stCondLst>
                                        </p:cTn>
                                        <p:tgtEl>
                                          <p:spTgt spid="14317"/>
                                        </p:tgtEl>
                                        <p:attrNameLst>
                                          <p:attrName>style.visibility</p:attrName>
                                        </p:attrNameLst>
                                      </p:cBhvr>
                                      <p:to>
                                        <p:strVal val="visible"/>
                                      </p:to>
                                    </p:set>
                                  </p:childTnLst>
                                  <p:subTnLst>
                                    <p:audio>
                                      <p:cMediaNode>
                                        <p:cTn display="0" masterRel="sameClick">
                                          <p:stCondLst>
                                            <p:cond evt="begin" delay="0">
                                              <p:tn val="360"/>
                                            </p:cond>
                                          </p:stCondLst>
                                          <p:endCondLst>
                                            <p:cond evt="onStopAudio" delay="0">
                                              <p:tgtEl>
                                                <p:sldTgt/>
                                              </p:tgtEl>
                                            </p:cond>
                                          </p:endCondLst>
                                        </p:cTn>
                                        <p:tgtEl>
                                          <p:sndTgt r:embed="rId6" name="explode.wav"/>
                                        </p:tgtEl>
                                      </p:cMediaNode>
                                    </p:audio>
                                  </p:subTnLst>
                                </p:cTn>
                              </p:par>
                            </p:childTnLst>
                          </p:cTn>
                        </p:par>
                        <p:par>
                          <p:cTn id="362" fill="hold" nodeType="afterGroup">
                            <p:stCondLst>
                              <p:cond delay="2500"/>
                            </p:stCondLst>
                            <p:childTnLst>
                              <p:par>
                                <p:cTn id="363" presetID="3" presetClass="exit" presetSubtype="10" fill="hold" grpId="1" nodeType="afterEffect">
                                  <p:stCondLst>
                                    <p:cond delay="0"/>
                                  </p:stCondLst>
                                  <p:childTnLst>
                                    <p:animEffect transition="out" filter="blinds(horizontal)">
                                      <p:cBhvr>
                                        <p:cTn id="364" dur="500"/>
                                        <p:tgtEl>
                                          <p:spTgt spid="14317"/>
                                        </p:tgtEl>
                                      </p:cBhvr>
                                    </p:animEffect>
                                    <p:set>
                                      <p:cBhvr>
                                        <p:cTn id="365" dur="1" fill="hold">
                                          <p:stCondLst>
                                            <p:cond delay="499"/>
                                          </p:stCondLst>
                                        </p:cTn>
                                        <p:tgtEl>
                                          <p:spTgt spid="14317"/>
                                        </p:tgtEl>
                                        <p:attrNameLst>
                                          <p:attrName>style.visibility</p:attrName>
                                        </p:attrNameLst>
                                      </p:cBhvr>
                                      <p:to>
                                        <p:strVal val="hidden"/>
                                      </p:to>
                                    </p:set>
                                  </p:childTnLst>
                                </p:cTn>
                              </p:par>
                            </p:childTnLst>
                          </p:cTn>
                        </p:par>
                      </p:childTnLst>
                    </p:cTn>
                  </p:par>
                  <p:par>
                    <p:cTn id="366" fill="hold" nodeType="clickPar">
                      <p:stCondLst>
                        <p:cond delay="indefinite"/>
                      </p:stCondLst>
                      <p:childTnLst>
                        <p:par>
                          <p:cTn id="367" fill="hold" nodeType="withGroup">
                            <p:stCondLst>
                              <p:cond delay="0"/>
                            </p:stCondLst>
                            <p:childTnLst>
                              <p:par>
                                <p:cTn id="368" presetID="9" presetClass="entr" presetSubtype="0" fill="hold" grpId="0" nodeType="clickEffect">
                                  <p:stCondLst>
                                    <p:cond delay="0"/>
                                  </p:stCondLst>
                                  <p:childTnLst>
                                    <p:set>
                                      <p:cBhvr>
                                        <p:cTn id="369" dur="1" fill="hold">
                                          <p:stCondLst>
                                            <p:cond delay="0"/>
                                          </p:stCondLst>
                                        </p:cTn>
                                        <p:tgtEl>
                                          <p:spTgt spid="14315"/>
                                        </p:tgtEl>
                                        <p:attrNameLst>
                                          <p:attrName>style.visibility</p:attrName>
                                        </p:attrNameLst>
                                      </p:cBhvr>
                                      <p:to>
                                        <p:strVal val="visible"/>
                                      </p:to>
                                    </p:set>
                                    <p:animEffect transition="in" filter="dissolve">
                                      <p:cBhvr>
                                        <p:cTn id="370" dur="500"/>
                                        <p:tgtEl>
                                          <p:spTgt spid="14315"/>
                                        </p:tgtEl>
                                      </p:cBhvr>
                                    </p:animEffect>
                                  </p:childTnLst>
                                </p:cTn>
                              </p:par>
                            </p:childTnLst>
                          </p:cTn>
                        </p:par>
                        <p:par>
                          <p:cTn id="371" fill="hold" nodeType="afterGroup">
                            <p:stCondLst>
                              <p:cond delay="500"/>
                            </p:stCondLst>
                            <p:childTnLst>
                              <p:par>
                                <p:cTn id="372" presetID="22" presetClass="entr" presetSubtype="4" fill="hold" grpId="0" nodeType="afterEffect">
                                  <p:stCondLst>
                                    <p:cond delay="0"/>
                                  </p:stCondLst>
                                  <p:childTnLst>
                                    <p:set>
                                      <p:cBhvr>
                                        <p:cTn id="373" dur="1" fill="hold">
                                          <p:stCondLst>
                                            <p:cond delay="0"/>
                                          </p:stCondLst>
                                        </p:cTn>
                                        <p:tgtEl>
                                          <p:spTgt spid="14316"/>
                                        </p:tgtEl>
                                        <p:attrNameLst>
                                          <p:attrName>style.visibility</p:attrName>
                                        </p:attrNameLst>
                                      </p:cBhvr>
                                      <p:to>
                                        <p:strVal val="visible"/>
                                      </p:to>
                                    </p:set>
                                    <p:animEffect transition="in" filter="wipe(down)">
                                      <p:cBhvr>
                                        <p:cTn id="374" dur="2000"/>
                                        <p:tgtEl>
                                          <p:spTgt spid="14316"/>
                                        </p:tgtEl>
                                      </p:cBhvr>
                                    </p:animEffect>
                                  </p:childTnLst>
                                  <p:subTnLst>
                                    <p:audio>
                                      <p:cMediaNode>
                                        <p:cTn display="0" masterRel="sameClick">
                                          <p:stCondLst>
                                            <p:cond evt="begin" delay="0">
                                              <p:tn val="372"/>
                                            </p:cond>
                                          </p:stCondLst>
                                          <p:endCondLst>
                                            <p:cond evt="onStopAudio" delay="0">
                                              <p:tgtEl>
                                                <p:sldTgt/>
                                              </p:tgtEl>
                                            </p:cond>
                                          </p:endCondLst>
                                        </p:cTn>
                                        <p:tgtEl>
                                          <p:sndTgt r:embed="rId5" name="flyby.wav"/>
                                        </p:tgtEl>
                                      </p:cMediaNode>
                                    </p:audio>
                                  </p:subTnLst>
                                </p:cTn>
                              </p:par>
                            </p:childTnLst>
                          </p:cTn>
                        </p:par>
                        <p:par>
                          <p:cTn id="375" fill="hold" nodeType="afterGroup">
                            <p:stCondLst>
                              <p:cond delay="2500"/>
                            </p:stCondLst>
                            <p:childTnLst>
                              <p:par>
                                <p:cTn id="376" presetID="1" presetClass="entr" presetSubtype="0" fill="hold" grpId="0" nodeType="afterEffect">
                                  <p:stCondLst>
                                    <p:cond delay="0"/>
                                  </p:stCondLst>
                                  <p:childTnLst>
                                    <p:set>
                                      <p:cBhvr>
                                        <p:cTn id="377" dur="1" fill="hold">
                                          <p:stCondLst>
                                            <p:cond delay="0"/>
                                          </p:stCondLst>
                                        </p:cTn>
                                        <p:tgtEl>
                                          <p:spTgt spid="14318"/>
                                        </p:tgtEl>
                                        <p:attrNameLst>
                                          <p:attrName>style.visibility</p:attrName>
                                        </p:attrNameLst>
                                      </p:cBhvr>
                                      <p:to>
                                        <p:strVal val="visible"/>
                                      </p:to>
                                    </p:set>
                                  </p:childTnLst>
                                  <p:subTnLst>
                                    <p:audio>
                                      <p:cMediaNode>
                                        <p:cTn display="0" masterRel="sameClick">
                                          <p:stCondLst>
                                            <p:cond evt="begin" delay="0">
                                              <p:tn val="376"/>
                                            </p:cond>
                                          </p:stCondLst>
                                          <p:endCondLst>
                                            <p:cond evt="onStopAudio" delay="0">
                                              <p:tgtEl>
                                                <p:sldTgt/>
                                              </p:tgtEl>
                                            </p:cond>
                                          </p:endCondLst>
                                        </p:cTn>
                                        <p:tgtEl>
                                          <p:sndTgt r:embed="rId6" name="explode.wav"/>
                                        </p:tgtEl>
                                      </p:cMediaNode>
                                    </p:audio>
                                  </p:subTnLst>
                                </p:cTn>
                              </p:par>
                            </p:childTnLst>
                          </p:cTn>
                        </p:par>
                        <p:par>
                          <p:cTn id="378" fill="hold" nodeType="afterGroup">
                            <p:stCondLst>
                              <p:cond delay="2500"/>
                            </p:stCondLst>
                            <p:childTnLst>
                              <p:par>
                                <p:cTn id="379" presetID="3" presetClass="exit" presetSubtype="10" fill="hold" grpId="1" nodeType="afterEffect">
                                  <p:stCondLst>
                                    <p:cond delay="0"/>
                                  </p:stCondLst>
                                  <p:childTnLst>
                                    <p:animEffect transition="out" filter="blinds(horizontal)">
                                      <p:cBhvr>
                                        <p:cTn id="380" dur="500"/>
                                        <p:tgtEl>
                                          <p:spTgt spid="14318"/>
                                        </p:tgtEl>
                                      </p:cBhvr>
                                    </p:animEffect>
                                    <p:set>
                                      <p:cBhvr>
                                        <p:cTn id="381" dur="1" fill="hold">
                                          <p:stCondLst>
                                            <p:cond delay="499"/>
                                          </p:stCondLst>
                                        </p:cTn>
                                        <p:tgtEl>
                                          <p:spTgt spid="14318"/>
                                        </p:tgtEl>
                                        <p:attrNameLst>
                                          <p:attrName>style.visibility</p:attrName>
                                        </p:attrNameLst>
                                      </p:cBhvr>
                                      <p:to>
                                        <p:strVal val="hidden"/>
                                      </p:to>
                                    </p:set>
                                  </p:childTnLst>
                                </p:cTn>
                              </p:par>
                            </p:childTnLst>
                          </p:cTn>
                        </p:par>
                        <p:par>
                          <p:cTn id="382" fill="hold" nodeType="afterGroup">
                            <p:stCondLst>
                              <p:cond delay="3000"/>
                            </p:stCondLst>
                            <p:childTnLst>
                              <p:par>
                                <p:cTn id="383" presetID="1" presetClass="entr" presetSubtype="0" fill="hold" grpId="0" nodeType="afterEffect">
                                  <p:stCondLst>
                                    <p:cond delay="0"/>
                                  </p:stCondLst>
                                  <p:childTnLst>
                                    <p:set>
                                      <p:cBhvr>
                                        <p:cTn id="384" dur="1" fill="hold">
                                          <p:stCondLst>
                                            <p:cond delay="0"/>
                                          </p:stCondLst>
                                        </p:cTn>
                                        <p:tgtEl>
                                          <p:spTgt spid="14319"/>
                                        </p:tgtEl>
                                        <p:attrNameLst>
                                          <p:attrName>style.visibility</p:attrName>
                                        </p:attrNameLst>
                                      </p:cBhvr>
                                      <p:to>
                                        <p:strVal val="visible"/>
                                      </p:to>
                                    </p:set>
                                  </p:childTnLst>
                                  <p:subTnLst>
                                    <p:audio>
                                      <p:cMediaNode>
                                        <p:cTn display="0" masterRel="sameClick">
                                          <p:stCondLst>
                                            <p:cond evt="begin" delay="0">
                                              <p:tn val="383"/>
                                            </p:cond>
                                          </p:stCondLst>
                                          <p:endCondLst>
                                            <p:cond evt="onStopAudio" delay="0">
                                              <p:tgtEl>
                                                <p:sldTgt/>
                                              </p:tgtEl>
                                            </p:cond>
                                          </p:endCondLst>
                                        </p:cTn>
                                        <p:tgtEl>
                                          <p:sndTgt r:embed="rId6" name="explode.wav"/>
                                        </p:tgtEl>
                                      </p:cMediaNode>
                                    </p:audio>
                                  </p:subTnLst>
                                </p:cTn>
                              </p:par>
                            </p:childTnLst>
                          </p:cTn>
                        </p:par>
                        <p:par>
                          <p:cTn id="385" fill="hold" nodeType="afterGroup">
                            <p:stCondLst>
                              <p:cond delay="3000"/>
                            </p:stCondLst>
                            <p:childTnLst>
                              <p:par>
                                <p:cTn id="386" presetID="3" presetClass="exit" presetSubtype="10" fill="hold" grpId="1" nodeType="afterEffect">
                                  <p:stCondLst>
                                    <p:cond delay="0"/>
                                  </p:stCondLst>
                                  <p:childTnLst>
                                    <p:animEffect transition="out" filter="blinds(horizontal)">
                                      <p:cBhvr>
                                        <p:cTn id="387" dur="500"/>
                                        <p:tgtEl>
                                          <p:spTgt spid="14319"/>
                                        </p:tgtEl>
                                      </p:cBhvr>
                                    </p:animEffect>
                                    <p:set>
                                      <p:cBhvr>
                                        <p:cTn id="388" dur="1" fill="hold">
                                          <p:stCondLst>
                                            <p:cond delay="499"/>
                                          </p:stCondLst>
                                        </p:cTn>
                                        <p:tgtEl>
                                          <p:spTgt spid="14319"/>
                                        </p:tgtEl>
                                        <p:attrNameLst>
                                          <p:attrName>style.visibility</p:attrName>
                                        </p:attrNameLst>
                                      </p:cBhvr>
                                      <p:to>
                                        <p:strVal val="hidden"/>
                                      </p:to>
                                    </p:set>
                                  </p:childTnLst>
                                </p:cTn>
                              </p:par>
                            </p:childTnLst>
                          </p:cTn>
                        </p:par>
                        <p:par>
                          <p:cTn id="389" fill="hold" nodeType="afterGroup">
                            <p:stCondLst>
                              <p:cond delay="3500"/>
                            </p:stCondLst>
                            <p:childTnLst>
                              <p:par>
                                <p:cTn id="390" presetID="1" presetClass="entr" presetSubtype="0" fill="hold" grpId="0" nodeType="afterEffect">
                                  <p:stCondLst>
                                    <p:cond delay="0"/>
                                  </p:stCondLst>
                                  <p:childTnLst>
                                    <p:set>
                                      <p:cBhvr>
                                        <p:cTn id="391" dur="1" fill="hold">
                                          <p:stCondLst>
                                            <p:cond delay="0"/>
                                          </p:stCondLst>
                                        </p:cTn>
                                        <p:tgtEl>
                                          <p:spTgt spid="14320"/>
                                        </p:tgtEl>
                                        <p:attrNameLst>
                                          <p:attrName>style.visibility</p:attrName>
                                        </p:attrNameLst>
                                      </p:cBhvr>
                                      <p:to>
                                        <p:strVal val="visible"/>
                                      </p:to>
                                    </p:set>
                                  </p:childTnLst>
                                  <p:subTnLst>
                                    <p:audio>
                                      <p:cMediaNode>
                                        <p:cTn display="0" masterRel="sameClick">
                                          <p:stCondLst>
                                            <p:cond evt="begin" delay="0">
                                              <p:tn val="390"/>
                                            </p:cond>
                                          </p:stCondLst>
                                          <p:endCondLst>
                                            <p:cond evt="onStopAudio" delay="0">
                                              <p:tgtEl>
                                                <p:sldTgt/>
                                              </p:tgtEl>
                                            </p:cond>
                                          </p:endCondLst>
                                        </p:cTn>
                                        <p:tgtEl>
                                          <p:sndTgt r:embed="rId6" name="explode.wav"/>
                                        </p:tgtEl>
                                      </p:cMediaNode>
                                    </p:audio>
                                  </p:subTnLst>
                                </p:cTn>
                              </p:par>
                            </p:childTnLst>
                          </p:cTn>
                        </p:par>
                        <p:par>
                          <p:cTn id="392" fill="hold" nodeType="afterGroup">
                            <p:stCondLst>
                              <p:cond delay="3500"/>
                            </p:stCondLst>
                            <p:childTnLst>
                              <p:par>
                                <p:cTn id="393" presetID="3" presetClass="exit" presetSubtype="10" fill="hold" grpId="1" nodeType="afterEffect">
                                  <p:stCondLst>
                                    <p:cond delay="0"/>
                                  </p:stCondLst>
                                  <p:childTnLst>
                                    <p:animEffect transition="out" filter="blinds(horizontal)">
                                      <p:cBhvr>
                                        <p:cTn id="394" dur="500"/>
                                        <p:tgtEl>
                                          <p:spTgt spid="14320"/>
                                        </p:tgtEl>
                                      </p:cBhvr>
                                    </p:animEffect>
                                    <p:set>
                                      <p:cBhvr>
                                        <p:cTn id="395" dur="1" fill="hold">
                                          <p:stCondLst>
                                            <p:cond delay="499"/>
                                          </p:stCondLst>
                                        </p:cTn>
                                        <p:tgtEl>
                                          <p:spTgt spid="14320"/>
                                        </p:tgtEl>
                                        <p:attrNameLst>
                                          <p:attrName>style.visibility</p:attrName>
                                        </p:attrNameLst>
                                      </p:cBhvr>
                                      <p:to>
                                        <p:strVal val="hidden"/>
                                      </p:to>
                                    </p:set>
                                  </p:childTnLst>
                                </p:cTn>
                              </p:par>
                            </p:childTnLst>
                          </p:cTn>
                        </p:par>
                        <p:par>
                          <p:cTn id="396" fill="hold" nodeType="afterGroup">
                            <p:stCondLst>
                              <p:cond delay="4000"/>
                            </p:stCondLst>
                            <p:childTnLst>
                              <p:par>
                                <p:cTn id="397" presetID="1" presetClass="entr" presetSubtype="0" fill="hold" grpId="0" nodeType="afterEffect">
                                  <p:stCondLst>
                                    <p:cond delay="0"/>
                                  </p:stCondLst>
                                  <p:childTnLst>
                                    <p:set>
                                      <p:cBhvr>
                                        <p:cTn id="398" dur="1" fill="hold">
                                          <p:stCondLst>
                                            <p:cond delay="0"/>
                                          </p:stCondLst>
                                        </p:cTn>
                                        <p:tgtEl>
                                          <p:spTgt spid="14321"/>
                                        </p:tgtEl>
                                        <p:attrNameLst>
                                          <p:attrName>style.visibility</p:attrName>
                                        </p:attrNameLst>
                                      </p:cBhvr>
                                      <p:to>
                                        <p:strVal val="visible"/>
                                      </p:to>
                                    </p:set>
                                  </p:childTnLst>
                                  <p:subTnLst>
                                    <p:audio>
                                      <p:cMediaNode>
                                        <p:cTn display="0" masterRel="sameClick">
                                          <p:stCondLst>
                                            <p:cond evt="begin" delay="0">
                                              <p:tn val="397"/>
                                            </p:cond>
                                          </p:stCondLst>
                                          <p:endCondLst>
                                            <p:cond evt="onStopAudio" delay="0">
                                              <p:tgtEl>
                                                <p:sldTgt/>
                                              </p:tgtEl>
                                            </p:cond>
                                          </p:endCondLst>
                                        </p:cTn>
                                        <p:tgtEl>
                                          <p:sndTgt r:embed="rId6" name="explode.wav"/>
                                        </p:tgtEl>
                                      </p:cMediaNode>
                                    </p:audio>
                                  </p:subTnLst>
                                </p:cTn>
                              </p:par>
                            </p:childTnLst>
                          </p:cTn>
                        </p:par>
                        <p:par>
                          <p:cTn id="399" fill="hold" nodeType="afterGroup">
                            <p:stCondLst>
                              <p:cond delay="4000"/>
                            </p:stCondLst>
                            <p:childTnLst>
                              <p:par>
                                <p:cTn id="400" presetID="3" presetClass="exit" presetSubtype="10" fill="hold" grpId="1" nodeType="afterEffect">
                                  <p:stCondLst>
                                    <p:cond delay="0"/>
                                  </p:stCondLst>
                                  <p:childTnLst>
                                    <p:animEffect transition="out" filter="blinds(horizontal)">
                                      <p:cBhvr>
                                        <p:cTn id="401" dur="500"/>
                                        <p:tgtEl>
                                          <p:spTgt spid="14321"/>
                                        </p:tgtEl>
                                      </p:cBhvr>
                                    </p:animEffect>
                                    <p:set>
                                      <p:cBhvr>
                                        <p:cTn id="402" dur="1" fill="hold">
                                          <p:stCondLst>
                                            <p:cond delay="499"/>
                                          </p:stCondLst>
                                        </p:cTn>
                                        <p:tgtEl>
                                          <p:spTgt spid="14321"/>
                                        </p:tgtEl>
                                        <p:attrNameLst>
                                          <p:attrName>style.visibility</p:attrName>
                                        </p:attrNameLst>
                                      </p:cBhvr>
                                      <p:to>
                                        <p:strVal val="hidden"/>
                                      </p:to>
                                    </p:set>
                                  </p:childTnLst>
                                </p:cTn>
                              </p:par>
                            </p:childTnLst>
                          </p:cTn>
                        </p:par>
                        <p:par>
                          <p:cTn id="403" fill="hold" nodeType="afterGroup">
                            <p:stCondLst>
                              <p:cond delay="4500"/>
                            </p:stCondLst>
                            <p:childTnLst>
                              <p:par>
                                <p:cTn id="404" presetID="1" presetClass="entr" presetSubtype="0" fill="hold" grpId="0" nodeType="afterEffect">
                                  <p:stCondLst>
                                    <p:cond delay="0"/>
                                  </p:stCondLst>
                                  <p:childTnLst>
                                    <p:set>
                                      <p:cBhvr>
                                        <p:cTn id="405" dur="1" fill="hold">
                                          <p:stCondLst>
                                            <p:cond delay="0"/>
                                          </p:stCondLst>
                                        </p:cTn>
                                        <p:tgtEl>
                                          <p:spTgt spid="14322"/>
                                        </p:tgtEl>
                                        <p:attrNameLst>
                                          <p:attrName>style.visibility</p:attrName>
                                        </p:attrNameLst>
                                      </p:cBhvr>
                                      <p:to>
                                        <p:strVal val="visible"/>
                                      </p:to>
                                    </p:set>
                                  </p:childTnLst>
                                  <p:subTnLst>
                                    <p:audio>
                                      <p:cMediaNode>
                                        <p:cTn display="0" masterRel="sameClick">
                                          <p:stCondLst>
                                            <p:cond evt="begin" delay="0">
                                              <p:tn val="404"/>
                                            </p:cond>
                                          </p:stCondLst>
                                          <p:endCondLst>
                                            <p:cond evt="onStopAudio" delay="0">
                                              <p:tgtEl>
                                                <p:sldTgt/>
                                              </p:tgtEl>
                                            </p:cond>
                                          </p:endCondLst>
                                        </p:cTn>
                                        <p:tgtEl>
                                          <p:sndTgt r:embed="rId6" name="explode.wav"/>
                                        </p:tgtEl>
                                      </p:cMediaNode>
                                    </p:audio>
                                  </p:subTnLst>
                                </p:cTn>
                              </p:par>
                            </p:childTnLst>
                          </p:cTn>
                        </p:par>
                        <p:par>
                          <p:cTn id="406" fill="hold" nodeType="afterGroup">
                            <p:stCondLst>
                              <p:cond delay="4500"/>
                            </p:stCondLst>
                            <p:childTnLst>
                              <p:par>
                                <p:cTn id="407" presetID="3" presetClass="exit" presetSubtype="10" fill="hold" grpId="1" nodeType="afterEffect">
                                  <p:stCondLst>
                                    <p:cond delay="0"/>
                                  </p:stCondLst>
                                  <p:childTnLst>
                                    <p:animEffect transition="out" filter="blinds(horizontal)">
                                      <p:cBhvr>
                                        <p:cTn id="408" dur="500"/>
                                        <p:tgtEl>
                                          <p:spTgt spid="14322"/>
                                        </p:tgtEl>
                                      </p:cBhvr>
                                    </p:animEffect>
                                    <p:set>
                                      <p:cBhvr>
                                        <p:cTn id="409" dur="1" fill="hold">
                                          <p:stCondLst>
                                            <p:cond delay="499"/>
                                          </p:stCondLst>
                                        </p:cTn>
                                        <p:tgtEl>
                                          <p:spTgt spid="14322"/>
                                        </p:tgtEl>
                                        <p:attrNameLst>
                                          <p:attrName>style.visibility</p:attrName>
                                        </p:attrNameLst>
                                      </p:cBhvr>
                                      <p:to>
                                        <p:strVal val="hidden"/>
                                      </p:to>
                                    </p:set>
                                  </p:childTnLst>
                                </p:cTn>
                              </p:par>
                            </p:childTnLst>
                          </p:cTn>
                        </p:par>
                      </p:childTnLst>
                    </p:cTn>
                  </p:par>
                  <p:par>
                    <p:cTn id="410" fill="hold" nodeType="clickPar">
                      <p:stCondLst>
                        <p:cond delay="indefinite"/>
                      </p:stCondLst>
                      <p:childTnLst>
                        <p:par>
                          <p:cTn id="411" fill="hold" nodeType="withGroup">
                            <p:stCondLst>
                              <p:cond delay="0"/>
                            </p:stCondLst>
                            <p:childTnLst>
                              <p:par>
                                <p:cTn id="412" presetID="9" presetClass="exit" presetSubtype="0" fill="hold" grpId="1" nodeType="clickEffect">
                                  <p:stCondLst>
                                    <p:cond delay="0"/>
                                  </p:stCondLst>
                                  <p:childTnLst>
                                    <p:animEffect transition="out" filter="dissolve">
                                      <p:cBhvr>
                                        <p:cTn id="413" dur="500"/>
                                        <p:tgtEl>
                                          <p:spTgt spid="14313"/>
                                        </p:tgtEl>
                                      </p:cBhvr>
                                    </p:animEffect>
                                    <p:set>
                                      <p:cBhvr>
                                        <p:cTn id="414" dur="1" fill="hold">
                                          <p:stCondLst>
                                            <p:cond delay="499"/>
                                          </p:stCondLst>
                                        </p:cTn>
                                        <p:tgtEl>
                                          <p:spTgt spid="14313"/>
                                        </p:tgtEl>
                                        <p:attrNameLst>
                                          <p:attrName>style.visibility</p:attrName>
                                        </p:attrNameLst>
                                      </p:cBhvr>
                                      <p:to>
                                        <p:strVal val="hidden"/>
                                      </p:to>
                                    </p:set>
                                  </p:childTnLst>
                                </p:cTn>
                              </p:par>
                              <p:par>
                                <p:cTn id="415" presetID="9" presetClass="exit" presetSubtype="0" fill="hold" grpId="1" nodeType="withEffect">
                                  <p:stCondLst>
                                    <p:cond delay="0"/>
                                  </p:stCondLst>
                                  <p:childTnLst>
                                    <p:animEffect transition="out" filter="dissolve">
                                      <p:cBhvr>
                                        <p:cTn id="416" dur="500"/>
                                        <p:tgtEl>
                                          <p:spTgt spid="14314"/>
                                        </p:tgtEl>
                                      </p:cBhvr>
                                    </p:animEffect>
                                    <p:set>
                                      <p:cBhvr>
                                        <p:cTn id="417" dur="1" fill="hold">
                                          <p:stCondLst>
                                            <p:cond delay="499"/>
                                          </p:stCondLst>
                                        </p:cTn>
                                        <p:tgtEl>
                                          <p:spTgt spid="14314"/>
                                        </p:tgtEl>
                                        <p:attrNameLst>
                                          <p:attrName>style.visibility</p:attrName>
                                        </p:attrNameLst>
                                      </p:cBhvr>
                                      <p:to>
                                        <p:strVal val="hidden"/>
                                      </p:to>
                                    </p:set>
                                  </p:childTnLst>
                                </p:cTn>
                              </p:par>
                              <p:par>
                                <p:cTn id="418" presetID="9" presetClass="exit" presetSubtype="0" fill="hold" grpId="1" nodeType="withEffect">
                                  <p:stCondLst>
                                    <p:cond delay="0"/>
                                  </p:stCondLst>
                                  <p:childTnLst>
                                    <p:animEffect transition="out" filter="dissolve">
                                      <p:cBhvr>
                                        <p:cTn id="419" dur="500"/>
                                        <p:tgtEl>
                                          <p:spTgt spid="14316"/>
                                        </p:tgtEl>
                                      </p:cBhvr>
                                    </p:animEffect>
                                    <p:set>
                                      <p:cBhvr>
                                        <p:cTn id="420" dur="1" fill="hold">
                                          <p:stCondLst>
                                            <p:cond delay="499"/>
                                          </p:stCondLst>
                                        </p:cTn>
                                        <p:tgtEl>
                                          <p:spTgt spid="14316"/>
                                        </p:tgtEl>
                                        <p:attrNameLst>
                                          <p:attrName>style.visibility</p:attrName>
                                        </p:attrNameLst>
                                      </p:cBhvr>
                                      <p:to>
                                        <p:strVal val="hidden"/>
                                      </p:to>
                                    </p:set>
                                  </p:childTnLst>
                                </p:cTn>
                              </p:par>
                              <p:par>
                                <p:cTn id="421" presetID="9" presetClass="exit" presetSubtype="0" fill="hold" grpId="2" nodeType="withEffect">
                                  <p:stCondLst>
                                    <p:cond delay="0"/>
                                  </p:stCondLst>
                                  <p:childTnLst>
                                    <p:animEffect transition="out" filter="dissolve">
                                      <p:cBhvr>
                                        <p:cTn id="422" dur="500"/>
                                        <p:tgtEl>
                                          <p:spTgt spid="14312"/>
                                        </p:tgtEl>
                                      </p:cBhvr>
                                    </p:animEffect>
                                    <p:set>
                                      <p:cBhvr>
                                        <p:cTn id="423" dur="1" fill="hold">
                                          <p:stCondLst>
                                            <p:cond delay="499"/>
                                          </p:stCondLst>
                                        </p:cTn>
                                        <p:tgtEl>
                                          <p:spTgt spid="14312"/>
                                        </p:tgtEl>
                                        <p:attrNameLst>
                                          <p:attrName>style.visibility</p:attrName>
                                        </p:attrNameLst>
                                      </p:cBhvr>
                                      <p:to>
                                        <p:strVal val="hidden"/>
                                      </p:to>
                                    </p:set>
                                  </p:childTnLst>
                                </p:cTn>
                              </p:par>
                              <p:par>
                                <p:cTn id="424" presetID="9" presetClass="exit" presetSubtype="0" fill="hold" grpId="1" nodeType="withEffect">
                                  <p:stCondLst>
                                    <p:cond delay="0"/>
                                  </p:stCondLst>
                                  <p:childTnLst>
                                    <p:animEffect transition="out" filter="dissolve">
                                      <p:cBhvr>
                                        <p:cTn id="425" dur="500"/>
                                        <p:tgtEl>
                                          <p:spTgt spid="14315"/>
                                        </p:tgtEl>
                                      </p:cBhvr>
                                    </p:animEffect>
                                    <p:set>
                                      <p:cBhvr>
                                        <p:cTn id="426" dur="1" fill="hold">
                                          <p:stCondLst>
                                            <p:cond delay="499"/>
                                          </p:stCondLst>
                                        </p:cTn>
                                        <p:tgtEl>
                                          <p:spTgt spid="14315"/>
                                        </p:tgtEl>
                                        <p:attrNameLst>
                                          <p:attrName>style.visibility</p:attrName>
                                        </p:attrNameLst>
                                      </p:cBhvr>
                                      <p:to>
                                        <p:strVal val="hidden"/>
                                      </p:to>
                                    </p:set>
                                  </p:childTnLst>
                                </p:cTn>
                              </p:par>
                              <p:par>
                                <p:cTn id="427" presetID="9" presetClass="exit" presetSubtype="0" fill="hold" grpId="1" nodeType="withEffect">
                                  <p:stCondLst>
                                    <p:cond delay="0"/>
                                  </p:stCondLst>
                                  <p:childTnLst>
                                    <p:animEffect transition="out" filter="dissolve">
                                      <p:cBhvr>
                                        <p:cTn id="428" dur="500"/>
                                        <p:tgtEl>
                                          <p:spTgt spid="15705"/>
                                        </p:tgtEl>
                                      </p:cBhvr>
                                    </p:animEffect>
                                    <p:set>
                                      <p:cBhvr>
                                        <p:cTn id="429" dur="1" fill="hold">
                                          <p:stCondLst>
                                            <p:cond delay="499"/>
                                          </p:stCondLst>
                                        </p:cTn>
                                        <p:tgtEl>
                                          <p:spTgt spid="15705"/>
                                        </p:tgtEl>
                                        <p:attrNameLst>
                                          <p:attrName>style.visibility</p:attrName>
                                        </p:attrNameLst>
                                      </p:cBhvr>
                                      <p:to>
                                        <p:strVal val="hidden"/>
                                      </p:to>
                                    </p:set>
                                  </p:childTnLst>
                                </p:cTn>
                              </p:par>
                              <p:par>
                                <p:cTn id="430" presetID="9" presetClass="exit" presetSubtype="0" fill="hold" grpId="1" nodeType="withEffect">
                                  <p:stCondLst>
                                    <p:cond delay="0"/>
                                  </p:stCondLst>
                                  <p:childTnLst>
                                    <p:animEffect transition="out" filter="dissolve">
                                      <p:cBhvr>
                                        <p:cTn id="431" dur="500"/>
                                        <p:tgtEl>
                                          <p:spTgt spid="15704"/>
                                        </p:tgtEl>
                                      </p:cBhvr>
                                    </p:animEffect>
                                    <p:set>
                                      <p:cBhvr>
                                        <p:cTn id="432" dur="1" fill="hold">
                                          <p:stCondLst>
                                            <p:cond delay="499"/>
                                          </p:stCondLst>
                                        </p:cTn>
                                        <p:tgtEl>
                                          <p:spTgt spid="15704"/>
                                        </p:tgtEl>
                                        <p:attrNameLst>
                                          <p:attrName>style.visibility</p:attrName>
                                        </p:attrNameLst>
                                      </p:cBhvr>
                                      <p:to>
                                        <p:strVal val="hidden"/>
                                      </p:to>
                                    </p:set>
                                  </p:childTnLst>
                                </p:cTn>
                              </p:par>
                            </p:childTnLst>
                          </p:cTn>
                        </p:par>
                        <p:par>
                          <p:cTn id="433" fill="hold" nodeType="afterGroup">
                            <p:stCondLst>
                              <p:cond delay="500"/>
                            </p:stCondLst>
                            <p:childTnLst>
                              <p:par>
                                <p:cTn id="434" presetID="9" presetClass="entr" presetSubtype="0" fill="hold" nodeType="afterEffect">
                                  <p:stCondLst>
                                    <p:cond delay="0"/>
                                  </p:stCondLst>
                                  <p:childTnLst>
                                    <p:set>
                                      <p:cBhvr>
                                        <p:cTn id="435" dur="1" fill="hold">
                                          <p:stCondLst>
                                            <p:cond delay="0"/>
                                          </p:stCondLst>
                                        </p:cTn>
                                        <p:tgtEl>
                                          <p:spTgt spid="14323"/>
                                        </p:tgtEl>
                                        <p:attrNameLst>
                                          <p:attrName>style.visibility</p:attrName>
                                        </p:attrNameLst>
                                      </p:cBhvr>
                                      <p:to>
                                        <p:strVal val="visible"/>
                                      </p:to>
                                    </p:set>
                                    <p:animEffect transition="in" filter="dissolve">
                                      <p:cBhvr>
                                        <p:cTn id="436" dur="2000"/>
                                        <p:tgtEl>
                                          <p:spTgt spid="14323"/>
                                        </p:tgtEl>
                                      </p:cBhvr>
                                    </p:animEffect>
                                  </p:childTnLst>
                                </p:cTn>
                              </p:par>
                              <p:par>
                                <p:cTn id="437" presetID="9" presetClass="exit" presetSubtype="0" fill="hold" nodeType="withEffect">
                                  <p:stCondLst>
                                    <p:cond delay="0"/>
                                  </p:stCondLst>
                                  <p:childTnLst>
                                    <p:animEffect transition="out" filter="dissolve">
                                      <p:cBhvr>
                                        <p:cTn id="438" dur="2000"/>
                                        <p:tgtEl>
                                          <p:spTgt spid="14306"/>
                                        </p:tgtEl>
                                      </p:cBhvr>
                                    </p:animEffect>
                                    <p:set>
                                      <p:cBhvr>
                                        <p:cTn id="439" dur="1" fill="hold">
                                          <p:stCondLst>
                                            <p:cond delay="1999"/>
                                          </p:stCondLst>
                                        </p:cTn>
                                        <p:tgtEl>
                                          <p:spTgt spid="14306"/>
                                        </p:tgtEl>
                                        <p:attrNameLst>
                                          <p:attrName>style.visibility</p:attrName>
                                        </p:attrNameLst>
                                      </p:cBhvr>
                                      <p:to>
                                        <p:strVal val="hidden"/>
                                      </p:to>
                                    </p:set>
                                  </p:childTnLst>
                                </p:cTn>
                              </p:par>
                              <p:par>
                                <p:cTn id="440" presetID="21" presetClass="entr" presetSubtype="4" fill="hold" grpId="0" nodeType="withEffect">
                                  <p:stCondLst>
                                    <p:cond delay="0"/>
                                  </p:stCondLst>
                                  <p:childTnLst>
                                    <p:set>
                                      <p:cBhvr>
                                        <p:cTn id="441" dur="1" fill="hold">
                                          <p:stCondLst>
                                            <p:cond delay="0"/>
                                          </p:stCondLst>
                                        </p:cTn>
                                        <p:tgtEl>
                                          <p:spTgt spid="14329"/>
                                        </p:tgtEl>
                                        <p:attrNameLst>
                                          <p:attrName>style.visibility</p:attrName>
                                        </p:attrNameLst>
                                      </p:cBhvr>
                                      <p:to>
                                        <p:strVal val="visible"/>
                                      </p:to>
                                    </p:set>
                                    <p:animEffect transition="in" filter="wheel(4)">
                                      <p:cBhvr>
                                        <p:cTn id="442" dur="2000"/>
                                        <p:tgtEl>
                                          <p:spTgt spid="14329"/>
                                        </p:tgtEl>
                                      </p:cBhvr>
                                    </p:animEffect>
                                  </p:childTnLst>
                                </p:cTn>
                              </p:par>
                            </p:childTnLst>
                          </p:cTn>
                        </p:par>
                      </p:childTnLst>
                    </p:cTn>
                  </p:par>
                  <p:par>
                    <p:cTn id="443" fill="hold" nodeType="clickPar">
                      <p:stCondLst>
                        <p:cond delay="indefinite"/>
                      </p:stCondLst>
                      <p:childTnLst>
                        <p:par>
                          <p:cTn id="444" fill="hold" nodeType="withGroup">
                            <p:stCondLst>
                              <p:cond delay="0"/>
                            </p:stCondLst>
                            <p:childTnLst>
                              <p:par>
                                <p:cTn id="445" presetID="21" presetClass="exit" presetSubtype="4" fill="hold" grpId="1" nodeType="clickEffect">
                                  <p:stCondLst>
                                    <p:cond delay="0"/>
                                  </p:stCondLst>
                                  <p:childTnLst>
                                    <p:animEffect transition="out" filter="wheel(4)">
                                      <p:cBhvr>
                                        <p:cTn id="446" dur="2000"/>
                                        <p:tgtEl>
                                          <p:spTgt spid="14329"/>
                                        </p:tgtEl>
                                      </p:cBhvr>
                                    </p:animEffect>
                                    <p:set>
                                      <p:cBhvr>
                                        <p:cTn id="447" dur="1" fill="hold">
                                          <p:stCondLst>
                                            <p:cond delay="1999"/>
                                          </p:stCondLst>
                                        </p:cTn>
                                        <p:tgtEl>
                                          <p:spTgt spid="14329"/>
                                        </p:tgtEl>
                                        <p:attrNameLst>
                                          <p:attrName>style.visibility</p:attrName>
                                        </p:attrNameLst>
                                      </p:cBhvr>
                                      <p:to>
                                        <p:strVal val="hidden"/>
                                      </p:to>
                                    </p:set>
                                  </p:childTnLst>
                                </p:cTn>
                              </p:par>
                              <p:par>
                                <p:cTn id="448" presetID="9" presetClass="entr" presetSubtype="0" fill="hold" nodeType="withEffect">
                                  <p:stCondLst>
                                    <p:cond delay="0"/>
                                  </p:stCondLst>
                                  <p:childTnLst>
                                    <p:set>
                                      <p:cBhvr>
                                        <p:cTn id="449" dur="1" fill="hold">
                                          <p:stCondLst>
                                            <p:cond delay="0"/>
                                          </p:stCondLst>
                                        </p:cTn>
                                        <p:tgtEl>
                                          <p:spTgt spid="15520"/>
                                        </p:tgtEl>
                                        <p:attrNameLst>
                                          <p:attrName>style.visibility</p:attrName>
                                        </p:attrNameLst>
                                      </p:cBhvr>
                                      <p:to>
                                        <p:strVal val="visible"/>
                                      </p:to>
                                    </p:set>
                                    <p:animEffect transition="in" filter="dissolve">
                                      <p:cBhvr>
                                        <p:cTn id="450" dur="2000"/>
                                        <p:tgtEl>
                                          <p:spTgt spid="15520"/>
                                        </p:tgtEl>
                                      </p:cBhvr>
                                    </p:animEffect>
                                  </p:childTnLst>
                                </p:cTn>
                              </p:par>
                              <p:par>
                                <p:cTn id="451" presetID="9" presetClass="exit" presetSubtype="0" fill="hold" nodeType="withEffect">
                                  <p:stCondLst>
                                    <p:cond delay="0"/>
                                  </p:stCondLst>
                                  <p:childTnLst>
                                    <p:animEffect transition="out" filter="dissolve">
                                      <p:cBhvr>
                                        <p:cTn id="452" dur="2000"/>
                                        <p:tgtEl>
                                          <p:spTgt spid="15469"/>
                                        </p:tgtEl>
                                      </p:cBhvr>
                                    </p:animEffect>
                                    <p:set>
                                      <p:cBhvr>
                                        <p:cTn id="453" dur="1" fill="hold">
                                          <p:stCondLst>
                                            <p:cond delay="1999"/>
                                          </p:stCondLst>
                                        </p:cTn>
                                        <p:tgtEl>
                                          <p:spTgt spid="15469"/>
                                        </p:tgtEl>
                                        <p:attrNameLst>
                                          <p:attrName>style.visibility</p:attrName>
                                        </p:attrNameLst>
                                      </p:cBhvr>
                                      <p:to>
                                        <p:strVal val="hidden"/>
                                      </p:to>
                                    </p:set>
                                  </p:childTnLst>
                                </p:cTn>
                              </p:par>
                              <p:par>
                                <p:cTn id="454" presetID="9" presetClass="entr" presetSubtype="0" fill="hold" nodeType="withEffect">
                                  <p:stCondLst>
                                    <p:cond delay="0"/>
                                  </p:stCondLst>
                                  <p:childTnLst>
                                    <p:set>
                                      <p:cBhvr>
                                        <p:cTn id="455" dur="1" fill="hold">
                                          <p:stCondLst>
                                            <p:cond delay="0"/>
                                          </p:stCondLst>
                                        </p:cTn>
                                        <p:tgtEl>
                                          <p:spTgt spid="15485"/>
                                        </p:tgtEl>
                                        <p:attrNameLst>
                                          <p:attrName>style.visibility</p:attrName>
                                        </p:attrNameLst>
                                      </p:cBhvr>
                                      <p:to>
                                        <p:strVal val="visible"/>
                                      </p:to>
                                    </p:set>
                                    <p:animEffect transition="in" filter="dissolve">
                                      <p:cBhvr>
                                        <p:cTn id="456" dur="2000"/>
                                        <p:tgtEl>
                                          <p:spTgt spid="15485"/>
                                        </p:tgtEl>
                                      </p:cBhvr>
                                    </p:animEffect>
                                  </p:childTnLst>
                                </p:cTn>
                              </p:par>
                              <p:par>
                                <p:cTn id="457" presetID="9" presetClass="exit" presetSubtype="0" fill="hold" nodeType="withEffect">
                                  <p:stCondLst>
                                    <p:cond delay="0"/>
                                  </p:stCondLst>
                                  <p:childTnLst>
                                    <p:animEffect transition="out" filter="dissolve">
                                      <p:cBhvr>
                                        <p:cTn id="458" dur="2000"/>
                                        <p:tgtEl>
                                          <p:spTgt spid="15457"/>
                                        </p:tgtEl>
                                      </p:cBhvr>
                                    </p:animEffect>
                                    <p:set>
                                      <p:cBhvr>
                                        <p:cTn id="459" dur="1" fill="hold">
                                          <p:stCondLst>
                                            <p:cond delay="1999"/>
                                          </p:stCondLst>
                                        </p:cTn>
                                        <p:tgtEl>
                                          <p:spTgt spid="15457"/>
                                        </p:tgtEl>
                                        <p:attrNameLst>
                                          <p:attrName>style.visibility</p:attrName>
                                        </p:attrNameLst>
                                      </p:cBhvr>
                                      <p:to>
                                        <p:strVal val="hidden"/>
                                      </p:to>
                                    </p:set>
                                  </p:childTnLst>
                                </p:cTn>
                              </p:par>
                              <p:par>
                                <p:cTn id="460" presetID="9" presetClass="entr" presetSubtype="0" fill="hold" grpId="1" nodeType="withEffect">
                                  <p:stCondLst>
                                    <p:cond delay="0"/>
                                  </p:stCondLst>
                                  <p:childTnLst>
                                    <p:set>
                                      <p:cBhvr>
                                        <p:cTn id="461" dur="1" fill="hold">
                                          <p:stCondLst>
                                            <p:cond delay="0"/>
                                          </p:stCondLst>
                                        </p:cTn>
                                        <p:tgtEl>
                                          <p:spTgt spid="15641"/>
                                        </p:tgtEl>
                                        <p:attrNameLst>
                                          <p:attrName>style.visibility</p:attrName>
                                        </p:attrNameLst>
                                      </p:cBhvr>
                                      <p:to>
                                        <p:strVal val="visible"/>
                                      </p:to>
                                    </p:set>
                                    <p:animEffect transition="in" filter="dissolve">
                                      <p:cBhvr>
                                        <p:cTn id="462" dur="2000"/>
                                        <p:tgtEl>
                                          <p:spTgt spid="15641"/>
                                        </p:tgtEl>
                                      </p:cBhvr>
                                    </p:animEffect>
                                  </p:childTnLst>
                                </p:cTn>
                              </p:par>
                              <p:par>
                                <p:cTn id="463" presetID="9" presetClass="exit" presetSubtype="0" fill="hold" grpId="1" nodeType="withEffect">
                                  <p:stCondLst>
                                    <p:cond delay="0"/>
                                  </p:stCondLst>
                                  <p:childTnLst>
                                    <p:animEffect transition="out" filter="dissolve">
                                      <p:cBhvr>
                                        <p:cTn id="464" dur="2000"/>
                                        <p:tgtEl>
                                          <p:spTgt spid="14065"/>
                                        </p:tgtEl>
                                      </p:cBhvr>
                                    </p:animEffect>
                                    <p:set>
                                      <p:cBhvr>
                                        <p:cTn id="465" dur="1" fill="hold">
                                          <p:stCondLst>
                                            <p:cond delay="1999"/>
                                          </p:stCondLst>
                                        </p:cTn>
                                        <p:tgtEl>
                                          <p:spTgt spid="14065"/>
                                        </p:tgtEl>
                                        <p:attrNameLst>
                                          <p:attrName>style.visibility</p:attrName>
                                        </p:attrNameLst>
                                      </p:cBhvr>
                                      <p:to>
                                        <p:strVal val="hidden"/>
                                      </p:to>
                                    </p:set>
                                  </p:childTnLst>
                                </p:cTn>
                              </p:par>
                            </p:childTnLst>
                          </p:cTn>
                        </p:par>
                        <p:par>
                          <p:cTn id="466" fill="hold" nodeType="afterGroup">
                            <p:stCondLst>
                              <p:cond delay="2000"/>
                            </p:stCondLst>
                            <p:childTnLst>
                              <p:par>
                                <p:cTn id="467" presetID="9" presetClass="entr" presetSubtype="0" fill="hold" nodeType="afterEffect">
                                  <p:stCondLst>
                                    <p:cond delay="0"/>
                                  </p:stCondLst>
                                  <p:childTnLst>
                                    <p:set>
                                      <p:cBhvr>
                                        <p:cTn id="468" dur="1" fill="hold">
                                          <p:stCondLst>
                                            <p:cond delay="0"/>
                                          </p:stCondLst>
                                        </p:cTn>
                                        <p:tgtEl>
                                          <p:spTgt spid="15483"/>
                                        </p:tgtEl>
                                        <p:attrNameLst>
                                          <p:attrName>style.visibility</p:attrName>
                                        </p:attrNameLst>
                                      </p:cBhvr>
                                      <p:to>
                                        <p:strVal val="visible"/>
                                      </p:to>
                                    </p:set>
                                    <p:animEffect transition="in" filter="dissolve">
                                      <p:cBhvr>
                                        <p:cTn id="469" dur="2000"/>
                                        <p:tgtEl>
                                          <p:spTgt spid="15483"/>
                                        </p:tgtEl>
                                      </p:cBhvr>
                                    </p:animEffect>
                                  </p:childTnLst>
                                </p:cTn>
                              </p:par>
                              <p:par>
                                <p:cTn id="470" presetID="9" presetClass="exit" presetSubtype="0" fill="hold" nodeType="withEffect">
                                  <p:stCondLst>
                                    <p:cond delay="0"/>
                                  </p:stCondLst>
                                  <p:childTnLst>
                                    <p:animEffect transition="out" filter="dissolve">
                                      <p:cBhvr>
                                        <p:cTn id="471" dur="2000"/>
                                        <p:tgtEl>
                                          <p:spTgt spid="15448"/>
                                        </p:tgtEl>
                                      </p:cBhvr>
                                    </p:animEffect>
                                    <p:set>
                                      <p:cBhvr>
                                        <p:cTn id="472" dur="1" fill="hold">
                                          <p:stCondLst>
                                            <p:cond delay="1999"/>
                                          </p:stCondLst>
                                        </p:cTn>
                                        <p:tgtEl>
                                          <p:spTgt spid="15448"/>
                                        </p:tgtEl>
                                        <p:attrNameLst>
                                          <p:attrName>style.visibility</p:attrName>
                                        </p:attrNameLst>
                                      </p:cBhvr>
                                      <p:to>
                                        <p:strVal val="hidden"/>
                                      </p:to>
                                    </p:set>
                                  </p:childTnLst>
                                </p:cTn>
                              </p:par>
                              <p:par>
                                <p:cTn id="473" presetID="9" presetClass="entr" presetSubtype="0" fill="hold" nodeType="withEffect">
                                  <p:stCondLst>
                                    <p:cond delay="0"/>
                                  </p:stCondLst>
                                  <p:childTnLst>
                                    <p:set>
                                      <p:cBhvr>
                                        <p:cTn id="474" dur="1" fill="hold">
                                          <p:stCondLst>
                                            <p:cond delay="0"/>
                                          </p:stCondLst>
                                        </p:cTn>
                                        <p:tgtEl>
                                          <p:spTgt spid="15435"/>
                                        </p:tgtEl>
                                        <p:attrNameLst>
                                          <p:attrName>style.visibility</p:attrName>
                                        </p:attrNameLst>
                                      </p:cBhvr>
                                      <p:to>
                                        <p:strVal val="visible"/>
                                      </p:to>
                                    </p:set>
                                    <p:animEffect transition="in" filter="dissolve">
                                      <p:cBhvr>
                                        <p:cTn id="475" dur="2000"/>
                                        <p:tgtEl>
                                          <p:spTgt spid="15435"/>
                                        </p:tgtEl>
                                      </p:cBhvr>
                                    </p:animEffect>
                                  </p:childTnLst>
                                </p:cTn>
                              </p:par>
                              <p:par>
                                <p:cTn id="476" presetID="9" presetClass="entr" presetSubtype="0" fill="hold" nodeType="withEffect">
                                  <p:stCondLst>
                                    <p:cond delay="0"/>
                                  </p:stCondLst>
                                  <p:childTnLst>
                                    <p:set>
                                      <p:cBhvr>
                                        <p:cTn id="477" dur="1" fill="hold">
                                          <p:stCondLst>
                                            <p:cond delay="0"/>
                                          </p:stCondLst>
                                        </p:cTn>
                                        <p:tgtEl>
                                          <p:spTgt spid="15446"/>
                                        </p:tgtEl>
                                        <p:attrNameLst>
                                          <p:attrName>style.visibility</p:attrName>
                                        </p:attrNameLst>
                                      </p:cBhvr>
                                      <p:to>
                                        <p:strVal val="visible"/>
                                      </p:to>
                                    </p:set>
                                    <p:animEffect transition="in" filter="dissolve">
                                      <p:cBhvr>
                                        <p:cTn id="478" dur="2000"/>
                                        <p:tgtEl>
                                          <p:spTgt spid="15446"/>
                                        </p:tgtEl>
                                      </p:cBhvr>
                                    </p:animEffect>
                                  </p:childTnLst>
                                </p:cTn>
                              </p:par>
                            </p:childTnLst>
                          </p:cTn>
                        </p:par>
                      </p:childTnLst>
                    </p:cTn>
                  </p:par>
                  <p:par>
                    <p:cTn id="479" fill="hold" nodeType="clickPar">
                      <p:stCondLst>
                        <p:cond delay="indefinite"/>
                      </p:stCondLst>
                      <p:childTnLst>
                        <p:par>
                          <p:cTn id="480" fill="hold" nodeType="withGroup">
                            <p:stCondLst>
                              <p:cond delay="0"/>
                            </p:stCondLst>
                            <p:childTnLst>
                              <p:par>
                                <p:cTn id="481" presetID="0" presetClass="path" presetSubtype="0" accel="50000" decel="50000" fill="hold" grpId="0" nodeType="clickEffect">
                                  <p:stCondLst>
                                    <p:cond delay="0"/>
                                  </p:stCondLst>
                                  <p:childTnLst>
                                    <p:animMotion origin="layout" path="M 2.5E-6 4.81481E-6 L -0.0283 0.03888 L -0.08455 0.12685 " pathEditMode="relative" rAng="0" ptsTypes="AAA">
                                      <p:cBhvr>
                                        <p:cTn id="482" dur="2000" fill="hold"/>
                                        <p:tgtEl>
                                          <p:spTgt spid="15641"/>
                                        </p:tgtEl>
                                        <p:attrNameLst>
                                          <p:attrName>ppt_x</p:attrName>
                                          <p:attrName>ppt_y</p:attrName>
                                        </p:attrNameLst>
                                      </p:cBhvr>
                                      <p:rCtr x="-4236" y="6343"/>
                                    </p:animMotion>
                                  </p:childTnLst>
                                  <p:subTnLst>
                                    <p:audio>
                                      <p:cMediaNode>
                                        <p:cTn display="0" masterRel="sameClick">
                                          <p:stCondLst>
                                            <p:cond evt="begin" delay="0">
                                              <p:tn val="481"/>
                                            </p:cond>
                                          </p:stCondLst>
                                          <p:endCondLst>
                                            <p:cond evt="onStopAudio" delay="0">
                                              <p:tgtEl>
                                                <p:sldTgt/>
                                              </p:tgtEl>
                                            </p:cond>
                                          </p:endCondLst>
                                        </p:cTn>
                                        <p:tgtEl>
                                          <p:sndTgt r:embed="rId7" name="shiphorn.wav"/>
                                        </p:tgtEl>
                                      </p:cMediaNode>
                                    </p:audio>
                                  </p:subTnLst>
                                </p:cTn>
                              </p:par>
                            </p:childTnLst>
                          </p:cTn>
                        </p:par>
                        <p:par>
                          <p:cTn id="483" fill="hold" nodeType="afterGroup">
                            <p:stCondLst>
                              <p:cond delay="2000"/>
                            </p:stCondLst>
                            <p:childTnLst>
                              <p:par>
                                <p:cTn id="484" presetID="1" presetClass="entr" presetSubtype="0" fill="hold" grpId="0" nodeType="afterEffect">
                                  <p:stCondLst>
                                    <p:cond delay="0"/>
                                  </p:stCondLst>
                                  <p:childTnLst>
                                    <p:set>
                                      <p:cBhvr>
                                        <p:cTn id="485" dur="1" fill="hold">
                                          <p:stCondLst>
                                            <p:cond delay="0"/>
                                          </p:stCondLst>
                                        </p:cTn>
                                        <p:tgtEl>
                                          <p:spTgt spid="15415"/>
                                        </p:tgtEl>
                                        <p:attrNameLst>
                                          <p:attrName>style.visibility</p:attrName>
                                        </p:attrNameLst>
                                      </p:cBhvr>
                                      <p:to>
                                        <p:strVal val="visible"/>
                                      </p:to>
                                    </p:set>
                                  </p:childTnLst>
                                  <p:subTnLst>
                                    <p:audio>
                                      <p:cMediaNode>
                                        <p:cTn display="0" masterRel="sameClick">
                                          <p:stCondLst>
                                            <p:cond evt="begin" delay="0">
                                              <p:tn val="484"/>
                                            </p:cond>
                                          </p:stCondLst>
                                          <p:endCondLst>
                                            <p:cond evt="onStopAudio" delay="0">
                                              <p:tgtEl>
                                                <p:sldTgt/>
                                              </p:tgtEl>
                                            </p:cond>
                                          </p:endCondLst>
                                        </p:cTn>
                                        <p:tgtEl>
                                          <p:sndTgt r:embed="rId6" name="explode.wav"/>
                                        </p:tgtEl>
                                      </p:cMediaNode>
                                    </p:audio>
                                  </p:subTnLst>
                                </p:cTn>
                              </p:par>
                            </p:childTnLst>
                          </p:cTn>
                        </p:par>
                        <p:par>
                          <p:cTn id="486" fill="hold" nodeType="afterGroup">
                            <p:stCondLst>
                              <p:cond delay="2000"/>
                            </p:stCondLst>
                            <p:childTnLst>
                              <p:par>
                                <p:cTn id="487" presetID="3" presetClass="exit" presetSubtype="10" fill="hold" grpId="1" nodeType="afterEffect">
                                  <p:stCondLst>
                                    <p:cond delay="0"/>
                                  </p:stCondLst>
                                  <p:childTnLst>
                                    <p:animEffect transition="out" filter="blinds(horizontal)">
                                      <p:cBhvr>
                                        <p:cTn id="488" dur="500"/>
                                        <p:tgtEl>
                                          <p:spTgt spid="15415"/>
                                        </p:tgtEl>
                                      </p:cBhvr>
                                    </p:animEffect>
                                    <p:set>
                                      <p:cBhvr>
                                        <p:cTn id="489" dur="1" fill="hold">
                                          <p:stCondLst>
                                            <p:cond delay="499"/>
                                          </p:stCondLst>
                                        </p:cTn>
                                        <p:tgtEl>
                                          <p:spTgt spid="15415"/>
                                        </p:tgtEl>
                                        <p:attrNameLst>
                                          <p:attrName>style.visibility</p:attrName>
                                        </p:attrNameLst>
                                      </p:cBhvr>
                                      <p:to>
                                        <p:strVal val="hidden"/>
                                      </p:to>
                                    </p:set>
                                  </p:childTnLst>
                                </p:cTn>
                              </p:par>
                            </p:childTnLst>
                          </p:cTn>
                        </p:par>
                        <p:par>
                          <p:cTn id="490" fill="hold" nodeType="afterGroup">
                            <p:stCondLst>
                              <p:cond delay="2500"/>
                            </p:stCondLst>
                            <p:childTnLst>
                              <p:par>
                                <p:cTn id="491" presetID="1" presetClass="entr" presetSubtype="0" fill="hold" grpId="0" nodeType="afterEffect">
                                  <p:stCondLst>
                                    <p:cond delay="0"/>
                                  </p:stCondLst>
                                  <p:childTnLst>
                                    <p:set>
                                      <p:cBhvr>
                                        <p:cTn id="492" dur="1" fill="hold">
                                          <p:stCondLst>
                                            <p:cond delay="0"/>
                                          </p:stCondLst>
                                        </p:cTn>
                                        <p:tgtEl>
                                          <p:spTgt spid="15416"/>
                                        </p:tgtEl>
                                        <p:attrNameLst>
                                          <p:attrName>style.visibility</p:attrName>
                                        </p:attrNameLst>
                                      </p:cBhvr>
                                      <p:to>
                                        <p:strVal val="visible"/>
                                      </p:to>
                                    </p:set>
                                  </p:childTnLst>
                                  <p:subTnLst>
                                    <p:audio>
                                      <p:cMediaNode>
                                        <p:cTn display="0" masterRel="sameClick">
                                          <p:stCondLst>
                                            <p:cond evt="begin" delay="0">
                                              <p:tn val="491"/>
                                            </p:cond>
                                          </p:stCondLst>
                                          <p:endCondLst>
                                            <p:cond evt="onStopAudio" delay="0">
                                              <p:tgtEl>
                                                <p:sldTgt/>
                                              </p:tgtEl>
                                            </p:cond>
                                          </p:endCondLst>
                                        </p:cTn>
                                        <p:tgtEl>
                                          <p:sndTgt r:embed="rId6" name="explode.wav"/>
                                        </p:tgtEl>
                                      </p:cMediaNode>
                                    </p:audio>
                                  </p:subTnLst>
                                </p:cTn>
                              </p:par>
                            </p:childTnLst>
                          </p:cTn>
                        </p:par>
                        <p:par>
                          <p:cTn id="493" fill="hold" nodeType="afterGroup">
                            <p:stCondLst>
                              <p:cond delay="2500"/>
                            </p:stCondLst>
                            <p:childTnLst>
                              <p:par>
                                <p:cTn id="494" presetID="3" presetClass="exit" presetSubtype="10" fill="hold" grpId="1" nodeType="afterEffect">
                                  <p:stCondLst>
                                    <p:cond delay="0"/>
                                  </p:stCondLst>
                                  <p:childTnLst>
                                    <p:animEffect transition="out" filter="blinds(horizontal)">
                                      <p:cBhvr>
                                        <p:cTn id="495" dur="500"/>
                                        <p:tgtEl>
                                          <p:spTgt spid="15416"/>
                                        </p:tgtEl>
                                      </p:cBhvr>
                                    </p:animEffect>
                                    <p:set>
                                      <p:cBhvr>
                                        <p:cTn id="496" dur="1" fill="hold">
                                          <p:stCondLst>
                                            <p:cond delay="499"/>
                                          </p:stCondLst>
                                        </p:cTn>
                                        <p:tgtEl>
                                          <p:spTgt spid="15416"/>
                                        </p:tgtEl>
                                        <p:attrNameLst>
                                          <p:attrName>style.visibility</p:attrName>
                                        </p:attrNameLst>
                                      </p:cBhvr>
                                      <p:to>
                                        <p:strVal val="hidden"/>
                                      </p:to>
                                    </p:set>
                                  </p:childTnLst>
                                </p:cTn>
                              </p:par>
                            </p:childTnLst>
                          </p:cTn>
                        </p:par>
                        <p:par>
                          <p:cTn id="497" fill="hold" nodeType="afterGroup">
                            <p:stCondLst>
                              <p:cond delay="3000"/>
                            </p:stCondLst>
                            <p:childTnLst>
                              <p:par>
                                <p:cTn id="498" presetID="9" presetClass="entr" presetSubtype="0" fill="hold" nodeType="afterEffect">
                                  <p:stCondLst>
                                    <p:cond delay="0"/>
                                  </p:stCondLst>
                                  <p:childTnLst>
                                    <p:set>
                                      <p:cBhvr>
                                        <p:cTn id="499" dur="1" fill="hold">
                                          <p:stCondLst>
                                            <p:cond delay="0"/>
                                          </p:stCondLst>
                                        </p:cTn>
                                        <p:tgtEl>
                                          <p:spTgt spid="15417"/>
                                        </p:tgtEl>
                                        <p:attrNameLst>
                                          <p:attrName>style.visibility</p:attrName>
                                        </p:attrNameLst>
                                      </p:cBhvr>
                                      <p:to>
                                        <p:strVal val="visible"/>
                                      </p:to>
                                    </p:set>
                                    <p:animEffect transition="in" filter="dissolve">
                                      <p:cBhvr>
                                        <p:cTn id="500" dur="1000"/>
                                        <p:tgtEl>
                                          <p:spTgt spid="15417"/>
                                        </p:tgtEl>
                                      </p:cBhvr>
                                    </p:animEffect>
                                  </p:childTnLst>
                                </p:cTn>
                              </p:par>
                            </p:childTnLst>
                          </p:cTn>
                        </p:par>
                        <p:par>
                          <p:cTn id="501" fill="hold" nodeType="afterGroup">
                            <p:stCondLst>
                              <p:cond delay="4000"/>
                            </p:stCondLst>
                            <p:childTnLst>
                              <p:par>
                                <p:cTn id="502" presetID="9" presetClass="entr" presetSubtype="0" fill="hold" nodeType="afterEffect">
                                  <p:stCondLst>
                                    <p:cond delay="0"/>
                                  </p:stCondLst>
                                  <p:childTnLst>
                                    <p:set>
                                      <p:cBhvr>
                                        <p:cTn id="503" dur="1" fill="hold">
                                          <p:stCondLst>
                                            <p:cond delay="0"/>
                                          </p:stCondLst>
                                        </p:cTn>
                                        <p:tgtEl>
                                          <p:spTgt spid="15418"/>
                                        </p:tgtEl>
                                        <p:attrNameLst>
                                          <p:attrName>style.visibility</p:attrName>
                                        </p:attrNameLst>
                                      </p:cBhvr>
                                      <p:to>
                                        <p:strVal val="visible"/>
                                      </p:to>
                                    </p:set>
                                    <p:animEffect transition="in" filter="dissolve">
                                      <p:cBhvr>
                                        <p:cTn id="504" dur="1000"/>
                                        <p:tgtEl>
                                          <p:spTgt spid="15418"/>
                                        </p:tgtEl>
                                      </p:cBhvr>
                                    </p:animEffect>
                                  </p:childTnLst>
                                </p:cTn>
                              </p:par>
                            </p:childTnLst>
                          </p:cTn>
                        </p:par>
                      </p:childTnLst>
                    </p:cTn>
                  </p:par>
                  <p:par>
                    <p:cTn id="505" fill="hold" nodeType="clickPar">
                      <p:stCondLst>
                        <p:cond delay="indefinite"/>
                      </p:stCondLst>
                      <p:childTnLst>
                        <p:par>
                          <p:cTn id="506" fill="hold" nodeType="withGroup">
                            <p:stCondLst>
                              <p:cond delay="0"/>
                            </p:stCondLst>
                            <p:childTnLst>
                              <p:par>
                                <p:cTn id="507" presetID="0" presetClass="path" presetSubtype="0" accel="50000" decel="50000" fill="hold" grpId="2" nodeType="clickEffect">
                                  <p:stCondLst>
                                    <p:cond delay="0"/>
                                  </p:stCondLst>
                                  <p:childTnLst>
                                    <p:animMotion origin="layout" path="M -0.08403 0.1287 L -0.08368 0.09444 L -0.10226 0.04305 " pathEditMode="relative" rAng="0" ptsTypes="AAA">
                                      <p:cBhvr>
                                        <p:cTn id="508" dur="2000" fill="hold"/>
                                        <p:tgtEl>
                                          <p:spTgt spid="15641"/>
                                        </p:tgtEl>
                                        <p:attrNameLst>
                                          <p:attrName>ppt_x</p:attrName>
                                          <p:attrName>ppt_y</p:attrName>
                                        </p:attrNameLst>
                                      </p:cBhvr>
                                      <p:rCtr x="-903" y="-4282"/>
                                    </p:animMotion>
                                  </p:childTnLst>
                                </p:cTn>
                              </p:par>
                              <p:par>
                                <p:cTn id="509" presetID="0" presetClass="path" presetSubtype="0" accel="50000" decel="50000" fill="hold" nodeType="withEffect">
                                  <p:stCondLst>
                                    <p:cond delay="0"/>
                                  </p:stCondLst>
                                  <p:childTnLst>
                                    <p:animMotion origin="layout" path="M 3.05556E-6 -3.7037E-7 L -0.17917 0.05926 L -0.46372 0.07847 L -0.56927 0.07569 L -0.68872 0.05208 " pathEditMode="relative" rAng="0" ptsTypes="AAAAA">
                                      <p:cBhvr>
                                        <p:cTn id="510" dur="2000" fill="hold"/>
                                        <p:tgtEl>
                                          <p:spTgt spid="15597"/>
                                        </p:tgtEl>
                                        <p:attrNameLst>
                                          <p:attrName>ppt_x</p:attrName>
                                          <p:attrName>ppt_y</p:attrName>
                                        </p:attrNameLst>
                                      </p:cBhvr>
                                      <p:rCtr x="-34444" y="3912"/>
                                    </p:animMotion>
                                  </p:childTnLst>
                                  <p:subTnLst>
                                    <p:audio>
                                      <p:cMediaNode>
                                        <p:cTn display="0" masterRel="sameClick">
                                          <p:stCondLst>
                                            <p:cond evt="begin" delay="0">
                                              <p:tn val="509"/>
                                            </p:cond>
                                          </p:stCondLst>
                                          <p:endCondLst>
                                            <p:cond evt="onStopAudio" delay="0">
                                              <p:tgtEl>
                                                <p:sldTgt/>
                                              </p:tgtEl>
                                            </p:cond>
                                          </p:endCondLst>
                                        </p:cTn>
                                        <p:tgtEl>
                                          <p:sndTgt r:embed="rId4" name="nautical026.wav"/>
                                        </p:tgtEl>
                                      </p:cMediaNode>
                                    </p:audio>
                                  </p:subTnLst>
                                </p:cTn>
                              </p:par>
                              <p:par>
                                <p:cTn id="511" presetID="9" presetClass="entr" presetSubtype="0" fill="hold" nodeType="withEffect">
                                  <p:stCondLst>
                                    <p:cond delay="0"/>
                                  </p:stCondLst>
                                  <p:childTnLst>
                                    <p:set>
                                      <p:cBhvr>
                                        <p:cTn id="512" dur="1" fill="hold">
                                          <p:stCondLst>
                                            <p:cond delay="0"/>
                                          </p:stCondLst>
                                        </p:cTn>
                                        <p:tgtEl>
                                          <p:spTgt spid="15567"/>
                                        </p:tgtEl>
                                        <p:attrNameLst>
                                          <p:attrName>style.visibility</p:attrName>
                                        </p:attrNameLst>
                                      </p:cBhvr>
                                      <p:to>
                                        <p:strVal val="visible"/>
                                      </p:to>
                                    </p:set>
                                    <p:animEffect transition="in" filter="dissolve">
                                      <p:cBhvr>
                                        <p:cTn id="513" dur="2000"/>
                                        <p:tgtEl>
                                          <p:spTgt spid="15567"/>
                                        </p:tgtEl>
                                      </p:cBhvr>
                                    </p:animEffect>
                                  </p:childTnLst>
                                </p:cTn>
                              </p:par>
                              <p:par>
                                <p:cTn id="514" presetID="9" presetClass="exit" presetSubtype="0" fill="hold" nodeType="withEffect">
                                  <p:stCondLst>
                                    <p:cond delay="0"/>
                                  </p:stCondLst>
                                  <p:childTnLst>
                                    <p:animEffect transition="out" filter="dissolve">
                                      <p:cBhvr>
                                        <p:cTn id="515" dur="2000"/>
                                        <p:tgtEl>
                                          <p:spTgt spid="15583"/>
                                        </p:tgtEl>
                                      </p:cBhvr>
                                    </p:animEffect>
                                    <p:set>
                                      <p:cBhvr>
                                        <p:cTn id="516" dur="1" fill="hold">
                                          <p:stCondLst>
                                            <p:cond delay="1999"/>
                                          </p:stCondLst>
                                        </p:cTn>
                                        <p:tgtEl>
                                          <p:spTgt spid="15583"/>
                                        </p:tgtEl>
                                        <p:attrNameLst>
                                          <p:attrName>style.visibility</p:attrName>
                                        </p:attrNameLst>
                                      </p:cBhvr>
                                      <p:to>
                                        <p:strVal val="hidden"/>
                                      </p:to>
                                    </p:set>
                                  </p:childTnLst>
                                </p:cTn>
                              </p:par>
                              <p:par>
                                <p:cTn id="517" presetID="9" presetClass="entr" presetSubtype="0" fill="hold" nodeType="withEffect">
                                  <p:stCondLst>
                                    <p:cond delay="0"/>
                                  </p:stCondLst>
                                  <p:childTnLst>
                                    <p:set>
                                      <p:cBhvr>
                                        <p:cTn id="518" dur="1" fill="hold">
                                          <p:stCondLst>
                                            <p:cond delay="0"/>
                                          </p:stCondLst>
                                        </p:cTn>
                                        <p:tgtEl>
                                          <p:spTgt spid="15638"/>
                                        </p:tgtEl>
                                        <p:attrNameLst>
                                          <p:attrName>style.visibility</p:attrName>
                                        </p:attrNameLst>
                                      </p:cBhvr>
                                      <p:to>
                                        <p:strVal val="visible"/>
                                      </p:to>
                                    </p:set>
                                    <p:animEffect transition="in" filter="dissolve">
                                      <p:cBhvr>
                                        <p:cTn id="519" dur="2000"/>
                                        <p:tgtEl>
                                          <p:spTgt spid="15638"/>
                                        </p:tgtEl>
                                      </p:cBhvr>
                                    </p:animEffect>
                                  </p:childTnLst>
                                </p:cTn>
                              </p:par>
                              <p:par>
                                <p:cTn id="520" presetID="9" presetClass="entr" presetSubtype="0" fill="hold" nodeType="withEffect">
                                  <p:stCondLst>
                                    <p:cond delay="0"/>
                                  </p:stCondLst>
                                  <p:childTnLst>
                                    <p:set>
                                      <p:cBhvr>
                                        <p:cTn id="521" dur="1" fill="hold">
                                          <p:stCondLst>
                                            <p:cond delay="0"/>
                                          </p:stCondLst>
                                        </p:cTn>
                                        <p:tgtEl>
                                          <p:spTgt spid="15637"/>
                                        </p:tgtEl>
                                        <p:attrNameLst>
                                          <p:attrName>style.visibility</p:attrName>
                                        </p:attrNameLst>
                                      </p:cBhvr>
                                      <p:to>
                                        <p:strVal val="visible"/>
                                      </p:to>
                                    </p:set>
                                    <p:animEffect transition="in" filter="dissolve">
                                      <p:cBhvr>
                                        <p:cTn id="522" dur="2000"/>
                                        <p:tgtEl>
                                          <p:spTgt spid="15637"/>
                                        </p:tgtEl>
                                      </p:cBhvr>
                                    </p:animEffect>
                                  </p:childTnLst>
                                </p:cTn>
                              </p:par>
                              <p:par>
                                <p:cTn id="523" presetID="9" presetClass="exit" presetSubtype="0" fill="hold" nodeType="withEffect">
                                  <p:stCondLst>
                                    <p:cond delay="0"/>
                                  </p:stCondLst>
                                  <p:childTnLst>
                                    <p:animEffect transition="out" filter="dissolve">
                                      <p:cBhvr>
                                        <p:cTn id="524" dur="2000"/>
                                        <p:tgtEl>
                                          <p:spTgt spid="13969"/>
                                        </p:tgtEl>
                                      </p:cBhvr>
                                    </p:animEffect>
                                    <p:set>
                                      <p:cBhvr>
                                        <p:cTn id="525" dur="1" fill="hold">
                                          <p:stCondLst>
                                            <p:cond delay="1999"/>
                                          </p:stCondLst>
                                        </p:cTn>
                                        <p:tgtEl>
                                          <p:spTgt spid="13969"/>
                                        </p:tgtEl>
                                        <p:attrNameLst>
                                          <p:attrName>style.visibility</p:attrName>
                                        </p:attrNameLst>
                                      </p:cBhvr>
                                      <p:to>
                                        <p:strVal val="hidden"/>
                                      </p:to>
                                    </p:set>
                                  </p:childTnLst>
                                </p:cTn>
                              </p:par>
                            </p:childTnLst>
                          </p:cTn>
                        </p:par>
                        <p:par>
                          <p:cTn id="526" fill="hold" nodeType="afterGroup">
                            <p:stCondLst>
                              <p:cond delay="2000"/>
                            </p:stCondLst>
                            <p:childTnLst>
                              <p:par>
                                <p:cTn id="527" presetID="9" presetClass="exit" presetSubtype="0" fill="hold" nodeType="afterEffect">
                                  <p:stCondLst>
                                    <p:cond delay="0"/>
                                  </p:stCondLst>
                                  <p:childTnLst>
                                    <p:animEffect transition="out" filter="dissolve">
                                      <p:cBhvr>
                                        <p:cTn id="528" dur="500"/>
                                        <p:tgtEl>
                                          <p:spTgt spid="15597"/>
                                        </p:tgtEl>
                                      </p:cBhvr>
                                    </p:animEffect>
                                    <p:set>
                                      <p:cBhvr>
                                        <p:cTn id="529" dur="1" fill="hold">
                                          <p:stCondLst>
                                            <p:cond delay="499"/>
                                          </p:stCondLst>
                                        </p:cTn>
                                        <p:tgtEl>
                                          <p:spTgt spid="15597"/>
                                        </p:tgtEl>
                                        <p:attrNameLst>
                                          <p:attrName>style.visibility</p:attrName>
                                        </p:attrNameLst>
                                      </p:cBhvr>
                                      <p:to>
                                        <p:strVal val="hidden"/>
                                      </p:to>
                                    </p:set>
                                  </p:childTnLst>
                                </p:cTn>
                              </p:par>
                            </p:childTnLst>
                          </p:cTn>
                        </p:par>
                        <p:par>
                          <p:cTn id="530" fill="hold" nodeType="afterGroup">
                            <p:stCondLst>
                              <p:cond delay="2500"/>
                            </p:stCondLst>
                            <p:childTnLst>
                              <p:par>
                                <p:cTn id="531" presetID="22" presetClass="entr" presetSubtype="4" fill="hold" grpId="0" nodeType="afterEffect">
                                  <p:stCondLst>
                                    <p:cond delay="0"/>
                                  </p:stCondLst>
                                  <p:childTnLst>
                                    <p:set>
                                      <p:cBhvr>
                                        <p:cTn id="532" dur="1" fill="hold">
                                          <p:stCondLst>
                                            <p:cond delay="0"/>
                                          </p:stCondLst>
                                        </p:cTn>
                                        <p:tgtEl>
                                          <p:spTgt spid="15702"/>
                                        </p:tgtEl>
                                        <p:attrNameLst>
                                          <p:attrName>style.visibility</p:attrName>
                                        </p:attrNameLst>
                                      </p:cBhvr>
                                      <p:to>
                                        <p:strVal val="visible"/>
                                      </p:to>
                                    </p:set>
                                    <p:animEffect transition="in" filter="wipe(down)">
                                      <p:cBhvr>
                                        <p:cTn id="533" dur="1000"/>
                                        <p:tgtEl>
                                          <p:spTgt spid="15702"/>
                                        </p:tgtEl>
                                      </p:cBhvr>
                                    </p:animEffect>
                                  </p:childTnLst>
                                  <p:subTnLst>
                                    <p:audio>
                                      <p:cMediaNode>
                                        <p:cTn display="0" masterRel="sameClick">
                                          <p:stCondLst>
                                            <p:cond evt="begin" delay="0">
                                              <p:tn val="531"/>
                                            </p:cond>
                                          </p:stCondLst>
                                          <p:endCondLst>
                                            <p:cond evt="onStopAudio" delay="0">
                                              <p:tgtEl>
                                                <p:sldTgt/>
                                              </p:tgtEl>
                                            </p:cond>
                                          </p:endCondLst>
                                        </p:cTn>
                                        <p:tgtEl>
                                          <p:sndTgt r:embed="rId5" name="flyby.wav"/>
                                        </p:tgtEl>
                                      </p:cMediaNode>
                                    </p:audio>
                                  </p:subTnLst>
                                </p:cTn>
                              </p:par>
                            </p:childTnLst>
                          </p:cTn>
                        </p:par>
                        <p:par>
                          <p:cTn id="534" fill="hold" nodeType="afterGroup">
                            <p:stCondLst>
                              <p:cond delay="3500"/>
                            </p:stCondLst>
                            <p:childTnLst>
                              <p:par>
                                <p:cTn id="535" presetID="1" presetClass="entr" presetSubtype="0" fill="hold" grpId="0" nodeType="afterEffect">
                                  <p:stCondLst>
                                    <p:cond delay="0"/>
                                  </p:stCondLst>
                                  <p:childTnLst>
                                    <p:set>
                                      <p:cBhvr>
                                        <p:cTn id="536" dur="1" fill="hold">
                                          <p:stCondLst>
                                            <p:cond delay="0"/>
                                          </p:stCondLst>
                                        </p:cTn>
                                        <p:tgtEl>
                                          <p:spTgt spid="15703"/>
                                        </p:tgtEl>
                                        <p:attrNameLst>
                                          <p:attrName>style.visibility</p:attrName>
                                        </p:attrNameLst>
                                      </p:cBhvr>
                                      <p:to>
                                        <p:strVal val="visible"/>
                                      </p:to>
                                    </p:set>
                                  </p:childTnLst>
                                  <p:subTnLst>
                                    <p:audio>
                                      <p:cMediaNode>
                                        <p:cTn display="0" masterRel="sameClick">
                                          <p:stCondLst>
                                            <p:cond evt="begin" delay="0">
                                              <p:tn val="535"/>
                                            </p:cond>
                                          </p:stCondLst>
                                          <p:endCondLst>
                                            <p:cond evt="onStopAudio" delay="0">
                                              <p:tgtEl>
                                                <p:sldTgt/>
                                              </p:tgtEl>
                                            </p:cond>
                                          </p:endCondLst>
                                        </p:cTn>
                                        <p:tgtEl>
                                          <p:sndTgt r:embed="rId6" name="explode.wav"/>
                                        </p:tgtEl>
                                      </p:cMediaNode>
                                    </p:audio>
                                  </p:subTnLst>
                                </p:cTn>
                              </p:par>
                            </p:childTnLst>
                          </p:cTn>
                        </p:par>
                        <p:par>
                          <p:cTn id="537" fill="hold" nodeType="afterGroup">
                            <p:stCondLst>
                              <p:cond delay="3500"/>
                            </p:stCondLst>
                            <p:childTnLst>
                              <p:par>
                                <p:cTn id="538" presetID="3" presetClass="exit" presetSubtype="10" fill="hold" grpId="1" nodeType="afterEffect">
                                  <p:stCondLst>
                                    <p:cond delay="0"/>
                                  </p:stCondLst>
                                  <p:childTnLst>
                                    <p:animEffect transition="out" filter="blinds(horizontal)">
                                      <p:cBhvr>
                                        <p:cTn id="539" dur="500"/>
                                        <p:tgtEl>
                                          <p:spTgt spid="15703"/>
                                        </p:tgtEl>
                                      </p:cBhvr>
                                    </p:animEffect>
                                    <p:set>
                                      <p:cBhvr>
                                        <p:cTn id="540" dur="1" fill="hold">
                                          <p:stCondLst>
                                            <p:cond delay="499"/>
                                          </p:stCondLst>
                                        </p:cTn>
                                        <p:tgtEl>
                                          <p:spTgt spid="15703"/>
                                        </p:tgtEl>
                                        <p:attrNameLst>
                                          <p:attrName>style.visibility</p:attrName>
                                        </p:attrNameLst>
                                      </p:cBhvr>
                                      <p:to>
                                        <p:strVal val="hidden"/>
                                      </p:to>
                                    </p:set>
                                  </p:childTnLst>
                                </p:cTn>
                              </p:par>
                            </p:childTnLst>
                          </p:cTn>
                        </p:par>
                        <p:par>
                          <p:cTn id="541" fill="hold" nodeType="afterGroup">
                            <p:stCondLst>
                              <p:cond delay="4000"/>
                            </p:stCondLst>
                            <p:childTnLst>
                              <p:par>
                                <p:cTn id="542" presetID="1" presetClass="entr" presetSubtype="0" fill="hold" grpId="0" nodeType="afterEffect">
                                  <p:stCondLst>
                                    <p:cond delay="0"/>
                                  </p:stCondLst>
                                  <p:childTnLst>
                                    <p:set>
                                      <p:cBhvr>
                                        <p:cTn id="543" dur="1" fill="hold">
                                          <p:stCondLst>
                                            <p:cond delay="0"/>
                                          </p:stCondLst>
                                        </p:cTn>
                                        <p:tgtEl>
                                          <p:spTgt spid="15706"/>
                                        </p:tgtEl>
                                        <p:attrNameLst>
                                          <p:attrName>style.visibility</p:attrName>
                                        </p:attrNameLst>
                                      </p:cBhvr>
                                      <p:to>
                                        <p:strVal val="visible"/>
                                      </p:to>
                                    </p:set>
                                  </p:childTnLst>
                                  <p:subTnLst>
                                    <p:audio>
                                      <p:cMediaNode>
                                        <p:cTn display="0" masterRel="sameClick">
                                          <p:stCondLst>
                                            <p:cond evt="begin" delay="0">
                                              <p:tn val="542"/>
                                            </p:cond>
                                          </p:stCondLst>
                                          <p:endCondLst>
                                            <p:cond evt="onStopAudio" delay="0">
                                              <p:tgtEl>
                                                <p:sldTgt/>
                                              </p:tgtEl>
                                            </p:cond>
                                          </p:endCondLst>
                                        </p:cTn>
                                        <p:tgtEl>
                                          <p:sndTgt r:embed="rId6" name="explode.wav"/>
                                        </p:tgtEl>
                                      </p:cMediaNode>
                                    </p:audio>
                                  </p:subTnLst>
                                </p:cTn>
                              </p:par>
                            </p:childTnLst>
                          </p:cTn>
                        </p:par>
                        <p:par>
                          <p:cTn id="544" fill="hold" nodeType="afterGroup">
                            <p:stCondLst>
                              <p:cond delay="4000"/>
                            </p:stCondLst>
                            <p:childTnLst>
                              <p:par>
                                <p:cTn id="545" presetID="3" presetClass="exit" presetSubtype="10" fill="hold" grpId="1" nodeType="afterEffect">
                                  <p:stCondLst>
                                    <p:cond delay="0"/>
                                  </p:stCondLst>
                                  <p:childTnLst>
                                    <p:animEffect transition="out" filter="blinds(horizontal)">
                                      <p:cBhvr>
                                        <p:cTn id="546" dur="500"/>
                                        <p:tgtEl>
                                          <p:spTgt spid="15706"/>
                                        </p:tgtEl>
                                      </p:cBhvr>
                                    </p:animEffect>
                                    <p:set>
                                      <p:cBhvr>
                                        <p:cTn id="547" dur="1" fill="hold">
                                          <p:stCondLst>
                                            <p:cond delay="499"/>
                                          </p:stCondLst>
                                        </p:cTn>
                                        <p:tgtEl>
                                          <p:spTgt spid="15706"/>
                                        </p:tgtEl>
                                        <p:attrNameLst>
                                          <p:attrName>style.visibility</p:attrName>
                                        </p:attrNameLst>
                                      </p:cBhvr>
                                      <p:to>
                                        <p:strVal val="hidden"/>
                                      </p:to>
                                    </p:set>
                                  </p:childTnLst>
                                </p:cTn>
                              </p:par>
                            </p:childTnLst>
                          </p:cTn>
                        </p:par>
                        <p:par>
                          <p:cTn id="548" fill="hold" nodeType="afterGroup">
                            <p:stCondLst>
                              <p:cond delay="4500"/>
                            </p:stCondLst>
                            <p:childTnLst>
                              <p:par>
                                <p:cTn id="549" presetID="1" presetClass="entr" presetSubtype="0" fill="hold" grpId="0" nodeType="afterEffect">
                                  <p:stCondLst>
                                    <p:cond delay="0"/>
                                  </p:stCondLst>
                                  <p:childTnLst>
                                    <p:set>
                                      <p:cBhvr>
                                        <p:cTn id="550" dur="1" fill="hold">
                                          <p:stCondLst>
                                            <p:cond delay="0"/>
                                          </p:stCondLst>
                                        </p:cTn>
                                        <p:tgtEl>
                                          <p:spTgt spid="15707"/>
                                        </p:tgtEl>
                                        <p:attrNameLst>
                                          <p:attrName>style.visibility</p:attrName>
                                        </p:attrNameLst>
                                      </p:cBhvr>
                                      <p:to>
                                        <p:strVal val="visible"/>
                                      </p:to>
                                    </p:set>
                                  </p:childTnLst>
                                  <p:subTnLst>
                                    <p:audio>
                                      <p:cMediaNode>
                                        <p:cTn display="0" masterRel="sameClick">
                                          <p:stCondLst>
                                            <p:cond evt="begin" delay="0">
                                              <p:tn val="549"/>
                                            </p:cond>
                                          </p:stCondLst>
                                          <p:endCondLst>
                                            <p:cond evt="onStopAudio" delay="0">
                                              <p:tgtEl>
                                                <p:sldTgt/>
                                              </p:tgtEl>
                                            </p:cond>
                                          </p:endCondLst>
                                        </p:cTn>
                                        <p:tgtEl>
                                          <p:sndTgt r:embed="rId6" name="explode.wav"/>
                                        </p:tgtEl>
                                      </p:cMediaNode>
                                    </p:audio>
                                  </p:subTnLst>
                                </p:cTn>
                              </p:par>
                            </p:childTnLst>
                          </p:cTn>
                        </p:par>
                        <p:par>
                          <p:cTn id="551" fill="hold" nodeType="afterGroup">
                            <p:stCondLst>
                              <p:cond delay="4500"/>
                            </p:stCondLst>
                            <p:childTnLst>
                              <p:par>
                                <p:cTn id="552" presetID="3" presetClass="exit" presetSubtype="10" fill="hold" grpId="1" nodeType="afterEffect">
                                  <p:stCondLst>
                                    <p:cond delay="0"/>
                                  </p:stCondLst>
                                  <p:childTnLst>
                                    <p:animEffect transition="out" filter="blinds(horizontal)">
                                      <p:cBhvr>
                                        <p:cTn id="553" dur="500"/>
                                        <p:tgtEl>
                                          <p:spTgt spid="15707"/>
                                        </p:tgtEl>
                                      </p:cBhvr>
                                    </p:animEffect>
                                    <p:set>
                                      <p:cBhvr>
                                        <p:cTn id="554" dur="1" fill="hold">
                                          <p:stCondLst>
                                            <p:cond delay="499"/>
                                          </p:stCondLst>
                                        </p:cTn>
                                        <p:tgtEl>
                                          <p:spTgt spid="15707"/>
                                        </p:tgtEl>
                                        <p:attrNameLst>
                                          <p:attrName>style.visibility</p:attrName>
                                        </p:attrNameLst>
                                      </p:cBhvr>
                                      <p:to>
                                        <p:strVal val="hidden"/>
                                      </p:to>
                                    </p:set>
                                  </p:childTnLst>
                                </p:cTn>
                              </p:par>
                            </p:childTnLst>
                          </p:cTn>
                        </p:par>
                        <p:par>
                          <p:cTn id="555" fill="hold" nodeType="afterGroup">
                            <p:stCondLst>
                              <p:cond delay="5000"/>
                            </p:stCondLst>
                            <p:childTnLst>
                              <p:par>
                                <p:cTn id="556" presetID="9" presetClass="entr" presetSubtype="0" fill="hold" grpId="0" nodeType="afterEffect">
                                  <p:stCondLst>
                                    <p:cond delay="0"/>
                                  </p:stCondLst>
                                  <p:childTnLst>
                                    <p:set>
                                      <p:cBhvr>
                                        <p:cTn id="557" dur="1" fill="hold">
                                          <p:stCondLst>
                                            <p:cond delay="0"/>
                                          </p:stCondLst>
                                        </p:cTn>
                                        <p:tgtEl>
                                          <p:spTgt spid="15701"/>
                                        </p:tgtEl>
                                        <p:attrNameLst>
                                          <p:attrName>style.visibility</p:attrName>
                                        </p:attrNameLst>
                                      </p:cBhvr>
                                      <p:to>
                                        <p:strVal val="visible"/>
                                      </p:to>
                                    </p:set>
                                    <p:animEffect transition="in" filter="dissolve">
                                      <p:cBhvr>
                                        <p:cTn id="558" dur="500"/>
                                        <p:tgtEl>
                                          <p:spTgt spid="15701"/>
                                        </p:tgtEl>
                                      </p:cBhvr>
                                    </p:animEffect>
                                  </p:childTnLst>
                                </p:cTn>
                              </p:par>
                            </p:childTnLst>
                          </p:cTn>
                        </p:par>
                        <p:par>
                          <p:cTn id="559" fill="hold" nodeType="afterGroup">
                            <p:stCondLst>
                              <p:cond delay="5500"/>
                            </p:stCondLst>
                            <p:childTnLst>
                              <p:par>
                                <p:cTn id="560" presetID="22" presetClass="entr" presetSubtype="2" fill="hold" grpId="0" nodeType="afterEffect">
                                  <p:stCondLst>
                                    <p:cond delay="0"/>
                                  </p:stCondLst>
                                  <p:childTnLst>
                                    <p:set>
                                      <p:cBhvr>
                                        <p:cTn id="561" dur="1" fill="hold">
                                          <p:stCondLst>
                                            <p:cond delay="0"/>
                                          </p:stCondLst>
                                        </p:cTn>
                                        <p:tgtEl>
                                          <p:spTgt spid="15708"/>
                                        </p:tgtEl>
                                        <p:attrNameLst>
                                          <p:attrName>style.visibility</p:attrName>
                                        </p:attrNameLst>
                                      </p:cBhvr>
                                      <p:to>
                                        <p:strVal val="visible"/>
                                      </p:to>
                                    </p:set>
                                    <p:animEffect transition="in" filter="wipe(right)">
                                      <p:cBhvr>
                                        <p:cTn id="562" dur="1000"/>
                                        <p:tgtEl>
                                          <p:spTgt spid="15708"/>
                                        </p:tgtEl>
                                      </p:cBhvr>
                                    </p:animEffect>
                                  </p:childTnLst>
                                  <p:subTnLst>
                                    <p:audio>
                                      <p:cMediaNode>
                                        <p:cTn display="0" masterRel="sameClick">
                                          <p:stCondLst>
                                            <p:cond evt="begin" delay="0">
                                              <p:tn val="560"/>
                                            </p:cond>
                                          </p:stCondLst>
                                          <p:endCondLst>
                                            <p:cond evt="onStopAudio" delay="0">
                                              <p:tgtEl>
                                                <p:sldTgt/>
                                              </p:tgtEl>
                                            </p:cond>
                                          </p:endCondLst>
                                        </p:cTn>
                                        <p:tgtEl>
                                          <p:sndTgt r:embed="rId5" name="flyby.wav"/>
                                        </p:tgtEl>
                                      </p:cMediaNode>
                                    </p:audio>
                                  </p:subTnLst>
                                </p:cTn>
                              </p:par>
                            </p:childTnLst>
                          </p:cTn>
                        </p:par>
                        <p:par>
                          <p:cTn id="563" fill="hold" nodeType="afterGroup">
                            <p:stCondLst>
                              <p:cond delay="6500"/>
                            </p:stCondLst>
                            <p:childTnLst>
                              <p:par>
                                <p:cTn id="564" presetID="1" presetClass="entr" presetSubtype="0" fill="hold" grpId="0" nodeType="afterEffect">
                                  <p:stCondLst>
                                    <p:cond delay="0"/>
                                  </p:stCondLst>
                                  <p:childTnLst>
                                    <p:set>
                                      <p:cBhvr>
                                        <p:cTn id="565" dur="1" fill="hold">
                                          <p:stCondLst>
                                            <p:cond delay="0"/>
                                          </p:stCondLst>
                                        </p:cTn>
                                        <p:tgtEl>
                                          <p:spTgt spid="15523"/>
                                        </p:tgtEl>
                                        <p:attrNameLst>
                                          <p:attrName>style.visibility</p:attrName>
                                        </p:attrNameLst>
                                      </p:cBhvr>
                                      <p:to>
                                        <p:strVal val="visible"/>
                                      </p:to>
                                    </p:set>
                                  </p:childTnLst>
                                  <p:subTnLst>
                                    <p:audio>
                                      <p:cMediaNode>
                                        <p:cTn display="0" masterRel="sameClick">
                                          <p:stCondLst>
                                            <p:cond evt="begin" delay="0">
                                              <p:tn val="564"/>
                                            </p:cond>
                                          </p:stCondLst>
                                          <p:endCondLst>
                                            <p:cond evt="onStopAudio" delay="0">
                                              <p:tgtEl>
                                                <p:sldTgt/>
                                              </p:tgtEl>
                                            </p:cond>
                                          </p:endCondLst>
                                        </p:cTn>
                                        <p:tgtEl>
                                          <p:sndTgt r:embed="rId6" name="explode.wav"/>
                                        </p:tgtEl>
                                      </p:cMediaNode>
                                    </p:audio>
                                  </p:subTnLst>
                                </p:cTn>
                              </p:par>
                            </p:childTnLst>
                          </p:cTn>
                        </p:par>
                        <p:par>
                          <p:cTn id="566" fill="hold" nodeType="afterGroup">
                            <p:stCondLst>
                              <p:cond delay="6500"/>
                            </p:stCondLst>
                            <p:childTnLst>
                              <p:par>
                                <p:cTn id="567" presetID="3" presetClass="exit" presetSubtype="10" fill="hold" grpId="1" nodeType="afterEffect">
                                  <p:stCondLst>
                                    <p:cond delay="0"/>
                                  </p:stCondLst>
                                  <p:childTnLst>
                                    <p:animEffect transition="out" filter="blinds(horizontal)">
                                      <p:cBhvr>
                                        <p:cTn id="568" dur="500"/>
                                        <p:tgtEl>
                                          <p:spTgt spid="15523"/>
                                        </p:tgtEl>
                                      </p:cBhvr>
                                    </p:animEffect>
                                    <p:set>
                                      <p:cBhvr>
                                        <p:cTn id="569" dur="1" fill="hold">
                                          <p:stCondLst>
                                            <p:cond delay="499"/>
                                          </p:stCondLst>
                                        </p:cTn>
                                        <p:tgtEl>
                                          <p:spTgt spid="15523"/>
                                        </p:tgtEl>
                                        <p:attrNameLst>
                                          <p:attrName>style.visibility</p:attrName>
                                        </p:attrNameLst>
                                      </p:cBhvr>
                                      <p:to>
                                        <p:strVal val="hidden"/>
                                      </p:to>
                                    </p:set>
                                  </p:childTnLst>
                                </p:cTn>
                              </p:par>
                            </p:childTnLst>
                          </p:cTn>
                        </p:par>
                        <p:par>
                          <p:cTn id="570" fill="hold" nodeType="afterGroup">
                            <p:stCondLst>
                              <p:cond delay="7000"/>
                            </p:stCondLst>
                            <p:childTnLst>
                              <p:par>
                                <p:cTn id="571" presetID="1" presetClass="entr" presetSubtype="0" fill="hold" grpId="0" nodeType="afterEffect">
                                  <p:stCondLst>
                                    <p:cond delay="0"/>
                                  </p:stCondLst>
                                  <p:childTnLst>
                                    <p:set>
                                      <p:cBhvr>
                                        <p:cTn id="572" dur="1" fill="hold">
                                          <p:stCondLst>
                                            <p:cond delay="0"/>
                                          </p:stCondLst>
                                        </p:cTn>
                                        <p:tgtEl>
                                          <p:spTgt spid="15709"/>
                                        </p:tgtEl>
                                        <p:attrNameLst>
                                          <p:attrName>style.visibility</p:attrName>
                                        </p:attrNameLst>
                                      </p:cBhvr>
                                      <p:to>
                                        <p:strVal val="visible"/>
                                      </p:to>
                                    </p:set>
                                  </p:childTnLst>
                                  <p:subTnLst>
                                    <p:audio>
                                      <p:cMediaNode>
                                        <p:cTn display="0" masterRel="sameClick">
                                          <p:stCondLst>
                                            <p:cond evt="begin" delay="0">
                                              <p:tn val="571"/>
                                            </p:cond>
                                          </p:stCondLst>
                                          <p:endCondLst>
                                            <p:cond evt="onStopAudio" delay="0">
                                              <p:tgtEl>
                                                <p:sldTgt/>
                                              </p:tgtEl>
                                            </p:cond>
                                          </p:endCondLst>
                                        </p:cTn>
                                        <p:tgtEl>
                                          <p:sndTgt r:embed="rId6" name="explode.wav"/>
                                        </p:tgtEl>
                                      </p:cMediaNode>
                                    </p:audio>
                                  </p:subTnLst>
                                </p:cTn>
                              </p:par>
                            </p:childTnLst>
                          </p:cTn>
                        </p:par>
                        <p:par>
                          <p:cTn id="573" fill="hold" nodeType="afterGroup">
                            <p:stCondLst>
                              <p:cond delay="7000"/>
                            </p:stCondLst>
                            <p:childTnLst>
                              <p:par>
                                <p:cTn id="574" presetID="3" presetClass="exit" presetSubtype="10" fill="hold" grpId="1" nodeType="afterEffect">
                                  <p:stCondLst>
                                    <p:cond delay="0"/>
                                  </p:stCondLst>
                                  <p:childTnLst>
                                    <p:animEffect transition="out" filter="blinds(horizontal)">
                                      <p:cBhvr>
                                        <p:cTn id="575" dur="500"/>
                                        <p:tgtEl>
                                          <p:spTgt spid="15709"/>
                                        </p:tgtEl>
                                      </p:cBhvr>
                                    </p:animEffect>
                                    <p:set>
                                      <p:cBhvr>
                                        <p:cTn id="576" dur="1" fill="hold">
                                          <p:stCondLst>
                                            <p:cond delay="499"/>
                                          </p:stCondLst>
                                        </p:cTn>
                                        <p:tgtEl>
                                          <p:spTgt spid="15709"/>
                                        </p:tgtEl>
                                        <p:attrNameLst>
                                          <p:attrName>style.visibility</p:attrName>
                                        </p:attrNameLst>
                                      </p:cBhvr>
                                      <p:to>
                                        <p:strVal val="hidden"/>
                                      </p:to>
                                    </p:set>
                                  </p:childTnLst>
                                </p:cTn>
                              </p:par>
                              <p:par>
                                <p:cTn id="577" presetID="9" presetClass="exit" presetSubtype="0" fill="hold" nodeType="withEffect">
                                  <p:stCondLst>
                                    <p:cond delay="0"/>
                                  </p:stCondLst>
                                  <p:childTnLst>
                                    <p:animEffect transition="out" filter="dissolve">
                                      <p:cBhvr>
                                        <p:cTn id="578" dur="500"/>
                                        <p:tgtEl>
                                          <p:spTgt spid="15435"/>
                                        </p:tgtEl>
                                      </p:cBhvr>
                                    </p:animEffect>
                                    <p:set>
                                      <p:cBhvr>
                                        <p:cTn id="579" dur="1" fill="hold">
                                          <p:stCondLst>
                                            <p:cond delay="499"/>
                                          </p:stCondLst>
                                        </p:cTn>
                                        <p:tgtEl>
                                          <p:spTgt spid="15435"/>
                                        </p:tgtEl>
                                        <p:attrNameLst>
                                          <p:attrName>style.visibility</p:attrName>
                                        </p:attrNameLst>
                                      </p:cBhvr>
                                      <p:to>
                                        <p:strVal val="hidden"/>
                                      </p:to>
                                    </p:set>
                                  </p:childTnLst>
                                </p:cTn>
                              </p:par>
                              <p:par>
                                <p:cTn id="580" presetID="9" presetClass="exit" presetSubtype="0" fill="hold" grpId="1" nodeType="withEffect">
                                  <p:stCondLst>
                                    <p:cond delay="0"/>
                                  </p:stCondLst>
                                  <p:childTnLst>
                                    <p:animEffect transition="out" filter="dissolve">
                                      <p:cBhvr>
                                        <p:cTn id="581" dur="500"/>
                                        <p:tgtEl>
                                          <p:spTgt spid="13320"/>
                                        </p:tgtEl>
                                      </p:cBhvr>
                                    </p:animEffect>
                                    <p:set>
                                      <p:cBhvr>
                                        <p:cTn id="582" dur="1" fill="hold">
                                          <p:stCondLst>
                                            <p:cond delay="499"/>
                                          </p:stCondLst>
                                        </p:cTn>
                                        <p:tgtEl>
                                          <p:spTgt spid="13320"/>
                                        </p:tgtEl>
                                        <p:attrNameLst>
                                          <p:attrName>style.visibility</p:attrName>
                                        </p:attrNameLst>
                                      </p:cBhvr>
                                      <p:to>
                                        <p:strVal val="hidden"/>
                                      </p:to>
                                    </p:set>
                                  </p:childTnLst>
                                </p:cTn>
                              </p:par>
                              <p:par>
                                <p:cTn id="583" presetID="9" presetClass="exit" presetSubtype="0" fill="hold" grpId="1" nodeType="withEffect">
                                  <p:stCondLst>
                                    <p:cond delay="0"/>
                                  </p:stCondLst>
                                  <p:childTnLst>
                                    <p:animEffect transition="out" filter="dissolve">
                                      <p:cBhvr>
                                        <p:cTn id="584" dur="500"/>
                                        <p:tgtEl>
                                          <p:spTgt spid="13550"/>
                                        </p:tgtEl>
                                      </p:cBhvr>
                                    </p:animEffect>
                                    <p:set>
                                      <p:cBhvr>
                                        <p:cTn id="585" dur="1" fill="hold">
                                          <p:stCondLst>
                                            <p:cond delay="499"/>
                                          </p:stCondLst>
                                        </p:cTn>
                                        <p:tgtEl>
                                          <p:spTgt spid="13550"/>
                                        </p:tgtEl>
                                        <p:attrNameLst>
                                          <p:attrName>style.visibility</p:attrName>
                                        </p:attrNameLst>
                                      </p:cBhvr>
                                      <p:to>
                                        <p:strVal val="hidden"/>
                                      </p:to>
                                    </p:set>
                                  </p:childTnLst>
                                </p:cTn>
                              </p:par>
                              <p:par>
                                <p:cTn id="586" presetID="9" presetClass="exit" presetSubtype="0" fill="hold" nodeType="withEffect">
                                  <p:stCondLst>
                                    <p:cond delay="0"/>
                                  </p:stCondLst>
                                  <p:childTnLst>
                                    <p:animEffect transition="out" filter="dissolve">
                                      <p:cBhvr>
                                        <p:cTn id="587" dur="500"/>
                                        <p:tgtEl>
                                          <p:spTgt spid="14133"/>
                                        </p:tgtEl>
                                      </p:cBhvr>
                                    </p:animEffect>
                                    <p:set>
                                      <p:cBhvr>
                                        <p:cTn id="588" dur="1" fill="hold">
                                          <p:stCondLst>
                                            <p:cond delay="499"/>
                                          </p:stCondLst>
                                        </p:cTn>
                                        <p:tgtEl>
                                          <p:spTgt spid="14133"/>
                                        </p:tgtEl>
                                        <p:attrNameLst>
                                          <p:attrName>style.visibility</p:attrName>
                                        </p:attrNameLst>
                                      </p:cBhvr>
                                      <p:to>
                                        <p:strVal val="hidden"/>
                                      </p:to>
                                    </p:set>
                                  </p:childTnLst>
                                </p:cTn>
                              </p:par>
                              <p:par>
                                <p:cTn id="589" presetID="9" presetClass="exit" presetSubtype="0" fill="hold" nodeType="withEffect">
                                  <p:stCondLst>
                                    <p:cond delay="0"/>
                                  </p:stCondLst>
                                  <p:childTnLst>
                                    <p:animEffect transition="out" filter="dissolve">
                                      <p:cBhvr>
                                        <p:cTn id="590" dur="500"/>
                                        <p:tgtEl>
                                          <p:spTgt spid="14134"/>
                                        </p:tgtEl>
                                      </p:cBhvr>
                                    </p:animEffect>
                                    <p:set>
                                      <p:cBhvr>
                                        <p:cTn id="591" dur="1" fill="hold">
                                          <p:stCondLst>
                                            <p:cond delay="499"/>
                                          </p:stCondLst>
                                        </p:cTn>
                                        <p:tgtEl>
                                          <p:spTgt spid="14134"/>
                                        </p:tgtEl>
                                        <p:attrNameLst>
                                          <p:attrName>style.visibility</p:attrName>
                                        </p:attrNameLst>
                                      </p:cBhvr>
                                      <p:to>
                                        <p:strVal val="hidden"/>
                                      </p:to>
                                    </p:set>
                                  </p:childTnLst>
                                </p:cTn>
                              </p:par>
                              <p:par>
                                <p:cTn id="592" presetID="9" presetClass="exit" presetSubtype="0" fill="hold" nodeType="withEffect">
                                  <p:stCondLst>
                                    <p:cond delay="0"/>
                                  </p:stCondLst>
                                  <p:childTnLst>
                                    <p:animEffect transition="out" filter="dissolve">
                                      <p:cBhvr>
                                        <p:cTn id="593" dur="500"/>
                                        <p:tgtEl>
                                          <p:spTgt spid="14135"/>
                                        </p:tgtEl>
                                      </p:cBhvr>
                                    </p:animEffect>
                                    <p:set>
                                      <p:cBhvr>
                                        <p:cTn id="594" dur="1" fill="hold">
                                          <p:stCondLst>
                                            <p:cond delay="499"/>
                                          </p:stCondLst>
                                        </p:cTn>
                                        <p:tgtEl>
                                          <p:spTgt spid="14135"/>
                                        </p:tgtEl>
                                        <p:attrNameLst>
                                          <p:attrName>style.visibility</p:attrName>
                                        </p:attrNameLst>
                                      </p:cBhvr>
                                      <p:to>
                                        <p:strVal val="hidden"/>
                                      </p:to>
                                    </p:set>
                                  </p:childTnLst>
                                </p:cTn>
                              </p:par>
                              <p:par>
                                <p:cTn id="595" presetID="9" presetClass="exit" presetSubtype="0" fill="hold" nodeType="withEffect">
                                  <p:stCondLst>
                                    <p:cond delay="0"/>
                                  </p:stCondLst>
                                  <p:childTnLst>
                                    <p:animEffect transition="out" filter="dissolve">
                                      <p:cBhvr>
                                        <p:cTn id="596" dur="500"/>
                                        <p:tgtEl>
                                          <p:spTgt spid="14227"/>
                                        </p:tgtEl>
                                      </p:cBhvr>
                                    </p:animEffect>
                                    <p:set>
                                      <p:cBhvr>
                                        <p:cTn id="597" dur="1" fill="hold">
                                          <p:stCondLst>
                                            <p:cond delay="499"/>
                                          </p:stCondLst>
                                        </p:cTn>
                                        <p:tgtEl>
                                          <p:spTgt spid="14227"/>
                                        </p:tgtEl>
                                        <p:attrNameLst>
                                          <p:attrName>style.visibility</p:attrName>
                                        </p:attrNameLst>
                                      </p:cBhvr>
                                      <p:to>
                                        <p:strVal val="hidden"/>
                                      </p:to>
                                    </p:set>
                                  </p:childTnLst>
                                </p:cTn>
                              </p:par>
                              <p:par>
                                <p:cTn id="598" presetID="9" presetClass="exit" presetSubtype="0" fill="hold" nodeType="withEffect">
                                  <p:stCondLst>
                                    <p:cond delay="0"/>
                                  </p:stCondLst>
                                  <p:childTnLst>
                                    <p:animEffect transition="out" filter="dissolve">
                                      <p:cBhvr>
                                        <p:cTn id="599" dur="500"/>
                                        <p:tgtEl>
                                          <p:spTgt spid="14228"/>
                                        </p:tgtEl>
                                      </p:cBhvr>
                                    </p:animEffect>
                                    <p:set>
                                      <p:cBhvr>
                                        <p:cTn id="600" dur="1" fill="hold">
                                          <p:stCondLst>
                                            <p:cond delay="499"/>
                                          </p:stCondLst>
                                        </p:cTn>
                                        <p:tgtEl>
                                          <p:spTgt spid="14228"/>
                                        </p:tgtEl>
                                        <p:attrNameLst>
                                          <p:attrName>style.visibility</p:attrName>
                                        </p:attrNameLst>
                                      </p:cBhvr>
                                      <p:to>
                                        <p:strVal val="hidden"/>
                                      </p:to>
                                    </p:set>
                                  </p:childTnLst>
                                </p:cTn>
                              </p:par>
                              <p:par>
                                <p:cTn id="601" presetID="9" presetClass="exit" presetSubtype="0" fill="hold" nodeType="withEffect">
                                  <p:stCondLst>
                                    <p:cond delay="0"/>
                                  </p:stCondLst>
                                  <p:childTnLst>
                                    <p:animEffect transition="out" filter="dissolve">
                                      <p:cBhvr>
                                        <p:cTn id="602" dur="500"/>
                                        <p:tgtEl>
                                          <p:spTgt spid="15446"/>
                                        </p:tgtEl>
                                      </p:cBhvr>
                                    </p:animEffect>
                                    <p:set>
                                      <p:cBhvr>
                                        <p:cTn id="603" dur="1" fill="hold">
                                          <p:stCondLst>
                                            <p:cond delay="499"/>
                                          </p:stCondLst>
                                        </p:cTn>
                                        <p:tgtEl>
                                          <p:spTgt spid="15446"/>
                                        </p:tgtEl>
                                        <p:attrNameLst>
                                          <p:attrName>style.visibility</p:attrName>
                                        </p:attrNameLst>
                                      </p:cBhvr>
                                      <p:to>
                                        <p:strVal val="hidden"/>
                                      </p:to>
                                    </p:set>
                                  </p:childTnLst>
                                </p:cTn>
                              </p:par>
                            </p:childTnLst>
                          </p:cTn>
                        </p:par>
                      </p:childTnLst>
                    </p:cTn>
                  </p:par>
                  <p:par>
                    <p:cTn id="604" fill="hold" nodeType="clickPar">
                      <p:stCondLst>
                        <p:cond delay="indefinite"/>
                      </p:stCondLst>
                      <p:childTnLst>
                        <p:par>
                          <p:cTn id="605" fill="hold" nodeType="withGroup">
                            <p:stCondLst>
                              <p:cond delay="0"/>
                            </p:stCondLst>
                            <p:childTnLst>
                              <p:par>
                                <p:cTn id="606" presetID="9" presetClass="entr" presetSubtype="0" fill="hold" grpId="0" nodeType="clickEffect">
                                  <p:stCondLst>
                                    <p:cond delay="0"/>
                                  </p:stCondLst>
                                  <p:childTnLst>
                                    <p:set>
                                      <p:cBhvr>
                                        <p:cTn id="607" dur="1" fill="hold">
                                          <p:stCondLst>
                                            <p:cond delay="0"/>
                                          </p:stCondLst>
                                        </p:cTn>
                                        <p:tgtEl>
                                          <p:spTgt spid="15719"/>
                                        </p:tgtEl>
                                        <p:attrNameLst>
                                          <p:attrName>style.visibility</p:attrName>
                                        </p:attrNameLst>
                                      </p:cBhvr>
                                      <p:to>
                                        <p:strVal val="visible"/>
                                      </p:to>
                                    </p:set>
                                    <p:animEffect transition="in" filter="dissolve">
                                      <p:cBhvr>
                                        <p:cTn id="608" dur="2000"/>
                                        <p:tgtEl>
                                          <p:spTgt spid="15719"/>
                                        </p:tgtEl>
                                      </p:cBhvr>
                                    </p:animEffect>
                                  </p:childTnLst>
                                </p:cTn>
                              </p:par>
                              <p:par>
                                <p:cTn id="609" presetID="9" presetClass="exit" presetSubtype="0" fill="hold" grpId="0" nodeType="withEffect">
                                  <p:stCondLst>
                                    <p:cond delay="0"/>
                                  </p:stCondLst>
                                  <p:childTnLst>
                                    <p:animEffect transition="out" filter="dissolve">
                                      <p:cBhvr>
                                        <p:cTn id="610" dur="2000"/>
                                        <p:tgtEl>
                                          <p:spTgt spid="15447"/>
                                        </p:tgtEl>
                                      </p:cBhvr>
                                    </p:animEffect>
                                    <p:set>
                                      <p:cBhvr>
                                        <p:cTn id="611" dur="1" fill="hold">
                                          <p:stCondLst>
                                            <p:cond delay="1999"/>
                                          </p:stCondLst>
                                        </p:cTn>
                                        <p:tgtEl>
                                          <p:spTgt spid="15447"/>
                                        </p:tgtEl>
                                        <p:attrNameLst>
                                          <p:attrName>style.visibility</p:attrName>
                                        </p:attrNameLst>
                                      </p:cBhvr>
                                      <p:to>
                                        <p:strVal val="hidden"/>
                                      </p:to>
                                    </p:set>
                                  </p:childTnLst>
                                </p:cTn>
                              </p:par>
                            </p:childTnLst>
                          </p:cTn>
                        </p:par>
                        <p:par>
                          <p:cTn id="612" fill="hold" nodeType="afterGroup">
                            <p:stCondLst>
                              <p:cond delay="2000"/>
                            </p:stCondLst>
                            <p:childTnLst>
                              <p:par>
                                <p:cTn id="613" presetID="22" presetClass="entr" presetSubtype="4" fill="hold" grpId="0" nodeType="afterEffect">
                                  <p:stCondLst>
                                    <p:cond delay="0"/>
                                  </p:stCondLst>
                                  <p:childTnLst>
                                    <p:set>
                                      <p:cBhvr>
                                        <p:cTn id="614" dur="1" fill="hold">
                                          <p:stCondLst>
                                            <p:cond delay="0"/>
                                          </p:stCondLst>
                                        </p:cTn>
                                        <p:tgtEl>
                                          <p:spTgt spid="15717"/>
                                        </p:tgtEl>
                                        <p:attrNameLst>
                                          <p:attrName>style.visibility</p:attrName>
                                        </p:attrNameLst>
                                      </p:cBhvr>
                                      <p:to>
                                        <p:strVal val="visible"/>
                                      </p:to>
                                    </p:set>
                                    <p:animEffect transition="in" filter="wipe(down)">
                                      <p:cBhvr>
                                        <p:cTn id="615" dur="1000"/>
                                        <p:tgtEl>
                                          <p:spTgt spid="15717"/>
                                        </p:tgtEl>
                                      </p:cBhvr>
                                    </p:animEffect>
                                  </p:childTnLst>
                                  <p:subTnLst>
                                    <p:audio>
                                      <p:cMediaNode>
                                        <p:cTn display="0" masterRel="sameClick">
                                          <p:stCondLst>
                                            <p:cond evt="begin" delay="0">
                                              <p:tn val="613"/>
                                            </p:cond>
                                          </p:stCondLst>
                                          <p:endCondLst>
                                            <p:cond evt="onStopAudio" delay="0">
                                              <p:tgtEl>
                                                <p:sldTgt/>
                                              </p:tgtEl>
                                            </p:cond>
                                          </p:endCondLst>
                                        </p:cTn>
                                        <p:tgtEl>
                                          <p:sndTgt r:embed="rId7" name="shiphorn.wav"/>
                                        </p:tgtEl>
                                      </p:cMediaNode>
                                    </p:audio>
                                  </p:subTnLst>
                                </p:cTn>
                              </p:par>
                              <p:par>
                                <p:cTn id="616" presetID="9" presetClass="entr" presetSubtype="0" fill="hold" nodeType="withEffect">
                                  <p:stCondLst>
                                    <p:cond delay="0"/>
                                  </p:stCondLst>
                                  <p:childTnLst>
                                    <p:set>
                                      <p:cBhvr>
                                        <p:cTn id="617" dur="1" fill="hold">
                                          <p:stCondLst>
                                            <p:cond delay="0"/>
                                          </p:stCondLst>
                                        </p:cTn>
                                        <p:tgtEl>
                                          <p:spTgt spid="15761"/>
                                        </p:tgtEl>
                                        <p:attrNameLst>
                                          <p:attrName>style.visibility</p:attrName>
                                        </p:attrNameLst>
                                      </p:cBhvr>
                                      <p:to>
                                        <p:strVal val="visible"/>
                                      </p:to>
                                    </p:set>
                                    <p:animEffect transition="in" filter="dissolve">
                                      <p:cBhvr>
                                        <p:cTn id="618" dur="1000"/>
                                        <p:tgtEl>
                                          <p:spTgt spid="15761"/>
                                        </p:tgtEl>
                                      </p:cBhvr>
                                    </p:animEffect>
                                  </p:childTnLst>
                                </p:cTn>
                              </p:par>
                            </p:childTnLst>
                          </p:cTn>
                        </p:par>
                        <p:par>
                          <p:cTn id="619" fill="hold" nodeType="afterGroup">
                            <p:stCondLst>
                              <p:cond delay="3000"/>
                            </p:stCondLst>
                            <p:childTnLst>
                              <p:par>
                                <p:cTn id="620" presetID="1" presetClass="entr" presetSubtype="0" fill="hold" grpId="0" nodeType="afterEffect">
                                  <p:stCondLst>
                                    <p:cond delay="0"/>
                                  </p:stCondLst>
                                  <p:childTnLst>
                                    <p:set>
                                      <p:cBhvr>
                                        <p:cTn id="621" dur="1" fill="hold">
                                          <p:stCondLst>
                                            <p:cond delay="0"/>
                                          </p:stCondLst>
                                        </p:cTn>
                                        <p:tgtEl>
                                          <p:spTgt spid="15718"/>
                                        </p:tgtEl>
                                        <p:attrNameLst>
                                          <p:attrName>style.visibility</p:attrName>
                                        </p:attrNameLst>
                                      </p:cBhvr>
                                      <p:to>
                                        <p:strVal val="visible"/>
                                      </p:to>
                                    </p:set>
                                  </p:childTnLst>
                                  <p:subTnLst>
                                    <p:audio>
                                      <p:cMediaNode>
                                        <p:cTn display="0" masterRel="sameClick">
                                          <p:stCondLst>
                                            <p:cond evt="begin" delay="0">
                                              <p:tn val="620"/>
                                            </p:cond>
                                          </p:stCondLst>
                                          <p:endCondLst>
                                            <p:cond evt="onStopAudio" delay="0">
                                              <p:tgtEl>
                                                <p:sldTgt/>
                                              </p:tgtEl>
                                            </p:cond>
                                          </p:endCondLst>
                                        </p:cTn>
                                        <p:tgtEl>
                                          <p:sndTgt r:embed="rId6" name="explode.wav"/>
                                        </p:tgtEl>
                                      </p:cMediaNode>
                                    </p:audio>
                                  </p:subTnLst>
                                </p:cTn>
                              </p:par>
                            </p:childTnLst>
                          </p:cTn>
                        </p:par>
                        <p:par>
                          <p:cTn id="622" fill="hold" nodeType="afterGroup">
                            <p:stCondLst>
                              <p:cond delay="3000"/>
                            </p:stCondLst>
                            <p:childTnLst>
                              <p:par>
                                <p:cTn id="623" presetID="3" presetClass="exit" presetSubtype="10" fill="hold" grpId="1" nodeType="afterEffect">
                                  <p:stCondLst>
                                    <p:cond delay="0"/>
                                  </p:stCondLst>
                                  <p:childTnLst>
                                    <p:animEffect transition="out" filter="blinds(horizontal)">
                                      <p:cBhvr>
                                        <p:cTn id="624" dur="500"/>
                                        <p:tgtEl>
                                          <p:spTgt spid="15718"/>
                                        </p:tgtEl>
                                      </p:cBhvr>
                                    </p:animEffect>
                                    <p:set>
                                      <p:cBhvr>
                                        <p:cTn id="625" dur="1" fill="hold">
                                          <p:stCondLst>
                                            <p:cond delay="499"/>
                                          </p:stCondLst>
                                        </p:cTn>
                                        <p:tgtEl>
                                          <p:spTgt spid="15718"/>
                                        </p:tgtEl>
                                        <p:attrNameLst>
                                          <p:attrName>style.visibility</p:attrName>
                                        </p:attrNameLst>
                                      </p:cBhvr>
                                      <p:to>
                                        <p:strVal val="hidden"/>
                                      </p:to>
                                    </p:set>
                                  </p:childTnLst>
                                </p:cTn>
                              </p:par>
                            </p:childTnLst>
                          </p:cTn>
                        </p:par>
                      </p:childTnLst>
                    </p:cTn>
                  </p:par>
                  <p:par>
                    <p:cTn id="626" fill="hold" nodeType="clickPar">
                      <p:stCondLst>
                        <p:cond delay="indefinite"/>
                      </p:stCondLst>
                      <p:childTnLst>
                        <p:par>
                          <p:cTn id="627" fill="hold" nodeType="withGroup">
                            <p:stCondLst>
                              <p:cond delay="0"/>
                            </p:stCondLst>
                            <p:childTnLst>
                              <p:par>
                                <p:cTn id="628" presetID="22" presetClass="exit" presetSubtype="1" fill="hold" grpId="1" nodeType="clickEffect">
                                  <p:stCondLst>
                                    <p:cond delay="0"/>
                                  </p:stCondLst>
                                  <p:childTnLst>
                                    <p:animEffect transition="out" filter="wipe(up)">
                                      <p:cBhvr>
                                        <p:cTn id="629" dur="500"/>
                                        <p:tgtEl>
                                          <p:spTgt spid="15702"/>
                                        </p:tgtEl>
                                      </p:cBhvr>
                                    </p:animEffect>
                                    <p:set>
                                      <p:cBhvr>
                                        <p:cTn id="630" dur="1" fill="hold">
                                          <p:stCondLst>
                                            <p:cond delay="499"/>
                                          </p:stCondLst>
                                        </p:cTn>
                                        <p:tgtEl>
                                          <p:spTgt spid="15702"/>
                                        </p:tgtEl>
                                        <p:attrNameLst>
                                          <p:attrName>style.visibility</p:attrName>
                                        </p:attrNameLst>
                                      </p:cBhvr>
                                      <p:to>
                                        <p:strVal val="hidden"/>
                                      </p:to>
                                    </p:set>
                                  </p:childTnLst>
                                </p:cTn>
                              </p:par>
                              <p:par>
                                <p:cTn id="631" presetID="22" presetClass="exit" presetSubtype="1" fill="hold" grpId="1" nodeType="withEffect">
                                  <p:stCondLst>
                                    <p:cond delay="0"/>
                                  </p:stCondLst>
                                  <p:childTnLst>
                                    <p:animEffect transition="out" filter="wipe(up)">
                                      <p:cBhvr>
                                        <p:cTn id="632" dur="500"/>
                                        <p:tgtEl>
                                          <p:spTgt spid="15708"/>
                                        </p:tgtEl>
                                      </p:cBhvr>
                                    </p:animEffect>
                                    <p:set>
                                      <p:cBhvr>
                                        <p:cTn id="633" dur="1" fill="hold">
                                          <p:stCondLst>
                                            <p:cond delay="499"/>
                                          </p:stCondLst>
                                        </p:cTn>
                                        <p:tgtEl>
                                          <p:spTgt spid="15708"/>
                                        </p:tgtEl>
                                        <p:attrNameLst>
                                          <p:attrName>style.visibility</p:attrName>
                                        </p:attrNameLst>
                                      </p:cBhvr>
                                      <p:to>
                                        <p:strVal val="hidden"/>
                                      </p:to>
                                    </p:set>
                                  </p:childTnLst>
                                </p:cTn>
                              </p:par>
                            </p:childTnLst>
                          </p:cTn>
                        </p:par>
                        <p:par>
                          <p:cTn id="634" fill="hold" nodeType="afterGroup">
                            <p:stCondLst>
                              <p:cond delay="500"/>
                            </p:stCondLst>
                            <p:childTnLst>
                              <p:par>
                                <p:cTn id="635" presetID="0" presetClass="path" presetSubtype="0" accel="50000" decel="50000" fill="hold" nodeType="afterEffect">
                                  <p:stCondLst>
                                    <p:cond delay="0"/>
                                  </p:stCondLst>
                                  <p:childTnLst>
                                    <p:animMotion origin="layout" path="M 0.17344 -0.27222 L 0.16371 -0.22824 L 0.11233 -0.12916 " pathEditMode="relative" rAng="0" ptsTypes="AAA">
                                      <p:cBhvr>
                                        <p:cTn id="636" dur="2000" fill="hold"/>
                                        <p:tgtEl>
                                          <p:spTgt spid="14032"/>
                                        </p:tgtEl>
                                        <p:attrNameLst>
                                          <p:attrName>ppt_x</p:attrName>
                                          <p:attrName>ppt_y</p:attrName>
                                        </p:attrNameLst>
                                      </p:cBhvr>
                                      <p:rCtr x="-3056" y="7153"/>
                                    </p:animMotion>
                                  </p:childTnLst>
                                  <p:subTnLst>
                                    <p:audio>
                                      <p:cMediaNode>
                                        <p:cTn display="0" masterRel="sameClick">
                                          <p:stCondLst>
                                            <p:cond evt="begin" delay="0">
                                              <p:tn val="635"/>
                                            </p:cond>
                                          </p:stCondLst>
                                          <p:endCondLst>
                                            <p:cond evt="onStopAudio" delay="0">
                                              <p:tgtEl>
                                                <p:sldTgt/>
                                              </p:tgtEl>
                                            </p:cond>
                                          </p:endCondLst>
                                        </p:cTn>
                                        <p:tgtEl>
                                          <p:sndTgt r:embed="rId7" name="shiphorn.wav"/>
                                        </p:tgtEl>
                                      </p:cMediaNode>
                                    </p:audio>
                                  </p:subTnLst>
                                </p:cTn>
                              </p:par>
                            </p:childTnLst>
                          </p:cTn>
                        </p:par>
                        <p:par>
                          <p:cTn id="637" fill="hold" nodeType="afterGroup">
                            <p:stCondLst>
                              <p:cond delay="2500"/>
                            </p:stCondLst>
                            <p:childTnLst>
                              <p:par>
                                <p:cTn id="638" presetID="0" presetClass="path" presetSubtype="0" accel="50000" decel="50000" fill="hold" grpId="3" nodeType="afterEffect">
                                  <p:stCondLst>
                                    <p:cond delay="0"/>
                                  </p:stCondLst>
                                  <p:childTnLst>
                                    <p:animMotion origin="layout" path="M -0.10261 0.04305 L -0.11025 0.01712 L -0.1158 -0.0051 " pathEditMode="relative" rAng="0" ptsTypes="AAA">
                                      <p:cBhvr>
                                        <p:cTn id="639" dur="2000" fill="hold"/>
                                        <p:tgtEl>
                                          <p:spTgt spid="15641"/>
                                        </p:tgtEl>
                                        <p:attrNameLst>
                                          <p:attrName>ppt_x</p:attrName>
                                          <p:attrName>ppt_y</p:attrName>
                                        </p:attrNameLst>
                                      </p:cBhvr>
                                      <p:rCtr x="-660" y="-2407"/>
                                    </p:animMotion>
                                  </p:childTnLst>
                                  <p:subTnLst>
                                    <p:audio>
                                      <p:cMediaNode>
                                        <p:cTn display="0" masterRel="sameClick">
                                          <p:stCondLst>
                                            <p:cond evt="begin" delay="0">
                                              <p:tn val="638"/>
                                            </p:cond>
                                          </p:stCondLst>
                                          <p:endCondLst>
                                            <p:cond evt="onStopAudio" delay="0">
                                              <p:tgtEl>
                                                <p:sldTgt/>
                                              </p:tgtEl>
                                            </p:cond>
                                          </p:endCondLst>
                                        </p:cTn>
                                        <p:tgtEl>
                                          <p:sndTgt r:embed="rId7" name="shiphorn.wav"/>
                                        </p:tgtEl>
                                      </p:cMediaNode>
                                    </p:audio>
                                  </p:subTnLst>
                                </p:cTn>
                              </p:par>
                            </p:childTnLst>
                          </p:cTn>
                        </p:par>
                        <p:par>
                          <p:cTn id="640" fill="hold" nodeType="afterGroup">
                            <p:stCondLst>
                              <p:cond delay="4500"/>
                            </p:stCondLst>
                            <p:childTnLst>
                              <p:par>
                                <p:cTn id="641" presetID="1" presetClass="entr" presetSubtype="0" fill="hold" grpId="0" nodeType="afterEffect">
                                  <p:stCondLst>
                                    <p:cond delay="0"/>
                                  </p:stCondLst>
                                  <p:childTnLst>
                                    <p:set>
                                      <p:cBhvr>
                                        <p:cTn id="642" dur="1" fill="hold">
                                          <p:stCondLst>
                                            <p:cond delay="0"/>
                                          </p:stCondLst>
                                        </p:cTn>
                                        <p:tgtEl>
                                          <p:spTgt spid="15720"/>
                                        </p:tgtEl>
                                        <p:attrNameLst>
                                          <p:attrName>style.visibility</p:attrName>
                                        </p:attrNameLst>
                                      </p:cBhvr>
                                      <p:to>
                                        <p:strVal val="visible"/>
                                      </p:to>
                                    </p:set>
                                  </p:childTnLst>
                                  <p:subTnLst>
                                    <p:audio>
                                      <p:cMediaNode>
                                        <p:cTn display="0" masterRel="sameClick">
                                          <p:stCondLst>
                                            <p:cond evt="begin" delay="0">
                                              <p:tn val="641"/>
                                            </p:cond>
                                          </p:stCondLst>
                                          <p:endCondLst>
                                            <p:cond evt="onStopAudio" delay="0">
                                              <p:tgtEl>
                                                <p:sldTgt/>
                                              </p:tgtEl>
                                            </p:cond>
                                          </p:endCondLst>
                                        </p:cTn>
                                        <p:tgtEl>
                                          <p:sndTgt r:embed="rId6" name="explode.wav"/>
                                        </p:tgtEl>
                                      </p:cMediaNode>
                                    </p:audio>
                                  </p:subTnLst>
                                </p:cTn>
                              </p:par>
                            </p:childTnLst>
                          </p:cTn>
                        </p:par>
                        <p:par>
                          <p:cTn id="643" fill="hold" nodeType="afterGroup">
                            <p:stCondLst>
                              <p:cond delay="4500"/>
                            </p:stCondLst>
                            <p:childTnLst>
                              <p:par>
                                <p:cTn id="644" presetID="3" presetClass="exit" presetSubtype="10" fill="hold" grpId="1" nodeType="afterEffect">
                                  <p:stCondLst>
                                    <p:cond delay="0"/>
                                  </p:stCondLst>
                                  <p:childTnLst>
                                    <p:animEffect transition="out" filter="blinds(horizontal)">
                                      <p:cBhvr>
                                        <p:cTn id="645" dur="500"/>
                                        <p:tgtEl>
                                          <p:spTgt spid="15720"/>
                                        </p:tgtEl>
                                      </p:cBhvr>
                                    </p:animEffect>
                                    <p:set>
                                      <p:cBhvr>
                                        <p:cTn id="646" dur="1" fill="hold">
                                          <p:stCondLst>
                                            <p:cond delay="499"/>
                                          </p:stCondLst>
                                        </p:cTn>
                                        <p:tgtEl>
                                          <p:spTgt spid="15720"/>
                                        </p:tgtEl>
                                        <p:attrNameLst>
                                          <p:attrName>style.visibility</p:attrName>
                                        </p:attrNameLst>
                                      </p:cBhvr>
                                      <p:to>
                                        <p:strVal val="hidden"/>
                                      </p:to>
                                    </p:set>
                                  </p:childTnLst>
                                </p:cTn>
                              </p:par>
                            </p:childTnLst>
                          </p:cTn>
                        </p:par>
                        <p:par>
                          <p:cTn id="647" fill="hold" nodeType="afterGroup">
                            <p:stCondLst>
                              <p:cond delay="5000"/>
                            </p:stCondLst>
                            <p:childTnLst>
                              <p:par>
                                <p:cTn id="648" presetID="12" presetClass="exit" presetSubtype="4" fill="hold" nodeType="afterEffect">
                                  <p:stCondLst>
                                    <p:cond delay="0"/>
                                  </p:stCondLst>
                                  <p:childTnLst>
                                    <p:animEffect transition="out" filter="slide(fromBottom)">
                                      <p:cBhvr>
                                        <p:cTn id="649" dur="1000"/>
                                        <p:tgtEl>
                                          <p:spTgt spid="14032"/>
                                        </p:tgtEl>
                                      </p:cBhvr>
                                    </p:animEffect>
                                    <p:set>
                                      <p:cBhvr>
                                        <p:cTn id="650" dur="1" fill="hold">
                                          <p:stCondLst>
                                            <p:cond delay="999"/>
                                          </p:stCondLst>
                                        </p:cTn>
                                        <p:tgtEl>
                                          <p:spTgt spid="14032"/>
                                        </p:tgtEl>
                                        <p:attrNameLst>
                                          <p:attrName>style.visibility</p:attrName>
                                        </p:attrNameLst>
                                      </p:cBhvr>
                                      <p:to>
                                        <p:strVal val="hidden"/>
                                      </p:to>
                                    </p:set>
                                  </p:childTnLst>
                                  <p:subTnLst>
                                    <p:audio>
                                      <p:cMediaNode>
                                        <p:cTn display="0" masterRel="sameClick">
                                          <p:stCondLst>
                                            <p:cond evt="begin" delay="0">
                                              <p:tn val="648"/>
                                            </p:cond>
                                          </p:stCondLst>
                                          <p:endCondLst>
                                            <p:cond evt="onStopAudio" delay="0">
                                              <p:tgtEl>
                                                <p:sldTgt/>
                                              </p:tgtEl>
                                            </p:cond>
                                          </p:endCondLst>
                                        </p:cTn>
                                        <p:tgtEl>
                                          <p:sndTgt r:embed="rId10" name="push.wav"/>
                                        </p:tgtEl>
                                      </p:cMediaNode>
                                    </p:audio>
                                  </p:subTnLst>
                                </p:cTn>
                              </p:par>
                              <p:par>
                                <p:cTn id="651" presetID="9" presetClass="entr" presetSubtype="0" fill="hold" nodeType="withEffect">
                                  <p:stCondLst>
                                    <p:cond delay="0"/>
                                  </p:stCondLst>
                                  <p:childTnLst>
                                    <p:set>
                                      <p:cBhvr>
                                        <p:cTn id="652" dur="1" fill="hold">
                                          <p:stCondLst>
                                            <p:cond delay="0"/>
                                          </p:stCondLst>
                                        </p:cTn>
                                        <p:tgtEl>
                                          <p:spTgt spid="15721"/>
                                        </p:tgtEl>
                                        <p:attrNameLst>
                                          <p:attrName>style.visibility</p:attrName>
                                        </p:attrNameLst>
                                      </p:cBhvr>
                                      <p:to>
                                        <p:strVal val="visible"/>
                                      </p:to>
                                    </p:set>
                                    <p:animEffect transition="in" filter="dissolve">
                                      <p:cBhvr>
                                        <p:cTn id="653" dur="500"/>
                                        <p:tgtEl>
                                          <p:spTgt spid="15721"/>
                                        </p:tgtEl>
                                      </p:cBhvr>
                                    </p:animEffect>
                                  </p:childTnLst>
                                </p:cTn>
                              </p:par>
                            </p:childTnLst>
                          </p:cTn>
                        </p:par>
                      </p:childTnLst>
                    </p:cTn>
                  </p:par>
                  <p:par>
                    <p:cTn id="654" fill="hold" nodeType="clickPar">
                      <p:stCondLst>
                        <p:cond delay="indefinite"/>
                      </p:stCondLst>
                      <p:childTnLst>
                        <p:par>
                          <p:cTn id="655" fill="hold" nodeType="withGroup">
                            <p:stCondLst>
                              <p:cond delay="0"/>
                            </p:stCondLst>
                            <p:childTnLst>
                              <p:par>
                                <p:cTn id="656" presetID="22" presetClass="entr" presetSubtype="4" fill="hold" grpId="0" nodeType="clickEffect">
                                  <p:stCondLst>
                                    <p:cond delay="0"/>
                                  </p:stCondLst>
                                  <p:childTnLst>
                                    <p:set>
                                      <p:cBhvr>
                                        <p:cTn id="657" dur="1" fill="hold">
                                          <p:stCondLst>
                                            <p:cond delay="0"/>
                                          </p:stCondLst>
                                        </p:cTn>
                                        <p:tgtEl>
                                          <p:spTgt spid="15726"/>
                                        </p:tgtEl>
                                        <p:attrNameLst>
                                          <p:attrName>style.visibility</p:attrName>
                                        </p:attrNameLst>
                                      </p:cBhvr>
                                      <p:to>
                                        <p:strVal val="visible"/>
                                      </p:to>
                                    </p:set>
                                    <p:animEffect transition="in" filter="wipe(down)">
                                      <p:cBhvr>
                                        <p:cTn id="658" dur="2000"/>
                                        <p:tgtEl>
                                          <p:spTgt spid="15726"/>
                                        </p:tgtEl>
                                      </p:cBhvr>
                                    </p:animEffect>
                                  </p:childTnLst>
                                  <p:subTnLst>
                                    <p:audio>
                                      <p:cMediaNode>
                                        <p:cTn display="0" masterRel="sameClick">
                                          <p:stCondLst>
                                            <p:cond evt="begin" delay="0">
                                              <p:tn val="656"/>
                                            </p:cond>
                                          </p:stCondLst>
                                          <p:endCondLst>
                                            <p:cond evt="onStopAudio" delay="0">
                                              <p:tgtEl>
                                                <p:sldTgt/>
                                              </p:tgtEl>
                                            </p:cond>
                                          </p:endCondLst>
                                        </p:cTn>
                                        <p:tgtEl>
                                          <p:sndTgt r:embed="rId7" name="shiphorn.wav"/>
                                        </p:tgtEl>
                                      </p:cMediaNode>
                                    </p:audio>
                                  </p:subTnLst>
                                </p:cTn>
                              </p:par>
                              <p:par>
                                <p:cTn id="659" presetID="12" presetClass="entr" presetSubtype="8" fill="hold" nodeType="withEffect">
                                  <p:stCondLst>
                                    <p:cond delay="0"/>
                                  </p:stCondLst>
                                  <p:childTnLst>
                                    <p:set>
                                      <p:cBhvr>
                                        <p:cTn id="660" dur="1" fill="hold">
                                          <p:stCondLst>
                                            <p:cond delay="0"/>
                                          </p:stCondLst>
                                        </p:cTn>
                                        <p:tgtEl>
                                          <p:spTgt spid="15727"/>
                                        </p:tgtEl>
                                        <p:attrNameLst>
                                          <p:attrName>style.visibility</p:attrName>
                                        </p:attrNameLst>
                                      </p:cBhvr>
                                      <p:to>
                                        <p:strVal val="visible"/>
                                      </p:to>
                                    </p:set>
                                    <p:animEffect transition="in" filter="slide(fromLeft)">
                                      <p:cBhvr>
                                        <p:cTn id="661" dur="2000"/>
                                        <p:tgtEl>
                                          <p:spTgt spid="15727"/>
                                        </p:tgtEl>
                                      </p:cBhvr>
                                    </p:animEffect>
                                  </p:childTnLst>
                                </p:cTn>
                              </p:par>
                            </p:childTnLst>
                          </p:cTn>
                        </p:par>
                        <p:par>
                          <p:cTn id="662" fill="hold" nodeType="afterGroup">
                            <p:stCondLst>
                              <p:cond delay="2000"/>
                            </p:stCondLst>
                            <p:childTnLst>
                              <p:par>
                                <p:cTn id="663" presetID="1" presetClass="entr" presetSubtype="0" fill="hold" grpId="0" nodeType="afterEffect">
                                  <p:stCondLst>
                                    <p:cond delay="0"/>
                                  </p:stCondLst>
                                  <p:childTnLst>
                                    <p:set>
                                      <p:cBhvr>
                                        <p:cTn id="664" dur="1" fill="hold">
                                          <p:stCondLst>
                                            <p:cond delay="0"/>
                                          </p:stCondLst>
                                        </p:cTn>
                                        <p:tgtEl>
                                          <p:spTgt spid="15753"/>
                                        </p:tgtEl>
                                        <p:attrNameLst>
                                          <p:attrName>style.visibility</p:attrName>
                                        </p:attrNameLst>
                                      </p:cBhvr>
                                      <p:to>
                                        <p:strVal val="visible"/>
                                      </p:to>
                                    </p:set>
                                  </p:childTnLst>
                                  <p:subTnLst>
                                    <p:audio>
                                      <p:cMediaNode>
                                        <p:cTn display="0" masterRel="sameClick">
                                          <p:stCondLst>
                                            <p:cond evt="begin" delay="0">
                                              <p:tn val="663"/>
                                            </p:cond>
                                          </p:stCondLst>
                                          <p:endCondLst>
                                            <p:cond evt="onStopAudio" delay="0">
                                              <p:tgtEl>
                                                <p:sldTgt/>
                                              </p:tgtEl>
                                            </p:cond>
                                          </p:endCondLst>
                                        </p:cTn>
                                        <p:tgtEl>
                                          <p:sndTgt r:embed="rId6" name="explode.wav"/>
                                        </p:tgtEl>
                                      </p:cMediaNode>
                                    </p:audio>
                                  </p:subTnLst>
                                </p:cTn>
                              </p:par>
                            </p:childTnLst>
                          </p:cTn>
                        </p:par>
                        <p:par>
                          <p:cTn id="665" fill="hold" nodeType="afterGroup">
                            <p:stCondLst>
                              <p:cond delay="2000"/>
                            </p:stCondLst>
                            <p:childTnLst>
                              <p:par>
                                <p:cTn id="666" presetID="3" presetClass="exit" presetSubtype="10" fill="hold" grpId="1" nodeType="afterEffect">
                                  <p:stCondLst>
                                    <p:cond delay="0"/>
                                  </p:stCondLst>
                                  <p:childTnLst>
                                    <p:animEffect transition="out" filter="blinds(horizontal)">
                                      <p:cBhvr>
                                        <p:cTn id="667" dur="500"/>
                                        <p:tgtEl>
                                          <p:spTgt spid="15753"/>
                                        </p:tgtEl>
                                      </p:cBhvr>
                                    </p:animEffect>
                                    <p:set>
                                      <p:cBhvr>
                                        <p:cTn id="668" dur="1" fill="hold">
                                          <p:stCondLst>
                                            <p:cond delay="499"/>
                                          </p:stCondLst>
                                        </p:cTn>
                                        <p:tgtEl>
                                          <p:spTgt spid="15753"/>
                                        </p:tgtEl>
                                        <p:attrNameLst>
                                          <p:attrName>style.visibility</p:attrName>
                                        </p:attrNameLst>
                                      </p:cBhvr>
                                      <p:to>
                                        <p:strVal val="hidden"/>
                                      </p:to>
                                    </p:set>
                                  </p:childTnLst>
                                </p:cTn>
                              </p:par>
                            </p:childTnLst>
                          </p:cTn>
                        </p:par>
                        <p:par>
                          <p:cTn id="669" fill="hold" nodeType="afterGroup">
                            <p:stCondLst>
                              <p:cond delay="2500"/>
                            </p:stCondLst>
                            <p:childTnLst>
                              <p:par>
                                <p:cTn id="670" presetID="12" presetClass="exit" presetSubtype="4" fill="hold" nodeType="afterEffect">
                                  <p:stCondLst>
                                    <p:cond delay="0"/>
                                  </p:stCondLst>
                                  <p:childTnLst>
                                    <p:animEffect transition="out" filter="slide(fromBottom)">
                                      <p:cBhvr>
                                        <p:cTn id="671" dur="2000"/>
                                        <p:tgtEl>
                                          <p:spTgt spid="15727"/>
                                        </p:tgtEl>
                                      </p:cBhvr>
                                    </p:animEffect>
                                    <p:set>
                                      <p:cBhvr>
                                        <p:cTn id="672" dur="1" fill="hold">
                                          <p:stCondLst>
                                            <p:cond delay="1999"/>
                                          </p:stCondLst>
                                        </p:cTn>
                                        <p:tgtEl>
                                          <p:spTgt spid="15727"/>
                                        </p:tgtEl>
                                        <p:attrNameLst>
                                          <p:attrName>style.visibility</p:attrName>
                                        </p:attrNameLst>
                                      </p:cBhvr>
                                      <p:to>
                                        <p:strVal val="hidden"/>
                                      </p:to>
                                    </p:set>
                                  </p:childTnLst>
                                </p:cTn>
                              </p:par>
                              <p:par>
                                <p:cTn id="673" presetID="22" presetClass="exit" presetSubtype="2" fill="hold" grpId="1" nodeType="withEffect">
                                  <p:stCondLst>
                                    <p:cond delay="0"/>
                                  </p:stCondLst>
                                  <p:childTnLst>
                                    <p:animEffect transition="out" filter="wipe(right)">
                                      <p:cBhvr>
                                        <p:cTn id="674" dur="2000"/>
                                        <p:tgtEl>
                                          <p:spTgt spid="15726"/>
                                        </p:tgtEl>
                                      </p:cBhvr>
                                    </p:animEffect>
                                    <p:set>
                                      <p:cBhvr>
                                        <p:cTn id="675" dur="1" fill="hold">
                                          <p:stCondLst>
                                            <p:cond delay="1999"/>
                                          </p:stCondLst>
                                        </p:cTn>
                                        <p:tgtEl>
                                          <p:spTgt spid="15726"/>
                                        </p:tgtEl>
                                        <p:attrNameLst>
                                          <p:attrName>style.visibility</p:attrName>
                                        </p:attrNameLst>
                                      </p:cBhvr>
                                      <p:to>
                                        <p:strVal val="hidden"/>
                                      </p:to>
                                    </p:set>
                                  </p:childTnLst>
                                </p:cTn>
                              </p:par>
                            </p:childTnLst>
                          </p:cTn>
                        </p:par>
                        <p:par>
                          <p:cTn id="676" fill="hold" nodeType="afterGroup">
                            <p:stCondLst>
                              <p:cond delay="4500"/>
                            </p:stCondLst>
                            <p:childTnLst>
                              <p:par>
                                <p:cTn id="677" presetID="1" presetClass="entr" presetSubtype="0" fill="hold" grpId="0" nodeType="afterEffect">
                                  <p:stCondLst>
                                    <p:cond delay="0"/>
                                  </p:stCondLst>
                                  <p:childTnLst>
                                    <p:set>
                                      <p:cBhvr>
                                        <p:cTn id="678" dur="1" fill="hold">
                                          <p:stCondLst>
                                            <p:cond delay="0"/>
                                          </p:stCondLst>
                                        </p:cTn>
                                        <p:tgtEl>
                                          <p:spTgt spid="15755"/>
                                        </p:tgtEl>
                                        <p:attrNameLst>
                                          <p:attrName>style.visibility</p:attrName>
                                        </p:attrNameLst>
                                      </p:cBhvr>
                                      <p:to>
                                        <p:strVal val="visible"/>
                                      </p:to>
                                    </p:set>
                                  </p:childTnLst>
                                  <p:subTnLst>
                                    <p:audio>
                                      <p:cMediaNode>
                                        <p:cTn display="0" masterRel="sameClick">
                                          <p:stCondLst>
                                            <p:cond evt="begin" delay="0">
                                              <p:tn val="677"/>
                                            </p:cond>
                                          </p:stCondLst>
                                          <p:endCondLst>
                                            <p:cond evt="onStopAudio" delay="0">
                                              <p:tgtEl>
                                                <p:sldTgt/>
                                              </p:tgtEl>
                                            </p:cond>
                                          </p:endCondLst>
                                        </p:cTn>
                                        <p:tgtEl>
                                          <p:sndTgt r:embed="rId6" name="explode.wav"/>
                                        </p:tgtEl>
                                      </p:cMediaNode>
                                    </p:audio>
                                  </p:subTnLst>
                                </p:cTn>
                              </p:par>
                            </p:childTnLst>
                          </p:cTn>
                        </p:par>
                        <p:par>
                          <p:cTn id="679" fill="hold" nodeType="afterGroup">
                            <p:stCondLst>
                              <p:cond delay="4500"/>
                            </p:stCondLst>
                            <p:childTnLst>
                              <p:par>
                                <p:cTn id="680" presetID="3" presetClass="exit" presetSubtype="10" fill="hold" grpId="1" nodeType="afterEffect">
                                  <p:stCondLst>
                                    <p:cond delay="0"/>
                                  </p:stCondLst>
                                  <p:childTnLst>
                                    <p:animEffect transition="out" filter="blinds(horizontal)">
                                      <p:cBhvr>
                                        <p:cTn id="681" dur="500"/>
                                        <p:tgtEl>
                                          <p:spTgt spid="15755"/>
                                        </p:tgtEl>
                                      </p:cBhvr>
                                    </p:animEffect>
                                    <p:set>
                                      <p:cBhvr>
                                        <p:cTn id="682" dur="1" fill="hold">
                                          <p:stCondLst>
                                            <p:cond delay="499"/>
                                          </p:stCondLst>
                                        </p:cTn>
                                        <p:tgtEl>
                                          <p:spTgt spid="15755"/>
                                        </p:tgtEl>
                                        <p:attrNameLst>
                                          <p:attrName>style.visibility</p:attrName>
                                        </p:attrNameLst>
                                      </p:cBhvr>
                                      <p:to>
                                        <p:strVal val="hidden"/>
                                      </p:to>
                                    </p:set>
                                  </p:childTnLst>
                                </p:cTn>
                              </p:par>
                              <p:par>
                                <p:cTn id="683" presetID="9" presetClass="entr" presetSubtype="0" fill="hold" nodeType="withEffect">
                                  <p:stCondLst>
                                    <p:cond delay="0"/>
                                  </p:stCondLst>
                                  <p:childTnLst>
                                    <p:set>
                                      <p:cBhvr>
                                        <p:cTn id="684" dur="1" fill="hold">
                                          <p:stCondLst>
                                            <p:cond delay="0"/>
                                          </p:stCondLst>
                                        </p:cTn>
                                        <p:tgtEl>
                                          <p:spTgt spid="15754"/>
                                        </p:tgtEl>
                                        <p:attrNameLst>
                                          <p:attrName>style.visibility</p:attrName>
                                        </p:attrNameLst>
                                      </p:cBhvr>
                                      <p:to>
                                        <p:strVal val="visible"/>
                                      </p:to>
                                    </p:set>
                                    <p:animEffect transition="in" filter="dissolve">
                                      <p:cBhvr>
                                        <p:cTn id="685" dur="1000"/>
                                        <p:tgtEl>
                                          <p:spTgt spid="15754"/>
                                        </p:tgtEl>
                                      </p:cBhvr>
                                    </p:animEffect>
                                  </p:childTnLst>
                                </p:cTn>
                              </p:par>
                              <p:par>
                                <p:cTn id="686" presetID="9" presetClass="exit" presetSubtype="0" fill="hold" grpId="0" nodeType="withEffect">
                                  <p:stCondLst>
                                    <p:cond delay="0"/>
                                  </p:stCondLst>
                                  <p:childTnLst>
                                    <p:animEffect transition="out" filter="dissolve">
                                      <p:cBhvr>
                                        <p:cTn id="687" dur="500"/>
                                        <p:tgtEl>
                                          <p:spTgt spid="13328"/>
                                        </p:tgtEl>
                                      </p:cBhvr>
                                    </p:animEffect>
                                    <p:set>
                                      <p:cBhvr>
                                        <p:cTn id="688" dur="1" fill="hold">
                                          <p:stCondLst>
                                            <p:cond delay="499"/>
                                          </p:stCondLst>
                                        </p:cTn>
                                        <p:tgtEl>
                                          <p:spTgt spid="13328"/>
                                        </p:tgtEl>
                                        <p:attrNameLst>
                                          <p:attrName>style.visibility</p:attrName>
                                        </p:attrNameLst>
                                      </p:cBhvr>
                                      <p:to>
                                        <p:strVal val="hidden"/>
                                      </p:to>
                                    </p:set>
                                  </p:childTnLst>
                                </p:cTn>
                              </p:par>
                              <p:par>
                                <p:cTn id="689" presetID="22" presetClass="exit" presetSubtype="4" fill="hold" grpId="1" nodeType="withEffect">
                                  <p:stCondLst>
                                    <p:cond delay="0"/>
                                  </p:stCondLst>
                                  <p:childTnLst>
                                    <p:animEffect transition="out" filter="wipe(down)">
                                      <p:cBhvr>
                                        <p:cTn id="690" dur="1000"/>
                                        <p:tgtEl>
                                          <p:spTgt spid="15717"/>
                                        </p:tgtEl>
                                      </p:cBhvr>
                                    </p:animEffect>
                                    <p:set>
                                      <p:cBhvr>
                                        <p:cTn id="691" dur="1" fill="hold">
                                          <p:stCondLst>
                                            <p:cond delay="999"/>
                                          </p:stCondLst>
                                        </p:cTn>
                                        <p:tgtEl>
                                          <p:spTgt spid="15717"/>
                                        </p:tgtEl>
                                        <p:attrNameLst>
                                          <p:attrName>style.visibility</p:attrName>
                                        </p:attrNameLst>
                                      </p:cBhvr>
                                      <p:to>
                                        <p:strVal val="hidden"/>
                                      </p:to>
                                    </p:set>
                                  </p:childTnLst>
                                </p:cTn>
                              </p:par>
                            </p:childTnLst>
                          </p:cTn>
                        </p:par>
                        <p:par>
                          <p:cTn id="692" fill="hold" nodeType="afterGroup">
                            <p:stCondLst>
                              <p:cond delay="5500"/>
                            </p:stCondLst>
                            <p:childTnLst>
                              <p:par>
                                <p:cTn id="693" presetID="1" presetClass="entr" presetSubtype="0" fill="hold" grpId="0" nodeType="afterEffect">
                                  <p:stCondLst>
                                    <p:cond delay="0"/>
                                  </p:stCondLst>
                                  <p:childTnLst>
                                    <p:set>
                                      <p:cBhvr>
                                        <p:cTn id="694" dur="1" fill="hold">
                                          <p:stCondLst>
                                            <p:cond delay="0"/>
                                          </p:stCondLst>
                                        </p:cTn>
                                        <p:tgtEl>
                                          <p:spTgt spid="15756"/>
                                        </p:tgtEl>
                                        <p:attrNameLst>
                                          <p:attrName>style.visibility</p:attrName>
                                        </p:attrNameLst>
                                      </p:cBhvr>
                                      <p:to>
                                        <p:strVal val="visible"/>
                                      </p:to>
                                    </p:set>
                                  </p:childTnLst>
                                  <p:subTnLst>
                                    <p:audio>
                                      <p:cMediaNode>
                                        <p:cTn display="0" masterRel="sameClick">
                                          <p:stCondLst>
                                            <p:cond evt="begin" delay="0">
                                              <p:tn val="693"/>
                                            </p:cond>
                                          </p:stCondLst>
                                          <p:endCondLst>
                                            <p:cond evt="onStopAudio" delay="0">
                                              <p:tgtEl>
                                                <p:sldTgt/>
                                              </p:tgtEl>
                                            </p:cond>
                                          </p:endCondLst>
                                        </p:cTn>
                                        <p:tgtEl>
                                          <p:sndTgt r:embed="rId6" name="explode.wav"/>
                                        </p:tgtEl>
                                      </p:cMediaNode>
                                    </p:audio>
                                  </p:subTnLst>
                                </p:cTn>
                              </p:par>
                            </p:childTnLst>
                          </p:cTn>
                        </p:par>
                        <p:par>
                          <p:cTn id="695" fill="hold" nodeType="afterGroup">
                            <p:stCondLst>
                              <p:cond delay="5500"/>
                            </p:stCondLst>
                            <p:childTnLst>
                              <p:par>
                                <p:cTn id="696" presetID="3" presetClass="exit" presetSubtype="10" fill="hold" grpId="1" nodeType="afterEffect">
                                  <p:stCondLst>
                                    <p:cond delay="0"/>
                                  </p:stCondLst>
                                  <p:childTnLst>
                                    <p:animEffect transition="out" filter="blinds(horizontal)">
                                      <p:cBhvr>
                                        <p:cTn id="697" dur="500"/>
                                        <p:tgtEl>
                                          <p:spTgt spid="15756"/>
                                        </p:tgtEl>
                                      </p:cBhvr>
                                    </p:animEffect>
                                    <p:set>
                                      <p:cBhvr>
                                        <p:cTn id="698" dur="1" fill="hold">
                                          <p:stCondLst>
                                            <p:cond delay="499"/>
                                          </p:stCondLst>
                                        </p:cTn>
                                        <p:tgtEl>
                                          <p:spTgt spid="15756"/>
                                        </p:tgtEl>
                                        <p:attrNameLst>
                                          <p:attrName>style.visibility</p:attrName>
                                        </p:attrNameLst>
                                      </p:cBhvr>
                                      <p:to>
                                        <p:strVal val="hidden"/>
                                      </p:to>
                                    </p:set>
                                  </p:childTnLst>
                                </p:cTn>
                              </p:par>
                            </p:childTnLst>
                          </p:cTn>
                        </p:par>
                        <p:par>
                          <p:cTn id="699" fill="hold" nodeType="afterGroup">
                            <p:stCondLst>
                              <p:cond delay="6000"/>
                            </p:stCondLst>
                            <p:childTnLst>
                              <p:par>
                                <p:cTn id="700" presetID="9" presetClass="entr" presetSubtype="0" fill="hold" nodeType="afterEffect">
                                  <p:stCondLst>
                                    <p:cond delay="0"/>
                                  </p:stCondLst>
                                  <p:childTnLst>
                                    <p:set>
                                      <p:cBhvr>
                                        <p:cTn id="701" dur="1" fill="hold">
                                          <p:stCondLst>
                                            <p:cond delay="0"/>
                                          </p:stCondLst>
                                        </p:cTn>
                                        <p:tgtEl>
                                          <p:spTgt spid="15757"/>
                                        </p:tgtEl>
                                        <p:attrNameLst>
                                          <p:attrName>style.visibility</p:attrName>
                                        </p:attrNameLst>
                                      </p:cBhvr>
                                      <p:to>
                                        <p:strVal val="visible"/>
                                      </p:to>
                                    </p:set>
                                    <p:animEffect transition="in" filter="dissolve">
                                      <p:cBhvr>
                                        <p:cTn id="702" dur="1000"/>
                                        <p:tgtEl>
                                          <p:spTgt spid="15757"/>
                                        </p:tgtEl>
                                      </p:cBhvr>
                                    </p:animEffect>
                                  </p:childTnLst>
                                </p:cTn>
                              </p:par>
                              <p:par>
                                <p:cTn id="703" presetID="9" presetClass="exit" presetSubtype="0" fill="hold" grpId="0" nodeType="withEffect">
                                  <p:stCondLst>
                                    <p:cond delay="0"/>
                                  </p:stCondLst>
                                  <p:childTnLst>
                                    <p:animEffect transition="out" filter="dissolve">
                                      <p:cBhvr>
                                        <p:cTn id="704" dur="500"/>
                                        <p:tgtEl>
                                          <p:spTgt spid="13329"/>
                                        </p:tgtEl>
                                      </p:cBhvr>
                                    </p:animEffect>
                                    <p:set>
                                      <p:cBhvr>
                                        <p:cTn id="705" dur="1" fill="hold">
                                          <p:stCondLst>
                                            <p:cond delay="499"/>
                                          </p:stCondLst>
                                        </p:cTn>
                                        <p:tgtEl>
                                          <p:spTgt spid="13329"/>
                                        </p:tgtEl>
                                        <p:attrNameLst>
                                          <p:attrName>style.visibility</p:attrName>
                                        </p:attrNameLst>
                                      </p:cBhvr>
                                      <p:to>
                                        <p:strVal val="hidden"/>
                                      </p:to>
                                    </p:set>
                                  </p:childTnLst>
                                </p:cTn>
                              </p:par>
                            </p:childTnLst>
                          </p:cTn>
                        </p:par>
                        <p:par>
                          <p:cTn id="706" fill="hold" nodeType="afterGroup">
                            <p:stCondLst>
                              <p:cond delay="7000"/>
                            </p:stCondLst>
                            <p:childTnLst>
                              <p:par>
                                <p:cTn id="707" presetID="0" presetClass="path" presetSubtype="0" accel="50000" decel="50000" fill="hold" grpId="4" nodeType="afterEffect">
                                  <p:stCondLst>
                                    <p:cond delay="0"/>
                                  </p:stCondLst>
                                  <p:childTnLst>
                                    <p:animMotion origin="layout" path="M -0.11615 -0.0051 L -0.1342 -0.03889 L -0.179 -0.0338 L -0.2099 0.02314 " pathEditMode="relative" rAng="0" ptsTypes="AAAA">
                                      <p:cBhvr>
                                        <p:cTn id="708" dur="2000" fill="hold"/>
                                        <p:tgtEl>
                                          <p:spTgt spid="15641"/>
                                        </p:tgtEl>
                                        <p:attrNameLst>
                                          <p:attrName>ppt_x</p:attrName>
                                          <p:attrName>ppt_y</p:attrName>
                                        </p:attrNameLst>
                                      </p:cBhvr>
                                      <p:rCtr x="-4688" y="-278"/>
                                    </p:animMotion>
                                  </p:childTnLst>
                                  <p:subTnLst>
                                    <p:audio>
                                      <p:cMediaNode>
                                        <p:cTn display="0" masterRel="sameClick">
                                          <p:stCondLst>
                                            <p:cond evt="begin" delay="0">
                                              <p:tn val="707"/>
                                            </p:cond>
                                          </p:stCondLst>
                                          <p:endCondLst>
                                            <p:cond evt="onStopAudio" delay="0">
                                              <p:tgtEl>
                                                <p:sldTgt/>
                                              </p:tgtEl>
                                            </p:cond>
                                          </p:endCondLst>
                                        </p:cTn>
                                        <p:tgtEl>
                                          <p:sndTgt r:embed="rId4" name="nautical026.wav"/>
                                        </p:tgtEl>
                                      </p:cMediaNode>
                                    </p:audio>
                                  </p:subTnLst>
                                </p:cTn>
                              </p:par>
                              <p:par>
                                <p:cTn id="709" presetID="9" presetClass="exit" presetSubtype="0" fill="hold" nodeType="withEffect">
                                  <p:stCondLst>
                                    <p:cond delay="0"/>
                                  </p:stCondLst>
                                  <p:childTnLst>
                                    <p:animEffect transition="out" filter="dissolve">
                                      <p:cBhvr>
                                        <p:cTn id="710" dur="500"/>
                                        <p:tgtEl>
                                          <p:spTgt spid="15638"/>
                                        </p:tgtEl>
                                      </p:cBhvr>
                                    </p:animEffect>
                                    <p:set>
                                      <p:cBhvr>
                                        <p:cTn id="711" dur="1" fill="hold">
                                          <p:stCondLst>
                                            <p:cond delay="499"/>
                                          </p:stCondLst>
                                        </p:cTn>
                                        <p:tgtEl>
                                          <p:spTgt spid="15638"/>
                                        </p:tgtEl>
                                        <p:attrNameLst>
                                          <p:attrName>style.visibility</p:attrName>
                                        </p:attrNameLst>
                                      </p:cBhvr>
                                      <p:to>
                                        <p:strVal val="hidden"/>
                                      </p:to>
                                    </p:set>
                                  </p:childTnLst>
                                </p:cTn>
                              </p:par>
                              <p:par>
                                <p:cTn id="712" presetID="9" presetClass="entr" presetSubtype="0" fill="hold" nodeType="withEffect">
                                  <p:stCondLst>
                                    <p:cond delay="0"/>
                                  </p:stCondLst>
                                  <p:childTnLst>
                                    <p:set>
                                      <p:cBhvr>
                                        <p:cTn id="713" dur="1" fill="hold">
                                          <p:stCondLst>
                                            <p:cond delay="0"/>
                                          </p:stCondLst>
                                        </p:cTn>
                                        <p:tgtEl>
                                          <p:spTgt spid="13969"/>
                                        </p:tgtEl>
                                        <p:attrNameLst>
                                          <p:attrName>style.visibility</p:attrName>
                                        </p:attrNameLst>
                                      </p:cBhvr>
                                      <p:to>
                                        <p:strVal val="visible"/>
                                      </p:to>
                                    </p:set>
                                    <p:animEffect transition="in" filter="dissolve">
                                      <p:cBhvr>
                                        <p:cTn id="714" dur="500"/>
                                        <p:tgtEl>
                                          <p:spTgt spid="13969"/>
                                        </p:tgtEl>
                                      </p:cBhvr>
                                    </p:animEffect>
                                  </p:childTnLst>
                                </p:cTn>
                              </p:par>
                              <p:par>
                                <p:cTn id="715" presetID="9" presetClass="entr" presetSubtype="0" fill="hold" nodeType="withEffect">
                                  <p:stCondLst>
                                    <p:cond delay="0"/>
                                  </p:stCondLst>
                                  <p:childTnLst>
                                    <p:set>
                                      <p:cBhvr>
                                        <p:cTn id="716" dur="1" fill="hold">
                                          <p:stCondLst>
                                            <p:cond delay="0"/>
                                          </p:stCondLst>
                                        </p:cTn>
                                        <p:tgtEl>
                                          <p:spTgt spid="15791"/>
                                        </p:tgtEl>
                                        <p:attrNameLst>
                                          <p:attrName>style.visibility</p:attrName>
                                        </p:attrNameLst>
                                      </p:cBhvr>
                                      <p:to>
                                        <p:strVal val="visible"/>
                                      </p:to>
                                    </p:set>
                                    <p:animEffect transition="in" filter="dissolve">
                                      <p:cBhvr>
                                        <p:cTn id="717" dur="500"/>
                                        <p:tgtEl>
                                          <p:spTgt spid="15791"/>
                                        </p:tgtEl>
                                      </p:cBhvr>
                                    </p:animEffect>
                                  </p:childTnLst>
                                </p:cTn>
                              </p:par>
                              <p:par>
                                <p:cTn id="718" presetID="9" presetClass="entr" presetSubtype="0" fill="hold" nodeType="withEffect">
                                  <p:stCondLst>
                                    <p:cond delay="0"/>
                                  </p:stCondLst>
                                  <p:childTnLst>
                                    <p:set>
                                      <p:cBhvr>
                                        <p:cTn id="719" dur="1" fill="hold">
                                          <p:stCondLst>
                                            <p:cond delay="0"/>
                                          </p:stCondLst>
                                        </p:cTn>
                                        <p:tgtEl>
                                          <p:spTgt spid="15776"/>
                                        </p:tgtEl>
                                        <p:attrNameLst>
                                          <p:attrName>style.visibility</p:attrName>
                                        </p:attrNameLst>
                                      </p:cBhvr>
                                      <p:to>
                                        <p:strVal val="visible"/>
                                      </p:to>
                                    </p:set>
                                    <p:animEffect transition="in" filter="dissolve">
                                      <p:cBhvr>
                                        <p:cTn id="720" dur="1000"/>
                                        <p:tgtEl>
                                          <p:spTgt spid="15776"/>
                                        </p:tgtEl>
                                      </p:cBhvr>
                                    </p:animEffect>
                                  </p:childTnLst>
                                </p:cTn>
                              </p:par>
                            </p:childTnLst>
                          </p:cTn>
                        </p:par>
                        <p:par>
                          <p:cTn id="721" fill="hold" nodeType="afterGroup">
                            <p:stCondLst>
                              <p:cond delay="9000"/>
                            </p:stCondLst>
                            <p:childTnLst>
                              <p:par>
                                <p:cTn id="722" presetID="1" presetClass="entr" presetSubtype="0" fill="hold" grpId="0" nodeType="afterEffect">
                                  <p:stCondLst>
                                    <p:cond delay="0"/>
                                  </p:stCondLst>
                                  <p:childTnLst>
                                    <p:set>
                                      <p:cBhvr>
                                        <p:cTn id="723" dur="1" fill="hold">
                                          <p:stCondLst>
                                            <p:cond delay="0"/>
                                          </p:stCondLst>
                                        </p:cTn>
                                        <p:tgtEl>
                                          <p:spTgt spid="15762"/>
                                        </p:tgtEl>
                                        <p:attrNameLst>
                                          <p:attrName>style.visibility</p:attrName>
                                        </p:attrNameLst>
                                      </p:cBhvr>
                                      <p:to>
                                        <p:strVal val="visible"/>
                                      </p:to>
                                    </p:set>
                                  </p:childTnLst>
                                  <p:subTnLst>
                                    <p:audio>
                                      <p:cMediaNode>
                                        <p:cTn display="0" masterRel="sameClick">
                                          <p:stCondLst>
                                            <p:cond evt="begin" delay="0">
                                              <p:tn val="722"/>
                                            </p:cond>
                                          </p:stCondLst>
                                          <p:endCondLst>
                                            <p:cond evt="onStopAudio" delay="0">
                                              <p:tgtEl>
                                                <p:sldTgt/>
                                              </p:tgtEl>
                                            </p:cond>
                                          </p:endCondLst>
                                        </p:cTn>
                                        <p:tgtEl>
                                          <p:sndTgt r:embed="rId6" name="explode.wav"/>
                                        </p:tgtEl>
                                      </p:cMediaNode>
                                    </p:audio>
                                  </p:subTnLst>
                                </p:cTn>
                              </p:par>
                            </p:childTnLst>
                          </p:cTn>
                        </p:par>
                        <p:par>
                          <p:cTn id="724" fill="hold" nodeType="afterGroup">
                            <p:stCondLst>
                              <p:cond delay="9000"/>
                            </p:stCondLst>
                            <p:childTnLst>
                              <p:par>
                                <p:cTn id="725" presetID="3" presetClass="exit" presetSubtype="10" fill="hold" grpId="1" nodeType="afterEffect">
                                  <p:stCondLst>
                                    <p:cond delay="0"/>
                                  </p:stCondLst>
                                  <p:childTnLst>
                                    <p:animEffect transition="out" filter="blinds(horizontal)">
                                      <p:cBhvr>
                                        <p:cTn id="726" dur="500"/>
                                        <p:tgtEl>
                                          <p:spTgt spid="15762"/>
                                        </p:tgtEl>
                                      </p:cBhvr>
                                    </p:animEffect>
                                    <p:set>
                                      <p:cBhvr>
                                        <p:cTn id="727" dur="1" fill="hold">
                                          <p:stCondLst>
                                            <p:cond delay="499"/>
                                          </p:stCondLst>
                                        </p:cTn>
                                        <p:tgtEl>
                                          <p:spTgt spid="15762"/>
                                        </p:tgtEl>
                                        <p:attrNameLst>
                                          <p:attrName>style.visibility</p:attrName>
                                        </p:attrNameLst>
                                      </p:cBhvr>
                                      <p:to>
                                        <p:strVal val="hidden"/>
                                      </p:to>
                                    </p:set>
                                  </p:childTnLst>
                                </p:cTn>
                              </p:par>
                            </p:childTnLst>
                          </p:cTn>
                        </p:par>
                        <p:par>
                          <p:cTn id="728" fill="hold" nodeType="afterGroup">
                            <p:stCondLst>
                              <p:cond delay="9500"/>
                            </p:stCondLst>
                            <p:childTnLst>
                              <p:par>
                                <p:cTn id="729" presetID="1" presetClass="entr" presetSubtype="0" fill="hold" grpId="0" nodeType="afterEffect">
                                  <p:stCondLst>
                                    <p:cond delay="0"/>
                                  </p:stCondLst>
                                  <p:childTnLst>
                                    <p:set>
                                      <p:cBhvr>
                                        <p:cTn id="730" dur="1" fill="hold">
                                          <p:stCondLst>
                                            <p:cond delay="0"/>
                                          </p:stCondLst>
                                        </p:cTn>
                                        <p:tgtEl>
                                          <p:spTgt spid="15763"/>
                                        </p:tgtEl>
                                        <p:attrNameLst>
                                          <p:attrName>style.visibility</p:attrName>
                                        </p:attrNameLst>
                                      </p:cBhvr>
                                      <p:to>
                                        <p:strVal val="visible"/>
                                      </p:to>
                                    </p:set>
                                  </p:childTnLst>
                                  <p:subTnLst>
                                    <p:audio>
                                      <p:cMediaNode>
                                        <p:cTn display="0" masterRel="sameClick">
                                          <p:stCondLst>
                                            <p:cond evt="begin" delay="0">
                                              <p:tn val="729"/>
                                            </p:cond>
                                          </p:stCondLst>
                                          <p:endCondLst>
                                            <p:cond evt="onStopAudio" delay="0">
                                              <p:tgtEl>
                                                <p:sldTgt/>
                                              </p:tgtEl>
                                            </p:cond>
                                          </p:endCondLst>
                                        </p:cTn>
                                        <p:tgtEl>
                                          <p:sndTgt r:embed="rId6" name="explode.wav"/>
                                        </p:tgtEl>
                                      </p:cMediaNode>
                                    </p:audio>
                                  </p:subTnLst>
                                </p:cTn>
                              </p:par>
                            </p:childTnLst>
                          </p:cTn>
                        </p:par>
                        <p:par>
                          <p:cTn id="731" fill="hold" nodeType="afterGroup">
                            <p:stCondLst>
                              <p:cond delay="9500"/>
                            </p:stCondLst>
                            <p:childTnLst>
                              <p:par>
                                <p:cTn id="732" presetID="3" presetClass="exit" presetSubtype="10" fill="hold" grpId="1" nodeType="afterEffect">
                                  <p:stCondLst>
                                    <p:cond delay="0"/>
                                  </p:stCondLst>
                                  <p:childTnLst>
                                    <p:animEffect transition="out" filter="blinds(horizontal)">
                                      <p:cBhvr>
                                        <p:cTn id="733" dur="500"/>
                                        <p:tgtEl>
                                          <p:spTgt spid="15763"/>
                                        </p:tgtEl>
                                      </p:cBhvr>
                                    </p:animEffect>
                                    <p:set>
                                      <p:cBhvr>
                                        <p:cTn id="734" dur="1" fill="hold">
                                          <p:stCondLst>
                                            <p:cond delay="499"/>
                                          </p:stCondLst>
                                        </p:cTn>
                                        <p:tgtEl>
                                          <p:spTgt spid="15763"/>
                                        </p:tgtEl>
                                        <p:attrNameLst>
                                          <p:attrName>style.visibility</p:attrName>
                                        </p:attrNameLst>
                                      </p:cBhvr>
                                      <p:to>
                                        <p:strVal val="hidden"/>
                                      </p:to>
                                    </p:set>
                                  </p:childTnLst>
                                </p:cTn>
                              </p:par>
                            </p:childTnLst>
                          </p:cTn>
                        </p:par>
                        <p:par>
                          <p:cTn id="735" fill="hold" nodeType="afterGroup">
                            <p:stCondLst>
                              <p:cond delay="10000"/>
                            </p:stCondLst>
                            <p:childTnLst>
                              <p:par>
                                <p:cTn id="736" presetID="1" presetClass="entr" presetSubtype="0" fill="hold" grpId="0" nodeType="afterEffect">
                                  <p:stCondLst>
                                    <p:cond delay="0"/>
                                  </p:stCondLst>
                                  <p:childTnLst>
                                    <p:set>
                                      <p:cBhvr>
                                        <p:cTn id="737" dur="1" fill="hold">
                                          <p:stCondLst>
                                            <p:cond delay="0"/>
                                          </p:stCondLst>
                                        </p:cTn>
                                        <p:tgtEl>
                                          <p:spTgt spid="15764"/>
                                        </p:tgtEl>
                                        <p:attrNameLst>
                                          <p:attrName>style.visibility</p:attrName>
                                        </p:attrNameLst>
                                      </p:cBhvr>
                                      <p:to>
                                        <p:strVal val="visible"/>
                                      </p:to>
                                    </p:set>
                                  </p:childTnLst>
                                  <p:subTnLst>
                                    <p:audio>
                                      <p:cMediaNode>
                                        <p:cTn display="0" masterRel="sameClick">
                                          <p:stCondLst>
                                            <p:cond evt="begin" delay="0">
                                              <p:tn val="736"/>
                                            </p:cond>
                                          </p:stCondLst>
                                          <p:endCondLst>
                                            <p:cond evt="onStopAudio" delay="0">
                                              <p:tgtEl>
                                                <p:sldTgt/>
                                              </p:tgtEl>
                                            </p:cond>
                                          </p:endCondLst>
                                        </p:cTn>
                                        <p:tgtEl>
                                          <p:sndTgt r:embed="rId6" name="explode.wav"/>
                                        </p:tgtEl>
                                      </p:cMediaNode>
                                    </p:audio>
                                  </p:subTnLst>
                                </p:cTn>
                              </p:par>
                            </p:childTnLst>
                          </p:cTn>
                        </p:par>
                        <p:par>
                          <p:cTn id="738" fill="hold" nodeType="afterGroup">
                            <p:stCondLst>
                              <p:cond delay="10000"/>
                            </p:stCondLst>
                            <p:childTnLst>
                              <p:par>
                                <p:cTn id="739" presetID="3" presetClass="exit" presetSubtype="10" fill="hold" grpId="1" nodeType="afterEffect">
                                  <p:stCondLst>
                                    <p:cond delay="0"/>
                                  </p:stCondLst>
                                  <p:childTnLst>
                                    <p:animEffect transition="out" filter="blinds(horizontal)">
                                      <p:cBhvr>
                                        <p:cTn id="740" dur="500"/>
                                        <p:tgtEl>
                                          <p:spTgt spid="15764"/>
                                        </p:tgtEl>
                                      </p:cBhvr>
                                    </p:animEffect>
                                    <p:set>
                                      <p:cBhvr>
                                        <p:cTn id="741" dur="1" fill="hold">
                                          <p:stCondLst>
                                            <p:cond delay="499"/>
                                          </p:stCondLst>
                                        </p:cTn>
                                        <p:tgtEl>
                                          <p:spTgt spid="15764"/>
                                        </p:tgtEl>
                                        <p:attrNameLst>
                                          <p:attrName>style.visibility</p:attrName>
                                        </p:attrNameLst>
                                      </p:cBhvr>
                                      <p:to>
                                        <p:strVal val="hidden"/>
                                      </p:to>
                                    </p:set>
                                  </p:childTnLst>
                                </p:cTn>
                              </p:par>
                            </p:childTnLst>
                          </p:cTn>
                        </p:par>
                        <p:par>
                          <p:cTn id="742" fill="hold" nodeType="afterGroup">
                            <p:stCondLst>
                              <p:cond delay="10500"/>
                            </p:stCondLst>
                            <p:childTnLst>
                              <p:par>
                                <p:cTn id="743" presetID="1" presetClass="entr" presetSubtype="0" fill="hold" grpId="0" nodeType="afterEffect">
                                  <p:stCondLst>
                                    <p:cond delay="0"/>
                                  </p:stCondLst>
                                  <p:childTnLst>
                                    <p:set>
                                      <p:cBhvr>
                                        <p:cTn id="744" dur="1" fill="hold">
                                          <p:stCondLst>
                                            <p:cond delay="0"/>
                                          </p:stCondLst>
                                        </p:cTn>
                                        <p:tgtEl>
                                          <p:spTgt spid="15765"/>
                                        </p:tgtEl>
                                        <p:attrNameLst>
                                          <p:attrName>style.visibility</p:attrName>
                                        </p:attrNameLst>
                                      </p:cBhvr>
                                      <p:to>
                                        <p:strVal val="visible"/>
                                      </p:to>
                                    </p:set>
                                  </p:childTnLst>
                                  <p:subTnLst>
                                    <p:audio>
                                      <p:cMediaNode>
                                        <p:cTn display="0" masterRel="sameClick">
                                          <p:stCondLst>
                                            <p:cond evt="begin" delay="0">
                                              <p:tn val="743"/>
                                            </p:cond>
                                          </p:stCondLst>
                                          <p:endCondLst>
                                            <p:cond evt="onStopAudio" delay="0">
                                              <p:tgtEl>
                                                <p:sldTgt/>
                                              </p:tgtEl>
                                            </p:cond>
                                          </p:endCondLst>
                                        </p:cTn>
                                        <p:tgtEl>
                                          <p:sndTgt r:embed="rId6" name="explode.wav"/>
                                        </p:tgtEl>
                                      </p:cMediaNode>
                                    </p:audio>
                                  </p:subTnLst>
                                </p:cTn>
                              </p:par>
                            </p:childTnLst>
                          </p:cTn>
                        </p:par>
                        <p:par>
                          <p:cTn id="745" fill="hold" nodeType="afterGroup">
                            <p:stCondLst>
                              <p:cond delay="10500"/>
                            </p:stCondLst>
                            <p:childTnLst>
                              <p:par>
                                <p:cTn id="746" presetID="3" presetClass="exit" presetSubtype="10" fill="hold" grpId="1" nodeType="afterEffect">
                                  <p:stCondLst>
                                    <p:cond delay="0"/>
                                  </p:stCondLst>
                                  <p:childTnLst>
                                    <p:animEffect transition="out" filter="blinds(horizontal)">
                                      <p:cBhvr>
                                        <p:cTn id="747" dur="500"/>
                                        <p:tgtEl>
                                          <p:spTgt spid="15765"/>
                                        </p:tgtEl>
                                      </p:cBhvr>
                                    </p:animEffect>
                                    <p:set>
                                      <p:cBhvr>
                                        <p:cTn id="748" dur="1" fill="hold">
                                          <p:stCondLst>
                                            <p:cond delay="499"/>
                                          </p:stCondLst>
                                        </p:cTn>
                                        <p:tgtEl>
                                          <p:spTgt spid="15765"/>
                                        </p:tgtEl>
                                        <p:attrNameLst>
                                          <p:attrName>style.visibility</p:attrName>
                                        </p:attrNameLst>
                                      </p:cBhvr>
                                      <p:to>
                                        <p:strVal val="hidden"/>
                                      </p:to>
                                    </p:set>
                                  </p:childTnLst>
                                </p:cTn>
                              </p:par>
                            </p:childTnLst>
                          </p:cTn>
                        </p:par>
                        <p:par>
                          <p:cTn id="749" fill="hold" nodeType="afterGroup">
                            <p:stCondLst>
                              <p:cond delay="11000"/>
                            </p:stCondLst>
                            <p:childTnLst>
                              <p:par>
                                <p:cTn id="750" presetID="9" presetClass="entr" presetSubtype="0" fill="hold" nodeType="afterEffect">
                                  <p:stCondLst>
                                    <p:cond delay="0"/>
                                  </p:stCondLst>
                                  <p:childTnLst>
                                    <p:set>
                                      <p:cBhvr>
                                        <p:cTn id="751" dur="1" fill="hold">
                                          <p:stCondLst>
                                            <p:cond delay="0"/>
                                          </p:stCondLst>
                                        </p:cTn>
                                        <p:tgtEl>
                                          <p:spTgt spid="15805"/>
                                        </p:tgtEl>
                                        <p:attrNameLst>
                                          <p:attrName>style.visibility</p:attrName>
                                        </p:attrNameLst>
                                      </p:cBhvr>
                                      <p:to>
                                        <p:strVal val="visible"/>
                                      </p:to>
                                    </p:set>
                                    <p:animEffect transition="in" filter="dissolve">
                                      <p:cBhvr>
                                        <p:cTn id="752" dur="500"/>
                                        <p:tgtEl>
                                          <p:spTgt spid="15805"/>
                                        </p:tgtEl>
                                      </p:cBhvr>
                                    </p:animEffect>
                                  </p:childTnLst>
                                </p:cTn>
                              </p:par>
                            </p:childTnLst>
                          </p:cTn>
                        </p:par>
                      </p:childTnLst>
                    </p:cTn>
                  </p:par>
                  <p:par>
                    <p:cTn id="753" fill="hold" nodeType="clickPar">
                      <p:stCondLst>
                        <p:cond delay="indefinite"/>
                      </p:stCondLst>
                      <p:childTnLst>
                        <p:par>
                          <p:cTn id="754" fill="hold" nodeType="withGroup">
                            <p:stCondLst>
                              <p:cond delay="0"/>
                            </p:stCondLst>
                            <p:childTnLst>
                              <p:par>
                                <p:cTn id="755" presetID="22" presetClass="entr" presetSubtype="8" fill="hold" grpId="0" nodeType="clickEffect">
                                  <p:stCondLst>
                                    <p:cond delay="0"/>
                                  </p:stCondLst>
                                  <p:childTnLst>
                                    <p:set>
                                      <p:cBhvr>
                                        <p:cTn id="756" dur="1" fill="hold">
                                          <p:stCondLst>
                                            <p:cond delay="0"/>
                                          </p:stCondLst>
                                        </p:cTn>
                                        <p:tgtEl>
                                          <p:spTgt spid="15771"/>
                                        </p:tgtEl>
                                        <p:attrNameLst>
                                          <p:attrName>style.visibility</p:attrName>
                                        </p:attrNameLst>
                                      </p:cBhvr>
                                      <p:to>
                                        <p:strVal val="visible"/>
                                      </p:to>
                                    </p:set>
                                    <p:animEffect transition="in" filter="wipe(left)">
                                      <p:cBhvr>
                                        <p:cTn id="757" dur="500"/>
                                        <p:tgtEl>
                                          <p:spTgt spid="15771"/>
                                        </p:tgtEl>
                                      </p:cBhvr>
                                    </p:animEffect>
                                  </p:childTnLst>
                                </p:cTn>
                              </p:par>
                              <p:par>
                                <p:cTn id="758" presetID="9" presetClass="exit" presetSubtype="0" fill="hold" nodeType="withEffect">
                                  <p:stCondLst>
                                    <p:cond delay="0"/>
                                  </p:stCondLst>
                                  <p:childTnLst>
                                    <p:animEffect transition="out" filter="dissolve">
                                      <p:cBhvr>
                                        <p:cTn id="759" dur="500"/>
                                        <p:tgtEl>
                                          <p:spTgt spid="14042"/>
                                        </p:tgtEl>
                                      </p:cBhvr>
                                    </p:animEffect>
                                    <p:set>
                                      <p:cBhvr>
                                        <p:cTn id="760" dur="1" fill="hold">
                                          <p:stCondLst>
                                            <p:cond delay="499"/>
                                          </p:stCondLst>
                                        </p:cTn>
                                        <p:tgtEl>
                                          <p:spTgt spid="14042"/>
                                        </p:tgtEl>
                                        <p:attrNameLst>
                                          <p:attrName>style.visibility</p:attrName>
                                        </p:attrNameLst>
                                      </p:cBhvr>
                                      <p:to>
                                        <p:strVal val="hidden"/>
                                      </p:to>
                                    </p:set>
                                  </p:childTnLst>
                                </p:cTn>
                              </p:par>
                            </p:childTnLst>
                          </p:cTn>
                        </p:par>
                        <p:par>
                          <p:cTn id="761" fill="hold" nodeType="afterGroup">
                            <p:stCondLst>
                              <p:cond delay="500"/>
                            </p:stCondLst>
                            <p:childTnLst>
                              <p:par>
                                <p:cTn id="762" presetID="22" presetClass="entr" presetSubtype="8" fill="hold" grpId="0" nodeType="afterEffect">
                                  <p:stCondLst>
                                    <p:cond delay="0"/>
                                  </p:stCondLst>
                                  <p:childTnLst>
                                    <p:set>
                                      <p:cBhvr>
                                        <p:cTn id="763" dur="1" fill="hold">
                                          <p:stCondLst>
                                            <p:cond delay="0"/>
                                          </p:stCondLst>
                                        </p:cTn>
                                        <p:tgtEl>
                                          <p:spTgt spid="15770"/>
                                        </p:tgtEl>
                                        <p:attrNameLst>
                                          <p:attrName>style.visibility</p:attrName>
                                        </p:attrNameLst>
                                      </p:cBhvr>
                                      <p:to>
                                        <p:strVal val="visible"/>
                                      </p:to>
                                    </p:set>
                                    <p:animEffect transition="in" filter="wipe(left)">
                                      <p:cBhvr>
                                        <p:cTn id="764" dur="500"/>
                                        <p:tgtEl>
                                          <p:spTgt spid="15770"/>
                                        </p:tgtEl>
                                      </p:cBhvr>
                                    </p:animEffect>
                                  </p:childTnLst>
                                </p:cTn>
                              </p:par>
                            </p:childTnLst>
                          </p:cTn>
                        </p:par>
                        <p:par>
                          <p:cTn id="765" fill="hold" nodeType="afterGroup">
                            <p:stCondLst>
                              <p:cond delay="1000"/>
                            </p:stCondLst>
                            <p:childTnLst>
                              <p:par>
                                <p:cTn id="766" presetID="22" presetClass="entr" presetSubtype="2" fill="hold" grpId="0" nodeType="afterEffect">
                                  <p:stCondLst>
                                    <p:cond delay="0"/>
                                  </p:stCondLst>
                                  <p:childTnLst>
                                    <p:set>
                                      <p:cBhvr>
                                        <p:cTn id="767" dur="1" fill="hold">
                                          <p:stCondLst>
                                            <p:cond delay="0"/>
                                          </p:stCondLst>
                                        </p:cTn>
                                        <p:tgtEl>
                                          <p:spTgt spid="15766"/>
                                        </p:tgtEl>
                                        <p:attrNameLst>
                                          <p:attrName>style.visibility</p:attrName>
                                        </p:attrNameLst>
                                      </p:cBhvr>
                                      <p:to>
                                        <p:strVal val="visible"/>
                                      </p:to>
                                    </p:set>
                                    <p:animEffect transition="in" filter="wipe(right)">
                                      <p:cBhvr>
                                        <p:cTn id="768" dur="2000"/>
                                        <p:tgtEl>
                                          <p:spTgt spid="15766"/>
                                        </p:tgtEl>
                                      </p:cBhvr>
                                    </p:animEffect>
                                  </p:childTnLst>
                                </p:cTn>
                              </p:par>
                              <p:par>
                                <p:cTn id="769" presetID="22" presetClass="entr" presetSubtype="4" fill="hold" grpId="0" nodeType="withEffect">
                                  <p:stCondLst>
                                    <p:cond delay="0"/>
                                  </p:stCondLst>
                                  <p:childTnLst>
                                    <p:set>
                                      <p:cBhvr>
                                        <p:cTn id="770" dur="1" fill="hold">
                                          <p:stCondLst>
                                            <p:cond delay="0"/>
                                          </p:stCondLst>
                                        </p:cTn>
                                        <p:tgtEl>
                                          <p:spTgt spid="15820"/>
                                        </p:tgtEl>
                                        <p:attrNameLst>
                                          <p:attrName>style.visibility</p:attrName>
                                        </p:attrNameLst>
                                      </p:cBhvr>
                                      <p:to>
                                        <p:strVal val="visible"/>
                                      </p:to>
                                    </p:set>
                                    <p:animEffect transition="in" filter="wipe(down)">
                                      <p:cBhvr>
                                        <p:cTn id="771" dur="2000"/>
                                        <p:tgtEl>
                                          <p:spTgt spid="15820"/>
                                        </p:tgtEl>
                                      </p:cBhvr>
                                    </p:animEffect>
                                  </p:childTnLst>
                                </p:cTn>
                              </p:par>
                              <p:par>
                                <p:cTn id="772" presetID="22" presetClass="entr" presetSubtype="2" fill="hold" grpId="0" nodeType="withEffect">
                                  <p:stCondLst>
                                    <p:cond delay="0"/>
                                  </p:stCondLst>
                                  <p:childTnLst>
                                    <p:set>
                                      <p:cBhvr>
                                        <p:cTn id="773" dur="1" fill="hold">
                                          <p:stCondLst>
                                            <p:cond delay="0"/>
                                          </p:stCondLst>
                                        </p:cTn>
                                        <p:tgtEl>
                                          <p:spTgt spid="15773"/>
                                        </p:tgtEl>
                                        <p:attrNameLst>
                                          <p:attrName>style.visibility</p:attrName>
                                        </p:attrNameLst>
                                      </p:cBhvr>
                                      <p:to>
                                        <p:strVal val="visible"/>
                                      </p:to>
                                    </p:set>
                                    <p:animEffect transition="in" filter="wipe(right)">
                                      <p:cBhvr>
                                        <p:cTn id="774" dur="2000"/>
                                        <p:tgtEl>
                                          <p:spTgt spid="15773"/>
                                        </p:tgtEl>
                                      </p:cBhvr>
                                    </p:animEffect>
                                  </p:childTnLst>
                                </p:cTn>
                              </p:par>
                              <p:par>
                                <p:cTn id="775" presetID="9" presetClass="exit" presetSubtype="0" fill="hold" grpId="0" nodeType="withEffect">
                                  <p:stCondLst>
                                    <p:cond delay="0"/>
                                  </p:stCondLst>
                                  <p:childTnLst>
                                    <p:animEffect transition="out" filter="dissolve">
                                      <p:cBhvr>
                                        <p:cTn id="776" dur="500"/>
                                        <p:tgtEl>
                                          <p:spTgt spid="14007"/>
                                        </p:tgtEl>
                                      </p:cBhvr>
                                    </p:animEffect>
                                    <p:set>
                                      <p:cBhvr>
                                        <p:cTn id="777" dur="1" fill="hold">
                                          <p:stCondLst>
                                            <p:cond delay="499"/>
                                          </p:stCondLst>
                                        </p:cTn>
                                        <p:tgtEl>
                                          <p:spTgt spid="14007"/>
                                        </p:tgtEl>
                                        <p:attrNameLst>
                                          <p:attrName>style.visibility</p:attrName>
                                        </p:attrNameLst>
                                      </p:cBhvr>
                                      <p:to>
                                        <p:strVal val="hidden"/>
                                      </p:to>
                                    </p:set>
                                  </p:childTnLst>
                                </p:cTn>
                              </p:par>
                              <p:par>
                                <p:cTn id="778" presetID="22" presetClass="entr" presetSubtype="2" fill="hold" grpId="0" nodeType="withEffect">
                                  <p:stCondLst>
                                    <p:cond delay="0"/>
                                  </p:stCondLst>
                                  <p:childTnLst>
                                    <p:set>
                                      <p:cBhvr>
                                        <p:cTn id="779" dur="1" fill="hold">
                                          <p:stCondLst>
                                            <p:cond delay="0"/>
                                          </p:stCondLst>
                                        </p:cTn>
                                        <p:tgtEl>
                                          <p:spTgt spid="15819"/>
                                        </p:tgtEl>
                                        <p:attrNameLst>
                                          <p:attrName>style.visibility</p:attrName>
                                        </p:attrNameLst>
                                      </p:cBhvr>
                                      <p:to>
                                        <p:strVal val="visible"/>
                                      </p:to>
                                    </p:set>
                                    <p:animEffect transition="in" filter="wipe(right)">
                                      <p:cBhvr>
                                        <p:cTn id="780" dur="2000"/>
                                        <p:tgtEl>
                                          <p:spTgt spid="15819"/>
                                        </p:tgtEl>
                                      </p:cBhvr>
                                    </p:animEffect>
                                  </p:childTnLst>
                                </p:cTn>
                              </p:par>
                              <p:par>
                                <p:cTn id="781" presetID="9" presetClass="exit" presetSubtype="0" fill="hold" grpId="1" nodeType="withEffect">
                                  <p:stCondLst>
                                    <p:cond delay="0"/>
                                  </p:stCondLst>
                                  <p:childTnLst>
                                    <p:animEffect transition="out" filter="dissolve">
                                      <p:cBhvr>
                                        <p:cTn id="782" dur="1000"/>
                                        <p:tgtEl>
                                          <p:spTgt spid="15719"/>
                                        </p:tgtEl>
                                      </p:cBhvr>
                                    </p:animEffect>
                                    <p:set>
                                      <p:cBhvr>
                                        <p:cTn id="783" dur="1" fill="hold">
                                          <p:stCondLst>
                                            <p:cond delay="999"/>
                                          </p:stCondLst>
                                        </p:cTn>
                                        <p:tgtEl>
                                          <p:spTgt spid="15719"/>
                                        </p:tgtEl>
                                        <p:attrNameLst>
                                          <p:attrName>style.visibility</p:attrName>
                                        </p:attrNameLst>
                                      </p:cBhvr>
                                      <p:to>
                                        <p:strVal val="hidden"/>
                                      </p:to>
                                    </p:set>
                                  </p:childTnLst>
                                </p:cTn>
                              </p:par>
                              <p:par>
                                <p:cTn id="784" presetID="9" presetClass="exit" presetSubtype="0" fill="hold" nodeType="withEffect">
                                  <p:stCondLst>
                                    <p:cond delay="0"/>
                                  </p:stCondLst>
                                  <p:childTnLst>
                                    <p:animEffect transition="out" filter="dissolve">
                                      <p:cBhvr>
                                        <p:cTn id="785" dur="1000"/>
                                        <p:tgtEl>
                                          <p:spTgt spid="15485"/>
                                        </p:tgtEl>
                                      </p:cBhvr>
                                    </p:animEffect>
                                    <p:set>
                                      <p:cBhvr>
                                        <p:cTn id="786" dur="1" fill="hold">
                                          <p:stCondLst>
                                            <p:cond delay="999"/>
                                          </p:stCondLst>
                                        </p:cTn>
                                        <p:tgtEl>
                                          <p:spTgt spid="15485"/>
                                        </p:tgtEl>
                                        <p:attrNameLst>
                                          <p:attrName>style.visibility</p:attrName>
                                        </p:attrNameLst>
                                      </p:cBhvr>
                                      <p:to>
                                        <p:strVal val="hidden"/>
                                      </p:to>
                                    </p:set>
                                  </p:childTnLst>
                                </p:cTn>
                              </p:par>
                              <p:par>
                                <p:cTn id="787" presetID="9" presetClass="exit" presetSubtype="0" fill="hold" nodeType="withEffect">
                                  <p:stCondLst>
                                    <p:cond delay="0"/>
                                  </p:stCondLst>
                                  <p:childTnLst>
                                    <p:animEffect transition="out" filter="dissolve">
                                      <p:cBhvr>
                                        <p:cTn id="788" dur="500"/>
                                        <p:tgtEl>
                                          <p:spTgt spid="15761"/>
                                        </p:tgtEl>
                                      </p:cBhvr>
                                    </p:animEffect>
                                    <p:set>
                                      <p:cBhvr>
                                        <p:cTn id="789" dur="1" fill="hold">
                                          <p:stCondLst>
                                            <p:cond delay="499"/>
                                          </p:stCondLst>
                                        </p:cTn>
                                        <p:tgtEl>
                                          <p:spTgt spid="15761"/>
                                        </p:tgtEl>
                                        <p:attrNameLst>
                                          <p:attrName>style.visibility</p:attrName>
                                        </p:attrNameLst>
                                      </p:cBhvr>
                                      <p:to>
                                        <p:strVal val="hidden"/>
                                      </p:to>
                                    </p:set>
                                  </p:childTnLst>
                                </p:cTn>
                              </p:par>
                              <p:par>
                                <p:cTn id="790" presetID="9" presetClass="exit" presetSubtype="0" fill="hold" grpId="1" nodeType="withEffect">
                                  <p:stCondLst>
                                    <p:cond delay="0"/>
                                  </p:stCondLst>
                                  <p:childTnLst>
                                    <p:animEffect transition="out" filter="dissolve">
                                      <p:cBhvr>
                                        <p:cTn id="791" dur="1000"/>
                                        <p:tgtEl>
                                          <p:spTgt spid="15701"/>
                                        </p:tgtEl>
                                      </p:cBhvr>
                                    </p:animEffect>
                                    <p:set>
                                      <p:cBhvr>
                                        <p:cTn id="792" dur="1" fill="hold">
                                          <p:stCondLst>
                                            <p:cond delay="999"/>
                                          </p:stCondLst>
                                        </p:cTn>
                                        <p:tgtEl>
                                          <p:spTgt spid="15701"/>
                                        </p:tgtEl>
                                        <p:attrNameLst>
                                          <p:attrName>style.visibility</p:attrName>
                                        </p:attrNameLst>
                                      </p:cBhvr>
                                      <p:to>
                                        <p:strVal val="hidden"/>
                                      </p:to>
                                    </p:set>
                                  </p:childTnLst>
                                </p:cTn>
                              </p:par>
                            </p:childTnLst>
                          </p:cTn>
                        </p:par>
                        <p:par>
                          <p:cTn id="793" fill="hold" nodeType="afterGroup">
                            <p:stCondLst>
                              <p:cond delay="3000"/>
                            </p:stCondLst>
                            <p:childTnLst>
                              <p:par>
                                <p:cTn id="794" presetID="22" presetClass="entr" presetSubtype="4" fill="hold" grpId="0" nodeType="afterEffect">
                                  <p:stCondLst>
                                    <p:cond delay="0"/>
                                  </p:stCondLst>
                                  <p:childTnLst>
                                    <p:set>
                                      <p:cBhvr>
                                        <p:cTn id="795" dur="1" fill="hold">
                                          <p:stCondLst>
                                            <p:cond delay="0"/>
                                          </p:stCondLst>
                                        </p:cTn>
                                        <p:tgtEl>
                                          <p:spTgt spid="15774"/>
                                        </p:tgtEl>
                                        <p:attrNameLst>
                                          <p:attrName>style.visibility</p:attrName>
                                        </p:attrNameLst>
                                      </p:cBhvr>
                                      <p:to>
                                        <p:strVal val="visible"/>
                                      </p:to>
                                    </p:set>
                                    <p:animEffect transition="in" filter="wipe(down)">
                                      <p:cBhvr>
                                        <p:cTn id="796" dur="2000"/>
                                        <p:tgtEl>
                                          <p:spTgt spid="15774"/>
                                        </p:tgtEl>
                                      </p:cBhvr>
                                    </p:animEffect>
                                  </p:childTnLst>
                                </p:cTn>
                              </p:par>
                              <p:par>
                                <p:cTn id="797" presetID="22" presetClass="entr" presetSubtype="1" fill="hold" grpId="0" nodeType="withEffect">
                                  <p:stCondLst>
                                    <p:cond delay="0"/>
                                  </p:stCondLst>
                                  <p:childTnLst>
                                    <p:set>
                                      <p:cBhvr>
                                        <p:cTn id="798" dur="1" fill="hold">
                                          <p:stCondLst>
                                            <p:cond delay="0"/>
                                          </p:stCondLst>
                                        </p:cTn>
                                        <p:tgtEl>
                                          <p:spTgt spid="15775"/>
                                        </p:tgtEl>
                                        <p:attrNameLst>
                                          <p:attrName>style.visibility</p:attrName>
                                        </p:attrNameLst>
                                      </p:cBhvr>
                                      <p:to>
                                        <p:strVal val="visible"/>
                                      </p:to>
                                    </p:set>
                                    <p:animEffect transition="in" filter="wipe(up)">
                                      <p:cBhvr>
                                        <p:cTn id="799" dur="2000"/>
                                        <p:tgtEl>
                                          <p:spTgt spid="15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3" grpId="0" animBg="1"/>
      <p:bldP spid="15766" grpId="0" animBg="1"/>
      <p:bldP spid="15820" grpId="0" animBg="1"/>
      <p:bldP spid="13320" grpId="0" animBg="1"/>
      <p:bldP spid="13320" grpId="1" animBg="1"/>
      <p:bldP spid="13323" grpId="0" animBg="1"/>
      <p:bldP spid="13328" grpId="0" animBg="1"/>
      <p:bldP spid="13329" grpId="0" animBg="1"/>
      <p:bldP spid="13349" grpId="0" animBg="1"/>
      <p:bldP spid="13350" grpId="0" animBg="1"/>
      <p:bldP spid="13550" grpId="0"/>
      <p:bldP spid="13550" grpId="1"/>
      <p:bldP spid="14007" grpId="0" animBg="1"/>
      <p:bldP spid="14127" grpId="0" animBg="1"/>
      <p:bldP spid="14127" grpId="1" animBg="1"/>
      <p:bldP spid="14128" grpId="0" animBg="1"/>
      <p:bldP spid="14128" grpId="1" animBg="1"/>
      <p:bldP spid="14129" grpId="0" animBg="1"/>
      <p:bldP spid="14129" grpId="1" animBg="1"/>
      <p:bldP spid="14139" grpId="0" animBg="1"/>
      <p:bldP spid="14139" grpId="1" animBg="1"/>
      <p:bldP spid="14139" grpId="2" animBg="1"/>
      <p:bldP spid="14142" grpId="0" animBg="1"/>
      <p:bldP spid="14142" grpId="1" animBg="1"/>
      <p:bldP spid="14143" grpId="0" animBg="1"/>
      <p:bldP spid="14143" grpId="1" animBg="1"/>
      <p:bldP spid="14144" grpId="0" animBg="1"/>
      <p:bldP spid="14144" grpId="1" animBg="1"/>
      <p:bldP spid="14145" grpId="0" animBg="1"/>
      <p:bldP spid="14145" grpId="1" animBg="1"/>
      <p:bldP spid="14146" grpId="0" animBg="1"/>
      <p:bldP spid="14146" grpId="1" animBg="1"/>
      <p:bldP spid="14147" grpId="0" animBg="1"/>
      <p:bldP spid="14147" grpId="1" animBg="1"/>
      <p:bldP spid="14148" grpId="0" animBg="1"/>
      <p:bldP spid="14148" grpId="1" animBg="1"/>
      <p:bldP spid="14149" grpId="0" animBg="1"/>
      <p:bldP spid="14149" grpId="1" animBg="1"/>
      <p:bldP spid="14163" grpId="0" animBg="1"/>
      <p:bldP spid="14163" grpId="1" animBg="1"/>
      <p:bldP spid="14312" grpId="0" animBg="1"/>
      <p:bldP spid="14312" grpId="1" animBg="1"/>
      <p:bldP spid="14312" grpId="2" animBg="1"/>
      <p:bldP spid="14313" grpId="0" animBg="1"/>
      <p:bldP spid="14313" grpId="1" animBg="1"/>
      <p:bldP spid="14314" grpId="0" animBg="1"/>
      <p:bldP spid="14314" grpId="1" animBg="1"/>
      <p:bldP spid="14316" grpId="0" animBg="1"/>
      <p:bldP spid="14316" grpId="1" animBg="1"/>
      <p:bldP spid="14317" grpId="0" animBg="1"/>
      <p:bldP spid="14317" grpId="1" animBg="1"/>
      <p:bldP spid="14318" grpId="0" animBg="1"/>
      <p:bldP spid="14318" grpId="1" animBg="1"/>
      <p:bldP spid="14319" grpId="0" animBg="1"/>
      <p:bldP spid="14319" grpId="1" animBg="1"/>
      <p:bldP spid="14320" grpId="0" animBg="1"/>
      <p:bldP spid="14320" grpId="1" animBg="1"/>
      <p:bldP spid="14321" grpId="0" animBg="1"/>
      <p:bldP spid="14321" grpId="1" animBg="1"/>
      <p:bldP spid="14322" grpId="0" animBg="1"/>
      <p:bldP spid="14322" grpId="1" animBg="1"/>
      <p:bldP spid="14329" grpId="0" animBg="1"/>
      <p:bldP spid="14329" grpId="1" animBg="1"/>
      <p:bldP spid="15415" grpId="0" animBg="1"/>
      <p:bldP spid="15415" grpId="1" animBg="1"/>
      <p:bldP spid="15416" grpId="0" animBg="1"/>
      <p:bldP spid="15416" grpId="1" animBg="1"/>
      <p:bldP spid="15447" grpId="0" animBg="1"/>
      <p:bldP spid="14065" grpId="0" animBg="1"/>
      <p:bldP spid="14065" grpId="1" animBg="1"/>
      <p:bldP spid="14315" grpId="0" animBg="1"/>
      <p:bldP spid="14315" grpId="1" animBg="1"/>
      <p:bldP spid="14140" grpId="0" animBg="1"/>
      <p:bldP spid="14140" grpId="1" animBg="1"/>
      <p:bldP spid="14140" grpId="2" animBg="1"/>
      <p:bldP spid="14141" grpId="0" animBg="1"/>
      <p:bldP spid="14141" grpId="1" animBg="1"/>
      <p:bldP spid="14141" grpId="2" animBg="1"/>
      <p:bldP spid="15640" grpId="0" animBg="1"/>
      <p:bldP spid="15640" grpId="1" animBg="1"/>
      <p:bldP spid="15642" grpId="0" animBg="1"/>
      <p:bldP spid="15642" grpId="1" animBg="1"/>
      <p:bldP spid="15644" grpId="0" animBg="1"/>
      <p:bldP spid="15644" grpId="1" animBg="1"/>
      <p:bldP spid="15639" grpId="0" animBg="1"/>
      <p:bldP spid="15639" grpId="1" animBg="1"/>
      <p:bldP spid="15639" grpId="2" animBg="1"/>
      <p:bldP spid="15639" grpId="3" animBg="1"/>
      <p:bldP spid="15643" grpId="0" animBg="1"/>
      <p:bldP spid="15643" grpId="1" animBg="1"/>
      <p:bldP spid="15643" grpId="2" animBg="1"/>
      <p:bldP spid="15643" grpId="3" animBg="1"/>
      <p:bldP spid="15645" grpId="0" animBg="1"/>
      <p:bldP spid="15645" grpId="1" animBg="1"/>
      <p:bldP spid="15645" grpId="2" animBg="1"/>
      <p:bldP spid="15645" grpId="3" animBg="1"/>
      <p:bldP spid="15702" grpId="0" animBg="1"/>
      <p:bldP spid="15702" grpId="1" animBg="1"/>
      <p:bldP spid="15703" grpId="0" animBg="1"/>
      <p:bldP spid="15703" grpId="1" animBg="1"/>
      <p:bldP spid="15641" grpId="0" animBg="1"/>
      <p:bldP spid="15641" grpId="1" animBg="1"/>
      <p:bldP spid="15641" grpId="2" animBg="1"/>
      <p:bldP spid="15641" grpId="3" animBg="1"/>
      <p:bldP spid="15641" grpId="4" animBg="1"/>
      <p:bldP spid="15704" grpId="0" animBg="1"/>
      <p:bldP spid="15704" grpId="1" animBg="1"/>
      <p:bldP spid="15705" grpId="0" animBg="1"/>
      <p:bldP spid="15705" grpId="1" animBg="1"/>
      <p:bldP spid="15706" grpId="0" animBg="1"/>
      <p:bldP spid="15706" grpId="1" animBg="1"/>
      <p:bldP spid="15707" grpId="0" animBg="1"/>
      <p:bldP spid="15707" grpId="1" animBg="1"/>
      <p:bldP spid="15708" grpId="0" animBg="1"/>
      <p:bldP spid="15708" grpId="1" animBg="1"/>
      <p:bldP spid="15701" grpId="0" animBg="1"/>
      <p:bldP spid="15701" grpId="1" animBg="1"/>
      <p:bldP spid="15523" grpId="0" animBg="1"/>
      <p:bldP spid="15523" grpId="1" animBg="1"/>
      <p:bldP spid="15709" grpId="0" animBg="1"/>
      <p:bldP spid="15709" grpId="1" animBg="1"/>
      <p:bldP spid="15717" grpId="0" animBg="1"/>
      <p:bldP spid="15717" grpId="1" animBg="1"/>
      <p:bldP spid="15718" grpId="0" animBg="1"/>
      <p:bldP spid="15718" grpId="1" animBg="1"/>
      <p:bldP spid="15719" grpId="0" animBg="1"/>
      <p:bldP spid="15719" grpId="1" animBg="1"/>
      <p:bldP spid="15720" grpId="0" animBg="1"/>
      <p:bldP spid="15720" grpId="1" animBg="1"/>
      <p:bldP spid="15726" grpId="0" animBg="1"/>
      <p:bldP spid="15726" grpId="1" animBg="1"/>
      <p:bldP spid="15753" grpId="0" animBg="1"/>
      <p:bldP spid="15753" grpId="1" animBg="1"/>
      <p:bldP spid="15755" grpId="0" animBg="1"/>
      <p:bldP spid="15755" grpId="1" animBg="1"/>
      <p:bldP spid="15756" grpId="0" animBg="1"/>
      <p:bldP spid="15756" grpId="1" animBg="1"/>
      <p:bldP spid="15762" grpId="0" animBg="1"/>
      <p:bldP spid="15762" grpId="1" animBg="1"/>
      <p:bldP spid="15763" grpId="0" animBg="1"/>
      <p:bldP spid="15763" grpId="1" animBg="1"/>
      <p:bldP spid="15764" grpId="0" animBg="1"/>
      <p:bldP spid="15764" grpId="1" animBg="1"/>
      <p:bldP spid="15765" grpId="0" animBg="1"/>
      <p:bldP spid="15765" grpId="1" animBg="1"/>
      <p:bldP spid="15770" grpId="0" animBg="1"/>
      <p:bldP spid="15771" grpId="0" animBg="1"/>
      <p:bldP spid="15774" grpId="0" animBg="1"/>
      <p:bldP spid="15775" grpId="0" animBg="1"/>
      <p:bldP spid="158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41" name="Freeform 1321"/>
          <p:cNvSpPr>
            <a:spLocks/>
          </p:cNvSpPr>
          <p:nvPr/>
        </p:nvSpPr>
        <p:spPr bwMode="auto">
          <a:xfrm>
            <a:off x="3382963" y="2092325"/>
            <a:ext cx="1054100" cy="1677988"/>
          </a:xfrm>
          <a:custGeom>
            <a:avLst/>
            <a:gdLst>
              <a:gd name="T0" fmla="*/ 664 w 664"/>
              <a:gd name="T1" fmla="*/ 1057 h 1057"/>
              <a:gd name="T2" fmla="*/ 90 w 664"/>
              <a:gd name="T3" fmla="*/ 304 h 1057"/>
              <a:gd name="T4" fmla="*/ 125 w 664"/>
              <a:gd name="T5" fmla="*/ 102 h 1057"/>
              <a:gd name="T6" fmla="*/ 351 w 664"/>
              <a:gd name="T7" fmla="*/ 22 h 1057"/>
              <a:gd name="T8" fmla="*/ 521 w 664"/>
              <a:gd name="T9" fmla="*/ 172 h 1057"/>
              <a:gd name="T10" fmla="*/ 664 w 664"/>
              <a:gd name="T11" fmla="*/ 1057 h 1057"/>
            </a:gdLst>
            <a:ahLst/>
            <a:cxnLst>
              <a:cxn ang="0">
                <a:pos x="T0" y="T1"/>
              </a:cxn>
              <a:cxn ang="0">
                <a:pos x="T2" y="T3"/>
              </a:cxn>
              <a:cxn ang="0">
                <a:pos x="T4" y="T5"/>
              </a:cxn>
              <a:cxn ang="0">
                <a:pos x="T6" y="T7"/>
              </a:cxn>
              <a:cxn ang="0">
                <a:pos x="T8" y="T9"/>
              </a:cxn>
              <a:cxn ang="0">
                <a:pos x="T10" y="T11"/>
              </a:cxn>
            </a:cxnLst>
            <a:rect l="0" t="0" r="r" b="b"/>
            <a:pathLst>
              <a:path w="664" h="1057">
                <a:moveTo>
                  <a:pt x="664" y="1057"/>
                </a:moveTo>
                <a:lnTo>
                  <a:pt x="90" y="304"/>
                </a:lnTo>
                <a:cubicBezTo>
                  <a:pt x="0" y="145"/>
                  <a:pt x="82" y="149"/>
                  <a:pt x="125" y="102"/>
                </a:cubicBezTo>
                <a:cubicBezTo>
                  <a:pt x="168" y="55"/>
                  <a:pt x="285" y="10"/>
                  <a:pt x="351" y="22"/>
                </a:cubicBezTo>
                <a:cubicBezTo>
                  <a:pt x="417" y="34"/>
                  <a:pt x="469" y="0"/>
                  <a:pt x="521" y="172"/>
                </a:cubicBezTo>
                <a:lnTo>
                  <a:pt x="664" y="1057"/>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Freeform 1036"/>
          <p:cNvSpPr>
            <a:spLocks/>
          </p:cNvSpPr>
          <p:nvPr/>
        </p:nvSpPr>
        <p:spPr bwMode="auto">
          <a:xfrm>
            <a:off x="1922463" y="3463925"/>
            <a:ext cx="4826000" cy="2851150"/>
          </a:xfrm>
          <a:custGeom>
            <a:avLst/>
            <a:gdLst>
              <a:gd name="T0" fmla="*/ 16 w 3040"/>
              <a:gd name="T1" fmla="*/ 0 h 1796"/>
              <a:gd name="T2" fmla="*/ 160 w 3040"/>
              <a:gd name="T3" fmla="*/ 14 h 1796"/>
              <a:gd name="T4" fmla="*/ 1471 w 3040"/>
              <a:gd name="T5" fmla="*/ 162 h 1796"/>
              <a:gd name="T6" fmla="*/ 1753 w 3040"/>
              <a:gd name="T7" fmla="*/ 196 h 1796"/>
              <a:gd name="T8" fmla="*/ 1727 w 3040"/>
              <a:gd name="T9" fmla="*/ 530 h 1796"/>
              <a:gd name="T10" fmla="*/ 1700 w 3040"/>
              <a:gd name="T11" fmla="*/ 538 h 1796"/>
              <a:gd name="T12" fmla="*/ 1211 w 3040"/>
              <a:gd name="T13" fmla="*/ 630 h 1796"/>
              <a:gd name="T14" fmla="*/ 1505 w 3040"/>
              <a:gd name="T15" fmla="*/ 714 h 1796"/>
              <a:gd name="T16" fmla="*/ 1771 w 3040"/>
              <a:gd name="T17" fmla="*/ 730 h 1796"/>
              <a:gd name="T18" fmla="*/ 2055 w 3040"/>
              <a:gd name="T19" fmla="*/ 714 h 1796"/>
              <a:gd name="T20" fmla="*/ 2297 w 3040"/>
              <a:gd name="T21" fmla="*/ 644 h 1796"/>
              <a:gd name="T22" fmla="*/ 2101 w 3040"/>
              <a:gd name="T23" fmla="*/ 566 h 1796"/>
              <a:gd name="T24" fmla="*/ 1746 w 3040"/>
              <a:gd name="T25" fmla="*/ 536 h 1796"/>
              <a:gd name="T26" fmla="*/ 1728 w 3040"/>
              <a:gd name="T27" fmla="*/ 528 h 1796"/>
              <a:gd name="T28" fmla="*/ 1753 w 3040"/>
              <a:gd name="T29" fmla="*/ 198 h 1796"/>
              <a:gd name="T30" fmla="*/ 2710 w 3040"/>
              <a:gd name="T31" fmla="*/ 338 h 1796"/>
              <a:gd name="T32" fmla="*/ 2692 w 3040"/>
              <a:gd name="T33" fmla="*/ 440 h 1796"/>
              <a:gd name="T34" fmla="*/ 2692 w 3040"/>
              <a:gd name="T35" fmla="*/ 488 h 1796"/>
              <a:gd name="T36" fmla="*/ 2716 w 3040"/>
              <a:gd name="T37" fmla="*/ 552 h 1796"/>
              <a:gd name="T38" fmla="*/ 2764 w 3040"/>
              <a:gd name="T39" fmla="*/ 618 h 1796"/>
              <a:gd name="T40" fmla="*/ 2840 w 3040"/>
              <a:gd name="T41" fmla="*/ 680 h 1796"/>
              <a:gd name="T42" fmla="*/ 2896 w 3040"/>
              <a:gd name="T43" fmla="*/ 692 h 1796"/>
              <a:gd name="T44" fmla="*/ 2910 w 3040"/>
              <a:gd name="T45" fmla="*/ 624 h 1796"/>
              <a:gd name="T46" fmla="*/ 2854 w 3040"/>
              <a:gd name="T47" fmla="*/ 536 h 1796"/>
              <a:gd name="T48" fmla="*/ 2776 w 3040"/>
              <a:gd name="T49" fmla="*/ 464 h 1796"/>
              <a:gd name="T50" fmla="*/ 2740 w 3040"/>
              <a:gd name="T51" fmla="*/ 440 h 1796"/>
              <a:gd name="T52" fmla="*/ 2692 w 3040"/>
              <a:gd name="T53" fmla="*/ 440 h 1796"/>
              <a:gd name="T54" fmla="*/ 2712 w 3040"/>
              <a:gd name="T55" fmla="*/ 342 h 1796"/>
              <a:gd name="T56" fmla="*/ 3020 w 3040"/>
              <a:gd name="T57" fmla="*/ 402 h 1796"/>
              <a:gd name="T58" fmla="*/ 3040 w 3040"/>
              <a:gd name="T59" fmla="*/ 1796 h 1796"/>
              <a:gd name="T60" fmla="*/ 2596 w 3040"/>
              <a:gd name="T61" fmla="*/ 1736 h 1796"/>
              <a:gd name="T62" fmla="*/ 1894 w 3040"/>
              <a:gd name="T63" fmla="*/ 1556 h 1796"/>
              <a:gd name="T64" fmla="*/ 1924 w 3040"/>
              <a:gd name="T65" fmla="*/ 1292 h 1796"/>
              <a:gd name="T66" fmla="*/ 1948 w 3040"/>
              <a:gd name="T67" fmla="*/ 1292 h 1796"/>
              <a:gd name="T68" fmla="*/ 1988 w 3040"/>
              <a:gd name="T69" fmla="*/ 1262 h 1796"/>
              <a:gd name="T70" fmla="*/ 2004 w 3040"/>
              <a:gd name="T71" fmla="*/ 1200 h 1796"/>
              <a:gd name="T72" fmla="*/ 1974 w 3040"/>
              <a:gd name="T73" fmla="*/ 1154 h 1796"/>
              <a:gd name="T74" fmla="*/ 1926 w 3040"/>
              <a:gd name="T75" fmla="*/ 1138 h 1796"/>
              <a:gd name="T76" fmla="*/ 1868 w 3040"/>
              <a:gd name="T77" fmla="*/ 1158 h 1796"/>
              <a:gd name="T78" fmla="*/ 1840 w 3040"/>
              <a:gd name="T79" fmla="*/ 1208 h 1796"/>
              <a:gd name="T80" fmla="*/ 1848 w 3040"/>
              <a:gd name="T81" fmla="*/ 1254 h 1796"/>
              <a:gd name="T82" fmla="*/ 1882 w 3040"/>
              <a:gd name="T83" fmla="*/ 1286 h 1796"/>
              <a:gd name="T84" fmla="*/ 1920 w 3040"/>
              <a:gd name="T85" fmla="*/ 1290 h 1796"/>
              <a:gd name="T86" fmla="*/ 1894 w 3040"/>
              <a:gd name="T87" fmla="*/ 1562 h 1796"/>
              <a:gd name="T88" fmla="*/ 1186 w 3040"/>
              <a:gd name="T89" fmla="*/ 1478 h 1796"/>
              <a:gd name="T90" fmla="*/ 853 w 3040"/>
              <a:gd name="T91" fmla="*/ 1384 h 1796"/>
              <a:gd name="T92" fmla="*/ 1123 w 3040"/>
              <a:gd name="T93" fmla="*/ 1120 h 1796"/>
              <a:gd name="T94" fmla="*/ 987 w 3040"/>
              <a:gd name="T95" fmla="*/ 1078 h 1796"/>
              <a:gd name="T96" fmla="*/ 873 w 3040"/>
              <a:gd name="T97" fmla="*/ 954 h 1796"/>
              <a:gd name="T98" fmla="*/ 769 w 3040"/>
              <a:gd name="T99" fmla="*/ 880 h 1796"/>
              <a:gd name="T100" fmla="*/ 766 w 3040"/>
              <a:gd name="T101" fmla="*/ 648 h 1796"/>
              <a:gd name="T102" fmla="*/ 726 w 3040"/>
              <a:gd name="T103" fmla="*/ 560 h 1796"/>
              <a:gd name="T104" fmla="*/ 619 w 3040"/>
              <a:gd name="T105" fmla="*/ 550 h 1796"/>
              <a:gd name="T106" fmla="*/ 595 w 3040"/>
              <a:gd name="T107" fmla="*/ 448 h 1796"/>
              <a:gd name="T108" fmla="*/ 481 w 3040"/>
              <a:gd name="T109" fmla="*/ 370 h 1796"/>
              <a:gd name="T110" fmla="*/ 373 w 3040"/>
              <a:gd name="T111" fmla="*/ 334 h 1796"/>
              <a:gd name="T112" fmla="*/ 0 w 3040"/>
              <a:gd name="T113" fmla="*/ 244 h 1796"/>
              <a:gd name="T114" fmla="*/ 16 w 3040"/>
              <a:gd name="T115" fmla="*/ 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40" h="1796">
                <a:moveTo>
                  <a:pt x="16" y="0"/>
                </a:moveTo>
                <a:lnTo>
                  <a:pt x="160" y="14"/>
                </a:lnTo>
                <a:cubicBezTo>
                  <a:pt x="402" y="41"/>
                  <a:pt x="1206" y="132"/>
                  <a:pt x="1471" y="162"/>
                </a:cubicBezTo>
                <a:lnTo>
                  <a:pt x="1753" y="196"/>
                </a:lnTo>
                <a:lnTo>
                  <a:pt x="1727" y="530"/>
                </a:lnTo>
                <a:lnTo>
                  <a:pt x="1700" y="538"/>
                </a:lnTo>
                <a:cubicBezTo>
                  <a:pt x="1614" y="555"/>
                  <a:pt x="1243" y="601"/>
                  <a:pt x="1211" y="630"/>
                </a:cubicBezTo>
                <a:cubicBezTo>
                  <a:pt x="1179" y="659"/>
                  <a:pt x="1412" y="697"/>
                  <a:pt x="1505" y="714"/>
                </a:cubicBezTo>
                <a:cubicBezTo>
                  <a:pt x="1598" y="731"/>
                  <a:pt x="1679" y="730"/>
                  <a:pt x="1771" y="730"/>
                </a:cubicBezTo>
                <a:cubicBezTo>
                  <a:pt x="1863" y="730"/>
                  <a:pt x="1967" y="728"/>
                  <a:pt x="2055" y="714"/>
                </a:cubicBezTo>
                <a:cubicBezTo>
                  <a:pt x="2143" y="700"/>
                  <a:pt x="2289" y="669"/>
                  <a:pt x="2297" y="644"/>
                </a:cubicBezTo>
                <a:cubicBezTo>
                  <a:pt x="2305" y="619"/>
                  <a:pt x="2193" y="584"/>
                  <a:pt x="2101" y="566"/>
                </a:cubicBezTo>
                <a:cubicBezTo>
                  <a:pt x="2009" y="548"/>
                  <a:pt x="1808" y="542"/>
                  <a:pt x="1746" y="536"/>
                </a:cubicBezTo>
                <a:lnTo>
                  <a:pt x="1728" y="528"/>
                </a:lnTo>
                <a:lnTo>
                  <a:pt x="1753" y="198"/>
                </a:lnTo>
                <a:lnTo>
                  <a:pt x="2710" y="338"/>
                </a:lnTo>
                <a:lnTo>
                  <a:pt x="2692" y="440"/>
                </a:lnTo>
                <a:lnTo>
                  <a:pt x="2692" y="488"/>
                </a:lnTo>
                <a:cubicBezTo>
                  <a:pt x="2696" y="507"/>
                  <a:pt x="2704" y="530"/>
                  <a:pt x="2716" y="552"/>
                </a:cubicBezTo>
                <a:cubicBezTo>
                  <a:pt x="2728" y="574"/>
                  <a:pt x="2743" y="597"/>
                  <a:pt x="2764" y="618"/>
                </a:cubicBezTo>
                <a:cubicBezTo>
                  <a:pt x="2785" y="639"/>
                  <a:pt x="2818" y="668"/>
                  <a:pt x="2840" y="680"/>
                </a:cubicBezTo>
                <a:cubicBezTo>
                  <a:pt x="2862" y="692"/>
                  <a:pt x="2884" y="701"/>
                  <a:pt x="2896" y="692"/>
                </a:cubicBezTo>
                <a:cubicBezTo>
                  <a:pt x="2908" y="683"/>
                  <a:pt x="2917" y="650"/>
                  <a:pt x="2910" y="624"/>
                </a:cubicBezTo>
                <a:cubicBezTo>
                  <a:pt x="2903" y="598"/>
                  <a:pt x="2876" y="563"/>
                  <a:pt x="2854" y="536"/>
                </a:cubicBezTo>
                <a:cubicBezTo>
                  <a:pt x="2832" y="509"/>
                  <a:pt x="2795" y="480"/>
                  <a:pt x="2776" y="464"/>
                </a:cubicBezTo>
                <a:lnTo>
                  <a:pt x="2740" y="440"/>
                </a:lnTo>
                <a:lnTo>
                  <a:pt x="2692" y="440"/>
                </a:lnTo>
                <a:lnTo>
                  <a:pt x="2712" y="342"/>
                </a:lnTo>
                <a:lnTo>
                  <a:pt x="3020" y="402"/>
                </a:lnTo>
                <a:lnTo>
                  <a:pt x="3040" y="1796"/>
                </a:lnTo>
                <a:lnTo>
                  <a:pt x="2596" y="1736"/>
                </a:lnTo>
                <a:lnTo>
                  <a:pt x="1894" y="1556"/>
                </a:lnTo>
                <a:lnTo>
                  <a:pt x="1924" y="1292"/>
                </a:lnTo>
                <a:lnTo>
                  <a:pt x="1948" y="1292"/>
                </a:lnTo>
                <a:cubicBezTo>
                  <a:pt x="1959" y="1287"/>
                  <a:pt x="1979" y="1277"/>
                  <a:pt x="1988" y="1262"/>
                </a:cubicBezTo>
                <a:cubicBezTo>
                  <a:pt x="1997" y="1247"/>
                  <a:pt x="2006" y="1218"/>
                  <a:pt x="2004" y="1200"/>
                </a:cubicBezTo>
                <a:cubicBezTo>
                  <a:pt x="2002" y="1182"/>
                  <a:pt x="1987" y="1164"/>
                  <a:pt x="1974" y="1154"/>
                </a:cubicBezTo>
                <a:cubicBezTo>
                  <a:pt x="1961" y="1144"/>
                  <a:pt x="1944" y="1137"/>
                  <a:pt x="1926" y="1138"/>
                </a:cubicBezTo>
                <a:cubicBezTo>
                  <a:pt x="1908" y="1139"/>
                  <a:pt x="1882" y="1146"/>
                  <a:pt x="1868" y="1158"/>
                </a:cubicBezTo>
                <a:cubicBezTo>
                  <a:pt x="1854" y="1170"/>
                  <a:pt x="1843" y="1192"/>
                  <a:pt x="1840" y="1208"/>
                </a:cubicBezTo>
                <a:cubicBezTo>
                  <a:pt x="1837" y="1224"/>
                  <a:pt x="1841" y="1241"/>
                  <a:pt x="1848" y="1254"/>
                </a:cubicBezTo>
                <a:cubicBezTo>
                  <a:pt x="1855" y="1267"/>
                  <a:pt x="1870" y="1280"/>
                  <a:pt x="1882" y="1286"/>
                </a:cubicBezTo>
                <a:lnTo>
                  <a:pt x="1920" y="1290"/>
                </a:lnTo>
                <a:lnTo>
                  <a:pt x="1894" y="1562"/>
                </a:lnTo>
                <a:lnTo>
                  <a:pt x="1186" y="1478"/>
                </a:lnTo>
                <a:lnTo>
                  <a:pt x="853" y="1384"/>
                </a:lnTo>
                <a:lnTo>
                  <a:pt x="1123" y="1120"/>
                </a:lnTo>
                <a:cubicBezTo>
                  <a:pt x="1145" y="1069"/>
                  <a:pt x="1029" y="1106"/>
                  <a:pt x="987" y="1078"/>
                </a:cubicBezTo>
                <a:cubicBezTo>
                  <a:pt x="945" y="1050"/>
                  <a:pt x="909" y="987"/>
                  <a:pt x="873" y="954"/>
                </a:cubicBezTo>
                <a:cubicBezTo>
                  <a:pt x="837" y="921"/>
                  <a:pt x="787" y="931"/>
                  <a:pt x="769" y="880"/>
                </a:cubicBezTo>
                <a:cubicBezTo>
                  <a:pt x="751" y="829"/>
                  <a:pt x="773" y="701"/>
                  <a:pt x="766" y="648"/>
                </a:cubicBezTo>
                <a:cubicBezTo>
                  <a:pt x="759" y="595"/>
                  <a:pt x="751" y="576"/>
                  <a:pt x="726" y="560"/>
                </a:cubicBezTo>
                <a:lnTo>
                  <a:pt x="619" y="550"/>
                </a:lnTo>
                <a:cubicBezTo>
                  <a:pt x="597" y="531"/>
                  <a:pt x="618" y="478"/>
                  <a:pt x="595" y="448"/>
                </a:cubicBezTo>
                <a:cubicBezTo>
                  <a:pt x="572" y="418"/>
                  <a:pt x="518" y="389"/>
                  <a:pt x="481" y="370"/>
                </a:cubicBezTo>
                <a:cubicBezTo>
                  <a:pt x="444" y="351"/>
                  <a:pt x="453" y="355"/>
                  <a:pt x="373" y="334"/>
                </a:cubicBezTo>
                <a:cubicBezTo>
                  <a:pt x="293" y="313"/>
                  <a:pt x="59" y="300"/>
                  <a:pt x="0" y="244"/>
                </a:cubicBezTo>
                <a:lnTo>
                  <a:pt x="16" y="0"/>
                </a:lnTo>
                <a:close/>
              </a:path>
            </a:pathLst>
          </a:custGeom>
          <a:solidFill>
            <a:srgbClr val="0000FF">
              <a:alpha val="30000"/>
            </a:srgbClr>
          </a:solidFill>
          <a:ln>
            <a:noFill/>
          </a:ln>
          <a:effectLst/>
          <a:extLst>
            <a:ext uri="{91240B29-F687-4F45-9708-019B960494DF}">
              <a14:hiddenLine xmlns:a14="http://schemas.microsoft.com/office/drawing/2010/main" w="9525">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Freeform 1037"/>
          <p:cNvSpPr>
            <a:spLocks/>
          </p:cNvSpPr>
          <p:nvPr/>
        </p:nvSpPr>
        <p:spPr bwMode="auto">
          <a:xfrm>
            <a:off x="1943100" y="3443288"/>
            <a:ext cx="4800600" cy="646112"/>
          </a:xfrm>
          <a:custGeom>
            <a:avLst/>
            <a:gdLst>
              <a:gd name="T0" fmla="*/ 0 w 3024"/>
              <a:gd name="T1" fmla="*/ 0 h 407"/>
              <a:gd name="T2" fmla="*/ 1580 w 3024"/>
              <a:gd name="T3" fmla="*/ 191 h 407"/>
              <a:gd name="T4" fmla="*/ 3024 w 3024"/>
              <a:gd name="T5" fmla="*/ 407 h 407"/>
            </a:gdLst>
            <a:ahLst/>
            <a:cxnLst>
              <a:cxn ang="0">
                <a:pos x="T0" y="T1"/>
              </a:cxn>
              <a:cxn ang="0">
                <a:pos x="T2" y="T3"/>
              </a:cxn>
              <a:cxn ang="0">
                <a:pos x="T4" y="T5"/>
              </a:cxn>
            </a:cxnLst>
            <a:rect l="0" t="0" r="r" b="b"/>
            <a:pathLst>
              <a:path w="3024" h="407">
                <a:moveTo>
                  <a:pt x="0" y="0"/>
                </a:moveTo>
                <a:cubicBezTo>
                  <a:pt x="263" y="32"/>
                  <a:pt x="1076" y="123"/>
                  <a:pt x="1580" y="191"/>
                </a:cubicBezTo>
                <a:cubicBezTo>
                  <a:pt x="2084" y="259"/>
                  <a:pt x="2723" y="362"/>
                  <a:pt x="3024" y="407"/>
                </a:cubicBezTo>
              </a:path>
            </a:pathLst>
          </a:custGeom>
          <a:noFill/>
          <a:ln w="50800">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Oval 1038"/>
          <p:cNvSpPr>
            <a:spLocks noChangeArrowheads="1"/>
          </p:cNvSpPr>
          <p:nvPr/>
        </p:nvSpPr>
        <p:spPr bwMode="auto">
          <a:xfrm>
            <a:off x="3843338" y="4333875"/>
            <a:ext cx="1722437" cy="2889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59" name="Freeform 1039"/>
          <p:cNvSpPr>
            <a:spLocks/>
          </p:cNvSpPr>
          <p:nvPr/>
        </p:nvSpPr>
        <p:spPr bwMode="auto">
          <a:xfrm>
            <a:off x="1908175" y="3838575"/>
            <a:ext cx="1839913" cy="1825625"/>
          </a:xfrm>
          <a:custGeom>
            <a:avLst/>
            <a:gdLst>
              <a:gd name="T0" fmla="*/ 0 w 1159"/>
              <a:gd name="T1" fmla="*/ 0 h 1150"/>
              <a:gd name="T2" fmla="*/ 166 w 1159"/>
              <a:gd name="T3" fmla="*/ 50 h 1150"/>
              <a:gd name="T4" fmla="*/ 428 w 1159"/>
              <a:gd name="T5" fmla="*/ 124 h 1150"/>
              <a:gd name="T6" fmla="*/ 608 w 1159"/>
              <a:gd name="T7" fmla="*/ 206 h 1150"/>
              <a:gd name="T8" fmla="*/ 626 w 1159"/>
              <a:gd name="T9" fmla="*/ 314 h 1150"/>
              <a:gd name="T10" fmla="*/ 775 w 1159"/>
              <a:gd name="T11" fmla="*/ 360 h 1150"/>
              <a:gd name="T12" fmla="*/ 782 w 1159"/>
              <a:gd name="T13" fmla="*/ 642 h 1150"/>
              <a:gd name="T14" fmla="*/ 882 w 1159"/>
              <a:gd name="T15" fmla="*/ 720 h 1150"/>
              <a:gd name="T16" fmla="*/ 998 w 1159"/>
              <a:gd name="T17" fmla="*/ 844 h 1150"/>
              <a:gd name="T18" fmla="*/ 1136 w 1159"/>
              <a:gd name="T19" fmla="*/ 876 h 1150"/>
              <a:gd name="T20" fmla="*/ 862 w 1159"/>
              <a:gd name="T21" fmla="*/ 1150 h 1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9" h="1150">
                <a:moveTo>
                  <a:pt x="0" y="0"/>
                </a:moveTo>
                <a:cubicBezTo>
                  <a:pt x="28" y="8"/>
                  <a:pt x="95" y="29"/>
                  <a:pt x="166" y="50"/>
                </a:cubicBezTo>
                <a:cubicBezTo>
                  <a:pt x="237" y="71"/>
                  <a:pt x="354" y="98"/>
                  <a:pt x="428" y="124"/>
                </a:cubicBezTo>
                <a:cubicBezTo>
                  <a:pt x="502" y="150"/>
                  <a:pt x="575" y="174"/>
                  <a:pt x="608" y="206"/>
                </a:cubicBezTo>
                <a:cubicBezTo>
                  <a:pt x="641" y="238"/>
                  <a:pt x="598" y="288"/>
                  <a:pt x="626" y="314"/>
                </a:cubicBezTo>
                <a:cubicBezTo>
                  <a:pt x="654" y="340"/>
                  <a:pt x="749" y="305"/>
                  <a:pt x="775" y="360"/>
                </a:cubicBezTo>
                <a:cubicBezTo>
                  <a:pt x="801" y="415"/>
                  <a:pt x="764" y="582"/>
                  <a:pt x="782" y="642"/>
                </a:cubicBezTo>
                <a:cubicBezTo>
                  <a:pt x="800" y="702"/>
                  <a:pt x="846" y="686"/>
                  <a:pt x="882" y="720"/>
                </a:cubicBezTo>
                <a:cubicBezTo>
                  <a:pt x="918" y="754"/>
                  <a:pt x="956" y="818"/>
                  <a:pt x="998" y="844"/>
                </a:cubicBezTo>
                <a:cubicBezTo>
                  <a:pt x="1040" y="870"/>
                  <a:pt x="1159" y="825"/>
                  <a:pt x="1136" y="876"/>
                </a:cubicBezTo>
                <a:cubicBezTo>
                  <a:pt x="1113" y="927"/>
                  <a:pt x="919" y="1093"/>
                  <a:pt x="862" y="1150"/>
                </a:cubicBezTo>
              </a:path>
            </a:pathLst>
          </a:custGeom>
          <a:noFill/>
          <a:ln w="50800">
            <a:solidFill>
              <a:srgbClr val="0000FF"/>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1" name="Oval 5"/>
          <p:cNvSpPr>
            <a:spLocks noChangeArrowheads="1"/>
          </p:cNvSpPr>
          <p:nvPr/>
        </p:nvSpPr>
        <p:spPr bwMode="auto">
          <a:xfrm>
            <a:off x="4422775" y="40163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2" name="Oval 6"/>
          <p:cNvSpPr>
            <a:spLocks noChangeArrowheads="1"/>
          </p:cNvSpPr>
          <p:nvPr/>
        </p:nvSpPr>
        <p:spPr bwMode="auto">
          <a:xfrm>
            <a:off x="5961063" y="3636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3" name="Oval 7"/>
          <p:cNvSpPr>
            <a:spLocks noChangeArrowheads="1"/>
          </p:cNvSpPr>
          <p:nvPr/>
        </p:nvSpPr>
        <p:spPr bwMode="auto">
          <a:xfrm>
            <a:off x="722313" y="34655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4" name="Oval 8"/>
          <p:cNvSpPr>
            <a:spLocks noChangeArrowheads="1"/>
          </p:cNvSpPr>
          <p:nvPr/>
        </p:nvSpPr>
        <p:spPr bwMode="auto">
          <a:xfrm>
            <a:off x="1227138" y="4637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5" name="Oval 9"/>
          <p:cNvSpPr>
            <a:spLocks noChangeArrowheads="1"/>
          </p:cNvSpPr>
          <p:nvPr/>
        </p:nvSpPr>
        <p:spPr bwMode="auto">
          <a:xfrm>
            <a:off x="2960688" y="44243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8" name="Oval 12"/>
          <p:cNvSpPr>
            <a:spLocks noChangeArrowheads="1"/>
          </p:cNvSpPr>
          <p:nvPr/>
        </p:nvSpPr>
        <p:spPr bwMode="auto">
          <a:xfrm>
            <a:off x="4605338" y="4360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0" name="Oval 14"/>
          <p:cNvSpPr>
            <a:spLocks noChangeArrowheads="1"/>
          </p:cNvSpPr>
          <p:nvPr/>
        </p:nvSpPr>
        <p:spPr bwMode="auto">
          <a:xfrm>
            <a:off x="2646363" y="5160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1" name="Oval 15"/>
          <p:cNvSpPr>
            <a:spLocks noChangeArrowheads="1"/>
          </p:cNvSpPr>
          <p:nvPr/>
        </p:nvSpPr>
        <p:spPr bwMode="auto">
          <a:xfrm>
            <a:off x="1884363" y="55229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2" name="Oval 16"/>
          <p:cNvSpPr>
            <a:spLocks noChangeArrowheads="1"/>
          </p:cNvSpPr>
          <p:nvPr/>
        </p:nvSpPr>
        <p:spPr bwMode="auto">
          <a:xfrm>
            <a:off x="2122488" y="50180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3" name="Oval 17"/>
          <p:cNvSpPr>
            <a:spLocks noChangeArrowheads="1"/>
          </p:cNvSpPr>
          <p:nvPr/>
        </p:nvSpPr>
        <p:spPr bwMode="auto">
          <a:xfrm>
            <a:off x="1389063" y="5246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4" name="Oval 18"/>
          <p:cNvSpPr>
            <a:spLocks noChangeArrowheads="1"/>
          </p:cNvSpPr>
          <p:nvPr/>
        </p:nvSpPr>
        <p:spPr bwMode="auto">
          <a:xfrm>
            <a:off x="2141538" y="32559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5" name="Oval 19"/>
          <p:cNvSpPr>
            <a:spLocks noChangeArrowheads="1"/>
          </p:cNvSpPr>
          <p:nvPr/>
        </p:nvSpPr>
        <p:spPr bwMode="auto">
          <a:xfrm>
            <a:off x="2417763" y="30083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6" name="Oval 20"/>
          <p:cNvSpPr>
            <a:spLocks noChangeArrowheads="1"/>
          </p:cNvSpPr>
          <p:nvPr/>
        </p:nvSpPr>
        <p:spPr bwMode="auto">
          <a:xfrm>
            <a:off x="2608263" y="2674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7" name="Oval 21"/>
          <p:cNvSpPr>
            <a:spLocks noChangeArrowheads="1"/>
          </p:cNvSpPr>
          <p:nvPr/>
        </p:nvSpPr>
        <p:spPr bwMode="auto">
          <a:xfrm>
            <a:off x="2465388" y="22939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8" name="Oval 22"/>
          <p:cNvSpPr>
            <a:spLocks noChangeArrowheads="1"/>
          </p:cNvSpPr>
          <p:nvPr/>
        </p:nvSpPr>
        <p:spPr bwMode="auto">
          <a:xfrm>
            <a:off x="2351088" y="17891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19" name="Oval 23"/>
          <p:cNvSpPr>
            <a:spLocks noChangeArrowheads="1"/>
          </p:cNvSpPr>
          <p:nvPr/>
        </p:nvSpPr>
        <p:spPr bwMode="auto">
          <a:xfrm>
            <a:off x="2922588" y="14652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0" name="Oval 24"/>
          <p:cNvSpPr>
            <a:spLocks noChangeArrowheads="1"/>
          </p:cNvSpPr>
          <p:nvPr/>
        </p:nvSpPr>
        <p:spPr bwMode="auto">
          <a:xfrm>
            <a:off x="3094038" y="169386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1" name="Oval 25"/>
          <p:cNvSpPr>
            <a:spLocks noChangeArrowheads="1"/>
          </p:cNvSpPr>
          <p:nvPr/>
        </p:nvSpPr>
        <p:spPr bwMode="auto">
          <a:xfrm>
            <a:off x="4170363"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2" name="Oval 26"/>
          <p:cNvSpPr>
            <a:spLocks noChangeArrowheads="1"/>
          </p:cNvSpPr>
          <p:nvPr/>
        </p:nvSpPr>
        <p:spPr bwMode="auto">
          <a:xfrm>
            <a:off x="5113338" y="31892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3" name="Oval 27"/>
          <p:cNvSpPr>
            <a:spLocks noChangeArrowheads="1"/>
          </p:cNvSpPr>
          <p:nvPr/>
        </p:nvSpPr>
        <p:spPr bwMode="auto">
          <a:xfrm>
            <a:off x="4198938" y="2903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4" name="Oval 28"/>
          <p:cNvSpPr>
            <a:spLocks noChangeArrowheads="1"/>
          </p:cNvSpPr>
          <p:nvPr/>
        </p:nvSpPr>
        <p:spPr bwMode="auto">
          <a:xfrm>
            <a:off x="4916488" y="531653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5" name="Oval 29"/>
          <p:cNvSpPr>
            <a:spLocks noChangeArrowheads="1"/>
          </p:cNvSpPr>
          <p:nvPr/>
        </p:nvSpPr>
        <p:spPr bwMode="auto">
          <a:xfrm>
            <a:off x="4454525" y="39528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6" name="Oval 30"/>
          <p:cNvSpPr>
            <a:spLocks noChangeArrowheads="1"/>
          </p:cNvSpPr>
          <p:nvPr/>
        </p:nvSpPr>
        <p:spPr bwMode="auto">
          <a:xfrm>
            <a:off x="4475163" y="38798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7" name="Oval 31"/>
          <p:cNvSpPr>
            <a:spLocks noChangeArrowheads="1"/>
          </p:cNvSpPr>
          <p:nvPr/>
        </p:nvSpPr>
        <p:spPr bwMode="auto">
          <a:xfrm>
            <a:off x="5710238" y="41163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8" name="Oval 32"/>
          <p:cNvSpPr>
            <a:spLocks noChangeArrowheads="1"/>
          </p:cNvSpPr>
          <p:nvPr/>
        </p:nvSpPr>
        <p:spPr bwMode="auto">
          <a:xfrm>
            <a:off x="6037263" y="4335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29" name="Oval 33"/>
          <p:cNvSpPr>
            <a:spLocks noChangeArrowheads="1"/>
          </p:cNvSpPr>
          <p:nvPr/>
        </p:nvSpPr>
        <p:spPr bwMode="auto">
          <a:xfrm>
            <a:off x="6308725" y="42656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0" name="Oval 34"/>
          <p:cNvSpPr>
            <a:spLocks noChangeArrowheads="1"/>
          </p:cNvSpPr>
          <p:nvPr/>
        </p:nvSpPr>
        <p:spPr bwMode="auto">
          <a:xfrm>
            <a:off x="6380163" y="435927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1" name="Oval 35"/>
          <p:cNvSpPr>
            <a:spLocks noChangeArrowheads="1"/>
          </p:cNvSpPr>
          <p:nvPr/>
        </p:nvSpPr>
        <p:spPr bwMode="auto">
          <a:xfrm>
            <a:off x="6440488" y="471646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2" name="Oval 36"/>
          <p:cNvSpPr>
            <a:spLocks noChangeArrowheads="1"/>
          </p:cNvSpPr>
          <p:nvPr/>
        </p:nvSpPr>
        <p:spPr bwMode="auto">
          <a:xfrm>
            <a:off x="6488113" y="4873625"/>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3" name="Oval 37"/>
          <p:cNvSpPr>
            <a:spLocks noChangeArrowheads="1"/>
          </p:cNvSpPr>
          <p:nvPr/>
        </p:nvSpPr>
        <p:spPr bwMode="auto">
          <a:xfrm>
            <a:off x="5194300" y="5475288"/>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4" name="Oval 38"/>
          <p:cNvSpPr>
            <a:spLocks noChangeArrowheads="1"/>
          </p:cNvSpPr>
          <p:nvPr/>
        </p:nvSpPr>
        <p:spPr bwMode="auto">
          <a:xfrm>
            <a:off x="5391150" y="565150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5" name="Oval 39"/>
          <p:cNvSpPr>
            <a:spLocks noChangeArrowheads="1"/>
          </p:cNvSpPr>
          <p:nvPr/>
        </p:nvSpPr>
        <p:spPr bwMode="auto">
          <a:xfrm>
            <a:off x="4684713" y="5645150"/>
            <a:ext cx="73025" cy="74613"/>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6" name="Oval 40"/>
          <p:cNvSpPr>
            <a:spLocks noChangeArrowheads="1"/>
          </p:cNvSpPr>
          <p:nvPr/>
        </p:nvSpPr>
        <p:spPr bwMode="auto">
          <a:xfrm>
            <a:off x="4640263" y="5167313"/>
            <a:ext cx="73025" cy="746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7" name="Oval 41"/>
          <p:cNvSpPr>
            <a:spLocks noChangeArrowheads="1"/>
          </p:cNvSpPr>
          <p:nvPr/>
        </p:nvSpPr>
        <p:spPr bwMode="auto">
          <a:xfrm>
            <a:off x="3163888" y="2960688"/>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38" name="Oval 42"/>
          <p:cNvSpPr>
            <a:spLocks noChangeArrowheads="1"/>
          </p:cNvSpPr>
          <p:nvPr/>
        </p:nvSpPr>
        <p:spPr bwMode="auto">
          <a:xfrm>
            <a:off x="2652713" y="3173413"/>
            <a:ext cx="123825" cy="125412"/>
          </a:xfrm>
          <a:prstGeom prst="ellipse">
            <a:avLst/>
          </a:prstGeom>
          <a:solidFill>
            <a:srgbClr val="FF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5" name="Oval 359"/>
          <p:cNvSpPr>
            <a:spLocks noChangeArrowheads="1"/>
          </p:cNvSpPr>
          <p:nvPr/>
        </p:nvSpPr>
        <p:spPr bwMode="auto">
          <a:xfrm>
            <a:off x="4852988" y="5265738"/>
            <a:ext cx="252412" cy="2381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56" name="Oval 360"/>
          <p:cNvSpPr>
            <a:spLocks noChangeArrowheads="1"/>
          </p:cNvSpPr>
          <p:nvPr/>
        </p:nvSpPr>
        <p:spPr bwMode="auto">
          <a:xfrm rot="2968494">
            <a:off x="6124576" y="4268787"/>
            <a:ext cx="495300" cy="174625"/>
          </a:xfrm>
          <a:prstGeom prst="ellipse">
            <a:avLst/>
          </a:prstGeom>
          <a:noFill/>
          <a:ln w="381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77" name="AutoShape 381"/>
          <p:cNvSpPr>
            <a:spLocks noChangeArrowheads="1"/>
          </p:cNvSpPr>
          <p:nvPr/>
        </p:nvSpPr>
        <p:spPr bwMode="auto">
          <a:xfrm>
            <a:off x="7550150" y="4473575"/>
            <a:ext cx="925513" cy="549275"/>
          </a:xfrm>
          <a:prstGeom prst="roundRect">
            <a:avLst>
              <a:gd name="adj" fmla="val 16667"/>
            </a:avLst>
          </a:prstGeom>
          <a:solidFill>
            <a:srgbClr val="99CC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0066"/>
                </a:solidFill>
              </a:rPr>
              <a:t>Nimitz</a:t>
            </a:r>
          </a:p>
        </p:txBody>
      </p:sp>
      <p:pic>
        <p:nvPicPr>
          <p:cNvPr id="30258" name="Picture 562"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72313" y="2767013"/>
            <a:ext cx="260350" cy="158750"/>
          </a:xfrm>
          <a:prstGeom prst="rect">
            <a:avLst/>
          </a:prstGeom>
          <a:noFill/>
          <a:extLst>
            <a:ext uri="{909E8E84-426E-40DD-AFC4-6F175D3DCCD1}">
              <a14:hiddenFill xmlns:a14="http://schemas.microsoft.com/office/drawing/2010/main">
                <a:solidFill>
                  <a:srgbClr val="FFFFFF"/>
                </a:solidFill>
              </a14:hiddenFill>
            </a:ext>
          </a:extLst>
        </p:spPr>
      </p:pic>
      <p:pic>
        <p:nvPicPr>
          <p:cNvPr id="30259" name="Picture 563"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6988" y="47244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0" name="Picture 564"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0013" y="4859338"/>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1" name="Picture 565"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2613" y="40814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2" name="Picture 566"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16625" y="43164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3" name="Picture 567"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08400" y="5051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4" name="Picture 56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89400" y="51784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5" name="Picture 569"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08525" y="54006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6" name="Picture 570"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4225" y="51689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7" name="Picture 571" descr="Australia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00575" y="5724525"/>
            <a:ext cx="192088" cy="127000"/>
          </a:xfrm>
          <a:prstGeom prst="rect">
            <a:avLst/>
          </a:prstGeom>
          <a:noFill/>
          <a:extLst>
            <a:ext uri="{909E8E84-426E-40DD-AFC4-6F175D3DCCD1}">
              <a14:hiddenFill xmlns:a14="http://schemas.microsoft.com/office/drawing/2010/main">
                <a:solidFill>
                  <a:srgbClr val="FFFFFF"/>
                </a:solidFill>
              </a14:hiddenFill>
            </a:ext>
          </a:extLst>
        </p:spPr>
      </p:pic>
      <p:pic>
        <p:nvPicPr>
          <p:cNvPr id="30268" name="Picture 572"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92638" y="56324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69" name="Picture 573" descr="Australia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35488" y="5511800"/>
            <a:ext cx="200025" cy="133350"/>
          </a:xfrm>
          <a:prstGeom prst="rect">
            <a:avLst/>
          </a:prstGeom>
          <a:noFill/>
          <a:extLst>
            <a:ext uri="{909E8E84-426E-40DD-AFC4-6F175D3DCCD1}">
              <a14:hiddenFill xmlns:a14="http://schemas.microsoft.com/office/drawing/2010/main">
                <a:solidFill>
                  <a:srgbClr val="FFFFFF"/>
                </a:solidFill>
              </a14:hiddenFill>
            </a:ext>
          </a:extLst>
        </p:spPr>
      </p:pic>
      <p:pic>
        <p:nvPicPr>
          <p:cNvPr id="30270" name="Picture 574"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8000" y="574357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1" name="Picture 575"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49850" y="54578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2" name="Picture 576"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0" y="564515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3" name="Picture 577"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53188" y="3540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4" name="Picture 57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11975" y="5175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5" name="Picture 579"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00550" y="38782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276" name="Picture 580"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364038" y="3997325"/>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30277" name="Group 581"/>
          <p:cNvGrpSpPr>
            <a:grpSpLocks/>
          </p:cNvGrpSpPr>
          <p:nvPr/>
        </p:nvGrpSpPr>
        <p:grpSpPr bwMode="auto">
          <a:xfrm>
            <a:off x="4605338" y="3792538"/>
            <a:ext cx="381000" cy="390525"/>
            <a:chOff x="887" y="1535"/>
            <a:chExt cx="240" cy="246"/>
          </a:xfrm>
        </p:grpSpPr>
        <p:grpSp>
          <p:nvGrpSpPr>
            <p:cNvPr id="30278" name="Group 582"/>
            <p:cNvGrpSpPr>
              <a:grpSpLocks/>
            </p:cNvGrpSpPr>
            <p:nvPr/>
          </p:nvGrpSpPr>
          <p:grpSpPr bwMode="auto">
            <a:xfrm>
              <a:off x="902" y="1571"/>
              <a:ext cx="210" cy="210"/>
              <a:chOff x="1472" y="2792"/>
              <a:chExt cx="912" cy="912"/>
            </a:xfrm>
          </p:grpSpPr>
          <p:sp>
            <p:nvSpPr>
              <p:cNvPr id="30279" name="Oval 583"/>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0280" name="Picture 584"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30281" name="Text Box 585"/>
            <p:cNvSpPr txBox="1">
              <a:spLocks noChangeArrowheads="1"/>
            </p:cNvSpPr>
            <p:nvPr/>
          </p:nvSpPr>
          <p:spPr bwMode="auto">
            <a:xfrm>
              <a:off x="887" y="1535"/>
              <a:ext cx="24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a:solidFill>
                    <a:schemeClr val="bg1"/>
                  </a:solidFill>
                </a:rPr>
                <a:t>20</a:t>
              </a:r>
            </a:p>
          </p:txBody>
        </p:sp>
      </p:grpSp>
      <p:pic>
        <p:nvPicPr>
          <p:cNvPr id="30284" name="Picture 58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5375" y="4441825"/>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30319" name="Group 623"/>
          <p:cNvGrpSpPr>
            <a:grpSpLocks/>
          </p:cNvGrpSpPr>
          <p:nvPr/>
        </p:nvGrpSpPr>
        <p:grpSpPr bwMode="auto">
          <a:xfrm>
            <a:off x="6705600" y="155575"/>
            <a:ext cx="323850" cy="307975"/>
            <a:chOff x="3874" y="3796"/>
            <a:chExt cx="204" cy="194"/>
          </a:xfrm>
        </p:grpSpPr>
        <p:grpSp>
          <p:nvGrpSpPr>
            <p:cNvPr id="30320" name="Group 624"/>
            <p:cNvGrpSpPr>
              <a:grpSpLocks/>
            </p:cNvGrpSpPr>
            <p:nvPr/>
          </p:nvGrpSpPr>
          <p:grpSpPr bwMode="auto">
            <a:xfrm>
              <a:off x="3902" y="3833"/>
              <a:ext cx="157" cy="157"/>
              <a:chOff x="1472" y="2792"/>
              <a:chExt cx="912" cy="912"/>
            </a:xfrm>
          </p:grpSpPr>
          <p:sp>
            <p:nvSpPr>
              <p:cNvPr id="30321" name="Oval 625"/>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0322" name="Picture 626"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30323" name="Text Box 627"/>
            <p:cNvSpPr txBox="1">
              <a:spLocks noChangeArrowheads="1"/>
            </p:cNvSpPr>
            <p:nvPr/>
          </p:nvSpPr>
          <p:spPr bwMode="auto">
            <a:xfrm>
              <a:off x="3874" y="3796"/>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11</a:t>
              </a:r>
            </a:p>
          </p:txBody>
        </p:sp>
      </p:grpSp>
      <p:grpSp>
        <p:nvGrpSpPr>
          <p:cNvPr id="30327" name="Group 631"/>
          <p:cNvGrpSpPr>
            <a:grpSpLocks/>
          </p:cNvGrpSpPr>
          <p:nvPr/>
        </p:nvGrpSpPr>
        <p:grpSpPr bwMode="auto">
          <a:xfrm>
            <a:off x="7331075" y="4953000"/>
            <a:ext cx="736600" cy="411163"/>
            <a:chOff x="4463" y="3120"/>
            <a:chExt cx="464" cy="259"/>
          </a:xfrm>
        </p:grpSpPr>
        <p:sp>
          <p:nvSpPr>
            <p:cNvPr id="30328" name="AutoShape 632"/>
            <p:cNvSpPr>
              <a:spLocks noChangeArrowheads="1"/>
            </p:cNvSpPr>
            <p:nvPr/>
          </p:nvSpPr>
          <p:spPr bwMode="auto">
            <a:xfrm>
              <a:off x="4463" y="3120"/>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30329" name="Picture 633" descr="MCTN00839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3" y="3135"/>
              <a:ext cx="104" cy="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330" name="Group 634"/>
          <p:cNvGrpSpPr>
            <a:grpSpLocks/>
          </p:cNvGrpSpPr>
          <p:nvPr/>
        </p:nvGrpSpPr>
        <p:grpSpPr bwMode="auto">
          <a:xfrm>
            <a:off x="109538" y="3006725"/>
            <a:ext cx="323850" cy="307975"/>
            <a:chOff x="3745" y="1154"/>
            <a:chExt cx="204" cy="194"/>
          </a:xfrm>
        </p:grpSpPr>
        <p:grpSp>
          <p:nvGrpSpPr>
            <p:cNvPr id="30331" name="Group 635"/>
            <p:cNvGrpSpPr>
              <a:grpSpLocks/>
            </p:cNvGrpSpPr>
            <p:nvPr/>
          </p:nvGrpSpPr>
          <p:grpSpPr bwMode="auto">
            <a:xfrm>
              <a:off x="3774" y="1191"/>
              <a:ext cx="157" cy="157"/>
              <a:chOff x="1472" y="2792"/>
              <a:chExt cx="912" cy="912"/>
            </a:xfrm>
          </p:grpSpPr>
          <p:sp>
            <p:nvSpPr>
              <p:cNvPr id="30332" name="Oval 636"/>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0333" name="Picture 637"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30334" name="Text Box 638"/>
            <p:cNvSpPr txBox="1">
              <a:spLocks noChangeArrowheads="1"/>
            </p:cNvSpPr>
            <p:nvPr/>
          </p:nvSpPr>
          <p:spPr bwMode="auto">
            <a:xfrm>
              <a:off x="3745" y="1154"/>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10</a:t>
              </a:r>
            </a:p>
          </p:txBody>
        </p:sp>
      </p:grpSp>
      <p:grpSp>
        <p:nvGrpSpPr>
          <p:cNvPr id="30335" name="Group 639"/>
          <p:cNvGrpSpPr>
            <a:grpSpLocks/>
          </p:cNvGrpSpPr>
          <p:nvPr/>
        </p:nvGrpSpPr>
        <p:grpSpPr bwMode="auto">
          <a:xfrm>
            <a:off x="1614488" y="3033713"/>
            <a:ext cx="323850" cy="307975"/>
            <a:chOff x="3841" y="1415"/>
            <a:chExt cx="204" cy="194"/>
          </a:xfrm>
        </p:grpSpPr>
        <p:grpSp>
          <p:nvGrpSpPr>
            <p:cNvPr id="30336" name="Group 640"/>
            <p:cNvGrpSpPr>
              <a:grpSpLocks/>
            </p:cNvGrpSpPr>
            <p:nvPr/>
          </p:nvGrpSpPr>
          <p:grpSpPr bwMode="auto">
            <a:xfrm>
              <a:off x="3870" y="1452"/>
              <a:ext cx="157" cy="157"/>
              <a:chOff x="1472" y="2792"/>
              <a:chExt cx="912" cy="912"/>
            </a:xfrm>
          </p:grpSpPr>
          <p:sp>
            <p:nvSpPr>
              <p:cNvPr id="30337" name="Oval 641"/>
              <p:cNvSpPr>
                <a:spLocks noChangeArrowheads="1"/>
              </p:cNvSpPr>
              <p:nvPr/>
            </p:nvSpPr>
            <p:spPr bwMode="auto">
              <a:xfrm>
                <a:off x="1472" y="2792"/>
                <a:ext cx="912" cy="861"/>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0338" name="Picture 642" descr="Square_Transparent"/>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608" y="3080"/>
                <a:ext cx="624" cy="624"/>
              </a:xfrm>
              <a:prstGeom prst="rect">
                <a:avLst/>
              </a:prstGeom>
              <a:noFill/>
              <a:extLst>
                <a:ext uri="{909E8E84-426E-40DD-AFC4-6F175D3DCCD1}">
                  <a14:hiddenFill xmlns:a14="http://schemas.microsoft.com/office/drawing/2010/main">
                    <a:solidFill>
                      <a:srgbClr val="FFFFFF"/>
                    </a:solidFill>
                  </a14:hiddenFill>
                </a:ext>
              </a:extLst>
            </p:spPr>
          </p:pic>
        </p:grpSp>
        <p:sp>
          <p:nvSpPr>
            <p:cNvPr id="30339" name="Text Box 643"/>
            <p:cNvSpPr txBox="1">
              <a:spLocks noChangeArrowheads="1"/>
            </p:cNvSpPr>
            <p:nvPr/>
          </p:nvSpPr>
          <p:spPr bwMode="auto">
            <a:xfrm>
              <a:off x="3841" y="1415"/>
              <a:ext cx="20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bg1"/>
                  </a:solidFill>
                </a:rPr>
                <a:t>14</a:t>
              </a:r>
            </a:p>
          </p:txBody>
        </p:sp>
      </p:grpSp>
      <p:grpSp>
        <p:nvGrpSpPr>
          <p:cNvPr id="30340" name="Group 644"/>
          <p:cNvGrpSpPr>
            <a:grpSpLocks/>
          </p:cNvGrpSpPr>
          <p:nvPr/>
        </p:nvGrpSpPr>
        <p:grpSpPr bwMode="auto">
          <a:xfrm>
            <a:off x="3481388" y="3748088"/>
            <a:ext cx="574675" cy="411162"/>
            <a:chOff x="2742" y="1740"/>
            <a:chExt cx="362" cy="259"/>
          </a:xfrm>
        </p:grpSpPr>
        <p:sp>
          <p:nvSpPr>
            <p:cNvPr id="30341" name="AutoShape 645"/>
            <p:cNvSpPr>
              <a:spLocks noChangeArrowheads="1"/>
            </p:cNvSpPr>
            <p:nvPr/>
          </p:nvSpPr>
          <p:spPr bwMode="auto">
            <a:xfrm>
              <a:off x="2742" y="1740"/>
              <a:ext cx="362"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30342" name="Picture 646" descr="MCTN00839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4" y="1755"/>
              <a:ext cx="104" cy="138"/>
            </a:xfrm>
            <a:prstGeom prst="rect">
              <a:avLst/>
            </a:prstGeom>
            <a:noFill/>
            <a:extLst>
              <a:ext uri="{909E8E84-426E-40DD-AFC4-6F175D3DCCD1}">
                <a14:hiddenFill xmlns:a14="http://schemas.microsoft.com/office/drawing/2010/main">
                  <a:solidFill>
                    <a:srgbClr val="FFFFFF"/>
                  </a:solidFill>
                </a14:hiddenFill>
              </a:ext>
            </a:extLst>
          </p:spPr>
        </p:pic>
      </p:grpSp>
      <p:pic>
        <p:nvPicPr>
          <p:cNvPr id="30509" name="Picture 813"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2863" y="3870325"/>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0510" name="Picture 814"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38463" y="4211638"/>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30677" name="Group 981"/>
          <p:cNvGrpSpPr>
            <a:grpSpLocks/>
          </p:cNvGrpSpPr>
          <p:nvPr/>
        </p:nvGrpSpPr>
        <p:grpSpPr bwMode="auto">
          <a:xfrm>
            <a:off x="3127375" y="3340100"/>
            <a:ext cx="736600" cy="411163"/>
            <a:chOff x="4463" y="3120"/>
            <a:chExt cx="464" cy="259"/>
          </a:xfrm>
        </p:grpSpPr>
        <p:sp>
          <p:nvSpPr>
            <p:cNvPr id="30678" name="AutoShape 982"/>
            <p:cNvSpPr>
              <a:spLocks noChangeArrowheads="1"/>
            </p:cNvSpPr>
            <p:nvPr/>
          </p:nvSpPr>
          <p:spPr bwMode="auto">
            <a:xfrm>
              <a:off x="4463" y="3120"/>
              <a:ext cx="464"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5</a:t>
              </a:r>
            </a:p>
            <a:p>
              <a:r>
                <a:rPr lang="en-US" altLang="en-US" sz="1000" b="1">
                  <a:solidFill>
                    <a:srgbClr val="FFFF00"/>
                  </a:solidFill>
                </a:rPr>
                <a:t>Spruance</a:t>
              </a:r>
            </a:p>
          </p:txBody>
        </p:sp>
        <p:pic>
          <p:nvPicPr>
            <p:cNvPr id="30679" name="Picture 983" descr="MCTN00839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23" y="3135"/>
              <a:ext cx="104" cy="13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680" name="Group 984"/>
          <p:cNvGrpSpPr>
            <a:grpSpLocks/>
          </p:cNvGrpSpPr>
          <p:nvPr/>
        </p:nvGrpSpPr>
        <p:grpSpPr bwMode="auto">
          <a:xfrm>
            <a:off x="8015288" y="4929188"/>
            <a:ext cx="574675" cy="411162"/>
            <a:chOff x="2742" y="1740"/>
            <a:chExt cx="362" cy="259"/>
          </a:xfrm>
        </p:grpSpPr>
        <p:sp>
          <p:nvSpPr>
            <p:cNvPr id="30681" name="AutoShape 985"/>
            <p:cNvSpPr>
              <a:spLocks noChangeArrowheads="1"/>
            </p:cNvSpPr>
            <p:nvPr/>
          </p:nvSpPr>
          <p:spPr bwMode="auto">
            <a:xfrm>
              <a:off x="2742" y="1740"/>
              <a:ext cx="362"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30682" name="Picture 986" descr="MCTN00839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4" y="1755"/>
              <a:ext cx="104" cy="138"/>
            </a:xfrm>
            <a:prstGeom prst="rect">
              <a:avLst/>
            </a:prstGeom>
            <a:noFill/>
            <a:extLst>
              <a:ext uri="{909E8E84-426E-40DD-AFC4-6F175D3DCCD1}">
                <a14:hiddenFill xmlns:a14="http://schemas.microsoft.com/office/drawing/2010/main">
                  <a:solidFill>
                    <a:srgbClr val="FFFFFF"/>
                  </a:solidFill>
                </a14:hiddenFill>
              </a:ext>
            </a:extLst>
          </p:spPr>
        </p:pic>
      </p:grpSp>
      <p:sp>
        <p:nvSpPr>
          <p:cNvPr id="30683" name="Rectangle 987"/>
          <p:cNvSpPr>
            <a:spLocks noChangeArrowheads="1"/>
          </p:cNvSpPr>
          <p:nvPr/>
        </p:nvSpPr>
        <p:spPr bwMode="auto">
          <a:xfrm>
            <a:off x="3654425" y="2825750"/>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58</a:t>
            </a:r>
          </a:p>
        </p:txBody>
      </p:sp>
      <p:grpSp>
        <p:nvGrpSpPr>
          <p:cNvPr id="32029" name="Group 1309"/>
          <p:cNvGrpSpPr>
            <a:grpSpLocks/>
          </p:cNvGrpSpPr>
          <p:nvPr/>
        </p:nvGrpSpPr>
        <p:grpSpPr bwMode="auto">
          <a:xfrm>
            <a:off x="2387600" y="5940425"/>
            <a:ext cx="1403350" cy="917575"/>
            <a:chOff x="1504" y="3742"/>
            <a:chExt cx="884" cy="578"/>
          </a:xfrm>
        </p:grpSpPr>
        <p:grpSp>
          <p:nvGrpSpPr>
            <p:cNvPr id="30687" name="Group 991"/>
            <p:cNvGrpSpPr>
              <a:grpSpLocks/>
            </p:cNvGrpSpPr>
            <p:nvPr/>
          </p:nvGrpSpPr>
          <p:grpSpPr bwMode="auto">
            <a:xfrm>
              <a:off x="1504" y="3742"/>
              <a:ext cx="849" cy="578"/>
              <a:chOff x="1504" y="3742"/>
              <a:chExt cx="849" cy="578"/>
            </a:xfrm>
          </p:grpSpPr>
          <p:sp>
            <p:nvSpPr>
              <p:cNvPr id="30688" name="Rectangle 992"/>
              <p:cNvSpPr>
                <a:spLocks noChangeArrowheads="1"/>
              </p:cNvSpPr>
              <p:nvPr/>
            </p:nvSpPr>
            <p:spPr bwMode="auto">
              <a:xfrm>
                <a:off x="1504" y="3757"/>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689" name="Text Box 993"/>
              <p:cNvSpPr txBox="1">
                <a:spLocks noChangeArrowheads="1"/>
              </p:cNvSpPr>
              <p:nvPr/>
            </p:nvSpPr>
            <p:spPr bwMode="auto">
              <a:xfrm>
                <a:off x="1532" y="3742"/>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a:solidFill>
                      <a:srgbClr val="008000"/>
                    </a:solidFill>
                  </a:rPr>
                  <a:t>(Philippines</a:t>
                </a:r>
                <a:r>
                  <a:rPr lang="en-US" altLang="en-US" sz="1000" b="1" u="sng">
                    <a:solidFill>
                      <a:srgbClr val="008000"/>
                    </a:solidFill>
                  </a:rPr>
                  <a:t>)</a:t>
                </a:r>
              </a:p>
            </p:txBody>
          </p:sp>
        </p:grpSp>
        <p:graphicFrame>
          <p:nvGraphicFramePr>
            <p:cNvPr id="30684" name="Object 988"/>
            <p:cNvGraphicFramePr>
              <a:graphicFrameLocks noChangeAspect="1"/>
            </p:cNvGraphicFramePr>
            <p:nvPr/>
          </p:nvGraphicFramePr>
          <p:xfrm>
            <a:off x="1553" y="4000"/>
            <a:ext cx="249" cy="257"/>
          </p:xfrm>
          <a:graphic>
            <a:graphicData uri="http://schemas.openxmlformats.org/presentationml/2006/ole">
              <mc:AlternateContent xmlns:mc="http://schemas.openxmlformats.org/markup-compatibility/2006">
                <mc:Choice xmlns:v="urn:schemas-microsoft-com:vml" Requires="v">
                  <p:oleObj spid="_x0000_s32043" name="Bitmap Image" r:id="rId15" imgW="4734586" imgH="4885714" progId="Paint.Picture">
                    <p:embed/>
                  </p:oleObj>
                </mc:Choice>
                <mc:Fallback>
                  <p:oleObj name="Bitmap Image" r:id="rId15" imgW="4734586" imgH="4885714" progId="Paint.Picture">
                    <p:embed/>
                    <p:pic>
                      <p:nvPicPr>
                        <p:cNvPr id="0" name="Object 988"/>
                        <p:cNvPicPr>
                          <a:picLocks noChangeAspect="1" noChangeArrowheads="1"/>
                        </p:cNvPicPr>
                        <p:nvPr/>
                      </p:nvPicPr>
                      <p:blipFill>
                        <a:blip r:embed="rId16">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1553" y="4000"/>
                          <a:ext cx="24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14" name="Text Box 1018"/>
            <p:cNvSpPr txBox="1">
              <a:spLocks noChangeArrowheads="1"/>
            </p:cNvSpPr>
            <p:nvPr/>
          </p:nvSpPr>
          <p:spPr bwMode="auto">
            <a:xfrm>
              <a:off x="1790" y="3994"/>
              <a:ext cx="598"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b="1" u="sng">
                  <a:solidFill>
                    <a:srgbClr val="008000"/>
                  </a:solidFill>
                </a:rPr>
                <a:t>8</a:t>
              </a:r>
              <a:r>
                <a:rPr lang="en-US" altLang="en-US" sz="1400" b="1" u="sng" baseline="30000">
                  <a:solidFill>
                    <a:srgbClr val="008000"/>
                  </a:solidFill>
                </a:rPr>
                <a:t>th</a:t>
              </a:r>
              <a:r>
                <a:rPr lang="en-US" altLang="en-US" sz="1400" b="1" u="sng">
                  <a:solidFill>
                    <a:srgbClr val="008000"/>
                  </a:solidFill>
                </a:rPr>
                <a:t> Army</a:t>
              </a:r>
            </a:p>
            <a:p>
              <a:r>
                <a:rPr lang="en-US" altLang="en-US" sz="1000" b="1">
                  <a:solidFill>
                    <a:srgbClr val="008000"/>
                  </a:solidFill>
                </a:rPr>
                <a:t>Eichelberger</a:t>
              </a:r>
            </a:p>
          </p:txBody>
        </p:sp>
      </p:grpSp>
      <p:sp>
        <p:nvSpPr>
          <p:cNvPr id="30715" name="AutoShape 1019"/>
          <p:cNvSpPr>
            <a:spLocks noChangeArrowheads="1"/>
          </p:cNvSpPr>
          <p:nvPr/>
        </p:nvSpPr>
        <p:spPr bwMode="auto">
          <a:xfrm>
            <a:off x="939800" y="4071938"/>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pic>
        <p:nvPicPr>
          <p:cNvPr id="31760" name="Picture 1040"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25800" y="4814888"/>
            <a:ext cx="180975" cy="111125"/>
          </a:xfrm>
          <a:prstGeom prst="rect">
            <a:avLst/>
          </a:prstGeom>
          <a:noFill/>
          <a:extLst>
            <a:ext uri="{909E8E84-426E-40DD-AFC4-6F175D3DCCD1}">
              <a14:hiddenFill xmlns:a14="http://schemas.microsoft.com/office/drawing/2010/main">
                <a:solidFill>
                  <a:srgbClr val="FFFFFF"/>
                </a:solidFill>
              </a14:hiddenFill>
            </a:ext>
          </a:extLst>
        </p:spPr>
      </p:pic>
      <p:grpSp>
        <p:nvGrpSpPr>
          <p:cNvPr id="31768" name="Group 1048"/>
          <p:cNvGrpSpPr>
            <a:grpSpLocks/>
          </p:cNvGrpSpPr>
          <p:nvPr/>
        </p:nvGrpSpPr>
        <p:grpSpPr bwMode="auto">
          <a:xfrm>
            <a:off x="3254375" y="2092325"/>
            <a:ext cx="382588" cy="268288"/>
            <a:chOff x="3588" y="914"/>
            <a:chExt cx="285" cy="383"/>
          </a:xfrm>
        </p:grpSpPr>
        <p:sp>
          <p:nvSpPr>
            <p:cNvPr id="31767" name="Rectangle 1047"/>
            <p:cNvSpPr>
              <a:spLocks noChangeArrowheads="1"/>
            </p:cNvSpPr>
            <p:nvPr/>
          </p:nvSpPr>
          <p:spPr bwMode="auto">
            <a:xfrm>
              <a:off x="3698" y="1098"/>
              <a:ext cx="92" cy="1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62" name="Cloud"/>
            <p:cNvSpPr>
              <a:spLocks noChangeAspect="1" noEditPoints="1" noChangeArrowheads="1"/>
            </p:cNvSpPr>
            <p:nvPr/>
          </p:nvSpPr>
          <p:spPr bwMode="auto">
            <a:xfrm>
              <a:off x="3588" y="914"/>
              <a:ext cx="285" cy="1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1763" name="Line 1043"/>
            <p:cNvSpPr>
              <a:spLocks noChangeShapeType="1"/>
            </p:cNvSpPr>
            <p:nvPr/>
          </p:nvSpPr>
          <p:spPr bwMode="auto">
            <a:xfrm>
              <a:off x="3712" y="1099"/>
              <a:ext cx="4" cy="1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1044"/>
            <p:cNvSpPr>
              <a:spLocks noChangeShapeType="1"/>
            </p:cNvSpPr>
            <p:nvPr/>
          </p:nvSpPr>
          <p:spPr bwMode="auto">
            <a:xfrm flipH="1">
              <a:off x="3766" y="1096"/>
              <a:ext cx="0" cy="1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1045"/>
            <p:cNvSpPr>
              <a:spLocks noChangeShapeType="1"/>
            </p:cNvSpPr>
            <p:nvPr/>
          </p:nvSpPr>
          <p:spPr bwMode="auto">
            <a:xfrm>
              <a:off x="3792" y="1085"/>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Line 1046"/>
            <p:cNvSpPr>
              <a:spLocks noChangeShapeType="1"/>
            </p:cNvSpPr>
            <p:nvPr/>
          </p:nvSpPr>
          <p:spPr bwMode="auto">
            <a:xfrm>
              <a:off x="3741" y="1109"/>
              <a:ext cx="0" cy="1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1769" name="Group 1049"/>
          <p:cNvGrpSpPr>
            <a:grpSpLocks/>
          </p:cNvGrpSpPr>
          <p:nvPr/>
        </p:nvGrpSpPr>
        <p:grpSpPr bwMode="auto">
          <a:xfrm>
            <a:off x="3162300" y="2390775"/>
            <a:ext cx="347663" cy="239713"/>
            <a:chOff x="3588" y="914"/>
            <a:chExt cx="285" cy="383"/>
          </a:xfrm>
        </p:grpSpPr>
        <p:sp>
          <p:nvSpPr>
            <p:cNvPr id="31770" name="Rectangle 1050"/>
            <p:cNvSpPr>
              <a:spLocks noChangeArrowheads="1"/>
            </p:cNvSpPr>
            <p:nvPr/>
          </p:nvSpPr>
          <p:spPr bwMode="auto">
            <a:xfrm>
              <a:off x="3698" y="1098"/>
              <a:ext cx="92" cy="196"/>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71" name="Cloud"/>
            <p:cNvSpPr>
              <a:spLocks noChangeAspect="1" noEditPoints="1" noChangeArrowheads="1"/>
            </p:cNvSpPr>
            <p:nvPr/>
          </p:nvSpPr>
          <p:spPr bwMode="auto">
            <a:xfrm>
              <a:off x="3588" y="914"/>
              <a:ext cx="285" cy="191"/>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0" y="11192"/>
                    <a:pt x="409" y="12169"/>
                    <a:pt x="1074" y="12702"/>
                  </a:cubicBezTo>
                  <a:lnTo>
                    <a:pt x="1063" y="12668"/>
                  </a:lnTo>
                  <a:cubicBezTo>
                    <a:pt x="685" y="13217"/>
                    <a:pt x="475" y="13940"/>
                    <a:pt x="475" y="14691"/>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300"/>
                    <a:pt x="7635" y="20039"/>
                    <a:pt x="8235" y="19546"/>
                  </a:cubicBezTo>
                  <a:lnTo>
                    <a:pt x="8229" y="19550"/>
                  </a:lnTo>
                  <a:cubicBezTo>
                    <a:pt x="8855" y="20829"/>
                    <a:pt x="9908" y="21597"/>
                    <a:pt x="11036" y="21597"/>
                  </a:cubicBezTo>
                  <a:cubicBezTo>
                    <a:pt x="12523" y="21597"/>
                    <a:pt x="13836" y="20267"/>
                    <a:pt x="14267" y="18324"/>
                  </a:cubicBezTo>
                  <a:lnTo>
                    <a:pt x="14270" y="18350"/>
                  </a:lnTo>
                  <a:cubicBezTo>
                    <a:pt x="14730" y="18740"/>
                    <a:pt x="15260" y="18947"/>
                    <a:pt x="15802" y="18947"/>
                  </a:cubicBezTo>
                  <a:cubicBezTo>
                    <a:pt x="17390" y="18947"/>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0"/>
                    <a:pt x="15367" y="426"/>
                    <a:pt x="14905" y="1165"/>
                  </a:cubicBezTo>
                  <a:lnTo>
                    <a:pt x="14909" y="1170"/>
                  </a:lnTo>
                  <a:cubicBezTo>
                    <a:pt x="14497" y="432"/>
                    <a:pt x="13855" y="0"/>
                    <a:pt x="13174" y="0"/>
                  </a:cubicBezTo>
                  <a:cubicBezTo>
                    <a:pt x="12347" y="0"/>
                    <a:pt x="11590" y="637"/>
                    <a:pt x="11221" y="1645"/>
                  </a:cubicBezTo>
                  <a:lnTo>
                    <a:pt x="11229" y="1694"/>
                  </a:lnTo>
                  <a:cubicBezTo>
                    <a:pt x="10730" y="1024"/>
                    <a:pt x="10058" y="650"/>
                    <a:pt x="9358" y="650"/>
                  </a:cubicBezTo>
                  <a:cubicBezTo>
                    <a:pt x="8372" y="650"/>
                    <a:pt x="7466" y="1391"/>
                    <a:pt x="7003" y="2578"/>
                  </a:cubicBezTo>
                  <a:lnTo>
                    <a:pt x="6995" y="2602"/>
                  </a:lnTo>
                  <a:cubicBezTo>
                    <a:pt x="6477" y="2189"/>
                    <a:pt x="5888" y="1972"/>
                    <a:pt x="5288" y="1972"/>
                  </a:cubicBezTo>
                  <a:cubicBezTo>
                    <a:pt x="3423" y="1972"/>
                    <a:pt x="1912" y="4029"/>
                    <a:pt x="1912" y="6567"/>
                  </a:cubicBezTo>
                  <a:cubicBezTo>
                    <a:pt x="1912" y="6774"/>
                    <a:pt x="1922" y="6981"/>
                    <a:pt x="1942" y="7186"/>
                  </a:cubicBezTo>
                  <a:close/>
                </a:path>
                <a:path w="21600" h="21600" fill="none" extrusionOk="0">
                  <a:moveTo>
                    <a:pt x="1074" y="12702"/>
                  </a:moveTo>
                  <a:cubicBezTo>
                    <a:pt x="1407" y="12969"/>
                    <a:pt x="1786" y="13110"/>
                    <a:pt x="2172" y="13110"/>
                  </a:cubicBezTo>
                  <a:cubicBezTo>
                    <a:pt x="2228" y="13110"/>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0C0C0"/>
            </a:solidFill>
            <a:ln w="9525">
              <a:solidFill>
                <a:srgbClr val="000000"/>
              </a:solidFill>
              <a:miter lim="800000"/>
              <a:headEnd/>
              <a:tailEnd/>
            </a:ln>
            <a:effectLst>
              <a:outerShdw dist="107763" dir="2700000" algn="ctr" rotWithShape="0">
                <a:srgbClr val="808080"/>
              </a:outerShdw>
            </a:effectLst>
          </p:spPr>
          <p:txBody>
            <a:bodyPr/>
            <a:lstStyle/>
            <a:p>
              <a:endParaRPr lang="en-US"/>
            </a:p>
          </p:txBody>
        </p:sp>
        <p:sp>
          <p:nvSpPr>
            <p:cNvPr id="31772" name="Line 1052"/>
            <p:cNvSpPr>
              <a:spLocks noChangeShapeType="1"/>
            </p:cNvSpPr>
            <p:nvPr/>
          </p:nvSpPr>
          <p:spPr bwMode="auto">
            <a:xfrm>
              <a:off x="3712" y="1099"/>
              <a:ext cx="4" cy="1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Line 1053"/>
            <p:cNvSpPr>
              <a:spLocks noChangeShapeType="1"/>
            </p:cNvSpPr>
            <p:nvPr/>
          </p:nvSpPr>
          <p:spPr bwMode="auto">
            <a:xfrm flipH="1">
              <a:off x="3766" y="1096"/>
              <a:ext cx="0" cy="1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Line 1054"/>
            <p:cNvSpPr>
              <a:spLocks noChangeShapeType="1"/>
            </p:cNvSpPr>
            <p:nvPr/>
          </p:nvSpPr>
          <p:spPr bwMode="auto">
            <a:xfrm>
              <a:off x="3792" y="1085"/>
              <a:ext cx="0" cy="2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Line 1055"/>
            <p:cNvSpPr>
              <a:spLocks noChangeShapeType="1"/>
            </p:cNvSpPr>
            <p:nvPr/>
          </p:nvSpPr>
          <p:spPr bwMode="auto">
            <a:xfrm>
              <a:off x="3741" y="1109"/>
              <a:ext cx="0" cy="18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31781" name="Picture 1061" descr="MCj04348160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943350" y="2114550"/>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1783" name="Freeform 1063"/>
          <p:cNvSpPr>
            <a:spLocks/>
          </p:cNvSpPr>
          <p:nvPr/>
        </p:nvSpPr>
        <p:spPr bwMode="auto">
          <a:xfrm>
            <a:off x="3328988" y="2095500"/>
            <a:ext cx="1054100" cy="1677988"/>
          </a:xfrm>
          <a:custGeom>
            <a:avLst/>
            <a:gdLst>
              <a:gd name="T0" fmla="*/ 664 w 664"/>
              <a:gd name="T1" fmla="*/ 1057 h 1057"/>
              <a:gd name="T2" fmla="*/ 90 w 664"/>
              <a:gd name="T3" fmla="*/ 304 h 1057"/>
              <a:gd name="T4" fmla="*/ 125 w 664"/>
              <a:gd name="T5" fmla="*/ 102 h 1057"/>
              <a:gd name="T6" fmla="*/ 351 w 664"/>
              <a:gd name="T7" fmla="*/ 22 h 1057"/>
              <a:gd name="T8" fmla="*/ 521 w 664"/>
              <a:gd name="T9" fmla="*/ 172 h 1057"/>
              <a:gd name="T10" fmla="*/ 664 w 664"/>
              <a:gd name="T11" fmla="*/ 1057 h 1057"/>
            </a:gdLst>
            <a:ahLst/>
            <a:cxnLst>
              <a:cxn ang="0">
                <a:pos x="T0" y="T1"/>
              </a:cxn>
              <a:cxn ang="0">
                <a:pos x="T2" y="T3"/>
              </a:cxn>
              <a:cxn ang="0">
                <a:pos x="T4" y="T5"/>
              </a:cxn>
              <a:cxn ang="0">
                <a:pos x="T6" y="T7"/>
              </a:cxn>
              <a:cxn ang="0">
                <a:pos x="T8" y="T9"/>
              </a:cxn>
              <a:cxn ang="0">
                <a:pos x="T10" y="T11"/>
              </a:cxn>
            </a:cxnLst>
            <a:rect l="0" t="0" r="r" b="b"/>
            <a:pathLst>
              <a:path w="664" h="1057">
                <a:moveTo>
                  <a:pt x="664" y="1057"/>
                </a:moveTo>
                <a:lnTo>
                  <a:pt x="90" y="304"/>
                </a:lnTo>
                <a:cubicBezTo>
                  <a:pt x="0" y="145"/>
                  <a:pt x="82" y="149"/>
                  <a:pt x="125" y="102"/>
                </a:cubicBezTo>
                <a:cubicBezTo>
                  <a:pt x="168" y="55"/>
                  <a:pt x="285" y="10"/>
                  <a:pt x="351" y="22"/>
                </a:cubicBezTo>
                <a:cubicBezTo>
                  <a:pt x="417" y="34"/>
                  <a:pt x="469" y="0"/>
                  <a:pt x="521" y="172"/>
                </a:cubicBezTo>
                <a:lnTo>
                  <a:pt x="664" y="1057"/>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86" name="AutoShape 1066"/>
          <p:cNvSpPr>
            <a:spLocks noChangeArrowheads="1"/>
          </p:cNvSpPr>
          <p:nvPr/>
        </p:nvSpPr>
        <p:spPr bwMode="auto">
          <a:xfrm>
            <a:off x="3941763" y="21018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790" name="AutoShape 1070"/>
          <p:cNvSpPr>
            <a:spLocks noChangeArrowheads="1"/>
          </p:cNvSpPr>
          <p:nvPr/>
        </p:nvSpPr>
        <p:spPr bwMode="auto">
          <a:xfrm>
            <a:off x="4110038" y="31178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31794" name="Group 1074"/>
          <p:cNvGrpSpPr>
            <a:grpSpLocks/>
          </p:cNvGrpSpPr>
          <p:nvPr/>
        </p:nvGrpSpPr>
        <p:grpSpPr bwMode="auto">
          <a:xfrm>
            <a:off x="7445375" y="5646738"/>
            <a:ext cx="1698625" cy="1211262"/>
            <a:chOff x="4690" y="3557"/>
            <a:chExt cx="1070" cy="763"/>
          </a:xfrm>
        </p:grpSpPr>
        <p:grpSp>
          <p:nvGrpSpPr>
            <p:cNvPr id="30699" name="Group 1003"/>
            <p:cNvGrpSpPr>
              <a:grpSpLocks/>
            </p:cNvGrpSpPr>
            <p:nvPr/>
          </p:nvGrpSpPr>
          <p:grpSpPr bwMode="auto">
            <a:xfrm>
              <a:off x="4690" y="3557"/>
              <a:ext cx="1070" cy="763"/>
              <a:chOff x="4690" y="3557"/>
              <a:chExt cx="1070" cy="763"/>
            </a:xfrm>
          </p:grpSpPr>
          <p:sp>
            <p:nvSpPr>
              <p:cNvPr id="30700" name="Rectangle 1004"/>
              <p:cNvSpPr>
                <a:spLocks noChangeArrowheads="1"/>
              </p:cNvSpPr>
              <p:nvPr/>
            </p:nvSpPr>
            <p:spPr bwMode="auto">
              <a:xfrm>
                <a:off x="4690" y="3557"/>
                <a:ext cx="1070" cy="7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0701" name="Text Box 1005"/>
              <p:cNvSpPr txBox="1">
                <a:spLocks noChangeArrowheads="1"/>
              </p:cNvSpPr>
              <p:nvPr/>
            </p:nvSpPr>
            <p:spPr bwMode="auto">
              <a:xfrm>
                <a:off x="4824" y="3613"/>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a:solidFill>
                      <a:srgbClr val="008000"/>
                    </a:solidFill>
                  </a:rPr>
                  <a:t>(Iwo Jima)</a:t>
                </a:r>
              </a:p>
            </p:txBody>
          </p:sp>
        </p:grpSp>
        <p:pic>
          <p:nvPicPr>
            <p:cNvPr id="29771" name="Picture 75" descr="3patch"/>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469" y="3907"/>
              <a:ext cx="261" cy="245"/>
            </a:xfrm>
            <a:prstGeom prst="rect">
              <a:avLst/>
            </a:prstGeom>
            <a:noFill/>
            <a:extLst>
              <a:ext uri="{909E8E84-426E-40DD-AFC4-6F175D3DCCD1}">
                <a14:hiddenFill xmlns:a14="http://schemas.microsoft.com/office/drawing/2010/main">
                  <a:solidFill>
                    <a:srgbClr val="FFFFFF"/>
                  </a:solidFill>
                </a14:hiddenFill>
              </a:ext>
            </a:extLst>
          </p:spPr>
        </p:pic>
        <p:pic>
          <p:nvPicPr>
            <p:cNvPr id="29772" name="Picture 76" descr="4th%20marine%20division"/>
            <p:cNvPicPr>
              <a:picLocks noChangeAspect="1" noChangeArrowheads="1"/>
            </p:cNvPicPr>
            <p:nvPr/>
          </p:nvPicPr>
          <p:blipFill>
            <a:blip r:embed="rId1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34" y="3910"/>
              <a:ext cx="256" cy="256"/>
            </a:xfrm>
            <a:prstGeom prst="rect">
              <a:avLst/>
            </a:prstGeom>
            <a:noFill/>
            <a:extLst>
              <a:ext uri="{909E8E84-426E-40DD-AFC4-6F175D3DCCD1}">
                <a14:hiddenFill xmlns:a14="http://schemas.microsoft.com/office/drawing/2010/main">
                  <a:solidFill>
                    <a:srgbClr val="FFFFFF"/>
                  </a:solidFill>
                </a14:hiddenFill>
              </a:ext>
            </a:extLst>
          </p:spPr>
        </p:pic>
        <p:pic>
          <p:nvPicPr>
            <p:cNvPr id="29773" name="Picture 77" descr="5th%20marine%20division"/>
            <p:cNvPicPr>
              <a:picLocks noChangeAspect="1" noChangeArrowheads="1"/>
            </p:cNvPicPr>
            <p:nvPr/>
          </p:nvPicPr>
          <p:blipFill>
            <a:blip r:embed="rId20">
              <a:clrChange>
                <a:clrFrom>
                  <a:srgbClr val="FFFFFF"/>
                </a:clrFrom>
                <a:clrTo>
                  <a:srgbClr val="FFFFFF">
                    <a:alpha val="0"/>
                  </a:srgbClr>
                </a:clrTo>
              </a:clrChange>
              <a:lum bright="10000" contrast="26000"/>
              <a:extLst>
                <a:ext uri="{28A0092B-C50C-407E-A947-70E740481C1C}">
                  <a14:useLocalDpi xmlns:a14="http://schemas.microsoft.com/office/drawing/2010/main" val="0"/>
                </a:ext>
              </a:extLst>
            </a:blip>
            <a:srcRect/>
            <a:stretch>
              <a:fillRect/>
            </a:stretch>
          </p:blipFill>
          <p:spPr bwMode="auto">
            <a:xfrm>
              <a:off x="4853" y="3921"/>
              <a:ext cx="219" cy="238"/>
            </a:xfrm>
            <a:prstGeom prst="rect">
              <a:avLst/>
            </a:prstGeom>
            <a:noFill/>
            <a:extLst>
              <a:ext uri="{909E8E84-426E-40DD-AFC4-6F175D3DCCD1}">
                <a14:hiddenFill xmlns:a14="http://schemas.microsoft.com/office/drawing/2010/main">
                  <a:solidFill>
                    <a:srgbClr val="FFFFFF"/>
                  </a:solidFill>
                </a14:hiddenFill>
              </a:ext>
            </a:extLst>
          </p:spPr>
        </p:pic>
      </p:grpSp>
      <p:sp>
        <p:nvSpPr>
          <p:cNvPr id="31788" name="Oval 1068"/>
          <p:cNvSpPr>
            <a:spLocks noChangeArrowheads="1"/>
          </p:cNvSpPr>
          <p:nvPr/>
        </p:nvSpPr>
        <p:spPr bwMode="auto">
          <a:xfrm>
            <a:off x="4110038" y="3132138"/>
            <a:ext cx="252412" cy="238125"/>
          </a:xfrm>
          <a:prstGeom prst="ellipse">
            <a:avLst/>
          </a:prstGeom>
          <a:noFill/>
          <a:ln w="38100">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795" name="Picture 1075"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4488" y="319246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1796" name="Picture 1076" descr="MCj04348160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75075" y="2095500"/>
            <a:ext cx="2286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31797" name="Picture 1077" descr="MCj0434816000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25850" y="2162175"/>
            <a:ext cx="228600" cy="228600"/>
          </a:xfrm>
          <a:prstGeom prst="rect">
            <a:avLst/>
          </a:prstGeom>
          <a:noFill/>
          <a:extLst>
            <a:ext uri="{909E8E84-426E-40DD-AFC4-6F175D3DCCD1}">
              <a14:hiddenFill xmlns:a14="http://schemas.microsoft.com/office/drawing/2010/main">
                <a:solidFill>
                  <a:srgbClr val="FFFFFF"/>
                </a:solidFill>
              </a14:hiddenFill>
            </a:ext>
          </a:extLst>
        </p:spPr>
      </p:pic>
      <p:sp>
        <p:nvSpPr>
          <p:cNvPr id="31784" name="AutoShape 1064"/>
          <p:cNvSpPr>
            <a:spLocks noChangeArrowheads="1"/>
          </p:cNvSpPr>
          <p:nvPr/>
        </p:nvSpPr>
        <p:spPr bwMode="auto">
          <a:xfrm>
            <a:off x="3648075" y="21240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785" name="AutoShape 1065"/>
          <p:cNvSpPr>
            <a:spLocks noChangeArrowheads="1"/>
          </p:cNvSpPr>
          <p:nvPr/>
        </p:nvSpPr>
        <p:spPr bwMode="auto">
          <a:xfrm>
            <a:off x="3770313" y="20859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789" name="Freeform 1069"/>
          <p:cNvSpPr>
            <a:spLocks/>
          </p:cNvSpPr>
          <p:nvPr/>
        </p:nvSpPr>
        <p:spPr bwMode="auto">
          <a:xfrm rot="-1119315">
            <a:off x="4227513" y="3133725"/>
            <a:ext cx="265112" cy="206375"/>
          </a:xfrm>
          <a:custGeom>
            <a:avLst/>
            <a:gdLst>
              <a:gd name="T0" fmla="*/ 692 w 1362"/>
              <a:gd name="T1" fmla="*/ 0 h 1060"/>
              <a:gd name="T2" fmla="*/ 734 w 1362"/>
              <a:gd name="T3" fmla="*/ 70 h 1060"/>
              <a:gd name="T4" fmla="*/ 748 w 1362"/>
              <a:gd name="T5" fmla="*/ 280 h 1060"/>
              <a:gd name="T6" fmla="*/ 770 w 1362"/>
              <a:gd name="T7" fmla="*/ 328 h 1060"/>
              <a:gd name="T8" fmla="*/ 862 w 1362"/>
              <a:gd name="T9" fmla="*/ 348 h 1060"/>
              <a:gd name="T10" fmla="*/ 1280 w 1362"/>
              <a:gd name="T11" fmla="*/ 372 h 1060"/>
              <a:gd name="T12" fmla="*/ 1352 w 1362"/>
              <a:gd name="T13" fmla="*/ 418 h 1060"/>
              <a:gd name="T14" fmla="*/ 1330 w 1362"/>
              <a:gd name="T15" fmla="*/ 512 h 1060"/>
              <a:gd name="T16" fmla="*/ 828 w 1362"/>
              <a:gd name="T17" fmla="*/ 608 h 1060"/>
              <a:gd name="T18" fmla="*/ 740 w 1362"/>
              <a:gd name="T19" fmla="*/ 664 h 1060"/>
              <a:gd name="T20" fmla="*/ 734 w 1362"/>
              <a:gd name="T21" fmla="*/ 774 h 1060"/>
              <a:gd name="T22" fmla="*/ 728 w 1362"/>
              <a:gd name="T23" fmla="*/ 908 h 1060"/>
              <a:gd name="T24" fmla="*/ 926 w 1362"/>
              <a:gd name="T25" fmla="*/ 936 h 1060"/>
              <a:gd name="T26" fmla="*/ 934 w 1362"/>
              <a:gd name="T27" fmla="*/ 964 h 1060"/>
              <a:gd name="T28" fmla="*/ 930 w 1362"/>
              <a:gd name="T29" fmla="*/ 1000 h 1060"/>
              <a:gd name="T30" fmla="*/ 896 w 1362"/>
              <a:gd name="T31" fmla="*/ 1032 h 1060"/>
              <a:gd name="T32" fmla="*/ 694 w 1362"/>
              <a:gd name="T33" fmla="*/ 1060 h 1060"/>
              <a:gd name="T34" fmla="*/ 498 w 1362"/>
              <a:gd name="T35" fmla="*/ 1032 h 1060"/>
              <a:gd name="T36" fmla="*/ 466 w 1362"/>
              <a:gd name="T37" fmla="*/ 1006 h 1060"/>
              <a:gd name="T38" fmla="*/ 458 w 1362"/>
              <a:gd name="T39" fmla="*/ 968 h 1060"/>
              <a:gd name="T40" fmla="*/ 480 w 1362"/>
              <a:gd name="T41" fmla="*/ 936 h 1060"/>
              <a:gd name="T42" fmla="*/ 662 w 1362"/>
              <a:gd name="T43" fmla="*/ 908 h 1060"/>
              <a:gd name="T44" fmla="*/ 648 w 1362"/>
              <a:gd name="T45" fmla="*/ 766 h 1060"/>
              <a:gd name="T46" fmla="*/ 644 w 1362"/>
              <a:gd name="T47" fmla="*/ 660 h 1060"/>
              <a:gd name="T48" fmla="*/ 562 w 1362"/>
              <a:gd name="T49" fmla="*/ 608 h 1060"/>
              <a:gd name="T50" fmla="*/ 46 w 1362"/>
              <a:gd name="T51" fmla="*/ 512 h 1060"/>
              <a:gd name="T52" fmla="*/ 28 w 1362"/>
              <a:gd name="T53" fmla="*/ 430 h 1060"/>
              <a:gd name="T54" fmla="*/ 82 w 1362"/>
              <a:gd name="T55" fmla="*/ 370 h 1060"/>
              <a:gd name="T56" fmla="*/ 522 w 1362"/>
              <a:gd name="T57" fmla="*/ 348 h 1060"/>
              <a:gd name="T58" fmla="*/ 604 w 1362"/>
              <a:gd name="T59" fmla="*/ 330 h 1060"/>
              <a:gd name="T60" fmla="*/ 640 w 1362"/>
              <a:gd name="T61" fmla="*/ 276 h 1060"/>
              <a:gd name="T62" fmla="*/ 650 w 1362"/>
              <a:gd name="T63" fmla="*/ 72 h 1060"/>
              <a:gd name="T64" fmla="*/ 692 w 1362"/>
              <a:gd name="T65"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2" h="1060">
                <a:moveTo>
                  <a:pt x="692" y="0"/>
                </a:moveTo>
                <a:cubicBezTo>
                  <a:pt x="706" y="0"/>
                  <a:pt x="725" y="23"/>
                  <a:pt x="734" y="70"/>
                </a:cubicBezTo>
                <a:lnTo>
                  <a:pt x="748" y="280"/>
                </a:lnTo>
                <a:cubicBezTo>
                  <a:pt x="754" y="323"/>
                  <a:pt x="751" y="317"/>
                  <a:pt x="770" y="328"/>
                </a:cubicBezTo>
                <a:lnTo>
                  <a:pt x="862" y="348"/>
                </a:lnTo>
                <a:lnTo>
                  <a:pt x="1280" y="372"/>
                </a:lnTo>
                <a:cubicBezTo>
                  <a:pt x="1362" y="384"/>
                  <a:pt x="1344" y="395"/>
                  <a:pt x="1352" y="418"/>
                </a:cubicBezTo>
                <a:lnTo>
                  <a:pt x="1330" y="512"/>
                </a:lnTo>
                <a:lnTo>
                  <a:pt x="828" y="608"/>
                </a:lnTo>
                <a:cubicBezTo>
                  <a:pt x="730" y="633"/>
                  <a:pt x="756" y="636"/>
                  <a:pt x="740" y="664"/>
                </a:cubicBezTo>
                <a:lnTo>
                  <a:pt x="734" y="774"/>
                </a:lnTo>
                <a:lnTo>
                  <a:pt x="728" y="908"/>
                </a:lnTo>
                <a:lnTo>
                  <a:pt x="926" y="936"/>
                </a:lnTo>
                <a:lnTo>
                  <a:pt x="934" y="964"/>
                </a:lnTo>
                <a:lnTo>
                  <a:pt x="930" y="1000"/>
                </a:lnTo>
                <a:cubicBezTo>
                  <a:pt x="924" y="1011"/>
                  <a:pt x="935" y="1022"/>
                  <a:pt x="896" y="1032"/>
                </a:cubicBezTo>
                <a:lnTo>
                  <a:pt x="694" y="1060"/>
                </a:lnTo>
                <a:lnTo>
                  <a:pt x="498" y="1032"/>
                </a:lnTo>
                <a:cubicBezTo>
                  <a:pt x="460" y="1023"/>
                  <a:pt x="473" y="1017"/>
                  <a:pt x="466" y="1006"/>
                </a:cubicBezTo>
                <a:lnTo>
                  <a:pt x="458" y="968"/>
                </a:lnTo>
                <a:cubicBezTo>
                  <a:pt x="460" y="956"/>
                  <a:pt x="446" y="946"/>
                  <a:pt x="480" y="936"/>
                </a:cubicBezTo>
                <a:lnTo>
                  <a:pt x="662" y="908"/>
                </a:lnTo>
                <a:lnTo>
                  <a:pt x="648" y="766"/>
                </a:lnTo>
                <a:lnTo>
                  <a:pt x="644" y="660"/>
                </a:lnTo>
                <a:cubicBezTo>
                  <a:pt x="630" y="634"/>
                  <a:pt x="662" y="633"/>
                  <a:pt x="562" y="608"/>
                </a:cubicBezTo>
                <a:lnTo>
                  <a:pt x="46" y="512"/>
                </a:lnTo>
                <a:lnTo>
                  <a:pt x="28" y="430"/>
                </a:lnTo>
                <a:cubicBezTo>
                  <a:pt x="34" y="406"/>
                  <a:pt x="0" y="384"/>
                  <a:pt x="82" y="370"/>
                </a:cubicBezTo>
                <a:lnTo>
                  <a:pt x="522" y="348"/>
                </a:lnTo>
                <a:lnTo>
                  <a:pt x="604" y="330"/>
                </a:lnTo>
                <a:cubicBezTo>
                  <a:pt x="624" y="318"/>
                  <a:pt x="632" y="319"/>
                  <a:pt x="640" y="276"/>
                </a:cubicBezTo>
                <a:lnTo>
                  <a:pt x="650" y="72"/>
                </a:lnTo>
                <a:cubicBezTo>
                  <a:pt x="659" y="26"/>
                  <a:pt x="678" y="0"/>
                  <a:pt x="692" y="0"/>
                </a:cubicBezTo>
                <a:close/>
              </a:path>
            </a:pathLst>
          </a:cu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8" name="Freeform 1078"/>
          <p:cNvSpPr>
            <a:spLocks/>
          </p:cNvSpPr>
          <p:nvPr/>
        </p:nvSpPr>
        <p:spPr bwMode="auto">
          <a:xfrm>
            <a:off x="3870325" y="2127250"/>
            <a:ext cx="277813" cy="831850"/>
          </a:xfrm>
          <a:custGeom>
            <a:avLst/>
            <a:gdLst>
              <a:gd name="T0" fmla="*/ 0 w 175"/>
              <a:gd name="T1" fmla="*/ 524 h 524"/>
              <a:gd name="T2" fmla="*/ 58 w 175"/>
              <a:gd name="T3" fmla="*/ 88 h 524"/>
              <a:gd name="T4" fmla="*/ 124 w 175"/>
              <a:gd name="T5" fmla="*/ 18 h 524"/>
              <a:gd name="T6" fmla="*/ 154 w 175"/>
              <a:gd name="T7" fmla="*/ 110 h 524"/>
              <a:gd name="T8" fmla="*/ 0 w 175"/>
              <a:gd name="T9" fmla="*/ 524 h 524"/>
            </a:gdLst>
            <a:ahLst/>
            <a:cxnLst>
              <a:cxn ang="0">
                <a:pos x="T0" y="T1"/>
              </a:cxn>
              <a:cxn ang="0">
                <a:pos x="T2" y="T3"/>
              </a:cxn>
              <a:cxn ang="0">
                <a:pos x="T4" y="T5"/>
              </a:cxn>
              <a:cxn ang="0">
                <a:pos x="T6" y="T7"/>
              </a:cxn>
              <a:cxn ang="0">
                <a:pos x="T8" y="T9"/>
              </a:cxn>
            </a:cxnLst>
            <a:rect l="0" t="0" r="r" b="b"/>
            <a:pathLst>
              <a:path w="175" h="524">
                <a:moveTo>
                  <a:pt x="0" y="524"/>
                </a:moveTo>
                <a:lnTo>
                  <a:pt x="58" y="88"/>
                </a:lnTo>
                <a:cubicBezTo>
                  <a:pt x="74" y="0"/>
                  <a:pt x="108" y="14"/>
                  <a:pt x="124" y="18"/>
                </a:cubicBezTo>
                <a:cubicBezTo>
                  <a:pt x="140" y="22"/>
                  <a:pt x="175" y="26"/>
                  <a:pt x="154" y="110"/>
                </a:cubicBezTo>
                <a:lnTo>
                  <a:pt x="0" y="524"/>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99" name="AutoShape 1079"/>
          <p:cNvSpPr>
            <a:spLocks noChangeArrowheads="1"/>
          </p:cNvSpPr>
          <p:nvPr/>
        </p:nvSpPr>
        <p:spPr bwMode="auto">
          <a:xfrm>
            <a:off x="3903663" y="20701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00" name="Freeform 1080"/>
          <p:cNvSpPr>
            <a:spLocks/>
          </p:cNvSpPr>
          <p:nvPr/>
        </p:nvSpPr>
        <p:spPr bwMode="auto">
          <a:xfrm>
            <a:off x="3895725" y="2965450"/>
            <a:ext cx="468313" cy="403225"/>
          </a:xfrm>
          <a:custGeom>
            <a:avLst/>
            <a:gdLst>
              <a:gd name="T0" fmla="*/ 0 w 295"/>
              <a:gd name="T1" fmla="*/ 0 h 254"/>
              <a:gd name="T2" fmla="*/ 252 w 295"/>
              <a:gd name="T3" fmla="*/ 144 h 254"/>
              <a:gd name="T4" fmla="*/ 260 w 295"/>
              <a:gd name="T5" fmla="*/ 226 h 254"/>
              <a:gd name="T6" fmla="*/ 164 w 295"/>
              <a:gd name="T7" fmla="*/ 216 h 254"/>
              <a:gd name="T8" fmla="*/ 0 w 295"/>
              <a:gd name="T9" fmla="*/ 0 h 254"/>
            </a:gdLst>
            <a:ahLst/>
            <a:cxnLst>
              <a:cxn ang="0">
                <a:pos x="T0" y="T1"/>
              </a:cxn>
              <a:cxn ang="0">
                <a:pos x="T2" y="T3"/>
              </a:cxn>
              <a:cxn ang="0">
                <a:pos x="T4" y="T5"/>
              </a:cxn>
              <a:cxn ang="0">
                <a:pos x="T6" y="T7"/>
              </a:cxn>
              <a:cxn ang="0">
                <a:pos x="T8" y="T9"/>
              </a:cxn>
            </a:cxnLst>
            <a:rect l="0" t="0" r="r" b="b"/>
            <a:pathLst>
              <a:path w="295" h="254">
                <a:moveTo>
                  <a:pt x="0" y="0"/>
                </a:moveTo>
                <a:lnTo>
                  <a:pt x="252" y="144"/>
                </a:lnTo>
                <a:cubicBezTo>
                  <a:pt x="295" y="182"/>
                  <a:pt x="275" y="214"/>
                  <a:pt x="260" y="226"/>
                </a:cubicBezTo>
                <a:cubicBezTo>
                  <a:pt x="245" y="238"/>
                  <a:pt x="207" y="254"/>
                  <a:pt x="164" y="216"/>
                </a:cubicBezTo>
                <a:lnTo>
                  <a:pt x="0" y="0"/>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1" name="AutoShape 1081"/>
          <p:cNvSpPr>
            <a:spLocks noChangeArrowheads="1"/>
          </p:cNvSpPr>
          <p:nvPr/>
        </p:nvSpPr>
        <p:spPr bwMode="auto">
          <a:xfrm>
            <a:off x="4103688" y="31178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02" name="Freeform 1082"/>
          <p:cNvSpPr>
            <a:spLocks/>
          </p:cNvSpPr>
          <p:nvPr/>
        </p:nvSpPr>
        <p:spPr bwMode="auto">
          <a:xfrm>
            <a:off x="2584450" y="3987800"/>
            <a:ext cx="196850" cy="457200"/>
          </a:xfrm>
          <a:custGeom>
            <a:avLst/>
            <a:gdLst>
              <a:gd name="T0" fmla="*/ 52 w 124"/>
              <a:gd name="T1" fmla="*/ 0 h 288"/>
              <a:gd name="T2" fmla="*/ 12 w 124"/>
              <a:gd name="T3" fmla="*/ 144 h 288"/>
              <a:gd name="T4" fmla="*/ 124 w 124"/>
              <a:gd name="T5" fmla="*/ 288 h 288"/>
            </a:gdLst>
            <a:ahLst/>
            <a:cxnLst>
              <a:cxn ang="0">
                <a:pos x="T0" y="T1"/>
              </a:cxn>
              <a:cxn ang="0">
                <a:pos x="T2" y="T3"/>
              </a:cxn>
              <a:cxn ang="0">
                <a:pos x="T4" y="T5"/>
              </a:cxn>
            </a:cxnLst>
            <a:rect l="0" t="0" r="r" b="b"/>
            <a:pathLst>
              <a:path w="124" h="288">
                <a:moveTo>
                  <a:pt x="52" y="0"/>
                </a:moveTo>
                <a:cubicBezTo>
                  <a:pt x="45" y="24"/>
                  <a:pt x="0" y="96"/>
                  <a:pt x="12" y="144"/>
                </a:cubicBezTo>
                <a:cubicBezTo>
                  <a:pt x="24" y="192"/>
                  <a:pt x="101" y="258"/>
                  <a:pt x="124" y="288"/>
                </a:cubicBezTo>
              </a:path>
            </a:pathLst>
          </a:custGeom>
          <a:noFill/>
          <a:ln w="50800">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03" name="AutoShape 1083"/>
          <p:cNvSpPr>
            <a:spLocks noChangeArrowheads="1"/>
          </p:cNvSpPr>
          <p:nvPr/>
        </p:nvSpPr>
        <p:spPr bwMode="auto">
          <a:xfrm>
            <a:off x="2881313" y="4333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1804" name="Picture 1084"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16238" y="4430713"/>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31805" name="AutoShape 1085"/>
          <p:cNvSpPr>
            <a:spLocks noChangeArrowheads="1"/>
          </p:cNvSpPr>
          <p:nvPr/>
        </p:nvSpPr>
        <p:spPr bwMode="auto">
          <a:xfrm>
            <a:off x="2166938" y="45593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1806" name="Picture 1086" descr="AustraliaF"/>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87575" y="4632325"/>
            <a:ext cx="192088" cy="127000"/>
          </a:xfrm>
          <a:prstGeom prst="rect">
            <a:avLst/>
          </a:prstGeom>
          <a:noFill/>
          <a:extLst>
            <a:ext uri="{909E8E84-426E-40DD-AFC4-6F175D3DCCD1}">
              <a14:hiddenFill xmlns:a14="http://schemas.microsoft.com/office/drawing/2010/main">
                <a:solidFill>
                  <a:srgbClr val="FFFFFF"/>
                </a:solidFill>
              </a14:hiddenFill>
            </a:ext>
          </a:extLst>
        </p:spPr>
      </p:pic>
      <p:sp>
        <p:nvSpPr>
          <p:cNvPr id="31807" name="AutoShape 1087"/>
          <p:cNvSpPr>
            <a:spLocks noChangeArrowheads="1"/>
          </p:cNvSpPr>
          <p:nvPr/>
        </p:nvSpPr>
        <p:spPr bwMode="auto">
          <a:xfrm>
            <a:off x="663575" y="33353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1808" name="Picture 1088" descr="UnionJack"/>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09600" y="3413125"/>
            <a:ext cx="377825" cy="187325"/>
          </a:xfrm>
          <a:prstGeom prst="rect">
            <a:avLst/>
          </a:prstGeom>
          <a:noFill/>
          <a:extLst>
            <a:ext uri="{909E8E84-426E-40DD-AFC4-6F175D3DCCD1}">
              <a14:hiddenFill xmlns:a14="http://schemas.microsoft.com/office/drawing/2010/main">
                <a:solidFill>
                  <a:srgbClr val="FFFFFF"/>
                </a:solidFill>
              </a14:hiddenFill>
            </a:ext>
          </a:extLst>
        </p:spPr>
      </p:pic>
      <p:sp>
        <p:nvSpPr>
          <p:cNvPr id="31816" name="Freeform 1096"/>
          <p:cNvSpPr>
            <a:spLocks/>
          </p:cNvSpPr>
          <p:nvPr/>
        </p:nvSpPr>
        <p:spPr bwMode="auto">
          <a:xfrm>
            <a:off x="3078163" y="2949575"/>
            <a:ext cx="684212" cy="198438"/>
          </a:xfrm>
          <a:custGeom>
            <a:avLst/>
            <a:gdLst>
              <a:gd name="T0" fmla="*/ 431 w 431"/>
              <a:gd name="T1" fmla="*/ 24 h 125"/>
              <a:gd name="T2" fmla="*/ 97 w 431"/>
              <a:gd name="T3" fmla="*/ 116 h 125"/>
              <a:gd name="T4" fmla="*/ 5 w 431"/>
              <a:gd name="T5" fmla="*/ 78 h 125"/>
              <a:gd name="T6" fmla="*/ 71 w 431"/>
              <a:gd name="T7" fmla="*/ 0 h 125"/>
              <a:gd name="T8" fmla="*/ 431 w 431"/>
              <a:gd name="T9" fmla="*/ 24 h 125"/>
            </a:gdLst>
            <a:ahLst/>
            <a:cxnLst>
              <a:cxn ang="0">
                <a:pos x="T0" y="T1"/>
              </a:cxn>
              <a:cxn ang="0">
                <a:pos x="T2" y="T3"/>
              </a:cxn>
              <a:cxn ang="0">
                <a:pos x="T4" y="T5"/>
              </a:cxn>
              <a:cxn ang="0">
                <a:pos x="T6" y="T7"/>
              </a:cxn>
              <a:cxn ang="0">
                <a:pos x="T8" y="T9"/>
              </a:cxn>
            </a:cxnLst>
            <a:rect l="0" t="0" r="r" b="b"/>
            <a:pathLst>
              <a:path w="431" h="125">
                <a:moveTo>
                  <a:pt x="431" y="24"/>
                </a:moveTo>
                <a:lnTo>
                  <a:pt x="97" y="116"/>
                </a:lnTo>
                <a:cubicBezTo>
                  <a:pt x="26" y="125"/>
                  <a:pt x="9" y="97"/>
                  <a:pt x="5" y="78"/>
                </a:cubicBezTo>
                <a:cubicBezTo>
                  <a:pt x="1" y="59"/>
                  <a:pt x="0" y="9"/>
                  <a:pt x="71" y="0"/>
                </a:cubicBezTo>
                <a:lnTo>
                  <a:pt x="431" y="24"/>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7" name="AutoShape 1097"/>
          <p:cNvSpPr>
            <a:spLocks noChangeArrowheads="1"/>
          </p:cNvSpPr>
          <p:nvPr/>
        </p:nvSpPr>
        <p:spPr bwMode="auto">
          <a:xfrm>
            <a:off x="3055938" y="2895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18" name="Freeform 1098"/>
          <p:cNvSpPr>
            <a:spLocks/>
          </p:cNvSpPr>
          <p:nvPr/>
        </p:nvSpPr>
        <p:spPr bwMode="auto">
          <a:xfrm>
            <a:off x="3276600" y="2473325"/>
            <a:ext cx="590550" cy="488950"/>
          </a:xfrm>
          <a:custGeom>
            <a:avLst/>
            <a:gdLst>
              <a:gd name="T0" fmla="*/ 372 w 372"/>
              <a:gd name="T1" fmla="*/ 308 h 308"/>
              <a:gd name="T2" fmla="*/ 66 w 372"/>
              <a:gd name="T3" fmla="*/ 143 h 308"/>
              <a:gd name="T4" fmla="*/ 15 w 372"/>
              <a:gd name="T5" fmla="*/ 14 h 308"/>
              <a:gd name="T6" fmla="*/ 159 w 372"/>
              <a:gd name="T7" fmla="*/ 56 h 308"/>
              <a:gd name="T8" fmla="*/ 372 w 372"/>
              <a:gd name="T9" fmla="*/ 308 h 308"/>
            </a:gdLst>
            <a:ahLst/>
            <a:cxnLst>
              <a:cxn ang="0">
                <a:pos x="T0" y="T1"/>
              </a:cxn>
              <a:cxn ang="0">
                <a:pos x="T2" y="T3"/>
              </a:cxn>
              <a:cxn ang="0">
                <a:pos x="T4" y="T5"/>
              </a:cxn>
              <a:cxn ang="0">
                <a:pos x="T6" y="T7"/>
              </a:cxn>
              <a:cxn ang="0">
                <a:pos x="T8" y="T9"/>
              </a:cxn>
            </a:cxnLst>
            <a:rect l="0" t="0" r="r" b="b"/>
            <a:pathLst>
              <a:path w="372" h="308">
                <a:moveTo>
                  <a:pt x="372" y="308"/>
                </a:moveTo>
                <a:lnTo>
                  <a:pt x="66" y="143"/>
                </a:lnTo>
                <a:cubicBezTo>
                  <a:pt x="7" y="94"/>
                  <a:pt x="0" y="28"/>
                  <a:pt x="15" y="14"/>
                </a:cubicBezTo>
                <a:cubicBezTo>
                  <a:pt x="30" y="0"/>
                  <a:pt x="100" y="7"/>
                  <a:pt x="159" y="56"/>
                </a:cubicBezTo>
                <a:lnTo>
                  <a:pt x="372" y="308"/>
                </a:lnTo>
                <a:close/>
              </a:path>
            </a:pathLst>
          </a:custGeom>
          <a:solidFill>
            <a:srgbClr val="000080">
              <a:alpha val="3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19" name="AutoShape 1099"/>
          <p:cNvSpPr>
            <a:spLocks noChangeArrowheads="1"/>
          </p:cNvSpPr>
          <p:nvPr/>
        </p:nvSpPr>
        <p:spPr bwMode="auto">
          <a:xfrm>
            <a:off x="3254375" y="24130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31820" name="Group 1100"/>
          <p:cNvGrpSpPr>
            <a:grpSpLocks/>
          </p:cNvGrpSpPr>
          <p:nvPr/>
        </p:nvGrpSpPr>
        <p:grpSpPr bwMode="auto">
          <a:xfrm>
            <a:off x="7445375" y="5646738"/>
            <a:ext cx="1698625" cy="1211262"/>
            <a:chOff x="3615" y="3557"/>
            <a:chExt cx="1070" cy="763"/>
          </a:xfrm>
        </p:grpSpPr>
        <p:grpSp>
          <p:nvGrpSpPr>
            <p:cNvPr id="31810" name="Group 1090"/>
            <p:cNvGrpSpPr>
              <a:grpSpLocks/>
            </p:cNvGrpSpPr>
            <p:nvPr/>
          </p:nvGrpSpPr>
          <p:grpSpPr bwMode="auto">
            <a:xfrm>
              <a:off x="3615" y="3557"/>
              <a:ext cx="1070" cy="763"/>
              <a:chOff x="4690" y="3557"/>
              <a:chExt cx="1070" cy="763"/>
            </a:xfrm>
          </p:grpSpPr>
          <p:sp>
            <p:nvSpPr>
              <p:cNvPr id="31811" name="Rectangle 1091"/>
              <p:cNvSpPr>
                <a:spLocks noChangeArrowheads="1"/>
              </p:cNvSpPr>
              <p:nvPr/>
            </p:nvSpPr>
            <p:spPr bwMode="auto">
              <a:xfrm>
                <a:off x="4690" y="3557"/>
                <a:ext cx="1070" cy="7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12" name="Text Box 1092"/>
              <p:cNvSpPr txBox="1">
                <a:spLocks noChangeArrowheads="1"/>
              </p:cNvSpPr>
              <p:nvPr/>
            </p:nvSpPr>
            <p:spPr bwMode="auto">
              <a:xfrm>
                <a:off x="4824" y="3613"/>
                <a:ext cx="821"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US Ground Forces</a:t>
                </a:r>
              </a:p>
              <a:p>
                <a:pPr algn="ctr"/>
                <a:r>
                  <a:rPr lang="en-US" altLang="en-US" sz="1000" b="1">
                    <a:solidFill>
                      <a:srgbClr val="008000"/>
                    </a:solidFill>
                  </a:rPr>
                  <a:t>(Okinawa)</a:t>
                </a:r>
              </a:p>
            </p:txBody>
          </p:sp>
        </p:grpSp>
        <p:pic>
          <p:nvPicPr>
            <p:cNvPr id="30303" name="Picture 607" descr="silk1stmar"/>
            <p:cNvPicPr>
              <a:picLocks noChangeAspect="1" noChangeArrowheads="1"/>
            </p:cNvPicPr>
            <p:nvPr/>
          </p:nvPicPr>
          <p:blipFill>
            <a:blip r:embed="rId22">
              <a:clrChange>
                <a:clrFrom>
                  <a:srgbClr val="FFFFFF"/>
                </a:clrFrom>
                <a:clrTo>
                  <a:srgbClr val="FFFFFF">
                    <a:alpha val="0"/>
                  </a:srgbClr>
                </a:clrTo>
              </a:clrChange>
              <a:lum bright="24000" contrast="66000"/>
              <a:extLst>
                <a:ext uri="{28A0092B-C50C-407E-A947-70E740481C1C}">
                  <a14:useLocalDpi xmlns:a14="http://schemas.microsoft.com/office/drawing/2010/main" val="0"/>
                </a:ext>
              </a:extLst>
            </a:blip>
            <a:srcRect/>
            <a:stretch>
              <a:fillRect/>
            </a:stretch>
          </p:blipFill>
          <p:spPr bwMode="auto">
            <a:xfrm>
              <a:off x="3709" y="3875"/>
              <a:ext cx="184" cy="215"/>
            </a:xfrm>
            <a:prstGeom prst="rect">
              <a:avLst/>
            </a:prstGeom>
            <a:noFill/>
            <a:extLst>
              <a:ext uri="{909E8E84-426E-40DD-AFC4-6F175D3DCCD1}">
                <a14:hiddenFill xmlns:a14="http://schemas.microsoft.com/office/drawing/2010/main">
                  <a:solidFill>
                    <a:srgbClr val="FFFFFF"/>
                  </a:solidFill>
                </a14:hiddenFill>
              </a:ext>
            </a:extLst>
          </p:spPr>
        </p:pic>
        <p:pic>
          <p:nvPicPr>
            <p:cNvPr id="29785" name="Picture 89"/>
            <p:cNvPicPr>
              <a:picLocks noChangeAspect="1" noChangeArrowheads="1"/>
            </p:cNvPicPr>
            <p:nvPr/>
          </p:nvPicPr>
          <p:blipFill>
            <a:blip r:embed="rId2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95" y="4100"/>
              <a:ext cx="174" cy="174"/>
            </a:xfrm>
            <a:prstGeom prst="rect">
              <a:avLst/>
            </a:prstGeom>
            <a:noFill/>
            <a:extLst>
              <a:ext uri="{909E8E84-426E-40DD-AFC4-6F175D3DCCD1}">
                <a14:hiddenFill xmlns:a14="http://schemas.microsoft.com/office/drawing/2010/main">
                  <a:solidFill>
                    <a:srgbClr val="FFFFFF"/>
                  </a:solidFill>
                </a14:hiddenFill>
              </a:ext>
            </a:extLst>
          </p:spPr>
        </p:pic>
        <p:grpSp>
          <p:nvGrpSpPr>
            <p:cNvPr id="29791" name="Group 95"/>
            <p:cNvGrpSpPr>
              <a:grpSpLocks/>
            </p:cNvGrpSpPr>
            <p:nvPr/>
          </p:nvGrpSpPr>
          <p:grpSpPr bwMode="auto">
            <a:xfrm>
              <a:off x="4432" y="3872"/>
              <a:ext cx="193" cy="194"/>
              <a:chOff x="3714" y="1854"/>
              <a:chExt cx="133" cy="132"/>
            </a:xfrm>
          </p:grpSpPr>
          <p:sp>
            <p:nvSpPr>
              <p:cNvPr id="29792" name="AutoShape 96"/>
              <p:cNvSpPr>
                <a:spLocks noChangeAspect="1" noChangeArrowheads="1" noTextEdit="1"/>
              </p:cNvSpPr>
              <p:nvPr/>
            </p:nvSpPr>
            <p:spPr bwMode="auto">
              <a:xfrm>
                <a:off x="3714" y="1854"/>
                <a:ext cx="133" cy="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793" name="Freeform 97"/>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close/>
                  </a:path>
                </a:pathLst>
              </a:custGeom>
              <a:solidFill>
                <a:srgbClr val="D800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94" name="Freeform 98"/>
              <p:cNvSpPr>
                <a:spLocks/>
              </p:cNvSpPr>
              <p:nvPr/>
            </p:nvSpPr>
            <p:spPr bwMode="auto">
              <a:xfrm>
                <a:off x="3725" y="1864"/>
                <a:ext cx="111" cy="112"/>
              </a:xfrm>
              <a:custGeom>
                <a:avLst/>
                <a:gdLst>
                  <a:gd name="T0" fmla="*/ 973 w 1945"/>
                  <a:gd name="T1" fmla="*/ 1945 h 1945"/>
                  <a:gd name="T2" fmla="*/ 1130 w 1945"/>
                  <a:gd name="T3" fmla="*/ 1932 h 1945"/>
                  <a:gd name="T4" fmla="*/ 1280 w 1945"/>
                  <a:gd name="T5" fmla="*/ 1896 h 1945"/>
                  <a:gd name="T6" fmla="*/ 1419 w 1945"/>
                  <a:gd name="T7" fmla="*/ 1836 h 1945"/>
                  <a:gd name="T8" fmla="*/ 1547 w 1945"/>
                  <a:gd name="T9" fmla="*/ 1758 h 1945"/>
                  <a:gd name="T10" fmla="*/ 1661 w 1945"/>
                  <a:gd name="T11" fmla="*/ 1661 h 1945"/>
                  <a:gd name="T12" fmla="*/ 1758 w 1945"/>
                  <a:gd name="T13" fmla="*/ 1547 h 1945"/>
                  <a:gd name="T14" fmla="*/ 1836 w 1945"/>
                  <a:gd name="T15" fmla="*/ 1419 h 1945"/>
                  <a:gd name="T16" fmla="*/ 1896 w 1945"/>
                  <a:gd name="T17" fmla="*/ 1280 h 1945"/>
                  <a:gd name="T18" fmla="*/ 1932 w 1945"/>
                  <a:gd name="T19" fmla="*/ 1130 h 1945"/>
                  <a:gd name="T20" fmla="*/ 1945 w 1945"/>
                  <a:gd name="T21" fmla="*/ 972 h 1945"/>
                  <a:gd name="T22" fmla="*/ 1945 w 1945"/>
                  <a:gd name="T23" fmla="*/ 972 h 1945"/>
                  <a:gd name="T24" fmla="*/ 1932 w 1945"/>
                  <a:gd name="T25" fmla="*/ 815 h 1945"/>
                  <a:gd name="T26" fmla="*/ 1896 w 1945"/>
                  <a:gd name="T27" fmla="*/ 665 h 1945"/>
                  <a:gd name="T28" fmla="*/ 1836 w 1945"/>
                  <a:gd name="T29" fmla="*/ 525 h 1945"/>
                  <a:gd name="T30" fmla="*/ 1758 w 1945"/>
                  <a:gd name="T31" fmla="*/ 398 h 1945"/>
                  <a:gd name="T32" fmla="*/ 1661 w 1945"/>
                  <a:gd name="T33" fmla="*/ 284 h 1945"/>
                  <a:gd name="T34" fmla="*/ 1547 w 1945"/>
                  <a:gd name="T35" fmla="*/ 187 h 1945"/>
                  <a:gd name="T36" fmla="*/ 1419 w 1945"/>
                  <a:gd name="T37" fmla="*/ 109 h 1945"/>
                  <a:gd name="T38" fmla="*/ 1280 w 1945"/>
                  <a:gd name="T39" fmla="*/ 49 h 1945"/>
                  <a:gd name="T40" fmla="*/ 1130 w 1945"/>
                  <a:gd name="T41" fmla="*/ 13 h 1945"/>
                  <a:gd name="T42" fmla="*/ 972 w 1945"/>
                  <a:gd name="T43" fmla="*/ 0 h 1945"/>
                  <a:gd name="T44" fmla="*/ 972 w 1945"/>
                  <a:gd name="T45" fmla="*/ 0 h 1945"/>
                  <a:gd name="T46" fmla="*/ 815 w 1945"/>
                  <a:gd name="T47" fmla="*/ 13 h 1945"/>
                  <a:gd name="T48" fmla="*/ 665 w 1945"/>
                  <a:gd name="T49" fmla="*/ 49 h 1945"/>
                  <a:gd name="T50" fmla="*/ 525 w 1945"/>
                  <a:gd name="T51" fmla="*/ 109 h 1945"/>
                  <a:gd name="T52" fmla="*/ 398 w 1945"/>
                  <a:gd name="T53" fmla="*/ 187 h 1945"/>
                  <a:gd name="T54" fmla="*/ 284 w 1945"/>
                  <a:gd name="T55" fmla="*/ 284 h 1945"/>
                  <a:gd name="T56" fmla="*/ 187 w 1945"/>
                  <a:gd name="T57" fmla="*/ 398 h 1945"/>
                  <a:gd name="T58" fmla="*/ 109 w 1945"/>
                  <a:gd name="T59" fmla="*/ 525 h 1945"/>
                  <a:gd name="T60" fmla="*/ 49 w 1945"/>
                  <a:gd name="T61" fmla="*/ 665 h 1945"/>
                  <a:gd name="T62" fmla="*/ 13 w 1945"/>
                  <a:gd name="T63" fmla="*/ 815 h 1945"/>
                  <a:gd name="T64" fmla="*/ 0 w 1945"/>
                  <a:gd name="T65" fmla="*/ 973 h 1945"/>
                  <a:gd name="T66" fmla="*/ 0 w 1945"/>
                  <a:gd name="T67" fmla="*/ 973 h 1945"/>
                  <a:gd name="T68" fmla="*/ 13 w 1945"/>
                  <a:gd name="T69" fmla="*/ 1130 h 1945"/>
                  <a:gd name="T70" fmla="*/ 49 w 1945"/>
                  <a:gd name="T71" fmla="*/ 1280 h 1945"/>
                  <a:gd name="T72" fmla="*/ 109 w 1945"/>
                  <a:gd name="T73" fmla="*/ 1419 h 1945"/>
                  <a:gd name="T74" fmla="*/ 187 w 1945"/>
                  <a:gd name="T75" fmla="*/ 1547 h 1945"/>
                  <a:gd name="T76" fmla="*/ 284 w 1945"/>
                  <a:gd name="T77" fmla="*/ 1661 h 1945"/>
                  <a:gd name="T78" fmla="*/ 398 w 1945"/>
                  <a:gd name="T79" fmla="*/ 1758 h 1945"/>
                  <a:gd name="T80" fmla="*/ 525 w 1945"/>
                  <a:gd name="T81" fmla="*/ 1836 h 1945"/>
                  <a:gd name="T82" fmla="*/ 665 w 1945"/>
                  <a:gd name="T83" fmla="*/ 1896 h 1945"/>
                  <a:gd name="T84" fmla="*/ 815 w 1945"/>
                  <a:gd name="T85" fmla="*/ 1932 h 1945"/>
                  <a:gd name="T86" fmla="*/ 973 w 1945"/>
                  <a:gd name="T87" fmla="*/ 1945 h 1945"/>
                  <a:gd name="T88" fmla="*/ 973 w 1945"/>
                  <a:gd name="T89" fmla="*/ 1945 h 1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45" h="1945">
                    <a:moveTo>
                      <a:pt x="973" y="1945"/>
                    </a:moveTo>
                    <a:lnTo>
                      <a:pt x="1130" y="1932"/>
                    </a:lnTo>
                    <a:lnTo>
                      <a:pt x="1280" y="1896"/>
                    </a:lnTo>
                    <a:lnTo>
                      <a:pt x="1419" y="1836"/>
                    </a:lnTo>
                    <a:lnTo>
                      <a:pt x="1547" y="1758"/>
                    </a:lnTo>
                    <a:lnTo>
                      <a:pt x="1661" y="1661"/>
                    </a:lnTo>
                    <a:lnTo>
                      <a:pt x="1758" y="1547"/>
                    </a:lnTo>
                    <a:lnTo>
                      <a:pt x="1836" y="1419"/>
                    </a:lnTo>
                    <a:lnTo>
                      <a:pt x="1896" y="1280"/>
                    </a:lnTo>
                    <a:lnTo>
                      <a:pt x="1932" y="1130"/>
                    </a:lnTo>
                    <a:lnTo>
                      <a:pt x="1945" y="972"/>
                    </a:lnTo>
                    <a:lnTo>
                      <a:pt x="1945" y="972"/>
                    </a:lnTo>
                    <a:lnTo>
                      <a:pt x="1932" y="815"/>
                    </a:lnTo>
                    <a:lnTo>
                      <a:pt x="1896" y="665"/>
                    </a:lnTo>
                    <a:lnTo>
                      <a:pt x="1836" y="525"/>
                    </a:lnTo>
                    <a:lnTo>
                      <a:pt x="1758" y="398"/>
                    </a:lnTo>
                    <a:lnTo>
                      <a:pt x="1661" y="284"/>
                    </a:lnTo>
                    <a:lnTo>
                      <a:pt x="1547" y="187"/>
                    </a:lnTo>
                    <a:lnTo>
                      <a:pt x="1419" y="109"/>
                    </a:lnTo>
                    <a:lnTo>
                      <a:pt x="1280" y="49"/>
                    </a:lnTo>
                    <a:lnTo>
                      <a:pt x="1130" y="13"/>
                    </a:lnTo>
                    <a:lnTo>
                      <a:pt x="972" y="0"/>
                    </a:lnTo>
                    <a:lnTo>
                      <a:pt x="972" y="0"/>
                    </a:lnTo>
                    <a:lnTo>
                      <a:pt x="815" y="13"/>
                    </a:lnTo>
                    <a:lnTo>
                      <a:pt x="665" y="49"/>
                    </a:lnTo>
                    <a:lnTo>
                      <a:pt x="525" y="109"/>
                    </a:lnTo>
                    <a:lnTo>
                      <a:pt x="398" y="187"/>
                    </a:lnTo>
                    <a:lnTo>
                      <a:pt x="284" y="284"/>
                    </a:lnTo>
                    <a:lnTo>
                      <a:pt x="187" y="398"/>
                    </a:lnTo>
                    <a:lnTo>
                      <a:pt x="109" y="525"/>
                    </a:lnTo>
                    <a:lnTo>
                      <a:pt x="49" y="665"/>
                    </a:lnTo>
                    <a:lnTo>
                      <a:pt x="13" y="815"/>
                    </a:lnTo>
                    <a:lnTo>
                      <a:pt x="0" y="973"/>
                    </a:lnTo>
                    <a:lnTo>
                      <a:pt x="0" y="973"/>
                    </a:lnTo>
                    <a:lnTo>
                      <a:pt x="13" y="1130"/>
                    </a:lnTo>
                    <a:lnTo>
                      <a:pt x="49" y="1280"/>
                    </a:lnTo>
                    <a:lnTo>
                      <a:pt x="109" y="1419"/>
                    </a:lnTo>
                    <a:lnTo>
                      <a:pt x="187" y="1547"/>
                    </a:lnTo>
                    <a:lnTo>
                      <a:pt x="284" y="1661"/>
                    </a:lnTo>
                    <a:lnTo>
                      <a:pt x="398" y="1758"/>
                    </a:lnTo>
                    <a:lnTo>
                      <a:pt x="525" y="1836"/>
                    </a:lnTo>
                    <a:lnTo>
                      <a:pt x="665" y="1896"/>
                    </a:lnTo>
                    <a:lnTo>
                      <a:pt x="815" y="1932"/>
                    </a:lnTo>
                    <a:lnTo>
                      <a:pt x="973" y="1945"/>
                    </a:lnTo>
                    <a:lnTo>
                      <a:pt x="973" y="1945"/>
                    </a:lnTo>
                  </a:path>
                </a:pathLst>
              </a:custGeom>
              <a:noFill/>
              <a:ln w="12700">
                <a:solidFill>
                  <a:srgbClr val="004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795" name="Freeform 99"/>
              <p:cNvSpPr>
                <a:spLocks/>
              </p:cNvSpPr>
              <p:nvPr/>
            </p:nvSpPr>
            <p:spPr bwMode="auto">
              <a:xfrm>
                <a:off x="3757" y="1876"/>
                <a:ext cx="47" cy="89"/>
              </a:xfrm>
              <a:custGeom>
                <a:avLst/>
                <a:gdLst>
                  <a:gd name="T0" fmla="*/ 0 w 822"/>
                  <a:gd name="T1" fmla="*/ 1557 h 1557"/>
                  <a:gd name="T2" fmla="*/ 822 w 822"/>
                  <a:gd name="T3" fmla="*/ 1557 h 1557"/>
                  <a:gd name="T4" fmla="*/ 0 w 822"/>
                  <a:gd name="T5" fmla="*/ 0 h 1557"/>
                  <a:gd name="T6" fmla="*/ 822 w 822"/>
                  <a:gd name="T7" fmla="*/ 0 h 1557"/>
                  <a:gd name="T8" fmla="*/ 0 w 822"/>
                  <a:gd name="T9" fmla="*/ 1557 h 1557"/>
                  <a:gd name="T10" fmla="*/ 0 w 822"/>
                  <a:gd name="T11" fmla="*/ 1557 h 1557"/>
                </a:gdLst>
                <a:ahLst/>
                <a:cxnLst>
                  <a:cxn ang="0">
                    <a:pos x="T0" y="T1"/>
                  </a:cxn>
                  <a:cxn ang="0">
                    <a:pos x="T2" y="T3"/>
                  </a:cxn>
                  <a:cxn ang="0">
                    <a:pos x="T4" y="T5"/>
                  </a:cxn>
                  <a:cxn ang="0">
                    <a:pos x="T6" y="T7"/>
                  </a:cxn>
                  <a:cxn ang="0">
                    <a:pos x="T8" y="T9"/>
                  </a:cxn>
                  <a:cxn ang="0">
                    <a:pos x="T10" y="T11"/>
                  </a:cxn>
                </a:cxnLst>
                <a:rect l="0" t="0" r="r" b="b"/>
                <a:pathLst>
                  <a:path w="822" h="1557">
                    <a:moveTo>
                      <a:pt x="0" y="1557"/>
                    </a:moveTo>
                    <a:lnTo>
                      <a:pt x="822" y="1557"/>
                    </a:lnTo>
                    <a:lnTo>
                      <a:pt x="0" y="0"/>
                    </a:lnTo>
                    <a:lnTo>
                      <a:pt x="822" y="0"/>
                    </a:lnTo>
                    <a:lnTo>
                      <a:pt x="0" y="1557"/>
                    </a:lnTo>
                    <a:lnTo>
                      <a:pt x="0" y="15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810" name="Group 114"/>
            <p:cNvGrpSpPr>
              <a:grpSpLocks/>
            </p:cNvGrpSpPr>
            <p:nvPr/>
          </p:nvGrpSpPr>
          <p:grpSpPr bwMode="auto">
            <a:xfrm>
              <a:off x="3824" y="4068"/>
              <a:ext cx="162" cy="212"/>
              <a:chOff x="180" y="4020"/>
              <a:chExt cx="78" cy="102"/>
            </a:xfrm>
          </p:grpSpPr>
          <p:sp>
            <p:nvSpPr>
              <p:cNvPr id="29811" name="AutoShape 115"/>
              <p:cNvSpPr>
                <a:spLocks noChangeAspect="1" noChangeArrowheads="1" noTextEdit="1"/>
              </p:cNvSpPr>
              <p:nvPr/>
            </p:nvSpPr>
            <p:spPr bwMode="auto">
              <a:xfrm>
                <a:off x="180" y="4020"/>
                <a:ext cx="78"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812" name="Freeform 116"/>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close/>
                  </a:path>
                </a:pathLst>
              </a:custGeom>
              <a:solidFill>
                <a:srgbClr val="0000C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3" name="Freeform 117"/>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path>
                </a:pathLst>
              </a:custGeom>
              <a:noFill/>
              <a:ln w="6350">
                <a:solidFill>
                  <a:srgbClr val="0000CB"/>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4" name="Freeform 118"/>
              <p:cNvSpPr>
                <a:spLocks/>
              </p:cNvSpPr>
              <p:nvPr/>
            </p:nvSpPr>
            <p:spPr bwMode="auto">
              <a:xfrm>
                <a:off x="189" y="4029"/>
                <a:ext cx="60" cy="84"/>
              </a:xfrm>
              <a:custGeom>
                <a:avLst/>
                <a:gdLst>
                  <a:gd name="T0" fmla="*/ 2605 w 2605"/>
                  <a:gd name="T1" fmla="*/ 3796 h 3796"/>
                  <a:gd name="T2" fmla="*/ 0 w 2605"/>
                  <a:gd name="T3" fmla="*/ 3796 h 3796"/>
                  <a:gd name="T4" fmla="*/ 629 w 2605"/>
                  <a:gd name="T5" fmla="*/ 0 h 3796"/>
                  <a:gd name="T6" fmla="*/ 1977 w 2605"/>
                  <a:gd name="T7" fmla="*/ 0 h 3796"/>
                  <a:gd name="T8" fmla="*/ 2605 w 2605"/>
                  <a:gd name="T9" fmla="*/ 3796 h 3796"/>
                  <a:gd name="T10" fmla="*/ 2605 w 2605"/>
                  <a:gd name="T11" fmla="*/ 3796 h 3796"/>
                </a:gdLst>
                <a:ahLst/>
                <a:cxnLst>
                  <a:cxn ang="0">
                    <a:pos x="T0" y="T1"/>
                  </a:cxn>
                  <a:cxn ang="0">
                    <a:pos x="T2" y="T3"/>
                  </a:cxn>
                  <a:cxn ang="0">
                    <a:pos x="T4" y="T5"/>
                  </a:cxn>
                  <a:cxn ang="0">
                    <a:pos x="T6" y="T7"/>
                  </a:cxn>
                  <a:cxn ang="0">
                    <a:pos x="T8" y="T9"/>
                  </a:cxn>
                  <a:cxn ang="0">
                    <a:pos x="T10" y="T11"/>
                  </a:cxn>
                </a:cxnLst>
                <a:rect l="0" t="0" r="r" b="b"/>
                <a:pathLst>
                  <a:path w="2605" h="3796">
                    <a:moveTo>
                      <a:pt x="2605" y="3796"/>
                    </a:moveTo>
                    <a:lnTo>
                      <a:pt x="0" y="3796"/>
                    </a:lnTo>
                    <a:lnTo>
                      <a:pt x="629" y="0"/>
                    </a:lnTo>
                    <a:lnTo>
                      <a:pt x="1977" y="0"/>
                    </a:lnTo>
                    <a:lnTo>
                      <a:pt x="2605" y="3796"/>
                    </a:lnTo>
                    <a:lnTo>
                      <a:pt x="2605" y="3796"/>
                    </a:lnTo>
                  </a:path>
                </a:pathLst>
              </a:custGeom>
              <a:noFill/>
              <a:ln w="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15" name="Freeform 119"/>
              <p:cNvSpPr>
                <a:spLocks/>
              </p:cNvSpPr>
              <p:nvPr/>
            </p:nvSpPr>
            <p:spPr bwMode="auto">
              <a:xfrm>
                <a:off x="210" y="4068"/>
                <a:ext cx="20" cy="41"/>
              </a:xfrm>
              <a:custGeom>
                <a:avLst/>
                <a:gdLst>
                  <a:gd name="T0" fmla="*/ 342 w 853"/>
                  <a:gd name="T1" fmla="*/ 1539 h 1866"/>
                  <a:gd name="T2" fmla="*/ 344 w 853"/>
                  <a:gd name="T3" fmla="*/ 1399 h 1866"/>
                  <a:gd name="T4" fmla="*/ 419 w 853"/>
                  <a:gd name="T5" fmla="*/ 1116 h 1866"/>
                  <a:gd name="T6" fmla="*/ 428 w 853"/>
                  <a:gd name="T7" fmla="*/ 1111 h 1866"/>
                  <a:gd name="T8" fmla="*/ 512 w 853"/>
                  <a:gd name="T9" fmla="*/ 1056 h 1866"/>
                  <a:gd name="T10" fmla="*/ 583 w 853"/>
                  <a:gd name="T11" fmla="*/ 1018 h 1866"/>
                  <a:gd name="T12" fmla="*/ 631 w 853"/>
                  <a:gd name="T13" fmla="*/ 975 h 1866"/>
                  <a:gd name="T14" fmla="*/ 663 w 853"/>
                  <a:gd name="T15" fmla="*/ 875 h 1866"/>
                  <a:gd name="T16" fmla="*/ 599 w 853"/>
                  <a:gd name="T17" fmla="*/ 747 h 1866"/>
                  <a:gd name="T18" fmla="*/ 576 w 853"/>
                  <a:gd name="T19" fmla="*/ 797 h 1866"/>
                  <a:gd name="T20" fmla="*/ 576 w 853"/>
                  <a:gd name="T21" fmla="*/ 918 h 1866"/>
                  <a:gd name="T22" fmla="*/ 499 w 853"/>
                  <a:gd name="T23" fmla="*/ 1020 h 1866"/>
                  <a:gd name="T24" fmla="*/ 437 w 853"/>
                  <a:gd name="T25" fmla="*/ 972 h 1866"/>
                  <a:gd name="T26" fmla="*/ 440 w 853"/>
                  <a:gd name="T27" fmla="*/ 943 h 1866"/>
                  <a:gd name="T28" fmla="*/ 443 w 853"/>
                  <a:gd name="T29" fmla="*/ 837 h 1866"/>
                  <a:gd name="T30" fmla="*/ 431 w 853"/>
                  <a:gd name="T31" fmla="*/ 699 h 1866"/>
                  <a:gd name="T32" fmla="*/ 443 w 853"/>
                  <a:gd name="T33" fmla="*/ 620 h 1866"/>
                  <a:gd name="T34" fmla="*/ 417 w 853"/>
                  <a:gd name="T35" fmla="*/ 538 h 1866"/>
                  <a:gd name="T36" fmla="*/ 384 w 853"/>
                  <a:gd name="T37" fmla="*/ 619 h 1866"/>
                  <a:gd name="T38" fmla="*/ 349 w 853"/>
                  <a:gd name="T39" fmla="*/ 642 h 1866"/>
                  <a:gd name="T40" fmla="*/ 349 w 853"/>
                  <a:gd name="T41" fmla="*/ 643 h 1866"/>
                  <a:gd name="T42" fmla="*/ 372 w 853"/>
                  <a:gd name="T43" fmla="*/ 597 h 1866"/>
                  <a:gd name="T44" fmla="*/ 422 w 853"/>
                  <a:gd name="T45" fmla="*/ 466 h 1866"/>
                  <a:gd name="T46" fmla="*/ 461 w 853"/>
                  <a:gd name="T47" fmla="*/ 323 h 1866"/>
                  <a:gd name="T48" fmla="*/ 509 w 853"/>
                  <a:gd name="T49" fmla="*/ 181 h 1866"/>
                  <a:gd name="T50" fmla="*/ 475 w 853"/>
                  <a:gd name="T51" fmla="*/ 77 h 1866"/>
                  <a:gd name="T52" fmla="*/ 430 w 853"/>
                  <a:gd name="T53" fmla="*/ 12 h 1866"/>
                  <a:gd name="T54" fmla="*/ 387 w 853"/>
                  <a:gd name="T55" fmla="*/ 145 h 1866"/>
                  <a:gd name="T56" fmla="*/ 341 w 853"/>
                  <a:gd name="T57" fmla="*/ 249 h 1866"/>
                  <a:gd name="T58" fmla="*/ 287 w 853"/>
                  <a:gd name="T59" fmla="*/ 388 h 1866"/>
                  <a:gd name="T60" fmla="*/ 242 w 853"/>
                  <a:gd name="T61" fmla="*/ 509 h 1866"/>
                  <a:gd name="T62" fmla="*/ 227 w 853"/>
                  <a:gd name="T63" fmla="*/ 620 h 1866"/>
                  <a:gd name="T64" fmla="*/ 122 w 853"/>
                  <a:gd name="T65" fmla="*/ 703 h 1866"/>
                  <a:gd name="T66" fmla="*/ 124 w 853"/>
                  <a:gd name="T67" fmla="*/ 805 h 1866"/>
                  <a:gd name="T68" fmla="*/ 142 w 853"/>
                  <a:gd name="T69" fmla="*/ 1023 h 1866"/>
                  <a:gd name="T70" fmla="*/ 135 w 853"/>
                  <a:gd name="T71" fmla="*/ 1207 h 1866"/>
                  <a:gd name="T72" fmla="*/ 151 w 853"/>
                  <a:gd name="T73" fmla="*/ 1342 h 1866"/>
                  <a:gd name="T74" fmla="*/ 143 w 853"/>
                  <a:gd name="T75" fmla="*/ 1543 h 1866"/>
                  <a:gd name="T76" fmla="*/ 110 w 853"/>
                  <a:gd name="T77" fmla="*/ 1653 h 1866"/>
                  <a:gd name="T78" fmla="*/ 82 w 853"/>
                  <a:gd name="T79" fmla="*/ 1755 h 1866"/>
                  <a:gd name="T80" fmla="*/ 0 w 853"/>
                  <a:gd name="T81" fmla="*/ 1832 h 1866"/>
                  <a:gd name="T82" fmla="*/ 223 w 853"/>
                  <a:gd name="T83" fmla="*/ 1849 h 1866"/>
                  <a:gd name="T84" fmla="*/ 383 w 853"/>
                  <a:gd name="T85" fmla="*/ 1851 h 1866"/>
                  <a:gd name="T86" fmla="*/ 646 w 853"/>
                  <a:gd name="T87" fmla="*/ 1860 h 1866"/>
                  <a:gd name="T88" fmla="*/ 814 w 853"/>
                  <a:gd name="T89" fmla="*/ 1840 h 1866"/>
                  <a:gd name="T90" fmla="*/ 844 w 853"/>
                  <a:gd name="T91" fmla="*/ 1823 h 1866"/>
                  <a:gd name="T92" fmla="*/ 851 w 853"/>
                  <a:gd name="T93" fmla="*/ 1807 h 1866"/>
                  <a:gd name="T94" fmla="*/ 801 w 853"/>
                  <a:gd name="T95" fmla="*/ 1726 h 1866"/>
                  <a:gd name="T96" fmla="*/ 743 w 853"/>
                  <a:gd name="T97" fmla="*/ 1667 h 1866"/>
                  <a:gd name="T98" fmla="*/ 744 w 853"/>
                  <a:gd name="T99" fmla="*/ 1676 h 1866"/>
                  <a:gd name="T100" fmla="*/ 727 w 853"/>
                  <a:gd name="T101" fmla="*/ 1675 h 1866"/>
                  <a:gd name="T102" fmla="*/ 714 w 853"/>
                  <a:gd name="T103" fmla="*/ 1577 h 1866"/>
                  <a:gd name="T104" fmla="*/ 710 w 853"/>
                  <a:gd name="T105" fmla="*/ 1527 h 1866"/>
                  <a:gd name="T106" fmla="*/ 707 w 853"/>
                  <a:gd name="T107" fmla="*/ 1415 h 1866"/>
                  <a:gd name="T108" fmla="*/ 688 w 853"/>
                  <a:gd name="T109" fmla="*/ 1295 h 1866"/>
                  <a:gd name="T110" fmla="*/ 689 w 853"/>
                  <a:gd name="T111" fmla="*/ 1193 h 1866"/>
                  <a:gd name="T112" fmla="*/ 686 w 853"/>
                  <a:gd name="T113" fmla="*/ 1134 h 1866"/>
                  <a:gd name="T114" fmla="*/ 740 w 853"/>
                  <a:gd name="T115" fmla="*/ 995 h 1866"/>
                  <a:gd name="T116" fmla="*/ 697 w 853"/>
                  <a:gd name="T117" fmla="*/ 955 h 1866"/>
                  <a:gd name="T118" fmla="*/ 612 w 853"/>
                  <a:gd name="T119" fmla="*/ 935 h 1866"/>
                  <a:gd name="T120" fmla="*/ 589 w 853"/>
                  <a:gd name="T121" fmla="*/ 940 h 1866"/>
                  <a:gd name="T122" fmla="*/ 436 w 853"/>
                  <a:gd name="T123" fmla="*/ 1003 h 1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3" h="1866">
                    <a:moveTo>
                      <a:pt x="337" y="1623"/>
                    </a:moveTo>
                    <a:lnTo>
                      <a:pt x="336" y="1624"/>
                    </a:lnTo>
                    <a:lnTo>
                      <a:pt x="336" y="1624"/>
                    </a:lnTo>
                    <a:lnTo>
                      <a:pt x="335" y="1625"/>
                    </a:lnTo>
                    <a:lnTo>
                      <a:pt x="335" y="1625"/>
                    </a:lnTo>
                    <a:lnTo>
                      <a:pt x="334" y="1626"/>
                    </a:lnTo>
                    <a:lnTo>
                      <a:pt x="334" y="1626"/>
                    </a:lnTo>
                    <a:lnTo>
                      <a:pt x="336" y="1611"/>
                    </a:lnTo>
                    <a:lnTo>
                      <a:pt x="338" y="1597"/>
                    </a:lnTo>
                    <a:lnTo>
                      <a:pt x="339" y="1582"/>
                    </a:lnTo>
                    <a:lnTo>
                      <a:pt x="340" y="1568"/>
                    </a:lnTo>
                    <a:lnTo>
                      <a:pt x="341" y="1553"/>
                    </a:lnTo>
                    <a:lnTo>
                      <a:pt x="342" y="1539"/>
                    </a:lnTo>
                    <a:lnTo>
                      <a:pt x="343" y="1524"/>
                    </a:lnTo>
                    <a:lnTo>
                      <a:pt x="343" y="1510"/>
                    </a:lnTo>
                    <a:lnTo>
                      <a:pt x="343" y="1495"/>
                    </a:lnTo>
                    <a:lnTo>
                      <a:pt x="342" y="1481"/>
                    </a:lnTo>
                    <a:lnTo>
                      <a:pt x="342" y="1481"/>
                    </a:lnTo>
                    <a:lnTo>
                      <a:pt x="342" y="1471"/>
                    </a:lnTo>
                    <a:lnTo>
                      <a:pt x="342" y="1461"/>
                    </a:lnTo>
                    <a:lnTo>
                      <a:pt x="342" y="1451"/>
                    </a:lnTo>
                    <a:lnTo>
                      <a:pt x="342" y="1440"/>
                    </a:lnTo>
                    <a:lnTo>
                      <a:pt x="343" y="1430"/>
                    </a:lnTo>
                    <a:lnTo>
                      <a:pt x="343" y="1420"/>
                    </a:lnTo>
                    <a:lnTo>
                      <a:pt x="344" y="1410"/>
                    </a:lnTo>
                    <a:lnTo>
                      <a:pt x="344" y="1399"/>
                    </a:lnTo>
                    <a:lnTo>
                      <a:pt x="345" y="1389"/>
                    </a:lnTo>
                    <a:lnTo>
                      <a:pt x="345" y="1380"/>
                    </a:lnTo>
                    <a:lnTo>
                      <a:pt x="345" y="1380"/>
                    </a:lnTo>
                    <a:lnTo>
                      <a:pt x="346" y="1350"/>
                    </a:lnTo>
                    <a:lnTo>
                      <a:pt x="345" y="1317"/>
                    </a:lnTo>
                    <a:lnTo>
                      <a:pt x="345" y="1283"/>
                    </a:lnTo>
                    <a:lnTo>
                      <a:pt x="346" y="1248"/>
                    </a:lnTo>
                    <a:lnTo>
                      <a:pt x="348" y="1214"/>
                    </a:lnTo>
                    <a:lnTo>
                      <a:pt x="353" y="1183"/>
                    </a:lnTo>
                    <a:lnTo>
                      <a:pt x="363" y="1156"/>
                    </a:lnTo>
                    <a:lnTo>
                      <a:pt x="376" y="1135"/>
                    </a:lnTo>
                    <a:lnTo>
                      <a:pt x="394" y="1121"/>
                    </a:lnTo>
                    <a:lnTo>
                      <a:pt x="419" y="1116"/>
                    </a:lnTo>
                    <a:lnTo>
                      <a:pt x="419" y="1116"/>
                    </a:lnTo>
                    <a:lnTo>
                      <a:pt x="418" y="1116"/>
                    </a:lnTo>
                    <a:lnTo>
                      <a:pt x="418" y="1116"/>
                    </a:lnTo>
                    <a:lnTo>
                      <a:pt x="417" y="1116"/>
                    </a:lnTo>
                    <a:lnTo>
                      <a:pt x="417" y="1116"/>
                    </a:lnTo>
                    <a:lnTo>
                      <a:pt x="416" y="1116"/>
                    </a:lnTo>
                    <a:lnTo>
                      <a:pt x="416" y="1116"/>
                    </a:lnTo>
                    <a:lnTo>
                      <a:pt x="419" y="1116"/>
                    </a:lnTo>
                    <a:lnTo>
                      <a:pt x="422" y="1116"/>
                    </a:lnTo>
                    <a:lnTo>
                      <a:pt x="424" y="1115"/>
                    </a:lnTo>
                    <a:lnTo>
                      <a:pt x="427" y="1113"/>
                    </a:lnTo>
                    <a:lnTo>
                      <a:pt x="428" y="1111"/>
                    </a:lnTo>
                    <a:lnTo>
                      <a:pt x="428" y="1111"/>
                    </a:lnTo>
                    <a:lnTo>
                      <a:pt x="434" y="1103"/>
                    </a:lnTo>
                    <a:lnTo>
                      <a:pt x="439" y="1095"/>
                    </a:lnTo>
                    <a:lnTo>
                      <a:pt x="444" y="1087"/>
                    </a:lnTo>
                    <a:lnTo>
                      <a:pt x="449" y="1080"/>
                    </a:lnTo>
                    <a:lnTo>
                      <a:pt x="458" y="1075"/>
                    </a:lnTo>
                    <a:lnTo>
                      <a:pt x="458" y="1075"/>
                    </a:lnTo>
                    <a:lnTo>
                      <a:pt x="468" y="1071"/>
                    </a:lnTo>
                    <a:lnTo>
                      <a:pt x="478" y="1068"/>
                    </a:lnTo>
                    <a:lnTo>
                      <a:pt x="489" y="1066"/>
                    </a:lnTo>
                    <a:lnTo>
                      <a:pt x="499" y="1063"/>
                    </a:lnTo>
                    <a:lnTo>
                      <a:pt x="510" y="1058"/>
                    </a:lnTo>
                    <a:lnTo>
                      <a:pt x="510" y="1058"/>
                    </a:lnTo>
                    <a:lnTo>
                      <a:pt x="512" y="1056"/>
                    </a:lnTo>
                    <a:lnTo>
                      <a:pt x="513" y="1054"/>
                    </a:lnTo>
                    <a:lnTo>
                      <a:pt x="513" y="1051"/>
                    </a:lnTo>
                    <a:lnTo>
                      <a:pt x="514" y="1049"/>
                    </a:lnTo>
                    <a:lnTo>
                      <a:pt x="516" y="1047"/>
                    </a:lnTo>
                    <a:lnTo>
                      <a:pt x="516" y="1047"/>
                    </a:lnTo>
                    <a:lnTo>
                      <a:pt x="524" y="1041"/>
                    </a:lnTo>
                    <a:lnTo>
                      <a:pt x="532" y="1037"/>
                    </a:lnTo>
                    <a:lnTo>
                      <a:pt x="540" y="1033"/>
                    </a:lnTo>
                    <a:lnTo>
                      <a:pt x="548" y="1030"/>
                    </a:lnTo>
                    <a:lnTo>
                      <a:pt x="558" y="1027"/>
                    </a:lnTo>
                    <a:lnTo>
                      <a:pt x="566" y="1024"/>
                    </a:lnTo>
                    <a:lnTo>
                      <a:pt x="575" y="1021"/>
                    </a:lnTo>
                    <a:lnTo>
                      <a:pt x="583" y="1018"/>
                    </a:lnTo>
                    <a:lnTo>
                      <a:pt x="591" y="1013"/>
                    </a:lnTo>
                    <a:lnTo>
                      <a:pt x="600" y="1008"/>
                    </a:lnTo>
                    <a:lnTo>
                      <a:pt x="600" y="1008"/>
                    </a:lnTo>
                    <a:lnTo>
                      <a:pt x="607" y="1002"/>
                    </a:lnTo>
                    <a:lnTo>
                      <a:pt x="614" y="995"/>
                    </a:lnTo>
                    <a:lnTo>
                      <a:pt x="620" y="988"/>
                    </a:lnTo>
                    <a:lnTo>
                      <a:pt x="625" y="980"/>
                    </a:lnTo>
                    <a:lnTo>
                      <a:pt x="628" y="971"/>
                    </a:lnTo>
                    <a:lnTo>
                      <a:pt x="628" y="971"/>
                    </a:lnTo>
                    <a:lnTo>
                      <a:pt x="627" y="973"/>
                    </a:lnTo>
                    <a:lnTo>
                      <a:pt x="628" y="974"/>
                    </a:lnTo>
                    <a:lnTo>
                      <a:pt x="630" y="974"/>
                    </a:lnTo>
                    <a:lnTo>
                      <a:pt x="631" y="975"/>
                    </a:lnTo>
                    <a:lnTo>
                      <a:pt x="630" y="976"/>
                    </a:lnTo>
                    <a:lnTo>
                      <a:pt x="630" y="976"/>
                    </a:lnTo>
                    <a:lnTo>
                      <a:pt x="630" y="973"/>
                    </a:lnTo>
                    <a:lnTo>
                      <a:pt x="630" y="970"/>
                    </a:lnTo>
                    <a:lnTo>
                      <a:pt x="630" y="967"/>
                    </a:lnTo>
                    <a:lnTo>
                      <a:pt x="631" y="964"/>
                    </a:lnTo>
                    <a:lnTo>
                      <a:pt x="633" y="961"/>
                    </a:lnTo>
                    <a:lnTo>
                      <a:pt x="633" y="961"/>
                    </a:lnTo>
                    <a:lnTo>
                      <a:pt x="643" y="945"/>
                    </a:lnTo>
                    <a:lnTo>
                      <a:pt x="652" y="928"/>
                    </a:lnTo>
                    <a:lnTo>
                      <a:pt x="658" y="911"/>
                    </a:lnTo>
                    <a:lnTo>
                      <a:pt x="662" y="893"/>
                    </a:lnTo>
                    <a:lnTo>
                      <a:pt x="663" y="875"/>
                    </a:lnTo>
                    <a:lnTo>
                      <a:pt x="663" y="857"/>
                    </a:lnTo>
                    <a:lnTo>
                      <a:pt x="660" y="840"/>
                    </a:lnTo>
                    <a:lnTo>
                      <a:pt x="655" y="823"/>
                    </a:lnTo>
                    <a:lnTo>
                      <a:pt x="648" y="807"/>
                    </a:lnTo>
                    <a:lnTo>
                      <a:pt x="638" y="793"/>
                    </a:lnTo>
                    <a:lnTo>
                      <a:pt x="638" y="793"/>
                    </a:lnTo>
                    <a:lnTo>
                      <a:pt x="631" y="784"/>
                    </a:lnTo>
                    <a:lnTo>
                      <a:pt x="624" y="775"/>
                    </a:lnTo>
                    <a:lnTo>
                      <a:pt x="616" y="767"/>
                    </a:lnTo>
                    <a:lnTo>
                      <a:pt x="609" y="758"/>
                    </a:lnTo>
                    <a:lnTo>
                      <a:pt x="601" y="749"/>
                    </a:lnTo>
                    <a:lnTo>
                      <a:pt x="601" y="749"/>
                    </a:lnTo>
                    <a:lnTo>
                      <a:pt x="599" y="747"/>
                    </a:lnTo>
                    <a:lnTo>
                      <a:pt x="594" y="744"/>
                    </a:lnTo>
                    <a:lnTo>
                      <a:pt x="590" y="742"/>
                    </a:lnTo>
                    <a:lnTo>
                      <a:pt x="586" y="742"/>
                    </a:lnTo>
                    <a:lnTo>
                      <a:pt x="583" y="744"/>
                    </a:lnTo>
                    <a:lnTo>
                      <a:pt x="583" y="744"/>
                    </a:lnTo>
                    <a:lnTo>
                      <a:pt x="578" y="750"/>
                    </a:lnTo>
                    <a:lnTo>
                      <a:pt x="574" y="756"/>
                    </a:lnTo>
                    <a:lnTo>
                      <a:pt x="571" y="763"/>
                    </a:lnTo>
                    <a:lnTo>
                      <a:pt x="569" y="770"/>
                    </a:lnTo>
                    <a:lnTo>
                      <a:pt x="570" y="777"/>
                    </a:lnTo>
                    <a:lnTo>
                      <a:pt x="570" y="777"/>
                    </a:lnTo>
                    <a:lnTo>
                      <a:pt x="573" y="787"/>
                    </a:lnTo>
                    <a:lnTo>
                      <a:pt x="576" y="797"/>
                    </a:lnTo>
                    <a:lnTo>
                      <a:pt x="577" y="807"/>
                    </a:lnTo>
                    <a:lnTo>
                      <a:pt x="578" y="817"/>
                    </a:lnTo>
                    <a:lnTo>
                      <a:pt x="579" y="827"/>
                    </a:lnTo>
                    <a:lnTo>
                      <a:pt x="579" y="837"/>
                    </a:lnTo>
                    <a:lnTo>
                      <a:pt x="578" y="847"/>
                    </a:lnTo>
                    <a:lnTo>
                      <a:pt x="577" y="857"/>
                    </a:lnTo>
                    <a:lnTo>
                      <a:pt x="576" y="868"/>
                    </a:lnTo>
                    <a:lnTo>
                      <a:pt x="575" y="878"/>
                    </a:lnTo>
                    <a:lnTo>
                      <a:pt x="575" y="878"/>
                    </a:lnTo>
                    <a:lnTo>
                      <a:pt x="574" y="888"/>
                    </a:lnTo>
                    <a:lnTo>
                      <a:pt x="574" y="898"/>
                    </a:lnTo>
                    <a:lnTo>
                      <a:pt x="575" y="908"/>
                    </a:lnTo>
                    <a:lnTo>
                      <a:pt x="576" y="918"/>
                    </a:lnTo>
                    <a:lnTo>
                      <a:pt x="576" y="928"/>
                    </a:lnTo>
                    <a:lnTo>
                      <a:pt x="576" y="928"/>
                    </a:lnTo>
                    <a:lnTo>
                      <a:pt x="575" y="941"/>
                    </a:lnTo>
                    <a:lnTo>
                      <a:pt x="573" y="954"/>
                    </a:lnTo>
                    <a:lnTo>
                      <a:pt x="568" y="966"/>
                    </a:lnTo>
                    <a:lnTo>
                      <a:pt x="561" y="976"/>
                    </a:lnTo>
                    <a:lnTo>
                      <a:pt x="551" y="986"/>
                    </a:lnTo>
                    <a:lnTo>
                      <a:pt x="551" y="986"/>
                    </a:lnTo>
                    <a:lnTo>
                      <a:pt x="540" y="993"/>
                    </a:lnTo>
                    <a:lnTo>
                      <a:pt x="530" y="1000"/>
                    </a:lnTo>
                    <a:lnTo>
                      <a:pt x="520" y="1007"/>
                    </a:lnTo>
                    <a:lnTo>
                      <a:pt x="510" y="1014"/>
                    </a:lnTo>
                    <a:lnTo>
                      <a:pt x="499" y="1020"/>
                    </a:lnTo>
                    <a:lnTo>
                      <a:pt x="488" y="1026"/>
                    </a:lnTo>
                    <a:lnTo>
                      <a:pt x="477" y="1030"/>
                    </a:lnTo>
                    <a:lnTo>
                      <a:pt x="466" y="1034"/>
                    </a:lnTo>
                    <a:lnTo>
                      <a:pt x="454" y="1036"/>
                    </a:lnTo>
                    <a:lnTo>
                      <a:pt x="441" y="1036"/>
                    </a:lnTo>
                    <a:lnTo>
                      <a:pt x="441" y="1036"/>
                    </a:lnTo>
                    <a:lnTo>
                      <a:pt x="440" y="1027"/>
                    </a:lnTo>
                    <a:lnTo>
                      <a:pt x="439" y="1018"/>
                    </a:lnTo>
                    <a:lnTo>
                      <a:pt x="438" y="1009"/>
                    </a:lnTo>
                    <a:lnTo>
                      <a:pt x="438" y="999"/>
                    </a:lnTo>
                    <a:lnTo>
                      <a:pt x="437" y="990"/>
                    </a:lnTo>
                    <a:lnTo>
                      <a:pt x="437" y="981"/>
                    </a:lnTo>
                    <a:lnTo>
                      <a:pt x="437" y="972"/>
                    </a:lnTo>
                    <a:lnTo>
                      <a:pt x="436" y="962"/>
                    </a:lnTo>
                    <a:lnTo>
                      <a:pt x="436" y="953"/>
                    </a:lnTo>
                    <a:lnTo>
                      <a:pt x="436" y="943"/>
                    </a:lnTo>
                    <a:lnTo>
                      <a:pt x="436" y="943"/>
                    </a:lnTo>
                    <a:lnTo>
                      <a:pt x="437" y="943"/>
                    </a:lnTo>
                    <a:lnTo>
                      <a:pt x="439" y="943"/>
                    </a:lnTo>
                    <a:lnTo>
                      <a:pt x="439" y="943"/>
                    </a:lnTo>
                    <a:lnTo>
                      <a:pt x="440" y="943"/>
                    </a:lnTo>
                    <a:lnTo>
                      <a:pt x="439" y="943"/>
                    </a:lnTo>
                    <a:lnTo>
                      <a:pt x="439" y="943"/>
                    </a:lnTo>
                    <a:lnTo>
                      <a:pt x="439" y="943"/>
                    </a:lnTo>
                    <a:lnTo>
                      <a:pt x="440" y="943"/>
                    </a:lnTo>
                    <a:lnTo>
                      <a:pt x="440" y="943"/>
                    </a:lnTo>
                    <a:lnTo>
                      <a:pt x="441" y="943"/>
                    </a:lnTo>
                    <a:lnTo>
                      <a:pt x="441" y="943"/>
                    </a:lnTo>
                    <a:lnTo>
                      <a:pt x="441" y="943"/>
                    </a:lnTo>
                    <a:lnTo>
                      <a:pt x="441" y="935"/>
                    </a:lnTo>
                    <a:lnTo>
                      <a:pt x="440" y="926"/>
                    </a:lnTo>
                    <a:lnTo>
                      <a:pt x="439" y="918"/>
                    </a:lnTo>
                    <a:lnTo>
                      <a:pt x="438" y="911"/>
                    </a:lnTo>
                    <a:lnTo>
                      <a:pt x="439" y="903"/>
                    </a:lnTo>
                    <a:lnTo>
                      <a:pt x="439" y="903"/>
                    </a:lnTo>
                    <a:lnTo>
                      <a:pt x="440" y="886"/>
                    </a:lnTo>
                    <a:lnTo>
                      <a:pt x="441" y="870"/>
                    </a:lnTo>
                    <a:lnTo>
                      <a:pt x="442" y="853"/>
                    </a:lnTo>
                    <a:lnTo>
                      <a:pt x="443" y="837"/>
                    </a:lnTo>
                    <a:lnTo>
                      <a:pt x="444" y="820"/>
                    </a:lnTo>
                    <a:lnTo>
                      <a:pt x="444" y="804"/>
                    </a:lnTo>
                    <a:lnTo>
                      <a:pt x="444" y="787"/>
                    </a:lnTo>
                    <a:lnTo>
                      <a:pt x="443" y="771"/>
                    </a:lnTo>
                    <a:lnTo>
                      <a:pt x="443" y="754"/>
                    </a:lnTo>
                    <a:lnTo>
                      <a:pt x="443" y="738"/>
                    </a:lnTo>
                    <a:lnTo>
                      <a:pt x="443" y="738"/>
                    </a:lnTo>
                    <a:lnTo>
                      <a:pt x="441" y="730"/>
                    </a:lnTo>
                    <a:lnTo>
                      <a:pt x="439" y="723"/>
                    </a:lnTo>
                    <a:lnTo>
                      <a:pt x="435" y="715"/>
                    </a:lnTo>
                    <a:lnTo>
                      <a:pt x="433" y="707"/>
                    </a:lnTo>
                    <a:lnTo>
                      <a:pt x="431" y="699"/>
                    </a:lnTo>
                    <a:lnTo>
                      <a:pt x="431" y="699"/>
                    </a:lnTo>
                    <a:lnTo>
                      <a:pt x="431" y="701"/>
                    </a:lnTo>
                    <a:lnTo>
                      <a:pt x="431" y="702"/>
                    </a:lnTo>
                    <a:lnTo>
                      <a:pt x="432" y="703"/>
                    </a:lnTo>
                    <a:lnTo>
                      <a:pt x="433" y="703"/>
                    </a:lnTo>
                    <a:lnTo>
                      <a:pt x="434" y="704"/>
                    </a:lnTo>
                    <a:lnTo>
                      <a:pt x="434" y="704"/>
                    </a:lnTo>
                    <a:lnTo>
                      <a:pt x="436" y="692"/>
                    </a:lnTo>
                    <a:lnTo>
                      <a:pt x="438" y="680"/>
                    </a:lnTo>
                    <a:lnTo>
                      <a:pt x="439" y="668"/>
                    </a:lnTo>
                    <a:lnTo>
                      <a:pt x="440" y="656"/>
                    </a:lnTo>
                    <a:lnTo>
                      <a:pt x="441" y="644"/>
                    </a:lnTo>
                    <a:lnTo>
                      <a:pt x="442" y="632"/>
                    </a:lnTo>
                    <a:lnTo>
                      <a:pt x="443" y="620"/>
                    </a:lnTo>
                    <a:lnTo>
                      <a:pt x="444" y="608"/>
                    </a:lnTo>
                    <a:lnTo>
                      <a:pt x="446" y="596"/>
                    </a:lnTo>
                    <a:lnTo>
                      <a:pt x="449" y="584"/>
                    </a:lnTo>
                    <a:lnTo>
                      <a:pt x="449" y="584"/>
                    </a:lnTo>
                    <a:lnTo>
                      <a:pt x="452" y="567"/>
                    </a:lnTo>
                    <a:lnTo>
                      <a:pt x="451" y="549"/>
                    </a:lnTo>
                    <a:lnTo>
                      <a:pt x="446" y="532"/>
                    </a:lnTo>
                    <a:lnTo>
                      <a:pt x="436" y="518"/>
                    </a:lnTo>
                    <a:lnTo>
                      <a:pt x="421" y="509"/>
                    </a:lnTo>
                    <a:lnTo>
                      <a:pt x="421" y="509"/>
                    </a:lnTo>
                    <a:lnTo>
                      <a:pt x="420" y="519"/>
                    </a:lnTo>
                    <a:lnTo>
                      <a:pt x="419" y="528"/>
                    </a:lnTo>
                    <a:lnTo>
                      <a:pt x="417" y="538"/>
                    </a:lnTo>
                    <a:lnTo>
                      <a:pt x="416" y="547"/>
                    </a:lnTo>
                    <a:lnTo>
                      <a:pt x="413" y="556"/>
                    </a:lnTo>
                    <a:lnTo>
                      <a:pt x="411" y="565"/>
                    </a:lnTo>
                    <a:lnTo>
                      <a:pt x="407" y="574"/>
                    </a:lnTo>
                    <a:lnTo>
                      <a:pt x="402" y="583"/>
                    </a:lnTo>
                    <a:lnTo>
                      <a:pt x="397" y="592"/>
                    </a:lnTo>
                    <a:lnTo>
                      <a:pt x="391" y="600"/>
                    </a:lnTo>
                    <a:lnTo>
                      <a:pt x="391" y="600"/>
                    </a:lnTo>
                    <a:lnTo>
                      <a:pt x="390" y="603"/>
                    </a:lnTo>
                    <a:lnTo>
                      <a:pt x="388" y="607"/>
                    </a:lnTo>
                    <a:lnTo>
                      <a:pt x="387" y="611"/>
                    </a:lnTo>
                    <a:lnTo>
                      <a:pt x="386" y="615"/>
                    </a:lnTo>
                    <a:lnTo>
                      <a:pt x="384" y="619"/>
                    </a:lnTo>
                    <a:lnTo>
                      <a:pt x="384" y="619"/>
                    </a:lnTo>
                    <a:lnTo>
                      <a:pt x="380" y="625"/>
                    </a:lnTo>
                    <a:lnTo>
                      <a:pt x="374" y="630"/>
                    </a:lnTo>
                    <a:lnTo>
                      <a:pt x="368" y="634"/>
                    </a:lnTo>
                    <a:lnTo>
                      <a:pt x="361" y="638"/>
                    </a:lnTo>
                    <a:lnTo>
                      <a:pt x="354" y="644"/>
                    </a:lnTo>
                    <a:lnTo>
                      <a:pt x="354" y="644"/>
                    </a:lnTo>
                    <a:lnTo>
                      <a:pt x="353" y="644"/>
                    </a:lnTo>
                    <a:lnTo>
                      <a:pt x="353" y="643"/>
                    </a:lnTo>
                    <a:lnTo>
                      <a:pt x="351" y="643"/>
                    </a:lnTo>
                    <a:lnTo>
                      <a:pt x="350" y="642"/>
                    </a:lnTo>
                    <a:lnTo>
                      <a:pt x="349" y="642"/>
                    </a:lnTo>
                    <a:lnTo>
                      <a:pt x="349" y="642"/>
                    </a:lnTo>
                    <a:lnTo>
                      <a:pt x="351" y="640"/>
                    </a:lnTo>
                    <a:lnTo>
                      <a:pt x="350" y="639"/>
                    </a:lnTo>
                    <a:lnTo>
                      <a:pt x="349" y="637"/>
                    </a:lnTo>
                    <a:lnTo>
                      <a:pt x="348" y="636"/>
                    </a:lnTo>
                    <a:lnTo>
                      <a:pt x="349" y="634"/>
                    </a:lnTo>
                    <a:lnTo>
                      <a:pt x="349" y="634"/>
                    </a:lnTo>
                    <a:lnTo>
                      <a:pt x="349" y="636"/>
                    </a:lnTo>
                    <a:lnTo>
                      <a:pt x="349" y="638"/>
                    </a:lnTo>
                    <a:lnTo>
                      <a:pt x="349" y="639"/>
                    </a:lnTo>
                    <a:lnTo>
                      <a:pt x="348" y="641"/>
                    </a:lnTo>
                    <a:lnTo>
                      <a:pt x="347" y="642"/>
                    </a:lnTo>
                    <a:lnTo>
                      <a:pt x="347" y="642"/>
                    </a:lnTo>
                    <a:lnTo>
                      <a:pt x="349" y="643"/>
                    </a:lnTo>
                    <a:lnTo>
                      <a:pt x="351" y="645"/>
                    </a:lnTo>
                    <a:lnTo>
                      <a:pt x="353" y="646"/>
                    </a:lnTo>
                    <a:lnTo>
                      <a:pt x="355" y="648"/>
                    </a:lnTo>
                    <a:lnTo>
                      <a:pt x="357" y="649"/>
                    </a:lnTo>
                    <a:lnTo>
                      <a:pt x="357" y="649"/>
                    </a:lnTo>
                    <a:lnTo>
                      <a:pt x="356" y="642"/>
                    </a:lnTo>
                    <a:lnTo>
                      <a:pt x="357" y="635"/>
                    </a:lnTo>
                    <a:lnTo>
                      <a:pt x="359" y="628"/>
                    </a:lnTo>
                    <a:lnTo>
                      <a:pt x="362" y="621"/>
                    </a:lnTo>
                    <a:lnTo>
                      <a:pt x="364" y="615"/>
                    </a:lnTo>
                    <a:lnTo>
                      <a:pt x="364" y="615"/>
                    </a:lnTo>
                    <a:lnTo>
                      <a:pt x="368" y="606"/>
                    </a:lnTo>
                    <a:lnTo>
                      <a:pt x="372" y="597"/>
                    </a:lnTo>
                    <a:lnTo>
                      <a:pt x="376" y="588"/>
                    </a:lnTo>
                    <a:lnTo>
                      <a:pt x="379" y="579"/>
                    </a:lnTo>
                    <a:lnTo>
                      <a:pt x="384" y="570"/>
                    </a:lnTo>
                    <a:lnTo>
                      <a:pt x="388" y="561"/>
                    </a:lnTo>
                    <a:lnTo>
                      <a:pt x="392" y="552"/>
                    </a:lnTo>
                    <a:lnTo>
                      <a:pt x="396" y="543"/>
                    </a:lnTo>
                    <a:lnTo>
                      <a:pt x="401" y="534"/>
                    </a:lnTo>
                    <a:lnTo>
                      <a:pt x="405" y="526"/>
                    </a:lnTo>
                    <a:lnTo>
                      <a:pt x="405" y="526"/>
                    </a:lnTo>
                    <a:lnTo>
                      <a:pt x="412" y="512"/>
                    </a:lnTo>
                    <a:lnTo>
                      <a:pt x="415" y="497"/>
                    </a:lnTo>
                    <a:lnTo>
                      <a:pt x="418" y="481"/>
                    </a:lnTo>
                    <a:lnTo>
                      <a:pt x="422" y="466"/>
                    </a:lnTo>
                    <a:lnTo>
                      <a:pt x="428" y="452"/>
                    </a:lnTo>
                    <a:lnTo>
                      <a:pt x="428" y="452"/>
                    </a:lnTo>
                    <a:lnTo>
                      <a:pt x="434" y="440"/>
                    </a:lnTo>
                    <a:lnTo>
                      <a:pt x="439" y="428"/>
                    </a:lnTo>
                    <a:lnTo>
                      <a:pt x="443" y="415"/>
                    </a:lnTo>
                    <a:lnTo>
                      <a:pt x="447" y="402"/>
                    </a:lnTo>
                    <a:lnTo>
                      <a:pt x="449" y="389"/>
                    </a:lnTo>
                    <a:lnTo>
                      <a:pt x="452" y="376"/>
                    </a:lnTo>
                    <a:lnTo>
                      <a:pt x="455" y="363"/>
                    </a:lnTo>
                    <a:lnTo>
                      <a:pt x="457" y="350"/>
                    </a:lnTo>
                    <a:lnTo>
                      <a:pt x="459" y="337"/>
                    </a:lnTo>
                    <a:lnTo>
                      <a:pt x="461" y="323"/>
                    </a:lnTo>
                    <a:lnTo>
                      <a:pt x="461" y="323"/>
                    </a:lnTo>
                    <a:lnTo>
                      <a:pt x="464" y="309"/>
                    </a:lnTo>
                    <a:lnTo>
                      <a:pt x="468" y="296"/>
                    </a:lnTo>
                    <a:lnTo>
                      <a:pt x="472" y="283"/>
                    </a:lnTo>
                    <a:lnTo>
                      <a:pt x="477" y="270"/>
                    </a:lnTo>
                    <a:lnTo>
                      <a:pt x="483" y="256"/>
                    </a:lnTo>
                    <a:lnTo>
                      <a:pt x="488" y="243"/>
                    </a:lnTo>
                    <a:lnTo>
                      <a:pt x="494" y="230"/>
                    </a:lnTo>
                    <a:lnTo>
                      <a:pt x="499" y="217"/>
                    </a:lnTo>
                    <a:lnTo>
                      <a:pt x="504" y="204"/>
                    </a:lnTo>
                    <a:lnTo>
                      <a:pt x="508" y="190"/>
                    </a:lnTo>
                    <a:lnTo>
                      <a:pt x="508" y="190"/>
                    </a:lnTo>
                    <a:lnTo>
                      <a:pt x="509" y="186"/>
                    </a:lnTo>
                    <a:lnTo>
                      <a:pt x="509" y="181"/>
                    </a:lnTo>
                    <a:lnTo>
                      <a:pt x="509" y="177"/>
                    </a:lnTo>
                    <a:lnTo>
                      <a:pt x="509" y="174"/>
                    </a:lnTo>
                    <a:lnTo>
                      <a:pt x="507" y="170"/>
                    </a:lnTo>
                    <a:lnTo>
                      <a:pt x="507" y="170"/>
                    </a:lnTo>
                    <a:lnTo>
                      <a:pt x="497" y="158"/>
                    </a:lnTo>
                    <a:lnTo>
                      <a:pt x="484" y="148"/>
                    </a:lnTo>
                    <a:lnTo>
                      <a:pt x="472" y="139"/>
                    </a:lnTo>
                    <a:lnTo>
                      <a:pt x="465" y="127"/>
                    </a:lnTo>
                    <a:lnTo>
                      <a:pt x="464" y="113"/>
                    </a:lnTo>
                    <a:lnTo>
                      <a:pt x="464" y="113"/>
                    </a:lnTo>
                    <a:lnTo>
                      <a:pt x="467" y="101"/>
                    </a:lnTo>
                    <a:lnTo>
                      <a:pt x="471" y="89"/>
                    </a:lnTo>
                    <a:lnTo>
                      <a:pt x="475" y="77"/>
                    </a:lnTo>
                    <a:lnTo>
                      <a:pt x="478" y="64"/>
                    </a:lnTo>
                    <a:lnTo>
                      <a:pt x="480" y="52"/>
                    </a:lnTo>
                    <a:lnTo>
                      <a:pt x="480" y="40"/>
                    </a:lnTo>
                    <a:lnTo>
                      <a:pt x="478" y="28"/>
                    </a:lnTo>
                    <a:lnTo>
                      <a:pt x="474" y="17"/>
                    </a:lnTo>
                    <a:lnTo>
                      <a:pt x="466" y="9"/>
                    </a:lnTo>
                    <a:lnTo>
                      <a:pt x="455" y="2"/>
                    </a:lnTo>
                    <a:lnTo>
                      <a:pt x="455" y="2"/>
                    </a:lnTo>
                    <a:lnTo>
                      <a:pt x="448" y="0"/>
                    </a:lnTo>
                    <a:lnTo>
                      <a:pt x="442" y="1"/>
                    </a:lnTo>
                    <a:lnTo>
                      <a:pt x="437" y="4"/>
                    </a:lnTo>
                    <a:lnTo>
                      <a:pt x="433" y="8"/>
                    </a:lnTo>
                    <a:lnTo>
                      <a:pt x="430" y="12"/>
                    </a:lnTo>
                    <a:lnTo>
                      <a:pt x="430" y="12"/>
                    </a:lnTo>
                    <a:lnTo>
                      <a:pt x="424" y="26"/>
                    </a:lnTo>
                    <a:lnTo>
                      <a:pt x="418" y="41"/>
                    </a:lnTo>
                    <a:lnTo>
                      <a:pt x="412" y="55"/>
                    </a:lnTo>
                    <a:lnTo>
                      <a:pt x="405" y="70"/>
                    </a:lnTo>
                    <a:lnTo>
                      <a:pt x="401" y="85"/>
                    </a:lnTo>
                    <a:lnTo>
                      <a:pt x="401" y="85"/>
                    </a:lnTo>
                    <a:lnTo>
                      <a:pt x="398" y="97"/>
                    </a:lnTo>
                    <a:lnTo>
                      <a:pt x="397" y="109"/>
                    </a:lnTo>
                    <a:lnTo>
                      <a:pt x="395" y="121"/>
                    </a:lnTo>
                    <a:lnTo>
                      <a:pt x="392" y="133"/>
                    </a:lnTo>
                    <a:lnTo>
                      <a:pt x="387" y="145"/>
                    </a:lnTo>
                    <a:lnTo>
                      <a:pt x="387" y="145"/>
                    </a:lnTo>
                    <a:lnTo>
                      <a:pt x="383" y="153"/>
                    </a:lnTo>
                    <a:lnTo>
                      <a:pt x="380" y="161"/>
                    </a:lnTo>
                    <a:lnTo>
                      <a:pt x="376" y="169"/>
                    </a:lnTo>
                    <a:lnTo>
                      <a:pt x="372" y="177"/>
                    </a:lnTo>
                    <a:lnTo>
                      <a:pt x="368" y="185"/>
                    </a:lnTo>
                    <a:lnTo>
                      <a:pt x="365" y="193"/>
                    </a:lnTo>
                    <a:lnTo>
                      <a:pt x="361" y="201"/>
                    </a:lnTo>
                    <a:lnTo>
                      <a:pt x="357" y="209"/>
                    </a:lnTo>
                    <a:lnTo>
                      <a:pt x="353" y="217"/>
                    </a:lnTo>
                    <a:lnTo>
                      <a:pt x="350" y="225"/>
                    </a:lnTo>
                    <a:lnTo>
                      <a:pt x="350" y="225"/>
                    </a:lnTo>
                    <a:lnTo>
                      <a:pt x="345" y="237"/>
                    </a:lnTo>
                    <a:lnTo>
                      <a:pt x="341" y="249"/>
                    </a:lnTo>
                    <a:lnTo>
                      <a:pt x="338" y="262"/>
                    </a:lnTo>
                    <a:lnTo>
                      <a:pt x="334" y="274"/>
                    </a:lnTo>
                    <a:lnTo>
                      <a:pt x="331" y="286"/>
                    </a:lnTo>
                    <a:lnTo>
                      <a:pt x="327" y="298"/>
                    </a:lnTo>
                    <a:lnTo>
                      <a:pt x="322" y="310"/>
                    </a:lnTo>
                    <a:lnTo>
                      <a:pt x="317" y="322"/>
                    </a:lnTo>
                    <a:lnTo>
                      <a:pt x="311" y="333"/>
                    </a:lnTo>
                    <a:lnTo>
                      <a:pt x="303" y="345"/>
                    </a:lnTo>
                    <a:lnTo>
                      <a:pt x="303" y="345"/>
                    </a:lnTo>
                    <a:lnTo>
                      <a:pt x="297" y="355"/>
                    </a:lnTo>
                    <a:lnTo>
                      <a:pt x="293" y="365"/>
                    </a:lnTo>
                    <a:lnTo>
                      <a:pt x="290" y="377"/>
                    </a:lnTo>
                    <a:lnTo>
                      <a:pt x="287" y="388"/>
                    </a:lnTo>
                    <a:lnTo>
                      <a:pt x="284" y="400"/>
                    </a:lnTo>
                    <a:lnTo>
                      <a:pt x="284" y="400"/>
                    </a:lnTo>
                    <a:lnTo>
                      <a:pt x="280" y="415"/>
                    </a:lnTo>
                    <a:lnTo>
                      <a:pt x="274" y="429"/>
                    </a:lnTo>
                    <a:lnTo>
                      <a:pt x="267" y="442"/>
                    </a:lnTo>
                    <a:lnTo>
                      <a:pt x="260" y="455"/>
                    </a:lnTo>
                    <a:lnTo>
                      <a:pt x="254" y="469"/>
                    </a:lnTo>
                    <a:lnTo>
                      <a:pt x="254" y="469"/>
                    </a:lnTo>
                    <a:lnTo>
                      <a:pt x="251" y="477"/>
                    </a:lnTo>
                    <a:lnTo>
                      <a:pt x="248" y="484"/>
                    </a:lnTo>
                    <a:lnTo>
                      <a:pt x="246" y="493"/>
                    </a:lnTo>
                    <a:lnTo>
                      <a:pt x="244" y="501"/>
                    </a:lnTo>
                    <a:lnTo>
                      <a:pt x="242" y="509"/>
                    </a:lnTo>
                    <a:lnTo>
                      <a:pt x="241" y="517"/>
                    </a:lnTo>
                    <a:lnTo>
                      <a:pt x="239" y="525"/>
                    </a:lnTo>
                    <a:lnTo>
                      <a:pt x="237" y="533"/>
                    </a:lnTo>
                    <a:lnTo>
                      <a:pt x="236" y="541"/>
                    </a:lnTo>
                    <a:lnTo>
                      <a:pt x="234" y="550"/>
                    </a:lnTo>
                    <a:lnTo>
                      <a:pt x="234" y="550"/>
                    </a:lnTo>
                    <a:lnTo>
                      <a:pt x="232" y="562"/>
                    </a:lnTo>
                    <a:lnTo>
                      <a:pt x="232" y="574"/>
                    </a:lnTo>
                    <a:lnTo>
                      <a:pt x="231" y="587"/>
                    </a:lnTo>
                    <a:lnTo>
                      <a:pt x="231" y="599"/>
                    </a:lnTo>
                    <a:lnTo>
                      <a:pt x="229" y="612"/>
                    </a:lnTo>
                    <a:lnTo>
                      <a:pt x="229" y="612"/>
                    </a:lnTo>
                    <a:lnTo>
                      <a:pt x="227" y="620"/>
                    </a:lnTo>
                    <a:lnTo>
                      <a:pt x="224" y="629"/>
                    </a:lnTo>
                    <a:lnTo>
                      <a:pt x="221" y="638"/>
                    </a:lnTo>
                    <a:lnTo>
                      <a:pt x="218" y="646"/>
                    </a:lnTo>
                    <a:lnTo>
                      <a:pt x="213" y="654"/>
                    </a:lnTo>
                    <a:lnTo>
                      <a:pt x="213" y="654"/>
                    </a:lnTo>
                    <a:lnTo>
                      <a:pt x="203" y="669"/>
                    </a:lnTo>
                    <a:lnTo>
                      <a:pt x="190" y="683"/>
                    </a:lnTo>
                    <a:lnTo>
                      <a:pt x="176" y="693"/>
                    </a:lnTo>
                    <a:lnTo>
                      <a:pt x="159" y="701"/>
                    </a:lnTo>
                    <a:lnTo>
                      <a:pt x="143" y="705"/>
                    </a:lnTo>
                    <a:lnTo>
                      <a:pt x="143" y="705"/>
                    </a:lnTo>
                    <a:lnTo>
                      <a:pt x="133" y="704"/>
                    </a:lnTo>
                    <a:lnTo>
                      <a:pt x="122" y="703"/>
                    </a:lnTo>
                    <a:lnTo>
                      <a:pt x="111" y="703"/>
                    </a:lnTo>
                    <a:lnTo>
                      <a:pt x="103" y="706"/>
                    </a:lnTo>
                    <a:lnTo>
                      <a:pt x="98" y="715"/>
                    </a:lnTo>
                    <a:lnTo>
                      <a:pt x="98" y="715"/>
                    </a:lnTo>
                    <a:lnTo>
                      <a:pt x="98" y="725"/>
                    </a:lnTo>
                    <a:lnTo>
                      <a:pt x="102" y="733"/>
                    </a:lnTo>
                    <a:lnTo>
                      <a:pt x="107" y="740"/>
                    </a:lnTo>
                    <a:lnTo>
                      <a:pt x="112" y="747"/>
                    </a:lnTo>
                    <a:lnTo>
                      <a:pt x="116" y="754"/>
                    </a:lnTo>
                    <a:lnTo>
                      <a:pt x="116" y="754"/>
                    </a:lnTo>
                    <a:lnTo>
                      <a:pt x="119" y="771"/>
                    </a:lnTo>
                    <a:lnTo>
                      <a:pt x="123" y="788"/>
                    </a:lnTo>
                    <a:lnTo>
                      <a:pt x="124" y="805"/>
                    </a:lnTo>
                    <a:lnTo>
                      <a:pt x="124" y="822"/>
                    </a:lnTo>
                    <a:lnTo>
                      <a:pt x="123" y="839"/>
                    </a:lnTo>
                    <a:lnTo>
                      <a:pt x="123" y="856"/>
                    </a:lnTo>
                    <a:lnTo>
                      <a:pt x="122" y="873"/>
                    </a:lnTo>
                    <a:lnTo>
                      <a:pt x="123" y="890"/>
                    </a:lnTo>
                    <a:lnTo>
                      <a:pt x="124" y="908"/>
                    </a:lnTo>
                    <a:lnTo>
                      <a:pt x="127" y="925"/>
                    </a:lnTo>
                    <a:lnTo>
                      <a:pt x="127" y="925"/>
                    </a:lnTo>
                    <a:lnTo>
                      <a:pt x="131" y="945"/>
                    </a:lnTo>
                    <a:lnTo>
                      <a:pt x="134" y="965"/>
                    </a:lnTo>
                    <a:lnTo>
                      <a:pt x="138" y="984"/>
                    </a:lnTo>
                    <a:lnTo>
                      <a:pt x="140" y="1004"/>
                    </a:lnTo>
                    <a:lnTo>
                      <a:pt x="142" y="1023"/>
                    </a:lnTo>
                    <a:lnTo>
                      <a:pt x="144" y="1042"/>
                    </a:lnTo>
                    <a:lnTo>
                      <a:pt x="145" y="1061"/>
                    </a:lnTo>
                    <a:lnTo>
                      <a:pt x="145" y="1080"/>
                    </a:lnTo>
                    <a:lnTo>
                      <a:pt x="145" y="1099"/>
                    </a:lnTo>
                    <a:lnTo>
                      <a:pt x="143" y="1119"/>
                    </a:lnTo>
                    <a:lnTo>
                      <a:pt x="143" y="1119"/>
                    </a:lnTo>
                    <a:lnTo>
                      <a:pt x="142" y="1131"/>
                    </a:lnTo>
                    <a:lnTo>
                      <a:pt x="141" y="1144"/>
                    </a:lnTo>
                    <a:lnTo>
                      <a:pt x="139" y="1156"/>
                    </a:lnTo>
                    <a:lnTo>
                      <a:pt x="138" y="1169"/>
                    </a:lnTo>
                    <a:lnTo>
                      <a:pt x="136" y="1182"/>
                    </a:lnTo>
                    <a:lnTo>
                      <a:pt x="135" y="1194"/>
                    </a:lnTo>
                    <a:lnTo>
                      <a:pt x="135" y="1207"/>
                    </a:lnTo>
                    <a:lnTo>
                      <a:pt x="135" y="1219"/>
                    </a:lnTo>
                    <a:lnTo>
                      <a:pt x="135" y="1232"/>
                    </a:lnTo>
                    <a:lnTo>
                      <a:pt x="136" y="1245"/>
                    </a:lnTo>
                    <a:lnTo>
                      <a:pt x="136" y="1245"/>
                    </a:lnTo>
                    <a:lnTo>
                      <a:pt x="138" y="1256"/>
                    </a:lnTo>
                    <a:lnTo>
                      <a:pt x="140" y="1266"/>
                    </a:lnTo>
                    <a:lnTo>
                      <a:pt x="141" y="1277"/>
                    </a:lnTo>
                    <a:lnTo>
                      <a:pt x="143" y="1288"/>
                    </a:lnTo>
                    <a:lnTo>
                      <a:pt x="145" y="1299"/>
                    </a:lnTo>
                    <a:lnTo>
                      <a:pt x="147" y="1309"/>
                    </a:lnTo>
                    <a:lnTo>
                      <a:pt x="148" y="1320"/>
                    </a:lnTo>
                    <a:lnTo>
                      <a:pt x="150" y="1331"/>
                    </a:lnTo>
                    <a:lnTo>
                      <a:pt x="151" y="1342"/>
                    </a:lnTo>
                    <a:lnTo>
                      <a:pt x="151" y="1352"/>
                    </a:lnTo>
                    <a:lnTo>
                      <a:pt x="151" y="1352"/>
                    </a:lnTo>
                    <a:lnTo>
                      <a:pt x="152" y="1371"/>
                    </a:lnTo>
                    <a:lnTo>
                      <a:pt x="153" y="1390"/>
                    </a:lnTo>
                    <a:lnTo>
                      <a:pt x="153" y="1410"/>
                    </a:lnTo>
                    <a:lnTo>
                      <a:pt x="153" y="1429"/>
                    </a:lnTo>
                    <a:lnTo>
                      <a:pt x="153" y="1448"/>
                    </a:lnTo>
                    <a:lnTo>
                      <a:pt x="152" y="1468"/>
                    </a:lnTo>
                    <a:lnTo>
                      <a:pt x="151" y="1486"/>
                    </a:lnTo>
                    <a:lnTo>
                      <a:pt x="149" y="1505"/>
                    </a:lnTo>
                    <a:lnTo>
                      <a:pt x="146" y="1524"/>
                    </a:lnTo>
                    <a:lnTo>
                      <a:pt x="143" y="1543"/>
                    </a:lnTo>
                    <a:lnTo>
                      <a:pt x="143" y="1543"/>
                    </a:lnTo>
                    <a:lnTo>
                      <a:pt x="141" y="1553"/>
                    </a:lnTo>
                    <a:lnTo>
                      <a:pt x="139" y="1562"/>
                    </a:lnTo>
                    <a:lnTo>
                      <a:pt x="137" y="1571"/>
                    </a:lnTo>
                    <a:lnTo>
                      <a:pt x="135" y="1580"/>
                    </a:lnTo>
                    <a:lnTo>
                      <a:pt x="133" y="1589"/>
                    </a:lnTo>
                    <a:lnTo>
                      <a:pt x="130" y="1598"/>
                    </a:lnTo>
                    <a:lnTo>
                      <a:pt x="128" y="1607"/>
                    </a:lnTo>
                    <a:lnTo>
                      <a:pt x="125" y="1616"/>
                    </a:lnTo>
                    <a:lnTo>
                      <a:pt x="122" y="1624"/>
                    </a:lnTo>
                    <a:lnTo>
                      <a:pt x="118" y="1633"/>
                    </a:lnTo>
                    <a:lnTo>
                      <a:pt x="118" y="1633"/>
                    </a:lnTo>
                    <a:lnTo>
                      <a:pt x="114" y="1643"/>
                    </a:lnTo>
                    <a:lnTo>
                      <a:pt x="110" y="1653"/>
                    </a:lnTo>
                    <a:lnTo>
                      <a:pt x="105" y="1662"/>
                    </a:lnTo>
                    <a:lnTo>
                      <a:pt x="100" y="1671"/>
                    </a:lnTo>
                    <a:lnTo>
                      <a:pt x="96" y="1680"/>
                    </a:lnTo>
                    <a:lnTo>
                      <a:pt x="91" y="1689"/>
                    </a:lnTo>
                    <a:lnTo>
                      <a:pt x="87" y="1698"/>
                    </a:lnTo>
                    <a:lnTo>
                      <a:pt x="82" y="1708"/>
                    </a:lnTo>
                    <a:lnTo>
                      <a:pt x="79" y="1717"/>
                    </a:lnTo>
                    <a:lnTo>
                      <a:pt x="75" y="1727"/>
                    </a:lnTo>
                    <a:lnTo>
                      <a:pt x="75" y="1727"/>
                    </a:lnTo>
                    <a:lnTo>
                      <a:pt x="75" y="1734"/>
                    </a:lnTo>
                    <a:lnTo>
                      <a:pt x="77" y="1741"/>
                    </a:lnTo>
                    <a:lnTo>
                      <a:pt x="80" y="1748"/>
                    </a:lnTo>
                    <a:lnTo>
                      <a:pt x="82" y="1755"/>
                    </a:lnTo>
                    <a:lnTo>
                      <a:pt x="81" y="1761"/>
                    </a:lnTo>
                    <a:lnTo>
                      <a:pt x="81" y="1761"/>
                    </a:lnTo>
                    <a:lnTo>
                      <a:pt x="78" y="1765"/>
                    </a:lnTo>
                    <a:lnTo>
                      <a:pt x="76" y="1768"/>
                    </a:lnTo>
                    <a:lnTo>
                      <a:pt x="73" y="1772"/>
                    </a:lnTo>
                    <a:lnTo>
                      <a:pt x="68" y="1775"/>
                    </a:lnTo>
                    <a:lnTo>
                      <a:pt x="65" y="1779"/>
                    </a:lnTo>
                    <a:lnTo>
                      <a:pt x="65" y="1779"/>
                    </a:lnTo>
                    <a:lnTo>
                      <a:pt x="51" y="1790"/>
                    </a:lnTo>
                    <a:lnTo>
                      <a:pt x="35" y="1798"/>
                    </a:lnTo>
                    <a:lnTo>
                      <a:pt x="18" y="1806"/>
                    </a:lnTo>
                    <a:lnTo>
                      <a:pt x="6" y="1816"/>
                    </a:lnTo>
                    <a:lnTo>
                      <a:pt x="0" y="1832"/>
                    </a:lnTo>
                    <a:lnTo>
                      <a:pt x="0" y="1832"/>
                    </a:lnTo>
                    <a:lnTo>
                      <a:pt x="2" y="1842"/>
                    </a:lnTo>
                    <a:lnTo>
                      <a:pt x="11" y="1846"/>
                    </a:lnTo>
                    <a:lnTo>
                      <a:pt x="23" y="1846"/>
                    </a:lnTo>
                    <a:lnTo>
                      <a:pt x="37" y="1844"/>
                    </a:lnTo>
                    <a:lnTo>
                      <a:pt x="48" y="1843"/>
                    </a:lnTo>
                    <a:lnTo>
                      <a:pt x="48" y="1843"/>
                    </a:lnTo>
                    <a:lnTo>
                      <a:pt x="78" y="1842"/>
                    </a:lnTo>
                    <a:lnTo>
                      <a:pt x="106" y="1842"/>
                    </a:lnTo>
                    <a:lnTo>
                      <a:pt x="136" y="1844"/>
                    </a:lnTo>
                    <a:lnTo>
                      <a:pt x="164" y="1845"/>
                    </a:lnTo>
                    <a:lnTo>
                      <a:pt x="194" y="1847"/>
                    </a:lnTo>
                    <a:lnTo>
                      <a:pt x="223" y="1849"/>
                    </a:lnTo>
                    <a:lnTo>
                      <a:pt x="252" y="1850"/>
                    </a:lnTo>
                    <a:lnTo>
                      <a:pt x="281" y="1851"/>
                    </a:lnTo>
                    <a:lnTo>
                      <a:pt x="311" y="1850"/>
                    </a:lnTo>
                    <a:lnTo>
                      <a:pt x="339" y="1847"/>
                    </a:lnTo>
                    <a:lnTo>
                      <a:pt x="339" y="1847"/>
                    </a:lnTo>
                    <a:lnTo>
                      <a:pt x="340" y="1847"/>
                    </a:lnTo>
                    <a:lnTo>
                      <a:pt x="340" y="1847"/>
                    </a:lnTo>
                    <a:lnTo>
                      <a:pt x="339" y="1847"/>
                    </a:lnTo>
                    <a:lnTo>
                      <a:pt x="338" y="1847"/>
                    </a:lnTo>
                    <a:lnTo>
                      <a:pt x="337" y="1847"/>
                    </a:lnTo>
                    <a:lnTo>
                      <a:pt x="337" y="1847"/>
                    </a:lnTo>
                    <a:lnTo>
                      <a:pt x="360" y="1849"/>
                    </a:lnTo>
                    <a:lnTo>
                      <a:pt x="383" y="1851"/>
                    </a:lnTo>
                    <a:lnTo>
                      <a:pt x="405" y="1853"/>
                    </a:lnTo>
                    <a:lnTo>
                      <a:pt x="429" y="1855"/>
                    </a:lnTo>
                    <a:lnTo>
                      <a:pt x="451" y="1857"/>
                    </a:lnTo>
                    <a:lnTo>
                      <a:pt x="475" y="1859"/>
                    </a:lnTo>
                    <a:lnTo>
                      <a:pt x="497" y="1861"/>
                    </a:lnTo>
                    <a:lnTo>
                      <a:pt x="521" y="1863"/>
                    </a:lnTo>
                    <a:lnTo>
                      <a:pt x="543" y="1864"/>
                    </a:lnTo>
                    <a:lnTo>
                      <a:pt x="567" y="1866"/>
                    </a:lnTo>
                    <a:lnTo>
                      <a:pt x="567" y="1866"/>
                    </a:lnTo>
                    <a:lnTo>
                      <a:pt x="586" y="1866"/>
                    </a:lnTo>
                    <a:lnTo>
                      <a:pt x="607" y="1864"/>
                    </a:lnTo>
                    <a:lnTo>
                      <a:pt x="626" y="1863"/>
                    </a:lnTo>
                    <a:lnTo>
                      <a:pt x="646" y="1860"/>
                    </a:lnTo>
                    <a:lnTo>
                      <a:pt x="665" y="1857"/>
                    </a:lnTo>
                    <a:lnTo>
                      <a:pt x="684" y="1854"/>
                    </a:lnTo>
                    <a:lnTo>
                      <a:pt x="705" y="1851"/>
                    </a:lnTo>
                    <a:lnTo>
                      <a:pt x="724" y="1848"/>
                    </a:lnTo>
                    <a:lnTo>
                      <a:pt x="744" y="1845"/>
                    </a:lnTo>
                    <a:lnTo>
                      <a:pt x="764" y="1842"/>
                    </a:lnTo>
                    <a:lnTo>
                      <a:pt x="764" y="1842"/>
                    </a:lnTo>
                    <a:lnTo>
                      <a:pt x="772" y="1841"/>
                    </a:lnTo>
                    <a:lnTo>
                      <a:pt x="780" y="1841"/>
                    </a:lnTo>
                    <a:lnTo>
                      <a:pt x="789" y="1841"/>
                    </a:lnTo>
                    <a:lnTo>
                      <a:pt x="797" y="1841"/>
                    </a:lnTo>
                    <a:lnTo>
                      <a:pt x="805" y="1841"/>
                    </a:lnTo>
                    <a:lnTo>
                      <a:pt x="814" y="1840"/>
                    </a:lnTo>
                    <a:lnTo>
                      <a:pt x="822" y="1840"/>
                    </a:lnTo>
                    <a:lnTo>
                      <a:pt x="830" y="1840"/>
                    </a:lnTo>
                    <a:lnTo>
                      <a:pt x="839" y="1839"/>
                    </a:lnTo>
                    <a:lnTo>
                      <a:pt x="848" y="1838"/>
                    </a:lnTo>
                    <a:lnTo>
                      <a:pt x="848" y="1838"/>
                    </a:lnTo>
                    <a:lnTo>
                      <a:pt x="849" y="1838"/>
                    </a:lnTo>
                    <a:lnTo>
                      <a:pt x="851" y="1837"/>
                    </a:lnTo>
                    <a:lnTo>
                      <a:pt x="852" y="1836"/>
                    </a:lnTo>
                    <a:lnTo>
                      <a:pt x="853" y="1834"/>
                    </a:lnTo>
                    <a:lnTo>
                      <a:pt x="852" y="1832"/>
                    </a:lnTo>
                    <a:lnTo>
                      <a:pt x="852" y="1832"/>
                    </a:lnTo>
                    <a:lnTo>
                      <a:pt x="848" y="1827"/>
                    </a:lnTo>
                    <a:lnTo>
                      <a:pt x="844" y="1823"/>
                    </a:lnTo>
                    <a:lnTo>
                      <a:pt x="841" y="1818"/>
                    </a:lnTo>
                    <a:lnTo>
                      <a:pt x="839" y="1813"/>
                    </a:lnTo>
                    <a:lnTo>
                      <a:pt x="838" y="1807"/>
                    </a:lnTo>
                    <a:lnTo>
                      <a:pt x="838" y="1807"/>
                    </a:lnTo>
                    <a:lnTo>
                      <a:pt x="840" y="1809"/>
                    </a:lnTo>
                    <a:lnTo>
                      <a:pt x="842" y="1811"/>
                    </a:lnTo>
                    <a:lnTo>
                      <a:pt x="845" y="1812"/>
                    </a:lnTo>
                    <a:lnTo>
                      <a:pt x="847" y="1812"/>
                    </a:lnTo>
                    <a:lnTo>
                      <a:pt x="850" y="1811"/>
                    </a:lnTo>
                    <a:lnTo>
                      <a:pt x="850" y="1811"/>
                    </a:lnTo>
                    <a:lnTo>
                      <a:pt x="850" y="1810"/>
                    </a:lnTo>
                    <a:lnTo>
                      <a:pt x="851" y="1809"/>
                    </a:lnTo>
                    <a:lnTo>
                      <a:pt x="851" y="1807"/>
                    </a:lnTo>
                    <a:lnTo>
                      <a:pt x="850" y="1806"/>
                    </a:lnTo>
                    <a:lnTo>
                      <a:pt x="850" y="1805"/>
                    </a:lnTo>
                    <a:lnTo>
                      <a:pt x="850" y="1805"/>
                    </a:lnTo>
                    <a:lnTo>
                      <a:pt x="841" y="1800"/>
                    </a:lnTo>
                    <a:lnTo>
                      <a:pt x="833" y="1794"/>
                    </a:lnTo>
                    <a:lnTo>
                      <a:pt x="827" y="1787"/>
                    </a:lnTo>
                    <a:lnTo>
                      <a:pt x="823" y="1779"/>
                    </a:lnTo>
                    <a:lnTo>
                      <a:pt x="818" y="1770"/>
                    </a:lnTo>
                    <a:lnTo>
                      <a:pt x="815" y="1761"/>
                    </a:lnTo>
                    <a:lnTo>
                      <a:pt x="812" y="1752"/>
                    </a:lnTo>
                    <a:lnTo>
                      <a:pt x="808" y="1743"/>
                    </a:lnTo>
                    <a:lnTo>
                      <a:pt x="805" y="1734"/>
                    </a:lnTo>
                    <a:lnTo>
                      <a:pt x="801" y="1726"/>
                    </a:lnTo>
                    <a:lnTo>
                      <a:pt x="801" y="1726"/>
                    </a:lnTo>
                    <a:lnTo>
                      <a:pt x="797" y="1720"/>
                    </a:lnTo>
                    <a:lnTo>
                      <a:pt x="790" y="1715"/>
                    </a:lnTo>
                    <a:lnTo>
                      <a:pt x="782" y="1709"/>
                    </a:lnTo>
                    <a:lnTo>
                      <a:pt x="775" y="1703"/>
                    </a:lnTo>
                    <a:lnTo>
                      <a:pt x="769" y="1696"/>
                    </a:lnTo>
                    <a:lnTo>
                      <a:pt x="769" y="1696"/>
                    </a:lnTo>
                    <a:lnTo>
                      <a:pt x="765" y="1689"/>
                    </a:lnTo>
                    <a:lnTo>
                      <a:pt x="761" y="1682"/>
                    </a:lnTo>
                    <a:lnTo>
                      <a:pt x="757" y="1675"/>
                    </a:lnTo>
                    <a:lnTo>
                      <a:pt x="751" y="1670"/>
                    </a:lnTo>
                    <a:lnTo>
                      <a:pt x="743" y="1667"/>
                    </a:lnTo>
                    <a:lnTo>
                      <a:pt x="743" y="1667"/>
                    </a:lnTo>
                    <a:lnTo>
                      <a:pt x="744" y="1666"/>
                    </a:lnTo>
                    <a:lnTo>
                      <a:pt x="744" y="1666"/>
                    </a:lnTo>
                    <a:lnTo>
                      <a:pt x="745" y="1665"/>
                    </a:lnTo>
                    <a:lnTo>
                      <a:pt x="745" y="1665"/>
                    </a:lnTo>
                    <a:lnTo>
                      <a:pt x="746" y="1664"/>
                    </a:lnTo>
                    <a:lnTo>
                      <a:pt x="746" y="1664"/>
                    </a:lnTo>
                    <a:lnTo>
                      <a:pt x="746" y="1666"/>
                    </a:lnTo>
                    <a:lnTo>
                      <a:pt x="745" y="1668"/>
                    </a:lnTo>
                    <a:lnTo>
                      <a:pt x="744" y="1670"/>
                    </a:lnTo>
                    <a:lnTo>
                      <a:pt x="745" y="1671"/>
                    </a:lnTo>
                    <a:lnTo>
                      <a:pt x="748" y="1672"/>
                    </a:lnTo>
                    <a:lnTo>
                      <a:pt x="748" y="1672"/>
                    </a:lnTo>
                    <a:lnTo>
                      <a:pt x="744" y="1676"/>
                    </a:lnTo>
                    <a:lnTo>
                      <a:pt x="741" y="1681"/>
                    </a:lnTo>
                    <a:lnTo>
                      <a:pt x="737" y="1686"/>
                    </a:lnTo>
                    <a:lnTo>
                      <a:pt x="733" y="1689"/>
                    </a:lnTo>
                    <a:lnTo>
                      <a:pt x="727" y="1689"/>
                    </a:lnTo>
                    <a:lnTo>
                      <a:pt x="727" y="1689"/>
                    </a:lnTo>
                    <a:lnTo>
                      <a:pt x="731" y="1688"/>
                    </a:lnTo>
                    <a:lnTo>
                      <a:pt x="734" y="1685"/>
                    </a:lnTo>
                    <a:lnTo>
                      <a:pt x="735" y="1682"/>
                    </a:lnTo>
                    <a:lnTo>
                      <a:pt x="736" y="1678"/>
                    </a:lnTo>
                    <a:lnTo>
                      <a:pt x="737" y="1674"/>
                    </a:lnTo>
                    <a:lnTo>
                      <a:pt x="737" y="1674"/>
                    </a:lnTo>
                    <a:lnTo>
                      <a:pt x="730" y="1675"/>
                    </a:lnTo>
                    <a:lnTo>
                      <a:pt x="727" y="1675"/>
                    </a:lnTo>
                    <a:lnTo>
                      <a:pt x="727" y="1676"/>
                    </a:lnTo>
                    <a:lnTo>
                      <a:pt x="730" y="1676"/>
                    </a:lnTo>
                    <a:lnTo>
                      <a:pt x="737" y="1677"/>
                    </a:lnTo>
                    <a:lnTo>
                      <a:pt x="737" y="1677"/>
                    </a:lnTo>
                    <a:lnTo>
                      <a:pt x="734" y="1664"/>
                    </a:lnTo>
                    <a:lnTo>
                      <a:pt x="729" y="1651"/>
                    </a:lnTo>
                    <a:lnTo>
                      <a:pt x="723" y="1640"/>
                    </a:lnTo>
                    <a:lnTo>
                      <a:pt x="717" y="1627"/>
                    </a:lnTo>
                    <a:lnTo>
                      <a:pt x="712" y="1615"/>
                    </a:lnTo>
                    <a:lnTo>
                      <a:pt x="712" y="1615"/>
                    </a:lnTo>
                    <a:lnTo>
                      <a:pt x="710" y="1603"/>
                    </a:lnTo>
                    <a:lnTo>
                      <a:pt x="711" y="1590"/>
                    </a:lnTo>
                    <a:lnTo>
                      <a:pt x="714" y="1577"/>
                    </a:lnTo>
                    <a:lnTo>
                      <a:pt x="717" y="1564"/>
                    </a:lnTo>
                    <a:lnTo>
                      <a:pt x="716" y="1551"/>
                    </a:lnTo>
                    <a:lnTo>
                      <a:pt x="716" y="1551"/>
                    </a:lnTo>
                    <a:lnTo>
                      <a:pt x="715" y="1551"/>
                    </a:lnTo>
                    <a:lnTo>
                      <a:pt x="712" y="1552"/>
                    </a:lnTo>
                    <a:lnTo>
                      <a:pt x="709" y="1553"/>
                    </a:lnTo>
                    <a:lnTo>
                      <a:pt x="706" y="1553"/>
                    </a:lnTo>
                    <a:lnTo>
                      <a:pt x="702" y="1553"/>
                    </a:lnTo>
                    <a:lnTo>
                      <a:pt x="702" y="1553"/>
                    </a:lnTo>
                    <a:lnTo>
                      <a:pt x="706" y="1547"/>
                    </a:lnTo>
                    <a:lnTo>
                      <a:pt x="709" y="1541"/>
                    </a:lnTo>
                    <a:lnTo>
                      <a:pt x="710" y="1534"/>
                    </a:lnTo>
                    <a:lnTo>
                      <a:pt x="710" y="1527"/>
                    </a:lnTo>
                    <a:lnTo>
                      <a:pt x="711" y="1521"/>
                    </a:lnTo>
                    <a:lnTo>
                      <a:pt x="711" y="1521"/>
                    </a:lnTo>
                    <a:lnTo>
                      <a:pt x="711" y="1509"/>
                    </a:lnTo>
                    <a:lnTo>
                      <a:pt x="710" y="1498"/>
                    </a:lnTo>
                    <a:lnTo>
                      <a:pt x="709" y="1486"/>
                    </a:lnTo>
                    <a:lnTo>
                      <a:pt x="707" y="1475"/>
                    </a:lnTo>
                    <a:lnTo>
                      <a:pt x="706" y="1463"/>
                    </a:lnTo>
                    <a:lnTo>
                      <a:pt x="706" y="1463"/>
                    </a:lnTo>
                    <a:lnTo>
                      <a:pt x="705" y="1453"/>
                    </a:lnTo>
                    <a:lnTo>
                      <a:pt x="705" y="1444"/>
                    </a:lnTo>
                    <a:lnTo>
                      <a:pt x="705" y="1434"/>
                    </a:lnTo>
                    <a:lnTo>
                      <a:pt x="706" y="1424"/>
                    </a:lnTo>
                    <a:lnTo>
                      <a:pt x="707" y="1415"/>
                    </a:lnTo>
                    <a:lnTo>
                      <a:pt x="707" y="1404"/>
                    </a:lnTo>
                    <a:lnTo>
                      <a:pt x="708" y="1394"/>
                    </a:lnTo>
                    <a:lnTo>
                      <a:pt x="708" y="1385"/>
                    </a:lnTo>
                    <a:lnTo>
                      <a:pt x="707" y="1375"/>
                    </a:lnTo>
                    <a:lnTo>
                      <a:pt x="706" y="1365"/>
                    </a:lnTo>
                    <a:lnTo>
                      <a:pt x="706" y="1365"/>
                    </a:lnTo>
                    <a:lnTo>
                      <a:pt x="704" y="1355"/>
                    </a:lnTo>
                    <a:lnTo>
                      <a:pt x="701" y="1345"/>
                    </a:lnTo>
                    <a:lnTo>
                      <a:pt x="699" y="1335"/>
                    </a:lnTo>
                    <a:lnTo>
                      <a:pt x="696" y="1325"/>
                    </a:lnTo>
                    <a:lnTo>
                      <a:pt x="693" y="1315"/>
                    </a:lnTo>
                    <a:lnTo>
                      <a:pt x="690" y="1305"/>
                    </a:lnTo>
                    <a:lnTo>
                      <a:pt x="688" y="1295"/>
                    </a:lnTo>
                    <a:lnTo>
                      <a:pt x="686" y="1285"/>
                    </a:lnTo>
                    <a:lnTo>
                      <a:pt x="684" y="1275"/>
                    </a:lnTo>
                    <a:lnTo>
                      <a:pt x="682" y="1265"/>
                    </a:lnTo>
                    <a:lnTo>
                      <a:pt x="682" y="1265"/>
                    </a:lnTo>
                    <a:lnTo>
                      <a:pt x="681" y="1251"/>
                    </a:lnTo>
                    <a:lnTo>
                      <a:pt x="680" y="1238"/>
                    </a:lnTo>
                    <a:lnTo>
                      <a:pt x="680" y="1224"/>
                    </a:lnTo>
                    <a:lnTo>
                      <a:pt x="681" y="1211"/>
                    </a:lnTo>
                    <a:lnTo>
                      <a:pt x="684" y="1197"/>
                    </a:lnTo>
                    <a:lnTo>
                      <a:pt x="684" y="1197"/>
                    </a:lnTo>
                    <a:lnTo>
                      <a:pt x="685" y="1195"/>
                    </a:lnTo>
                    <a:lnTo>
                      <a:pt x="687" y="1194"/>
                    </a:lnTo>
                    <a:lnTo>
                      <a:pt x="689" y="1193"/>
                    </a:lnTo>
                    <a:lnTo>
                      <a:pt x="691" y="1193"/>
                    </a:lnTo>
                    <a:lnTo>
                      <a:pt x="695" y="1192"/>
                    </a:lnTo>
                    <a:lnTo>
                      <a:pt x="695" y="1192"/>
                    </a:lnTo>
                    <a:lnTo>
                      <a:pt x="693" y="1193"/>
                    </a:lnTo>
                    <a:lnTo>
                      <a:pt x="690" y="1193"/>
                    </a:lnTo>
                    <a:lnTo>
                      <a:pt x="689" y="1193"/>
                    </a:lnTo>
                    <a:lnTo>
                      <a:pt x="688" y="1193"/>
                    </a:lnTo>
                    <a:lnTo>
                      <a:pt x="687" y="1192"/>
                    </a:lnTo>
                    <a:lnTo>
                      <a:pt x="687" y="1192"/>
                    </a:lnTo>
                    <a:lnTo>
                      <a:pt x="685" y="1176"/>
                    </a:lnTo>
                    <a:lnTo>
                      <a:pt x="684" y="1162"/>
                    </a:lnTo>
                    <a:lnTo>
                      <a:pt x="685" y="1148"/>
                    </a:lnTo>
                    <a:lnTo>
                      <a:pt x="686" y="1134"/>
                    </a:lnTo>
                    <a:lnTo>
                      <a:pt x="688" y="1120"/>
                    </a:lnTo>
                    <a:lnTo>
                      <a:pt x="690" y="1106"/>
                    </a:lnTo>
                    <a:lnTo>
                      <a:pt x="694" y="1092"/>
                    </a:lnTo>
                    <a:lnTo>
                      <a:pt x="698" y="1078"/>
                    </a:lnTo>
                    <a:lnTo>
                      <a:pt x="701" y="1063"/>
                    </a:lnTo>
                    <a:lnTo>
                      <a:pt x="704" y="1049"/>
                    </a:lnTo>
                    <a:lnTo>
                      <a:pt x="704" y="1049"/>
                    </a:lnTo>
                    <a:lnTo>
                      <a:pt x="711" y="1037"/>
                    </a:lnTo>
                    <a:lnTo>
                      <a:pt x="721" y="1027"/>
                    </a:lnTo>
                    <a:lnTo>
                      <a:pt x="731" y="1017"/>
                    </a:lnTo>
                    <a:lnTo>
                      <a:pt x="740" y="1007"/>
                    </a:lnTo>
                    <a:lnTo>
                      <a:pt x="740" y="995"/>
                    </a:lnTo>
                    <a:lnTo>
                      <a:pt x="740" y="995"/>
                    </a:lnTo>
                    <a:lnTo>
                      <a:pt x="735" y="985"/>
                    </a:lnTo>
                    <a:lnTo>
                      <a:pt x="729" y="976"/>
                    </a:lnTo>
                    <a:lnTo>
                      <a:pt x="721" y="968"/>
                    </a:lnTo>
                    <a:lnTo>
                      <a:pt x="712" y="961"/>
                    </a:lnTo>
                    <a:lnTo>
                      <a:pt x="702" y="954"/>
                    </a:lnTo>
                    <a:lnTo>
                      <a:pt x="702" y="954"/>
                    </a:lnTo>
                    <a:lnTo>
                      <a:pt x="701" y="954"/>
                    </a:lnTo>
                    <a:lnTo>
                      <a:pt x="700" y="953"/>
                    </a:lnTo>
                    <a:lnTo>
                      <a:pt x="698" y="953"/>
                    </a:lnTo>
                    <a:lnTo>
                      <a:pt x="697" y="954"/>
                    </a:lnTo>
                    <a:lnTo>
                      <a:pt x="697" y="956"/>
                    </a:lnTo>
                    <a:lnTo>
                      <a:pt x="697" y="956"/>
                    </a:lnTo>
                    <a:lnTo>
                      <a:pt x="697" y="955"/>
                    </a:lnTo>
                    <a:lnTo>
                      <a:pt x="696" y="953"/>
                    </a:lnTo>
                    <a:lnTo>
                      <a:pt x="695" y="951"/>
                    </a:lnTo>
                    <a:lnTo>
                      <a:pt x="694" y="950"/>
                    </a:lnTo>
                    <a:lnTo>
                      <a:pt x="691" y="950"/>
                    </a:lnTo>
                    <a:lnTo>
                      <a:pt x="691" y="950"/>
                    </a:lnTo>
                    <a:lnTo>
                      <a:pt x="681" y="949"/>
                    </a:lnTo>
                    <a:lnTo>
                      <a:pt x="671" y="946"/>
                    </a:lnTo>
                    <a:lnTo>
                      <a:pt x="662" y="944"/>
                    </a:lnTo>
                    <a:lnTo>
                      <a:pt x="652" y="941"/>
                    </a:lnTo>
                    <a:lnTo>
                      <a:pt x="641" y="939"/>
                    </a:lnTo>
                    <a:lnTo>
                      <a:pt x="632" y="937"/>
                    </a:lnTo>
                    <a:lnTo>
                      <a:pt x="622" y="935"/>
                    </a:lnTo>
                    <a:lnTo>
                      <a:pt x="612" y="935"/>
                    </a:lnTo>
                    <a:lnTo>
                      <a:pt x="603" y="935"/>
                    </a:lnTo>
                    <a:lnTo>
                      <a:pt x="592" y="938"/>
                    </a:lnTo>
                    <a:lnTo>
                      <a:pt x="592" y="938"/>
                    </a:lnTo>
                    <a:lnTo>
                      <a:pt x="592" y="938"/>
                    </a:lnTo>
                    <a:lnTo>
                      <a:pt x="593" y="939"/>
                    </a:lnTo>
                    <a:lnTo>
                      <a:pt x="593" y="939"/>
                    </a:lnTo>
                    <a:lnTo>
                      <a:pt x="594" y="940"/>
                    </a:lnTo>
                    <a:lnTo>
                      <a:pt x="594" y="940"/>
                    </a:lnTo>
                    <a:lnTo>
                      <a:pt x="594" y="940"/>
                    </a:lnTo>
                    <a:lnTo>
                      <a:pt x="594" y="940"/>
                    </a:lnTo>
                    <a:lnTo>
                      <a:pt x="592" y="940"/>
                    </a:lnTo>
                    <a:lnTo>
                      <a:pt x="591" y="940"/>
                    </a:lnTo>
                    <a:lnTo>
                      <a:pt x="589" y="940"/>
                    </a:lnTo>
                    <a:lnTo>
                      <a:pt x="587" y="941"/>
                    </a:lnTo>
                    <a:lnTo>
                      <a:pt x="587" y="941"/>
                    </a:lnTo>
                    <a:lnTo>
                      <a:pt x="575" y="952"/>
                    </a:lnTo>
                    <a:lnTo>
                      <a:pt x="563" y="962"/>
                    </a:lnTo>
                    <a:lnTo>
                      <a:pt x="550" y="971"/>
                    </a:lnTo>
                    <a:lnTo>
                      <a:pt x="536" y="978"/>
                    </a:lnTo>
                    <a:lnTo>
                      <a:pt x="521" y="983"/>
                    </a:lnTo>
                    <a:lnTo>
                      <a:pt x="521" y="983"/>
                    </a:lnTo>
                    <a:lnTo>
                      <a:pt x="503" y="986"/>
                    </a:lnTo>
                    <a:lnTo>
                      <a:pt x="485" y="990"/>
                    </a:lnTo>
                    <a:lnTo>
                      <a:pt x="469" y="994"/>
                    </a:lnTo>
                    <a:lnTo>
                      <a:pt x="452" y="998"/>
                    </a:lnTo>
                    <a:lnTo>
                      <a:pt x="436" y="1003"/>
                    </a:lnTo>
                    <a:lnTo>
                      <a:pt x="420" y="1009"/>
                    </a:lnTo>
                    <a:lnTo>
                      <a:pt x="404" y="1015"/>
                    </a:lnTo>
                    <a:lnTo>
                      <a:pt x="389" y="1023"/>
                    </a:lnTo>
                    <a:lnTo>
                      <a:pt x="373" y="1031"/>
                    </a:lnTo>
                    <a:lnTo>
                      <a:pt x="359" y="1040"/>
                    </a:lnTo>
                    <a:lnTo>
                      <a:pt x="359" y="1040"/>
                    </a:lnTo>
                    <a:lnTo>
                      <a:pt x="351" y="1044"/>
                    </a:lnTo>
                    <a:lnTo>
                      <a:pt x="344" y="1050"/>
                    </a:lnTo>
                    <a:lnTo>
                      <a:pt x="339" y="1056"/>
                    </a:lnTo>
                    <a:lnTo>
                      <a:pt x="335" y="1063"/>
                    </a:lnTo>
                    <a:lnTo>
                      <a:pt x="334" y="1071"/>
                    </a:lnTo>
                    <a:lnTo>
                      <a:pt x="337" y="162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6" name="Freeform 120"/>
              <p:cNvSpPr>
                <a:spLocks/>
              </p:cNvSpPr>
              <p:nvPr/>
            </p:nvSpPr>
            <p:spPr bwMode="auto">
              <a:xfrm>
                <a:off x="221" y="4058"/>
                <a:ext cx="10" cy="31"/>
              </a:xfrm>
              <a:custGeom>
                <a:avLst/>
                <a:gdLst>
                  <a:gd name="T0" fmla="*/ 125 w 428"/>
                  <a:gd name="T1" fmla="*/ 8 h 1431"/>
                  <a:gd name="T2" fmla="*/ 143 w 428"/>
                  <a:gd name="T3" fmla="*/ 54 h 1431"/>
                  <a:gd name="T4" fmla="*/ 170 w 428"/>
                  <a:gd name="T5" fmla="*/ 119 h 1431"/>
                  <a:gd name="T6" fmla="*/ 184 w 428"/>
                  <a:gd name="T7" fmla="*/ 153 h 1431"/>
                  <a:gd name="T8" fmla="*/ 197 w 428"/>
                  <a:gd name="T9" fmla="*/ 164 h 1431"/>
                  <a:gd name="T10" fmla="*/ 218 w 428"/>
                  <a:gd name="T11" fmla="*/ 159 h 1431"/>
                  <a:gd name="T12" fmla="*/ 225 w 428"/>
                  <a:gd name="T13" fmla="*/ 162 h 1431"/>
                  <a:gd name="T14" fmla="*/ 241 w 428"/>
                  <a:gd name="T15" fmla="*/ 198 h 1431"/>
                  <a:gd name="T16" fmla="*/ 248 w 428"/>
                  <a:gd name="T17" fmla="*/ 246 h 1431"/>
                  <a:gd name="T18" fmla="*/ 251 w 428"/>
                  <a:gd name="T19" fmla="*/ 255 h 1431"/>
                  <a:gd name="T20" fmla="*/ 251 w 428"/>
                  <a:gd name="T21" fmla="*/ 253 h 1431"/>
                  <a:gd name="T22" fmla="*/ 248 w 428"/>
                  <a:gd name="T23" fmla="*/ 252 h 1431"/>
                  <a:gd name="T24" fmla="*/ 246 w 428"/>
                  <a:gd name="T25" fmla="*/ 253 h 1431"/>
                  <a:gd name="T26" fmla="*/ 243 w 428"/>
                  <a:gd name="T27" fmla="*/ 249 h 1431"/>
                  <a:gd name="T28" fmla="*/ 239 w 428"/>
                  <a:gd name="T29" fmla="*/ 249 h 1431"/>
                  <a:gd name="T30" fmla="*/ 238 w 428"/>
                  <a:gd name="T31" fmla="*/ 246 h 1431"/>
                  <a:gd name="T32" fmla="*/ 239 w 428"/>
                  <a:gd name="T33" fmla="*/ 259 h 1431"/>
                  <a:gd name="T34" fmla="*/ 258 w 428"/>
                  <a:gd name="T35" fmla="*/ 276 h 1431"/>
                  <a:gd name="T36" fmla="*/ 279 w 428"/>
                  <a:gd name="T37" fmla="*/ 297 h 1431"/>
                  <a:gd name="T38" fmla="*/ 287 w 428"/>
                  <a:gd name="T39" fmla="*/ 343 h 1431"/>
                  <a:gd name="T40" fmla="*/ 310 w 428"/>
                  <a:gd name="T41" fmla="*/ 383 h 1431"/>
                  <a:gd name="T42" fmla="*/ 362 w 428"/>
                  <a:gd name="T43" fmla="*/ 419 h 1431"/>
                  <a:gd name="T44" fmla="*/ 382 w 428"/>
                  <a:gd name="T45" fmla="*/ 458 h 1431"/>
                  <a:gd name="T46" fmla="*/ 394 w 428"/>
                  <a:gd name="T47" fmla="*/ 479 h 1431"/>
                  <a:gd name="T48" fmla="*/ 403 w 428"/>
                  <a:gd name="T49" fmla="*/ 488 h 1431"/>
                  <a:gd name="T50" fmla="*/ 418 w 428"/>
                  <a:gd name="T51" fmla="*/ 512 h 1431"/>
                  <a:gd name="T52" fmla="*/ 427 w 428"/>
                  <a:gd name="T53" fmla="*/ 561 h 1431"/>
                  <a:gd name="T54" fmla="*/ 414 w 428"/>
                  <a:gd name="T55" fmla="*/ 610 h 1431"/>
                  <a:gd name="T56" fmla="*/ 381 w 428"/>
                  <a:gd name="T57" fmla="*/ 656 h 1431"/>
                  <a:gd name="T58" fmla="*/ 339 w 428"/>
                  <a:gd name="T59" fmla="*/ 688 h 1431"/>
                  <a:gd name="T60" fmla="*/ 321 w 428"/>
                  <a:gd name="T61" fmla="*/ 732 h 1431"/>
                  <a:gd name="T62" fmla="*/ 316 w 428"/>
                  <a:gd name="T63" fmla="*/ 763 h 1431"/>
                  <a:gd name="T64" fmla="*/ 287 w 428"/>
                  <a:gd name="T65" fmla="*/ 828 h 1431"/>
                  <a:gd name="T66" fmla="*/ 262 w 428"/>
                  <a:gd name="T67" fmla="*/ 865 h 1431"/>
                  <a:gd name="T68" fmla="*/ 260 w 428"/>
                  <a:gd name="T69" fmla="*/ 898 h 1431"/>
                  <a:gd name="T70" fmla="*/ 271 w 428"/>
                  <a:gd name="T71" fmla="*/ 992 h 1431"/>
                  <a:gd name="T72" fmla="*/ 284 w 428"/>
                  <a:gd name="T73" fmla="*/ 1029 h 1431"/>
                  <a:gd name="T74" fmla="*/ 301 w 428"/>
                  <a:gd name="T75" fmla="*/ 1082 h 1431"/>
                  <a:gd name="T76" fmla="*/ 303 w 428"/>
                  <a:gd name="T77" fmla="*/ 1149 h 1431"/>
                  <a:gd name="T78" fmla="*/ 306 w 428"/>
                  <a:gd name="T79" fmla="*/ 1250 h 1431"/>
                  <a:gd name="T80" fmla="*/ 289 w 428"/>
                  <a:gd name="T81" fmla="*/ 1334 h 1431"/>
                  <a:gd name="T82" fmla="*/ 255 w 428"/>
                  <a:gd name="T83" fmla="*/ 1416 h 1431"/>
                  <a:gd name="T84" fmla="*/ 240 w 428"/>
                  <a:gd name="T85" fmla="*/ 1429 h 1431"/>
                  <a:gd name="T86" fmla="*/ 197 w 428"/>
                  <a:gd name="T87" fmla="*/ 1383 h 1431"/>
                  <a:gd name="T88" fmla="*/ 165 w 428"/>
                  <a:gd name="T89" fmla="*/ 1313 h 1431"/>
                  <a:gd name="T90" fmla="*/ 111 w 428"/>
                  <a:gd name="T91" fmla="*/ 909 h 1431"/>
                  <a:gd name="T92" fmla="*/ 82 w 428"/>
                  <a:gd name="T93" fmla="*/ 657 h 1431"/>
                  <a:gd name="T94" fmla="*/ 35 w 428"/>
                  <a:gd name="T95" fmla="*/ 611 h 1431"/>
                  <a:gd name="T96" fmla="*/ 2 w 428"/>
                  <a:gd name="T97" fmla="*/ 575 h 1431"/>
                  <a:gd name="T98" fmla="*/ 9 w 428"/>
                  <a:gd name="T99" fmla="*/ 548 h 1431"/>
                  <a:gd name="T100" fmla="*/ 23 w 428"/>
                  <a:gd name="T101" fmla="*/ 530 h 1431"/>
                  <a:gd name="T102" fmla="*/ 28 w 428"/>
                  <a:gd name="T103" fmla="*/ 509 h 1431"/>
                  <a:gd name="T104" fmla="*/ 67 w 428"/>
                  <a:gd name="T105" fmla="*/ 431 h 1431"/>
                  <a:gd name="T106" fmla="*/ 97 w 428"/>
                  <a:gd name="T107" fmla="*/ 350 h 1431"/>
                  <a:gd name="T108" fmla="*/ 101 w 428"/>
                  <a:gd name="T109" fmla="*/ 289 h 1431"/>
                  <a:gd name="T110" fmla="*/ 98 w 428"/>
                  <a:gd name="T111" fmla="*/ 214 h 1431"/>
                  <a:gd name="T112" fmla="*/ 96 w 428"/>
                  <a:gd name="T113" fmla="*/ 173 h 1431"/>
                  <a:gd name="T114" fmla="*/ 85 w 428"/>
                  <a:gd name="T115" fmla="*/ 129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8" h="1431">
                    <a:moveTo>
                      <a:pt x="100" y="0"/>
                    </a:moveTo>
                    <a:lnTo>
                      <a:pt x="108" y="0"/>
                    </a:lnTo>
                    <a:lnTo>
                      <a:pt x="114" y="1"/>
                    </a:lnTo>
                    <a:lnTo>
                      <a:pt x="120" y="4"/>
                    </a:lnTo>
                    <a:lnTo>
                      <a:pt x="125" y="8"/>
                    </a:lnTo>
                    <a:lnTo>
                      <a:pt x="128" y="13"/>
                    </a:lnTo>
                    <a:lnTo>
                      <a:pt x="128" y="13"/>
                    </a:lnTo>
                    <a:lnTo>
                      <a:pt x="132" y="27"/>
                    </a:lnTo>
                    <a:lnTo>
                      <a:pt x="137" y="41"/>
                    </a:lnTo>
                    <a:lnTo>
                      <a:pt x="143" y="54"/>
                    </a:lnTo>
                    <a:lnTo>
                      <a:pt x="148" y="67"/>
                    </a:lnTo>
                    <a:lnTo>
                      <a:pt x="153" y="80"/>
                    </a:lnTo>
                    <a:lnTo>
                      <a:pt x="160" y="93"/>
                    </a:lnTo>
                    <a:lnTo>
                      <a:pt x="165" y="106"/>
                    </a:lnTo>
                    <a:lnTo>
                      <a:pt x="170" y="119"/>
                    </a:lnTo>
                    <a:lnTo>
                      <a:pt x="175" y="133"/>
                    </a:lnTo>
                    <a:lnTo>
                      <a:pt x="180" y="146"/>
                    </a:lnTo>
                    <a:lnTo>
                      <a:pt x="180" y="146"/>
                    </a:lnTo>
                    <a:lnTo>
                      <a:pt x="182" y="150"/>
                    </a:lnTo>
                    <a:lnTo>
                      <a:pt x="184" y="153"/>
                    </a:lnTo>
                    <a:lnTo>
                      <a:pt x="186" y="156"/>
                    </a:lnTo>
                    <a:lnTo>
                      <a:pt x="189" y="159"/>
                    </a:lnTo>
                    <a:lnTo>
                      <a:pt x="192" y="161"/>
                    </a:lnTo>
                    <a:lnTo>
                      <a:pt x="192" y="161"/>
                    </a:lnTo>
                    <a:lnTo>
                      <a:pt x="197" y="164"/>
                    </a:lnTo>
                    <a:lnTo>
                      <a:pt x="202" y="164"/>
                    </a:lnTo>
                    <a:lnTo>
                      <a:pt x="208" y="162"/>
                    </a:lnTo>
                    <a:lnTo>
                      <a:pt x="213" y="160"/>
                    </a:lnTo>
                    <a:lnTo>
                      <a:pt x="218" y="159"/>
                    </a:lnTo>
                    <a:lnTo>
                      <a:pt x="218" y="159"/>
                    </a:lnTo>
                    <a:lnTo>
                      <a:pt x="219" y="162"/>
                    </a:lnTo>
                    <a:lnTo>
                      <a:pt x="220" y="163"/>
                    </a:lnTo>
                    <a:lnTo>
                      <a:pt x="222" y="162"/>
                    </a:lnTo>
                    <a:lnTo>
                      <a:pt x="224" y="162"/>
                    </a:lnTo>
                    <a:lnTo>
                      <a:pt x="225" y="162"/>
                    </a:lnTo>
                    <a:lnTo>
                      <a:pt x="225" y="162"/>
                    </a:lnTo>
                    <a:lnTo>
                      <a:pt x="230" y="170"/>
                    </a:lnTo>
                    <a:lnTo>
                      <a:pt x="235" y="180"/>
                    </a:lnTo>
                    <a:lnTo>
                      <a:pt x="238" y="189"/>
                    </a:lnTo>
                    <a:lnTo>
                      <a:pt x="241" y="198"/>
                    </a:lnTo>
                    <a:lnTo>
                      <a:pt x="244" y="208"/>
                    </a:lnTo>
                    <a:lnTo>
                      <a:pt x="245" y="217"/>
                    </a:lnTo>
                    <a:lnTo>
                      <a:pt x="247" y="227"/>
                    </a:lnTo>
                    <a:lnTo>
                      <a:pt x="248" y="237"/>
                    </a:lnTo>
                    <a:lnTo>
                      <a:pt x="248" y="246"/>
                    </a:lnTo>
                    <a:lnTo>
                      <a:pt x="248" y="256"/>
                    </a:lnTo>
                    <a:lnTo>
                      <a:pt x="248" y="256"/>
                    </a:lnTo>
                    <a:lnTo>
                      <a:pt x="249" y="256"/>
                    </a:lnTo>
                    <a:lnTo>
                      <a:pt x="249" y="255"/>
                    </a:lnTo>
                    <a:lnTo>
                      <a:pt x="251" y="255"/>
                    </a:lnTo>
                    <a:lnTo>
                      <a:pt x="251" y="254"/>
                    </a:lnTo>
                    <a:lnTo>
                      <a:pt x="251" y="254"/>
                    </a:lnTo>
                    <a:lnTo>
                      <a:pt x="251" y="254"/>
                    </a:lnTo>
                    <a:lnTo>
                      <a:pt x="251" y="253"/>
                    </a:lnTo>
                    <a:lnTo>
                      <a:pt x="251" y="253"/>
                    </a:lnTo>
                    <a:lnTo>
                      <a:pt x="249" y="252"/>
                    </a:lnTo>
                    <a:lnTo>
                      <a:pt x="249" y="252"/>
                    </a:lnTo>
                    <a:lnTo>
                      <a:pt x="248" y="252"/>
                    </a:lnTo>
                    <a:lnTo>
                      <a:pt x="248" y="252"/>
                    </a:lnTo>
                    <a:lnTo>
                      <a:pt x="248" y="252"/>
                    </a:lnTo>
                    <a:lnTo>
                      <a:pt x="247" y="252"/>
                    </a:lnTo>
                    <a:lnTo>
                      <a:pt x="247" y="253"/>
                    </a:lnTo>
                    <a:lnTo>
                      <a:pt x="246" y="253"/>
                    </a:lnTo>
                    <a:lnTo>
                      <a:pt x="246" y="253"/>
                    </a:lnTo>
                    <a:lnTo>
                      <a:pt x="246" y="253"/>
                    </a:lnTo>
                    <a:lnTo>
                      <a:pt x="245" y="253"/>
                    </a:lnTo>
                    <a:lnTo>
                      <a:pt x="244" y="252"/>
                    </a:lnTo>
                    <a:lnTo>
                      <a:pt x="243" y="251"/>
                    </a:lnTo>
                    <a:lnTo>
                      <a:pt x="243" y="250"/>
                    </a:lnTo>
                    <a:lnTo>
                      <a:pt x="243" y="249"/>
                    </a:lnTo>
                    <a:lnTo>
                      <a:pt x="243" y="249"/>
                    </a:lnTo>
                    <a:lnTo>
                      <a:pt x="242" y="251"/>
                    </a:lnTo>
                    <a:lnTo>
                      <a:pt x="241" y="251"/>
                    </a:lnTo>
                    <a:lnTo>
                      <a:pt x="240" y="250"/>
                    </a:lnTo>
                    <a:lnTo>
                      <a:pt x="239" y="249"/>
                    </a:lnTo>
                    <a:lnTo>
                      <a:pt x="238" y="249"/>
                    </a:lnTo>
                    <a:lnTo>
                      <a:pt x="238" y="249"/>
                    </a:lnTo>
                    <a:lnTo>
                      <a:pt x="238" y="248"/>
                    </a:lnTo>
                    <a:lnTo>
                      <a:pt x="238" y="247"/>
                    </a:lnTo>
                    <a:lnTo>
                      <a:pt x="238" y="246"/>
                    </a:lnTo>
                    <a:lnTo>
                      <a:pt x="238" y="245"/>
                    </a:lnTo>
                    <a:lnTo>
                      <a:pt x="238" y="244"/>
                    </a:lnTo>
                    <a:lnTo>
                      <a:pt x="238" y="244"/>
                    </a:lnTo>
                    <a:lnTo>
                      <a:pt x="238" y="251"/>
                    </a:lnTo>
                    <a:lnTo>
                      <a:pt x="239" y="259"/>
                    </a:lnTo>
                    <a:lnTo>
                      <a:pt x="241" y="267"/>
                    </a:lnTo>
                    <a:lnTo>
                      <a:pt x="244" y="272"/>
                    </a:lnTo>
                    <a:lnTo>
                      <a:pt x="248" y="274"/>
                    </a:lnTo>
                    <a:lnTo>
                      <a:pt x="248" y="274"/>
                    </a:lnTo>
                    <a:lnTo>
                      <a:pt x="258" y="276"/>
                    </a:lnTo>
                    <a:lnTo>
                      <a:pt x="266" y="279"/>
                    </a:lnTo>
                    <a:lnTo>
                      <a:pt x="273" y="285"/>
                    </a:lnTo>
                    <a:lnTo>
                      <a:pt x="278" y="291"/>
                    </a:lnTo>
                    <a:lnTo>
                      <a:pt x="279" y="297"/>
                    </a:lnTo>
                    <a:lnTo>
                      <a:pt x="279" y="297"/>
                    </a:lnTo>
                    <a:lnTo>
                      <a:pt x="280" y="307"/>
                    </a:lnTo>
                    <a:lnTo>
                      <a:pt x="281" y="316"/>
                    </a:lnTo>
                    <a:lnTo>
                      <a:pt x="282" y="326"/>
                    </a:lnTo>
                    <a:lnTo>
                      <a:pt x="284" y="334"/>
                    </a:lnTo>
                    <a:lnTo>
                      <a:pt x="287" y="343"/>
                    </a:lnTo>
                    <a:lnTo>
                      <a:pt x="291" y="351"/>
                    </a:lnTo>
                    <a:lnTo>
                      <a:pt x="295" y="359"/>
                    </a:lnTo>
                    <a:lnTo>
                      <a:pt x="300" y="367"/>
                    </a:lnTo>
                    <a:lnTo>
                      <a:pt x="305" y="375"/>
                    </a:lnTo>
                    <a:lnTo>
                      <a:pt x="310" y="383"/>
                    </a:lnTo>
                    <a:lnTo>
                      <a:pt x="310" y="383"/>
                    </a:lnTo>
                    <a:lnTo>
                      <a:pt x="321" y="394"/>
                    </a:lnTo>
                    <a:lnTo>
                      <a:pt x="334" y="402"/>
                    </a:lnTo>
                    <a:lnTo>
                      <a:pt x="349" y="410"/>
                    </a:lnTo>
                    <a:lnTo>
                      <a:pt x="362" y="419"/>
                    </a:lnTo>
                    <a:lnTo>
                      <a:pt x="372" y="431"/>
                    </a:lnTo>
                    <a:lnTo>
                      <a:pt x="372" y="431"/>
                    </a:lnTo>
                    <a:lnTo>
                      <a:pt x="376" y="439"/>
                    </a:lnTo>
                    <a:lnTo>
                      <a:pt x="379" y="449"/>
                    </a:lnTo>
                    <a:lnTo>
                      <a:pt x="382" y="458"/>
                    </a:lnTo>
                    <a:lnTo>
                      <a:pt x="385" y="468"/>
                    </a:lnTo>
                    <a:lnTo>
                      <a:pt x="389" y="477"/>
                    </a:lnTo>
                    <a:lnTo>
                      <a:pt x="389" y="477"/>
                    </a:lnTo>
                    <a:lnTo>
                      <a:pt x="391" y="478"/>
                    </a:lnTo>
                    <a:lnTo>
                      <a:pt x="394" y="479"/>
                    </a:lnTo>
                    <a:lnTo>
                      <a:pt x="396" y="480"/>
                    </a:lnTo>
                    <a:lnTo>
                      <a:pt x="398" y="481"/>
                    </a:lnTo>
                    <a:lnTo>
                      <a:pt x="399" y="483"/>
                    </a:lnTo>
                    <a:lnTo>
                      <a:pt x="399" y="483"/>
                    </a:lnTo>
                    <a:lnTo>
                      <a:pt x="403" y="488"/>
                    </a:lnTo>
                    <a:lnTo>
                      <a:pt x="407" y="495"/>
                    </a:lnTo>
                    <a:lnTo>
                      <a:pt x="411" y="501"/>
                    </a:lnTo>
                    <a:lnTo>
                      <a:pt x="415" y="506"/>
                    </a:lnTo>
                    <a:lnTo>
                      <a:pt x="418" y="512"/>
                    </a:lnTo>
                    <a:lnTo>
                      <a:pt x="418" y="512"/>
                    </a:lnTo>
                    <a:lnTo>
                      <a:pt x="422" y="521"/>
                    </a:lnTo>
                    <a:lnTo>
                      <a:pt x="425" y="531"/>
                    </a:lnTo>
                    <a:lnTo>
                      <a:pt x="427" y="540"/>
                    </a:lnTo>
                    <a:lnTo>
                      <a:pt x="428" y="551"/>
                    </a:lnTo>
                    <a:lnTo>
                      <a:pt x="427" y="561"/>
                    </a:lnTo>
                    <a:lnTo>
                      <a:pt x="426" y="571"/>
                    </a:lnTo>
                    <a:lnTo>
                      <a:pt x="424" y="581"/>
                    </a:lnTo>
                    <a:lnTo>
                      <a:pt x="421" y="591"/>
                    </a:lnTo>
                    <a:lnTo>
                      <a:pt x="418" y="601"/>
                    </a:lnTo>
                    <a:lnTo>
                      <a:pt x="414" y="610"/>
                    </a:lnTo>
                    <a:lnTo>
                      <a:pt x="414" y="610"/>
                    </a:lnTo>
                    <a:lnTo>
                      <a:pt x="408" y="623"/>
                    </a:lnTo>
                    <a:lnTo>
                      <a:pt x="400" y="635"/>
                    </a:lnTo>
                    <a:lnTo>
                      <a:pt x="391" y="646"/>
                    </a:lnTo>
                    <a:lnTo>
                      <a:pt x="381" y="656"/>
                    </a:lnTo>
                    <a:lnTo>
                      <a:pt x="370" y="664"/>
                    </a:lnTo>
                    <a:lnTo>
                      <a:pt x="370" y="664"/>
                    </a:lnTo>
                    <a:lnTo>
                      <a:pt x="360" y="672"/>
                    </a:lnTo>
                    <a:lnTo>
                      <a:pt x="350" y="680"/>
                    </a:lnTo>
                    <a:lnTo>
                      <a:pt x="339" y="688"/>
                    </a:lnTo>
                    <a:lnTo>
                      <a:pt x="330" y="695"/>
                    </a:lnTo>
                    <a:lnTo>
                      <a:pt x="320" y="703"/>
                    </a:lnTo>
                    <a:lnTo>
                      <a:pt x="320" y="703"/>
                    </a:lnTo>
                    <a:lnTo>
                      <a:pt x="316" y="715"/>
                    </a:lnTo>
                    <a:lnTo>
                      <a:pt x="321" y="732"/>
                    </a:lnTo>
                    <a:lnTo>
                      <a:pt x="328" y="746"/>
                    </a:lnTo>
                    <a:lnTo>
                      <a:pt x="331" y="757"/>
                    </a:lnTo>
                    <a:lnTo>
                      <a:pt x="323" y="761"/>
                    </a:lnTo>
                    <a:lnTo>
                      <a:pt x="323" y="761"/>
                    </a:lnTo>
                    <a:lnTo>
                      <a:pt x="316" y="763"/>
                    </a:lnTo>
                    <a:lnTo>
                      <a:pt x="310" y="771"/>
                    </a:lnTo>
                    <a:lnTo>
                      <a:pt x="304" y="782"/>
                    </a:lnTo>
                    <a:lnTo>
                      <a:pt x="297" y="797"/>
                    </a:lnTo>
                    <a:lnTo>
                      <a:pt x="292" y="813"/>
                    </a:lnTo>
                    <a:lnTo>
                      <a:pt x="287" y="828"/>
                    </a:lnTo>
                    <a:lnTo>
                      <a:pt x="281" y="843"/>
                    </a:lnTo>
                    <a:lnTo>
                      <a:pt x="275" y="855"/>
                    </a:lnTo>
                    <a:lnTo>
                      <a:pt x="269" y="862"/>
                    </a:lnTo>
                    <a:lnTo>
                      <a:pt x="262" y="865"/>
                    </a:lnTo>
                    <a:lnTo>
                      <a:pt x="262" y="865"/>
                    </a:lnTo>
                    <a:lnTo>
                      <a:pt x="261" y="866"/>
                    </a:lnTo>
                    <a:lnTo>
                      <a:pt x="260" y="870"/>
                    </a:lnTo>
                    <a:lnTo>
                      <a:pt x="260" y="877"/>
                    </a:lnTo>
                    <a:lnTo>
                      <a:pt x="260" y="886"/>
                    </a:lnTo>
                    <a:lnTo>
                      <a:pt x="260" y="898"/>
                    </a:lnTo>
                    <a:lnTo>
                      <a:pt x="261" y="912"/>
                    </a:lnTo>
                    <a:lnTo>
                      <a:pt x="263" y="929"/>
                    </a:lnTo>
                    <a:lnTo>
                      <a:pt x="265" y="947"/>
                    </a:lnTo>
                    <a:lnTo>
                      <a:pt x="268" y="969"/>
                    </a:lnTo>
                    <a:lnTo>
                      <a:pt x="271" y="992"/>
                    </a:lnTo>
                    <a:lnTo>
                      <a:pt x="271" y="992"/>
                    </a:lnTo>
                    <a:lnTo>
                      <a:pt x="273" y="1001"/>
                    </a:lnTo>
                    <a:lnTo>
                      <a:pt x="276" y="1010"/>
                    </a:lnTo>
                    <a:lnTo>
                      <a:pt x="279" y="1020"/>
                    </a:lnTo>
                    <a:lnTo>
                      <a:pt x="284" y="1029"/>
                    </a:lnTo>
                    <a:lnTo>
                      <a:pt x="288" y="1039"/>
                    </a:lnTo>
                    <a:lnTo>
                      <a:pt x="292" y="1049"/>
                    </a:lnTo>
                    <a:lnTo>
                      <a:pt x="295" y="1060"/>
                    </a:lnTo>
                    <a:lnTo>
                      <a:pt x="299" y="1071"/>
                    </a:lnTo>
                    <a:lnTo>
                      <a:pt x="301" y="1082"/>
                    </a:lnTo>
                    <a:lnTo>
                      <a:pt x="302" y="1094"/>
                    </a:lnTo>
                    <a:lnTo>
                      <a:pt x="302" y="1094"/>
                    </a:lnTo>
                    <a:lnTo>
                      <a:pt x="302" y="1112"/>
                    </a:lnTo>
                    <a:lnTo>
                      <a:pt x="302" y="1130"/>
                    </a:lnTo>
                    <a:lnTo>
                      <a:pt x="303" y="1149"/>
                    </a:lnTo>
                    <a:lnTo>
                      <a:pt x="304" y="1169"/>
                    </a:lnTo>
                    <a:lnTo>
                      <a:pt x="305" y="1190"/>
                    </a:lnTo>
                    <a:lnTo>
                      <a:pt x="306" y="1210"/>
                    </a:lnTo>
                    <a:lnTo>
                      <a:pt x="306" y="1230"/>
                    </a:lnTo>
                    <a:lnTo>
                      <a:pt x="306" y="1250"/>
                    </a:lnTo>
                    <a:lnTo>
                      <a:pt x="304" y="1269"/>
                    </a:lnTo>
                    <a:lnTo>
                      <a:pt x="302" y="1288"/>
                    </a:lnTo>
                    <a:lnTo>
                      <a:pt x="302" y="1288"/>
                    </a:lnTo>
                    <a:lnTo>
                      <a:pt x="295" y="1312"/>
                    </a:lnTo>
                    <a:lnTo>
                      <a:pt x="289" y="1334"/>
                    </a:lnTo>
                    <a:lnTo>
                      <a:pt x="282" y="1355"/>
                    </a:lnTo>
                    <a:lnTo>
                      <a:pt x="275" y="1374"/>
                    </a:lnTo>
                    <a:lnTo>
                      <a:pt x="268" y="1390"/>
                    </a:lnTo>
                    <a:lnTo>
                      <a:pt x="261" y="1404"/>
                    </a:lnTo>
                    <a:lnTo>
                      <a:pt x="255" y="1416"/>
                    </a:lnTo>
                    <a:lnTo>
                      <a:pt x="249" y="1424"/>
                    </a:lnTo>
                    <a:lnTo>
                      <a:pt x="245" y="1429"/>
                    </a:lnTo>
                    <a:lnTo>
                      <a:pt x="243" y="1431"/>
                    </a:lnTo>
                    <a:lnTo>
                      <a:pt x="243" y="1431"/>
                    </a:lnTo>
                    <a:lnTo>
                      <a:pt x="240" y="1429"/>
                    </a:lnTo>
                    <a:lnTo>
                      <a:pt x="235" y="1425"/>
                    </a:lnTo>
                    <a:lnTo>
                      <a:pt x="227" y="1418"/>
                    </a:lnTo>
                    <a:lnTo>
                      <a:pt x="218" y="1409"/>
                    </a:lnTo>
                    <a:lnTo>
                      <a:pt x="208" y="1396"/>
                    </a:lnTo>
                    <a:lnTo>
                      <a:pt x="197" y="1383"/>
                    </a:lnTo>
                    <a:lnTo>
                      <a:pt x="187" y="1367"/>
                    </a:lnTo>
                    <a:lnTo>
                      <a:pt x="178" y="1351"/>
                    </a:lnTo>
                    <a:lnTo>
                      <a:pt x="171" y="1332"/>
                    </a:lnTo>
                    <a:lnTo>
                      <a:pt x="165" y="1313"/>
                    </a:lnTo>
                    <a:lnTo>
                      <a:pt x="165" y="1313"/>
                    </a:lnTo>
                    <a:lnTo>
                      <a:pt x="151" y="1243"/>
                    </a:lnTo>
                    <a:lnTo>
                      <a:pt x="140" y="1164"/>
                    </a:lnTo>
                    <a:lnTo>
                      <a:pt x="129" y="1079"/>
                    </a:lnTo>
                    <a:lnTo>
                      <a:pt x="119" y="993"/>
                    </a:lnTo>
                    <a:lnTo>
                      <a:pt x="111" y="909"/>
                    </a:lnTo>
                    <a:lnTo>
                      <a:pt x="102" y="831"/>
                    </a:lnTo>
                    <a:lnTo>
                      <a:pt x="95" y="763"/>
                    </a:lnTo>
                    <a:lnTo>
                      <a:pt x="90" y="708"/>
                    </a:lnTo>
                    <a:lnTo>
                      <a:pt x="85" y="672"/>
                    </a:lnTo>
                    <a:lnTo>
                      <a:pt x="82" y="657"/>
                    </a:lnTo>
                    <a:lnTo>
                      <a:pt x="82" y="657"/>
                    </a:lnTo>
                    <a:lnTo>
                      <a:pt x="70" y="645"/>
                    </a:lnTo>
                    <a:lnTo>
                      <a:pt x="58" y="633"/>
                    </a:lnTo>
                    <a:lnTo>
                      <a:pt x="47" y="622"/>
                    </a:lnTo>
                    <a:lnTo>
                      <a:pt x="35" y="611"/>
                    </a:lnTo>
                    <a:lnTo>
                      <a:pt x="23" y="599"/>
                    </a:lnTo>
                    <a:lnTo>
                      <a:pt x="23" y="599"/>
                    </a:lnTo>
                    <a:lnTo>
                      <a:pt x="15" y="592"/>
                    </a:lnTo>
                    <a:lnTo>
                      <a:pt x="7" y="584"/>
                    </a:lnTo>
                    <a:lnTo>
                      <a:pt x="2" y="575"/>
                    </a:lnTo>
                    <a:lnTo>
                      <a:pt x="0" y="566"/>
                    </a:lnTo>
                    <a:lnTo>
                      <a:pt x="3" y="557"/>
                    </a:lnTo>
                    <a:lnTo>
                      <a:pt x="3" y="557"/>
                    </a:lnTo>
                    <a:lnTo>
                      <a:pt x="5" y="552"/>
                    </a:lnTo>
                    <a:lnTo>
                      <a:pt x="9" y="548"/>
                    </a:lnTo>
                    <a:lnTo>
                      <a:pt x="13" y="544"/>
                    </a:lnTo>
                    <a:lnTo>
                      <a:pt x="17" y="539"/>
                    </a:lnTo>
                    <a:lnTo>
                      <a:pt x="20" y="535"/>
                    </a:lnTo>
                    <a:lnTo>
                      <a:pt x="20" y="535"/>
                    </a:lnTo>
                    <a:lnTo>
                      <a:pt x="23" y="530"/>
                    </a:lnTo>
                    <a:lnTo>
                      <a:pt x="24" y="525"/>
                    </a:lnTo>
                    <a:lnTo>
                      <a:pt x="25" y="519"/>
                    </a:lnTo>
                    <a:lnTo>
                      <a:pt x="26" y="514"/>
                    </a:lnTo>
                    <a:lnTo>
                      <a:pt x="28" y="509"/>
                    </a:lnTo>
                    <a:lnTo>
                      <a:pt x="28" y="509"/>
                    </a:lnTo>
                    <a:lnTo>
                      <a:pt x="35" y="493"/>
                    </a:lnTo>
                    <a:lnTo>
                      <a:pt x="42" y="476"/>
                    </a:lnTo>
                    <a:lnTo>
                      <a:pt x="50" y="461"/>
                    </a:lnTo>
                    <a:lnTo>
                      <a:pt x="58" y="446"/>
                    </a:lnTo>
                    <a:lnTo>
                      <a:pt x="67" y="431"/>
                    </a:lnTo>
                    <a:lnTo>
                      <a:pt x="74" y="415"/>
                    </a:lnTo>
                    <a:lnTo>
                      <a:pt x="81" y="400"/>
                    </a:lnTo>
                    <a:lnTo>
                      <a:pt x="87" y="384"/>
                    </a:lnTo>
                    <a:lnTo>
                      <a:pt x="93" y="367"/>
                    </a:lnTo>
                    <a:lnTo>
                      <a:pt x="97" y="350"/>
                    </a:lnTo>
                    <a:lnTo>
                      <a:pt x="97" y="350"/>
                    </a:lnTo>
                    <a:lnTo>
                      <a:pt x="99" y="334"/>
                    </a:lnTo>
                    <a:lnTo>
                      <a:pt x="101" y="319"/>
                    </a:lnTo>
                    <a:lnTo>
                      <a:pt x="101" y="304"/>
                    </a:lnTo>
                    <a:lnTo>
                      <a:pt x="101" y="289"/>
                    </a:lnTo>
                    <a:lnTo>
                      <a:pt x="101" y="274"/>
                    </a:lnTo>
                    <a:lnTo>
                      <a:pt x="100" y="258"/>
                    </a:lnTo>
                    <a:lnTo>
                      <a:pt x="99" y="244"/>
                    </a:lnTo>
                    <a:lnTo>
                      <a:pt x="98" y="229"/>
                    </a:lnTo>
                    <a:lnTo>
                      <a:pt x="98" y="214"/>
                    </a:lnTo>
                    <a:lnTo>
                      <a:pt x="98" y="199"/>
                    </a:lnTo>
                    <a:lnTo>
                      <a:pt x="98" y="199"/>
                    </a:lnTo>
                    <a:lnTo>
                      <a:pt x="98" y="190"/>
                    </a:lnTo>
                    <a:lnTo>
                      <a:pt x="97" y="181"/>
                    </a:lnTo>
                    <a:lnTo>
                      <a:pt x="96" y="173"/>
                    </a:lnTo>
                    <a:lnTo>
                      <a:pt x="94" y="164"/>
                    </a:lnTo>
                    <a:lnTo>
                      <a:pt x="91" y="155"/>
                    </a:lnTo>
                    <a:lnTo>
                      <a:pt x="89" y="147"/>
                    </a:lnTo>
                    <a:lnTo>
                      <a:pt x="87" y="138"/>
                    </a:lnTo>
                    <a:lnTo>
                      <a:pt x="85" y="129"/>
                    </a:lnTo>
                    <a:lnTo>
                      <a:pt x="84" y="120"/>
                    </a:lnTo>
                    <a:lnTo>
                      <a:pt x="83" y="111"/>
                    </a:lnTo>
                    <a:lnTo>
                      <a:pt x="100"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7" name="Freeform 121"/>
              <p:cNvSpPr>
                <a:spLocks/>
              </p:cNvSpPr>
              <p:nvPr/>
            </p:nvSpPr>
            <p:spPr bwMode="auto">
              <a:xfrm>
                <a:off x="212" y="4057"/>
                <a:ext cx="12" cy="11"/>
              </a:xfrm>
              <a:custGeom>
                <a:avLst/>
                <a:gdLst>
                  <a:gd name="T0" fmla="*/ 454 w 495"/>
                  <a:gd name="T1" fmla="*/ 17 h 503"/>
                  <a:gd name="T2" fmla="*/ 489 w 495"/>
                  <a:gd name="T3" fmla="*/ 31 h 503"/>
                  <a:gd name="T4" fmla="*/ 494 w 495"/>
                  <a:gd name="T5" fmla="*/ 35 h 503"/>
                  <a:gd name="T6" fmla="*/ 493 w 495"/>
                  <a:gd name="T7" fmla="*/ 45 h 503"/>
                  <a:gd name="T8" fmla="*/ 478 w 495"/>
                  <a:gd name="T9" fmla="*/ 72 h 503"/>
                  <a:gd name="T10" fmla="*/ 454 w 495"/>
                  <a:gd name="T11" fmla="*/ 113 h 503"/>
                  <a:gd name="T12" fmla="*/ 428 w 495"/>
                  <a:gd name="T13" fmla="*/ 152 h 503"/>
                  <a:gd name="T14" fmla="*/ 410 w 495"/>
                  <a:gd name="T15" fmla="*/ 179 h 503"/>
                  <a:gd name="T16" fmla="*/ 374 w 495"/>
                  <a:gd name="T17" fmla="*/ 223 h 503"/>
                  <a:gd name="T18" fmla="*/ 338 w 495"/>
                  <a:gd name="T19" fmla="*/ 265 h 503"/>
                  <a:gd name="T20" fmla="*/ 304 w 495"/>
                  <a:gd name="T21" fmla="*/ 310 h 503"/>
                  <a:gd name="T22" fmla="*/ 286 w 495"/>
                  <a:gd name="T23" fmla="*/ 336 h 503"/>
                  <a:gd name="T24" fmla="*/ 255 w 495"/>
                  <a:gd name="T25" fmla="*/ 357 h 503"/>
                  <a:gd name="T26" fmla="*/ 228 w 495"/>
                  <a:gd name="T27" fmla="*/ 363 h 503"/>
                  <a:gd name="T28" fmla="*/ 184 w 495"/>
                  <a:gd name="T29" fmla="*/ 380 h 503"/>
                  <a:gd name="T30" fmla="*/ 157 w 495"/>
                  <a:gd name="T31" fmla="*/ 389 h 503"/>
                  <a:gd name="T32" fmla="*/ 126 w 495"/>
                  <a:gd name="T33" fmla="*/ 405 h 503"/>
                  <a:gd name="T34" fmla="*/ 96 w 495"/>
                  <a:gd name="T35" fmla="*/ 427 h 503"/>
                  <a:gd name="T36" fmla="*/ 65 w 495"/>
                  <a:gd name="T37" fmla="*/ 448 h 503"/>
                  <a:gd name="T38" fmla="*/ 50 w 495"/>
                  <a:gd name="T39" fmla="*/ 469 h 503"/>
                  <a:gd name="T40" fmla="*/ 29 w 495"/>
                  <a:gd name="T41" fmla="*/ 501 h 503"/>
                  <a:gd name="T42" fmla="*/ 17 w 495"/>
                  <a:gd name="T43" fmla="*/ 496 h 503"/>
                  <a:gd name="T44" fmla="*/ 8 w 495"/>
                  <a:gd name="T45" fmla="*/ 453 h 503"/>
                  <a:gd name="T46" fmla="*/ 23 w 495"/>
                  <a:gd name="T47" fmla="*/ 421 h 503"/>
                  <a:gd name="T48" fmla="*/ 31 w 495"/>
                  <a:gd name="T49" fmla="*/ 386 h 503"/>
                  <a:gd name="T50" fmla="*/ 19 w 495"/>
                  <a:gd name="T51" fmla="*/ 355 h 503"/>
                  <a:gd name="T52" fmla="*/ 4 w 495"/>
                  <a:gd name="T53" fmla="*/ 331 h 503"/>
                  <a:gd name="T54" fmla="*/ 1 w 495"/>
                  <a:gd name="T55" fmla="*/ 308 h 503"/>
                  <a:gd name="T56" fmla="*/ 7 w 495"/>
                  <a:gd name="T57" fmla="*/ 294 h 503"/>
                  <a:gd name="T58" fmla="*/ 29 w 495"/>
                  <a:gd name="T59" fmla="*/ 266 h 503"/>
                  <a:gd name="T60" fmla="*/ 36 w 495"/>
                  <a:gd name="T61" fmla="*/ 231 h 503"/>
                  <a:gd name="T62" fmla="*/ 41 w 495"/>
                  <a:gd name="T63" fmla="*/ 196 h 503"/>
                  <a:gd name="T64" fmla="*/ 52 w 495"/>
                  <a:gd name="T65" fmla="*/ 188 h 503"/>
                  <a:gd name="T66" fmla="*/ 66 w 495"/>
                  <a:gd name="T67" fmla="*/ 176 h 503"/>
                  <a:gd name="T68" fmla="*/ 69 w 495"/>
                  <a:gd name="T69" fmla="*/ 171 h 503"/>
                  <a:gd name="T70" fmla="*/ 66 w 495"/>
                  <a:gd name="T71" fmla="*/ 171 h 503"/>
                  <a:gd name="T72" fmla="*/ 77 w 495"/>
                  <a:gd name="T73" fmla="*/ 175 h 503"/>
                  <a:gd name="T74" fmla="*/ 109 w 495"/>
                  <a:gd name="T75" fmla="*/ 170 h 503"/>
                  <a:gd name="T76" fmla="*/ 137 w 495"/>
                  <a:gd name="T77" fmla="*/ 182 h 503"/>
                  <a:gd name="T78" fmla="*/ 153 w 495"/>
                  <a:gd name="T79" fmla="*/ 271 h 503"/>
                  <a:gd name="T80" fmla="*/ 156 w 495"/>
                  <a:gd name="T81" fmla="*/ 271 h 503"/>
                  <a:gd name="T82" fmla="*/ 161 w 495"/>
                  <a:gd name="T83" fmla="*/ 272 h 503"/>
                  <a:gd name="T84" fmla="*/ 162 w 495"/>
                  <a:gd name="T85" fmla="*/ 296 h 503"/>
                  <a:gd name="T86" fmla="*/ 122 w 495"/>
                  <a:gd name="T87" fmla="*/ 306 h 503"/>
                  <a:gd name="T88" fmla="*/ 136 w 495"/>
                  <a:gd name="T89" fmla="*/ 300 h 503"/>
                  <a:gd name="T90" fmla="*/ 156 w 495"/>
                  <a:gd name="T91" fmla="*/ 294 h 503"/>
                  <a:gd name="T92" fmla="*/ 177 w 495"/>
                  <a:gd name="T93" fmla="*/ 284 h 503"/>
                  <a:gd name="T94" fmla="*/ 205 w 495"/>
                  <a:gd name="T95" fmla="*/ 266 h 503"/>
                  <a:gd name="T96" fmla="*/ 231 w 495"/>
                  <a:gd name="T97" fmla="*/ 245 h 503"/>
                  <a:gd name="T98" fmla="*/ 245 w 495"/>
                  <a:gd name="T99" fmla="*/ 228 h 503"/>
                  <a:gd name="T100" fmla="*/ 290 w 495"/>
                  <a:gd name="T101" fmla="*/ 165 h 503"/>
                  <a:gd name="T102" fmla="*/ 338 w 495"/>
                  <a:gd name="T103" fmla="*/ 106 h 503"/>
                  <a:gd name="T104" fmla="*/ 391 w 495"/>
                  <a:gd name="T105" fmla="*/ 50 h 503"/>
                  <a:gd name="T106" fmla="*/ 417 w 495"/>
                  <a:gd name="T107" fmla="*/ 28 h 503"/>
                  <a:gd name="T108" fmla="*/ 443 w 495"/>
                  <a:gd name="T109" fmla="*/ 17 h 503"/>
                  <a:gd name="T110" fmla="*/ 453 w 495"/>
                  <a:gd name="T111" fmla="*/ 17 h 503"/>
                  <a:gd name="T112" fmla="*/ 453 w 495"/>
                  <a:gd name="T113" fmla="*/ 23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5" h="503">
                    <a:moveTo>
                      <a:pt x="438" y="0"/>
                    </a:moveTo>
                    <a:lnTo>
                      <a:pt x="445" y="10"/>
                    </a:lnTo>
                    <a:lnTo>
                      <a:pt x="454" y="17"/>
                    </a:lnTo>
                    <a:lnTo>
                      <a:pt x="465" y="23"/>
                    </a:lnTo>
                    <a:lnTo>
                      <a:pt x="477" y="27"/>
                    </a:lnTo>
                    <a:lnTo>
                      <a:pt x="489" y="31"/>
                    </a:lnTo>
                    <a:lnTo>
                      <a:pt x="489" y="31"/>
                    </a:lnTo>
                    <a:lnTo>
                      <a:pt x="492" y="32"/>
                    </a:lnTo>
                    <a:lnTo>
                      <a:pt x="494" y="35"/>
                    </a:lnTo>
                    <a:lnTo>
                      <a:pt x="495" y="38"/>
                    </a:lnTo>
                    <a:lnTo>
                      <a:pt x="495" y="41"/>
                    </a:lnTo>
                    <a:lnTo>
                      <a:pt x="493" y="45"/>
                    </a:lnTo>
                    <a:lnTo>
                      <a:pt x="493" y="45"/>
                    </a:lnTo>
                    <a:lnTo>
                      <a:pt x="486" y="59"/>
                    </a:lnTo>
                    <a:lnTo>
                      <a:pt x="478" y="72"/>
                    </a:lnTo>
                    <a:lnTo>
                      <a:pt x="471" y="87"/>
                    </a:lnTo>
                    <a:lnTo>
                      <a:pt x="463" y="100"/>
                    </a:lnTo>
                    <a:lnTo>
                      <a:pt x="454" y="113"/>
                    </a:lnTo>
                    <a:lnTo>
                      <a:pt x="445" y="126"/>
                    </a:lnTo>
                    <a:lnTo>
                      <a:pt x="437" y="139"/>
                    </a:lnTo>
                    <a:lnTo>
                      <a:pt x="428" y="152"/>
                    </a:lnTo>
                    <a:lnTo>
                      <a:pt x="419" y="165"/>
                    </a:lnTo>
                    <a:lnTo>
                      <a:pt x="410" y="179"/>
                    </a:lnTo>
                    <a:lnTo>
                      <a:pt x="410" y="179"/>
                    </a:lnTo>
                    <a:lnTo>
                      <a:pt x="397" y="194"/>
                    </a:lnTo>
                    <a:lnTo>
                      <a:pt x="386" y="209"/>
                    </a:lnTo>
                    <a:lnTo>
                      <a:pt x="374" y="223"/>
                    </a:lnTo>
                    <a:lnTo>
                      <a:pt x="362" y="237"/>
                    </a:lnTo>
                    <a:lnTo>
                      <a:pt x="350" y="251"/>
                    </a:lnTo>
                    <a:lnTo>
                      <a:pt x="338" y="265"/>
                    </a:lnTo>
                    <a:lnTo>
                      <a:pt x="327" y="279"/>
                    </a:lnTo>
                    <a:lnTo>
                      <a:pt x="315" y="294"/>
                    </a:lnTo>
                    <a:lnTo>
                      <a:pt x="304" y="310"/>
                    </a:lnTo>
                    <a:lnTo>
                      <a:pt x="294" y="326"/>
                    </a:lnTo>
                    <a:lnTo>
                      <a:pt x="294" y="326"/>
                    </a:lnTo>
                    <a:lnTo>
                      <a:pt x="286" y="336"/>
                    </a:lnTo>
                    <a:lnTo>
                      <a:pt x="278" y="345"/>
                    </a:lnTo>
                    <a:lnTo>
                      <a:pt x="267" y="352"/>
                    </a:lnTo>
                    <a:lnTo>
                      <a:pt x="255" y="357"/>
                    </a:lnTo>
                    <a:lnTo>
                      <a:pt x="244" y="360"/>
                    </a:lnTo>
                    <a:lnTo>
                      <a:pt x="244" y="360"/>
                    </a:lnTo>
                    <a:lnTo>
                      <a:pt x="228" y="363"/>
                    </a:lnTo>
                    <a:lnTo>
                      <a:pt x="212" y="368"/>
                    </a:lnTo>
                    <a:lnTo>
                      <a:pt x="198" y="374"/>
                    </a:lnTo>
                    <a:lnTo>
                      <a:pt x="184" y="380"/>
                    </a:lnTo>
                    <a:lnTo>
                      <a:pt x="168" y="385"/>
                    </a:lnTo>
                    <a:lnTo>
                      <a:pt x="168" y="385"/>
                    </a:lnTo>
                    <a:lnTo>
                      <a:pt x="157" y="389"/>
                    </a:lnTo>
                    <a:lnTo>
                      <a:pt x="146" y="394"/>
                    </a:lnTo>
                    <a:lnTo>
                      <a:pt x="136" y="399"/>
                    </a:lnTo>
                    <a:lnTo>
                      <a:pt x="126" y="405"/>
                    </a:lnTo>
                    <a:lnTo>
                      <a:pt x="116" y="412"/>
                    </a:lnTo>
                    <a:lnTo>
                      <a:pt x="106" y="419"/>
                    </a:lnTo>
                    <a:lnTo>
                      <a:pt x="96" y="427"/>
                    </a:lnTo>
                    <a:lnTo>
                      <a:pt x="87" y="434"/>
                    </a:lnTo>
                    <a:lnTo>
                      <a:pt x="77" y="441"/>
                    </a:lnTo>
                    <a:lnTo>
                      <a:pt x="65" y="448"/>
                    </a:lnTo>
                    <a:lnTo>
                      <a:pt x="65" y="448"/>
                    </a:lnTo>
                    <a:lnTo>
                      <a:pt x="56" y="457"/>
                    </a:lnTo>
                    <a:lnTo>
                      <a:pt x="50" y="469"/>
                    </a:lnTo>
                    <a:lnTo>
                      <a:pt x="45" y="481"/>
                    </a:lnTo>
                    <a:lnTo>
                      <a:pt x="39" y="492"/>
                    </a:lnTo>
                    <a:lnTo>
                      <a:pt x="29" y="501"/>
                    </a:lnTo>
                    <a:lnTo>
                      <a:pt x="29" y="501"/>
                    </a:lnTo>
                    <a:lnTo>
                      <a:pt x="19" y="503"/>
                    </a:lnTo>
                    <a:lnTo>
                      <a:pt x="17" y="496"/>
                    </a:lnTo>
                    <a:lnTo>
                      <a:pt x="18" y="483"/>
                    </a:lnTo>
                    <a:lnTo>
                      <a:pt x="16" y="467"/>
                    </a:lnTo>
                    <a:lnTo>
                      <a:pt x="8" y="453"/>
                    </a:lnTo>
                    <a:lnTo>
                      <a:pt x="8" y="453"/>
                    </a:lnTo>
                    <a:lnTo>
                      <a:pt x="17" y="436"/>
                    </a:lnTo>
                    <a:lnTo>
                      <a:pt x="23" y="421"/>
                    </a:lnTo>
                    <a:lnTo>
                      <a:pt x="29" y="408"/>
                    </a:lnTo>
                    <a:lnTo>
                      <a:pt x="31" y="396"/>
                    </a:lnTo>
                    <a:lnTo>
                      <a:pt x="31" y="386"/>
                    </a:lnTo>
                    <a:lnTo>
                      <a:pt x="29" y="376"/>
                    </a:lnTo>
                    <a:lnTo>
                      <a:pt x="25" y="366"/>
                    </a:lnTo>
                    <a:lnTo>
                      <a:pt x="19" y="355"/>
                    </a:lnTo>
                    <a:lnTo>
                      <a:pt x="12" y="344"/>
                    </a:lnTo>
                    <a:lnTo>
                      <a:pt x="4" y="331"/>
                    </a:lnTo>
                    <a:lnTo>
                      <a:pt x="4" y="331"/>
                    </a:lnTo>
                    <a:lnTo>
                      <a:pt x="1" y="325"/>
                    </a:lnTo>
                    <a:lnTo>
                      <a:pt x="0" y="316"/>
                    </a:lnTo>
                    <a:lnTo>
                      <a:pt x="1" y="308"/>
                    </a:lnTo>
                    <a:lnTo>
                      <a:pt x="3" y="299"/>
                    </a:lnTo>
                    <a:lnTo>
                      <a:pt x="7" y="294"/>
                    </a:lnTo>
                    <a:lnTo>
                      <a:pt x="7" y="294"/>
                    </a:lnTo>
                    <a:lnTo>
                      <a:pt x="16" y="285"/>
                    </a:lnTo>
                    <a:lnTo>
                      <a:pt x="23" y="276"/>
                    </a:lnTo>
                    <a:lnTo>
                      <a:pt x="29" y="266"/>
                    </a:lnTo>
                    <a:lnTo>
                      <a:pt x="32" y="255"/>
                    </a:lnTo>
                    <a:lnTo>
                      <a:pt x="34" y="243"/>
                    </a:lnTo>
                    <a:lnTo>
                      <a:pt x="36" y="231"/>
                    </a:lnTo>
                    <a:lnTo>
                      <a:pt x="37" y="219"/>
                    </a:lnTo>
                    <a:lnTo>
                      <a:pt x="39" y="208"/>
                    </a:lnTo>
                    <a:lnTo>
                      <a:pt x="41" y="196"/>
                    </a:lnTo>
                    <a:lnTo>
                      <a:pt x="45" y="186"/>
                    </a:lnTo>
                    <a:lnTo>
                      <a:pt x="45" y="186"/>
                    </a:lnTo>
                    <a:lnTo>
                      <a:pt x="52" y="188"/>
                    </a:lnTo>
                    <a:lnTo>
                      <a:pt x="58" y="186"/>
                    </a:lnTo>
                    <a:lnTo>
                      <a:pt x="62" y="181"/>
                    </a:lnTo>
                    <a:lnTo>
                      <a:pt x="66" y="176"/>
                    </a:lnTo>
                    <a:lnTo>
                      <a:pt x="70" y="171"/>
                    </a:lnTo>
                    <a:lnTo>
                      <a:pt x="70" y="171"/>
                    </a:lnTo>
                    <a:lnTo>
                      <a:pt x="69" y="171"/>
                    </a:lnTo>
                    <a:lnTo>
                      <a:pt x="68" y="171"/>
                    </a:lnTo>
                    <a:lnTo>
                      <a:pt x="67" y="171"/>
                    </a:lnTo>
                    <a:lnTo>
                      <a:pt x="66" y="171"/>
                    </a:lnTo>
                    <a:lnTo>
                      <a:pt x="65" y="171"/>
                    </a:lnTo>
                    <a:lnTo>
                      <a:pt x="65" y="171"/>
                    </a:lnTo>
                    <a:lnTo>
                      <a:pt x="77" y="175"/>
                    </a:lnTo>
                    <a:lnTo>
                      <a:pt x="88" y="175"/>
                    </a:lnTo>
                    <a:lnTo>
                      <a:pt x="99" y="172"/>
                    </a:lnTo>
                    <a:lnTo>
                      <a:pt x="109" y="170"/>
                    </a:lnTo>
                    <a:lnTo>
                      <a:pt x="119" y="169"/>
                    </a:lnTo>
                    <a:lnTo>
                      <a:pt x="129" y="172"/>
                    </a:lnTo>
                    <a:lnTo>
                      <a:pt x="137" y="182"/>
                    </a:lnTo>
                    <a:lnTo>
                      <a:pt x="144" y="200"/>
                    </a:lnTo>
                    <a:lnTo>
                      <a:pt x="149" y="229"/>
                    </a:lnTo>
                    <a:lnTo>
                      <a:pt x="153" y="271"/>
                    </a:lnTo>
                    <a:lnTo>
                      <a:pt x="153" y="271"/>
                    </a:lnTo>
                    <a:lnTo>
                      <a:pt x="154" y="271"/>
                    </a:lnTo>
                    <a:lnTo>
                      <a:pt x="156" y="271"/>
                    </a:lnTo>
                    <a:lnTo>
                      <a:pt x="158" y="271"/>
                    </a:lnTo>
                    <a:lnTo>
                      <a:pt x="160" y="271"/>
                    </a:lnTo>
                    <a:lnTo>
                      <a:pt x="161" y="272"/>
                    </a:lnTo>
                    <a:lnTo>
                      <a:pt x="161" y="272"/>
                    </a:lnTo>
                    <a:lnTo>
                      <a:pt x="167" y="285"/>
                    </a:lnTo>
                    <a:lnTo>
                      <a:pt x="162" y="296"/>
                    </a:lnTo>
                    <a:lnTo>
                      <a:pt x="150" y="303"/>
                    </a:lnTo>
                    <a:lnTo>
                      <a:pt x="135" y="306"/>
                    </a:lnTo>
                    <a:lnTo>
                      <a:pt x="122" y="306"/>
                    </a:lnTo>
                    <a:lnTo>
                      <a:pt x="122" y="306"/>
                    </a:lnTo>
                    <a:lnTo>
                      <a:pt x="129" y="302"/>
                    </a:lnTo>
                    <a:lnTo>
                      <a:pt x="136" y="300"/>
                    </a:lnTo>
                    <a:lnTo>
                      <a:pt x="143" y="298"/>
                    </a:lnTo>
                    <a:lnTo>
                      <a:pt x="150" y="296"/>
                    </a:lnTo>
                    <a:lnTo>
                      <a:pt x="156" y="294"/>
                    </a:lnTo>
                    <a:lnTo>
                      <a:pt x="156" y="294"/>
                    </a:lnTo>
                    <a:lnTo>
                      <a:pt x="166" y="289"/>
                    </a:lnTo>
                    <a:lnTo>
                      <a:pt x="177" y="284"/>
                    </a:lnTo>
                    <a:lnTo>
                      <a:pt x="187" y="278"/>
                    </a:lnTo>
                    <a:lnTo>
                      <a:pt x="196" y="272"/>
                    </a:lnTo>
                    <a:lnTo>
                      <a:pt x="205" y="266"/>
                    </a:lnTo>
                    <a:lnTo>
                      <a:pt x="214" y="260"/>
                    </a:lnTo>
                    <a:lnTo>
                      <a:pt x="224" y="253"/>
                    </a:lnTo>
                    <a:lnTo>
                      <a:pt x="231" y="245"/>
                    </a:lnTo>
                    <a:lnTo>
                      <a:pt x="239" y="237"/>
                    </a:lnTo>
                    <a:lnTo>
                      <a:pt x="245" y="228"/>
                    </a:lnTo>
                    <a:lnTo>
                      <a:pt x="245" y="228"/>
                    </a:lnTo>
                    <a:lnTo>
                      <a:pt x="260" y="207"/>
                    </a:lnTo>
                    <a:lnTo>
                      <a:pt x="275" y="185"/>
                    </a:lnTo>
                    <a:lnTo>
                      <a:pt x="290" y="165"/>
                    </a:lnTo>
                    <a:lnTo>
                      <a:pt x="305" y="145"/>
                    </a:lnTo>
                    <a:lnTo>
                      <a:pt x="322" y="125"/>
                    </a:lnTo>
                    <a:lnTo>
                      <a:pt x="338" y="106"/>
                    </a:lnTo>
                    <a:lnTo>
                      <a:pt x="355" y="87"/>
                    </a:lnTo>
                    <a:lnTo>
                      <a:pt x="373" y="68"/>
                    </a:lnTo>
                    <a:lnTo>
                      <a:pt x="391" y="50"/>
                    </a:lnTo>
                    <a:lnTo>
                      <a:pt x="411" y="33"/>
                    </a:lnTo>
                    <a:lnTo>
                      <a:pt x="411" y="33"/>
                    </a:lnTo>
                    <a:lnTo>
                      <a:pt x="417" y="28"/>
                    </a:lnTo>
                    <a:lnTo>
                      <a:pt x="425" y="24"/>
                    </a:lnTo>
                    <a:lnTo>
                      <a:pt x="434" y="20"/>
                    </a:lnTo>
                    <a:lnTo>
                      <a:pt x="443" y="17"/>
                    </a:lnTo>
                    <a:lnTo>
                      <a:pt x="453" y="15"/>
                    </a:lnTo>
                    <a:lnTo>
                      <a:pt x="453" y="15"/>
                    </a:lnTo>
                    <a:lnTo>
                      <a:pt x="453" y="17"/>
                    </a:lnTo>
                    <a:lnTo>
                      <a:pt x="453" y="19"/>
                    </a:lnTo>
                    <a:lnTo>
                      <a:pt x="453" y="21"/>
                    </a:lnTo>
                    <a:lnTo>
                      <a:pt x="453" y="23"/>
                    </a:lnTo>
                    <a:lnTo>
                      <a:pt x="453" y="25"/>
                    </a:lnTo>
                    <a:lnTo>
                      <a:pt x="438"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8" name="Freeform 122"/>
              <p:cNvSpPr>
                <a:spLocks/>
              </p:cNvSpPr>
              <p:nvPr/>
            </p:nvSpPr>
            <p:spPr bwMode="auto">
              <a:xfrm>
                <a:off x="217" y="4048"/>
                <a:ext cx="6" cy="10"/>
              </a:xfrm>
              <a:custGeom>
                <a:avLst/>
                <a:gdLst>
                  <a:gd name="T0" fmla="*/ 27 w 302"/>
                  <a:gd name="T1" fmla="*/ 299 h 415"/>
                  <a:gd name="T2" fmla="*/ 16 w 302"/>
                  <a:gd name="T3" fmla="*/ 273 h 415"/>
                  <a:gd name="T4" fmla="*/ 6 w 302"/>
                  <a:gd name="T5" fmla="*/ 247 h 415"/>
                  <a:gd name="T6" fmla="*/ 2 w 302"/>
                  <a:gd name="T7" fmla="*/ 223 h 415"/>
                  <a:gd name="T8" fmla="*/ 0 w 302"/>
                  <a:gd name="T9" fmla="*/ 172 h 415"/>
                  <a:gd name="T10" fmla="*/ 6 w 302"/>
                  <a:gd name="T11" fmla="*/ 123 h 415"/>
                  <a:gd name="T12" fmla="*/ 24 w 302"/>
                  <a:gd name="T13" fmla="*/ 79 h 415"/>
                  <a:gd name="T14" fmla="*/ 58 w 302"/>
                  <a:gd name="T15" fmla="*/ 43 h 415"/>
                  <a:gd name="T16" fmla="*/ 80 w 302"/>
                  <a:gd name="T17" fmla="*/ 29 h 415"/>
                  <a:gd name="T18" fmla="*/ 107 w 302"/>
                  <a:gd name="T19" fmla="*/ 17 h 415"/>
                  <a:gd name="T20" fmla="*/ 136 w 302"/>
                  <a:gd name="T21" fmla="*/ 7 h 415"/>
                  <a:gd name="T22" fmla="*/ 164 w 302"/>
                  <a:gd name="T23" fmla="*/ 1 h 415"/>
                  <a:gd name="T24" fmla="*/ 193 w 302"/>
                  <a:gd name="T25" fmla="*/ 0 h 415"/>
                  <a:gd name="T26" fmla="*/ 221 w 302"/>
                  <a:gd name="T27" fmla="*/ 5 h 415"/>
                  <a:gd name="T28" fmla="*/ 232 w 302"/>
                  <a:gd name="T29" fmla="*/ 10 h 415"/>
                  <a:gd name="T30" fmla="*/ 249 w 302"/>
                  <a:gd name="T31" fmla="*/ 25 h 415"/>
                  <a:gd name="T32" fmla="*/ 260 w 302"/>
                  <a:gd name="T33" fmla="*/ 44 h 415"/>
                  <a:gd name="T34" fmla="*/ 269 w 302"/>
                  <a:gd name="T35" fmla="*/ 66 h 415"/>
                  <a:gd name="T36" fmla="*/ 280 w 302"/>
                  <a:gd name="T37" fmla="*/ 89 h 415"/>
                  <a:gd name="T38" fmla="*/ 286 w 302"/>
                  <a:gd name="T39" fmla="*/ 99 h 415"/>
                  <a:gd name="T40" fmla="*/ 297 w 302"/>
                  <a:gd name="T41" fmla="*/ 121 h 415"/>
                  <a:gd name="T42" fmla="*/ 302 w 302"/>
                  <a:gd name="T43" fmla="*/ 144 h 415"/>
                  <a:gd name="T44" fmla="*/ 302 w 302"/>
                  <a:gd name="T45" fmla="*/ 168 h 415"/>
                  <a:gd name="T46" fmla="*/ 296 w 302"/>
                  <a:gd name="T47" fmla="*/ 193 h 415"/>
                  <a:gd name="T48" fmla="*/ 285 w 302"/>
                  <a:gd name="T49" fmla="*/ 217 h 415"/>
                  <a:gd name="T50" fmla="*/ 276 w 302"/>
                  <a:gd name="T51" fmla="*/ 234 h 415"/>
                  <a:gd name="T52" fmla="*/ 260 w 302"/>
                  <a:gd name="T53" fmla="*/ 270 h 415"/>
                  <a:gd name="T54" fmla="*/ 250 w 302"/>
                  <a:gd name="T55" fmla="*/ 307 h 415"/>
                  <a:gd name="T56" fmla="*/ 240 w 302"/>
                  <a:gd name="T57" fmla="*/ 345 h 415"/>
                  <a:gd name="T58" fmla="*/ 228 w 302"/>
                  <a:gd name="T59" fmla="*/ 382 h 415"/>
                  <a:gd name="T60" fmla="*/ 220 w 302"/>
                  <a:gd name="T61" fmla="*/ 400 h 415"/>
                  <a:gd name="T62" fmla="*/ 212 w 302"/>
                  <a:gd name="T63" fmla="*/ 409 h 415"/>
                  <a:gd name="T64" fmla="*/ 197 w 302"/>
                  <a:gd name="T65" fmla="*/ 414 h 415"/>
                  <a:gd name="T66" fmla="*/ 180 w 302"/>
                  <a:gd name="T67" fmla="*/ 415 h 415"/>
                  <a:gd name="T68" fmla="*/ 160 w 302"/>
                  <a:gd name="T69" fmla="*/ 411 h 415"/>
                  <a:gd name="T70" fmla="*/ 142 w 302"/>
                  <a:gd name="T71" fmla="*/ 402 h 415"/>
                  <a:gd name="T72" fmla="*/ 141 w 302"/>
                  <a:gd name="T73" fmla="*/ 401 h 415"/>
                  <a:gd name="T74" fmla="*/ 141 w 302"/>
                  <a:gd name="T75" fmla="*/ 397 h 415"/>
                  <a:gd name="T76" fmla="*/ 141 w 302"/>
                  <a:gd name="T77" fmla="*/ 393 h 415"/>
                  <a:gd name="T78" fmla="*/ 135 w 302"/>
                  <a:gd name="T79" fmla="*/ 395 h 415"/>
                  <a:gd name="T80" fmla="*/ 125 w 302"/>
                  <a:gd name="T81" fmla="*/ 386 h 415"/>
                  <a:gd name="T82" fmla="*/ 115 w 302"/>
                  <a:gd name="T83" fmla="*/ 383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2" h="415">
                    <a:moveTo>
                      <a:pt x="28" y="313"/>
                    </a:moveTo>
                    <a:lnTo>
                      <a:pt x="27" y="299"/>
                    </a:lnTo>
                    <a:lnTo>
                      <a:pt x="22" y="285"/>
                    </a:lnTo>
                    <a:lnTo>
                      <a:pt x="16" y="273"/>
                    </a:lnTo>
                    <a:lnTo>
                      <a:pt x="10" y="260"/>
                    </a:lnTo>
                    <a:lnTo>
                      <a:pt x="6" y="247"/>
                    </a:lnTo>
                    <a:lnTo>
                      <a:pt x="6" y="247"/>
                    </a:lnTo>
                    <a:lnTo>
                      <a:pt x="2" y="223"/>
                    </a:lnTo>
                    <a:lnTo>
                      <a:pt x="0" y="197"/>
                    </a:lnTo>
                    <a:lnTo>
                      <a:pt x="0" y="172"/>
                    </a:lnTo>
                    <a:lnTo>
                      <a:pt x="2" y="147"/>
                    </a:lnTo>
                    <a:lnTo>
                      <a:pt x="6" y="123"/>
                    </a:lnTo>
                    <a:lnTo>
                      <a:pt x="14" y="100"/>
                    </a:lnTo>
                    <a:lnTo>
                      <a:pt x="24" y="79"/>
                    </a:lnTo>
                    <a:lnTo>
                      <a:pt x="39" y="59"/>
                    </a:lnTo>
                    <a:lnTo>
                      <a:pt x="58" y="43"/>
                    </a:lnTo>
                    <a:lnTo>
                      <a:pt x="80" y="29"/>
                    </a:lnTo>
                    <a:lnTo>
                      <a:pt x="80" y="29"/>
                    </a:lnTo>
                    <a:lnTo>
                      <a:pt x="94" y="23"/>
                    </a:lnTo>
                    <a:lnTo>
                      <a:pt x="107" y="17"/>
                    </a:lnTo>
                    <a:lnTo>
                      <a:pt x="121" y="12"/>
                    </a:lnTo>
                    <a:lnTo>
                      <a:pt x="136" y="7"/>
                    </a:lnTo>
                    <a:lnTo>
                      <a:pt x="150" y="4"/>
                    </a:lnTo>
                    <a:lnTo>
                      <a:pt x="164" y="1"/>
                    </a:lnTo>
                    <a:lnTo>
                      <a:pt x="178" y="0"/>
                    </a:lnTo>
                    <a:lnTo>
                      <a:pt x="193" y="0"/>
                    </a:lnTo>
                    <a:lnTo>
                      <a:pt x="207" y="2"/>
                    </a:lnTo>
                    <a:lnTo>
                      <a:pt x="221" y="5"/>
                    </a:lnTo>
                    <a:lnTo>
                      <a:pt x="221" y="5"/>
                    </a:lnTo>
                    <a:lnTo>
                      <a:pt x="232" y="10"/>
                    </a:lnTo>
                    <a:lnTo>
                      <a:pt x="241" y="17"/>
                    </a:lnTo>
                    <a:lnTo>
                      <a:pt x="249" y="25"/>
                    </a:lnTo>
                    <a:lnTo>
                      <a:pt x="255" y="34"/>
                    </a:lnTo>
                    <a:lnTo>
                      <a:pt x="260" y="44"/>
                    </a:lnTo>
                    <a:lnTo>
                      <a:pt x="265" y="55"/>
                    </a:lnTo>
                    <a:lnTo>
                      <a:pt x="269" y="66"/>
                    </a:lnTo>
                    <a:lnTo>
                      <a:pt x="274" y="78"/>
                    </a:lnTo>
                    <a:lnTo>
                      <a:pt x="280" y="89"/>
                    </a:lnTo>
                    <a:lnTo>
                      <a:pt x="286" y="99"/>
                    </a:lnTo>
                    <a:lnTo>
                      <a:pt x="286" y="99"/>
                    </a:lnTo>
                    <a:lnTo>
                      <a:pt x="292" y="109"/>
                    </a:lnTo>
                    <a:lnTo>
                      <a:pt x="297" y="121"/>
                    </a:lnTo>
                    <a:lnTo>
                      <a:pt x="300" y="132"/>
                    </a:lnTo>
                    <a:lnTo>
                      <a:pt x="302" y="144"/>
                    </a:lnTo>
                    <a:lnTo>
                      <a:pt x="302" y="156"/>
                    </a:lnTo>
                    <a:lnTo>
                      <a:pt x="302" y="168"/>
                    </a:lnTo>
                    <a:lnTo>
                      <a:pt x="299" y="180"/>
                    </a:lnTo>
                    <a:lnTo>
                      <a:pt x="296" y="193"/>
                    </a:lnTo>
                    <a:lnTo>
                      <a:pt x="291" y="204"/>
                    </a:lnTo>
                    <a:lnTo>
                      <a:pt x="285" y="217"/>
                    </a:lnTo>
                    <a:lnTo>
                      <a:pt x="285" y="217"/>
                    </a:lnTo>
                    <a:lnTo>
                      <a:pt x="276" y="234"/>
                    </a:lnTo>
                    <a:lnTo>
                      <a:pt x="267" y="251"/>
                    </a:lnTo>
                    <a:lnTo>
                      <a:pt x="260" y="270"/>
                    </a:lnTo>
                    <a:lnTo>
                      <a:pt x="255" y="288"/>
                    </a:lnTo>
                    <a:lnTo>
                      <a:pt x="250" y="307"/>
                    </a:lnTo>
                    <a:lnTo>
                      <a:pt x="245" y="326"/>
                    </a:lnTo>
                    <a:lnTo>
                      <a:pt x="240" y="345"/>
                    </a:lnTo>
                    <a:lnTo>
                      <a:pt x="235" y="364"/>
                    </a:lnTo>
                    <a:lnTo>
                      <a:pt x="228" y="382"/>
                    </a:lnTo>
                    <a:lnTo>
                      <a:pt x="220" y="400"/>
                    </a:lnTo>
                    <a:lnTo>
                      <a:pt x="220" y="400"/>
                    </a:lnTo>
                    <a:lnTo>
                      <a:pt x="217" y="405"/>
                    </a:lnTo>
                    <a:lnTo>
                      <a:pt x="212" y="409"/>
                    </a:lnTo>
                    <a:lnTo>
                      <a:pt x="205" y="412"/>
                    </a:lnTo>
                    <a:lnTo>
                      <a:pt x="197" y="414"/>
                    </a:lnTo>
                    <a:lnTo>
                      <a:pt x="189" y="415"/>
                    </a:lnTo>
                    <a:lnTo>
                      <a:pt x="180" y="415"/>
                    </a:lnTo>
                    <a:lnTo>
                      <a:pt x="169" y="413"/>
                    </a:lnTo>
                    <a:lnTo>
                      <a:pt x="160" y="411"/>
                    </a:lnTo>
                    <a:lnTo>
                      <a:pt x="150" y="407"/>
                    </a:lnTo>
                    <a:lnTo>
                      <a:pt x="142" y="402"/>
                    </a:lnTo>
                    <a:lnTo>
                      <a:pt x="142" y="402"/>
                    </a:lnTo>
                    <a:lnTo>
                      <a:pt x="141" y="401"/>
                    </a:lnTo>
                    <a:lnTo>
                      <a:pt x="141" y="399"/>
                    </a:lnTo>
                    <a:lnTo>
                      <a:pt x="141" y="397"/>
                    </a:lnTo>
                    <a:lnTo>
                      <a:pt x="141" y="395"/>
                    </a:lnTo>
                    <a:lnTo>
                      <a:pt x="141" y="393"/>
                    </a:lnTo>
                    <a:lnTo>
                      <a:pt x="141" y="393"/>
                    </a:lnTo>
                    <a:lnTo>
                      <a:pt x="135" y="395"/>
                    </a:lnTo>
                    <a:lnTo>
                      <a:pt x="129" y="391"/>
                    </a:lnTo>
                    <a:lnTo>
                      <a:pt x="125" y="386"/>
                    </a:lnTo>
                    <a:lnTo>
                      <a:pt x="121" y="382"/>
                    </a:lnTo>
                    <a:lnTo>
                      <a:pt x="115" y="383"/>
                    </a:lnTo>
                    <a:lnTo>
                      <a:pt x="28" y="31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19" name="Freeform 123"/>
              <p:cNvSpPr>
                <a:spLocks/>
              </p:cNvSpPr>
              <p:nvPr/>
            </p:nvSpPr>
            <p:spPr bwMode="auto">
              <a:xfrm>
                <a:off x="211" y="4054"/>
                <a:ext cx="6" cy="5"/>
              </a:xfrm>
              <a:custGeom>
                <a:avLst/>
                <a:gdLst>
                  <a:gd name="T0" fmla="*/ 108 w 239"/>
                  <a:gd name="T1" fmla="*/ 1 h 254"/>
                  <a:gd name="T2" fmla="*/ 99 w 239"/>
                  <a:gd name="T3" fmla="*/ 0 h 254"/>
                  <a:gd name="T4" fmla="*/ 93 w 239"/>
                  <a:gd name="T5" fmla="*/ 2 h 254"/>
                  <a:gd name="T6" fmla="*/ 86 w 239"/>
                  <a:gd name="T7" fmla="*/ 12 h 254"/>
                  <a:gd name="T8" fmla="*/ 71 w 239"/>
                  <a:gd name="T9" fmla="*/ 33 h 254"/>
                  <a:gd name="T10" fmla="*/ 58 w 239"/>
                  <a:gd name="T11" fmla="*/ 53 h 254"/>
                  <a:gd name="T12" fmla="*/ 45 w 239"/>
                  <a:gd name="T13" fmla="*/ 74 h 254"/>
                  <a:gd name="T14" fmla="*/ 30 w 239"/>
                  <a:gd name="T15" fmla="*/ 94 h 254"/>
                  <a:gd name="T16" fmla="*/ 23 w 239"/>
                  <a:gd name="T17" fmla="*/ 103 h 254"/>
                  <a:gd name="T18" fmla="*/ 18 w 239"/>
                  <a:gd name="T19" fmla="*/ 112 h 254"/>
                  <a:gd name="T20" fmla="*/ 15 w 239"/>
                  <a:gd name="T21" fmla="*/ 125 h 254"/>
                  <a:gd name="T22" fmla="*/ 13 w 239"/>
                  <a:gd name="T23" fmla="*/ 131 h 254"/>
                  <a:gd name="T24" fmla="*/ 11 w 239"/>
                  <a:gd name="T25" fmla="*/ 138 h 254"/>
                  <a:gd name="T26" fmla="*/ 5 w 239"/>
                  <a:gd name="T27" fmla="*/ 145 h 254"/>
                  <a:gd name="T28" fmla="*/ 0 w 239"/>
                  <a:gd name="T29" fmla="*/ 146 h 254"/>
                  <a:gd name="T30" fmla="*/ 13 w 239"/>
                  <a:gd name="T31" fmla="*/ 191 h 254"/>
                  <a:gd name="T32" fmla="*/ 42 w 239"/>
                  <a:gd name="T33" fmla="*/ 222 h 254"/>
                  <a:gd name="T34" fmla="*/ 66 w 239"/>
                  <a:gd name="T35" fmla="*/ 222 h 254"/>
                  <a:gd name="T36" fmla="*/ 59 w 239"/>
                  <a:gd name="T37" fmla="*/ 240 h 254"/>
                  <a:gd name="T38" fmla="*/ 62 w 239"/>
                  <a:gd name="T39" fmla="*/ 253 h 254"/>
                  <a:gd name="T40" fmla="*/ 71 w 239"/>
                  <a:gd name="T41" fmla="*/ 254 h 254"/>
                  <a:gd name="T42" fmla="*/ 94 w 239"/>
                  <a:gd name="T43" fmla="*/ 246 h 254"/>
                  <a:gd name="T44" fmla="*/ 117 w 239"/>
                  <a:gd name="T45" fmla="*/ 234 h 254"/>
                  <a:gd name="T46" fmla="*/ 128 w 239"/>
                  <a:gd name="T47" fmla="*/ 230 h 254"/>
                  <a:gd name="T48" fmla="*/ 161 w 239"/>
                  <a:gd name="T49" fmla="*/ 219 h 254"/>
                  <a:gd name="T50" fmla="*/ 194 w 239"/>
                  <a:gd name="T51" fmla="*/ 204 h 254"/>
                  <a:gd name="T52" fmla="*/ 221 w 239"/>
                  <a:gd name="T53" fmla="*/ 182 h 254"/>
                  <a:gd name="T54" fmla="*/ 237 w 239"/>
                  <a:gd name="T55" fmla="*/ 155 h 254"/>
                  <a:gd name="T56" fmla="*/ 237 w 239"/>
                  <a:gd name="T57" fmla="*/ 122 h 254"/>
                  <a:gd name="T58" fmla="*/ 229 w 239"/>
                  <a:gd name="T59" fmla="*/ 107 h 254"/>
                  <a:gd name="T60" fmla="*/ 200 w 239"/>
                  <a:gd name="T61" fmla="*/ 91 h 254"/>
                  <a:gd name="T62" fmla="*/ 163 w 239"/>
                  <a:gd name="T63" fmla="*/ 91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39" h="254">
                    <a:moveTo>
                      <a:pt x="112" y="1"/>
                    </a:moveTo>
                    <a:lnTo>
                      <a:pt x="108" y="1"/>
                    </a:lnTo>
                    <a:lnTo>
                      <a:pt x="103" y="0"/>
                    </a:lnTo>
                    <a:lnTo>
                      <a:pt x="99" y="0"/>
                    </a:lnTo>
                    <a:lnTo>
                      <a:pt x="96" y="1"/>
                    </a:lnTo>
                    <a:lnTo>
                      <a:pt x="93" y="2"/>
                    </a:lnTo>
                    <a:lnTo>
                      <a:pt x="93" y="2"/>
                    </a:lnTo>
                    <a:lnTo>
                      <a:pt x="86" y="12"/>
                    </a:lnTo>
                    <a:lnTo>
                      <a:pt x="78" y="22"/>
                    </a:lnTo>
                    <a:lnTo>
                      <a:pt x="71" y="33"/>
                    </a:lnTo>
                    <a:lnTo>
                      <a:pt x="65" y="43"/>
                    </a:lnTo>
                    <a:lnTo>
                      <a:pt x="58" y="53"/>
                    </a:lnTo>
                    <a:lnTo>
                      <a:pt x="52" y="64"/>
                    </a:lnTo>
                    <a:lnTo>
                      <a:pt x="45" y="74"/>
                    </a:lnTo>
                    <a:lnTo>
                      <a:pt x="39" y="84"/>
                    </a:lnTo>
                    <a:lnTo>
                      <a:pt x="30" y="94"/>
                    </a:lnTo>
                    <a:lnTo>
                      <a:pt x="23" y="103"/>
                    </a:lnTo>
                    <a:lnTo>
                      <a:pt x="23" y="103"/>
                    </a:lnTo>
                    <a:lnTo>
                      <a:pt x="20" y="107"/>
                    </a:lnTo>
                    <a:lnTo>
                      <a:pt x="18" y="112"/>
                    </a:lnTo>
                    <a:lnTo>
                      <a:pt x="17" y="118"/>
                    </a:lnTo>
                    <a:lnTo>
                      <a:pt x="15" y="125"/>
                    </a:lnTo>
                    <a:lnTo>
                      <a:pt x="13" y="131"/>
                    </a:lnTo>
                    <a:lnTo>
                      <a:pt x="13" y="131"/>
                    </a:lnTo>
                    <a:lnTo>
                      <a:pt x="12" y="134"/>
                    </a:lnTo>
                    <a:lnTo>
                      <a:pt x="11" y="138"/>
                    </a:lnTo>
                    <a:lnTo>
                      <a:pt x="8" y="142"/>
                    </a:lnTo>
                    <a:lnTo>
                      <a:pt x="5" y="145"/>
                    </a:lnTo>
                    <a:lnTo>
                      <a:pt x="0" y="146"/>
                    </a:lnTo>
                    <a:lnTo>
                      <a:pt x="0" y="146"/>
                    </a:lnTo>
                    <a:lnTo>
                      <a:pt x="6" y="168"/>
                    </a:lnTo>
                    <a:lnTo>
                      <a:pt x="13" y="191"/>
                    </a:lnTo>
                    <a:lnTo>
                      <a:pt x="25" y="211"/>
                    </a:lnTo>
                    <a:lnTo>
                      <a:pt x="42" y="222"/>
                    </a:lnTo>
                    <a:lnTo>
                      <a:pt x="66" y="222"/>
                    </a:lnTo>
                    <a:lnTo>
                      <a:pt x="66" y="222"/>
                    </a:lnTo>
                    <a:lnTo>
                      <a:pt x="61" y="231"/>
                    </a:lnTo>
                    <a:lnTo>
                      <a:pt x="59" y="240"/>
                    </a:lnTo>
                    <a:lnTo>
                      <a:pt x="59" y="248"/>
                    </a:lnTo>
                    <a:lnTo>
                      <a:pt x="62" y="253"/>
                    </a:lnTo>
                    <a:lnTo>
                      <a:pt x="71" y="254"/>
                    </a:lnTo>
                    <a:lnTo>
                      <a:pt x="71" y="254"/>
                    </a:lnTo>
                    <a:lnTo>
                      <a:pt x="82" y="251"/>
                    </a:lnTo>
                    <a:lnTo>
                      <a:pt x="94" y="246"/>
                    </a:lnTo>
                    <a:lnTo>
                      <a:pt x="105" y="240"/>
                    </a:lnTo>
                    <a:lnTo>
                      <a:pt x="117" y="234"/>
                    </a:lnTo>
                    <a:lnTo>
                      <a:pt x="128" y="230"/>
                    </a:lnTo>
                    <a:lnTo>
                      <a:pt x="128" y="230"/>
                    </a:lnTo>
                    <a:lnTo>
                      <a:pt x="145" y="225"/>
                    </a:lnTo>
                    <a:lnTo>
                      <a:pt x="161" y="219"/>
                    </a:lnTo>
                    <a:lnTo>
                      <a:pt x="179" y="212"/>
                    </a:lnTo>
                    <a:lnTo>
                      <a:pt x="194" y="204"/>
                    </a:lnTo>
                    <a:lnTo>
                      <a:pt x="208" y="193"/>
                    </a:lnTo>
                    <a:lnTo>
                      <a:pt x="221" y="182"/>
                    </a:lnTo>
                    <a:lnTo>
                      <a:pt x="231" y="169"/>
                    </a:lnTo>
                    <a:lnTo>
                      <a:pt x="237" y="155"/>
                    </a:lnTo>
                    <a:lnTo>
                      <a:pt x="239" y="139"/>
                    </a:lnTo>
                    <a:lnTo>
                      <a:pt x="237" y="122"/>
                    </a:lnTo>
                    <a:lnTo>
                      <a:pt x="237" y="122"/>
                    </a:lnTo>
                    <a:lnTo>
                      <a:pt x="229" y="107"/>
                    </a:lnTo>
                    <a:lnTo>
                      <a:pt x="216" y="96"/>
                    </a:lnTo>
                    <a:lnTo>
                      <a:pt x="200" y="91"/>
                    </a:lnTo>
                    <a:lnTo>
                      <a:pt x="183" y="89"/>
                    </a:lnTo>
                    <a:lnTo>
                      <a:pt x="163" y="91"/>
                    </a:lnTo>
                    <a:lnTo>
                      <a:pt x="112" y="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0" name="Freeform 124"/>
              <p:cNvSpPr>
                <a:spLocks/>
              </p:cNvSpPr>
              <p:nvPr/>
            </p:nvSpPr>
            <p:spPr bwMode="auto">
              <a:xfrm>
                <a:off x="208" y="4035"/>
                <a:ext cx="2" cy="9"/>
              </a:xfrm>
              <a:custGeom>
                <a:avLst/>
                <a:gdLst>
                  <a:gd name="T0" fmla="*/ 0 w 117"/>
                  <a:gd name="T1" fmla="*/ 8 h 399"/>
                  <a:gd name="T2" fmla="*/ 0 w 117"/>
                  <a:gd name="T3" fmla="*/ 24 h 399"/>
                  <a:gd name="T4" fmla="*/ 0 w 117"/>
                  <a:gd name="T5" fmla="*/ 40 h 399"/>
                  <a:gd name="T6" fmla="*/ 0 w 117"/>
                  <a:gd name="T7" fmla="*/ 56 h 399"/>
                  <a:gd name="T8" fmla="*/ 2 w 117"/>
                  <a:gd name="T9" fmla="*/ 72 h 399"/>
                  <a:gd name="T10" fmla="*/ 3 w 117"/>
                  <a:gd name="T11" fmla="*/ 80 h 399"/>
                  <a:gd name="T12" fmla="*/ 10 w 117"/>
                  <a:gd name="T13" fmla="*/ 96 h 399"/>
                  <a:gd name="T14" fmla="*/ 23 w 117"/>
                  <a:gd name="T15" fmla="*/ 111 h 399"/>
                  <a:gd name="T16" fmla="*/ 29 w 117"/>
                  <a:gd name="T17" fmla="*/ 118 h 399"/>
                  <a:gd name="T18" fmla="*/ 41 w 117"/>
                  <a:gd name="T19" fmla="*/ 146 h 399"/>
                  <a:gd name="T20" fmla="*/ 43 w 117"/>
                  <a:gd name="T21" fmla="*/ 173 h 399"/>
                  <a:gd name="T22" fmla="*/ 41 w 117"/>
                  <a:gd name="T23" fmla="*/ 200 h 399"/>
                  <a:gd name="T24" fmla="*/ 40 w 117"/>
                  <a:gd name="T25" fmla="*/ 226 h 399"/>
                  <a:gd name="T26" fmla="*/ 46 w 117"/>
                  <a:gd name="T27" fmla="*/ 251 h 399"/>
                  <a:gd name="T28" fmla="*/ 39 w 117"/>
                  <a:gd name="T29" fmla="*/ 251 h 399"/>
                  <a:gd name="T30" fmla="*/ 25 w 117"/>
                  <a:gd name="T31" fmla="*/ 251 h 399"/>
                  <a:gd name="T32" fmla="*/ 11 w 117"/>
                  <a:gd name="T33" fmla="*/ 251 h 399"/>
                  <a:gd name="T34" fmla="*/ 13 w 117"/>
                  <a:gd name="T35" fmla="*/ 269 h 399"/>
                  <a:gd name="T36" fmla="*/ 16 w 117"/>
                  <a:gd name="T37" fmla="*/ 307 h 399"/>
                  <a:gd name="T38" fmla="*/ 24 w 117"/>
                  <a:gd name="T39" fmla="*/ 345 h 399"/>
                  <a:gd name="T40" fmla="*/ 40 w 117"/>
                  <a:gd name="T41" fmla="*/ 377 h 399"/>
                  <a:gd name="T42" fmla="*/ 69 w 117"/>
                  <a:gd name="T43" fmla="*/ 396 h 399"/>
                  <a:gd name="T44" fmla="*/ 88 w 117"/>
                  <a:gd name="T45" fmla="*/ 399 h 399"/>
                  <a:gd name="T46" fmla="*/ 102 w 117"/>
                  <a:gd name="T47" fmla="*/ 389 h 399"/>
                  <a:gd name="T48" fmla="*/ 105 w 117"/>
                  <a:gd name="T49" fmla="*/ 367 h 399"/>
                  <a:gd name="T50" fmla="*/ 106 w 117"/>
                  <a:gd name="T51" fmla="*/ 355 h 399"/>
                  <a:gd name="T52" fmla="*/ 107 w 117"/>
                  <a:gd name="T53" fmla="*/ 339 h 399"/>
                  <a:gd name="T54" fmla="*/ 106 w 117"/>
                  <a:gd name="T55" fmla="*/ 324 h 399"/>
                  <a:gd name="T56" fmla="*/ 103 w 117"/>
                  <a:gd name="T57" fmla="*/ 308 h 399"/>
                  <a:gd name="T58" fmla="*/ 99 w 117"/>
                  <a:gd name="T59" fmla="*/ 292 h 399"/>
                  <a:gd name="T60" fmla="*/ 94 w 117"/>
                  <a:gd name="T61" fmla="*/ 277 h 399"/>
                  <a:gd name="T62" fmla="*/ 91 w 117"/>
                  <a:gd name="T63" fmla="*/ 268 h 399"/>
                  <a:gd name="T64" fmla="*/ 83 w 117"/>
                  <a:gd name="T65" fmla="*/ 251 h 399"/>
                  <a:gd name="T66" fmla="*/ 73 w 117"/>
                  <a:gd name="T67" fmla="*/ 236 h 399"/>
                  <a:gd name="T68" fmla="*/ 65 w 117"/>
                  <a:gd name="T69" fmla="*/ 219 h 399"/>
                  <a:gd name="T70" fmla="*/ 61 w 117"/>
                  <a:gd name="T71" fmla="*/ 201 h 399"/>
                  <a:gd name="T72" fmla="*/ 62 w 117"/>
                  <a:gd name="T73" fmla="*/ 191 h 399"/>
                  <a:gd name="T74" fmla="*/ 67 w 117"/>
                  <a:gd name="T75" fmla="*/ 166 h 399"/>
                  <a:gd name="T76" fmla="*/ 77 w 117"/>
                  <a:gd name="T77" fmla="*/ 144 h 399"/>
                  <a:gd name="T78" fmla="*/ 88 w 117"/>
                  <a:gd name="T79" fmla="*/ 123 h 399"/>
                  <a:gd name="T80" fmla="*/ 103 w 117"/>
                  <a:gd name="T81" fmla="*/ 103 h 399"/>
                  <a:gd name="T82" fmla="*/ 117 w 117"/>
                  <a:gd name="T83" fmla="*/ 84 h 399"/>
                  <a:gd name="T84" fmla="*/ 112 w 117"/>
                  <a:gd name="T85" fmla="*/ 76 h 399"/>
                  <a:gd name="T86" fmla="*/ 113 w 117"/>
                  <a:gd name="T87" fmla="*/ 52 h 399"/>
                  <a:gd name="T88" fmla="*/ 103 w 117"/>
                  <a:gd name="T89" fmla="*/ 30 h 399"/>
                  <a:gd name="T90" fmla="*/ 88 w 117"/>
                  <a:gd name="T91" fmla="*/ 23 h 399"/>
                  <a:gd name="T92" fmla="*/ 57 w 117"/>
                  <a:gd name="T93" fmla="*/ 13 h 399"/>
                  <a:gd name="T94" fmla="*/ 26 w 117"/>
                  <a:gd name="T95" fmla="*/ 2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7" h="399">
                    <a:moveTo>
                      <a:pt x="0" y="0"/>
                    </a:moveTo>
                    <a:lnTo>
                      <a:pt x="0" y="8"/>
                    </a:lnTo>
                    <a:lnTo>
                      <a:pt x="0" y="16"/>
                    </a:lnTo>
                    <a:lnTo>
                      <a:pt x="0" y="24"/>
                    </a:lnTo>
                    <a:lnTo>
                      <a:pt x="0" y="32"/>
                    </a:lnTo>
                    <a:lnTo>
                      <a:pt x="0" y="40"/>
                    </a:lnTo>
                    <a:lnTo>
                      <a:pt x="0" y="48"/>
                    </a:lnTo>
                    <a:lnTo>
                      <a:pt x="0" y="56"/>
                    </a:lnTo>
                    <a:lnTo>
                      <a:pt x="0" y="64"/>
                    </a:lnTo>
                    <a:lnTo>
                      <a:pt x="2" y="72"/>
                    </a:lnTo>
                    <a:lnTo>
                      <a:pt x="3" y="80"/>
                    </a:lnTo>
                    <a:lnTo>
                      <a:pt x="3" y="80"/>
                    </a:lnTo>
                    <a:lnTo>
                      <a:pt x="6" y="88"/>
                    </a:lnTo>
                    <a:lnTo>
                      <a:pt x="10" y="96"/>
                    </a:lnTo>
                    <a:lnTo>
                      <a:pt x="16" y="103"/>
                    </a:lnTo>
                    <a:lnTo>
                      <a:pt x="23" y="111"/>
                    </a:lnTo>
                    <a:lnTo>
                      <a:pt x="29" y="118"/>
                    </a:lnTo>
                    <a:lnTo>
                      <a:pt x="29" y="118"/>
                    </a:lnTo>
                    <a:lnTo>
                      <a:pt x="37" y="133"/>
                    </a:lnTo>
                    <a:lnTo>
                      <a:pt x="41" y="146"/>
                    </a:lnTo>
                    <a:lnTo>
                      <a:pt x="43" y="160"/>
                    </a:lnTo>
                    <a:lnTo>
                      <a:pt x="43" y="173"/>
                    </a:lnTo>
                    <a:lnTo>
                      <a:pt x="42" y="187"/>
                    </a:lnTo>
                    <a:lnTo>
                      <a:pt x="41" y="200"/>
                    </a:lnTo>
                    <a:lnTo>
                      <a:pt x="40" y="213"/>
                    </a:lnTo>
                    <a:lnTo>
                      <a:pt x="40" y="226"/>
                    </a:lnTo>
                    <a:lnTo>
                      <a:pt x="42" y="238"/>
                    </a:lnTo>
                    <a:lnTo>
                      <a:pt x="46" y="251"/>
                    </a:lnTo>
                    <a:lnTo>
                      <a:pt x="46" y="251"/>
                    </a:lnTo>
                    <a:lnTo>
                      <a:pt x="39" y="251"/>
                    </a:lnTo>
                    <a:lnTo>
                      <a:pt x="32" y="251"/>
                    </a:lnTo>
                    <a:lnTo>
                      <a:pt x="25" y="251"/>
                    </a:lnTo>
                    <a:lnTo>
                      <a:pt x="18" y="251"/>
                    </a:lnTo>
                    <a:lnTo>
                      <a:pt x="11" y="251"/>
                    </a:lnTo>
                    <a:lnTo>
                      <a:pt x="11" y="251"/>
                    </a:lnTo>
                    <a:lnTo>
                      <a:pt x="13" y="269"/>
                    </a:lnTo>
                    <a:lnTo>
                      <a:pt x="14" y="287"/>
                    </a:lnTo>
                    <a:lnTo>
                      <a:pt x="16" y="307"/>
                    </a:lnTo>
                    <a:lnTo>
                      <a:pt x="20" y="326"/>
                    </a:lnTo>
                    <a:lnTo>
                      <a:pt x="24" y="345"/>
                    </a:lnTo>
                    <a:lnTo>
                      <a:pt x="31" y="361"/>
                    </a:lnTo>
                    <a:lnTo>
                      <a:pt x="40" y="377"/>
                    </a:lnTo>
                    <a:lnTo>
                      <a:pt x="53" y="388"/>
                    </a:lnTo>
                    <a:lnTo>
                      <a:pt x="69" y="396"/>
                    </a:lnTo>
                    <a:lnTo>
                      <a:pt x="88" y="399"/>
                    </a:lnTo>
                    <a:lnTo>
                      <a:pt x="88" y="399"/>
                    </a:lnTo>
                    <a:lnTo>
                      <a:pt x="96" y="396"/>
                    </a:lnTo>
                    <a:lnTo>
                      <a:pt x="102" y="389"/>
                    </a:lnTo>
                    <a:lnTo>
                      <a:pt x="104" y="378"/>
                    </a:lnTo>
                    <a:lnTo>
                      <a:pt x="105" y="367"/>
                    </a:lnTo>
                    <a:lnTo>
                      <a:pt x="106" y="355"/>
                    </a:lnTo>
                    <a:lnTo>
                      <a:pt x="106" y="355"/>
                    </a:lnTo>
                    <a:lnTo>
                      <a:pt x="107" y="347"/>
                    </a:lnTo>
                    <a:lnTo>
                      <a:pt x="107" y="339"/>
                    </a:lnTo>
                    <a:lnTo>
                      <a:pt x="107" y="332"/>
                    </a:lnTo>
                    <a:lnTo>
                      <a:pt x="106" y="324"/>
                    </a:lnTo>
                    <a:lnTo>
                      <a:pt x="104" y="316"/>
                    </a:lnTo>
                    <a:lnTo>
                      <a:pt x="103" y="308"/>
                    </a:lnTo>
                    <a:lnTo>
                      <a:pt x="101" y="300"/>
                    </a:lnTo>
                    <a:lnTo>
                      <a:pt x="99" y="292"/>
                    </a:lnTo>
                    <a:lnTo>
                      <a:pt x="96" y="285"/>
                    </a:lnTo>
                    <a:lnTo>
                      <a:pt x="94" y="277"/>
                    </a:lnTo>
                    <a:lnTo>
                      <a:pt x="94" y="277"/>
                    </a:lnTo>
                    <a:lnTo>
                      <a:pt x="91" y="268"/>
                    </a:lnTo>
                    <a:lnTo>
                      <a:pt x="88" y="259"/>
                    </a:lnTo>
                    <a:lnTo>
                      <a:pt x="83" y="251"/>
                    </a:lnTo>
                    <a:lnTo>
                      <a:pt x="78" y="244"/>
                    </a:lnTo>
                    <a:lnTo>
                      <a:pt x="73" y="236"/>
                    </a:lnTo>
                    <a:lnTo>
                      <a:pt x="69" y="228"/>
                    </a:lnTo>
                    <a:lnTo>
                      <a:pt x="65" y="219"/>
                    </a:lnTo>
                    <a:lnTo>
                      <a:pt x="62" y="211"/>
                    </a:lnTo>
                    <a:lnTo>
                      <a:pt x="61" y="201"/>
                    </a:lnTo>
                    <a:lnTo>
                      <a:pt x="62" y="191"/>
                    </a:lnTo>
                    <a:lnTo>
                      <a:pt x="62" y="191"/>
                    </a:lnTo>
                    <a:lnTo>
                      <a:pt x="64" y="178"/>
                    </a:lnTo>
                    <a:lnTo>
                      <a:pt x="67" y="166"/>
                    </a:lnTo>
                    <a:lnTo>
                      <a:pt x="72" y="155"/>
                    </a:lnTo>
                    <a:lnTo>
                      <a:pt x="77" y="144"/>
                    </a:lnTo>
                    <a:lnTo>
                      <a:pt x="82" y="134"/>
                    </a:lnTo>
                    <a:lnTo>
                      <a:pt x="88" y="123"/>
                    </a:lnTo>
                    <a:lnTo>
                      <a:pt x="95" y="113"/>
                    </a:lnTo>
                    <a:lnTo>
                      <a:pt x="103" y="103"/>
                    </a:lnTo>
                    <a:lnTo>
                      <a:pt x="110" y="93"/>
                    </a:lnTo>
                    <a:lnTo>
                      <a:pt x="117" y="84"/>
                    </a:lnTo>
                    <a:lnTo>
                      <a:pt x="117" y="84"/>
                    </a:lnTo>
                    <a:lnTo>
                      <a:pt x="112" y="76"/>
                    </a:lnTo>
                    <a:lnTo>
                      <a:pt x="112" y="65"/>
                    </a:lnTo>
                    <a:lnTo>
                      <a:pt x="113" y="52"/>
                    </a:lnTo>
                    <a:lnTo>
                      <a:pt x="111" y="39"/>
                    </a:lnTo>
                    <a:lnTo>
                      <a:pt x="103" y="30"/>
                    </a:lnTo>
                    <a:lnTo>
                      <a:pt x="103" y="30"/>
                    </a:lnTo>
                    <a:lnTo>
                      <a:pt x="88" y="23"/>
                    </a:lnTo>
                    <a:lnTo>
                      <a:pt x="72" y="17"/>
                    </a:lnTo>
                    <a:lnTo>
                      <a:pt x="57" y="13"/>
                    </a:lnTo>
                    <a:lnTo>
                      <a:pt x="40" y="13"/>
                    </a:lnTo>
                    <a:lnTo>
                      <a:pt x="26" y="20"/>
                    </a:lnTo>
                    <a:lnTo>
                      <a:pt x="0" y="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1" name="Freeform 125"/>
              <p:cNvSpPr>
                <a:spLocks/>
              </p:cNvSpPr>
              <p:nvPr/>
            </p:nvSpPr>
            <p:spPr bwMode="auto">
              <a:xfrm>
                <a:off x="207" y="4032"/>
                <a:ext cx="3" cy="4"/>
              </a:xfrm>
              <a:custGeom>
                <a:avLst/>
                <a:gdLst>
                  <a:gd name="T0" fmla="*/ 46 w 122"/>
                  <a:gd name="T1" fmla="*/ 109 h 201"/>
                  <a:gd name="T2" fmla="*/ 45 w 122"/>
                  <a:gd name="T3" fmla="*/ 120 h 201"/>
                  <a:gd name="T4" fmla="*/ 45 w 122"/>
                  <a:gd name="T5" fmla="*/ 131 h 201"/>
                  <a:gd name="T6" fmla="*/ 55 w 122"/>
                  <a:gd name="T7" fmla="*/ 141 h 201"/>
                  <a:gd name="T8" fmla="*/ 67 w 122"/>
                  <a:gd name="T9" fmla="*/ 122 h 201"/>
                  <a:gd name="T10" fmla="*/ 71 w 122"/>
                  <a:gd name="T11" fmla="*/ 100 h 201"/>
                  <a:gd name="T12" fmla="*/ 71 w 122"/>
                  <a:gd name="T13" fmla="*/ 76 h 201"/>
                  <a:gd name="T14" fmla="*/ 71 w 122"/>
                  <a:gd name="T15" fmla="*/ 52 h 201"/>
                  <a:gd name="T16" fmla="*/ 76 w 122"/>
                  <a:gd name="T17" fmla="*/ 30 h 201"/>
                  <a:gd name="T18" fmla="*/ 86 w 122"/>
                  <a:gd name="T19" fmla="*/ 41 h 201"/>
                  <a:gd name="T20" fmla="*/ 95 w 122"/>
                  <a:gd name="T21" fmla="*/ 68 h 201"/>
                  <a:gd name="T22" fmla="*/ 95 w 122"/>
                  <a:gd name="T23" fmla="*/ 96 h 201"/>
                  <a:gd name="T24" fmla="*/ 90 w 122"/>
                  <a:gd name="T25" fmla="*/ 125 h 201"/>
                  <a:gd name="T26" fmla="*/ 88 w 122"/>
                  <a:gd name="T27" fmla="*/ 152 h 201"/>
                  <a:gd name="T28" fmla="*/ 91 w 122"/>
                  <a:gd name="T29" fmla="*/ 166 h 201"/>
                  <a:gd name="T30" fmla="*/ 104 w 122"/>
                  <a:gd name="T31" fmla="*/ 144 h 201"/>
                  <a:gd name="T32" fmla="*/ 107 w 122"/>
                  <a:gd name="T33" fmla="*/ 119 h 201"/>
                  <a:gd name="T34" fmla="*/ 112 w 122"/>
                  <a:gd name="T35" fmla="*/ 111 h 201"/>
                  <a:gd name="T36" fmla="*/ 114 w 122"/>
                  <a:gd name="T37" fmla="*/ 128 h 201"/>
                  <a:gd name="T38" fmla="*/ 118 w 122"/>
                  <a:gd name="T39" fmla="*/ 145 h 201"/>
                  <a:gd name="T40" fmla="*/ 121 w 122"/>
                  <a:gd name="T41" fmla="*/ 163 h 201"/>
                  <a:gd name="T42" fmla="*/ 120 w 122"/>
                  <a:gd name="T43" fmla="*/ 180 h 201"/>
                  <a:gd name="T44" fmla="*/ 112 w 122"/>
                  <a:gd name="T45" fmla="*/ 196 h 201"/>
                  <a:gd name="T46" fmla="*/ 98 w 122"/>
                  <a:gd name="T47" fmla="*/ 197 h 201"/>
                  <a:gd name="T48" fmla="*/ 70 w 122"/>
                  <a:gd name="T49" fmla="*/ 200 h 201"/>
                  <a:gd name="T50" fmla="*/ 42 w 122"/>
                  <a:gd name="T51" fmla="*/ 200 h 201"/>
                  <a:gd name="T52" fmla="*/ 20 w 122"/>
                  <a:gd name="T53" fmla="*/ 192 h 201"/>
                  <a:gd name="T54" fmla="*/ 6 w 122"/>
                  <a:gd name="T55" fmla="*/ 172 h 201"/>
                  <a:gd name="T56" fmla="*/ 4 w 122"/>
                  <a:gd name="T57" fmla="*/ 156 h 201"/>
                  <a:gd name="T58" fmla="*/ 0 w 122"/>
                  <a:gd name="T59" fmla="*/ 121 h 201"/>
                  <a:gd name="T60" fmla="*/ 7 w 122"/>
                  <a:gd name="T61" fmla="*/ 89 h 201"/>
                  <a:gd name="T62" fmla="*/ 21 w 122"/>
                  <a:gd name="T63" fmla="*/ 59 h 201"/>
                  <a:gd name="T64" fmla="*/ 38 w 122"/>
                  <a:gd name="T65" fmla="*/ 28 h 201"/>
                  <a:gd name="T66" fmla="*/ 55 w 122"/>
                  <a:gd name="T67" fmla="*/ 0 h 201"/>
                  <a:gd name="T68" fmla="*/ 55 w 122"/>
                  <a:gd name="T69" fmla="*/ 7 h 201"/>
                  <a:gd name="T70" fmla="*/ 55 w 122"/>
                  <a:gd name="T71" fmla="*/ 26 h 201"/>
                  <a:gd name="T72" fmla="*/ 54 w 122"/>
                  <a:gd name="T73" fmla="*/ 49 h 201"/>
                  <a:gd name="T74" fmla="*/ 52 w 122"/>
                  <a:gd name="T75" fmla="*/ 72 h 201"/>
                  <a:gd name="T76" fmla="*/ 50 w 122"/>
                  <a:gd name="T77" fmla="*/ 95 h 201"/>
                  <a:gd name="T78" fmla="*/ 50 w 122"/>
                  <a:gd name="T79" fmla="*/ 10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 h="201">
                    <a:moveTo>
                      <a:pt x="50" y="106"/>
                    </a:moveTo>
                    <a:lnTo>
                      <a:pt x="46" y="109"/>
                    </a:lnTo>
                    <a:lnTo>
                      <a:pt x="44" y="114"/>
                    </a:lnTo>
                    <a:lnTo>
                      <a:pt x="45" y="120"/>
                    </a:lnTo>
                    <a:lnTo>
                      <a:pt x="45" y="125"/>
                    </a:lnTo>
                    <a:lnTo>
                      <a:pt x="45" y="131"/>
                    </a:lnTo>
                    <a:lnTo>
                      <a:pt x="55" y="141"/>
                    </a:lnTo>
                    <a:lnTo>
                      <a:pt x="55" y="141"/>
                    </a:lnTo>
                    <a:lnTo>
                      <a:pt x="63" y="132"/>
                    </a:lnTo>
                    <a:lnTo>
                      <a:pt x="67" y="122"/>
                    </a:lnTo>
                    <a:lnTo>
                      <a:pt x="70" y="111"/>
                    </a:lnTo>
                    <a:lnTo>
                      <a:pt x="71" y="100"/>
                    </a:lnTo>
                    <a:lnTo>
                      <a:pt x="71" y="88"/>
                    </a:lnTo>
                    <a:lnTo>
                      <a:pt x="71" y="76"/>
                    </a:lnTo>
                    <a:lnTo>
                      <a:pt x="70" y="64"/>
                    </a:lnTo>
                    <a:lnTo>
                      <a:pt x="71" y="52"/>
                    </a:lnTo>
                    <a:lnTo>
                      <a:pt x="72" y="40"/>
                    </a:lnTo>
                    <a:lnTo>
                      <a:pt x="76" y="30"/>
                    </a:lnTo>
                    <a:lnTo>
                      <a:pt x="76" y="30"/>
                    </a:lnTo>
                    <a:lnTo>
                      <a:pt x="86" y="41"/>
                    </a:lnTo>
                    <a:lnTo>
                      <a:pt x="92" y="54"/>
                    </a:lnTo>
                    <a:lnTo>
                      <a:pt x="95" y="68"/>
                    </a:lnTo>
                    <a:lnTo>
                      <a:pt x="96" y="81"/>
                    </a:lnTo>
                    <a:lnTo>
                      <a:pt x="95" y="96"/>
                    </a:lnTo>
                    <a:lnTo>
                      <a:pt x="92" y="110"/>
                    </a:lnTo>
                    <a:lnTo>
                      <a:pt x="90" y="125"/>
                    </a:lnTo>
                    <a:lnTo>
                      <a:pt x="88" y="139"/>
                    </a:lnTo>
                    <a:lnTo>
                      <a:pt x="88" y="152"/>
                    </a:lnTo>
                    <a:lnTo>
                      <a:pt x="91" y="166"/>
                    </a:lnTo>
                    <a:lnTo>
                      <a:pt x="91" y="166"/>
                    </a:lnTo>
                    <a:lnTo>
                      <a:pt x="100" y="156"/>
                    </a:lnTo>
                    <a:lnTo>
                      <a:pt x="104" y="144"/>
                    </a:lnTo>
                    <a:lnTo>
                      <a:pt x="105" y="131"/>
                    </a:lnTo>
                    <a:lnTo>
                      <a:pt x="107" y="119"/>
                    </a:lnTo>
                    <a:lnTo>
                      <a:pt x="112" y="111"/>
                    </a:lnTo>
                    <a:lnTo>
                      <a:pt x="112" y="111"/>
                    </a:lnTo>
                    <a:lnTo>
                      <a:pt x="112" y="119"/>
                    </a:lnTo>
                    <a:lnTo>
                      <a:pt x="114" y="128"/>
                    </a:lnTo>
                    <a:lnTo>
                      <a:pt x="116" y="136"/>
                    </a:lnTo>
                    <a:lnTo>
                      <a:pt x="118" y="145"/>
                    </a:lnTo>
                    <a:lnTo>
                      <a:pt x="120" y="154"/>
                    </a:lnTo>
                    <a:lnTo>
                      <a:pt x="121" y="163"/>
                    </a:lnTo>
                    <a:lnTo>
                      <a:pt x="122" y="171"/>
                    </a:lnTo>
                    <a:lnTo>
                      <a:pt x="120" y="180"/>
                    </a:lnTo>
                    <a:lnTo>
                      <a:pt x="117" y="188"/>
                    </a:lnTo>
                    <a:lnTo>
                      <a:pt x="112" y="196"/>
                    </a:lnTo>
                    <a:lnTo>
                      <a:pt x="112" y="196"/>
                    </a:lnTo>
                    <a:lnTo>
                      <a:pt x="98" y="197"/>
                    </a:lnTo>
                    <a:lnTo>
                      <a:pt x="84" y="199"/>
                    </a:lnTo>
                    <a:lnTo>
                      <a:pt x="70" y="200"/>
                    </a:lnTo>
                    <a:lnTo>
                      <a:pt x="56" y="201"/>
                    </a:lnTo>
                    <a:lnTo>
                      <a:pt x="42" y="200"/>
                    </a:lnTo>
                    <a:lnTo>
                      <a:pt x="30" y="198"/>
                    </a:lnTo>
                    <a:lnTo>
                      <a:pt x="20" y="192"/>
                    </a:lnTo>
                    <a:lnTo>
                      <a:pt x="11" y="184"/>
                    </a:lnTo>
                    <a:lnTo>
                      <a:pt x="6" y="172"/>
                    </a:lnTo>
                    <a:lnTo>
                      <a:pt x="4" y="156"/>
                    </a:lnTo>
                    <a:lnTo>
                      <a:pt x="4" y="156"/>
                    </a:lnTo>
                    <a:lnTo>
                      <a:pt x="0" y="138"/>
                    </a:lnTo>
                    <a:lnTo>
                      <a:pt x="0" y="121"/>
                    </a:lnTo>
                    <a:lnTo>
                      <a:pt x="2" y="105"/>
                    </a:lnTo>
                    <a:lnTo>
                      <a:pt x="7" y="89"/>
                    </a:lnTo>
                    <a:lnTo>
                      <a:pt x="13" y="74"/>
                    </a:lnTo>
                    <a:lnTo>
                      <a:pt x="21" y="59"/>
                    </a:lnTo>
                    <a:lnTo>
                      <a:pt x="29" y="43"/>
                    </a:lnTo>
                    <a:lnTo>
                      <a:pt x="38" y="28"/>
                    </a:lnTo>
                    <a:lnTo>
                      <a:pt x="46" y="14"/>
                    </a:lnTo>
                    <a:lnTo>
                      <a:pt x="55" y="0"/>
                    </a:lnTo>
                    <a:lnTo>
                      <a:pt x="55" y="0"/>
                    </a:lnTo>
                    <a:lnTo>
                      <a:pt x="55" y="7"/>
                    </a:lnTo>
                    <a:lnTo>
                      <a:pt x="55" y="16"/>
                    </a:lnTo>
                    <a:lnTo>
                      <a:pt x="55" y="26"/>
                    </a:lnTo>
                    <a:lnTo>
                      <a:pt x="54" y="36"/>
                    </a:lnTo>
                    <a:lnTo>
                      <a:pt x="54" y="49"/>
                    </a:lnTo>
                    <a:lnTo>
                      <a:pt x="53" y="60"/>
                    </a:lnTo>
                    <a:lnTo>
                      <a:pt x="52" y="72"/>
                    </a:lnTo>
                    <a:lnTo>
                      <a:pt x="51" y="83"/>
                    </a:lnTo>
                    <a:lnTo>
                      <a:pt x="50" y="95"/>
                    </a:lnTo>
                    <a:lnTo>
                      <a:pt x="50" y="106"/>
                    </a:lnTo>
                    <a:lnTo>
                      <a:pt x="50" y="10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2" name="Freeform 126"/>
              <p:cNvSpPr>
                <a:spLocks/>
              </p:cNvSpPr>
              <p:nvPr/>
            </p:nvSpPr>
            <p:spPr bwMode="auto">
              <a:xfrm>
                <a:off x="207" y="4037"/>
                <a:ext cx="3" cy="0"/>
              </a:xfrm>
              <a:custGeom>
                <a:avLst/>
                <a:gdLst>
                  <a:gd name="T0" fmla="*/ 128 w 128"/>
                  <a:gd name="T1" fmla="*/ 17 h 28"/>
                  <a:gd name="T2" fmla="*/ 116 w 128"/>
                  <a:gd name="T3" fmla="*/ 21 h 28"/>
                  <a:gd name="T4" fmla="*/ 103 w 128"/>
                  <a:gd name="T5" fmla="*/ 24 h 28"/>
                  <a:gd name="T6" fmla="*/ 91 w 128"/>
                  <a:gd name="T7" fmla="*/ 26 h 28"/>
                  <a:gd name="T8" fmla="*/ 77 w 128"/>
                  <a:gd name="T9" fmla="*/ 27 h 28"/>
                  <a:gd name="T10" fmla="*/ 64 w 128"/>
                  <a:gd name="T11" fmla="*/ 28 h 28"/>
                  <a:gd name="T12" fmla="*/ 50 w 128"/>
                  <a:gd name="T13" fmla="*/ 27 h 28"/>
                  <a:gd name="T14" fmla="*/ 36 w 128"/>
                  <a:gd name="T15" fmla="*/ 26 h 28"/>
                  <a:gd name="T16" fmla="*/ 24 w 128"/>
                  <a:gd name="T17" fmla="*/ 24 h 28"/>
                  <a:gd name="T18" fmla="*/ 11 w 128"/>
                  <a:gd name="T19" fmla="*/ 21 h 28"/>
                  <a:gd name="T20" fmla="*/ 0 w 128"/>
                  <a:gd name="T21" fmla="*/ 17 h 28"/>
                  <a:gd name="T22" fmla="*/ 0 w 128"/>
                  <a:gd name="T23" fmla="*/ 17 h 28"/>
                  <a:gd name="T24" fmla="*/ 8 w 128"/>
                  <a:gd name="T25" fmla="*/ 9 h 28"/>
                  <a:gd name="T26" fmla="*/ 18 w 128"/>
                  <a:gd name="T27" fmla="*/ 5 h 28"/>
                  <a:gd name="T28" fmla="*/ 29 w 128"/>
                  <a:gd name="T29" fmla="*/ 2 h 28"/>
                  <a:gd name="T30" fmla="*/ 41 w 128"/>
                  <a:gd name="T31" fmla="*/ 1 h 28"/>
                  <a:gd name="T32" fmla="*/ 53 w 128"/>
                  <a:gd name="T33" fmla="*/ 0 h 28"/>
                  <a:gd name="T34" fmla="*/ 67 w 128"/>
                  <a:gd name="T35" fmla="*/ 1 h 28"/>
                  <a:gd name="T36" fmla="*/ 80 w 128"/>
                  <a:gd name="T37" fmla="*/ 2 h 28"/>
                  <a:gd name="T38" fmla="*/ 92 w 128"/>
                  <a:gd name="T39" fmla="*/ 2 h 28"/>
                  <a:gd name="T40" fmla="*/ 105 w 128"/>
                  <a:gd name="T41" fmla="*/ 2 h 28"/>
                  <a:gd name="T42" fmla="*/ 118 w 128"/>
                  <a:gd name="T43" fmla="*/ 2 h 28"/>
                  <a:gd name="T44" fmla="*/ 118 w 128"/>
                  <a:gd name="T45" fmla="*/ 2 h 28"/>
                  <a:gd name="T46" fmla="*/ 120 w 128"/>
                  <a:gd name="T47" fmla="*/ 4 h 28"/>
                  <a:gd name="T48" fmla="*/ 123 w 128"/>
                  <a:gd name="T49" fmla="*/ 7 h 28"/>
                  <a:gd name="T50" fmla="*/ 126 w 128"/>
                  <a:gd name="T51" fmla="*/ 10 h 28"/>
                  <a:gd name="T52" fmla="*/ 128 w 128"/>
                  <a:gd name="T53" fmla="*/ 13 h 28"/>
                  <a:gd name="T54" fmla="*/ 128 w 128"/>
                  <a:gd name="T55" fmla="*/ 17 h 28"/>
                  <a:gd name="T56" fmla="*/ 128 w 128"/>
                  <a:gd name="T57" fmla="*/ 1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 h="28">
                    <a:moveTo>
                      <a:pt x="128" y="17"/>
                    </a:moveTo>
                    <a:lnTo>
                      <a:pt x="116" y="21"/>
                    </a:lnTo>
                    <a:lnTo>
                      <a:pt x="103" y="24"/>
                    </a:lnTo>
                    <a:lnTo>
                      <a:pt x="91" y="26"/>
                    </a:lnTo>
                    <a:lnTo>
                      <a:pt x="77" y="27"/>
                    </a:lnTo>
                    <a:lnTo>
                      <a:pt x="64" y="28"/>
                    </a:lnTo>
                    <a:lnTo>
                      <a:pt x="50" y="27"/>
                    </a:lnTo>
                    <a:lnTo>
                      <a:pt x="36" y="26"/>
                    </a:lnTo>
                    <a:lnTo>
                      <a:pt x="24" y="24"/>
                    </a:lnTo>
                    <a:lnTo>
                      <a:pt x="11" y="21"/>
                    </a:lnTo>
                    <a:lnTo>
                      <a:pt x="0" y="17"/>
                    </a:lnTo>
                    <a:lnTo>
                      <a:pt x="0" y="17"/>
                    </a:lnTo>
                    <a:lnTo>
                      <a:pt x="8" y="9"/>
                    </a:lnTo>
                    <a:lnTo>
                      <a:pt x="18" y="5"/>
                    </a:lnTo>
                    <a:lnTo>
                      <a:pt x="29" y="2"/>
                    </a:lnTo>
                    <a:lnTo>
                      <a:pt x="41" y="1"/>
                    </a:lnTo>
                    <a:lnTo>
                      <a:pt x="53" y="0"/>
                    </a:lnTo>
                    <a:lnTo>
                      <a:pt x="67" y="1"/>
                    </a:lnTo>
                    <a:lnTo>
                      <a:pt x="80" y="2"/>
                    </a:lnTo>
                    <a:lnTo>
                      <a:pt x="92" y="2"/>
                    </a:lnTo>
                    <a:lnTo>
                      <a:pt x="105" y="2"/>
                    </a:lnTo>
                    <a:lnTo>
                      <a:pt x="118" y="2"/>
                    </a:lnTo>
                    <a:lnTo>
                      <a:pt x="118" y="2"/>
                    </a:lnTo>
                    <a:lnTo>
                      <a:pt x="120" y="4"/>
                    </a:lnTo>
                    <a:lnTo>
                      <a:pt x="123" y="7"/>
                    </a:lnTo>
                    <a:lnTo>
                      <a:pt x="126" y="10"/>
                    </a:lnTo>
                    <a:lnTo>
                      <a:pt x="128" y="13"/>
                    </a:lnTo>
                    <a:lnTo>
                      <a:pt x="128" y="17"/>
                    </a:lnTo>
                    <a:lnTo>
                      <a:pt x="128"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3" name="Freeform 127"/>
              <p:cNvSpPr>
                <a:spLocks/>
              </p:cNvSpPr>
              <p:nvPr/>
            </p:nvSpPr>
            <p:spPr bwMode="auto">
              <a:xfrm>
                <a:off x="208" y="4038"/>
                <a:ext cx="2" cy="5"/>
              </a:xfrm>
              <a:custGeom>
                <a:avLst/>
                <a:gdLst>
                  <a:gd name="T0" fmla="*/ 81 w 81"/>
                  <a:gd name="T1" fmla="*/ 0 h 257"/>
                  <a:gd name="T2" fmla="*/ 68 w 81"/>
                  <a:gd name="T3" fmla="*/ 25 h 257"/>
                  <a:gd name="T4" fmla="*/ 61 w 81"/>
                  <a:gd name="T5" fmla="*/ 51 h 257"/>
                  <a:gd name="T6" fmla="*/ 56 w 81"/>
                  <a:gd name="T7" fmla="*/ 77 h 257"/>
                  <a:gd name="T8" fmla="*/ 55 w 81"/>
                  <a:gd name="T9" fmla="*/ 103 h 257"/>
                  <a:gd name="T10" fmla="*/ 55 w 81"/>
                  <a:gd name="T11" fmla="*/ 130 h 257"/>
                  <a:gd name="T12" fmla="*/ 57 w 81"/>
                  <a:gd name="T13" fmla="*/ 156 h 257"/>
                  <a:gd name="T14" fmla="*/ 58 w 81"/>
                  <a:gd name="T15" fmla="*/ 182 h 257"/>
                  <a:gd name="T16" fmla="*/ 59 w 81"/>
                  <a:gd name="T17" fmla="*/ 208 h 257"/>
                  <a:gd name="T18" fmla="*/ 59 w 81"/>
                  <a:gd name="T19" fmla="*/ 232 h 257"/>
                  <a:gd name="T20" fmla="*/ 56 w 81"/>
                  <a:gd name="T21" fmla="*/ 257 h 257"/>
                  <a:gd name="T22" fmla="*/ 35 w 81"/>
                  <a:gd name="T23" fmla="*/ 257 h 257"/>
                  <a:gd name="T24" fmla="*/ 35 w 81"/>
                  <a:gd name="T25" fmla="*/ 257 h 257"/>
                  <a:gd name="T26" fmla="*/ 35 w 81"/>
                  <a:gd name="T27" fmla="*/ 247 h 257"/>
                  <a:gd name="T28" fmla="*/ 36 w 81"/>
                  <a:gd name="T29" fmla="*/ 237 h 257"/>
                  <a:gd name="T30" fmla="*/ 39 w 81"/>
                  <a:gd name="T31" fmla="*/ 228 h 257"/>
                  <a:gd name="T32" fmla="*/ 42 w 81"/>
                  <a:gd name="T33" fmla="*/ 220 h 257"/>
                  <a:gd name="T34" fmla="*/ 44 w 81"/>
                  <a:gd name="T35" fmla="*/ 212 h 257"/>
                  <a:gd name="T36" fmla="*/ 46 w 81"/>
                  <a:gd name="T37" fmla="*/ 203 h 257"/>
                  <a:gd name="T38" fmla="*/ 46 w 81"/>
                  <a:gd name="T39" fmla="*/ 195 h 257"/>
                  <a:gd name="T40" fmla="*/ 43 w 81"/>
                  <a:gd name="T41" fmla="*/ 186 h 257"/>
                  <a:gd name="T42" fmla="*/ 39 w 81"/>
                  <a:gd name="T43" fmla="*/ 176 h 257"/>
                  <a:gd name="T44" fmla="*/ 30 w 81"/>
                  <a:gd name="T45" fmla="*/ 166 h 257"/>
                  <a:gd name="T46" fmla="*/ 30 w 81"/>
                  <a:gd name="T47" fmla="*/ 166 h 257"/>
                  <a:gd name="T48" fmla="*/ 33 w 81"/>
                  <a:gd name="T49" fmla="*/ 160 h 257"/>
                  <a:gd name="T50" fmla="*/ 35 w 81"/>
                  <a:gd name="T51" fmla="*/ 153 h 257"/>
                  <a:gd name="T52" fmla="*/ 34 w 81"/>
                  <a:gd name="T53" fmla="*/ 145 h 257"/>
                  <a:gd name="T54" fmla="*/ 34 w 81"/>
                  <a:gd name="T55" fmla="*/ 138 h 257"/>
                  <a:gd name="T56" fmla="*/ 35 w 81"/>
                  <a:gd name="T57" fmla="*/ 131 h 257"/>
                  <a:gd name="T58" fmla="*/ 35 w 81"/>
                  <a:gd name="T59" fmla="*/ 131 h 257"/>
                  <a:gd name="T60" fmla="*/ 30 w 81"/>
                  <a:gd name="T61" fmla="*/ 118 h 257"/>
                  <a:gd name="T62" fmla="*/ 27 w 81"/>
                  <a:gd name="T63" fmla="*/ 105 h 257"/>
                  <a:gd name="T64" fmla="*/ 25 w 81"/>
                  <a:gd name="T65" fmla="*/ 91 h 257"/>
                  <a:gd name="T66" fmla="*/ 24 w 81"/>
                  <a:gd name="T67" fmla="*/ 77 h 257"/>
                  <a:gd name="T68" fmla="*/ 23 w 81"/>
                  <a:gd name="T69" fmla="*/ 63 h 257"/>
                  <a:gd name="T70" fmla="*/ 21 w 81"/>
                  <a:gd name="T71" fmla="*/ 49 h 257"/>
                  <a:gd name="T72" fmla="*/ 18 w 81"/>
                  <a:gd name="T73" fmla="*/ 36 h 257"/>
                  <a:gd name="T74" fmla="*/ 14 w 81"/>
                  <a:gd name="T75" fmla="*/ 23 h 257"/>
                  <a:gd name="T76" fmla="*/ 8 w 81"/>
                  <a:gd name="T77" fmla="*/ 10 h 257"/>
                  <a:gd name="T78" fmla="*/ 0 w 81"/>
                  <a:gd name="T79" fmla="*/ 0 h 257"/>
                  <a:gd name="T80" fmla="*/ 81 w 81"/>
                  <a:gd name="T81" fmla="*/ 0 h 257"/>
                  <a:gd name="T82" fmla="*/ 81 w 81"/>
                  <a:gd name="T83"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257">
                    <a:moveTo>
                      <a:pt x="81" y="0"/>
                    </a:moveTo>
                    <a:lnTo>
                      <a:pt x="68" y="25"/>
                    </a:lnTo>
                    <a:lnTo>
                      <a:pt x="61" y="51"/>
                    </a:lnTo>
                    <a:lnTo>
                      <a:pt x="56" y="77"/>
                    </a:lnTo>
                    <a:lnTo>
                      <a:pt x="55" y="103"/>
                    </a:lnTo>
                    <a:lnTo>
                      <a:pt x="55" y="130"/>
                    </a:lnTo>
                    <a:lnTo>
                      <a:pt x="57" y="156"/>
                    </a:lnTo>
                    <a:lnTo>
                      <a:pt x="58" y="182"/>
                    </a:lnTo>
                    <a:lnTo>
                      <a:pt x="59" y="208"/>
                    </a:lnTo>
                    <a:lnTo>
                      <a:pt x="59" y="232"/>
                    </a:lnTo>
                    <a:lnTo>
                      <a:pt x="56" y="257"/>
                    </a:lnTo>
                    <a:lnTo>
                      <a:pt x="35" y="257"/>
                    </a:lnTo>
                    <a:lnTo>
                      <a:pt x="35" y="257"/>
                    </a:lnTo>
                    <a:lnTo>
                      <a:pt x="35" y="247"/>
                    </a:lnTo>
                    <a:lnTo>
                      <a:pt x="36" y="237"/>
                    </a:lnTo>
                    <a:lnTo>
                      <a:pt x="39" y="228"/>
                    </a:lnTo>
                    <a:lnTo>
                      <a:pt x="42" y="220"/>
                    </a:lnTo>
                    <a:lnTo>
                      <a:pt x="44" y="212"/>
                    </a:lnTo>
                    <a:lnTo>
                      <a:pt x="46" y="203"/>
                    </a:lnTo>
                    <a:lnTo>
                      <a:pt x="46" y="195"/>
                    </a:lnTo>
                    <a:lnTo>
                      <a:pt x="43" y="186"/>
                    </a:lnTo>
                    <a:lnTo>
                      <a:pt x="39" y="176"/>
                    </a:lnTo>
                    <a:lnTo>
                      <a:pt x="30" y="166"/>
                    </a:lnTo>
                    <a:lnTo>
                      <a:pt x="30" y="166"/>
                    </a:lnTo>
                    <a:lnTo>
                      <a:pt x="33" y="160"/>
                    </a:lnTo>
                    <a:lnTo>
                      <a:pt x="35" y="153"/>
                    </a:lnTo>
                    <a:lnTo>
                      <a:pt x="34" y="145"/>
                    </a:lnTo>
                    <a:lnTo>
                      <a:pt x="34" y="138"/>
                    </a:lnTo>
                    <a:lnTo>
                      <a:pt x="35" y="131"/>
                    </a:lnTo>
                    <a:lnTo>
                      <a:pt x="35" y="131"/>
                    </a:lnTo>
                    <a:lnTo>
                      <a:pt x="30" y="118"/>
                    </a:lnTo>
                    <a:lnTo>
                      <a:pt x="27" y="105"/>
                    </a:lnTo>
                    <a:lnTo>
                      <a:pt x="25" y="91"/>
                    </a:lnTo>
                    <a:lnTo>
                      <a:pt x="24" y="77"/>
                    </a:lnTo>
                    <a:lnTo>
                      <a:pt x="23" y="63"/>
                    </a:lnTo>
                    <a:lnTo>
                      <a:pt x="21" y="49"/>
                    </a:lnTo>
                    <a:lnTo>
                      <a:pt x="18" y="36"/>
                    </a:lnTo>
                    <a:lnTo>
                      <a:pt x="14" y="23"/>
                    </a:lnTo>
                    <a:lnTo>
                      <a:pt x="8" y="10"/>
                    </a:lnTo>
                    <a:lnTo>
                      <a:pt x="0" y="0"/>
                    </a:lnTo>
                    <a:lnTo>
                      <a:pt x="81" y="0"/>
                    </a:lnTo>
                    <a:lnTo>
                      <a:pt x="81"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4" name="Freeform 128"/>
              <p:cNvSpPr>
                <a:spLocks/>
              </p:cNvSpPr>
              <p:nvPr/>
            </p:nvSpPr>
            <p:spPr bwMode="auto">
              <a:xfrm>
                <a:off x="207" y="4040"/>
                <a:ext cx="7" cy="16"/>
              </a:xfrm>
              <a:custGeom>
                <a:avLst/>
                <a:gdLst>
                  <a:gd name="T0" fmla="*/ 34 w 267"/>
                  <a:gd name="T1" fmla="*/ 20 h 719"/>
                  <a:gd name="T2" fmla="*/ 27 w 267"/>
                  <a:gd name="T3" fmla="*/ 16 h 719"/>
                  <a:gd name="T4" fmla="*/ 22 w 267"/>
                  <a:gd name="T5" fmla="*/ 38 h 719"/>
                  <a:gd name="T6" fmla="*/ 44 w 267"/>
                  <a:gd name="T7" fmla="*/ 58 h 719"/>
                  <a:gd name="T8" fmla="*/ 22 w 267"/>
                  <a:gd name="T9" fmla="*/ 66 h 719"/>
                  <a:gd name="T10" fmla="*/ 30 w 267"/>
                  <a:gd name="T11" fmla="*/ 100 h 719"/>
                  <a:gd name="T12" fmla="*/ 7 w 267"/>
                  <a:gd name="T13" fmla="*/ 111 h 719"/>
                  <a:gd name="T14" fmla="*/ 23 w 267"/>
                  <a:gd name="T15" fmla="*/ 125 h 719"/>
                  <a:gd name="T16" fmla="*/ 42 w 267"/>
                  <a:gd name="T17" fmla="*/ 132 h 719"/>
                  <a:gd name="T18" fmla="*/ 35 w 267"/>
                  <a:gd name="T19" fmla="*/ 133 h 719"/>
                  <a:gd name="T20" fmla="*/ 32 w 267"/>
                  <a:gd name="T21" fmla="*/ 137 h 719"/>
                  <a:gd name="T22" fmla="*/ 39 w 267"/>
                  <a:gd name="T23" fmla="*/ 141 h 719"/>
                  <a:gd name="T24" fmla="*/ 47 w 267"/>
                  <a:gd name="T25" fmla="*/ 142 h 719"/>
                  <a:gd name="T26" fmla="*/ 61 w 267"/>
                  <a:gd name="T27" fmla="*/ 148 h 719"/>
                  <a:gd name="T28" fmla="*/ 73 w 267"/>
                  <a:gd name="T29" fmla="*/ 152 h 719"/>
                  <a:gd name="T30" fmla="*/ 96 w 267"/>
                  <a:gd name="T31" fmla="*/ 124 h 719"/>
                  <a:gd name="T32" fmla="*/ 99 w 267"/>
                  <a:gd name="T33" fmla="*/ 87 h 719"/>
                  <a:gd name="T34" fmla="*/ 93 w 267"/>
                  <a:gd name="T35" fmla="*/ 51 h 719"/>
                  <a:gd name="T36" fmla="*/ 89 w 267"/>
                  <a:gd name="T37" fmla="*/ 38 h 719"/>
                  <a:gd name="T38" fmla="*/ 88 w 267"/>
                  <a:gd name="T39" fmla="*/ 25 h 719"/>
                  <a:gd name="T40" fmla="*/ 87 w 267"/>
                  <a:gd name="T41" fmla="*/ 30 h 719"/>
                  <a:gd name="T42" fmla="*/ 106 w 267"/>
                  <a:gd name="T43" fmla="*/ 42 h 719"/>
                  <a:gd name="T44" fmla="*/ 113 w 267"/>
                  <a:gd name="T45" fmla="*/ 66 h 719"/>
                  <a:gd name="T46" fmla="*/ 119 w 267"/>
                  <a:gd name="T47" fmla="*/ 111 h 719"/>
                  <a:gd name="T48" fmla="*/ 125 w 267"/>
                  <a:gd name="T49" fmla="*/ 155 h 719"/>
                  <a:gd name="T50" fmla="*/ 144 w 267"/>
                  <a:gd name="T51" fmla="*/ 197 h 719"/>
                  <a:gd name="T52" fmla="*/ 170 w 267"/>
                  <a:gd name="T53" fmla="*/ 278 h 719"/>
                  <a:gd name="T54" fmla="*/ 203 w 267"/>
                  <a:gd name="T55" fmla="*/ 404 h 719"/>
                  <a:gd name="T56" fmla="*/ 236 w 267"/>
                  <a:gd name="T57" fmla="*/ 528 h 719"/>
                  <a:gd name="T58" fmla="*/ 267 w 267"/>
                  <a:gd name="T59" fmla="*/ 609 h 719"/>
                  <a:gd name="T60" fmla="*/ 250 w 267"/>
                  <a:gd name="T61" fmla="*/ 648 h 719"/>
                  <a:gd name="T62" fmla="*/ 227 w 267"/>
                  <a:gd name="T63" fmla="*/ 686 h 719"/>
                  <a:gd name="T64" fmla="*/ 194 w 267"/>
                  <a:gd name="T65" fmla="*/ 713 h 719"/>
                  <a:gd name="T66" fmla="*/ 179 w 267"/>
                  <a:gd name="T67" fmla="*/ 689 h 719"/>
                  <a:gd name="T68" fmla="*/ 173 w 267"/>
                  <a:gd name="T69" fmla="*/ 600 h 719"/>
                  <a:gd name="T70" fmla="*/ 159 w 267"/>
                  <a:gd name="T71" fmla="*/ 509 h 719"/>
                  <a:gd name="T72" fmla="*/ 139 w 267"/>
                  <a:gd name="T73" fmla="*/ 423 h 719"/>
                  <a:gd name="T74" fmla="*/ 134 w 267"/>
                  <a:gd name="T75" fmla="*/ 367 h 719"/>
                  <a:gd name="T76" fmla="*/ 117 w 267"/>
                  <a:gd name="T77" fmla="*/ 279 h 719"/>
                  <a:gd name="T78" fmla="*/ 78 w 267"/>
                  <a:gd name="T79" fmla="*/ 199 h 719"/>
                  <a:gd name="T80" fmla="*/ 17 w 267"/>
                  <a:gd name="T81" fmla="*/ 127 h 719"/>
                  <a:gd name="T82" fmla="*/ 7 w 267"/>
                  <a:gd name="T83" fmla="*/ 118 h 719"/>
                  <a:gd name="T84" fmla="*/ 0 w 267"/>
                  <a:gd name="T85" fmla="*/ 75 h 719"/>
                  <a:gd name="T86" fmla="*/ 3 w 267"/>
                  <a:gd name="T87" fmla="*/ 34 h 719"/>
                  <a:gd name="T88" fmla="*/ 17 w 267"/>
                  <a:gd name="T89" fmla="*/ 1 h 719"/>
                  <a:gd name="T90" fmla="*/ 31 w 267"/>
                  <a:gd name="T91" fmla="*/ 1 h 719"/>
                  <a:gd name="T92" fmla="*/ 42 w 267"/>
                  <a:gd name="T93" fmla="*/ 21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67" h="719">
                    <a:moveTo>
                      <a:pt x="42" y="21"/>
                    </a:moveTo>
                    <a:lnTo>
                      <a:pt x="38" y="21"/>
                    </a:lnTo>
                    <a:lnTo>
                      <a:pt x="34" y="20"/>
                    </a:lnTo>
                    <a:lnTo>
                      <a:pt x="31" y="20"/>
                    </a:lnTo>
                    <a:lnTo>
                      <a:pt x="29" y="18"/>
                    </a:lnTo>
                    <a:lnTo>
                      <a:pt x="27" y="16"/>
                    </a:lnTo>
                    <a:lnTo>
                      <a:pt x="17" y="31"/>
                    </a:lnTo>
                    <a:lnTo>
                      <a:pt x="17" y="31"/>
                    </a:lnTo>
                    <a:lnTo>
                      <a:pt x="22" y="38"/>
                    </a:lnTo>
                    <a:lnTo>
                      <a:pt x="30" y="44"/>
                    </a:lnTo>
                    <a:lnTo>
                      <a:pt x="39" y="50"/>
                    </a:lnTo>
                    <a:lnTo>
                      <a:pt x="44" y="58"/>
                    </a:lnTo>
                    <a:lnTo>
                      <a:pt x="42" y="71"/>
                    </a:lnTo>
                    <a:lnTo>
                      <a:pt x="22" y="66"/>
                    </a:lnTo>
                    <a:lnTo>
                      <a:pt x="22" y="66"/>
                    </a:lnTo>
                    <a:lnTo>
                      <a:pt x="18" y="81"/>
                    </a:lnTo>
                    <a:lnTo>
                      <a:pt x="24" y="92"/>
                    </a:lnTo>
                    <a:lnTo>
                      <a:pt x="30" y="100"/>
                    </a:lnTo>
                    <a:lnTo>
                      <a:pt x="27" y="105"/>
                    </a:lnTo>
                    <a:lnTo>
                      <a:pt x="7" y="111"/>
                    </a:lnTo>
                    <a:lnTo>
                      <a:pt x="7" y="111"/>
                    </a:lnTo>
                    <a:lnTo>
                      <a:pt x="9" y="117"/>
                    </a:lnTo>
                    <a:lnTo>
                      <a:pt x="15" y="122"/>
                    </a:lnTo>
                    <a:lnTo>
                      <a:pt x="23" y="125"/>
                    </a:lnTo>
                    <a:lnTo>
                      <a:pt x="32" y="129"/>
                    </a:lnTo>
                    <a:lnTo>
                      <a:pt x="42" y="132"/>
                    </a:lnTo>
                    <a:lnTo>
                      <a:pt x="42" y="132"/>
                    </a:lnTo>
                    <a:lnTo>
                      <a:pt x="39" y="131"/>
                    </a:lnTo>
                    <a:lnTo>
                      <a:pt x="37" y="132"/>
                    </a:lnTo>
                    <a:lnTo>
                      <a:pt x="35" y="133"/>
                    </a:lnTo>
                    <a:lnTo>
                      <a:pt x="33" y="135"/>
                    </a:lnTo>
                    <a:lnTo>
                      <a:pt x="32" y="137"/>
                    </a:lnTo>
                    <a:lnTo>
                      <a:pt x="32" y="137"/>
                    </a:lnTo>
                    <a:lnTo>
                      <a:pt x="34" y="139"/>
                    </a:lnTo>
                    <a:lnTo>
                      <a:pt x="36" y="141"/>
                    </a:lnTo>
                    <a:lnTo>
                      <a:pt x="39" y="141"/>
                    </a:lnTo>
                    <a:lnTo>
                      <a:pt x="43" y="142"/>
                    </a:lnTo>
                    <a:lnTo>
                      <a:pt x="47" y="142"/>
                    </a:lnTo>
                    <a:lnTo>
                      <a:pt x="47" y="142"/>
                    </a:lnTo>
                    <a:lnTo>
                      <a:pt x="49" y="151"/>
                    </a:lnTo>
                    <a:lnTo>
                      <a:pt x="53" y="151"/>
                    </a:lnTo>
                    <a:lnTo>
                      <a:pt x="61" y="148"/>
                    </a:lnTo>
                    <a:lnTo>
                      <a:pt x="67" y="146"/>
                    </a:lnTo>
                    <a:lnTo>
                      <a:pt x="73" y="152"/>
                    </a:lnTo>
                    <a:lnTo>
                      <a:pt x="73" y="152"/>
                    </a:lnTo>
                    <a:lnTo>
                      <a:pt x="84" y="144"/>
                    </a:lnTo>
                    <a:lnTo>
                      <a:pt x="92" y="134"/>
                    </a:lnTo>
                    <a:lnTo>
                      <a:pt x="96" y="124"/>
                    </a:lnTo>
                    <a:lnTo>
                      <a:pt x="99" y="112"/>
                    </a:lnTo>
                    <a:lnTo>
                      <a:pt x="99" y="100"/>
                    </a:lnTo>
                    <a:lnTo>
                      <a:pt x="99" y="87"/>
                    </a:lnTo>
                    <a:lnTo>
                      <a:pt x="97" y="75"/>
                    </a:lnTo>
                    <a:lnTo>
                      <a:pt x="95" y="63"/>
                    </a:lnTo>
                    <a:lnTo>
                      <a:pt x="93" y="51"/>
                    </a:lnTo>
                    <a:lnTo>
                      <a:pt x="93" y="41"/>
                    </a:lnTo>
                    <a:lnTo>
                      <a:pt x="93" y="41"/>
                    </a:lnTo>
                    <a:lnTo>
                      <a:pt x="89" y="38"/>
                    </a:lnTo>
                    <a:lnTo>
                      <a:pt x="87" y="34"/>
                    </a:lnTo>
                    <a:lnTo>
                      <a:pt x="88" y="29"/>
                    </a:lnTo>
                    <a:lnTo>
                      <a:pt x="88" y="25"/>
                    </a:lnTo>
                    <a:lnTo>
                      <a:pt x="88" y="21"/>
                    </a:lnTo>
                    <a:lnTo>
                      <a:pt x="88" y="21"/>
                    </a:lnTo>
                    <a:lnTo>
                      <a:pt x="87" y="30"/>
                    </a:lnTo>
                    <a:lnTo>
                      <a:pt x="92" y="35"/>
                    </a:lnTo>
                    <a:lnTo>
                      <a:pt x="99" y="38"/>
                    </a:lnTo>
                    <a:lnTo>
                      <a:pt x="106" y="42"/>
                    </a:lnTo>
                    <a:lnTo>
                      <a:pt x="109" y="51"/>
                    </a:lnTo>
                    <a:lnTo>
                      <a:pt x="109" y="51"/>
                    </a:lnTo>
                    <a:lnTo>
                      <a:pt x="113" y="66"/>
                    </a:lnTo>
                    <a:lnTo>
                      <a:pt x="116" y="81"/>
                    </a:lnTo>
                    <a:lnTo>
                      <a:pt x="118" y="96"/>
                    </a:lnTo>
                    <a:lnTo>
                      <a:pt x="119" y="111"/>
                    </a:lnTo>
                    <a:lnTo>
                      <a:pt x="120" y="126"/>
                    </a:lnTo>
                    <a:lnTo>
                      <a:pt x="122" y="141"/>
                    </a:lnTo>
                    <a:lnTo>
                      <a:pt x="125" y="155"/>
                    </a:lnTo>
                    <a:lnTo>
                      <a:pt x="129" y="169"/>
                    </a:lnTo>
                    <a:lnTo>
                      <a:pt x="135" y="183"/>
                    </a:lnTo>
                    <a:lnTo>
                      <a:pt x="144" y="197"/>
                    </a:lnTo>
                    <a:lnTo>
                      <a:pt x="144" y="197"/>
                    </a:lnTo>
                    <a:lnTo>
                      <a:pt x="158" y="237"/>
                    </a:lnTo>
                    <a:lnTo>
                      <a:pt x="170" y="278"/>
                    </a:lnTo>
                    <a:lnTo>
                      <a:pt x="181" y="320"/>
                    </a:lnTo>
                    <a:lnTo>
                      <a:pt x="191" y="362"/>
                    </a:lnTo>
                    <a:lnTo>
                      <a:pt x="203" y="404"/>
                    </a:lnTo>
                    <a:lnTo>
                      <a:pt x="213" y="446"/>
                    </a:lnTo>
                    <a:lnTo>
                      <a:pt x="224" y="487"/>
                    </a:lnTo>
                    <a:lnTo>
                      <a:pt x="236" y="528"/>
                    </a:lnTo>
                    <a:lnTo>
                      <a:pt x="251" y="568"/>
                    </a:lnTo>
                    <a:lnTo>
                      <a:pt x="267" y="609"/>
                    </a:lnTo>
                    <a:lnTo>
                      <a:pt x="267" y="609"/>
                    </a:lnTo>
                    <a:lnTo>
                      <a:pt x="261" y="621"/>
                    </a:lnTo>
                    <a:lnTo>
                      <a:pt x="256" y="634"/>
                    </a:lnTo>
                    <a:lnTo>
                      <a:pt x="250" y="648"/>
                    </a:lnTo>
                    <a:lnTo>
                      <a:pt x="242" y="661"/>
                    </a:lnTo>
                    <a:lnTo>
                      <a:pt x="235" y="674"/>
                    </a:lnTo>
                    <a:lnTo>
                      <a:pt x="227" y="686"/>
                    </a:lnTo>
                    <a:lnTo>
                      <a:pt x="218" y="696"/>
                    </a:lnTo>
                    <a:lnTo>
                      <a:pt x="207" y="706"/>
                    </a:lnTo>
                    <a:lnTo>
                      <a:pt x="194" y="713"/>
                    </a:lnTo>
                    <a:lnTo>
                      <a:pt x="180" y="719"/>
                    </a:lnTo>
                    <a:lnTo>
                      <a:pt x="180" y="719"/>
                    </a:lnTo>
                    <a:lnTo>
                      <a:pt x="179" y="689"/>
                    </a:lnTo>
                    <a:lnTo>
                      <a:pt x="178" y="660"/>
                    </a:lnTo>
                    <a:lnTo>
                      <a:pt x="176" y="630"/>
                    </a:lnTo>
                    <a:lnTo>
                      <a:pt x="173" y="600"/>
                    </a:lnTo>
                    <a:lnTo>
                      <a:pt x="169" y="569"/>
                    </a:lnTo>
                    <a:lnTo>
                      <a:pt x="164" y="539"/>
                    </a:lnTo>
                    <a:lnTo>
                      <a:pt x="159" y="509"/>
                    </a:lnTo>
                    <a:lnTo>
                      <a:pt x="153" y="480"/>
                    </a:lnTo>
                    <a:lnTo>
                      <a:pt x="146" y="451"/>
                    </a:lnTo>
                    <a:lnTo>
                      <a:pt x="139" y="423"/>
                    </a:lnTo>
                    <a:lnTo>
                      <a:pt x="139" y="423"/>
                    </a:lnTo>
                    <a:lnTo>
                      <a:pt x="137" y="395"/>
                    </a:lnTo>
                    <a:lnTo>
                      <a:pt x="134" y="367"/>
                    </a:lnTo>
                    <a:lnTo>
                      <a:pt x="130" y="337"/>
                    </a:lnTo>
                    <a:lnTo>
                      <a:pt x="124" y="308"/>
                    </a:lnTo>
                    <a:lnTo>
                      <a:pt x="117" y="279"/>
                    </a:lnTo>
                    <a:lnTo>
                      <a:pt x="107" y="251"/>
                    </a:lnTo>
                    <a:lnTo>
                      <a:pt x="93" y="224"/>
                    </a:lnTo>
                    <a:lnTo>
                      <a:pt x="78" y="199"/>
                    </a:lnTo>
                    <a:lnTo>
                      <a:pt x="59" y="176"/>
                    </a:lnTo>
                    <a:lnTo>
                      <a:pt x="37" y="157"/>
                    </a:lnTo>
                    <a:lnTo>
                      <a:pt x="17" y="127"/>
                    </a:lnTo>
                    <a:lnTo>
                      <a:pt x="12" y="132"/>
                    </a:lnTo>
                    <a:lnTo>
                      <a:pt x="12" y="132"/>
                    </a:lnTo>
                    <a:lnTo>
                      <a:pt x="7" y="118"/>
                    </a:lnTo>
                    <a:lnTo>
                      <a:pt x="3" y="103"/>
                    </a:lnTo>
                    <a:lnTo>
                      <a:pt x="1" y="89"/>
                    </a:lnTo>
                    <a:lnTo>
                      <a:pt x="0" y="75"/>
                    </a:lnTo>
                    <a:lnTo>
                      <a:pt x="0" y="61"/>
                    </a:lnTo>
                    <a:lnTo>
                      <a:pt x="1" y="47"/>
                    </a:lnTo>
                    <a:lnTo>
                      <a:pt x="3" y="34"/>
                    </a:lnTo>
                    <a:lnTo>
                      <a:pt x="8" y="22"/>
                    </a:lnTo>
                    <a:lnTo>
                      <a:pt x="12" y="11"/>
                    </a:lnTo>
                    <a:lnTo>
                      <a:pt x="17" y="1"/>
                    </a:lnTo>
                    <a:lnTo>
                      <a:pt x="17" y="1"/>
                    </a:lnTo>
                    <a:lnTo>
                      <a:pt x="22" y="0"/>
                    </a:lnTo>
                    <a:lnTo>
                      <a:pt x="31" y="1"/>
                    </a:lnTo>
                    <a:lnTo>
                      <a:pt x="39" y="4"/>
                    </a:lnTo>
                    <a:lnTo>
                      <a:pt x="44" y="10"/>
                    </a:lnTo>
                    <a:lnTo>
                      <a:pt x="42" y="21"/>
                    </a:lnTo>
                    <a:lnTo>
                      <a:pt x="42" y="2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5" name="Freeform 129"/>
              <p:cNvSpPr>
                <a:spLocks/>
              </p:cNvSpPr>
              <p:nvPr/>
            </p:nvSpPr>
            <p:spPr bwMode="auto">
              <a:xfrm>
                <a:off x="220" y="4046"/>
                <a:ext cx="1" cy="2"/>
              </a:xfrm>
              <a:custGeom>
                <a:avLst/>
                <a:gdLst>
                  <a:gd name="T0" fmla="*/ 0 w 46"/>
                  <a:gd name="T1" fmla="*/ 91 h 91"/>
                  <a:gd name="T2" fmla="*/ 23 w 46"/>
                  <a:gd name="T3" fmla="*/ 0 h 91"/>
                  <a:gd name="T4" fmla="*/ 46 w 46"/>
                  <a:gd name="T5" fmla="*/ 91 h 91"/>
                  <a:gd name="T6" fmla="*/ 0 w 46"/>
                  <a:gd name="T7" fmla="*/ 91 h 91"/>
                  <a:gd name="T8" fmla="*/ 0 w 46"/>
                  <a:gd name="T9" fmla="*/ 91 h 91"/>
                </a:gdLst>
                <a:ahLst/>
                <a:cxnLst>
                  <a:cxn ang="0">
                    <a:pos x="T0" y="T1"/>
                  </a:cxn>
                  <a:cxn ang="0">
                    <a:pos x="T2" y="T3"/>
                  </a:cxn>
                  <a:cxn ang="0">
                    <a:pos x="T4" y="T5"/>
                  </a:cxn>
                  <a:cxn ang="0">
                    <a:pos x="T6" y="T7"/>
                  </a:cxn>
                  <a:cxn ang="0">
                    <a:pos x="T8" y="T9"/>
                  </a:cxn>
                </a:cxnLst>
                <a:rect l="0" t="0" r="r" b="b"/>
                <a:pathLst>
                  <a:path w="46" h="91">
                    <a:moveTo>
                      <a:pt x="0" y="91"/>
                    </a:moveTo>
                    <a:lnTo>
                      <a:pt x="23" y="0"/>
                    </a:lnTo>
                    <a:lnTo>
                      <a:pt x="46" y="91"/>
                    </a:lnTo>
                    <a:lnTo>
                      <a:pt x="0" y="91"/>
                    </a:lnTo>
                    <a:lnTo>
                      <a:pt x="0" y="9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6" name="Freeform 130"/>
              <p:cNvSpPr>
                <a:spLocks/>
              </p:cNvSpPr>
              <p:nvPr/>
            </p:nvSpPr>
            <p:spPr bwMode="auto">
              <a:xfrm>
                <a:off x="222" y="4048"/>
                <a:ext cx="1" cy="1"/>
              </a:xfrm>
              <a:custGeom>
                <a:avLst/>
                <a:gdLst>
                  <a:gd name="T0" fmla="*/ 30 w 61"/>
                  <a:gd name="T1" fmla="*/ 81 h 81"/>
                  <a:gd name="T2" fmla="*/ 0 w 61"/>
                  <a:gd name="T3" fmla="*/ 56 h 81"/>
                  <a:gd name="T4" fmla="*/ 61 w 61"/>
                  <a:gd name="T5" fmla="*/ 0 h 81"/>
                  <a:gd name="T6" fmla="*/ 61 w 61"/>
                  <a:gd name="T7" fmla="*/ 0 h 81"/>
                  <a:gd name="T8" fmla="*/ 61 w 61"/>
                  <a:gd name="T9" fmla="*/ 6 h 81"/>
                  <a:gd name="T10" fmla="*/ 59 w 61"/>
                  <a:gd name="T11" fmla="*/ 13 h 81"/>
                  <a:gd name="T12" fmla="*/ 57 w 61"/>
                  <a:gd name="T13" fmla="*/ 22 h 81"/>
                  <a:gd name="T14" fmla="*/ 54 w 61"/>
                  <a:gd name="T15" fmla="*/ 30 h 81"/>
                  <a:gd name="T16" fmla="*/ 50 w 61"/>
                  <a:gd name="T17" fmla="*/ 38 h 81"/>
                  <a:gd name="T18" fmla="*/ 46 w 61"/>
                  <a:gd name="T19" fmla="*/ 47 h 81"/>
                  <a:gd name="T20" fmla="*/ 41 w 61"/>
                  <a:gd name="T21" fmla="*/ 55 h 81"/>
                  <a:gd name="T22" fmla="*/ 37 w 61"/>
                  <a:gd name="T23" fmla="*/ 64 h 81"/>
                  <a:gd name="T24" fmla="*/ 33 w 61"/>
                  <a:gd name="T25" fmla="*/ 72 h 81"/>
                  <a:gd name="T26" fmla="*/ 30 w 61"/>
                  <a:gd name="T27" fmla="*/ 81 h 81"/>
                  <a:gd name="T28" fmla="*/ 30 w 61"/>
                  <a:gd name="T2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81">
                    <a:moveTo>
                      <a:pt x="30" y="81"/>
                    </a:moveTo>
                    <a:lnTo>
                      <a:pt x="0" y="56"/>
                    </a:lnTo>
                    <a:lnTo>
                      <a:pt x="61" y="0"/>
                    </a:lnTo>
                    <a:lnTo>
                      <a:pt x="61" y="0"/>
                    </a:lnTo>
                    <a:lnTo>
                      <a:pt x="61" y="6"/>
                    </a:lnTo>
                    <a:lnTo>
                      <a:pt x="59" y="13"/>
                    </a:lnTo>
                    <a:lnTo>
                      <a:pt x="57" y="22"/>
                    </a:lnTo>
                    <a:lnTo>
                      <a:pt x="54" y="30"/>
                    </a:lnTo>
                    <a:lnTo>
                      <a:pt x="50" y="38"/>
                    </a:lnTo>
                    <a:lnTo>
                      <a:pt x="46" y="47"/>
                    </a:lnTo>
                    <a:lnTo>
                      <a:pt x="41" y="55"/>
                    </a:lnTo>
                    <a:lnTo>
                      <a:pt x="37" y="64"/>
                    </a:lnTo>
                    <a:lnTo>
                      <a:pt x="33" y="72"/>
                    </a:lnTo>
                    <a:lnTo>
                      <a:pt x="30" y="81"/>
                    </a:lnTo>
                    <a:lnTo>
                      <a:pt x="30" y="8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7" name="Freeform 131"/>
              <p:cNvSpPr>
                <a:spLocks/>
              </p:cNvSpPr>
              <p:nvPr/>
            </p:nvSpPr>
            <p:spPr bwMode="auto">
              <a:xfrm>
                <a:off x="217" y="4048"/>
                <a:ext cx="1" cy="2"/>
              </a:xfrm>
              <a:custGeom>
                <a:avLst/>
                <a:gdLst>
                  <a:gd name="T0" fmla="*/ 56 w 56"/>
                  <a:gd name="T1" fmla="*/ 51 h 86"/>
                  <a:gd name="T2" fmla="*/ 53 w 56"/>
                  <a:gd name="T3" fmla="*/ 50 h 86"/>
                  <a:gd name="T4" fmla="*/ 51 w 56"/>
                  <a:gd name="T5" fmla="*/ 51 h 86"/>
                  <a:gd name="T6" fmla="*/ 49 w 56"/>
                  <a:gd name="T7" fmla="*/ 52 h 86"/>
                  <a:gd name="T8" fmla="*/ 47 w 56"/>
                  <a:gd name="T9" fmla="*/ 54 h 86"/>
                  <a:gd name="T10" fmla="*/ 46 w 56"/>
                  <a:gd name="T11" fmla="*/ 56 h 86"/>
                  <a:gd name="T12" fmla="*/ 46 w 56"/>
                  <a:gd name="T13" fmla="*/ 56 h 86"/>
                  <a:gd name="T14" fmla="*/ 43 w 56"/>
                  <a:gd name="T15" fmla="*/ 61 h 86"/>
                  <a:gd name="T16" fmla="*/ 38 w 56"/>
                  <a:gd name="T17" fmla="*/ 68 h 86"/>
                  <a:gd name="T18" fmla="*/ 31 w 56"/>
                  <a:gd name="T19" fmla="*/ 75 h 86"/>
                  <a:gd name="T20" fmla="*/ 25 w 56"/>
                  <a:gd name="T21" fmla="*/ 81 h 86"/>
                  <a:gd name="T22" fmla="*/ 21 w 56"/>
                  <a:gd name="T23" fmla="*/ 86 h 86"/>
                  <a:gd name="T24" fmla="*/ 21 w 56"/>
                  <a:gd name="T25" fmla="*/ 86 h 86"/>
                  <a:gd name="T26" fmla="*/ 18 w 56"/>
                  <a:gd name="T27" fmla="*/ 77 h 86"/>
                  <a:gd name="T28" fmla="*/ 17 w 56"/>
                  <a:gd name="T29" fmla="*/ 68 h 86"/>
                  <a:gd name="T30" fmla="*/ 15 w 56"/>
                  <a:gd name="T31" fmla="*/ 59 h 86"/>
                  <a:gd name="T32" fmla="*/ 14 w 56"/>
                  <a:gd name="T33" fmla="*/ 51 h 86"/>
                  <a:gd name="T34" fmla="*/ 13 w 56"/>
                  <a:gd name="T35" fmla="*/ 42 h 86"/>
                  <a:gd name="T36" fmla="*/ 11 w 56"/>
                  <a:gd name="T37" fmla="*/ 33 h 86"/>
                  <a:gd name="T38" fmla="*/ 9 w 56"/>
                  <a:gd name="T39" fmla="*/ 25 h 86"/>
                  <a:gd name="T40" fmla="*/ 6 w 56"/>
                  <a:gd name="T41" fmla="*/ 17 h 86"/>
                  <a:gd name="T42" fmla="*/ 3 w 56"/>
                  <a:gd name="T43" fmla="*/ 8 h 86"/>
                  <a:gd name="T44" fmla="*/ 0 w 56"/>
                  <a:gd name="T45" fmla="*/ 0 h 86"/>
                  <a:gd name="T46" fmla="*/ 56 w 56"/>
                  <a:gd name="T47" fmla="*/ 51 h 86"/>
                  <a:gd name="T48" fmla="*/ 56 w 56"/>
                  <a:gd name="T49" fmla="*/ 5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86">
                    <a:moveTo>
                      <a:pt x="56" y="51"/>
                    </a:moveTo>
                    <a:lnTo>
                      <a:pt x="53" y="50"/>
                    </a:lnTo>
                    <a:lnTo>
                      <a:pt x="51" y="51"/>
                    </a:lnTo>
                    <a:lnTo>
                      <a:pt x="49" y="52"/>
                    </a:lnTo>
                    <a:lnTo>
                      <a:pt x="47" y="54"/>
                    </a:lnTo>
                    <a:lnTo>
                      <a:pt x="46" y="56"/>
                    </a:lnTo>
                    <a:lnTo>
                      <a:pt x="46" y="56"/>
                    </a:lnTo>
                    <a:lnTo>
                      <a:pt x="43" y="61"/>
                    </a:lnTo>
                    <a:lnTo>
                      <a:pt x="38" y="68"/>
                    </a:lnTo>
                    <a:lnTo>
                      <a:pt x="31" y="75"/>
                    </a:lnTo>
                    <a:lnTo>
                      <a:pt x="25" y="81"/>
                    </a:lnTo>
                    <a:lnTo>
                      <a:pt x="21" y="86"/>
                    </a:lnTo>
                    <a:lnTo>
                      <a:pt x="21" y="86"/>
                    </a:lnTo>
                    <a:lnTo>
                      <a:pt x="18" y="77"/>
                    </a:lnTo>
                    <a:lnTo>
                      <a:pt x="17" y="68"/>
                    </a:lnTo>
                    <a:lnTo>
                      <a:pt x="15" y="59"/>
                    </a:lnTo>
                    <a:lnTo>
                      <a:pt x="14" y="51"/>
                    </a:lnTo>
                    <a:lnTo>
                      <a:pt x="13" y="42"/>
                    </a:lnTo>
                    <a:lnTo>
                      <a:pt x="11" y="33"/>
                    </a:lnTo>
                    <a:lnTo>
                      <a:pt x="9" y="25"/>
                    </a:lnTo>
                    <a:lnTo>
                      <a:pt x="6" y="17"/>
                    </a:lnTo>
                    <a:lnTo>
                      <a:pt x="3" y="8"/>
                    </a:lnTo>
                    <a:lnTo>
                      <a:pt x="0" y="0"/>
                    </a:lnTo>
                    <a:lnTo>
                      <a:pt x="56" y="51"/>
                    </a:lnTo>
                    <a:lnTo>
                      <a:pt x="56" y="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8" name="Freeform 132"/>
              <p:cNvSpPr>
                <a:spLocks/>
              </p:cNvSpPr>
              <p:nvPr/>
            </p:nvSpPr>
            <p:spPr bwMode="auto">
              <a:xfrm>
                <a:off x="211" y="4049"/>
                <a:ext cx="18" cy="51"/>
              </a:xfrm>
              <a:custGeom>
                <a:avLst/>
                <a:gdLst>
                  <a:gd name="T0" fmla="*/ 458 w 756"/>
                  <a:gd name="T1" fmla="*/ 76 h 2306"/>
                  <a:gd name="T2" fmla="*/ 365 w 756"/>
                  <a:gd name="T3" fmla="*/ 41 h 2306"/>
                  <a:gd name="T4" fmla="*/ 274 w 756"/>
                  <a:gd name="T5" fmla="*/ 120 h 2306"/>
                  <a:gd name="T6" fmla="*/ 370 w 756"/>
                  <a:gd name="T7" fmla="*/ 74 h 2306"/>
                  <a:gd name="T8" fmla="*/ 460 w 756"/>
                  <a:gd name="T9" fmla="*/ 133 h 2306"/>
                  <a:gd name="T10" fmla="*/ 388 w 756"/>
                  <a:gd name="T11" fmla="*/ 312 h 2306"/>
                  <a:gd name="T12" fmla="*/ 395 w 756"/>
                  <a:gd name="T13" fmla="*/ 329 h 2306"/>
                  <a:gd name="T14" fmla="*/ 463 w 756"/>
                  <a:gd name="T15" fmla="*/ 265 h 2306"/>
                  <a:gd name="T16" fmla="*/ 347 w 756"/>
                  <a:gd name="T17" fmla="*/ 569 h 2306"/>
                  <a:gd name="T18" fmla="*/ 147 w 756"/>
                  <a:gd name="T19" fmla="*/ 690 h 2306"/>
                  <a:gd name="T20" fmla="*/ 153 w 756"/>
                  <a:gd name="T21" fmla="*/ 538 h 2306"/>
                  <a:gd name="T22" fmla="*/ 81 w 756"/>
                  <a:gd name="T23" fmla="*/ 774 h 2306"/>
                  <a:gd name="T24" fmla="*/ 82 w 756"/>
                  <a:gd name="T25" fmla="*/ 804 h 2306"/>
                  <a:gd name="T26" fmla="*/ 208 w 756"/>
                  <a:gd name="T27" fmla="*/ 694 h 2306"/>
                  <a:gd name="T28" fmla="*/ 482 w 756"/>
                  <a:gd name="T29" fmla="*/ 393 h 2306"/>
                  <a:gd name="T30" fmla="*/ 562 w 756"/>
                  <a:gd name="T31" fmla="*/ 679 h 2306"/>
                  <a:gd name="T32" fmla="*/ 513 w 756"/>
                  <a:gd name="T33" fmla="*/ 893 h 2306"/>
                  <a:gd name="T34" fmla="*/ 578 w 756"/>
                  <a:gd name="T35" fmla="*/ 827 h 2306"/>
                  <a:gd name="T36" fmla="*/ 567 w 756"/>
                  <a:gd name="T37" fmla="*/ 543 h 2306"/>
                  <a:gd name="T38" fmla="*/ 654 w 756"/>
                  <a:gd name="T39" fmla="*/ 1137 h 2306"/>
                  <a:gd name="T40" fmla="*/ 613 w 756"/>
                  <a:gd name="T41" fmla="*/ 1030 h 2306"/>
                  <a:gd name="T42" fmla="*/ 603 w 756"/>
                  <a:gd name="T43" fmla="*/ 1302 h 2306"/>
                  <a:gd name="T44" fmla="*/ 614 w 756"/>
                  <a:gd name="T45" fmla="*/ 1375 h 2306"/>
                  <a:gd name="T46" fmla="*/ 584 w 756"/>
                  <a:gd name="T47" fmla="*/ 1445 h 2306"/>
                  <a:gd name="T48" fmla="*/ 603 w 756"/>
                  <a:gd name="T49" fmla="*/ 1473 h 2306"/>
                  <a:gd name="T50" fmla="*/ 623 w 756"/>
                  <a:gd name="T51" fmla="*/ 1276 h 2306"/>
                  <a:gd name="T52" fmla="*/ 671 w 756"/>
                  <a:gd name="T53" fmla="*/ 1463 h 2306"/>
                  <a:gd name="T54" fmla="*/ 635 w 756"/>
                  <a:gd name="T55" fmla="*/ 1670 h 2306"/>
                  <a:gd name="T56" fmla="*/ 611 w 756"/>
                  <a:gd name="T57" fmla="*/ 1638 h 2306"/>
                  <a:gd name="T58" fmla="*/ 719 w 756"/>
                  <a:gd name="T59" fmla="*/ 1732 h 2306"/>
                  <a:gd name="T60" fmla="*/ 718 w 756"/>
                  <a:gd name="T61" fmla="*/ 1502 h 2306"/>
                  <a:gd name="T62" fmla="*/ 659 w 756"/>
                  <a:gd name="T63" fmla="*/ 1728 h 2306"/>
                  <a:gd name="T64" fmla="*/ 686 w 756"/>
                  <a:gd name="T65" fmla="*/ 1516 h 2306"/>
                  <a:gd name="T66" fmla="*/ 681 w 756"/>
                  <a:gd name="T67" fmla="*/ 1216 h 2306"/>
                  <a:gd name="T68" fmla="*/ 756 w 756"/>
                  <a:gd name="T69" fmla="*/ 1644 h 2306"/>
                  <a:gd name="T70" fmla="*/ 600 w 756"/>
                  <a:gd name="T71" fmla="*/ 1764 h 2306"/>
                  <a:gd name="T72" fmla="*/ 541 w 756"/>
                  <a:gd name="T73" fmla="*/ 1638 h 2306"/>
                  <a:gd name="T74" fmla="*/ 577 w 756"/>
                  <a:gd name="T75" fmla="*/ 1811 h 2306"/>
                  <a:gd name="T76" fmla="*/ 340 w 756"/>
                  <a:gd name="T77" fmla="*/ 2026 h 2306"/>
                  <a:gd name="T78" fmla="*/ 372 w 756"/>
                  <a:gd name="T79" fmla="*/ 1819 h 2306"/>
                  <a:gd name="T80" fmla="*/ 347 w 756"/>
                  <a:gd name="T81" fmla="*/ 1593 h 2306"/>
                  <a:gd name="T82" fmla="*/ 338 w 756"/>
                  <a:gd name="T83" fmla="*/ 2124 h 2306"/>
                  <a:gd name="T84" fmla="*/ 166 w 756"/>
                  <a:gd name="T85" fmla="*/ 2211 h 2306"/>
                  <a:gd name="T86" fmla="*/ 275 w 756"/>
                  <a:gd name="T87" fmla="*/ 1862 h 2306"/>
                  <a:gd name="T88" fmla="*/ 345 w 756"/>
                  <a:gd name="T89" fmla="*/ 1359 h 2306"/>
                  <a:gd name="T90" fmla="*/ 434 w 756"/>
                  <a:gd name="T91" fmla="*/ 1020 h 2306"/>
                  <a:gd name="T92" fmla="*/ 318 w 756"/>
                  <a:gd name="T93" fmla="*/ 1385 h 2306"/>
                  <a:gd name="T94" fmla="*/ 222 w 756"/>
                  <a:gd name="T95" fmla="*/ 1475 h 2306"/>
                  <a:gd name="T96" fmla="*/ 284 w 756"/>
                  <a:gd name="T97" fmla="*/ 1229 h 2306"/>
                  <a:gd name="T98" fmla="*/ 387 w 756"/>
                  <a:gd name="T99" fmla="*/ 981 h 2306"/>
                  <a:gd name="T100" fmla="*/ 347 w 756"/>
                  <a:gd name="T101" fmla="*/ 1025 h 2306"/>
                  <a:gd name="T102" fmla="*/ 239 w 756"/>
                  <a:gd name="T103" fmla="*/ 1271 h 2306"/>
                  <a:gd name="T104" fmla="*/ 75 w 756"/>
                  <a:gd name="T105" fmla="*/ 1580 h 2306"/>
                  <a:gd name="T106" fmla="*/ 10 w 756"/>
                  <a:gd name="T107" fmla="*/ 1137 h 2306"/>
                  <a:gd name="T108" fmla="*/ 41 w 756"/>
                  <a:gd name="T109" fmla="*/ 919 h 2306"/>
                  <a:gd name="T110" fmla="*/ 100 w 756"/>
                  <a:gd name="T111" fmla="*/ 555 h 2306"/>
                  <a:gd name="T112" fmla="*/ 46 w 756"/>
                  <a:gd name="T113" fmla="*/ 598 h 2306"/>
                  <a:gd name="T114" fmla="*/ 150 w 756"/>
                  <a:gd name="T115" fmla="*/ 348 h 2306"/>
                  <a:gd name="T116" fmla="*/ 11 w 756"/>
                  <a:gd name="T117" fmla="*/ 439 h 2306"/>
                  <a:gd name="T118" fmla="*/ 142 w 756"/>
                  <a:gd name="T119" fmla="*/ 302 h 2306"/>
                  <a:gd name="T120" fmla="*/ 254 w 756"/>
                  <a:gd name="T121" fmla="*/ 103 h 2306"/>
                  <a:gd name="T122" fmla="*/ 452 w 756"/>
                  <a:gd name="T123" fmla="*/ 21 h 2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306">
                    <a:moveTo>
                      <a:pt x="460" y="41"/>
                    </a:moveTo>
                    <a:lnTo>
                      <a:pt x="467" y="48"/>
                    </a:lnTo>
                    <a:lnTo>
                      <a:pt x="473" y="57"/>
                    </a:lnTo>
                    <a:lnTo>
                      <a:pt x="478" y="66"/>
                    </a:lnTo>
                    <a:lnTo>
                      <a:pt x="480" y="77"/>
                    </a:lnTo>
                    <a:lnTo>
                      <a:pt x="482" y="88"/>
                    </a:lnTo>
                    <a:lnTo>
                      <a:pt x="484" y="100"/>
                    </a:lnTo>
                    <a:lnTo>
                      <a:pt x="485" y="112"/>
                    </a:lnTo>
                    <a:lnTo>
                      <a:pt x="486" y="123"/>
                    </a:lnTo>
                    <a:lnTo>
                      <a:pt x="487" y="135"/>
                    </a:lnTo>
                    <a:lnTo>
                      <a:pt x="490" y="146"/>
                    </a:lnTo>
                    <a:lnTo>
                      <a:pt x="490" y="146"/>
                    </a:lnTo>
                    <a:lnTo>
                      <a:pt x="481" y="138"/>
                    </a:lnTo>
                    <a:lnTo>
                      <a:pt x="475" y="130"/>
                    </a:lnTo>
                    <a:lnTo>
                      <a:pt x="471" y="120"/>
                    </a:lnTo>
                    <a:lnTo>
                      <a:pt x="467" y="109"/>
                    </a:lnTo>
                    <a:lnTo>
                      <a:pt x="465" y="98"/>
                    </a:lnTo>
                    <a:lnTo>
                      <a:pt x="462" y="87"/>
                    </a:lnTo>
                    <a:lnTo>
                      <a:pt x="458" y="76"/>
                    </a:lnTo>
                    <a:lnTo>
                      <a:pt x="454" y="66"/>
                    </a:lnTo>
                    <a:lnTo>
                      <a:pt x="447" y="58"/>
                    </a:lnTo>
                    <a:lnTo>
                      <a:pt x="439" y="51"/>
                    </a:lnTo>
                    <a:lnTo>
                      <a:pt x="434" y="56"/>
                    </a:lnTo>
                    <a:lnTo>
                      <a:pt x="434" y="56"/>
                    </a:lnTo>
                    <a:lnTo>
                      <a:pt x="427" y="45"/>
                    </a:lnTo>
                    <a:lnTo>
                      <a:pt x="417" y="39"/>
                    </a:lnTo>
                    <a:lnTo>
                      <a:pt x="405" y="36"/>
                    </a:lnTo>
                    <a:lnTo>
                      <a:pt x="393" y="35"/>
                    </a:lnTo>
                    <a:lnTo>
                      <a:pt x="383" y="36"/>
                    </a:lnTo>
                    <a:lnTo>
                      <a:pt x="383" y="36"/>
                    </a:lnTo>
                    <a:lnTo>
                      <a:pt x="379" y="37"/>
                    </a:lnTo>
                    <a:lnTo>
                      <a:pt x="375" y="39"/>
                    </a:lnTo>
                    <a:lnTo>
                      <a:pt x="371" y="41"/>
                    </a:lnTo>
                    <a:lnTo>
                      <a:pt x="369" y="43"/>
                    </a:lnTo>
                    <a:lnTo>
                      <a:pt x="368" y="46"/>
                    </a:lnTo>
                    <a:lnTo>
                      <a:pt x="368" y="46"/>
                    </a:lnTo>
                    <a:lnTo>
                      <a:pt x="368" y="43"/>
                    </a:lnTo>
                    <a:lnTo>
                      <a:pt x="365" y="41"/>
                    </a:lnTo>
                    <a:lnTo>
                      <a:pt x="361" y="39"/>
                    </a:lnTo>
                    <a:lnTo>
                      <a:pt x="357" y="37"/>
                    </a:lnTo>
                    <a:lnTo>
                      <a:pt x="353" y="35"/>
                    </a:lnTo>
                    <a:lnTo>
                      <a:pt x="353" y="35"/>
                    </a:lnTo>
                    <a:lnTo>
                      <a:pt x="351" y="41"/>
                    </a:lnTo>
                    <a:lnTo>
                      <a:pt x="347" y="44"/>
                    </a:lnTo>
                    <a:lnTo>
                      <a:pt x="339" y="46"/>
                    </a:lnTo>
                    <a:lnTo>
                      <a:pt x="329" y="48"/>
                    </a:lnTo>
                    <a:lnTo>
                      <a:pt x="317" y="51"/>
                    </a:lnTo>
                    <a:lnTo>
                      <a:pt x="317" y="51"/>
                    </a:lnTo>
                    <a:lnTo>
                      <a:pt x="310" y="53"/>
                    </a:lnTo>
                    <a:lnTo>
                      <a:pt x="303" y="57"/>
                    </a:lnTo>
                    <a:lnTo>
                      <a:pt x="296" y="63"/>
                    </a:lnTo>
                    <a:lnTo>
                      <a:pt x="290" y="71"/>
                    </a:lnTo>
                    <a:lnTo>
                      <a:pt x="285" y="79"/>
                    </a:lnTo>
                    <a:lnTo>
                      <a:pt x="280" y="89"/>
                    </a:lnTo>
                    <a:lnTo>
                      <a:pt x="276" y="99"/>
                    </a:lnTo>
                    <a:lnTo>
                      <a:pt x="274" y="110"/>
                    </a:lnTo>
                    <a:lnTo>
                      <a:pt x="274" y="120"/>
                    </a:lnTo>
                    <a:lnTo>
                      <a:pt x="276" y="131"/>
                    </a:lnTo>
                    <a:lnTo>
                      <a:pt x="281" y="136"/>
                    </a:lnTo>
                    <a:lnTo>
                      <a:pt x="281" y="136"/>
                    </a:lnTo>
                    <a:lnTo>
                      <a:pt x="288" y="129"/>
                    </a:lnTo>
                    <a:lnTo>
                      <a:pt x="291" y="121"/>
                    </a:lnTo>
                    <a:lnTo>
                      <a:pt x="292" y="112"/>
                    </a:lnTo>
                    <a:lnTo>
                      <a:pt x="292" y="104"/>
                    </a:lnTo>
                    <a:lnTo>
                      <a:pt x="296" y="96"/>
                    </a:lnTo>
                    <a:lnTo>
                      <a:pt x="296" y="96"/>
                    </a:lnTo>
                    <a:lnTo>
                      <a:pt x="304" y="96"/>
                    </a:lnTo>
                    <a:lnTo>
                      <a:pt x="310" y="94"/>
                    </a:lnTo>
                    <a:lnTo>
                      <a:pt x="314" y="90"/>
                    </a:lnTo>
                    <a:lnTo>
                      <a:pt x="318" y="84"/>
                    </a:lnTo>
                    <a:lnTo>
                      <a:pt x="326" y="76"/>
                    </a:lnTo>
                    <a:lnTo>
                      <a:pt x="352" y="71"/>
                    </a:lnTo>
                    <a:lnTo>
                      <a:pt x="352" y="71"/>
                    </a:lnTo>
                    <a:lnTo>
                      <a:pt x="360" y="75"/>
                    </a:lnTo>
                    <a:lnTo>
                      <a:pt x="366" y="75"/>
                    </a:lnTo>
                    <a:lnTo>
                      <a:pt x="370" y="74"/>
                    </a:lnTo>
                    <a:lnTo>
                      <a:pt x="375" y="71"/>
                    </a:lnTo>
                    <a:lnTo>
                      <a:pt x="382" y="71"/>
                    </a:lnTo>
                    <a:lnTo>
                      <a:pt x="382" y="71"/>
                    </a:lnTo>
                    <a:lnTo>
                      <a:pt x="382" y="69"/>
                    </a:lnTo>
                    <a:lnTo>
                      <a:pt x="387" y="71"/>
                    </a:lnTo>
                    <a:lnTo>
                      <a:pt x="393" y="76"/>
                    </a:lnTo>
                    <a:lnTo>
                      <a:pt x="399" y="81"/>
                    </a:lnTo>
                    <a:lnTo>
                      <a:pt x="404" y="86"/>
                    </a:lnTo>
                    <a:lnTo>
                      <a:pt x="414" y="71"/>
                    </a:lnTo>
                    <a:lnTo>
                      <a:pt x="414" y="71"/>
                    </a:lnTo>
                    <a:lnTo>
                      <a:pt x="424" y="77"/>
                    </a:lnTo>
                    <a:lnTo>
                      <a:pt x="436" y="81"/>
                    </a:lnTo>
                    <a:lnTo>
                      <a:pt x="446" y="87"/>
                    </a:lnTo>
                    <a:lnTo>
                      <a:pt x="452" y="97"/>
                    </a:lnTo>
                    <a:lnTo>
                      <a:pt x="449" y="116"/>
                    </a:lnTo>
                    <a:lnTo>
                      <a:pt x="449" y="116"/>
                    </a:lnTo>
                    <a:lnTo>
                      <a:pt x="453" y="121"/>
                    </a:lnTo>
                    <a:lnTo>
                      <a:pt x="456" y="126"/>
                    </a:lnTo>
                    <a:lnTo>
                      <a:pt x="460" y="133"/>
                    </a:lnTo>
                    <a:lnTo>
                      <a:pt x="464" y="139"/>
                    </a:lnTo>
                    <a:lnTo>
                      <a:pt x="467" y="147"/>
                    </a:lnTo>
                    <a:lnTo>
                      <a:pt x="470" y="155"/>
                    </a:lnTo>
                    <a:lnTo>
                      <a:pt x="472" y="165"/>
                    </a:lnTo>
                    <a:lnTo>
                      <a:pt x="473" y="176"/>
                    </a:lnTo>
                    <a:lnTo>
                      <a:pt x="473" y="187"/>
                    </a:lnTo>
                    <a:lnTo>
                      <a:pt x="471" y="202"/>
                    </a:lnTo>
                    <a:lnTo>
                      <a:pt x="471" y="202"/>
                    </a:lnTo>
                    <a:lnTo>
                      <a:pt x="468" y="215"/>
                    </a:lnTo>
                    <a:lnTo>
                      <a:pt x="464" y="229"/>
                    </a:lnTo>
                    <a:lnTo>
                      <a:pt x="459" y="243"/>
                    </a:lnTo>
                    <a:lnTo>
                      <a:pt x="453" y="256"/>
                    </a:lnTo>
                    <a:lnTo>
                      <a:pt x="445" y="269"/>
                    </a:lnTo>
                    <a:lnTo>
                      <a:pt x="437" y="280"/>
                    </a:lnTo>
                    <a:lnTo>
                      <a:pt x="427" y="290"/>
                    </a:lnTo>
                    <a:lnTo>
                      <a:pt x="416" y="299"/>
                    </a:lnTo>
                    <a:lnTo>
                      <a:pt x="402" y="306"/>
                    </a:lnTo>
                    <a:lnTo>
                      <a:pt x="388" y="312"/>
                    </a:lnTo>
                    <a:lnTo>
                      <a:pt x="388" y="312"/>
                    </a:lnTo>
                    <a:lnTo>
                      <a:pt x="378" y="309"/>
                    </a:lnTo>
                    <a:lnTo>
                      <a:pt x="367" y="308"/>
                    </a:lnTo>
                    <a:lnTo>
                      <a:pt x="354" y="307"/>
                    </a:lnTo>
                    <a:lnTo>
                      <a:pt x="342" y="304"/>
                    </a:lnTo>
                    <a:lnTo>
                      <a:pt x="332" y="297"/>
                    </a:lnTo>
                    <a:lnTo>
                      <a:pt x="332" y="297"/>
                    </a:lnTo>
                    <a:lnTo>
                      <a:pt x="326" y="302"/>
                    </a:lnTo>
                    <a:lnTo>
                      <a:pt x="327" y="306"/>
                    </a:lnTo>
                    <a:lnTo>
                      <a:pt x="331" y="311"/>
                    </a:lnTo>
                    <a:lnTo>
                      <a:pt x="335" y="316"/>
                    </a:lnTo>
                    <a:lnTo>
                      <a:pt x="337" y="322"/>
                    </a:lnTo>
                    <a:lnTo>
                      <a:pt x="337" y="322"/>
                    </a:lnTo>
                    <a:lnTo>
                      <a:pt x="345" y="324"/>
                    </a:lnTo>
                    <a:lnTo>
                      <a:pt x="355" y="322"/>
                    </a:lnTo>
                    <a:lnTo>
                      <a:pt x="366" y="320"/>
                    </a:lnTo>
                    <a:lnTo>
                      <a:pt x="378" y="321"/>
                    </a:lnTo>
                    <a:lnTo>
                      <a:pt x="393" y="332"/>
                    </a:lnTo>
                    <a:lnTo>
                      <a:pt x="393" y="332"/>
                    </a:lnTo>
                    <a:lnTo>
                      <a:pt x="395" y="329"/>
                    </a:lnTo>
                    <a:lnTo>
                      <a:pt x="397" y="327"/>
                    </a:lnTo>
                    <a:lnTo>
                      <a:pt x="400" y="327"/>
                    </a:lnTo>
                    <a:lnTo>
                      <a:pt x="405" y="326"/>
                    </a:lnTo>
                    <a:lnTo>
                      <a:pt x="409" y="327"/>
                    </a:lnTo>
                    <a:lnTo>
                      <a:pt x="409" y="327"/>
                    </a:lnTo>
                    <a:lnTo>
                      <a:pt x="414" y="327"/>
                    </a:lnTo>
                    <a:lnTo>
                      <a:pt x="422" y="325"/>
                    </a:lnTo>
                    <a:lnTo>
                      <a:pt x="428" y="329"/>
                    </a:lnTo>
                    <a:lnTo>
                      <a:pt x="427" y="346"/>
                    </a:lnTo>
                    <a:lnTo>
                      <a:pt x="414" y="387"/>
                    </a:lnTo>
                    <a:lnTo>
                      <a:pt x="414" y="387"/>
                    </a:lnTo>
                    <a:lnTo>
                      <a:pt x="429" y="376"/>
                    </a:lnTo>
                    <a:lnTo>
                      <a:pt x="440" y="364"/>
                    </a:lnTo>
                    <a:lnTo>
                      <a:pt x="447" y="349"/>
                    </a:lnTo>
                    <a:lnTo>
                      <a:pt x="452" y="333"/>
                    </a:lnTo>
                    <a:lnTo>
                      <a:pt x="455" y="316"/>
                    </a:lnTo>
                    <a:lnTo>
                      <a:pt x="457" y="299"/>
                    </a:lnTo>
                    <a:lnTo>
                      <a:pt x="459" y="282"/>
                    </a:lnTo>
                    <a:lnTo>
                      <a:pt x="463" y="265"/>
                    </a:lnTo>
                    <a:lnTo>
                      <a:pt x="470" y="250"/>
                    </a:lnTo>
                    <a:lnTo>
                      <a:pt x="480" y="237"/>
                    </a:lnTo>
                    <a:lnTo>
                      <a:pt x="480" y="372"/>
                    </a:lnTo>
                    <a:lnTo>
                      <a:pt x="480" y="372"/>
                    </a:lnTo>
                    <a:lnTo>
                      <a:pt x="470" y="385"/>
                    </a:lnTo>
                    <a:lnTo>
                      <a:pt x="458" y="398"/>
                    </a:lnTo>
                    <a:lnTo>
                      <a:pt x="444" y="411"/>
                    </a:lnTo>
                    <a:lnTo>
                      <a:pt x="431" y="424"/>
                    </a:lnTo>
                    <a:lnTo>
                      <a:pt x="418" y="438"/>
                    </a:lnTo>
                    <a:lnTo>
                      <a:pt x="406" y="452"/>
                    </a:lnTo>
                    <a:lnTo>
                      <a:pt x="395" y="466"/>
                    </a:lnTo>
                    <a:lnTo>
                      <a:pt x="388" y="482"/>
                    </a:lnTo>
                    <a:lnTo>
                      <a:pt x="383" y="499"/>
                    </a:lnTo>
                    <a:lnTo>
                      <a:pt x="383" y="518"/>
                    </a:lnTo>
                    <a:lnTo>
                      <a:pt x="383" y="518"/>
                    </a:lnTo>
                    <a:lnTo>
                      <a:pt x="374" y="533"/>
                    </a:lnTo>
                    <a:lnTo>
                      <a:pt x="366" y="546"/>
                    </a:lnTo>
                    <a:lnTo>
                      <a:pt x="357" y="558"/>
                    </a:lnTo>
                    <a:lnTo>
                      <a:pt x="347" y="569"/>
                    </a:lnTo>
                    <a:lnTo>
                      <a:pt x="338" y="579"/>
                    </a:lnTo>
                    <a:lnTo>
                      <a:pt x="329" y="590"/>
                    </a:lnTo>
                    <a:lnTo>
                      <a:pt x="320" y="601"/>
                    </a:lnTo>
                    <a:lnTo>
                      <a:pt x="312" y="613"/>
                    </a:lnTo>
                    <a:lnTo>
                      <a:pt x="303" y="627"/>
                    </a:lnTo>
                    <a:lnTo>
                      <a:pt x="296" y="643"/>
                    </a:lnTo>
                    <a:lnTo>
                      <a:pt x="296" y="643"/>
                    </a:lnTo>
                    <a:lnTo>
                      <a:pt x="280" y="654"/>
                    </a:lnTo>
                    <a:lnTo>
                      <a:pt x="266" y="663"/>
                    </a:lnTo>
                    <a:lnTo>
                      <a:pt x="251" y="667"/>
                    </a:lnTo>
                    <a:lnTo>
                      <a:pt x="237" y="670"/>
                    </a:lnTo>
                    <a:lnTo>
                      <a:pt x="223" y="671"/>
                    </a:lnTo>
                    <a:lnTo>
                      <a:pt x="209" y="672"/>
                    </a:lnTo>
                    <a:lnTo>
                      <a:pt x="196" y="675"/>
                    </a:lnTo>
                    <a:lnTo>
                      <a:pt x="183" y="679"/>
                    </a:lnTo>
                    <a:lnTo>
                      <a:pt x="171" y="687"/>
                    </a:lnTo>
                    <a:lnTo>
                      <a:pt x="158" y="699"/>
                    </a:lnTo>
                    <a:lnTo>
                      <a:pt x="158" y="699"/>
                    </a:lnTo>
                    <a:lnTo>
                      <a:pt x="147" y="690"/>
                    </a:lnTo>
                    <a:lnTo>
                      <a:pt x="141" y="676"/>
                    </a:lnTo>
                    <a:lnTo>
                      <a:pt x="136" y="661"/>
                    </a:lnTo>
                    <a:lnTo>
                      <a:pt x="132" y="643"/>
                    </a:lnTo>
                    <a:lnTo>
                      <a:pt x="128" y="628"/>
                    </a:lnTo>
                    <a:lnTo>
                      <a:pt x="153" y="573"/>
                    </a:lnTo>
                    <a:lnTo>
                      <a:pt x="158" y="578"/>
                    </a:lnTo>
                    <a:lnTo>
                      <a:pt x="158" y="578"/>
                    </a:lnTo>
                    <a:lnTo>
                      <a:pt x="164" y="572"/>
                    </a:lnTo>
                    <a:lnTo>
                      <a:pt x="170" y="566"/>
                    </a:lnTo>
                    <a:lnTo>
                      <a:pt x="173" y="559"/>
                    </a:lnTo>
                    <a:lnTo>
                      <a:pt x="174" y="551"/>
                    </a:lnTo>
                    <a:lnTo>
                      <a:pt x="174" y="543"/>
                    </a:lnTo>
                    <a:lnTo>
                      <a:pt x="174" y="543"/>
                    </a:lnTo>
                    <a:lnTo>
                      <a:pt x="171" y="539"/>
                    </a:lnTo>
                    <a:lnTo>
                      <a:pt x="167" y="537"/>
                    </a:lnTo>
                    <a:lnTo>
                      <a:pt x="161" y="538"/>
                    </a:lnTo>
                    <a:lnTo>
                      <a:pt x="157" y="538"/>
                    </a:lnTo>
                    <a:lnTo>
                      <a:pt x="153" y="538"/>
                    </a:lnTo>
                    <a:lnTo>
                      <a:pt x="153" y="538"/>
                    </a:lnTo>
                    <a:lnTo>
                      <a:pt x="146" y="550"/>
                    </a:lnTo>
                    <a:lnTo>
                      <a:pt x="138" y="563"/>
                    </a:lnTo>
                    <a:lnTo>
                      <a:pt x="130" y="577"/>
                    </a:lnTo>
                    <a:lnTo>
                      <a:pt x="122" y="592"/>
                    </a:lnTo>
                    <a:lnTo>
                      <a:pt x="114" y="606"/>
                    </a:lnTo>
                    <a:lnTo>
                      <a:pt x="108" y="621"/>
                    </a:lnTo>
                    <a:lnTo>
                      <a:pt x="106" y="636"/>
                    </a:lnTo>
                    <a:lnTo>
                      <a:pt x="106" y="652"/>
                    </a:lnTo>
                    <a:lnTo>
                      <a:pt x="111" y="668"/>
                    </a:lnTo>
                    <a:lnTo>
                      <a:pt x="123" y="684"/>
                    </a:lnTo>
                    <a:lnTo>
                      <a:pt x="123" y="684"/>
                    </a:lnTo>
                    <a:lnTo>
                      <a:pt x="122" y="698"/>
                    </a:lnTo>
                    <a:lnTo>
                      <a:pt x="119" y="710"/>
                    </a:lnTo>
                    <a:lnTo>
                      <a:pt x="113" y="722"/>
                    </a:lnTo>
                    <a:lnTo>
                      <a:pt x="108" y="733"/>
                    </a:lnTo>
                    <a:lnTo>
                      <a:pt x="101" y="743"/>
                    </a:lnTo>
                    <a:lnTo>
                      <a:pt x="95" y="753"/>
                    </a:lnTo>
                    <a:lnTo>
                      <a:pt x="88" y="763"/>
                    </a:lnTo>
                    <a:lnTo>
                      <a:pt x="81" y="774"/>
                    </a:lnTo>
                    <a:lnTo>
                      <a:pt x="76" y="786"/>
                    </a:lnTo>
                    <a:lnTo>
                      <a:pt x="72" y="799"/>
                    </a:lnTo>
                    <a:lnTo>
                      <a:pt x="72" y="799"/>
                    </a:lnTo>
                    <a:lnTo>
                      <a:pt x="69" y="804"/>
                    </a:lnTo>
                    <a:lnTo>
                      <a:pt x="63" y="812"/>
                    </a:lnTo>
                    <a:lnTo>
                      <a:pt x="57" y="822"/>
                    </a:lnTo>
                    <a:lnTo>
                      <a:pt x="56" y="831"/>
                    </a:lnTo>
                    <a:lnTo>
                      <a:pt x="66" y="839"/>
                    </a:lnTo>
                    <a:lnTo>
                      <a:pt x="72" y="834"/>
                    </a:lnTo>
                    <a:lnTo>
                      <a:pt x="67" y="838"/>
                    </a:lnTo>
                    <a:lnTo>
                      <a:pt x="62" y="833"/>
                    </a:lnTo>
                    <a:lnTo>
                      <a:pt x="66" y="829"/>
                    </a:lnTo>
                    <a:lnTo>
                      <a:pt x="72" y="834"/>
                    </a:lnTo>
                    <a:lnTo>
                      <a:pt x="72" y="834"/>
                    </a:lnTo>
                    <a:lnTo>
                      <a:pt x="75" y="828"/>
                    </a:lnTo>
                    <a:lnTo>
                      <a:pt x="77" y="823"/>
                    </a:lnTo>
                    <a:lnTo>
                      <a:pt x="80" y="817"/>
                    </a:lnTo>
                    <a:lnTo>
                      <a:pt x="81" y="810"/>
                    </a:lnTo>
                    <a:lnTo>
                      <a:pt x="82" y="804"/>
                    </a:lnTo>
                    <a:lnTo>
                      <a:pt x="82" y="804"/>
                    </a:lnTo>
                    <a:lnTo>
                      <a:pt x="85" y="799"/>
                    </a:lnTo>
                    <a:lnTo>
                      <a:pt x="90" y="793"/>
                    </a:lnTo>
                    <a:lnTo>
                      <a:pt x="95" y="786"/>
                    </a:lnTo>
                    <a:lnTo>
                      <a:pt x="99" y="778"/>
                    </a:lnTo>
                    <a:lnTo>
                      <a:pt x="102" y="769"/>
                    </a:lnTo>
                    <a:lnTo>
                      <a:pt x="102" y="769"/>
                    </a:lnTo>
                    <a:lnTo>
                      <a:pt x="109" y="759"/>
                    </a:lnTo>
                    <a:lnTo>
                      <a:pt x="118" y="750"/>
                    </a:lnTo>
                    <a:lnTo>
                      <a:pt x="127" y="743"/>
                    </a:lnTo>
                    <a:lnTo>
                      <a:pt x="137" y="737"/>
                    </a:lnTo>
                    <a:lnTo>
                      <a:pt x="147" y="731"/>
                    </a:lnTo>
                    <a:lnTo>
                      <a:pt x="158" y="725"/>
                    </a:lnTo>
                    <a:lnTo>
                      <a:pt x="169" y="720"/>
                    </a:lnTo>
                    <a:lnTo>
                      <a:pt x="180" y="713"/>
                    </a:lnTo>
                    <a:lnTo>
                      <a:pt x="189" y="707"/>
                    </a:lnTo>
                    <a:lnTo>
                      <a:pt x="199" y="699"/>
                    </a:lnTo>
                    <a:lnTo>
                      <a:pt x="199" y="699"/>
                    </a:lnTo>
                    <a:lnTo>
                      <a:pt x="208" y="694"/>
                    </a:lnTo>
                    <a:lnTo>
                      <a:pt x="222" y="691"/>
                    </a:lnTo>
                    <a:lnTo>
                      <a:pt x="235" y="690"/>
                    </a:lnTo>
                    <a:lnTo>
                      <a:pt x="250" y="689"/>
                    </a:lnTo>
                    <a:lnTo>
                      <a:pt x="266" y="687"/>
                    </a:lnTo>
                    <a:lnTo>
                      <a:pt x="281" y="683"/>
                    </a:lnTo>
                    <a:lnTo>
                      <a:pt x="295" y="676"/>
                    </a:lnTo>
                    <a:lnTo>
                      <a:pt x="307" y="666"/>
                    </a:lnTo>
                    <a:lnTo>
                      <a:pt x="319" y="649"/>
                    </a:lnTo>
                    <a:lnTo>
                      <a:pt x="327" y="628"/>
                    </a:lnTo>
                    <a:lnTo>
                      <a:pt x="327" y="628"/>
                    </a:lnTo>
                    <a:lnTo>
                      <a:pt x="348" y="604"/>
                    </a:lnTo>
                    <a:lnTo>
                      <a:pt x="368" y="578"/>
                    </a:lnTo>
                    <a:lnTo>
                      <a:pt x="383" y="552"/>
                    </a:lnTo>
                    <a:lnTo>
                      <a:pt x="396" y="524"/>
                    </a:lnTo>
                    <a:lnTo>
                      <a:pt x="411" y="497"/>
                    </a:lnTo>
                    <a:lnTo>
                      <a:pt x="424" y="469"/>
                    </a:lnTo>
                    <a:lnTo>
                      <a:pt x="440" y="443"/>
                    </a:lnTo>
                    <a:lnTo>
                      <a:pt x="459" y="416"/>
                    </a:lnTo>
                    <a:lnTo>
                      <a:pt x="482" y="393"/>
                    </a:lnTo>
                    <a:lnTo>
                      <a:pt x="511" y="372"/>
                    </a:lnTo>
                    <a:lnTo>
                      <a:pt x="511" y="372"/>
                    </a:lnTo>
                    <a:lnTo>
                      <a:pt x="518" y="370"/>
                    </a:lnTo>
                    <a:lnTo>
                      <a:pt x="529" y="373"/>
                    </a:lnTo>
                    <a:lnTo>
                      <a:pt x="539" y="380"/>
                    </a:lnTo>
                    <a:lnTo>
                      <a:pt x="548" y="390"/>
                    </a:lnTo>
                    <a:lnTo>
                      <a:pt x="552" y="402"/>
                    </a:lnTo>
                    <a:lnTo>
                      <a:pt x="552" y="402"/>
                    </a:lnTo>
                    <a:lnTo>
                      <a:pt x="554" y="432"/>
                    </a:lnTo>
                    <a:lnTo>
                      <a:pt x="554" y="461"/>
                    </a:lnTo>
                    <a:lnTo>
                      <a:pt x="552" y="489"/>
                    </a:lnTo>
                    <a:lnTo>
                      <a:pt x="550" y="516"/>
                    </a:lnTo>
                    <a:lnTo>
                      <a:pt x="548" y="543"/>
                    </a:lnTo>
                    <a:lnTo>
                      <a:pt x="547" y="570"/>
                    </a:lnTo>
                    <a:lnTo>
                      <a:pt x="547" y="597"/>
                    </a:lnTo>
                    <a:lnTo>
                      <a:pt x="549" y="623"/>
                    </a:lnTo>
                    <a:lnTo>
                      <a:pt x="553" y="650"/>
                    </a:lnTo>
                    <a:lnTo>
                      <a:pt x="562" y="679"/>
                    </a:lnTo>
                    <a:lnTo>
                      <a:pt x="562" y="679"/>
                    </a:lnTo>
                    <a:lnTo>
                      <a:pt x="562" y="693"/>
                    </a:lnTo>
                    <a:lnTo>
                      <a:pt x="561" y="708"/>
                    </a:lnTo>
                    <a:lnTo>
                      <a:pt x="561" y="722"/>
                    </a:lnTo>
                    <a:lnTo>
                      <a:pt x="560" y="737"/>
                    </a:lnTo>
                    <a:lnTo>
                      <a:pt x="559" y="753"/>
                    </a:lnTo>
                    <a:lnTo>
                      <a:pt x="557" y="767"/>
                    </a:lnTo>
                    <a:lnTo>
                      <a:pt x="556" y="782"/>
                    </a:lnTo>
                    <a:lnTo>
                      <a:pt x="555" y="796"/>
                    </a:lnTo>
                    <a:lnTo>
                      <a:pt x="553" y="810"/>
                    </a:lnTo>
                    <a:lnTo>
                      <a:pt x="552" y="824"/>
                    </a:lnTo>
                    <a:lnTo>
                      <a:pt x="552" y="824"/>
                    </a:lnTo>
                    <a:lnTo>
                      <a:pt x="543" y="831"/>
                    </a:lnTo>
                    <a:lnTo>
                      <a:pt x="539" y="840"/>
                    </a:lnTo>
                    <a:lnTo>
                      <a:pt x="537" y="850"/>
                    </a:lnTo>
                    <a:lnTo>
                      <a:pt x="534" y="860"/>
                    </a:lnTo>
                    <a:lnTo>
                      <a:pt x="531" y="869"/>
                    </a:lnTo>
                    <a:lnTo>
                      <a:pt x="531" y="869"/>
                    </a:lnTo>
                    <a:lnTo>
                      <a:pt x="522" y="880"/>
                    </a:lnTo>
                    <a:lnTo>
                      <a:pt x="513" y="893"/>
                    </a:lnTo>
                    <a:lnTo>
                      <a:pt x="504" y="905"/>
                    </a:lnTo>
                    <a:lnTo>
                      <a:pt x="494" y="917"/>
                    </a:lnTo>
                    <a:lnTo>
                      <a:pt x="487" y="930"/>
                    </a:lnTo>
                    <a:lnTo>
                      <a:pt x="482" y="943"/>
                    </a:lnTo>
                    <a:lnTo>
                      <a:pt x="478" y="957"/>
                    </a:lnTo>
                    <a:lnTo>
                      <a:pt x="478" y="970"/>
                    </a:lnTo>
                    <a:lnTo>
                      <a:pt x="482" y="985"/>
                    </a:lnTo>
                    <a:lnTo>
                      <a:pt x="490" y="1000"/>
                    </a:lnTo>
                    <a:lnTo>
                      <a:pt x="495" y="1005"/>
                    </a:lnTo>
                    <a:lnTo>
                      <a:pt x="495" y="1005"/>
                    </a:lnTo>
                    <a:lnTo>
                      <a:pt x="496" y="982"/>
                    </a:lnTo>
                    <a:lnTo>
                      <a:pt x="503" y="961"/>
                    </a:lnTo>
                    <a:lnTo>
                      <a:pt x="512" y="941"/>
                    </a:lnTo>
                    <a:lnTo>
                      <a:pt x="523" y="923"/>
                    </a:lnTo>
                    <a:lnTo>
                      <a:pt x="535" y="905"/>
                    </a:lnTo>
                    <a:lnTo>
                      <a:pt x="549" y="887"/>
                    </a:lnTo>
                    <a:lnTo>
                      <a:pt x="560" y="867"/>
                    </a:lnTo>
                    <a:lnTo>
                      <a:pt x="570" y="848"/>
                    </a:lnTo>
                    <a:lnTo>
                      <a:pt x="578" y="827"/>
                    </a:lnTo>
                    <a:lnTo>
                      <a:pt x="582" y="804"/>
                    </a:lnTo>
                    <a:lnTo>
                      <a:pt x="582" y="804"/>
                    </a:lnTo>
                    <a:lnTo>
                      <a:pt x="586" y="785"/>
                    </a:lnTo>
                    <a:lnTo>
                      <a:pt x="589" y="765"/>
                    </a:lnTo>
                    <a:lnTo>
                      <a:pt x="590" y="744"/>
                    </a:lnTo>
                    <a:lnTo>
                      <a:pt x="590" y="723"/>
                    </a:lnTo>
                    <a:lnTo>
                      <a:pt x="588" y="701"/>
                    </a:lnTo>
                    <a:lnTo>
                      <a:pt x="585" y="679"/>
                    </a:lnTo>
                    <a:lnTo>
                      <a:pt x="582" y="658"/>
                    </a:lnTo>
                    <a:lnTo>
                      <a:pt x="578" y="636"/>
                    </a:lnTo>
                    <a:lnTo>
                      <a:pt x="575" y="616"/>
                    </a:lnTo>
                    <a:lnTo>
                      <a:pt x="572" y="598"/>
                    </a:lnTo>
                    <a:lnTo>
                      <a:pt x="572" y="598"/>
                    </a:lnTo>
                    <a:lnTo>
                      <a:pt x="568" y="588"/>
                    </a:lnTo>
                    <a:lnTo>
                      <a:pt x="566" y="577"/>
                    </a:lnTo>
                    <a:lnTo>
                      <a:pt x="567" y="565"/>
                    </a:lnTo>
                    <a:lnTo>
                      <a:pt x="567" y="554"/>
                    </a:lnTo>
                    <a:lnTo>
                      <a:pt x="567" y="543"/>
                    </a:lnTo>
                    <a:lnTo>
                      <a:pt x="567" y="543"/>
                    </a:lnTo>
                    <a:lnTo>
                      <a:pt x="586" y="591"/>
                    </a:lnTo>
                    <a:lnTo>
                      <a:pt x="603" y="641"/>
                    </a:lnTo>
                    <a:lnTo>
                      <a:pt x="618" y="693"/>
                    </a:lnTo>
                    <a:lnTo>
                      <a:pt x="631" y="744"/>
                    </a:lnTo>
                    <a:lnTo>
                      <a:pt x="643" y="796"/>
                    </a:lnTo>
                    <a:lnTo>
                      <a:pt x="653" y="849"/>
                    </a:lnTo>
                    <a:lnTo>
                      <a:pt x="661" y="903"/>
                    </a:lnTo>
                    <a:lnTo>
                      <a:pt x="669" y="957"/>
                    </a:lnTo>
                    <a:lnTo>
                      <a:pt x="677" y="1011"/>
                    </a:lnTo>
                    <a:lnTo>
                      <a:pt x="684" y="1065"/>
                    </a:lnTo>
                    <a:lnTo>
                      <a:pt x="684" y="1065"/>
                    </a:lnTo>
                    <a:lnTo>
                      <a:pt x="684" y="1077"/>
                    </a:lnTo>
                    <a:lnTo>
                      <a:pt x="683" y="1088"/>
                    </a:lnTo>
                    <a:lnTo>
                      <a:pt x="680" y="1097"/>
                    </a:lnTo>
                    <a:lnTo>
                      <a:pt x="675" y="1105"/>
                    </a:lnTo>
                    <a:lnTo>
                      <a:pt x="670" y="1113"/>
                    </a:lnTo>
                    <a:lnTo>
                      <a:pt x="665" y="1121"/>
                    </a:lnTo>
                    <a:lnTo>
                      <a:pt x="659" y="1129"/>
                    </a:lnTo>
                    <a:lnTo>
                      <a:pt x="654" y="1137"/>
                    </a:lnTo>
                    <a:lnTo>
                      <a:pt x="651" y="1146"/>
                    </a:lnTo>
                    <a:lnTo>
                      <a:pt x="649" y="1156"/>
                    </a:lnTo>
                    <a:lnTo>
                      <a:pt x="649" y="1156"/>
                    </a:lnTo>
                    <a:lnTo>
                      <a:pt x="645" y="1134"/>
                    </a:lnTo>
                    <a:lnTo>
                      <a:pt x="641" y="1110"/>
                    </a:lnTo>
                    <a:lnTo>
                      <a:pt x="638" y="1087"/>
                    </a:lnTo>
                    <a:lnTo>
                      <a:pt x="636" y="1063"/>
                    </a:lnTo>
                    <a:lnTo>
                      <a:pt x="634" y="1038"/>
                    </a:lnTo>
                    <a:lnTo>
                      <a:pt x="633" y="1013"/>
                    </a:lnTo>
                    <a:lnTo>
                      <a:pt x="632" y="989"/>
                    </a:lnTo>
                    <a:lnTo>
                      <a:pt x="633" y="965"/>
                    </a:lnTo>
                    <a:lnTo>
                      <a:pt x="635" y="942"/>
                    </a:lnTo>
                    <a:lnTo>
                      <a:pt x="638" y="920"/>
                    </a:lnTo>
                    <a:lnTo>
                      <a:pt x="613" y="879"/>
                    </a:lnTo>
                    <a:lnTo>
                      <a:pt x="613" y="879"/>
                    </a:lnTo>
                    <a:lnTo>
                      <a:pt x="612" y="916"/>
                    </a:lnTo>
                    <a:lnTo>
                      <a:pt x="612" y="953"/>
                    </a:lnTo>
                    <a:lnTo>
                      <a:pt x="612" y="991"/>
                    </a:lnTo>
                    <a:lnTo>
                      <a:pt x="613" y="1030"/>
                    </a:lnTo>
                    <a:lnTo>
                      <a:pt x="615" y="1068"/>
                    </a:lnTo>
                    <a:lnTo>
                      <a:pt x="617" y="1106"/>
                    </a:lnTo>
                    <a:lnTo>
                      <a:pt x="618" y="1144"/>
                    </a:lnTo>
                    <a:lnTo>
                      <a:pt x="620" y="1181"/>
                    </a:lnTo>
                    <a:lnTo>
                      <a:pt x="621" y="1216"/>
                    </a:lnTo>
                    <a:lnTo>
                      <a:pt x="623" y="1251"/>
                    </a:lnTo>
                    <a:lnTo>
                      <a:pt x="623" y="1251"/>
                    </a:lnTo>
                    <a:lnTo>
                      <a:pt x="616" y="1252"/>
                    </a:lnTo>
                    <a:lnTo>
                      <a:pt x="609" y="1249"/>
                    </a:lnTo>
                    <a:lnTo>
                      <a:pt x="602" y="1244"/>
                    </a:lnTo>
                    <a:lnTo>
                      <a:pt x="595" y="1242"/>
                    </a:lnTo>
                    <a:lnTo>
                      <a:pt x="587" y="1246"/>
                    </a:lnTo>
                    <a:lnTo>
                      <a:pt x="587" y="1246"/>
                    </a:lnTo>
                    <a:lnTo>
                      <a:pt x="589" y="1254"/>
                    </a:lnTo>
                    <a:lnTo>
                      <a:pt x="592" y="1263"/>
                    </a:lnTo>
                    <a:lnTo>
                      <a:pt x="597" y="1273"/>
                    </a:lnTo>
                    <a:lnTo>
                      <a:pt x="600" y="1282"/>
                    </a:lnTo>
                    <a:lnTo>
                      <a:pt x="602" y="1292"/>
                    </a:lnTo>
                    <a:lnTo>
                      <a:pt x="603" y="1302"/>
                    </a:lnTo>
                    <a:lnTo>
                      <a:pt x="602" y="1311"/>
                    </a:lnTo>
                    <a:lnTo>
                      <a:pt x="600" y="1321"/>
                    </a:lnTo>
                    <a:lnTo>
                      <a:pt x="595" y="1331"/>
                    </a:lnTo>
                    <a:lnTo>
                      <a:pt x="587" y="1341"/>
                    </a:lnTo>
                    <a:lnTo>
                      <a:pt x="587" y="1341"/>
                    </a:lnTo>
                    <a:lnTo>
                      <a:pt x="581" y="1346"/>
                    </a:lnTo>
                    <a:lnTo>
                      <a:pt x="577" y="1352"/>
                    </a:lnTo>
                    <a:lnTo>
                      <a:pt x="575" y="1360"/>
                    </a:lnTo>
                    <a:lnTo>
                      <a:pt x="574" y="1369"/>
                    </a:lnTo>
                    <a:lnTo>
                      <a:pt x="572" y="1377"/>
                    </a:lnTo>
                    <a:lnTo>
                      <a:pt x="572" y="1377"/>
                    </a:lnTo>
                    <a:lnTo>
                      <a:pt x="581" y="1379"/>
                    </a:lnTo>
                    <a:lnTo>
                      <a:pt x="587" y="1375"/>
                    </a:lnTo>
                    <a:lnTo>
                      <a:pt x="592" y="1367"/>
                    </a:lnTo>
                    <a:lnTo>
                      <a:pt x="599" y="1358"/>
                    </a:lnTo>
                    <a:lnTo>
                      <a:pt x="608" y="1352"/>
                    </a:lnTo>
                    <a:lnTo>
                      <a:pt x="608" y="1352"/>
                    </a:lnTo>
                    <a:lnTo>
                      <a:pt x="612" y="1364"/>
                    </a:lnTo>
                    <a:lnTo>
                      <a:pt x="614" y="1375"/>
                    </a:lnTo>
                    <a:lnTo>
                      <a:pt x="613" y="1387"/>
                    </a:lnTo>
                    <a:lnTo>
                      <a:pt x="610" y="1398"/>
                    </a:lnTo>
                    <a:lnTo>
                      <a:pt x="606" y="1409"/>
                    </a:lnTo>
                    <a:lnTo>
                      <a:pt x="599" y="1419"/>
                    </a:lnTo>
                    <a:lnTo>
                      <a:pt x="591" y="1427"/>
                    </a:lnTo>
                    <a:lnTo>
                      <a:pt x="582" y="1435"/>
                    </a:lnTo>
                    <a:lnTo>
                      <a:pt x="572" y="1442"/>
                    </a:lnTo>
                    <a:lnTo>
                      <a:pt x="562" y="1447"/>
                    </a:lnTo>
                    <a:lnTo>
                      <a:pt x="562" y="1447"/>
                    </a:lnTo>
                    <a:lnTo>
                      <a:pt x="560" y="1448"/>
                    </a:lnTo>
                    <a:lnTo>
                      <a:pt x="558" y="1450"/>
                    </a:lnTo>
                    <a:lnTo>
                      <a:pt x="557" y="1452"/>
                    </a:lnTo>
                    <a:lnTo>
                      <a:pt x="556" y="1454"/>
                    </a:lnTo>
                    <a:lnTo>
                      <a:pt x="557" y="1457"/>
                    </a:lnTo>
                    <a:lnTo>
                      <a:pt x="557" y="1457"/>
                    </a:lnTo>
                    <a:lnTo>
                      <a:pt x="562" y="1457"/>
                    </a:lnTo>
                    <a:lnTo>
                      <a:pt x="569" y="1455"/>
                    </a:lnTo>
                    <a:lnTo>
                      <a:pt x="577" y="1450"/>
                    </a:lnTo>
                    <a:lnTo>
                      <a:pt x="584" y="1445"/>
                    </a:lnTo>
                    <a:lnTo>
                      <a:pt x="592" y="1442"/>
                    </a:lnTo>
                    <a:lnTo>
                      <a:pt x="592" y="1442"/>
                    </a:lnTo>
                    <a:lnTo>
                      <a:pt x="587" y="1454"/>
                    </a:lnTo>
                    <a:lnTo>
                      <a:pt x="580" y="1463"/>
                    </a:lnTo>
                    <a:lnTo>
                      <a:pt x="572" y="1470"/>
                    </a:lnTo>
                    <a:lnTo>
                      <a:pt x="565" y="1479"/>
                    </a:lnTo>
                    <a:lnTo>
                      <a:pt x="562" y="1492"/>
                    </a:lnTo>
                    <a:lnTo>
                      <a:pt x="557" y="1487"/>
                    </a:lnTo>
                    <a:lnTo>
                      <a:pt x="557" y="1487"/>
                    </a:lnTo>
                    <a:lnTo>
                      <a:pt x="554" y="1489"/>
                    </a:lnTo>
                    <a:lnTo>
                      <a:pt x="552" y="1491"/>
                    </a:lnTo>
                    <a:lnTo>
                      <a:pt x="552" y="1494"/>
                    </a:lnTo>
                    <a:lnTo>
                      <a:pt x="551" y="1498"/>
                    </a:lnTo>
                    <a:lnTo>
                      <a:pt x="552" y="1502"/>
                    </a:lnTo>
                    <a:lnTo>
                      <a:pt x="552" y="1502"/>
                    </a:lnTo>
                    <a:lnTo>
                      <a:pt x="568" y="1504"/>
                    </a:lnTo>
                    <a:lnTo>
                      <a:pt x="581" y="1498"/>
                    </a:lnTo>
                    <a:lnTo>
                      <a:pt x="593" y="1487"/>
                    </a:lnTo>
                    <a:lnTo>
                      <a:pt x="603" y="1473"/>
                    </a:lnTo>
                    <a:lnTo>
                      <a:pt x="613" y="1462"/>
                    </a:lnTo>
                    <a:lnTo>
                      <a:pt x="613" y="1452"/>
                    </a:lnTo>
                    <a:lnTo>
                      <a:pt x="613" y="1452"/>
                    </a:lnTo>
                    <a:lnTo>
                      <a:pt x="618" y="1447"/>
                    </a:lnTo>
                    <a:lnTo>
                      <a:pt x="622" y="1444"/>
                    </a:lnTo>
                    <a:lnTo>
                      <a:pt x="625" y="1440"/>
                    </a:lnTo>
                    <a:lnTo>
                      <a:pt x="628" y="1434"/>
                    </a:lnTo>
                    <a:lnTo>
                      <a:pt x="633" y="1427"/>
                    </a:lnTo>
                    <a:lnTo>
                      <a:pt x="633" y="1427"/>
                    </a:lnTo>
                    <a:lnTo>
                      <a:pt x="634" y="1411"/>
                    </a:lnTo>
                    <a:lnTo>
                      <a:pt x="634" y="1396"/>
                    </a:lnTo>
                    <a:lnTo>
                      <a:pt x="634" y="1380"/>
                    </a:lnTo>
                    <a:lnTo>
                      <a:pt x="633" y="1365"/>
                    </a:lnTo>
                    <a:lnTo>
                      <a:pt x="631" y="1350"/>
                    </a:lnTo>
                    <a:lnTo>
                      <a:pt x="629" y="1334"/>
                    </a:lnTo>
                    <a:lnTo>
                      <a:pt x="627" y="1320"/>
                    </a:lnTo>
                    <a:lnTo>
                      <a:pt x="625" y="1305"/>
                    </a:lnTo>
                    <a:lnTo>
                      <a:pt x="623" y="1290"/>
                    </a:lnTo>
                    <a:lnTo>
                      <a:pt x="623" y="1276"/>
                    </a:lnTo>
                    <a:lnTo>
                      <a:pt x="623" y="1276"/>
                    </a:lnTo>
                    <a:lnTo>
                      <a:pt x="635" y="1267"/>
                    </a:lnTo>
                    <a:lnTo>
                      <a:pt x="641" y="1254"/>
                    </a:lnTo>
                    <a:lnTo>
                      <a:pt x="644" y="1238"/>
                    </a:lnTo>
                    <a:lnTo>
                      <a:pt x="643" y="1221"/>
                    </a:lnTo>
                    <a:lnTo>
                      <a:pt x="644" y="1206"/>
                    </a:lnTo>
                    <a:lnTo>
                      <a:pt x="644" y="1206"/>
                    </a:lnTo>
                    <a:lnTo>
                      <a:pt x="644" y="1230"/>
                    </a:lnTo>
                    <a:lnTo>
                      <a:pt x="647" y="1255"/>
                    </a:lnTo>
                    <a:lnTo>
                      <a:pt x="652" y="1280"/>
                    </a:lnTo>
                    <a:lnTo>
                      <a:pt x="658" y="1304"/>
                    </a:lnTo>
                    <a:lnTo>
                      <a:pt x="664" y="1328"/>
                    </a:lnTo>
                    <a:lnTo>
                      <a:pt x="670" y="1354"/>
                    </a:lnTo>
                    <a:lnTo>
                      <a:pt x="675" y="1378"/>
                    </a:lnTo>
                    <a:lnTo>
                      <a:pt x="678" y="1403"/>
                    </a:lnTo>
                    <a:lnTo>
                      <a:pt x="677" y="1427"/>
                    </a:lnTo>
                    <a:lnTo>
                      <a:pt x="674" y="1452"/>
                    </a:lnTo>
                    <a:lnTo>
                      <a:pt x="674" y="1452"/>
                    </a:lnTo>
                    <a:lnTo>
                      <a:pt x="671" y="1463"/>
                    </a:lnTo>
                    <a:lnTo>
                      <a:pt x="668" y="1475"/>
                    </a:lnTo>
                    <a:lnTo>
                      <a:pt x="664" y="1486"/>
                    </a:lnTo>
                    <a:lnTo>
                      <a:pt x="663" y="1498"/>
                    </a:lnTo>
                    <a:lnTo>
                      <a:pt x="664" y="1512"/>
                    </a:lnTo>
                    <a:lnTo>
                      <a:pt x="659" y="1512"/>
                    </a:lnTo>
                    <a:lnTo>
                      <a:pt x="659" y="1512"/>
                    </a:lnTo>
                    <a:lnTo>
                      <a:pt x="656" y="1531"/>
                    </a:lnTo>
                    <a:lnTo>
                      <a:pt x="656" y="1551"/>
                    </a:lnTo>
                    <a:lnTo>
                      <a:pt x="659" y="1571"/>
                    </a:lnTo>
                    <a:lnTo>
                      <a:pt x="662" y="1593"/>
                    </a:lnTo>
                    <a:lnTo>
                      <a:pt x="666" y="1613"/>
                    </a:lnTo>
                    <a:lnTo>
                      <a:pt x="668" y="1633"/>
                    </a:lnTo>
                    <a:lnTo>
                      <a:pt x="668" y="1653"/>
                    </a:lnTo>
                    <a:lnTo>
                      <a:pt x="665" y="1672"/>
                    </a:lnTo>
                    <a:lnTo>
                      <a:pt x="657" y="1690"/>
                    </a:lnTo>
                    <a:lnTo>
                      <a:pt x="644" y="1708"/>
                    </a:lnTo>
                    <a:lnTo>
                      <a:pt x="644" y="1708"/>
                    </a:lnTo>
                    <a:lnTo>
                      <a:pt x="638" y="1690"/>
                    </a:lnTo>
                    <a:lnTo>
                      <a:pt x="635" y="1670"/>
                    </a:lnTo>
                    <a:lnTo>
                      <a:pt x="633" y="1649"/>
                    </a:lnTo>
                    <a:lnTo>
                      <a:pt x="633" y="1627"/>
                    </a:lnTo>
                    <a:lnTo>
                      <a:pt x="631" y="1604"/>
                    </a:lnTo>
                    <a:lnTo>
                      <a:pt x="629" y="1582"/>
                    </a:lnTo>
                    <a:lnTo>
                      <a:pt x="625" y="1559"/>
                    </a:lnTo>
                    <a:lnTo>
                      <a:pt x="618" y="1538"/>
                    </a:lnTo>
                    <a:lnTo>
                      <a:pt x="607" y="1518"/>
                    </a:lnTo>
                    <a:lnTo>
                      <a:pt x="592" y="1502"/>
                    </a:lnTo>
                    <a:lnTo>
                      <a:pt x="592" y="1502"/>
                    </a:lnTo>
                    <a:lnTo>
                      <a:pt x="591" y="1514"/>
                    </a:lnTo>
                    <a:lnTo>
                      <a:pt x="592" y="1527"/>
                    </a:lnTo>
                    <a:lnTo>
                      <a:pt x="596" y="1541"/>
                    </a:lnTo>
                    <a:lnTo>
                      <a:pt x="601" y="1554"/>
                    </a:lnTo>
                    <a:lnTo>
                      <a:pt x="608" y="1567"/>
                    </a:lnTo>
                    <a:lnTo>
                      <a:pt x="608" y="1567"/>
                    </a:lnTo>
                    <a:lnTo>
                      <a:pt x="612" y="1584"/>
                    </a:lnTo>
                    <a:lnTo>
                      <a:pt x="614" y="1602"/>
                    </a:lnTo>
                    <a:lnTo>
                      <a:pt x="613" y="1620"/>
                    </a:lnTo>
                    <a:lnTo>
                      <a:pt x="611" y="1638"/>
                    </a:lnTo>
                    <a:lnTo>
                      <a:pt x="609" y="1655"/>
                    </a:lnTo>
                    <a:lnTo>
                      <a:pt x="608" y="1673"/>
                    </a:lnTo>
                    <a:lnTo>
                      <a:pt x="608" y="1689"/>
                    </a:lnTo>
                    <a:lnTo>
                      <a:pt x="611" y="1705"/>
                    </a:lnTo>
                    <a:lnTo>
                      <a:pt x="617" y="1719"/>
                    </a:lnTo>
                    <a:lnTo>
                      <a:pt x="628" y="1733"/>
                    </a:lnTo>
                    <a:lnTo>
                      <a:pt x="628" y="1733"/>
                    </a:lnTo>
                    <a:lnTo>
                      <a:pt x="633" y="1748"/>
                    </a:lnTo>
                    <a:lnTo>
                      <a:pt x="641" y="1763"/>
                    </a:lnTo>
                    <a:lnTo>
                      <a:pt x="652" y="1776"/>
                    </a:lnTo>
                    <a:lnTo>
                      <a:pt x="665" y="1788"/>
                    </a:lnTo>
                    <a:lnTo>
                      <a:pt x="679" y="1798"/>
                    </a:lnTo>
                    <a:lnTo>
                      <a:pt x="679" y="1798"/>
                    </a:lnTo>
                    <a:lnTo>
                      <a:pt x="684" y="1787"/>
                    </a:lnTo>
                    <a:lnTo>
                      <a:pt x="691" y="1777"/>
                    </a:lnTo>
                    <a:lnTo>
                      <a:pt x="698" y="1766"/>
                    </a:lnTo>
                    <a:lnTo>
                      <a:pt x="705" y="1755"/>
                    </a:lnTo>
                    <a:lnTo>
                      <a:pt x="712" y="1743"/>
                    </a:lnTo>
                    <a:lnTo>
                      <a:pt x="719" y="1732"/>
                    </a:lnTo>
                    <a:lnTo>
                      <a:pt x="726" y="1720"/>
                    </a:lnTo>
                    <a:lnTo>
                      <a:pt x="731" y="1708"/>
                    </a:lnTo>
                    <a:lnTo>
                      <a:pt x="736" y="1695"/>
                    </a:lnTo>
                    <a:lnTo>
                      <a:pt x="741" y="1683"/>
                    </a:lnTo>
                    <a:lnTo>
                      <a:pt x="741" y="1683"/>
                    </a:lnTo>
                    <a:lnTo>
                      <a:pt x="731" y="1662"/>
                    </a:lnTo>
                    <a:lnTo>
                      <a:pt x="726" y="1641"/>
                    </a:lnTo>
                    <a:lnTo>
                      <a:pt x="724" y="1619"/>
                    </a:lnTo>
                    <a:lnTo>
                      <a:pt x="725" y="1597"/>
                    </a:lnTo>
                    <a:lnTo>
                      <a:pt x="727" y="1575"/>
                    </a:lnTo>
                    <a:lnTo>
                      <a:pt x="730" y="1552"/>
                    </a:lnTo>
                    <a:lnTo>
                      <a:pt x="732" y="1531"/>
                    </a:lnTo>
                    <a:lnTo>
                      <a:pt x="733" y="1512"/>
                    </a:lnTo>
                    <a:lnTo>
                      <a:pt x="733" y="1493"/>
                    </a:lnTo>
                    <a:lnTo>
                      <a:pt x="730" y="1477"/>
                    </a:lnTo>
                    <a:lnTo>
                      <a:pt x="730" y="1477"/>
                    </a:lnTo>
                    <a:lnTo>
                      <a:pt x="722" y="1483"/>
                    </a:lnTo>
                    <a:lnTo>
                      <a:pt x="719" y="1492"/>
                    </a:lnTo>
                    <a:lnTo>
                      <a:pt x="718" y="1502"/>
                    </a:lnTo>
                    <a:lnTo>
                      <a:pt x="717" y="1512"/>
                    </a:lnTo>
                    <a:lnTo>
                      <a:pt x="715" y="1522"/>
                    </a:lnTo>
                    <a:lnTo>
                      <a:pt x="715" y="1522"/>
                    </a:lnTo>
                    <a:lnTo>
                      <a:pt x="706" y="1546"/>
                    </a:lnTo>
                    <a:lnTo>
                      <a:pt x="703" y="1573"/>
                    </a:lnTo>
                    <a:lnTo>
                      <a:pt x="704" y="1601"/>
                    </a:lnTo>
                    <a:lnTo>
                      <a:pt x="707" y="1628"/>
                    </a:lnTo>
                    <a:lnTo>
                      <a:pt x="709" y="1656"/>
                    </a:lnTo>
                    <a:lnTo>
                      <a:pt x="711" y="1682"/>
                    </a:lnTo>
                    <a:lnTo>
                      <a:pt x="709" y="1707"/>
                    </a:lnTo>
                    <a:lnTo>
                      <a:pt x="701" y="1730"/>
                    </a:lnTo>
                    <a:lnTo>
                      <a:pt x="686" y="1751"/>
                    </a:lnTo>
                    <a:lnTo>
                      <a:pt x="664" y="1768"/>
                    </a:lnTo>
                    <a:lnTo>
                      <a:pt x="664" y="1768"/>
                    </a:lnTo>
                    <a:lnTo>
                      <a:pt x="661" y="1760"/>
                    </a:lnTo>
                    <a:lnTo>
                      <a:pt x="657" y="1752"/>
                    </a:lnTo>
                    <a:lnTo>
                      <a:pt x="654" y="1743"/>
                    </a:lnTo>
                    <a:lnTo>
                      <a:pt x="654" y="1735"/>
                    </a:lnTo>
                    <a:lnTo>
                      <a:pt x="659" y="1728"/>
                    </a:lnTo>
                    <a:lnTo>
                      <a:pt x="659" y="1728"/>
                    </a:lnTo>
                    <a:lnTo>
                      <a:pt x="672" y="1719"/>
                    </a:lnTo>
                    <a:lnTo>
                      <a:pt x="681" y="1709"/>
                    </a:lnTo>
                    <a:lnTo>
                      <a:pt x="687" y="1697"/>
                    </a:lnTo>
                    <a:lnTo>
                      <a:pt x="691" y="1684"/>
                    </a:lnTo>
                    <a:lnTo>
                      <a:pt x="691" y="1671"/>
                    </a:lnTo>
                    <a:lnTo>
                      <a:pt x="691" y="1657"/>
                    </a:lnTo>
                    <a:lnTo>
                      <a:pt x="690" y="1643"/>
                    </a:lnTo>
                    <a:lnTo>
                      <a:pt x="688" y="1630"/>
                    </a:lnTo>
                    <a:lnTo>
                      <a:pt x="687" y="1618"/>
                    </a:lnTo>
                    <a:lnTo>
                      <a:pt x="690" y="1608"/>
                    </a:lnTo>
                    <a:lnTo>
                      <a:pt x="690" y="1608"/>
                    </a:lnTo>
                    <a:lnTo>
                      <a:pt x="685" y="1595"/>
                    </a:lnTo>
                    <a:lnTo>
                      <a:pt x="684" y="1582"/>
                    </a:lnTo>
                    <a:lnTo>
                      <a:pt x="683" y="1568"/>
                    </a:lnTo>
                    <a:lnTo>
                      <a:pt x="683" y="1553"/>
                    </a:lnTo>
                    <a:lnTo>
                      <a:pt x="684" y="1539"/>
                    </a:lnTo>
                    <a:lnTo>
                      <a:pt x="684" y="1539"/>
                    </a:lnTo>
                    <a:lnTo>
                      <a:pt x="686" y="1516"/>
                    </a:lnTo>
                    <a:lnTo>
                      <a:pt x="690" y="1493"/>
                    </a:lnTo>
                    <a:lnTo>
                      <a:pt x="694" y="1468"/>
                    </a:lnTo>
                    <a:lnTo>
                      <a:pt x="697" y="1444"/>
                    </a:lnTo>
                    <a:lnTo>
                      <a:pt x="699" y="1420"/>
                    </a:lnTo>
                    <a:lnTo>
                      <a:pt x="700" y="1395"/>
                    </a:lnTo>
                    <a:lnTo>
                      <a:pt x="699" y="1371"/>
                    </a:lnTo>
                    <a:lnTo>
                      <a:pt x="696" y="1347"/>
                    </a:lnTo>
                    <a:lnTo>
                      <a:pt x="688" y="1323"/>
                    </a:lnTo>
                    <a:lnTo>
                      <a:pt x="679" y="1301"/>
                    </a:lnTo>
                    <a:lnTo>
                      <a:pt x="679" y="1301"/>
                    </a:lnTo>
                    <a:lnTo>
                      <a:pt x="679" y="1291"/>
                    </a:lnTo>
                    <a:lnTo>
                      <a:pt x="679" y="1282"/>
                    </a:lnTo>
                    <a:lnTo>
                      <a:pt x="679" y="1272"/>
                    </a:lnTo>
                    <a:lnTo>
                      <a:pt x="679" y="1263"/>
                    </a:lnTo>
                    <a:lnTo>
                      <a:pt x="678" y="1254"/>
                    </a:lnTo>
                    <a:lnTo>
                      <a:pt x="678" y="1245"/>
                    </a:lnTo>
                    <a:lnTo>
                      <a:pt x="679" y="1235"/>
                    </a:lnTo>
                    <a:lnTo>
                      <a:pt x="680" y="1226"/>
                    </a:lnTo>
                    <a:lnTo>
                      <a:pt x="681" y="1216"/>
                    </a:lnTo>
                    <a:lnTo>
                      <a:pt x="684" y="1206"/>
                    </a:lnTo>
                    <a:lnTo>
                      <a:pt x="705" y="1206"/>
                    </a:lnTo>
                    <a:lnTo>
                      <a:pt x="705" y="1206"/>
                    </a:lnTo>
                    <a:lnTo>
                      <a:pt x="710" y="1232"/>
                    </a:lnTo>
                    <a:lnTo>
                      <a:pt x="713" y="1259"/>
                    </a:lnTo>
                    <a:lnTo>
                      <a:pt x="715" y="1288"/>
                    </a:lnTo>
                    <a:lnTo>
                      <a:pt x="715" y="1318"/>
                    </a:lnTo>
                    <a:lnTo>
                      <a:pt x="716" y="1349"/>
                    </a:lnTo>
                    <a:lnTo>
                      <a:pt x="718" y="1378"/>
                    </a:lnTo>
                    <a:lnTo>
                      <a:pt x="721" y="1407"/>
                    </a:lnTo>
                    <a:lnTo>
                      <a:pt x="727" y="1435"/>
                    </a:lnTo>
                    <a:lnTo>
                      <a:pt x="736" y="1462"/>
                    </a:lnTo>
                    <a:lnTo>
                      <a:pt x="751" y="1487"/>
                    </a:lnTo>
                    <a:lnTo>
                      <a:pt x="751" y="1487"/>
                    </a:lnTo>
                    <a:lnTo>
                      <a:pt x="752" y="1517"/>
                    </a:lnTo>
                    <a:lnTo>
                      <a:pt x="753" y="1548"/>
                    </a:lnTo>
                    <a:lnTo>
                      <a:pt x="755" y="1580"/>
                    </a:lnTo>
                    <a:lnTo>
                      <a:pt x="756" y="1612"/>
                    </a:lnTo>
                    <a:lnTo>
                      <a:pt x="756" y="1644"/>
                    </a:lnTo>
                    <a:lnTo>
                      <a:pt x="753" y="1674"/>
                    </a:lnTo>
                    <a:lnTo>
                      <a:pt x="749" y="1704"/>
                    </a:lnTo>
                    <a:lnTo>
                      <a:pt x="741" y="1732"/>
                    </a:lnTo>
                    <a:lnTo>
                      <a:pt x="729" y="1759"/>
                    </a:lnTo>
                    <a:lnTo>
                      <a:pt x="715" y="1783"/>
                    </a:lnTo>
                    <a:lnTo>
                      <a:pt x="715" y="1783"/>
                    </a:lnTo>
                    <a:lnTo>
                      <a:pt x="712" y="1798"/>
                    </a:lnTo>
                    <a:lnTo>
                      <a:pt x="708" y="1814"/>
                    </a:lnTo>
                    <a:lnTo>
                      <a:pt x="702" y="1828"/>
                    </a:lnTo>
                    <a:lnTo>
                      <a:pt x="694" y="1841"/>
                    </a:lnTo>
                    <a:lnTo>
                      <a:pt x="684" y="1854"/>
                    </a:lnTo>
                    <a:lnTo>
                      <a:pt x="684" y="1854"/>
                    </a:lnTo>
                    <a:lnTo>
                      <a:pt x="666" y="1845"/>
                    </a:lnTo>
                    <a:lnTo>
                      <a:pt x="650" y="1834"/>
                    </a:lnTo>
                    <a:lnTo>
                      <a:pt x="635" y="1823"/>
                    </a:lnTo>
                    <a:lnTo>
                      <a:pt x="624" y="1810"/>
                    </a:lnTo>
                    <a:lnTo>
                      <a:pt x="614" y="1795"/>
                    </a:lnTo>
                    <a:lnTo>
                      <a:pt x="606" y="1780"/>
                    </a:lnTo>
                    <a:lnTo>
                      <a:pt x="600" y="1764"/>
                    </a:lnTo>
                    <a:lnTo>
                      <a:pt x="596" y="1748"/>
                    </a:lnTo>
                    <a:lnTo>
                      <a:pt x="593" y="1730"/>
                    </a:lnTo>
                    <a:lnTo>
                      <a:pt x="592" y="1713"/>
                    </a:lnTo>
                    <a:lnTo>
                      <a:pt x="592" y="1713"/>
                    </a:lnTo>
                    <a:lnTo>
                      <a:pt x="587" y="1700"/>
                    </a:lnTo>
                    <a:lnTo>
                      <a:pt x="583" y="1689"/>
                    </a:lnTo>
                    <a:lnTo>
                      <a:pt x="579" y="1677"/>
                    </a:lnTo>
                    <a:lnTo>
                      <a:pt x="575" y="1666"/>
                    </a:lnTo>
                    <a:lnTo>
                      <a:pt x="570" y="1656"/>
                    </a:lnTo>
                    <a:lnTo>
                      <a:pt x="565" y="1646"/>
                    </a:lnTo>
                    <a:lnTo>
                      <a:pt x="560" y="1636"/>
                    </a:lnTo>
                    <a:lnTo>
                      <a:pt x="553" y="1626"/>
                    </a:lnTo>
                    <a:lnTo>
                      <a:pt x="544" y="1617"/>
                    </a:lnTo>
                    <a:lnTo>
                      <a:pt x="536" y="1608"/>
                    </a:lnTo>
                    <a:lnTo>
                      <a:pt x="536" y="1608"/>
                    </a:lnTo>
                    <a:lnTo>
                      <a:pt x="526" y="1617"/>
                    </a:lnTo>
                    <a:lnTo>
                      <a:pt x="527" y="1624"/>
                    </a:lnTo>
                    <a:lnTo>
                      <a:pt x="533" y="1631"/>
                    </a:lnTo>
                    <a:lnTo>
                      <a:pt x="541" y="1638"/>
                    </a:lnTo>
                    <a:lnTo>
                      <a:pt x="547" y="1648"/>
                    </a:lnTo>
                    <a:lnTo>
                      <a:pt x="552" y="1643"/>
                    </a:lnTo>
                    <a:lnTo>
                      <a:pt x="552" y="1643"/>
                    </a:lnTo>
                    <a:lnTo>
                      <a:pt x="556" y="1652"/>
                    </a:lnTo>
                    <a:lnTo>
                      <a:pt x="559" y="1663"/>
                    </a:lnTo>
                    <a:lnTo>
                      <a:pt x="561" y="1674"/>
                    </a:lnTo>
                    <a:lnTo>
                      <a:pt x="563" y="1686"/>
                    </a:lnTo>
                    <a:lnTo>
                      <a:pt x="564" y="1699"/>
                    </a:lnTo>
                    <a:lnTo>
                      <a:pt x="565" y="1712"/>
                    </a:lnTo>
                    <a:lnTo>
                      <a:pt x="567" y="1724"/>
                    </a:lnTo>
                    <a:lnTo>
                      <a:pt x="571" y="1736"/>
                    </a:lnTo>
                    <a:lnTo>
                      <a:pt x="575" y="1747"/>
                    </a:lnTo>
                    <a:lnTo>
                      <a:pt x="582" y="1758"/>
                    </a:lnTo>
                    <a:lnTo>
                      <a:pt x="582" y="1758"/>
                    </a:lnTo>
                    <a:lnTo>
                      <a:pt x="583" y="1769"/>
                    </a:lnTo>
                    <a:lnTo>
                      <a:pt x="583" y="1779"/>
                    </a:lnTo>
                    <a:lnTo>
                      <a:pt x="582" y="1790"/>
                    </a:lnTo>
                    <a:lnTo>
                      <a:pt x="580" y="1800"/>
                    </a:lnTo>
                    <a:lnTo>
                      <a:pt x="577" y="1811"/>
                    </a:lnTo>
                    <a:lnTo>
                      <a:pt x="573" y="1820"/>
                    </a:lnTo>
                    <a:lnTo>
                      <a:pt x="568" y="1828"/>
                    </a:lnTo>
                    <a:lnTo>
                      <a:pt x="562" y="1836"/>
                    </a:lnTo>
                    <a:lnTo>
                      <a:pt x="555" y="1843"/>
                    </a:lnTo>
                    <a:lnTo>
                      <a:pt x="547" y="1849"/>
                    </a:lnTo>
                    <a:lnTo>
                      <a:pt x="547" y="1849"/>
                    </a:lnTo>
                    <a:lnTo>
                      <a:pt x="525" y="1863"/>
                    </a:lnTo>
                    <a:lnTo>
                      <a:pt x="503" y="1875"/>
                    </a:lnTo>
                    <a:lnTo>
                      <a:pt x="478" y="1885"/>
                    </a:lnTo>
                    <a:lnTo>
                      <a:pt x="453" y="1895"/>
                    </a:lnTo>
                    <a:lnTo>
                      <a:pt x="428" y="1904"/>
                    </a:lnTo>
                    <a:lnTo>
                      <a:pt x="406" y="1916"/>
                    </a:lnTo>
                    <a:lnTo>
                      <a:pt x="385" y="1930"/>
                    </a:lnTo>
                    <a:lnTo>
                      <a:pt x="368" y="1947"/>
                    </a:lnTo>
                    <a:lnTo>
                      <a:pt x="354" y="1970"/>
                    </a:lnTo>
                    <a:lnTo>
                      <a:pt x="347" y="1999"/>
                    </a:lnTo>
                    <a:lnTo>
                      <a:pt x="347" y="1999"/>
                    </a:lnTo>
                    <a:lnTo>
                      <a:pt x="344" y="2012"/>
                    </a:lnTo>
                    <a:lnTo>
                      <a:pt x="340" y="2026"/>
                    </a:lnTo>
                    <a:lnTo>
                      <a:pt x="337" y="2042"/>
                    </a:lnTo>
                    <a:lnTo>
                      <a:pt x="337" y="2056"/>
                    </a:lnTo>
                    <a:lnTo>
                      <a:pt x="342" y="2070"/>
                    </a:lnTo>
                    <a:lnTo>
                      <a:pt x="342" y="2070"/>
                    </a:lnTo>
                    <a:lnTo>
                      <a:pt x="337" y="2062"/>
                    </a:lnTo>
                    <a:lnTo>
                      <a:pt x="333" y="2053"/>
                    </a:lnTo>
                    <a:lnTo>
                      <a:pt x="332" y="2043"/>
                    </a:lnTo>
                    <a:lnTo>
                      <a:pt x="331" y="2034"/>
                    </a:lnTo>
                    <a:lnTo>
                      <a:pt x="332" y="2023"/>
                    </a:lnTo>
                    <a:lnTo>
                      <a:pt x="333" y="2013"/>
                    </a:lnTo>
                    <a:lnTo>
                      <a:pt x="334" y="2003"/>
                    </a:lnTo>
                    <a:lnTo>
                      <a:pt x="335" y="1994"/>
                    </a:lnTo>
                    <a:lnTo>
                      <a:pt x="336" y="1986"/>
                    </a:lnTo>
                    <a:lnTo>
                      <a:pt x="337" y="1979"/>
                    </a:lnTo>
                    <a:lnTo>
                      <a:pt x="342" y="1979"/>
                    </a:lnTo>
                    <a:lnTo>
                      <a:pt x="342" y="1979"/>
                    </a:lnTo>
                    <a:lnTo>
                      <a:pt x="359" y="1925"/>
                    </a:lnTo>
                    <a:lnTo>
                      <a:pt x="369" y="1872"/>
                    </a:lnTo>
                    <a:lnTo>
                      <a:pt x="372" y="1819"/>
                    </a:lnTo>
                    <a:lnTo>
                      <a:pt x="372" y="1766"/>
                    </a:lnTo>
                    <a:lnTo>
                      <a:pt x="369" y="1713"/>
                    </a:lnTo>
                    <a:lnTo>
                      <a:pt x="365" y="1659"/>
                    </a:lnTo>
                    <a:lnTo>
                      <a:pt x="362" y="1606"/>
                    </a:lnTo>
                    <a:lnTo>
                      <a:pt x="361" y="1551"/>
                    </a:lnTo>
                    <a:lnTo>
                      <a:pt x="364" y="1497"/>
                    </a:lnTo>
                    <a:lnTo>
                      <a:pt x="373" y="1442"/>
                    </a:lnTo>
                    <a:lnTo>
                      <a:pt x="368" y="1437"/>
                    </a:lnTo>
                    <a:lnTo>
                      <a:pt x="368" y="1437"/>
                    </a:lnTo>
                    <a:lnTo>
                      <a:pt x="364" y="1451"/>
                    </a:lnTo>
                    <a:lnTo>
                      <a:pt x="361" y="1466"/>
                    </a:lnTo>
                    <a:lnTo>
                      <a:pt x="358" y="1482"/>
                    </a:lnTo>
                    <a:lnTo>
                      <a:pt x="355" y="1497"/>
                    </a:lnTo>
                    <a:lnTo>
                      <a:pt x="353" y="1513"/>
                    </a:lnTo>
                    <a:lnTo>
                      <a:pt x="351" y="1529"/>
                    </a:lnTo>
                    <a:lnTo>
                      <a:pt x="349" y="1545"/>
                    </a:lnTo>
                    <a:lnTo>
                      <a:pt x="348" y="1561"/>
                    </a:lnTo>
                    <a:lnTo>
                      <a:pt x="347" y="1577"/>
                    </a:lnTo>
                    <a:lnTo>
                      <a:pt x="347" y="1593"/>
                    </a:lnTo>
                    <a:lnTo>
                      <a:pt x="347" y="1593"/>
                    </a:lnTo>
                    <a:lnTo>
                      <a:pt x="345" y="1634"/>
                    </a:lnTo>
                    <a:lnTo>
                      <a:pt x="345" y="1677"/>
                    </a:lnTo>
                    <a:lnTo>
                      <a:pt x="347" y="1719"/>
                    </a:lnTo>
                    <a:lnTo>
                      <a:pt x="349" y="1763"/>
                    </a:lnTo>
                    <a:lnTo>
                      <a:pt x="350" y="1807"/>
                    </a:lnTo>
                    <a:lnTo>
                      <a:pt x="349" y="1849"/>
                    </a:lnTo>
                    <a:lnTo>
                      <a:pt x="345" y="1891"/>
                    </a:lnTo>
                    <a:lnTo>
                      <a:pt x="336" y="1932"/>
                    </a:lnTo>
                    <a:lnTo>
                      <a:pt x="322" y="1971"/>
                    </a:lnTo>
                    <a:lnTo>
                      <a:pt x="301" y="2009"/>
                    </a:lnTo>
                    <a:lnTo>
                      <a:pt x="301" y="2009"/>
                    </a:lnTo>
                    <a:lnTo>
                      <a:pt x="299" y="2027"/>
                    </a:lnTo>
                    <a:lnTo>
                      <a:pt x="302" y="2045"/>
                    </a:lnTo>
                    <a:lnTo>
                      <a:pt x="309" y="2062"/>
                    </a:lnTo>
                    <a:lnTo>
                      <a:pt x="317" y="2078"/>
                    </a:lnTo>
                    <a:lnTo>
                      <a:pt x="325" y="2093"/>
                    </a:lnTo>
                    <a:lnTo>
                      <a:pt x="332" y="2109"/>
                    </a:lnTo>
                    <a:lnTo>
                      <a:pt x="338" y="2124"/>
                    </a:lnTo>
                    <a:lnTo>
                      <a:pt x="341" y="2140"/>
                    </a:lnTo>
                    <a:lnTo>
                      <a:pt x="339" y="2157"/>
                    </a:lnTo>
                    <a:lnTo>
                      <a:pt x="332" y="2175"/>
                    </a:lnTo>
                    <a:lnTo>
                      <a:pt x="332" y="2175"/>
                    </a:lnTo>
                    <a:lnTo>
                      <a:pt x="317" y="2192"/>
                    </a:lnTo>
                    <a:lnTo>
                      <a:pt x="300" y="2207"/>
                    </a:lnTo>
                    <a:lnTo>
                      <a:pt x="284" y="2222"/>
                    </a:lnTo>
                    <a:lnTo>
                      <a:pt x="267" y="2236"/>
                    </a:lnTo>
                    <a:lnTo>
                      <a:pt x="249" y="2249"/>
                    </a:lnTo>
                    <a:lnTo>
                      <a:pt x="232" y="2261"/>
                    </a:lnTo>
                    <a:lnTo>
                      <a:pt x="215" y="2273"/>
                    </a:lnTo>
                    <a:lnTo>
                      <a:pt x="197" y="2284"/>
                    </a:lnTo>
                    <a:lnTo>
                      <a:pt x="180" y="2295"/>
                    </a:lnTo>
                    <a:lnTo>
                      <a:pt x="163" y="2306"/>
                    </a:lnTo>
                    <a:lnTo>
                      <a:pt x="163" y="2306"/>
                    </a:lnTo>
                    <a:lnTo>
                      <a:pt x="160" y="2281"/>
                    </a:lnTo>
                    <a:lnTo>
                      <a:pt x="160" y="2256"/>
                    </a:lnTo>
                    <a:lnTo>
                      <a:pt x="162" y="2234"/>
                    </a:lnTo>
                    <a:lnTo>
                      <a:pt x="166" y="2211"/>
                    </a:lnTo>
                    <a:lnTo>
                      <a:pt x="170" y="2190"/>
                    </a:lnTo>
                    <a:lnTo>
                      <a:pt x="175" y="2168"/>
                    </a:lnTo>
                    <a:lnTo>
                      <a:pt x="180" y="2147"/>
                    </a:lnTo>
                    <a:lnTo>
                      <a:pt x="187" y="2126"/>
                    </a:lnTo>
                    <a:lnTo>
                      <a:pt x="193" y="2105"/>
                    </a:lnTo>
                    <a:lnTo>
                      <a:pt x="199" y="2085"/>
                    </a:lnTo>
                    <a:lnTo>
                      <a:pt x="199" y="2085"/>
                    </a:lnTo>
                    <a:lnTo>
                      <a:pt x="206" y="2072"/>
                    </a:lnTo>
                    <a:lnTo>
                      <a:pt x="214" y="2058"/>
                    </a:lnTo>
                    <a:lnTo>
                      <a:pt x="220" y="2042"/>
                    </a:lnTo>
                    <a:lnTo>
                      <a:pt x="225" y="2026"/>
                    </a:lnTo>
                    <a:lnTo>
                      <a:pt x="230" y="2014"/>
                    </a:lnTo>
                    <a:lnTo>
                      <a:pt x="230" y="2014"/>
                    </a:lnTo>
                    <a:lnTo>
                      <a:pt x="236" y="1988"/>
                    </a:lnTo>
                    <a:lnTo>
                      <a:pt x="244" y="1962"/>
                    </a:lnTo>
                    <a:lnTo>
                      <a:pt x="252" y="1937"/>
                    </a:lnTo>
                    <a:lnTo>
                      <a:pt x="261" y="1912"/>
                    </a:lnTo>
                    <a:lnTo>
                      <a:pt x="268" y="1887"/>
                    </a:lnTo>
                    <a:lnTo>
                      <a:pt x="275" y="1862"/>
                    </a:lnTo>
                    <a:lnTo>
                      <a:pt x="279" y="1838"/>
                    </a:lnTo>
                    <a:lnTo>
                      <a:pt x="282" y="1815"/>
                    </a:lnTo>
                    <a:lnTo>
                      <a:pt x="283" y="1790"/>
                    </a:lnTo>
                    <a:lnTo>
                      <a:pt x="281" y="1768"/>
                    </a:lnTo>
                    <a:lnTo>
                      <a:pt x="286" y="1768"/>
                    </a:lnTo>
                    <a:lnTo>
                      <a:pt x="286" y="1768"/>
                    </a:lnTo>
                    <a:lnTo>
                      <a:pt x="294" y="1735"/>
                    </a:lnTo>
                    <a:lnTo>
                      <a:pt x="297" y="1700"/>
                    </a:lnTo>
                    <a:lnTo>
                      <a:pt x="296" y="1665"/>
                    </a:lnTo>
                    <a:lnTo>
                      <a:pt x="294" y="1629"/>
                    </a:lnTo>
                    <a:lnTo>
                      <a:pt x="291" y="1592"/>
                    </a:lnTo>
                    <a:lnTo>
                      <a:pt x="290" y="1555"/>
                    </a:lnTo>
                    <a:lnTo>
                      <a:pt x="292" y="1520"/>
                    </a:lnTo>
                    <a:lnTo>
                      <a:pt x="298" y="1485"/>
                    </a:lnTo>
                    <a:lnTo>
                      <a:pt x="311" y="1452"/>
                    </a:lnTo>
                    <a:lnTo>
                      <a:pt x="332" y="1422"/>
                    </a:lnTo>
                    <a:lnTo>
                      <a:pt x="332" y="1422"/>
                    </a:lnTo>
                    <a:lnTo>
                      <a:pt x="337" y="1390"/>
                    </a:lnTo>
                    <a:lnTo>
                      <a:pt x="345" y="1359"/>
                    </a:lnTo>
                    <a:lnTo>
                      <a:pt x="354" y="1327"/>
                    </a:lnTo>
                    <a:lnTo>
                      <a:pt x="364" y="1297"/>
                    </a:lnTo>
                    <a:lnTo>
                      <a:pt x="374" y="1267"/>
                    </a:lnTo>
                    <a:lnTo>
                      <a:pt x="384" y="1237"/>
                    </a:lnTo>
                    <a:lnTo>
                      <a:pt x="394" y="1207"/>
                    </a:lnTo>
                    <a:lnTo>
                      <a:pt x="404" y="1177"/>
                    </a:lnTo>
                    <a:lnTo>
                      <a:pt x="412" y="1147"/>
                    </a:lnTo>
                    <a:lnTo>
                      <a:pt x="419" y="1116"/>
                    </a:lnTo>
                    <a:lnTo>
                      <a:pt x="419" y="1116"/>
                    </a:lnTo>
                    <a:lnTo>
                      <a:pt x="422" y="1107"/>
                    </a:lnTo>
                    <a:lnTo>
                      <a:pt x="425" y="1099"/>
                    </a:lnTo>
                    <a:lnTo>
                      <a:pt x="428" y="1090"/>
                    </a:lnTo>
                    <a:lnTo>
                      <a:pt x="430" y="1080"/>
                    </a:lnTo>
                    <a:lnTo>
                      <a:pt x="432" y="1070"/>
                    </a:lnTo>
                    <a:lnTo>
                      <a:pt x="433" y="1059"/>
                    </a:lnTo>
                    <a:lnTo>
                      <a:pt x="434" y="1049"/>
                    </a:lnTo>
                    <a:lnTo>
                      <a:pt x="434" y="1038"/>
                    </a:lnTo>
                    <a:lnTo>
                      <a:pt x="434" y="1029"/>
                    </a:lnTo>
                    <a:lnTo>
                      <a:pt x="434" y="1020"/>
                    </a:lnTo>
                    <a:lnTo>
                      <a:pt x="434" y="1020"/>
                    </a:lnTo>
                    <a:lnTo>
                      <a:pt x="425" y="1033"/>
                    </a:lnTo>
                    <a:lnTo>
                      <a:pt x="418" y="1047"/>
                    </a:lnTo>
                    <a:lnTo>
                      <a:pt x="413" y="1062"/>
                    </a:lnTo>
                    <a:lnTo>
                      <a:pt x="408" y="1077"/>
                    </a:lnTo>
                    <a:lnTo>
                      <a:pt x="404" y="1093"/>
                    </a:lnTo>
                    <a:lnTo>
                      <a:pt x="399" y="1109"/>
                    </a:lnTo>
                    <a:lnTo>
                      <a:pt x="396" y="1125"/>
                    </a:lnTo>
                    <a:lnTo>
                      <a:pt x="394" y="1139"/>
                    </a:lnTo>
                    <a:lnTo>
                      <a:pt x="391" y="1153"/>
                    </a:lnTo>
                    <a:lnTo>
                      <a:pt x="388" y="1166"/>
                    </a:lnTo>
                    <a:lnTo>
                      <a:pt x="388" y="1166"/>
                    </a:lnTo>
                    <a:lnTo>
                      <a:pt x="379" y="1199"/>
                    </a:lnTo>
                    <a:lnTo>
                      <a:pt x="370" y="1231"/>
                    </a:lnTo>
                    <a:lnTo>
                      <a:pt x="361" y="1262"/>
                    </a:lnTo>
                    <a:lnTo>
                      <a:pt x="350" y="1293"/>
                    </a:lnTo>
                    <a:lnTo>
                      <a:pt x="339" y="1324"/>
                    </a:lnTo>
                    <a:lnTo>
                      <a:pt x="328" y="1355"/>
                    </a:lnTo>
                    <a:lnTo>
                      <a:pt x="318" y="1385"/>
                    </a:lnTo>
                    <a:lnTo>
                      <a:pt x="306" y="1415"/>
                    </a:lnTo>
                    <a:lnTo>
                      <a:pt x="296" y="1445"/>
                    </a:lnTo>
                    <a:lnTo>
                      <a:pt x="286" y="1477"/>
                    </a:lnTo>
                    <a:lnTo>
                      <a:pt x="286" y="1477"/>
                    </a:lnTo>
                    <a:lnTo>
                      <a:pt x="279" y="1483"/>
                    </a:lnTo>
                    <a:lnTo>
                      <a:pt x="271" y="1491"/>
                    </a:lnTo>
                    <a:lnTo>
                      <a:pt x="261" y="1500"/>
                    </a:lnTo>
                    <a:lnTo>
                      <a:pt x="251" y="1510"/>
                    </a:lnTo>
                    <a:lnTo>
                      <a:pt x="240" y="1520"/>
                    </a:lnTo>
                    <a:lnTo>
                      <a:pt x="230" y="1530"/>
                    </a:lnTo>
                    <a:lnTo>
                      <a:pt x="219" y="1538"/>
                    </a:lnTo>
                    <a:lnTo>
                      <a:pt x="208" y="1545"/>
                    </a:lnTo>
                    <a:lnTo>
                      <a:pt x="199" y="1549"/>
                    </a:lnTo>
                    <a:lnTo>
                      <a:pt x="191" y="1550"/>
                    </a:lnTo>
                    <a:lnTo>
                      <a:pt x="191" y="1550"/>
                    </a:lnTo>
                    <a:lnTo>
                      <a:pt x="191" y="1550"/>
                    </a:lnTo>
                    <a:lnTo>
                      <a:pt x="205" y="1527"/>
                    </a:lnTo>
                    <a:lnTo>
                      <a:pt x="216" y="1501"/>
                    </a:lnTo>
                    <a:lnTo>
                      <a:pt x="222" y="1475"/>
                    </a:lnTo>
                    <a:lnTo>
                      <a:pt x="226" y="1448"/>
                    </a:lnTo>
                    <a:lnTo>
                      <a:pt x="229" y="1420"/>
                    </a:lnTo>
                    <a:lnTo>
                      <a:pt x="231" y="1391"/>
                    </a:lnTo>
                    <a:lnTo>
                      <a:pt x="234" y="1363"/>
                    </a:lnTo>
                    <a:lnTo>
                      <a:pt x="238" y="1334"/>
                    </a:lnTo>
                    <a:lnTo>
                      <a:pt x="244" y="1307"/>
                    </a:lnTo>
                    <a:lnTo>
                      <a:pt x="255" y="1281"/>
                    </a:lnTo>
                    <a:lnTo>
                      <a:pt x="261" y="1286"/>
                    </a:lnTo>
                    <a:lnTo>
                      <a:pt x="261" y="1286"/>
                    </a:lnTo>
                    <a:lnTo>
                      <a:pt x="264" y="1276"/>
                    </a:lnTo>
                    <a:lnTo>
                      <a:pt x="269" y="1264"/>
                    </a:lnTo>
                    <a:lnTo>
                      <a:pt x="274" y="1250"/>
                    </a:lnTo>
                    <a:lnTo>
                      <a:pt x="278" y="1235"/>
                    </a:lnTo>
                    <a:lnTo>
                      <a:pt x="281" y="1221"/>
                    </a:lnTo>
                    <a:lnTo>
                      <a:pt x="281" y="1221"/>
                    </a:lnTo>
                    <a:lnTo>
                      <a:pt x="280" y="1223"/>
                    </a:lnTo>
                    <a:lnTo>
                      <a:pt x="281" y="1225"/>
                    </a:lnTo>
                    <a:lnTo>
                      <a:pt x="282" y="1227"/>
                    </a:lnTo>
                    <a:lnTo>
                      <a:pt x="284" y="1229"/>
                    </a:lnTo>
                    <a:lnTo>
                      <a:pt x="286" y="1231"/>
                    </a:lnTo>
                    <a:lnTo>
                      <a:pt x="286" y="1231"/>
                    </a:lnTo>
                    <a:lnTo>
                      <a:pt x="291" y="1215"/>
                    </a:lnTo>
                    <a:lnTo>
                      <a:pt x="295" y="1200"/>
                    </a:lnTo>
                    <a:lnTo>
                      <a:pt x="299" y="1184"/>
                    </a:lnTo>
                    <a:lnTo>
                      <a:pt x="303" y="1169"/>
                    </a:lnTo>
                    <a:lnTo>
                      <a:pt x="307" y="1153"/>
                    </a:lnTo>
                    <a:lnTo>
                      <a:pt x="313" y="1138"/>
                    </a:lnTo>
                    <a:lnTo>
                      <a:pt x="318" y="1123"/>
                    </a:lnTo>
                    <a:lnTo>
                      <a:pt x="325" y="1107"/>
                    </a:lnTo>
                    <a:lnTo>
                      <a:pt x="332" y="1093"/>
                    </a:lnTo>
                    <a:lnTo>
                      <a:pt x="342" y="1080"/>
                    </a:lnTo>
                    <a:lnTo>
                      <a:pt x="337" y="1075"/>
                    </a:lnTo>
                    <a:lnTo>
                      <a:pt x="337" y="1075"/>
                    </a:lnTo>
                    <a:lnTo>
                      <a:pt x="350" y="1055"/>
                    </a:lnTo>
                    <a:lnTo>
                      <a:pt x="363" y="1036"/>
                    </a:lnTo>
                    <a:lnTo>
                      <a:pt x="372" y="1018"/>
                    </a:lnTo>
                    <a:lnTo>
                      <a:pt x="380" y="1000"/>
                    </a:lnTo>
                    <a:lnTo>
                      <a:pt x="387" y="981"/>
                    </a:lnTo>
                    <a:lnTo>
                      <a:pt x="393" y="962"/>
                    </a:lnTo>
                    <a:lnTo>
                      <a:pt x="399" y="943"/>
                    </a:lnTo>
                    <a:lnTo>
                      <a:pt x="406" y="923"/>
                    </a:lnTo>
                    <a:lnTo>
                      <a:pt x="412" y="902"/>
                    </a:lnTo>
                    <a:lnTo>
                      <a:pt x="419" y="879"/>
                    </a:lnTo>
                    <a:lnTo>
                      <a:pt x="414" y="874"/>
                    </a:lnTo>
                    <a:lnTo>
                      <a:pt x="398" y="890"/>
                    </a:lnTo>
                    <a:lnTo>
                      <a:pt x="404" y="895"/>
                    </a:lnTo>
                    <a:lnTo>
                      <a:pt x="404" y="895"/>
                    </a:lnTo>
                    <a:lnTo>
                      <a:pt x="394" y="910"/>
                    </a:lnTo>
                    <a:lnTo>
                      <a:pt x="388" y="924"/>
                    </a:lnTo>
                    <a:lnTo>
                      <a:pt x="384" y="938"/>
                    </a:lnTo>
                    <a:lnTo>
                      <a:pt x="380" y="950"/>
                    </a:lnTo>
                    <a:lnTo>
                      <a:pt x="377" y="963"/>
                    </a:lnTo>
                    <a:lnTo>
                      <a:pt x="373" y="975"/>
                    </a:lnTo>
                    <a:lnTo>
                      <a:pt x="369" y="987"/>
                    </a:lnTo>
                    <a:lnTo>
                      <a:pt x="364" y="999"/>
                    </a:lnTo>
                    <a:lnTo>
                      <a:pt x="357" y="1012"/>
                    </a:lnTo>
                    <a:lnTo>
                      <a:pt x="347" y="1025"/>
                    </a:lnTo>
                    <a:lnTo>
                      <a:pt x="347" y="1025"/>
                    </a:lnTo>
                    <a:lnTo>
                      <a:pt x="337" y="1042"/>
                    </a:lnTo>
                    <a:lnTo>
                      <a:pt x="328" y="1059"/>
                    </a:lnTo>
                    <a:lnTo>
                      <a:pt x="319" y="1077"/>
                    </a:lnTo>
                    <a:lnTo>
                      <a:pt x="311" y="1095"/>
                    </a:lnTo>
                    <a:lnTo>
                      <a:pt x="302" y="1114"/>
                    </a:lnTo>
                    <a:lnTo>
                      <a:pt x="295" y="1133"/>
                    </a:lnTo>
                    <a:lnTo>
                      <a:pt x="288" y="1151"/>
                    </a:lnTo>
                    <a:lnTo>
                      <a:pt x="282" y="1170"/>
                    </a:lnTo>
                    <a:lnTo>
                      <a:pt x="276" y="1188"/>
                    </a:lnTo>
                    <a:lnTo>
                      <a:pt x="271" y="1206"/>
                    </a:lnTo>
                    <a:lnTo>
                      <a:pt x="271" y="1206"/>
                    </a:lnTo>
                    <a:lnTo>
                      <a:pt x="266" y="1212"/>
                    </a:lnTo>
                    <a:lnTo>
                      <a:pt x="261" y="1222"/>
                    </a:lnTo>
                    <a:lnTo>
                      <a:pt x="256" y="1235"/>
                    </a:lnTo>
                    <a:lnTo>
                      <a:pt x="252" y="1248"/>
                    </a:lnTo>
                    <a:lnTo>
                      <a:pt x="250" y="1261"/>
                    </a:lnTo>
                    <a:lnTo>
                      <a:pt x="250" y="1261"/>
                    </a:lnTo>
                    <a:lnTo>
                      <a:pt x="239" y="1271"/>
                    </a:lnTo>
                    <a:lnTo>
                      <a:pt x="233" y="1285"/>
                    </a:lnTo>
                    <a:lnTo>
                      <a:pt x="230" y="1301"/>
                    </a:lnTo>
                    <a:lnTo>
                      <a:pt x="226" y="1317"/>
                    </a:lnTo>
                    <a:lnTo>
                      <a:pt x="220" y="1331"/>
                    </a:lnTo>
                    <a:lnTo>
                      <a:pt x="220" y="1331"/>
                    </a:lnTo>
                    <a:lnTo>
                      <a:pt x="214" y="1358"/>
                    </a:lnTo>
                    <a:lnTo>
                      <a:pt x="209" y="1388"/>
                    </a:lnTo>
                    <a:lnTo>
                      <a:pt x="207" y="1419"/>
                    </a:lnTo>
                    <a:lnTo>
                      <a:pt x="204" y="1452"/>
                    </a:lnTo>
                    <a:lnTo>
                      <a:pt x="201" y="1483"/>
                    </a:lnTo>
                    <a:lnTo>
                      <a:pt x="194" y="1513"/>
                    </a:lnTo>
                    <a:lnTo>
                      <a:pt x="184" y="1539"/>
                    </a:lnTo>
                    <a:lnTo>
                      <a:pt x="169" y="1561"/>
                    </a:lnTo>
                    <a:lnTo>
                      <a:pt x="147" y="1577"/>
                    </a:lnTo>
                    <a:lnTo>
                      <a:pt x="119" y="1586"/>
                    </a:lnTo>
                    <a:lnTo>
                      <a:pt x="119" y="1586"/>
                    </a:lnTo>
                    <a:lnTo>
                      <a:pt x="106" y="1587"/>
                    </a:lnTo>
                    <a:lnTo>
                      <a:pt x="91" y="1585"/>
                    </a:lnTo>
                    <a:lnTo>
                      <a:pt x="75" y="1580"/>
                    </a:lnTo>
                    <a:lnTo>
                      <a:pt x="61" y="1575"/>
                    </a:lnTo>
                    <a:lnTo>
                      <a:pt x="54" y="1570"/>
                    </a:lnTo>
                    <a:lnTo>
                      <a:pt x="51" y="1537"/>
                    </a:lnTo>
                    <a:lnTo>
                      <a:pt x="51" y="1537"/>
                    </a:lnTo>
                    <a:lnTo>
                      <a:pt x="46" y="1501"/>
                    </a:lnTo>
                    <a:lnTo>
                      <a:pt x="45" y="1464"/>
                    </a:lnTo>
                    <a:lnTo>
                      <a:pt x="45" y="1427"/>
                    </a:lnTo>
                    <a:lnTo>
                      <a:pt x="46" y="1389"/>
                    </a:lnTo>
                    <a:lnTo>
                      <a:pt x="47" y="1352"/>
                    </a:lnTo>
                    <a:lnTo>
                      <a:pt x="46" y="1314"/>
                    </a:lnTo>
                    <a:lnTo>
                      <a:pt x="43" y="1278"/>
                    </a:lnTo>
                    <a:lnTo>
                      <a:pt x="36" y="1243"/>
                    </a:lnTo>
                    <a:lnTo>
                      <a:pt x="24" y="1211"/>
                    </a:lnTo>
                    <a:lnTo>
                      <a:pt x="5" y="1181"/>
                    </a:lnTo>
                    <a:lnTo>
                      <a:pt x="5" y="1181"/>
                    </a:lnTo>
                    <a:lnTo>
                      <a:pt x="7" y="1171"/>
                    </a:lnTo>
                    <a:lnTo>
                      <a:pt x="8" y="1160"/>
                    </a:lnTo>
                    <a:lnTo>
                      <a:pt x="9" y="1149"/>
                    </a:lnTo>
                    <a:lnTo>
                      <a:pt x="10" y="1137"/>
                    </a:lnTo>
                    <a:lnTo>
                      <a:pt x="11" y="1126"/>
                    </a:lnTo>
                    <a:lnTo>
                      <a:pt x="13" y="1113"/>
                    </a:lnTo>
                    <a:lnTo>
                      <a:pt x="15" y="1101"/>
                    </a:lnTo>
                    <a:lnTo>
                      <a:pt x="19" y="1090"/>
                    </a:lnTo>
                    <a:lnTo>
                      <a:pt x="24" y="1079"/>
                    </a:lnTo>
                    <a:lnTo>
                      <a:pt x="31" y="1070"/>
                    </a:lnTo>
                    <a:lnTo>
                      <a:pt x="31" y="1070"/>
                    </a:lnTo>
                    <a:lnTo>
                      <a:pt x="24" y="1064"/>
                    </a:lnTo>
                    <a:lnTo>
                      <a:pt x="19" y="1056"/>
                    </a:lnTo>
                    <a:lnTo>
                      <a:pt x="19" y="1045"/>
                    </a:lnTo>
                    <a:lnTo>
                      <a:pt x="21" y="1033"/>
                    </a:lnTo>
                    <a:lnTo>
                      <a:pt x="25" y="1020"/>
                    </a:lnTo>
                    <a:lnTo>
                      <a:pt x="28" y="1005"/>
                    </a:lnTo>
                    <a:lnTo>
                      <a:pt x="31" y="991"/>
                    </a:lnTo>
                    <a:lnTo>
                      <a:pt x="33" y="976"/>
                    </a:lnTo>
                    <a:lnTo>
                      <a:pt x="33" y="962"/>
                    </a:lnTo>
                    <a:lnTo>
                      <a:pt x="31" y="950"/>
                    </a:lnTo>
                    <a:lnTo>
                      <a:pt x="31" y="950"/>
                    </a:lnTo>
                    <a:lnTo>
                      <a:pt x="41" y="919"/>
                    </a:lnTo>
                    <a:lnTo>
                      <a:pt x="47" y="891"/>
                    </a:lnTo>
                    <a:lnTo>
                      <a:pt x="50" y="863"/>
                    </a:lnTo>
                    <a:lnTo>
                      <a:pt x="51" y="836"/>
                    </a:lnTo>
                    <a:lnTo>
                      <a:pt x="50" y="810"/>
                    </a:lnTo>
                    <a:lnTo>
                      <a:pt x="49" y="784"/>
                    </a:lnTo>
                    <a:lnTo>
                      <a:pt x="48" y="758"/>
                    </a:lnTo>
                    <a:lnTo>
                      <a:pt x="48" y="730"/>
                    </a:lnTo>
                    <a:lnTo>
                      <a:pt x="51" y="700"/>
                    </a:lnTo>
                    <a:lnTo>
                      <a:pt x="56" y="669"/>
                    </a:lnTo>
                    <a:lnTo>
                      <a:pt x="56" y="669"/>
                    </a:lnTo>
                    <a:lnTo>
                      <a:pt x="67" y="661"/>
                    </a:lnTo>
                    <a:lnTo>
                      <a:pt x="76" y="650"/>
                    </a:lnTo>
                    <a:lnTo>
                      <a:pt x="83" y="638"/>
                    </a:lnTo>
                    <a:lnTo>
                      <a:pt x="89" y="625"/>
                    </a:lnTo>
                    <a:lnTo>
                      <a:pt x="93" y="611"/>
                    </a:lnTo>
                    <a:lnTo>
                      <a:pt x="95" y="597"/>
                    </a:lnTo>
                    <a:lnTo>
                      <a:pt x="97" y="583"/>
                    </a:lnTo>
                    <a:lnTo>
                      <a:pt x="99" y="568"/>
                    </a:lnTo>
                    <a:lnTo>
                      <a:pt x="100" y="555"/>
                    </a:lnTo>
                    <a:lnTo>
                      <a:pt x="102" y="543"/>
                    </a:lnTo>
                    <a:lnTo>
                      <a:pt x="102" y="543"/>
                    </a:lnTo>
                    <a:lnTo>
                      <a:pt x="95" y="548"/>
                    </a:lnTo>
                    <a:lnTo>
                      <a:pt x="90" y="556"/>
                    </a:lnTo>
                    <a:lnTo>
                      <a:pt x="85" y="566"/>
                    </a:lnTo>
                    <a:lnTo>
                      <a:pt x="82" y="577"/>
                    </a:lnTo>
                    <a:lnTo>
                      <a:pt x="78" y="589"/>
                    </a:lnTo>
                    <a:lnTo>
                      <a:pt x="74" y="601"/>
                    </a:lnTo>
                    <a:lnTo>
                      <a:pt x="69" y="613"/>
                    </a:lnTo>
                    <a:lnTo>
                      <a:pt x="64" y="624"/>
                    </a:lnTo>
                    <a:lnTo>
                      <a:pt x="58" y="634"/>
                    </a:lnTo>
                    <a:lnTo>
                      <a:pt x="51" y="643"/>
                    </a:lnTo>
                    <a:lnTo>
                      <a:pt x="51" y="643"/>
                    </a:lnTo>
                    <a:lnTo>
                      <a:pt x="50" y="643"/>
                    </a:lnTo>
                    <a:lnTo>
                      <a:pt x="50" y="636"/>
                    </a:lnTo>
                    <a:lnTo>
                      <a:pt x="51" y="624"/>
                    </a:lnTo>
                    <a:lnTo>
                      <a:pt x="49" y="610"/>
                    </a:lnTo>
                    <a:lnTo>
                      <a:pt x="46" y="598"/>
                    </a:lnTo>
                    <a:lnTo>
                      <a:pt x="46" y="598"/>
                    </a:lnTo>
                    <a:lnTo>
                      <a:pt x="48" y="598"/>
                    </a:lnTo>
                    <a:lnTo>
                      <a:pt x="50" y="597"/>
                    </a:lnTo>
                    <a:lnTo>
                      <a:pt x="52" y="596"/>
                    </a:lnTo>
                    <a:lnTo>
                      <a:pt x="54" y="594"/>
                    </a:lnTo>
                    <a:lnTo>
                      <a:pt x="56" y="593"/>
                    </a:lnTo>
                    <a:lnTo>
                      <a:pt x="56" y="593"/>
                    </a:lnTo>
                    <a:lnTo>
                      <a:pt x="53" y="582"/>
                    </a:lnTo>
                    <a:lnTo>
                      <a:pt x="50" y="571"/>
                    </a:lnTo>
                    <a:lnTo>
                      <a:pt x="46" y="559"/>
                    </a:lnTo>
                    <a:lnTo>
                      <a:pt x="44" y="545"/>
                    </a:lnTo>
                    <a:lnTo>
                      <a:pt x="42" y="531"/>
                    </a:lnTo>
                    <a:lnTo>
                      <a:pt x="41" y="517"/>
                    </a:lnTo>
                    <a:lnTo>
                      <a:pt x="41" y="502"/>
                    </a:lnTo>
                    <a:lnTo>
                      <a:pt x="42" y="487"/>
                    </a:lnTo>
                    <a:lnTo>
                      <a:pt x="45" y="472"/>
                    </a:lnTo>
                    <a:lnTo>
                      <a:pt x="51" y="458"/>
                    </a:lnTo>
                    <a:lnTo>
                      <a:pt x="163" y="352"/>
                    </a:lnTo>
                    <a:lnTo>
                      <a:pt x="163" y="352"/>
                    </a:lnTo>
                    <a:lnTo>
                      <a:pt x="150" y="348"/>
                    </a:lnTo>
                    <a:lnTo>
                      <a:pt x="143" y="346"/>
                    </a:lnTo>
                    <a:lnTo>
                      <a:pt x="139" y="343"/>
                    </a:lnTo>
                    <a:lnTo>
                      <a:pt x="134" y="337"/>
                    </a:lnTo>
                    <a:lnTo>
                      <a:pt x="128" y="327"/>
                    </a:lnTo>
                    <a:lnTo>
                      <a:pt x="128" y="327"/>
                    </a:lnTo>
                    <a:lnTo>
                      <a:pt x="123" y="341"/>
                    </a:lnTo>
                    <a:lnTo>
                      <a:pt x="115" y="355"/>
                    </a:lnTo>
                    <a:lnTo>
                      <a:pt x="108" y="368"/>
                    </a:lnTo>
                    <a:lnTo>
                      <a:pt x="100" y="380"/>
                    </a:lnTo>
                    <a:lnTo>
                      <a:pt x="90" y="392"/>
                    </a:lnTo>
                    <a:lnTo>
                      <a:pt x="80" y="403"/>
                    </a:lnTo>
                    <a:lnTo>
                      <a:pt x="68" y="413"/>
                    </a:lnTo>
                    <a:lnTo>
                      <a:pt x="56" y="423"/>
                    </a:lnTo>
                    <a:lnTo>
                      <a:pt x="43" y="434"/>
                    </a:lnTo>
                    <a:lnTo>
                      <a:pt x="31" y="443"/>
                    </a:lnTo>
                    <a:lnTo>
                      <a:pt x="31" y="443"/>
                    </a:lnTo>
                    <a:lnTo>
                      <a:pt x="24" y="443"/>
                    </a:lnTo>
                    <a:lnTo>
                      <a:pt x="17" y="442"/>
                    </a:lnTo>
                    <a:lnTo>
                      <a:pt x="11" y="439"/>
                    </a:lnTo>
                    <a:lnTo>
                      <a:pt x="7" y="436"/>
                    </a:lnTo>
                    <a:lnTo>
                      <a:pt x="5" y="433"/>
                    </a:lnTo>
                    <a:lnTo>
                      <a:pt x="0" y="428"/>
                    </a:lnTo>
                    <a:lnTo>
                      <a:pt x="0" y="428"/>
                    </a:lnTo>
                    <a:lnTo>
                      <a:pt x="15" y="418"/>
                    </a:lnTo>
                    <a:lnTo>
                      <a:pt x="31" y="407"/>
                    </a:lnTo>
                    <a:lnTo>
                      <a:pt x="46" y="395"/>
                    </a:lnTo>
                    <a:lnTo>
                      <a:pt x="61" y="382"/>
                    </a:lnTo>
                    <a:lnTo>
                      <a:pt x="75" y="368"/>
                    </a:lnTo>
                    <a:lnTo>
                      <a:pt x="87" y="353"/>
                    </a:lnTo>
                    <a:lnTo>
                      <a:pt x="98" y="338"/>
                    </a:lnTo>
                    <a:lnTo>
                      <a:pt x="108" y="323"/>
                    </a:lnTo>
                    <a:lnTo>
                      <a:pt x="116" y="307"/>
                    </a:lnTo>
                    <a:lnTo>
                      <a:pt x="123" y="292"/>
                    </a:lnTo>
                    <a:lnTo>
                      <a:pt x="123" y="292"/>
                    </a:lnTo>
                    <a:lnTo>
                      <a:pt x="124" y="299"/>
                    </a:lnTo>
                    <a:lnTo>
                      <a:pt x="129" y="302"/>
                    </a:lnTo>
                    <a:lnTo>
                      <a:pt x="136" y="302"/>
                    </a:lnTo>
                    <a:lnTo>
                      <a:pt x="142" y="302"/>
                    </a:lnTo>
                    <a:lnTo>
                      <a:pt x="148" y="307"/>
                    </a:lnTo>
                    <a:lnTo>
                      <a:pt x="148" y="307"/>
                    </a:lnTo>
                    <a:lnTo>
                      <a:pt x="157" y="304"/>
                    </a:lnTo>
                    <a:lnTo>
                      <a:pt x="168" y="301"/>
                    </a:lnTo>
                    <a:lnTo>
                      <a:pt x="178" y="299"/>
                    </a:lnTo>
                    <a:lnTo>
                      <a:pt x="189" y="296"/>
                    </a:lnTo>
                    <a:lnTo>
                      <a:pt x="199" y="293"/>
                    </a:lnTo>
                    <a:lnTo>
                      <a:pt x="208" y="290"/>
                    </a:lnTo>
                    <a:lnTo>
                      <a:pt x="217" y="285"/>
                    </a:lnTo>
                    <a:lnTo>
                      <a:pt x="224" y="279"/>
                    </a:lnTo>
                    <a:lnTo>
                      <a:pt x="230" y="271"/>
                    </a:lnTo>
                    <a:lnTo>
                      <a:pt x="235" y="262"/>
                    </a:lnTo>
                    <a:lnTo>
                      <a:pt x="235" y="262"/>
                    </a:lnTo>
                    <a:lnTo>
                      <a:pt x="239" y="236"/>
                    </a:lnTo>
                    <a:lnTo>
                      <a:pt x="242" y="210"/>
                    </a:lnTo>
                    <a:lnTo>
                      <a:pt x="244" y="182"/>
                    </a:lnTo>
                    <a:lnTo>
                      <a:pt x="246" y="155"/>
                    </a:lnTo>
                    <a:lnTo>
                      <a:pt x="249" y="129"/>
                    </a:lnTo>
                    <a:lnTo>
                      <a:pt x="254" y="103"/>
                    </a:lnTo>
                    <a:lnTo>
                      <a:pt x="262" y="79"/>
                    </a:lnTo>
                    <a:lnTo>
                      <a:pt x="272" y="57"/>
                    </a:lnTo>
                    <a:lnTo>
                      <a:pt x="286" y="37"/>
                    </a:lnTo>
                    <a:lnTo>
                      <a:pt x="306" y="21"/>
                    </a:lnTo>
                    <a:lnTo>
                      <a:pt x="306" y="21"/>
                    </a:lnTo>
                    <a:lnTo>
                      <a:pt x="318" y="20"/>
                    </a:lnTo>
                    <a:lnTo>
                      <a:pt x="329" y="18"/>
                    </a:lnTo>
                    <a:lnTo>
                      <a:pt x="341" y="14"/>
                    </a:lnTo>
                    <a:lnTo>
                      <a:pt x="352" y="10"/>
                    </a:lnTo>
                    <a:lnTo>
                      <a:pt x="366" y="5"/>
                    </a:lnTo>
                    <a:lnTo>
                      <a:pt x="378" y="2"/>
                    </a:lnTo>
                    <a:lnTo>
                      <a:pt x="390" y="0"/>
                    </a:lnTo>
                    <a:lnTo>
                      <a:pt x="404" y="0"/>
                    </a:lnTo>
                    <a:lnTo>
                      <a:pt x="416" y="4"/>
                    </a:lnTo>
                    <a:lnTo>
                      <a:pt x="429" y="11"/>
                    </a:lnTo>
                    <a:lnTo>
                      <a:pt x="429" y="11"/>
                    </a:lnTo>
                    <a:lnTo>
                      <a:pt x="436" y="11"/>
                    </a:lnTo>
                    <a:lnTo>
                      <a:pt x="444" y="15"/>
                    </a:lnTo>
                    <a:lnTo>
                      <a:pt x="452" y="21"/>
                    </a:lnTo>
                    <a:lnTo>
                      <a:pt x="458" y="30"/>
                    </a:lnTo>
                    <a:lnTo>
                      <a:pt x="460" y="41"/>
                    </a:lnTo>
                    <a:lnTo>
                      <a:pt x="460" y="4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29" name="Freeform 133"/>
              <p:cNvSpPr>
                <a:spLocks/>
              </p:cNvSpPr>
              <p:nvPr/>
            </p:nvSpPr>
            <p:spPr bwMode="auto">
              <a:xfrm>
                <a:off x="223" y="4050"/>
                <a:ext cx="2" cy="1"/>
              </a:xfrm>
              <a:custGeom>
                <a:avLst/>
                <a:gdLst>
                  <a:gd name="T0" fmla="*/ 15 w 91"/>
                  <a:gd name="T1" fmla="*/ 65 h 65"/>
                  <a:gd name="T2" fmla="*/ 0 w 91"/>
                  <a:gd name="T3" fmla="*/ 30 h 65"/>
                  <a:gd name="T4" fmla="*/ 91 w 91"/>
                  <a:gd name="T5" fmla="*/ 0 h 65"/>
                  <a:gd name="T6" fmla="*/ 91 w 91"/>
                  <a:gd name="T7" fmla="*/ 0 h 65"/>
                  <a:gd name="T8" fmla="*/ 80 w 91"/>
                  <a:gd name="T9" fmla="*/ 15 h 65"/>
                  <a:gd name="T10" fmla="*/ 66 w 91"/>
                  <a:gd name="T11" fmla="*/ 29 h 65"/>
                  <a:gd name="T12" fmla="*/ 49 w 91"/>
                  <a:gd name="T13" fmla="*/ 40 h 65"/>
                  <a:gd name="T14" fmla="*/ 31 w 91"/>
                  <a:gd name="T15" fmla="*/ 52 h 65"/>
                  <a:gd name="T16" fmla="*/ 15 w 91"/>
                  <a:gd name="T17" fmla="*/ 65 h 65"/>
                  <a:gd name="T18" fmla="*/ 15 w 91"/>
                  <a:gd name="T19"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1" h="65">
                    <a:moveTo>
                      <a:pt x="15" y="65"/>
                    </a:moveTo>
                    <a:lnTo>
                      <a:pt x="0" y="30"/>
                    </a:lnTo>
                    <a:lnTo>
                      <a:pt x="91" y="0"/>
                    </a:lnTo>
                    <a:lnTo>
                      <a:pt x="91" y="0"/>
                    </a:lnTo>
                    <a:lnTo>
                      <a:pt x="80" y="15"/>
                    </a:lnTo>
                    <a:lnTo>
                      <a:pt x="66" y="29"/>
                    </a:lnTo>
                    <a:lnTo>
                      <a:pt x="49" y="40"/>
                    </a:lnTo>
                    <a:lnTo>
                      <a:pt x="31" y="52"/>
                    </a:lnTo>
                    <a:lnTo>
                      <a:pt x="15" y="65"/>
                    </a:lnTo>
                    <a:lnTo>
                      <a:pt x="15" y="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0" name="Freeform 134"/>
              <p:cNvSpPr>
                <a:spLocks/>
              </p:cNvSpPr>
              <p:nvPr/>
            </p:nvSpPr>
            <p:spPr bwMode="auto">
              <a:xfrm>
                <a:off x="215" y="4050"/>
                <a:ext cx="2" cy="2"/>
              </a:xfrm>
              <a:custGeom>
                <a:avLst/>
                <a:gdLst>
                  <a:gd name="T0" fmla="*/ 73 w 73"/>
                  <a:gd name="T1" fmla="*/ 2 h 65"/>
                  <a:gd name="T2" fmla="*/ 68 w 73"/>
                  <a:gd name="T3" fmla="*/ 13 h 65"/>
                  <a:gd name="T4" fmla="*/ 64 w 73"/>
                  <a:gd name="T5" fmla="*/ 28 h 65"/>
                  <a:gd name="T6" fmla="*/ 61 w 73"/>
                  <a:gd name="T7" fmla="*/ 43 h 65"/>
                  <a:gd name="T8" fmla="*/ 59 w 73"/>
                  <a:gd name="T9" fmla="*/ 57 h 65"/>
                  <a:gd name="T10" fmla="*/ 60 w 73"/>
                  <a:gd name="T11" fmla="*/ 65 h 65"/>
                  <a:gd name="T12" fmla="*/ 60 w 73"/>
                  <a:gd name="T13" fmla="*/ 65 h 65"/>
                  <a:gd name="T14" fmla="*/ 47 w 73"/>
                  <a:gd name="T15" fmla="*/ 50 h 65"/>
                  <a:gd name="T16" fmla="*/ 35 w 73"/>
                  <a:gd name="T17" fmla="*/ 39 h 65"/>
                  <a:gd name="T18" fmla="*/ 25 w 73"/>
                  <a:gd name="T19" fmla="*/ 28 h 65"/>
                  <a:gd name="T20" fmla="*/ 13 w 73"/>
                  <a:gd name="T21" fmla="*/ 16 h 65"/>
                  <a:gd name="T22" fmla="*/ 0 w 73"/>
                  <a:gd name="T23" fmla="*/ 0 h 65"/>
                  <a:gd name="T24" fmla="*/ 0 w 73"/>
                  <a:gd name="T25" fmla="*/ 0 h 65"/>
                  <a:gd name="T26" fmla="*/ 6 w 73"/>
                  <a:gd name="T27" fmla="*/ 0 h 65"/>
                  <a:gd name="T28" fmla="*/ 20 w 73"/>
                  <a:gd name="T29" fmla="*/ 1 h 65"/>
                  <a:gd name="T30" fmla="*/ 38 w 73"/>
                  <a:gd name="T31" fmla="*/ 2 h 65"/>
                  <a:gd name="T32" fmla="*/ 58 w 73"/>
                  <a:gd name="T33" fmla="*/ 2 h 65"/>
                  <a:gd name="T34" fmla="*/ 73 w 73"/>
                  <a:gd name="T35" fmla="*/ 2 h 65"/>
                  <a:gd name="T36" fmla="*/ 73 w 73"/>
                  <a:gd name="T37" fmla="*/ 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65">
                    <a:moveTo>
                      <a:pt x="73" y="2"/>
                    </a:moveTo>
                    <a:lnTo>
                      <a:pt x="68" y="13"/>
                    </a:lnTo>
                    <a:lnTo>
                      <a:pt x="64" y="28"/>
                    </a:lnTo>
                    <a:lnTo>
                      <a:pt x="61" y="43"/>
                    </a:lnTo>
                    <a:lnTo>
                      <a:pt x="59" y="57"/>
                    </a:lnTo>
                    <a:lnTo>
                      <a:pt x="60" y="65"/>
                    </a:lnTo>
                    <a:lnTo>
                      <a:pt x="60" y="65"/>
                    </a:lnTo>
                    <a:lnTo>
                      <a:pt x="47" y="50"/>
                    </a:lnTo>
                    <a:lnTo>
                      <a:pt x="35" y="39"/>
                    </a:lnTo>
                    <a:lnTo>
                      <a:pt x="25" y="28"/>
                    </a:lnTo>
                    <a:lnTo>
                      <a:pt x="13" y="16"/>
                    </a:lnTo>
                    <a:lnTo>
                      <a:pt x="0" y="0"/>
                    </a:lnTo>
                    <a:lnTo>
                      <a:pt x="0" y="0"/>
                    </a:lnTo>
                    <a:lnTo>
                      <a:pt x="6" y="0"/>
                    </a:lnTo>
                    <a:lnTo>
                      <a:pt x="20" y="1"/>
                    </a:lnTo>
                    <a:lnTo>
                      <a:pt x="38" y="2"/>
                    </a:lnTo>
                    <a:lnTo>
                      <a:pt x="58" y="2"/>
                    </a:lnTo>
                    <a:lnTo>
                      <a:pt x="73" y="2"/>
                    </a:lnTo>
                    <a:lnTo>
                      <a:pt x="73" y="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1" name="Freeform 135"/>
              <p:cNvSpPr>
                <a:spLocks/>
              </p:cNvSpPr>
              <p:nvPr/>
            </p:nvSpPr>
            <p:spPr bwMode="auto">
              <a:xfrm>
                <a:off x="223" y="4052"/>
                <a:ext cx="2" cy="1"/>
              </a:xfrm>
              <a:custGeom>
                <a:avLst/>
                <a:gdLst>
                  <a:gd name="T0" fmla="*/ 0 w 87"/>
                  <a:gd name="T1" fmla="*/ 40 h 40"/>
                  <a:gd name="T2" fmla="*/ 1 w 87"/>
                  <a:gd name="T3" fmla="*/ 32 h 40"/>
                  <a:gd name="T4" fmla="*/ 2 w 87"/>
                  <a:gd name="T5" fmla="*/ 23 h 40"/>
                  <a:gd name="T6" fmla="*/ 3 w 87"/>
                  <a:gd name="T7" fmla="*/ 15 h 40"/>
                  <a:gd name="T8" fmla="*/ 4 w 87"/>
                  <a:gd name="T9" fmla="*/ 7 h 40"/>
                  <a:gd name="T10" fmla="*/ 5 w 87"/>
                  <a:gd name="T11" fmla="*/ 0 h 40"/>
                  <a:gd name="T12" fmla="*/ 5 w 87"/>
                  <a:gd name="T13" fmla="*/ 0 h 40"/>
                  <a:gd name="T14" fmla="*/ 10 w 87"/>
                  <a:gd name="T15" fmla="*/ 1 h 40"/>
                  <a:gd name="T16" fmla="*/ 16 w 87"/>
                  <a:gd name="T17" fmla="*/ 3 h 40"/>
                  <a:gd name="T18" fmla="*/ 23 w 87"/>
                  <a:gd name="T19" fmla="*/ 4 h 40"/>
                  <a:gd name="T20" fmla="*/ 30 w 87"/>
                  <a:gd name="T21" fmla="*/ 6 h 40"/>
                  <a:gd name="T22" fmla="*/ 39 w 87"/>
                  <a:gd name="T23" fmla="*/ 8 h 40"/>
                  <a:gd name="T24" fmla="*/ 48 w 87"/>
                  <a:gd name="T25" fmla="*/ 10 h 40"/>
                  <a:gd name="T26" fmla="*/ 57 w 87"/>
                  <a:gd name="T27" fmla="*/ 13 h 40"/>
                  <a:gd name="T28" fmla="*/ 66 w 87"/>
                  <a:gd name="T29" fmla="*/ 15 h 40"/>
                  <a:gd name="T30" fmla="*/ 76 w 87"/>
                  <a:gd name="T31" fmla="*/ 17 h 40"/>
                  <a:gd name="T32" fmla="*/ 87 w 87"/>
                  <a:gd name="T33" fmla="*/ 19 h 40"/>
                  <a:gd name="T34" fmla="*/ 87 w 87"/>
                  <a:gd name="T35" fmla="*/ 19 h 40"/>
                  <a:gd name="T36" fmla="*/ 76 w 87"/>
                  <a:gd name="T37" fmla="*/ 22 h 40"/>
                  <a:gd name="T38" fmla="*/ 67 w 87"/>
                  <a:gd name="T39" fmla="*/ 24 h 40"/>
                  <a:gd name="T40" fmla="*/ 58 w 87"/>
                  <a:gd name="T41" fmla="*/ 27 h 40"/>
                  <a:gd name="T42" fmla="*/ 49 w 87"/>
                  <a:gd name="T43" fmla="*/ 29 h 40"/>
                  <a:gd name="T44" fmla="*/ 41 w 87"/>
                  <a:gd name="T45" fmla="*/ 31 h 40"/>
                  <a:gd name="T46" fmla="*/ 32 w 87"/>
                  <a:gd name="T47" fmla="*/ 33 h 40"/>
                  <a:gd name="T48" fmla="*/ 24 w 87"/>
                  <a:gd name="T49" fmla="*/ 35 h 40"/>
                  <a:gd name="T50" fmla="*/ 16 w 87"/>
                  <a:gd name="T51" fmla="*/ 37 h 40"/>
                  <a:gd name="T52" fmla="*/ 8 w 87"/>
                  <a:gd name="T53" fmla="*/ 38 h 40"/>
                  <a:gd name="T54" fmla="*/ 0 w 87"/>
                  <a:gd name="T55" fmla="*/ 40 h 40"/>
                  <a:gd name="T56" fmla="*/ 0 w 87"/>
                  <a:gd name="T5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40">
                    <a:moveTo>
                      <a:pt x="0" y="40"/>
                    </a:moveTo>
                    <a:lnTo>
                      <a:pt x="1" y="32"/>
                    </a:lnTo>
                    <a:lnTo>
                      <a:pt x="2" y="23"/>
                    </a:lnTo>
                    <a:lnTo>
                      <a:pt x="3" y="15"/>
                    </a:lnTo>
                    <a:lnTo>
                      <a:pt x="4" y="7"/>
                    </a:lnTo>
                    <a:lnTo>
                      <a:pt x="5" y="0"/>
                    </a:lnTo>
                    <a:lnTo>
                      <a:pt x="5" y="0"/>
                    </a:lnTo>
                    <a:lnTo>
                      <a:pt x="10" y="1"/>
                    </a:lnTo>
                    <a:lnTo>
                      <a:pt x="16" y="3"/>
                    </a:lnTo>
                    <a:lnTo>
                      <a:pt x="23" y="4"/>
                    </a:lnTo>
                    <a:lnTo>
                      <a:pt x="30" y="6"/>
                    </a:lnTo>
                    <a:lnTo>
                      <a:pt x="39" y="8"/>
                    </a:lnTo>
                    <a:lnTo>
                      <a:pt x="48" y="10"/>
                    </a:lnTo>
                    <a:lnTo>
                      <a:pt x="57" y="13"/>
                    </a:lnTo>
                    <a:lnTo>
                      <a:pt x="66" y="15"/>
                    </a:lnTo>
                    <a:lnTo>
                      <a:pt x="76" y="17"/>
                    </a:lnTo>
                    <a:lnTo>
                      <a:pt x="87" y="19"/>
                    </a:lnTo>
                    <a:lnTo>
                      <a:pt x="87" y="19"/>
                    </a:lnTo>
                    <a:lnTo>
                      <a:pt x="76" y="22"/>
                    </a:lnTo>
                    <a:lnTo>
                      <a:pt x="67" y="24"/>
                    </a:lnTo>
                    <a:lnTo>
                      <a:pt x="58" y="27"/>
                    </a:lnTo>
                    <a:lnTo>
                      <a:pt x="49" y="29"/>
                    </a:lnTo>
                    <a:lnTo>
                      <a:pt x="41" y="31"/>
                    </a:lnTo>
                    <a:lnTo>
                      <a:pt x="32" y="33"/>
                    </a:lnTo>
                    <a:lnTo>
                      <a:pt x="24" y="35"/>
                    </a:lnTo>
                    <a:lnTo>
                      <a:pt x="16" y="37"/>
                    </a:lnTo>
                    <a:lnTo>
                      <a:pt x="8" y="38"/>
                    </a:lnTo>
                    <a:lnTo>
                      <a:pt x="0" y="40"/>
                    </a:lnTo>
                    <a:lnTo>
                      <a:pt x="0" y="4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2" name="Freeform 136"/>
              <p:cNvSpPr>
                <a:spLocks/>
              </p:cNvSpPr>
              <p:nvPr/>
            </p:nvSpPr>
            <p:spPr bwMode="auto">
              <a:xfrm>
                <a:off x="218" y="4052"/>
                <a:ext cx="4" cy="2"/>
              </a:xfrm>
              <a:custGeom>
                <a:avLst/>
                <a:gdLst>
                  <a:gd name="T0" fmla="*/ 135 w 179"/>
                  <a:gd name="T1" fmla="*/ 3 h 87"/>
                  <a:gd name="T2" fmla="*/ 147 w 179"/>
                  <a:gd name="T3" fmla="*/ 2 h 87"/>
                  <a:gd name="T4" fmla="*/ 158 w 179"/>
                  <a:gd name="T5" fmla="*/ 1 h 87"/>
                  <a:gd name="T6" fmla="*/ 168 w 179"/>
                  <a:gd name="T7" fmla="*/ 1 h 87"/>
                  <a:gd name="T8" fmla="*/ 175 w 179"/>
                  <a:gd name="T9" fmla="*/ 6 h 87"/>
                  <a:gd name="T10" fmla="*/ 179 w 179"/>
                  <a:gd name="T11" fmla="*/ 16 h 87"/>
                  <a:gd name="T12" fmla="*/ 179 w 179"/>
                  <a:gd name="T13" fmla="*/ 16 h 87"/>
                  <a:gd name="T14" fmla="*/ 169 w 179"/>
                  <a:gd name="T15" fmla="*/ 13 h 87"/>
                  <a:gd name="T16" fmla="*/ 157 w 179"/>
                  <a:gd name="T17" fmla="*/ 12 h 87"/>
                  <a:gd name="T18" fmla="*/ 144 w 179"/>
                  <a:gd name="T19" fmla="*/ 12 h 87"/>
                  <a:gd name="T20" fmla="*/ 128 w 179"/>
                  <a:gd name="T21" fmla="*/ 15 h 87"/>
                  <a:gd name="T22" fmla="*/ 109 w 179"/>
                  <a:gd name="T23" fmla="*/ 22 h 87"/>
                  <a:gd name="T24" fmla="*/ 109 w 179"/>
                  <a:gd name="T25" fmla="*/ 22 h 87"/>
                  <a:gd name="T26" fmla="*/ 104 w 179"/>
                  <a:gd name="T27" fmla="*/ 33 h 87"/>
                  <a:gd name="T28" fmla="*/ 103 w 179"/>
                  <a:gd name="T29" fmla="*/ 47 h 87"/>
                  <a:gd name="T30" fmla="*/ 104 w 179"/>
                  <a:gd name="T31" fmla="*/ 62 h 87"/>
                  <a:gd name="T32" fmla="*/ 106 w 179"/>
                  <a:gd name="T33" fmla="*/ 75 h 87"/>
                  <a:gd name="T34" fmla="*/ 107 w 179"/>
                  <a:gd name="T35" fmla="*/ 87 h 87"/>
                  <a:gd name="T36" fmla="*/ 107 w 179"/>
                  <a:gd name="T37" fmla="*/ 87 h 87"/>
                  <a:gd name="T38" fmla="*/ 106 w 179"/>
                  <a:gd name="T39" fmla="*/ 86 h 87"/>
                  <a:gd name="T40" fmla="*/ 104 w 179"/>
                  <a:gd name="T41" fmla="*/ 84 h 87"/>
                  <a:gd name="T42" fmla="*/ 101 w 179"/>
                  <a:gd name="T43" fmla="*/ 81 h 87"/>
                  <a:gd name="T44" fmla="*/ 97 w 179"/>
                  <a:gd name="T45" fmla="*/ 79 h 87"/>
                  <a:gd name="T46" fmla="*/ 93 w 179"/>
                  <a:gd name="T47" fmla="*/ 77 h 87"/>
                  <a:gd name="T48" fmla="*/ 93 w 179"/>
                  <a:gd name="T49" fmla="*/ 77 h 87"/>
                  <a:gd name="T50" fmla="*/ 94 w 179"/>
                  <a:gd name="T51" fmla="*/ 71 h 87"/>
                  <a:gd name="T52" fmla="*/ 94 w 179"/>
                  <a:gd name="T53" fmla="*/ 59 h 87"/>
                  <a:gd name="T54" fmla="*/ 94 w 179"/>
                  <a:gd name="T55" fmla="*/ 44 h 87"/>
                  <a:gd name="T56" fmla="*/ 94 w 179"/>
                  <a:gd name="T57" fmla="*/ 30 h 87"/>
                  <a:gd name="T58" fmla="*/ 93 w 179"/>
                  <a:gd name="T59" fmla="*/ 21 h 87"/>
                  <a:gd name="T60" fmla="*/ 93 w 179"/>
                  <a:gd name="T61" fmla="*/ 21 h 87"/>
                  <a:gd name="T62" fmla="*/ 81 w 179"/>
                  <a:gd name="T63" fmla="*/ 16 h 87"/>
                  <a:gd name="T64" fmla="*/ 66 w 179"/>
                  <a:gd name="T65" fmla="*/ 13 h 87"/>
                  <a:gd name="T66" fmla="*/ 51 w 179"/>
                  <a:gd name="T67" fmla="*/ 11 h 87"/>
                  <a:gd name="T68" fmla="*/ 38 w 179"/>
                  <a:gd name="T69" fmla="*/ 11 h 87"/>
                  <a:gd name="T70" fmla="*/ 28 w 179"/>
                  <a:gd name="T71" fmla="*/ 11 h 87"/>
                  <a:gd name="T72" fmla="*/ 0 w 179"/>
                  <a:gd name="T73" fmla="*/ 16 h 87"/>
                  <a:gd name="T74" fmla="*/ 0 w 179"/>
                  <a:gd name="T75" fmla="*/ 16 h 87"/>
                  <a:gd name="T76" fmla="*/ 7 w 179"/>
                  <a:gd name="T77" fmla="*/ 6 h 87"/>
                  <a:gd name="T78" fmla="*/ 17 w 179"/>
                  <a:gd name="T79" fmla="*/ 1 h 87"/>
                  <a:gd name="T80" fmla="*/ 29 w 179"/>
                  <a:gd name="T81" fmla="*/ 0 h 87"/>
                  <a:gd name="T82" fmla="*/ 42 w 179"/>
                  <a:gd name="T83" fmla="*/ 1 h 87"/>
                  <a:gd name="T84" fmla="*/ 57 w 179"/>
                  <a:gd name="T85" fmla="*/ 2 h 87"/>
                  <a:gd name="T86" fmla="*/ 57 w 179"/>
                  <a:gd name="T87" fmla="*/ 2 h 87"/>
                  <a:gd name="T88" fmla="*/ 63 w 179"/>
                  <a:gd name="T89" fmla="*/ 4 h 87"/>
                  <a:gd name="T90" fmla="*/ 71 w 179"/>
                  <a:gd name="T91" fmla="*/ 7 h 87"/>
                  <a:gd name="T92" fmla="*/ 79 w 179"/>
                  <a:gd name="T93" fmla="*/ 8 h 87"/>
                  <a:gd name="T94" fmla="*/ 88 w 179"/>
                  <a:gd name="T95" fmla="*/ 9 h 87"/>
                  <a:gd name="T96" fmla="*/ 96 w 179"/>
                  <a:gd name="T97" fmla="*/ 10 h 87"/>
                  <a:gd name="T98" fmla="*/ 105 w 179"/>
                  <a:gd name="T99" fmla="*/ 10 h 87"/>
                  <a:gd name="T100" fmla="*/ 113 w 179"/>
                  <a:gd name="T101" fmla="*/ 9 h 87"/>
                  <a:gd name="T102" fmla="*/ 122 w 179"/>
                  <a:gd name="T103" fmla="*/ 8 h 87"/>
                  <a:gd name="T104" fmla="*/ 129 w 179"/>
                  <a:gd name="T105" fmla="*/ 6 h 87"/>
                  <a:gd name="T106" fmla="*/ 135 w 179"/>
                  <a:gd name="T107" fmla="*/ 3 h 87"/>
                  <a:gd name="T108" fmla="*/ 135 w 179"/>
                  <a:gd name="T109"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 h="87">
                    <a:moveTo>
                      <a:pt x="135" y="3"/>
                    </a:moveTo>
                    <a:lnTo>
                      <a:pt x="147" y="2"/>
                    </a:lnTo>
                    <a:lnTo>
                      <a:pt x="158" y="1"/>
                    </a:lnTo>
                    <a:lnTo>
                      <a:pt x="168" y="1"/>
                    </a:lnTo>
                    <a:lnTo>
                      <a:pt x="175" y="6"/>
                    </a:lnTo>
                    <a:lnTo>
                      <a:pt x="179" y="16"/>
                    </a:lnTo>
                    <a:lnTo>
                      <a:pt x="179" y="16"/>
                    </a:lnTo>
                    <a:lnTo>
                      <a:pt x="169" y="13"/>
                    </a:lnTo>
                    <a:lnTo>
                      <a:pt x="157" y="12"/>
                    </a:lnTo>
                    <a:lnTo>
                      <a:pt x="144" y="12"/>
                    </a:lnTo>
                    <a:lnTo>
                      <a:pt x="128" y="15"/>
                    </a:lnTo>
                    <a:lnTo>
                      <a:pt x="109" y="22"/>
                    </a:lnTo>
                    <a:lnTo>
                      <a:pt x="109" y="22"/>
                    </a:lnTo>
                    <a:lnTo>
                      <a:pt x="104" y="33"/>
                    </a:lnTo>
                    <a:lnTo>
                      <a:pt x="103" y="47"/>
                    </a:lnTo>
                    <a:lnTo>
                      <a:pt x="104" y="62"/>
                    </a:lnTo>
                    <a:lnTo>
                      <a:pt x="106" y="75"/>
                    </a:lnTo>
                    <a:lnTo>
                      <a:pt x="107" y="87"/>
                    </a:lnTo>
                    <a:lnTo>
                      <a:pt x="107" y="87"/>
                    </a:lnTo>
                    <a:lnTo>
                      <a:pt x="106" y="86"/>
                    </a:lnTo>
                    <a:lnTo>
                      <a:pt x="104" y="84"/>
                    </a:lnTo>
                    <a:lnTo>
                      <a:pt x="101" y="81"/>
                    </a:lnTo>
                    <a:lnTo>
                      <a:pt x="97" y="79"/>
                    </a:lnTo>
                    <a:lnTo>
                      <a:pt x="93" y="77"/>
                    </a:lnTo>
                    <a:lnTo>
                      <a:pt x="93" y="77"/>
                    </a:lnTo>
                    <a:lnTo>
                      <a:pt x="94" y="71"/>
                    </a:lnTo>
                    <a:lnTo>
                      <a:pt x="94" y="59"/>
                    </a:lnTo>
                    <a:lnTo>
                      <a:pt x="94" y="44"/>
                    </a:lnTo>
                    <a:lnTo>
                      <a:pt x="94" y="30"/>
                    </a:lnTo>
                    <a:lnTo>
                      <a:pt x="93" y="21"/>
                    </a:lnTo>
                    <a:lnTo>
                      <a:pt x="93" y="21"/>
                    </a:lnTo>
                    <a:lnTo>
                      <a:pt x="81" y="16"/>
                    </a:lnTo>
                    <a:lnTo>
                      <a:pt x="66" y="13"/>
                    </a:lnTo>
                    <a:lnTo>
                      <a:pt x="51" y="11"/>
                    </a:lnTo>
                    <a:lnTo>
                      <a:pt x="38" y="11"/>
                    </a:lnTo>
                    <a:lnTo>
                      <a:pt x="28" y="11"/>
                    </a:lnTo>
                    <a:lnTo>
                      <a:pt x="0" y="16"/>
                    </a:lnTo>
                    <a:lnTo>
                      <a:pt x="0" y="16"/>
                    </a:lnTo>
                    <a:lnTo>
                      <a:pt x="7" y="6"/>
                    </a:lnTo>
                    <a:lnTo>
                      <a:pt x="17" y="1"/>
                    </a:lnTo>
                    <a:lnTo>
                      <a:pt x="29" y="0"/>
                    </a:lnTo>
                    <a:lnTo>
                      <a:pt x="42" y="1"/>
                    </a:lnTo>
                    <a:lnTo>
                      <a:pt x="57" y="2"/>
                    </a:lnTo>
                    <a:lnTo>
                      <a:pt x="57" y="2"/>
                    </a:lnTo>
                    <a:lnTo>
                      <a:pt x="63" y="4"/>
                    </a:lnTo>
                    <a:lnTo>
                      <a:pt x="71" y="7"/>
                    </a:lnTo>
                    <a:lnTo>
                      <a:pt x="79" y="8"/>
                    </a:lnTo>
                    <a:lnTo>
                      <a:pt x="88" y="9"/>
                    </a:lnTo>
                    <a:lnTo>
                      <a:pt x="96" y="10"/>
                    </a:lnTo>
                    <a:lnTo>
                      <a:pt x="105" y="10"/>
                    </a:lnTo>
                    <a:lnTo>
                      <a:pt x="113" y="9"/>
                    </a:lnTo>
                    <a:lnTo>
                      <a:pt x="122" y="8"/>
                    </a:lnTo>
                    <a:lnTo>
                      <a:pt x="129" y="6"/>
                    </a:lnTo>
                    <a:lnTo>
                      <a:pt x="135" y="3"/>
                    </a:lnTo>
                    <a:lnTo>
                      <a:pt x="135" y="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3" name="Freeform 137"/>
              <p:cNvSpPr>
                <a:spLocks/>
              </p:cNvSpPr>
              <p:nvPr/>
            </p:nvSpPr>
            <p:spPr bwMode="auto">
              <a:xfrm>
                <a:off x="218" y="4053"/>
                <a:ext cx="2" cy="0"/>
              </a:xfrm>
              <a:custGeom>
                <a:avLst/>
                <a:gdLst>
                  <a:gd name="T0" fmla="*/ 52 w 52"/>
                  <a:gd name="T1" fmla="*/ 11 h 17"/>
                  <a:gd name="T2" fmla="*/ 48 w 52"/>
                  <a:gd name="T3" fmla="*/ 12 h 17"/>
                  <a:gd name="T4" fmla="*/ 40 w 52"/>
                  <a:gd name="T5" fmla="*/ 15 h 17"/>
                  <a:gd name="T6" fmla="*/ 29 w 52"/>
                  <a:gd name="T7" fmla="*/ 17 h 17"/>
                  <a:gd name="T8" fmla="*/ 15 w 52"/>
                  <a:gd name="T9" fmla="*/ 16 h 17"/>
                  <a:gd name="T10" fmla="*/ 0 w 52"/>
                  <a:gd name="T11" fmla="*/ 11 h 17"/>
                  <a:gd name="T12" fmla="*/ 0 w 52"/>
                  <a:gd name="T13" fmla="*/ 11 h 17"/>
                  <a:gd name="T14" fmla="*/ 9 w 52"/>
                  <a:gd name="T15" fmla="*/ 4 h 17"/>
                  <a:gd name="T16" fmla="*/ 20 w 52"/>
                  <a:gd name="T17" fmla="*/ 0 h 17"/>
                  <a:gd name="T18" fmla="*/ 32 w 52"/>
                  <a:gd name="T19" fmla="*/ 0 h 17"/>
                  <a:gd name="T20" fmla="*/ 43 w 52"/>
                  <a:gd name="T21" fmla="*/ 3 h 17"/>
                  <a:gd name="T22" fmla="*/ 52 w 52"/>
                  <a:gd name="T23" fmla="*/ 11 h 17"/>
                  <a:gd name="T24" fmla="*/ 52 w 52"/>
                  <a:gd name="T2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7">
                    <a:moveTo>
                      <a:pt x="52" y="11"/>
                    </a:moveTo>
                    <a:lnTo>
                      <a:pt x="48" y="12"/>
                    </a:lnTo>
                    <a:lnTo>
                      <a:pt x="40" y="15"/>
                    </a:lnTo>
                    <a:lnTo>
                      <a:pt x="29" y="17"/>
                    </a:lnTo>
                    <a:lnTo>
                      <a:pt x="15" y="16"/>
                    </a:lnTo>
                    <a:lnTo>
                      <a:pt x="0" y="11"/>
                    </a:lnTo>
                    <a:lnTo>
                      <a:pt x="0" y="11"/>
                    </a:lnTo>
                    <a:lnTo>
                      <a:pt x="9" y="4"/>
                    </a:lnTo>
                    <a:lnTo>
                      <a:pt x="20" y="0"/>
                    </a:lnTo>
                    <a:lnTo>
                      <a:pt x="32" y="0"/>
                    </a:lnTo>
                    <a:lnTo>
                      <a:pt x="43" y="3"/>
                    </a:lnTo>
                    <a:lnTo>
                      <a:pt x="52" y="11"/>
                    </a:lnTo>
                    <a:lnTo>
                      <a:pt x="52" y="1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4" name="Freeform 138"/>
              <p:cNvSpPr>
                <a:spLocks/>
              </p:cNvSpPr>
              <p:nvPr/>
            </p:nvSpPr>
            <p:spPr bwMode="auto">
              <a:xfrm>
                <a:off x="215" y="4053"/>
                <a:ext cx="2" cy="1"/>
              </a:xfrm>
              <a:custGeom>
                <a:avLst/>
                <a:gdLst>
                  <a:gd name="T0" fmla="*/ 56 w 56"/>
                  <a:gd name="T1" fmla="*/ 10 h 51"/>
                  <a:gd name="T2" fmla="*/ 51 w 56"/>
                  <a:gd name="T3" fmla="*/ 51 h 51"/>
                  <a:gd name="T4" fmla="*/ 0 w 56"/>
                  <a:gd name="T5" fmla="*/ 0 h 51"/>
                  <a:gd name="T6" fmla="*/ 0 w 56"/>
                  <a:gd name="T7" fmla="*/ 0 h 51"/>
                  <a:gd name="T8" fmla="*/ 10 w 56"/>
                  <a:gd name="T9" fmla="*/ 2 h 51"/>
                  <a:gd name="T10" fmla="*/ 21 w 56"/>
                  <a:gd name="T11" fmla="*/ 5 h 51"/>
                  <a:gd name="T12" fmla="*/ 31 w 56"/>
                  <a:gd name="T13" fmla="*/ 9 h 51"/>
                  <a:gd name="T14" fmla="*/ 43 w 56"/>
                  <a:gd name="T15" fmla="*/ 10 h 51"/>
                  <a:gd name="T16" fmla="*/ 56 w 56"/>
                  <a:gd name="T17" fmla="*/ 10 h 51"/>
                  <a:gd name="T18" fmla="*/ 56 w 56"/>
                  <a:gd name="T19"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1">
                    <a:moveTo>
                      <a:pt x="56" y="10"/>
                    </a:moveTo>
                    <a:lnTo>
                      <a:pt x="51" y="51"/>
                    </a:lnTo>
                    <a:lnTo>
                      <a:pt x="0" y="0"/>
                    </a:lnTo>
                    <a:lnTo>
                      <a:pt x="0" y="0"/>
                    </a:lnTo>
                    <a:lnTo>
                      <a:pt x="10" y="2"/>
                    </a:lnTo>
                    <a:lnTo>
                      <a:pt x="21" y="5"/>
                    </a:lnTo>
                    <a:lnTo>
                      <a:pt x="31" y="9"/>
                    </a:lnTo>
                    <a:lnTo>
                      <a:pt x="43" y="10"/>
                    </a:lnTo>
                    <a:lnTo>
                      <a:pt x="56" y="10"/>
                    </a:lnTo>
                    <a:lnTo>
                      <a:pt x="56"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5" name="Freeform 139"/>
              <p:cNvSpPr>
                <a:spLocks/>
              </p:cNvSpPr>
              <p:nvPr/>
            </p:nvSpPr>
            <p:spPr bwMode="auto">
              <a:xfrm>
                <a:off x="216" y="4053"/>
                <a:ext cx="2" cy="8"/>
              </a:xfrm>
              <a:custGeom>
                <a:avLst/>
                <a:gdLst>
                  <a:gd name="T0" fmla="*/ 59 w 74"/>
                  <a:gd name="T1" fmla="*/ 186 h 357"/>
                  <a:gd name="T2" fmla="*/ 49 w 74"/>
                  <a:gd name="T3" fmla="*/ 199 h 357"/>
                  <a:gd name="T4" fmla="*/ 40 w 74"/>
                  <a:gd name="T5" fmla="*/ 214 h 357"/>
                  <a:gd name="T6" fmla="*/ 31 w 74"/>
                  <a:gd name="T7" fmla="*/ 230 h 357"/>
                  <a:gd name="T8" fmla="*/ 22 w 74"/>
                  <a:gd name="T9" fmla="*/ 248 h 357"/>
                  <a:gd name="T10" fmla="*/ 15 w 74"/>
                  <a:gd name="T11" fmla="*/ 265 h 357"/>
                  <a:gd name="T12" fmla="*/ 8 w 74"/>
                  <a:gd name="T13" fmla="*/ 283 h 357"/>
                  <a:gd name="T14" fmla="*/ 6 w 74"/>
                  <a:gd name="T15" fmla="*/ 301 h 357"/>
                  <a:gd name="T16" fmla="*/ 7 w 74"/>
                  <a:gd name="T17" fmla="*/ 320 h 357"/>
                  <a:gd name="T18" fmla="*/ 13 w 74"/>
                  <a:gd name="T19" fmla="*/ 338 h 357"/>
                  <a:gd name="T20" fmla="*/ 23 w 74"/>
                  <a:gd name="T21" fmla="*/ 357 h 357"/>
                  <a:gd name="T22" fmla="*/ 23 w 74"/>
                  <a:gd name="T23" fmla="*/ 357 h 357"/>
                  <a:gd name="T24" fmla="*/ 18 w 74"/>
                  <a:gd name="T25" fmla="*/ 357 h 357"/>
                  <a:gd name="T26" fmla="*/ 13 w 74"/>
                  <a:gd name="T27" fmla="*/ 356 h 357"/>
                  <a:gd name="T28" fmla="*/ 9 w 74"/>
                  <a:gd name="T29" fmla="*/ 353 h 357"/>
                  <a:gd name="T30" fmla="*/ 5 w 74"/>
                  <a:gd name="T31" fmla="*/ 350 h 357"/>
                  <a:gd name="T32" fmla="*/ 2 w 74"/>
                  <a:gd name="T33" fmla="*/ 347 h 357"/>
                  <a:gd name="T34" fmla="*/ 2 w 74"/>
                  <a:gd name="T35" fmla="*/ 347 h 357"/>
                  <a:gd name="T36" fmla="*/ 0 w 74"/>
                  <a:gd name="T37" fmla="*/ 328 h 357"/>
                  <a:gd name="T38" fmla="*/ 0 w 74"/>
                  <a:gd name="T39" fmla="*/ 310 h 357"/>
                  <a:gd name="T40" fmla="*/ 1 w 74"/>
                  <a:gd name="T41" fmla="*/ 292 h 357"/>
                  <a:gd name="T42" fmla="*/ 4 w 74"/>
                  <a:gd name="T43" fmla="*/ 274 h 357"/>
                  <a:gd name="T44" fmla="*/ 8 w 74"/>
                  <a:gd name="T45" fmla="*/ 258 h 357"/>
                  <a:gd name="T46" fmla="*/ 14 w 74"/>
                  <a:gd name="T47" fmla="*/ 242 h 357"/>
                  <a:gd name="T48" fmla="*/ 20 w 74"/>
                  <a:gd name="T49" fmla="*/ 226 h 357"/>
                  <a:gd name="T50" fmla="*/ 28 w 74"/>
                  <a:gd name="T51" fmla="*/ 211 h 357"/>
                  <a:gd name="T52" fmla="*/ 37 w 74"/>
                  <a:gd name="T53" fmla="*/ 198 h 357"/>
                  <a:gd name="T54" fmla="*/ 48 w 74"/>
                  <a:gd name="T55" fmla="*/ 186 h 357"/>
                  <a:gd name="T56" fmla="*/ 48 w 74"/>
                  <a:gd name="T57" fmla="*/ 186 h 357"/>
                  <a:gd name="T58" fmla="*/ 50 w 74"/>
                  <a:gd name="T59" fmla="*/ 167 h 357"/>
                  <a:gd name="T60" fmla="*/ 52 w 74"/>
                  <a:gd name="T61" fmla="*/ 149 h 357"/>
                  <a:gd name="T62" fmla="*/ 52 w 74"/>
                  <a:gd name="T63" fmla="*/ 130 h 357"/>
                  <a:gd name="T64" fmla="*/ 52 w 74"/>
                  <a:gd name="T65" fmla="*/ 111 h 357"/>
                  <a:gd name="T66" fmla="*/ 52 w 74"/>
                  <a:gd name="T67" fmla="*/ 92 h 357"/>
                  <a:gd name="T68" fmla="*/ 52 w 74"/>
                  <a:gd name="T69" fmla="*/ 73 h 357"/>
                  <a:gd name="T70" fmla="*/ 53 w 74"/>
                  <a:gd name="T71" fmla="*/ 54 h 357"/>
                  <a:gd name="T72" fmla="*/ 55 w 74"/>
                  <a:gd name="T73" fmla="*/ 36 h 357"/>
                  <a:gd name="T74" fmla="*/ 59 w 74"/>
                  <a:gd name="T75" fmla="*/ 18 h 357"/>
                  <a:gd name="T76" fmla="*/ 64 w 74"/>
                  <a:gd name="T77" fmla="*/ 0 h 357"/>
                  <a:gd name="T78" fmla="*/ 64 w 74"/>
                  <a:gd name="T79" fmla="*/ 0 h 357"/>
                  <a:gd name="T80" fmla="*/ 70 w 74"/>
                  <a:gd name="T81" fmla="*/ 23 h 357"/>
                  <a:gd name="T82" fmla="*/ 74 w 74"/>
                  <a:gd name="T83" fmla="*/ 43 h 357"/>
                  <a:gd name="T84" fmla="*/ 74 w 74"/>
                  <a:gd name="T85" fmla="*/ 60 h 357"/>
                  <a:gd name="T86" fmla="*/ 73 w 74"/>
                  <a:gd name="T87" fmla="*/ 76 h 357"/>
                  <a:gd name="T88" fmla="*/ 70 w 74"/>
                  <a:gd name="T89" fmla="*/ 92 h 357"/>
                  <a:gd name="T90" fmla="*/ 66 w 74"/>
                  <a:gd name="T91" fmla="*/ 107 h 357"/>
                  <a:gd name="T92" fmla="*/ 62 w 74"/>
                  <a:gd name="T93" fmla="*/ 123 h 357"/>
                  <a:gd name="T94" fmla="*/ 59 w 74"/>
                  <a:gd name="T95" fmla="*/ 141 h 357"/>
                  <a:gd name="T96" fmla="*/ 57 w 74"/>
                  <a:gd name="T97" fmla="*/ 162 h 357"/>
                  <a:gd name="T98" fmla="*/ 59 w 74"/>
                  <a:gd name="T99" fmla="*/ 186 h 357"/>
                  <a:gd name="T100" fmla="*/ 59 w 74"/>
                  <a:gd name="T101" fmla="*/ 186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357">
                    <a:moveTo>
                      <a:pt x="59" y="186"/>
                    </a:moveTo>
                    <a:lnTo>
                      <a:pt x="49" y="199"/>
                    </a:lnTo>
                    <a:lnTo>
                      <a:pt x="40" y="214"/>
                    </a:lnTo>
                    <a:lnTo>
                      <a:pt x="31" y="230"/>
                    </a:lnTo>
                    <a:lnTo>
                      <a:pt x="22" y="248"/>
                    </a:lnTo>
                    <a:lnTo>
                      <a:pt x="15" y="265"/>
                    </a:lnTo>
                    <a:lnTo>
                      <a:pt x="8" y="283"/>
                    </a:lnTo>
                    <a:lnTo>
                      <a:pt x="6" y="301"/>
                    </a:lnTo>
                    <a:lnTo>
                      <a:pt x="7" y="320"/>
                    </a:lnTo>
                    <a:lnTo>
                      <a:pt x="13" y="338"/>
                    </a:lnTo>
                    <a:lnTo>
                      <a:pt x="23" y="357"/>
                    </a:lnTo>
                    <a:lnTo>
                      <a:pt x="23" y="357"/>
                    </a:lnTo>
                    <a:lnTo>
                      <a:pt x="18" y="357"/>
                    </a:lnTo>
                    <a:lnTo>
                      <a:pt x="13" y="356"/>
                    </a:lnTo>
                    <a:lnTo>
                      <a:pt x="9" y="353"/>
                    </a:lnTo>
                    <a:lnTo>
                      <a:pt x="5" y="350"/>
                    </a:lnTo>
                    <a:lnTo>
                      <a:pt x="2" y="347"/>
                    </a:lnTo>
                    <a:lnTo>
                      <a:pt x="2" y="347"/>
                    </a:lnTo>
                    <a:lnTo>
                      <a:pt x="0" y="328"/>
                    </a:lnTo>
                    <a:lnTo>
                      <a:pt x="0" y="310"/>
                    </a:lnTo>
                    <a:lnTo>
                      <a:pt x="1" y="292"/>
                    </a:lnTo>
                    <a:lnTo>
                      <a:pt x="4" y="274"/>
                    </a:lnTo>
                    <a:lnTo>
                      <a:pt x="8" y="258"/>
                    </a:lnTo>
                    <a:lnTo>
                      <a:pt x="14" y="242"/>
                    </a:lnTo>
                    <a:lnTo>
                      <a:pt x="20" y="226"/>
                    </a:lnTo>
                    <a:lnTo>
                      <a:pt x="28" y="211"/>
                    </a:lnTo>
                    <a:lnTo>
                      <a:pt x="37" y="198"/>
                    </a:lnTo>
                    <a:lnTo>
                      <a:pt x="48" y="186"/>
                    </a:lnTo>
                    <a:lnTo>
                      <a:pt x="48" y="186"/>
                    </a:lnTo>
                    <a:lnTo>
                      <a:pt x="50" y="167"/>
                    </a:lnTo>
                    <a:lnTo>
                      <a:pt x="52" y="149"/>
                    </a:lnTo>
                    <a:lnTo>
                      <a:pt x="52" y="130"/>
                    </a:lnTo>
                    <a:lnTo>
                      <a:pt x="52" y="111"/>
                    </a:lnTo>
                    <a:lnTo>
                      <a:pt x="52" y="92"/>
                    </a:lnTo>
                    <a:lnTo>
                      <a:pt x="52" y="73"/>
                    </a:lnTo>
                    <a:lnTo>
                      <a:pt x="53" y="54"/>
                    </a:lnTo>
                    <a:lnTo>
                      <a:pt x="55" y="36"/>
                    </a:lnTo>
                    <a:lnTo>
                      <a:pt x="59" y="18"/>
                    </a:lnTo>
                    <a:lnTo>
                      <a:pt x="64" y="0"/>
                    </a:lnTo>
                    <a:lnTo>
                      <a:pt x="64" y="0"/>
                    </a:lnTo>
                    <a:lnTo>
                      <a:pt x="70" y="23"/>
                    </a:lnTo>
                    <a:lnTo>
                      <a:pt x="74" y="43"/>
                    </a:lnTo>
                    <a:lnTo>
                      <a:pt x="74" y="60"/>
                    </a:lnTo>
                    <a:lnTo>
                      <a:pt x="73" y="76"/>
                    </a:lnTo>
                    <a:lnTo>
                      <a:pt x="70" y="92"/>
                    </a:lnTo>
                    <a:lnTo>
                      <a:pt x="66" y="107"/>
                    </a:lnTo>
                    <a:lnTo>
                      <a:pt x="62" y="123"/>
                    </a:lnTo>
                    <a:lnTo>
                      <a:pt x="59" y="141"/>
                    </a:lnTo>
                    <a:lnTo>
                      <a:pt x="57" y="162"/>
                    </a:lnTo>
                    <a:lnTo>
                      <a:pt x="59" y="186"/>
                    </a:lnTo>
                    <a:lnTo>
                      <a:pt x="59" y="18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6" name="Freeform 140"/>
              <p:cNvSpPr>
                <a:spLocks/>
              </p:cNvSpPr>
              <p:nvPr/>
            </p:nvSpPr>
            <p:spPr bwMode="auto">
              <a:xfrm>
                <a:off x="211" y="4054"/>
                <a:ext cx="3" cy="4"/>
              </a:xfrm>
              <a:custGeom>
                <a:avLst/>
                <a:gdLst>
                  <a:gd name="T0" fmla="*/ 127 w 127"/>
                  <a:gd name="T1" fmla="*/ 0 h 160"/>
                  <a:gd name="T2" fmla="*/ 124 w 127"/>
                  <a:gd name="T3" fmla="*/ 20 h 160"/>
                  <a:gd name="T4" fmla="*/ 118 w 127"/>
                  <a:gd name="T5" fmla="*/ 39 h 160"/>
                  <a:gd name="T6" fmla="*/ 110 w 127"/>
                  <a:gd name="T7" fmla="*/ 58 h 160"/>
                  <a:gd name="T8" fmla="*/ 99 w 127"/>
                  <a:gd name="T9" fmla="*/ 76 h 160"/>
                  <a:gd name="T10" fmla="*/ 86 w 127"/>
                  <a:gd name="T11" fmla="*/ 93 h 160"/>
                  <a:gd name="T12" fmla="*/ 72 w 127"/>
                  <a:gd name="T13" fmla="*/ 109 h 160"/>
                  <a:gd name="T14" fmla="*/ 56 w 127"/>
                  <a:gd name="T15" fmla="*/ 123 h 160"/>
                  <a:gd name="T16" fmla="*/ 39 w 127"/>
                  <a:gd name="T17" fmla="*/ 137 h 160"/>
                  <a:gd name="T18" fmla="*/ 22 w 127"/>
                  <a:gd name="T19" fmla="*/ 149 h 160"/>
                  <a:gd name="T20" fmla="*/ 5 w 127"/>
                  <a:gd name="T21" fmla="*/ 160 h 160"/>
                  <a:gd name="T22" fmla="*/ 5 w 127"/>
                  <a:gd name="T23" fmla="*/ 160 h 160"/>
                  <a:gd name="T24" fmla="*/ 0 w 127"/>
                  <a:gd name="T25" fmla="*/ 140 h 160"/>
                  <a:gd name="T26" fmla="*/ 2 w 127"/>
                  <a:gd name="T27" fmla="*/ 124 h 160"/>
                  <a:gd name="T28" fmla="*/ 9 w 127"/>
                  <a:gd name="T29" fmla="*/ 113 h 160"/>
                  <a:gd name="T30" fmla="*/ 21 w 127"/>
                  <a:gd name="T31" fmla="*/ 104 h 160"/>
                  <a:gd name="T32" fmla="*/ 35 w 127"/>
                  <a:gd name="T33" fmla="*/ 96 h 160"/>
                  <a:gd name="T34" fmla="*/ 51 w 127"/>
                  <a:gd name="T35" fmla="*/ 88 h 160"/>
                  <a:gd name="T36" fmla="*/ 67 w 127"/>
                  <a:gd name="T37" fmla="*/ 80 h 160"/>
                  <a:gd name="T38" fmla="*/ 81 w 127"/>
                  <a:gd name="T39" fmla="*/ 70 h 160"/>
                  <a:gd name="T40" fmla="*/ 94 w 127"/>
                  <a:gd name="T41" fmla="*/ 57 h 160"/>
                  <a:gd name="T42" fmla="*/ 102 w 127"/>
                  <a:gd name="T43" fmla="*/ 40 h 160"/>
                  <a:gd name="T44" fmla="*/ 102 w 127"/>
                  <a:gd name="T45" fmla="*/ 40 h 160"/>
                  <a:gd name="T46" fmla="*/ 104 w 127"/>
                  <a:gd name="T47" fmla="*/ 30 h 160"/>
                  <a:gd name="T48" fmla="*/ 108 w 127"/>
                  <a:gd name="T49" fmla="*/ 19 h 160"/>
                  <a:gd name="T50" fmla="*/ 112 w 127"/>
                  <a:gd name="T51" fmla="*/ 10 h 160"/>
                  <a:gd name="T52" fmla="*/ 118 w 127"/>
                  <a:gd name="T53" fmla="*/ 3 h 160"/>
                  <a:gd name="T54" fmla="*/ 127 w 127"/>
                  <a:gd name="T55" fmla="*/ 0 h 160"/>
                  <a:gd name="T56" fmla="*/ 127 w 127"/>
                  <a:gd name="T5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7" h="160">
                    <a:moveTo>
                      <a:pt x="127" y="0"/>
                    </a:moveTo>
                    <a:lnTo>
                      <a:pt x="124" y="20"/>
                    </a:lnTo>
                    <a:lnTo>
                      <a:pt x="118" y="39"/>
                    </a:lnTo>
                    <a:lnTo>
                      <a:pt x="110" y="58"/>
                    </a:lnTo>
                    <a:lnTo>
                      <a:pt x="99" y="76"/>
                    </a:lnTo>
                    <a:lnTo>
                      <a:pt x="86" y="93"/>
                    </a:lnTo>
                    <a:lnTo>
                      <a:pt x="72" y="109"/>
                    </a:lnTo>
                    <a:lnTo>
                      <a:pt x="56" y="123"/>
                    </a:lnTo>
                    <a:lnTo>
                      <a:pt x="39" y="137"/>
                    </a:lnTo>
                    <a:lnTo>
                      <a:pt x="22" y="149"/>
                    </a:lnTo>
                    <a:lnTo>
                      <a:pt x="5" y="160"/>
                    </a:lnTo>
                    <a:lnTo>
                      <a:pt x="5" y="160"/>
                    </a:lnTo>
                    <a:lnTo>
                      <a:pt x="0" y="140"/>
                    </a:lnTo>
                    <a:lnTo>
                      <a:pt x="2" y="124"/>
                    </a:lnTo>
                    <a:lnTo>
                      <a:pt x="9" y="113"/>
                    </a:lnTo>
                    <a:lnTo>
                      <a:pt x="21" y="104"/>
                    </a:lnTo>
                    <a:lnTo>
                      <a:pt x="35" y="96"/>
                    </a:lnTo>
                    <a:lnTo>
                      <a:pt x="51" y="88"/>
                    </a:lnTo>
                    <a:lnTo>
                      <a:pt x="67" y="80"/>
                    </a:lnTo>
                    <a:lnTo>
                      <a:pt x="81" y="70"/>
                    </a:lnTo>
                    <a:lnTo>
                      <a:pt x="94" y="57"/>
                    </a:lnTo>
                    <a:lnTo>
                      <a:pt x="102" y="40"/>
                    </a:lnTo>
                    <a:lnTo>
                      <a:pt x="102" y="40"/>
                    </a:lnTo>
                    <a:lnTo>
                      <a:pt x="104" y="30"/>
                    </a:lnTo>
                    <a:lnTo>
                      <a:pt x="108" y="19"/>
                    </a:lnTo>
                    <a:lnTo>
                      <a:pt x="112" y="10"/>
                    </a:lnTo>
                    <a:lnTo>
                      <a:pt x="118" y="3"/>
                    </a:lnTo>
                    <a:lnTo>
                      <a:pt x="127" y="0"/>
                    </a:lnTo>
                    <a:lnTo>
                      <a:pt x="12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7" name="Freeform 141"/>
              <p:cNvSpPr>
                <a:spLocks/>
              </p:cNvSpPr>
              <p:nvPr/>
            </p:nvSpPr>
            <p:spPr bwMode="auto">
              <a:xfrm>
                <a:off x="219" y="4054"/>
                <a:ext cx="2" cy="1"/>
              </a:xfrm>
              <a:custGeom>
                <a:avLst/>
                <a:gdLst>
                  <a:gd name="T0" fmla="*/ 0 w 77"/>
                  <a:gd name="T1" fmla="*/ 5 h 5"/>
                  <a:gd name="T2" fmla="*/ 0 w 77"/>
                  <a:gd name="T3" fmla="*/ 0 h 5"/>
                  <a:gd name="T4" fmla="*/ 77 w 77"/>
                  <a:gd name="T5" fmla="*/ 0 h 5"/>
                  <a:gd name="T6" fmla="*/ 77 w 77"/>
                  <a:gd name="T7" fmla="*/ 5 h 5"/>
                  <a:gd name="T8" fmla="*/ 0 w 77"/>
                  <a:gd name="T9" fmla="*/ 5 h 5"/>
                  <a:gd name="T10" fmla="*/ 0 w 77"/>
                  <a:gd name="T11" fmla="*/ 5 h 5"/>
                </a:gdLst>
                <a:ahLst/>
                <a:cxnLst>
                  <a:cxn ang="0">
                    <a:pos x="T0" y="T1"/>
                  </a:cxn>
                  <a:cxn ang="0">
                    <a:pos x="T2" y="T3"/>
                  </a:cxn>
                  <a:cxn ang="0">
                    <a:pos x="T4" y="T5"/>
                  </a:cxn>
                  <a:cxn ang="0">
                    <a:pos x="T6" y="T7"/>
                  </a:cxn>
                  <a:cxn ang="0">
                    <a:pos x="T8" y="T9"/>
                  </a:cxn>
                  <a:cxn ang="0">
                    <a:pos x="T10" y="T11"/>
                  </a:cxn>
                </a:cxnLst>
                <a:rect l="0" t="0" r="r" b="b"/>
                <a:pathLst>
                  <a:path w="77" h="5">
                    <a:moveTo>
                      <a:pt x="0" y="5"/>
                    </a:moveTo>
                    <a:lnTo>
                      <a:pt x="0" y="0"/>
                    </a:lnTo>
                    <a:lnTo>
                      <a:pt x="77" y="0"/>
                    </a:lnTo>
                    <a:lnTo>
                      <a:pt x="77" y="5"/>
                    </a:lnTo>
                    <a:lnTo>
                      <a:pt x="0" y="5"/>
                    </a:lnTo>
                    <a:lnTo>
                      <a:pt x="0" y="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8" name="Freeform 142"/>
              <p:cNvSpPr>
                <a:spLocks/>
              </p:cNvSpPr>
              <p:nvPr/>
            </p:nvSpPr>
            <p:spPr bwMode="auto">
              <a:xfrm>
                <a:off x="220" y="4055"/>
                <a:ext cx="1" cy="0"/>
              </a:xfrm>
              <a:custGeom>
                <a:avLst/>
                <a:gdLst>
                  <a:gd name="T0" fmla="*/ 51 w 51"/>
                  <a:gd name="T1" fmla="*/ 1 h 11"/>
                  <a:gd name="T2" fmla="*/ 50 w 51"/>
                  <a:gd name="T3" fmla="*/ 2 h 11"/>
                  <a:gd name="T4" fmla="*/ 49 w 51"/>
                  <a:gd name="T5" fmla="*/ 5 h 11"/>
                  <a:gd name="T6" fmla="*/ 49 w 51"/>
                  <a:gd name="T7" fmla="*/ 7 h 11"/>
                  <a:gd name="T8" fmla="*/ 47 w 51"/>
                  <a:gd name="T9" fmla="*/ 9 h 11"/>
                  <a:gd name="T10" fmla="*/ 46 w 51"/>
                  <a:gd name="T11" fmla="*/ 11 h 11"/>
                  <a:gd name="T12" fmla="*/ 46 w 51"/>
                  <a:gd name="T13" fmla="*/ 11 h 11"/>
                  <a:gd name="T14" fmla="*/ 40 w 51"/>
                  <a:gd name="T15" fmla="*/ 9 h 11"/>
                  <a:gd name="T16" fmla="*/ 31 w 51"/>
                  <a:gd name="T17" fmla="*/ 8 h 11"/>
                  <a:gd name="T18" fmla="*/ 20 w 51"/>
                  <a:gd name="T19" fmla="*/ 8 h 11"/>
                  <a:gd name="T20" fmla="*/ 11 w 51"/>
                  <a:gd name="T21" fmla="*/ 8 h 11"/>
                  <a:gd name="T22" fmla="*/ 5 w 51"/>
                  <a:gd name="T23" fmla="*/ 10 h 11"/>
                  <a:gd name="T24" fmla="*/ 5 w 51"/>
                  <a:gd name="T25" fmla="*/ 10 h 11"/>
                  <a:gd name="T26" fmla="*/ 4 w 51"/>
                  <a:gd name="T27" fmla="*/ 8 h 11"/>
                  <a:gd name="T28" fmla="*/ 3 w 51"/>
                  <a:gd name="T29" fmla="*/ 6 h 11"/>
                  <a:gd name="T30" fmla="*/ 3 w 51"/>
                  <a:gd name="T31" fmla="*/ 4 h 11"/>
                  <a:gd name="T32" fmla="*/ 2 w 51"/>
                  <a:gd name="T33" fmla="*/ 1 h 11"/>
                  <a:gd name="T34" fmla="*/ 0 w 51"/>
                  <a:gd name="T35" fmla="*/ 0 h 11"/>
                  <a:gd name="T36" fmla="*/ 0 w 51"/>
                  <a:gd name="T37" fmla="*/ 0 h 11"/>
                  <a:gd name="T38" fmla="*/ 8 w 51"/>
                  <a:gd name="T39" fmla="*/ 3 h 11"/>
                  <a:gd name="T40" fmla="*/ 17 w 51"/>
                  <a:gd name="T41" fmla="*/ 5 h 11"/>
                  <a:gd name="T42" fmla="*/ 27 w 51"/>
                  <a:gd name="T43" fmla="*/ 5 h 11"/>
                  <a:gd name="T44" fmla="*/ 39 w 51"/>
                  <a:gd name="T45" fmla="*/ 4 h 11"/>
                  <a:gd name="T46" fmla="*/ 51 w 51"/>
                  <a:gd name="T47" fmla="*/ 1 h 11"/>
                  <a:gd name="T48" fmla="*/ 51 w 51"/>
                  <a:gd name="T4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1" h="11">
                    <a:moveTo>
                      <a:pt x="51" y="1"/>
                    </a:moveTo>
                    <a:lnTo>
                      <a:pt x="50" y="2"/>
                    </a:lnTo>
                    <a:lnTo>
                      <a:pt x="49" y="5"/>
                    </a:lnTo>
                    <a:lnTo>
                      <a:pt x="49" y="7"/>
                    </a:lnTo>
                    <a:lnTo>
                      <a:pt x="47" y="9"/>
                    </a:lnTo>
                    <a:lnTo>
                      <a:pt x="46" y="11"/>
                    </a:lnTo>
                    <a:lnTo>
                      <a:pt x="46" y="11"/>
                    </a:lnTo>
                    <a:lnTo>
                      <a:pt x="40" y="9"/>
                    </a:lnTo>
                    <a:lnTo>
                      <a:pt x="31" y="8"/>
                    </a:lnTo>
                    <a:lnTo>
                      <a:pt x="20" y="8"/>
                    </a:lnTo>
                    <a:lnTo>
                      <a:pt x="11" y="8"/>
                    </a:lnTo>
                    <a:lnTo>
                      <a:pt x="5" y="10"/>
                    </a:lnTo>
                    <a:lnTo>
                      <a:pt x="5" y="10"/>
                    </a:lnTo>
                    <a:lnTo>
                      <a:pt x="4" y="8"/>
                    </a:lnTo>
                    <a:lnTo>
                      <a:pt x="3" y="6"/>
                    </a:lnTo>
                    <a:lnTo>
                      <a:pt x="3" y="4"/>
                    </a:lnTo>
                    <a:lnTo>
                      <a:pt x="2" y="1"/>
                    </a:lnTo>
                    <a:lnTo>
                      <a:pt x="0" y="0"/>
                    </a:lnTo>
                    <a:lnTo>
                      <a:pt x="0" y="0"/>
                    </a:lnTo>
                    <a:lnTo>
                      <a:pt x="8" y="3"/>
                    </a:lnTo>
                    <a:lnTo>
                      <a:pt x="17" y="5"/>
                    </a:lnTo>
                    <a:lnTo>
                      <a:pt x="27" y="5"/>
                    </a:lnTo>
                    <a:lnTo>
                      <a:pt x="39" y="4"/>
                    </a:lnTo>
                    <a:lnTo>
                      <a:pt x="51" y="1"/>
                    </a:lnTo>
                    <a:lnTo>
                      <a:pt x="51" y="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39" name="Freeform 143"/>
              <p:cNvSpPr>
                <a:spLocks/>
              </p:cNvSpPr>
              <p:nvPr/>
            </p:nvSpPr>
            <p:spPr bwMode="auto">
              <a:xfrm>
                <a:off x="213" y="4056"/>
                <a:ext cx="3" cy="3"/>
              </a:xfrm>
              <a:custGeom>
                <a:avLst/>
                <a:gdLst>
                  <a:gd name="T0" fmla="*/ 82 w 102"/>
                  <a:gd name="T1" fmla="*/ 65 h 116"/>
                  <a:gd name="T2" fmla="*/ 73 w 102"/>
                  <a:gd name="T3" fmla="*/ 71 h 116"/>
                  <a:gd name="T4" fmla="*/ 66 w 102"/>
                  <a:gd name="T5" fmla="*/ 77 h 116"/>
                  <a:gd name="T6" fmla="*/ 58 w 102"/>
                  <a:gd name="T7" fmla="*/ 83 h 116"/>
                  <a:gd name="T8" fmla="*/ 50 w 102"/>
                  <a:gd name="T9" fmla="*/ 88 h 116"/>
                  <a:gd name="T10" fmla="*/ 42 w 102"/>
                  <a:gd name="T11" fmla="*/ 95 h 116"/>
                  <a:gd name="T12" fmla="*/ 34 w 102"/>
                  <a:gd name="T13" fmla="*/ 99 h 116"/>
                  <a:gd name="T14" fmla="*/ 25 w 102"/>
                  <a:gd name="T15" fmla="*/ 104 h 116"/>
                  <a:gd name="T16" fmla="*/ 17 w 102"/>
                  <a:gd name="T17" fmla="*/ 108 h 116"/>
                  <a:gd name="T18" fmla="*/ 8 w 102"/>
                  <a:gd name="T19" fmla="*/ 112 h 116"/>
                  <a:gd name="T20" fmla="*/ 0 w 102"/>
                  <a:gd name="T21" fmla="*/ 116 h 116"/>
                  <a:gd name="T22" fmla="*/ 0 w 102"/>
                  <a:gd name="T23" fmla="*/ 116 h 116"/>
                  <a:gd name="T24" fmla="*/ 10 w 102"/>
                  <a:gd name="T25" fmla="*/ 106 h 116"/>
                  <a:gd name="T26" fmla="*/ 22 w 102"/>
                  <a:gd name="T27" fmla="*/ 97 h 116"/>
                  <a:gd name="T28" fmla="*/ 34 w 102"/>
                  <a:gd name="T29" fmla="*/ 86 h 116"/>
                  <a:gd name="T30" fmla="*/ 46 w 102"/>
                  <a:gd name="T31" fmla="*/ 75 h 116"/>
                  <a:gd name="T32" fmla="*/ 58 w 102"/>
                  <a:gd name="T33" fmla="*/ 63 h 116"/>
                  <a:gd name="T34" fmla="*/ 69 w 102"/>
                  <a:gd name="T35" fmla="*/ 52 h 116"/>
                  <a:gd name="T36" fmla="*/ 80 w 102"/>
                  <a:gd name="T37" fmla="*/ 39 h 116"/>
                  <a:gd name="T38" fmla="*/ 89 w 102"/>
                  <a:gd name="T39" fmla="*/ 26 h 116"/>
                  <a:gd name="T40" fmla="*/ 96 w 102"/>
                  <a:gd name="T41" fmla="*/ 13 h 116"/>
                  <a:gd name="T42" fmla="*/ 102 w 102"/>
                  <a:gd name="T43" fmla="*/ 0 h 116"/>
                  <a:gd name="T44" fmla="*/ 102 w 102"/>
                  <a:gd name="T45" fmla="*/ 0 h 116"/>
                  <a:gd name="T46" fmla="*/ 102 w 102"/>
                  <a:gd name="T47" fmla="*/ 12 h 116"/>
                  <a:gd name="T48" fmla="*/ 100 w 102"/>
                  <a:gd name="T49" fmla="*/ 24 h 116"/>
                  <a:gd name="T50" fmla="*/ 96 w 102"/>
                  <a:gd name="T51" fmla="*/ 37 h 116"/>
                  <a:gd name="T52" fmla="*/ 89 w 102"/>
                  <a:gd name="T53" fmla="*/ 51 h 116"/>
                  <a:gd name="T54" fmla="*/ 82 w 102"/>
                  <a:gd name="T55" fmla="*/ 65 h 116"/>
                  <a:gd name="T56" fmla="*/ 82 w 102"/>
                  <a:gd name="T57" fmla="*/ 6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2" h="116">
                    <a:moveTo>
                      <a:pt x="82" y="65"/>
                    </a:moveTo>
                    <a:lnTo>
                      <a:pt x="73" y="71"/>
                    </a:lnTo>
                    <a:lnTo>
                      <a:pt x="66" y="77"/>
                    </a:lnTo>
                    <a:lnTo>
                      <a:pt x="58" y="83"/>
                    </a:lnTo>
                    <a:lnTo>
                      <a:pt x="50" y="88"/>
                    </a:lnTo>
                    <a:lnTo>
                      <a:pt x="42" y="95"/>
                    </a:lnTo>
                    <a:lnTo>
                      <a:pt x="34" y="99"/>
                    </a:lnTo>
                    <a:lnTo>
                      <a:pt x="25" y="104"/>
                    </a:lnTo>
                    <a:lnTo>
                      <a:pt x="17" y="108"/>
                    </a:lnTo>
                    <a:lnTo>
                      <a:pt x="8" y="112"/>
                    </a:lnTo>
                    <a:lnTo>
                      <a:pt x="0" y="116"/>
                    </a:lnTo>
                    <a:lnTo>
                      <a:pt x="0" y="116"/>
                    </a:lnTo>
                    <a:lnTo>
                      <a:pt x="10" y="106"/>
                    </a:lnTo>
                    <a:lnTo>
                      <a:pt x="22" y="97"/>
                    </a:lnTo>
                    <a:lnTo>
                      <a:pt x="34" y="86"/>
                    </a:lnTo>
                    <a:lnTo>
                      <a:pt x="46" y="75"/>
                    </a:lnTo>
                    <a:lnTo>
                      <a:pt x="58" y="63"/>
                    </a:lnTo>
                    <a:lnTo>
                      <a:pt x="69" y="52"/>
                    </a:lnTo>
                    <a:lnTo>
                      <a:pt x="80" y="39"/>
                    </a:lnTo>
                    <a:lnTo>
                      <a:pt x="89" y="26"/>
                    </a:lnTo>
                    <a:lnTo>
                      <a:pt x="96" y="13"/>
                    </a:lnTo>
                    <a:lnTo>
                      <a:pt x="102" y="0"/>
                    </a:lnTo>
                    <a:lnTo>
                      <a:pt x="102" y="0"/>
                    </a:lnTo>
                    <a:lnTo>
                      <a:pt x="102" y="12"/>
                    </a:lnTo>
                    <a:lnTo>
                      <a:pt x="100" y="24"/>
                    </a:lnTo>
                    <a:lnTo>
                      <a:pt x="96" y="37"/>
                    </a:lnTo>
                    <a:lnTo>
                      <a:pt x="89" y="51"/>
                    </a:lnTo>
                    <a:lnTo>
                      <a:pt x="82" y="65"/>
                    </a:lnTo>
                    <a:lnTo>
                      <a:pt x="82" y="6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0" name="Freeform 144"/>
              <p:cNvSpPr>
                <a:spLocks/>
              </p:cNvSpPr>
              <p:nvPr/>
            </p:nvSpPr>
            <p:spPr bwMode="auto">
              <a:xfrm>
                <a:off x="224" y="4058"/>
                <a:ext cx="2" cy="5"/>
              </a:xfrm>
              <a:custGeom>
                <a:avLst/>
                <a:gdLst>
                  <a:gd name="T0" fmla="*/ 96 w 96"/>
                  <a:gd name="T1" fmla="*/ 151 h 236"/>
                  <a:gd name="T2" fmla="*/ 93 w 96"/>
                  <a:gd name="T3" fmla="*/ 159 h 236"/>
                  <a:gd name="T4" fmla="*/ 91 w 96"/>
                  <a:gd name="T5" fmla="*/ 168 h 236"/>
                  <a:gd name="T6" fmla="*/ 88 w 96"/>
                  <a:gd name="T7" fmla="*/ 177 h 236"/>
                  <a:gd name="T8" fmla="*/ 85 w 96"/>
                  <a:gd name="T9" fmla="*/ 185 h 236"/>
                  <a:gd name="T10" fmla="*/ 81 w 96"/>
                  <a:gd name="T11" fmla="*/ 193 h 236"/>
                  <a:gd name="T12" fmla="*/ 77 w 96"/>
                  <a:gd name="T13" fmla="*/ 202 h 236"/>
                  <a:gd name="T14" fmla="*/ 73 w 96"/>
                  <a:gd name="T15" fmla="*/ 210 h 236"/>
                  <a:gd name="T16" fmla="*/ 70 w 96"/>
                  <a:gd name="T17" fmla="*/ 218 h 236"/>
                  <a:gd name="T18" fmla="*/ 67 w 96"/>
                  <a:gd name="T19" fmla="*/ 227 h 236"/>
                  <a:gd name="T20" fmla="*/ 65 w 96"/>
                  <a:gd name="T21" fmla="*/ 236 h 236"/>
                  <a:gd name="T22" fmla="*/ 65 w 96"/>
                  <a:gd name="T23" fmla="*/ 236 h 236"/>
                  <a:gd name="T24" fmla="*/ 54 w 96"/>
                  <a:gd name="T25" fmla="*/ 215 h 236"/>
                  <a:gd name="T26" fmla="*/ 43 w 96"/>
                  <a:gd name="T27" fmla="*/ 194 h 236"/>
                  <a:gd name="T28" fmla="*/ 33 w 96"/>
                  <a:gd name="T29" fmla="*/ 173 h 236"/>
                  <a:gd name="T30" fmla="*/ 22 w 96"/>
                  <a:gd name="T31" fmla="*/ 150 h 236"/>
                  <a:gd name="T32" fmla="*/ 14 w 96"/>
                  <a:gd name="T33" fmla="*/ 128 h 236"/>
                  <a:gd name="T34" fmla="*/ 7 w 96"/>
                  <a:gd name="T35" fmla="*/ 104 h 236"/>
                  <a:gd name="T36" fmla="*/ 2 w 96"/>
                  <a:gd name="T37" fmla="*/ 80 h 236"/>
                  <a:gd name="T38" fmla="*/ 0 w 96"/>
                  <a:gd name="T39" fmla="*/ 55 h 236"/>
                  <a:gd name="T40" fmla="*/ 0 w 96"/>
                  <a:gd name="T41" fmla="*/ 28 h 236"/>
                  <a:gd name="T42" fmla="*/ 4 w 96"/>
                  <a:gd name="T43" fmla="*/ 0 h 236"/>
                  <a:gd name="T44" fmla="*/ 4 w 96"/>
                  <a:gd name="T45" fmla="*/ 0 h 236"/>
                  <a:gd name="T46" fmla="*/ 16 w 96"/>
                  <a:gd name="T47" fmla="*/ 13 h 236"/>
                  <a:gd name="T48" fmla="*/ 27 w 96"/>
                  <a:gd name="T49" fmla="*/ 28 h 236"/>
                  <a:gd name="T50" fmla="*/ 38 w 96"/>
                  <a:gd name="T51" fmla="*/ 42 h 236"/>
                  <a:gd name="T52" fmla="*/ 48 w 96"/>
                  <a:gd name="T53" fmla="*/ 57 h 236"/>
                  <a:gd name="T54" fmla="*/ 56 w 96"/>
                  <a:gd name="T55" fmla="*/ 73 h 236"/>
                  <a:gd name="T56" fmla="*/ 64 w 96"/>
                  <a:gd name="T57" fmla="*/ 88 h 236"/>
                  <a:gd name="T58" fmla="*/ 72 w 96"/>
                  <a:gd name="T59" fmla="*/ 103 h 236"/>
                  <a:gd name="T60" fmla="*/ 80 w 96"/>
                  <a:gd name="T61" fmla="*/ 119 h 236"/>
                  <a:gd name="T62" fmla="*/ 88 w 96"/>
                  <a:gd name="T63" fmla="*/ 135 h 236"/>
                  <a:gd name="T64" fmla="*/ 96 w 96"/>
                  <a:gd name="T65" fmla="*/ 151 h 236"/>
                  <a:gd name="T66" fmla="*/ 96 w 96"/>
                  <a:gd name="T67" fmla="*/ 151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6" h="236">
                    <a:moveTo>
                      <a:pt x="96" y="151"/>
                    </a:moveTo>
                    <a:lnTo>
                      <a:pt x="93" y="159"/>
                    </a:lnTo>
                    <a:lnTo>
                      <a:pt x="91" y="168"/>
                    </a:lnTo>
                    <a:lnTo>
                      <a:pt x="88" y="177"/>
                    </a:lnTo>
                    <a:lnTo>
                      <a:pt x="85" y="185"/>
                    </a:lnTo>
                    <a:lnTo>
                      <a:pt x="81" y="193"/>
                    </a:lnTo>
                    <a:lnTo>
                      <a:pt x="77" y="202"/>
                    </a:lnTo>
                    <a:lnTo>
                      <a:pt x="73" y="210"/>
                    </a:lnTo>
                    <a:lnTo>
                      <a:pt x="70" y="218"/>
                    </a:lnTo>
                    <a:lnTo>
                      <a:pt x="67" y="227"/>
                    </a:lnTo>
                    <a:lnTo>
                      <a:pt x="65" y="236"/>
                    </a:lnTo>
                    <a:lnTo>
                      <a:pt x="65" y="236"/>
                    </a:lnTo>
                    <a:lnTo>
                      <a:pt x="54" y="215"/>
                    </a:lnTo>
                    <a:lnTo>
                      <a:pt x="43" y="194"/>
                    </a:lnTo>
                    <a:lnTo>
                      <a:pt x="33" y="173"/>
                    </a:lnTo>
                    <a:lnTo>
                      <a:pt x="22" y="150"/>
                    </a:lnTo>
                    <a:lnTo>
                      <a:pt x="14" y="128"/>
                    </a:lnTo>
                    <a:lnTo>
                      <a:pt x="7" y="104"/>
                    </a:lnTo>
                    <a:lnTo>
                      <a:pt x="2" y="80"/>
                    </a:lnTo>
                    <a:lnTo>
                      <a:pt x="0" y="55"/>
                    </a:lnTo>
                    <a:lnTo>
                      <a:pt x="0" y="28"/>
                    </a:lnTo>
                    <a:lnTo>
                      <a:pt x="4" y="0"/>
                    </a:lnTo>
                    <a:lnTo>
                      <a:pt x="4" y="0"/>
                    </a:lnTo>
                    <a:lnTo>
                      <a:pt x="16" y="13"/>
                    </a:lnTo>
                    <a:lnTo>
                      <a:pt x="27" y="28"/>
                    </a:lnTo>
                    <a:lnTo>
                      <a:pt x="38" y="42"/>
                    </a:lnTo>
                    <a:lnTo>
                      <a:pt x="48" y="57"/>
                    </a:lnTo>
                    <a:lnTo>
                      <a:pt x="56" y="73"/>
                    </a:lnTo>
                    <a:lnTo>
                      <a:pt x="64" y="88"/>
                    </a:lnTo>
                    <a:lnTo>
                      <a:pt x="72" y="103"/>
                    </a:lnTo>
                    <a:lnTo>
                      <a:pt x="80" y="119"/>
                    </a:lnTo>
                    <a:lnTo>
                      <a:pt x="88" y="135"/>
                    </a:lnTo>
                    <a:lnTo>
                      <a:pt x="96" y="151"/>
                    </a:lnTo>
                    <a:lnTo>
                      <a:pt x="96" y="1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1" name="Freeform 145"/>
              <p:cNvSpPr>
                <a:spLocks/>
              </p:cNvSpPr>
              <p:nvPr/>
            </p:nvSpPr>
            <p:spPr bwMode="auto">
              <a:xfrm>
                <a:off x="216" y="4058"/>
                <a:ext cx="5" cy="5"/>
              </a:xfrm>
              <a:custGeom>
                <a:avLst/>
                <a:gdLst>
                  <a:gd name="T0" fmla="*/ 200 w 200"/>
                  <a:gd name="T1" fmla="*/ 6 h 222"/>
                  <a:gd name="T2" fmla="*/ 190 w 200"/>
                  <a:gd name="T3" fmla="*/ 14 h 222"/>
                  <a:gd name="T4" fmla="*/ 182 w 200"/>
                  <a:gd name="T5" fmla="*/ 17 h 222"/>
                  <a:gd name="T6" fmla="*/ 173 w 200"/>
                  <a:gd name="T7" fmla="*/ 17 h 222"/>
                  <a:gd name="T8" fmla="*/ 163 w 200"/>
                  <a:gd name="T9" fmla="*/ 15 h 222"/>
                  <a:gd name="T10" fmla="*/ 154 w 200"/>
                  <a:gd name="T11" fmla="*/ 12 h 222"/>
                  <a:gd name="T12" fmla="*/ 143 w 200"/>
                  <a:gd name="T13" fmla="*/ 8 h 222"/>
                  <a:gd name="T14" fmla="*/ 133 w 200"/>
                  <a:gd name="T15" fmla="*/ 5 h 222"/>
                  <a:gd name="T16" fmla="*/ 123 w 200"/>
                  <a:gd name="T17" fmla="*/ 4 h 222"/>
                  <a:gd name="T18" fmla="*/ 113 w 200"/>
                  <a:gd name="T19" fmla="*/ 5 h 222"/>
                  <a:gd name="T20" fmla="*/ 102 w 200"/>
                  <a:gd name="T21" fmla="*/ 12 h 222"/>
                  <a:gd name="T22" fmla="*/ 102 w 200"/>
                  <a:gd name="T23" fmla="*/ 12 h 222"/>
                  <a:gd name="T24" fmla="*/ 84 w 200"/>
                  <a:gd name="T25" fmla="*/ 27 h 222"/>
                  <a:gd name="T26" fmla="*/ 71 w 200"/>
                  <a:gd name="T27" fmla="*/ 46 h 222"/>
                  <a:gd name="T28" fmla="*/ 62 w 200"/>
                  <a:gd name="T29" fmla="*/ 67 h 222"/>
                  <a:gd name="T30" fmla="*/ 54 w 200"/>
                  <a:gd name="T31" fmla="*/ 89 h 222"/>
                  <a:gd name="T32" fmla="*/ 49 w 200"/>
                  <a:gd name="T33" fmla="*/ 113 h 222"/>
                  <a:gd name="T34" fmla="*/ 44 w 200"/>
                  <a:gd name="T35" fmla="*/ 137 h 222"/>
                  <a:gd name="T36" fmla="*/ 39 w 200"/>
                  <a:gd name="T37" fmla="*/ 161 h 222"/>
                  <a:gd name="T38" fmla="*/ 31 w 200"/>
                  <a:gd name="T39" fmla="*/ 183 h 222"/>
                  <a:gd name="T40" fmla="*/ 20 w 200"/>
                  <a:gd name="T41" fmla="*/ 203 h 222"/>
                  <a:gd name="T42" fmla="*/ 5 w 200"/>
                  <a:gd name="T43" fmla="*/ 222 h 222"/>
                  <a:gd name="T44" fmla="*/ 0 w 200"/>
                  <a:gd name="T45" fmla="*/ 222 h 222"/>
                  <a:gd name="T46" fmla="*/ 0 w 200"/>
                  <a:gd name="T47" fmla="*/ 222 h 222"/>
                  <a:gd name="T48" fmla="*/ 15 w 200"/>
                  <a:gd name="T49" fmla="*/ 197 h 222"/>
                  <a:gd name="T50" fmla="*/ 26 w 200"/>
                  <a:gd name="T51" fmla="*/ 168 h 222"/>
                  <a:gd name="T52" fmla="*/ 33 w 200"/>
                  <a:gd name="T53" fmla="*/ 137 h 222"/>
                  <a:gd name="T54" fmla="*/ 40 w 200"/>
                  <a:gd name="T55" fmla="*/ 106 h 222"/>
                  <a:gd name="T56" fmla="*/ 47 w 200"/>
                  <a:gd name="T57" fmla="*/ 76 h 222"/>
                  <a:gd name="T58" fmla="*/ 57 w 200"/>
                  <a:gd name="T59" fmla="*/ 49 h 222"/>
                  <a:gd name="T60" fmla="*/ 70 w 200"/>
                  <a:gd name="T61" fmla="*/ 26 h 222"/>
                  <a:gd name="T62" fmla="*/ 89 w 200"/>
                  <a:gd name="T63" fmla="*/ 8 h 222"/>
                  <a:gd name="T64" fmla="*/ 117 w 200"/>
                  <a:gd name="T65" fmla="*/ 0 h 222"/>
                  <a:gd name="T66" fmla="*/ 154 w 200"/>
                  <a:gd name="T67" fmla="*/ 1 h 222"/>
                  <a:gd name="T68" fmla="*/ 154 w 200"/>
                  <a:gd name="T69" fmla="*/ 1 h 222"/>
                  <a:gd name="T70" fmla="*/ 161 w 200"/>
                  <a:gd name="T71" fmla="*/ 4 h 222"/>
                  <a:gd name="T72" fmla="*/ 170 w 200"/>
                  <a:gd name="T73" fmla="*/ 6 h 222"/>
                  <a:gd name="T74" fmla="*/ 180 w 200"/>
                  <a:gd name="T75" fmla="*/ 5 h 222"/>
                  <a:gd name="T76" fmla="*/ 189 w 200"/>
                  <a:gd name="T77" fmla="*/ 5 h 222"/>
                  <a:gd name="T78" fmla="*/ 200 w 200"/>
                  <a:gd name="T79" fmla="*/ 6 h 222"/>
                  <a:gd name="T80" fmla="*/ 200 w 200"/>
                  <a:gd name="T81" fmla="*/ 6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222">
                    <a:moveTo>
                      <a:pt x="200" y="6"/>
                    </a:moveTo>
                    <a:lnTo>
                      <a:pt x="190" y="14"/>
                    </a:lnTo>
                    <a:lnTo>
                      <a:pt x="182" y="17"/>
                    </a:lnTo>
                    <a:lnTo>
                      <a:pt x="173" y="17"/>
                    </a:lnTo>
                    <a:lnTo>
                      <a:pt x="163" y="15"/>
                    </a:lnTo>
                    <a:lnTo>
                      <a:pt x="154" y="12"/>
                    </a:lnTo>
                    <a:lnTo>
                      <a:pt x="143" y="8"/>
                    </a:lnTo>
                    <a:lnTo>
                      <a:pt x="133" y="5"/>
                    </a:lnTo>
                    <a:lnTo>
                      <a:pt x="123" y="4"/>
                    </a:lnTo>
                    <a:lnTo>
                      <a:pt x="113" y="5"/>
                    </a:lnTo>
                    <a:lnTo>
                      <a:pt x="102" y="12"/>
                    </a:lnTo>
                    <a:lnTo>
                      <a:pt x="102" y="12"/>
                    </a:lnTo>
                    <a:lnTo>
                      <a:pt x="84" y="27"/>
                    </a:lnTo>
                    <a:lnTo>
                      <a:pt x="71" y="46"/>
                    </a:lnTo>
                    <a:lnTo>
                      <a:pt x="62" y="67"/>
                    </a:lnTo>
                    <a:lnTo>
                      <a:pt x="54" y="89"/>
                    </a:lnTo>
                    <a:lnTo>
                      <a:pt x="49" y="113"/>
                    </a:lnTo>
                    <a:lnTo>
                      <a:pt x="44" y="137"/>
                    </a:lnTo>
                    <a:lnTo>
                      <a:pt x="39" y="161"/>
                    </a:lnTo>
                    <a:lnTo>
                      <a:pt x="31" y="183"/>
                    </a:lnTo>
                    <a:lnTo>
                      <a:pt x="20" y="203"/>
                    </a:lnTo>
                    <a:lnTo>
                      <a:pt x="5" y="222"/>
                    </a:lnTo>
                    <a:lnTo>
                      <a:pt x="0" y="222"/>
                    </a:lnTo>
                    <a:lnTo>
                      <a:pt x="0" y="222"/>
                    </a:lnTo>
                    <a:lnTo>
                      <a:pt x="15" y="197"/>
                    </a:lnTo>
                    <a:lnTo>
                      <a:pt x="26" y="168"/>
                    </a:lnTo>
                    <a:lnTo>
                      <a:pt x="33" y="137"/>
                    </a:lnTo>
                    <a:lnTo>
                      <a:pt x="40" y="106"/>
                    </a:lnTo>
                    <a:lnTo>
                      <a:pt x="47" y="76"/>
                    </a:lnTo>
                    <a:lnTo>
                      <a:pt x="57" y="49"/>
                    </a:lnTo>
                    <a:lnTo>
                      <a:pt x="70" y="26"/>
                    </a:lnTo>
                    <a:lnTo>
                      <a:pt x="89" y="8"/>
                    </a:lnTo>
                    <a:lnTo>
                      <a:pt x="117" y="0"/>
                    </a:lnTo>
                    <a:lnTo>
                      <a:pt x="154" y="1"/>
                    </a:lnTo>
                    <a:lnTo>
                      <a:pt x="154" y="1"/>
                    </a:lnTo>
                    <a:lnTo>
                      <a:pt x="161" y="4"/>
                    </a:lnTo>
                    <a:lnTo>
                      <a:pt x="170" y="6"/>
                    </a:lnTo>
                    <a:lnTo>
                      <a:pt x="180" y="5"/>
                    </a:lnTo>
                    <a:lnTo>
                      <a:pt x="189" y="5"/>
                    </a:lnTo>
                    <a:lnTo>
                      <a:pt x="200" y="6"/>
                    </a:lnTo>
                    <a:lnTo>
                      <a:pt x="200" y="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2" name="Freeform 146"/>
              <p:cNvSpPr>
                <a:spLocks/>
              </p:cNvSpPr>
              <p:nvPr/>
            </p:nvSpPr>
            <p:spPr bwMode="auto">
              <a:xfrm>
                <a:off x="215" y="4059"/>
                <a:ext cx="0" cy="2"/>
              </a:xfrm>
              <a:custGeom>
                <a:avLst/>
                <a:gdLst>
                  <a:gd name="T0" fmla="*/ 8 w 22"/>
                  <a:gd name="T1" fmla="*/ 50 h 100"/>
                  <a:gd name="T2" fmla="*/ 8 w 22"/>
                  <a:gd name="T3" fmla="*/ 59 h 100"/>
                  <a:gd name="T4" fmla="*/ 7 w 22"/>
                  <a:gd name="T5" fmla="*/ 69 h 100"/>
                  <a:gd name="T6" fmla="*/ 7 w 22"/>
                  <a:gd name="T7" fmla="*/ 79 h 100"/>
                  <a:gd name="T8" fmla="*/ 10 w 22"/>
                  <a:gd name="T9" fmla="*/ 88 h 100"/>
                  <a:gd name="T10" fmla="*/ 18 w 22"/>
                  <a:gd name="T11" fmla="*/ 95 h 100"/>
                  <a:gd name="T12" fmla="*/ 18 w 22"/>
                  <a:gd name="T13" fmla="*/ 95 h 100"/>
                  <a:gd name="T14" fmla="*/ 15 w 22"/>
                  <a:gd name="T15" fmla="*/ 97 h 100"/>
                  <a:gd name="T16" fmla="*/ 13 w 22"/>
                  <a:gd name="T17" fmla="*/ 99 h 100"/>
                  <a:gd name="T18" fmla="*/ 10 w 22"/>
                  <a:gd name="T19" fmla="*/ 99 h 100"/>
                  <a:gd name="T20" fmla="*/ 6 w 22"/>
                  <a:gd name="T21" fmla="*/ 100 h 100"/>
                  <a:gd name="T22" fmla="*/ 3 w 22"/>
                  <a:gd name="T23" fmla="*/ 100 h 100"/>
                  <a:gd name="T24" fmla="*/ 3 w 22"/>
                  <a:gd name="T25" fmla="*/ 100 h 100"/>
                  <a:gd name="T26" fmla="*/ 1 w 22"/>
                  <a:gd name="T27" fmla="*/ 90 h 100"/>
                  <a:gd name="T28" fmla="*/ 0 w 22"/>
                  <a:gd name="T29" fmla="*/ 80 h 100"/>
                  <a:gd name="T30" fmla="*/ 0 w 22"/>
                  <a:gd name="T31" fmla="*/ 70 h 100"/>
                  <a:gd name="T32" fmla="*/ 1 w 22"/>
                  <a:gd name="T33" fmla="*/ 59 h 100"/>
                  <a:gd name="T34" fmla="*/ 3 w 22"/>
                  <a:gd name="T35" fmla="*/ 49 h 100"/>
                  <a:gd name="T36" fmla="*/ 6 w 22"/>
                  <a:gd name="T37" fmla="*/ 39 h 100"/>
                  <a:gd name="T38" fmla="*/ 8 w 22"/>
                  <a:gd name="T39" fmla="*/ 29 h 100"/>
                  <a:gd name="T40" fmla="*/ 11 w 22"/>
                  <a:gd name="T41" fmla="*/ 19 h 100"/>
                  <a:gd name="T42" fmla="*/ 14 w 22"/>
                  <a:gd name="T43" fmla="*/ 9 h 100"/>
                  <a:gd name="T44" fmla="*/ 18 w 22"/>
                  <a:gd name="T45" fmla="*/ 0 h 100"/>
                  <a:gd name="T46" fmla="*/ 18 w 22"/>
                  <a:gd name="T47" fmla="*/ 0 h 100"/>
                  <a:gd name="T48" fmla="*/ 22 w 22"/>
                  <a:gd name="T49" fmla="*/ 10 h 100"/>
                  <a:gd name="T50" fmla="*/ 19 w 22"/>
                  <a:gd name="T51" fmla="*/ 19 h 100"/>
                  <a:gd name="T52" fmla="*/ 14 w 22"/>
                  <a:gd name="T53" fmla="*/ 29 h 100"/>
                  <a:gd name="T54" fmla="*/ 9 w 22"/>
                  <a:gd name="T55" fmla="*/ 39 h 100"/>
                  <a:gd name="T56" fmla="*/ 8 w 22"/>
                  <a:gd name="T57" fmla="*/ 50 h 100"/>
                  <a:gd name="T58" fmla="*/ 8 w 22"/>
                  <a:gd name="T59" fmla="*/ 5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 h="100">
                    <a:moveTo>
                      <a:pt x="8" y="50"/>
                    </a:moveTo>
                    <a:lnTo>
                      <a:pt x="8" y="59"/>
                    </a:lnTo>
                    <a:lnTo>
                      <a:pt x="7" y="69"/>
                    </a:lnTo>
                    <a:lnTo>
                      <a:pt x="7" y="79"/>
                    </a:lnTo>
                    <a:lnTo>
                      <a:pt x="10" y="88"/>
                    </a:lnTo>
                    <a:lnTo>
                      <a:pt x="18" y="95"/>
                    </a:lnTo>
                    <a:lnTo>
                      <a:pt x="18" y="95"/>
                    </a:lnTo>
                    <a:lnTo>
                      <a:pt x="15" y="97"/>
                    </a:lnTo>
                    <a:lnTo>
                      <a:pt x="13" y="99"/>
                    </a:lnTo>
                    <a:lnTo>
                      <a:pt x="10" y="99"/>
                    </a:lnTo>
                    <a:lnTo>
                      <a:pt x="6" y="100"/>
                    </a:lnTo>
                    <a:lnTo>
                      <a:pt x="3" y="100"/>
                    </a:lnTo>
                    <a:lnTo>
                      <a:pt x="3" y="100"/>
                    </a:lnTo>
                    <a:lnTo>
                      <a:pt x="1" y="90"/>
                    </a:lnTo>
                    <a:lnTo>
                      <a:pt x="0" y="80"/>
                    </a:lnTo>
                    <a:lnTo>
                      <a:pt x="0" y="70"/>
                    </a:lnTo>
                    <a:lnTo>
                      <a:pt x="1" y="59"/>
                    </a:lnTo>
                    <a:lnTo>
                      <a:pt x="3" y="49"/>
                    </a:lnTo>
                    <a:lnTo>
                      <a:pt x="6" y="39"/>
                    </a:lnTo>
                    <a:lnTo>
                      <a:pt x="8" y="29"/>
                    </a:lnTo>
                    <a:lnTo>
                      <a:pt x="11" y="19"/>
                    </a:lnTo>
                    <a:lnTo>
                      <a:pt x="14" y="9"/>
                    </a:lnTo>
                    <a:lnTo>
                      <a:pt x="18" y="0"/>
                    </a:lnTo>
                    <a:lnTo>
                      <a:pt x="18" y="0"/>
                    </a:lnTo>
                    <a:lnTo>
                      <a:pt x="22" y="10"/>
                    </a:lnTo>
                    <a:lnTo>
                      <a:pt x="19" y="19"/>
                    </a:lnTo>
                    <a:lnTo>
                      <a:pt x="14" y="29"/>
                    </a:lnTo>
                    <a:lnTo>
                      <a:pt x="9" y="39"/>
                    </a:lnTo>
                    <a:lnTo>
                      <a:pt x="8" y="50"/>
                    </a:lnTo>
                    <a:lnTo>
                      <a:pt x="8" y="5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3" name="Freeform 147"/>
              <p:cNvSpPr>
                <a:spLocks/>
              </p:cNvSpPr>
              <p:nvPr/>
            </p:nvSpPr>
            <p:spPr bwMode="auto">
              <a:xfrm>
                <a:off x="212" y="4061"/>
                <a:ext cx="10" cy="11"/>
              </a:xfrm>
              <a:custGeom>
                <a:avLst/>
                <a:gdLst>
                  <a:gd name="T0" fmla="*/ 342 w 439"/>
                  <a:gd name="T1" fmla="*/ 164 h 502"/>
                  <a:gd name="T2" fmla="*/ 333 w 439"/>
                  <a:gd name="T3" fmla="*/ 176 h 502"/>
                  <a:gd name="T4" fmla="*/ 321 w 439"/>
                  <a:gd name="T5" fmla="*/ 181 h 502"/>
                  <a:gd name="T6" fmla="*/ 308 w 439"/>
                  <a:gd name="T7" fmla="*/ 198 h 502"/>
                  <a:gd name="T8" fmla="*/ 278 w 439"/>
                  <a:gd name="T9" fmla="*/ 224 h 502"/>
                  <a:gd name="T10" fmla="*/ 255 w 439"/>
                  <a:gd name="T11" fmla="*/ 251 h 502"/>
                  <a:gd name="T12" fmla="*/ 250 w 439"/>
                  <a:gd name="T13" fmla="*/ 246 h 502"/>
                  <a:gd name="T14" fmla="*/ 217 w 439"/>
                  <a:gd name="T15" fmla="*/ 270 h 502"/>
                  <a:gd name="T16" fmla="*/ 190 w 439"/>
                  <a:gd name="T17" fmla="*/ 288 h 502"/>
                  <a:gd name="T18" fmla="*/ 173 w 439"/>
                  <a:gd name="T19" fmla="*/ 301 h 502"/>
                  <a:gd name="T20" fmla="*/ 148 w 439"/>
                  <a:gd name="T21" fmla="*/ 321 h 502"/>
                  <a:gd name="T22" fmla="*/ 137 w 439"/>
                  <a:gd name="T23" fmla="*/ 339 h 502"/>
                  <a:gd name="T24" fmla="*/ 111 w 439"/>
                  <a:gd name="T25" fmla="*/ 372 h 502"/>
                  <a:gd name="T26" fmla="*/ 83 w 439"/>
                  <a:gd name="T27" fmla="*/ 402 h 502"/>
                  <a:gd name="T28" fmla="*/ 56 w 439"/>
                  <a:gd name="T29" fmla="*/ 432 h 502"/>
                  <a:gd name="T30" fmla="*/ 33 w 439"/>
                  <a:gd name="T31" fmla="*/ 464 h 502"/>
                  <a:gd name="T32" fmla="*/ 0 w 439"/>
                  <a:gd name="T33" fmla="*/ 502 h 502"/>
                  <a:gd name="T34" fmla="*/ 0 w 439"/>
                  <a:gd name="T35" fmla="*/ 492 h 502"/>
                  <a:gd name="T36" fmla="*/ 13 w 439"/>
                  <a:gd name="T37" fmla="*/ 482 h 502"/>
                  <a:gd name="T38" fmla="*/ 17 w 439"/>
                  <a:gd name="T39" fmla="*/ 465 h 502"/>
                  <a:gd name="T40" fmla="*/ 25 w 439"/>
                  <a:gd name="T41" fmla="*/ 462 h 502"/>
                  <a:gd name="T42" fmla="*/ 40 w 439"/>
                  <a:gd name="T43" fmla="*/ 438 h 502"/>
                  <a:gd name="T44" fmla="*/ 73 w 439"/>
                  <a:gd name="T45" fmla="*/ 391 h 502"/>
                  <a:gd name="T46" fmla="*/ 111 w 439"/>
                  <a:gd name="T47" fmla="*/ 347 h 502"/>
                  <a:gd name="T48" fmla="*/ 154 w 439"/>
                  <a:gd name="T49" fmla="*/ 305 h 502"/>
                  <a:gd name="T50" fmla="*/ 200 w 439"/>
                  <a:gd name="T51" fmla="*/ 271 h 502"/>
                  <a:gd name="T52" fmla="*/ 224 w 439"/>
                  <a:gd name="T53" fmla="*/ 246 h 502"/>
                  <a:gd name="T54" fmla="*/ 242 w 439"/>
                  <a:gd name="T55" fmla="*/ 237 h 502"/>
                  <a:gd name="T56" fmla="*/ 270 w 439"/>
                  <a:gd name="T57" fmla="*/ 215 h 502"/>
                  <a:gd name="T58" fmla="*/ 301 w 439"/>
                  <a:gd name="T59" fmla="*/ 186 h 502"/>
                  <a:gd name="T60" fmla="*/ 314 w 439"/>
                  <a:gd name="T61" fmla="*/ 167 h 502"/>
                  <a:gd name="T62" fmla="*/ 345 w 439"/>
                  <a:gd name="T63" fmla="*/ 133 h 502"/>
                  <a:gd name="T64" fmla="*/ 376 w 439"/>
                  <a:gd name="T65" fmla="*/ 99 h 502"/>
                  <a:gd name="T66" fmla="*/ 404 w 439"/>
                  <a:gd name="T67" fmla="*/ 62 h 502"/>
                  <a:gd name="T68" fmla="*/ 429 w 439"/>
                  <a:gd name="T69" fmla="*/ 22 h 502"/>
                  <a:gd name="T70" fmla="*/ 439 w 439"/>
                  <a:gd name="T71" fmla="*/ 0 h 502"/>
                  <a:gd name="T72" fmla="*/ 433 w 439"/>
                  <a:gd name="T73" fmla="*/ 36 h 502"/>
                  <a:gd name="T74" fmla="*/ 416 w 439"/>
                  <a:gd name="T75" fmla="*/ 69 h 502"/>
                  <a:gd name="T76" fmla="*/ 395 w 439"/>
                  <a:gd name="T77" fmla="*/ 101 h 502"/>
                  <a:gd name="T78" fmla="*/ 370 w 439"/>
                  <a:gd name="T79" fmla="*/ 131 h 502"/>
                  <a:gd name="T80" fmla="*/ 347 w 439"/>
                  <a:gd name="T81" fmla="*/ 16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39" h="502">
                    <a:moveTo>
                      <a:pt x="347" y="161"/>
                    </a:moveTo>
                    <a:lnTo>
                      <a:pt x="342" y="164"/>
                    </a:lnTo>
                    <a:lnTo>
                      <a:pt x="338" y="170"/>
                    </a:lnTo>
                    <a:lnTo>
                      <a:pt x="333" y="176"/>
                    </a:lnTo>
                    <a:lnTo>
                      <a:pt x="328" y="180"/>
                    </a:lnTo>
                    <a:lnTo>
                      <a:pt x="321" y="181"/>
                    </a:lnTo>
                    <a:lnTo>
                      <a:pt x="321" y="181"/>
                    </a:lnTo>
                    <a:lnTo>
                      <a:pt x="308" y="198"/>
                    </a:lnTo>
                    <a:lnTo>
                      <a:pt x="293" y="212"/>
                    </a:lnTo>
                    <a:lnTo>
                      <a:pt x="278" y="224"/>
                    </a:lnTo>
                    <a:lnTo>
                      <a:pt x="264" y="236"/>
                    </a:lnTo>
                    <a:lnTo>
                      <a:pt x="255" y="251"/>
                    </a:lnTo>
                    <a:lnTo>
                      <a:pt x="250" y="246"/>
                    </a:lnTo>
                    <a:lnTo>
                      <a:pt x="250" y="246"/>
                    </a:lnTo>
                    <a:lnTo>
                      <a:pt x="233" y="261"/>
                    </a:lnTo>
                    <a:lnTo>
                      <a:pt x="217" y="270"/>
                    </a:lnTo>
                    <a:lnTo>
                      <a:pt x="203" y="278"/>
                    </a:lnTo>
                    <a:lnTo>
                      <a:pt x="190" y="288"/>
                    </a:lnTo>
                    <a:lnTo>
                      <a:pt x="178" y="306"/>
                    </a:lnTo>
                    <a:lnTo>
                      <a:pt x="173" y="301"/>
                    </a:lnTo>
                    <a:lnTo>
                      <a:pt x="153" y="326"/>
                    </a:lnTo>
                    <a:lnTo>
                      <a:pt x="148" y="321"/>
                    </a:lnTo>
                    <a:lnTo>
                      <a:pt x="148" y="321"/>
                    </a:lnTo>
                    <a:lnTo>
                      <a:pt x="137" y="339"/>
                    </a:lnTo>
                    <a:lnTo>
                      <a:pt x="124" y="356"/>
                    </a:lnTo>
                    <a:lnTo>
                      <a:pt x="111" y="372"/>
                    </a:lnTo>
                    <a:lnTo>
                      <a:pt x="97" y="387"/>
                    </a:lnTo>
                    <a:lnTo>
                      <a:pt x="83" y="402"/>
                    </a:lnTo>
                    <a:lnTo>
                      <a:pt x="69" y="417"/>
                    </a:lnTo>
                    <a:lnTo>
                      <a:pt x="56" y="432"/>
                    </a:lnTo>
                    <a:lnTo>
                      <a:pt x="44" y="448"/>
                    </a:lnTo>
                    <a:lnTo>
                      <a:pt x="33" y="464"/>
                    </a:lnTo>
                    <a:lnTo>
                      <a:pt x="25" y="482"/>
                    </a:lnTo>
                    <a:lnTo>
                      <a:pt x="0" y="502"/>
                    </a:lnTo>
                    <a:lnTo>
                      <a:pt x="0" y="492"/>
                    </a:lnTo>
                    <a:lnTo>
                      <a:pt x="0" y="492"/>
                    </a:lnTo>
                    <a:lnTo>
                      <a:pt x="8" y="488"/>
                    </a:lnTo>
                    <a:lnTo>
                      <a:pt x="13" y="482"/>
                    </a:lnTo>
                    <a:lnTo>
                      <a:pt x="15" y="473"/>
                    </a:lnTo>
                    <a:lnTo>
                      <a:pt x="17" y="465"/>
                    </a:lnTo>
                    <a:lnTo>
                      <a:pt x="20" y="457"/>
                    </a:lnTo>
                    <a:lnTo>
                      <a:pt x="25" y="462"/>
                    </a:lnTo>
                    <a:lnTo>
                      <a:pt x="25" y="462"/>
                    </a:lnTo>
                    <a:lnTo>
                      <a:pt x="40" y="438"/>
                    </a:lnTo>
                    <a:lnTo>
                      <a:pt x="56" y="414"/>
                    </a:lnTo>
                    <a:lnTo>
                      <a:pt x="73" y="391"/>
                    </a:lnTo>
                    <a:lnTo>
                      <a:pt x="92" y="368"/>
                    </a:lnTo>
                    <a:lnTo>
                      <a:pt x="111" y="347"/>
                    </a:lnTo>
                    <a:lnTo>
                      <a:pt x="131" y="325"/>
                    </a:lnTo>
                    <a:lnTo>
                      <a:pt x="154" y="305"/>
                    </a:lnTo>
                    <a:lnTo>
                      <a:pt x="176" y="287"/>
                    </a:lnTo>
                    <a:lnTo>
                      <a:pt x="200" y="271"/>
                    </a:lnTo>
                    <a:lnTo>
                      <a:pt x="224" y="256"/>
                    </a:lnTo>
                    <a:lnTo>
                      <a:pt x="224" y="246"/>
                    </a:lnTo>
                    <a:lnTo>
                      <a:pt x="224" y="246"/>
                    </a:lnTo>
                    <a:lnTo>
                      <a:pt x="242" y="237"/>
                    </a:lnTo>
                    <a:lnTo>
                      <a:pt x="257" y="227"/>
                    </a:lnTo>
                    <a:lnTo>
                      <a:pt x="270" y="215"/>
                    </a:lnTo>
                    <a:lnTo>
                      <a:pt x="285" y="201"/>
                    </a:lnTo>
                    <a:lnTo>
                      <a:pt x="301" y="186"/>
                    </a:lnTo>
                    <a:lnTo>
                      <a:pt x="301" y="186"/>
                    </a:lnTo>
                    <a:lnTo>
                      <a:pt x="314" y="167"/>
                    </a:lnTo>
                    <a:lnTo>
                      <a:pt x="330" y="150"/>
                    </a:lnTo>
                    <a:lnTo>
                      <a:pt x="345" y="133"/>
                    </a:lnTo>
                    <a:lnTo>
                      <a:pt x="360" y="116"/>
                    </a:lnTo>
                    <a:lnTo>
                      <a:pt x="376" y="99"/>
                    </a:lnTo>
                    <a:lnTo>
                      <a:pt x="390" y="80"/>
                    </a:lnTo>
                    <a:lnTo>
                      <a:pt x="404" y="62"/>
                    </a:lnTo>
                    <a:lnTo>
                      <a:pt x="416" y="42"/>
                    </a:lnTo>
                    <a:lnTo>
                      <a:pt x="429" y="22"/>
                    </a:lnTo>
                    <a:lnTo>
                      <a:pt x="439" y="0"/>
                    </a:lnTo>
                    <a:lnTo>
                      <a:pt x="439" y="0"/>
                    </a:lnTo>
                    <a:lnTo>
                      <a:pt x="437" y="18"/>
                    </a:lnTo>
                    <a:lnTo>
                      <a:pt x="433" y="36"/>
                    </a:lnTo>
                    <a:lnTo>
                      <a:pt x="426" y="53"/>
                    </a:lnTo>
                    <a:lnTo>
                      <a:pt x="416" y="69"/>
                    </a:lnTo>
                    <a:lnTo>
                      <a:pt x="406" y="85"/>
                    </a:lnTo>
                    <a:lnTo>
                      <a:pt x="395" y="101"/>
                    </a:lnTo>
                    <a:lnTo>
                      <a:pt x="383" y="116"/>
                    </a:lnTo>
                    <a:lnTo>
                      <a:pt x="370" y="131"/>
                    </a:lnTo>
                    <a:lnTo>
                      <a:pt x="358" y="146"/>
                    </a:lnTo>
                    <a:lnTo>
                      <a:pt x="347" y="161"/>
                    </a:lnTo>
                    <a:lnTo>
                      <a:pt x="347" y="16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4" name="Freeform 148"/>
              <p:cNvSpPr>
                <a:spLocks/>
              </p:cNvSpPr>
              <p:nvPr/>
            </p:nvSpPr>
            <p:spPr bwMode="auto">
              <a:xfrm>
                <a:off x="226" y="4062"/>
                <a:ext cx="5" cy="12"/>
              </a:xfrm>
              <a:custGeom>
                <a:avLst/>
                <a:gdLst>
                  <a:gd name="T0" fmla="*/ 65 w 237"/>
                  <a:gd name="T1" fmla="*/ 59 h 559"/>
                  <a:gd name="T2" fmla="*/ 86 w 237"/>
                  <a:gd name="T3" fmla="*/ 140 h 559"/>
                  <a:gd name="T4" fmla="*/ 126 w 237"/>
                  <a:gd name="T5" fmla="*/ 204 h 559"/>
                  <a:gd name="T6" fmla="*/ 176 w 237"/>
                  <a:gd name="T7" fmla="*/ 226 h 559"/>
                  <a:gd name="T8" fmla="*/ 186 w 237"/>
                  <a:gd name="T9" fmla="*/ 207 h 559"/>
                  <a:gd name="T10" fmla="*/ 202 w 237"/>
                  <a:gd name="T11" fmla="*/ 206 h 559"/>
                  <a:gd name="T12" fmla="*/ 211 w 237"/>
                  <a:gd name="T13" fmla="*/ 216 h 559"/>
                  <a:gd name="T14" fmla="*/ 207 w 237"/>
                  <a:gd name="T15" fmla="*/ 231 h 559"/>
                  <a:gd name="T16" fmla="*/ 223 w 237"/>
                  <a:gd name="T17" fmla="*/ 243 h 559"/>
                  <a:gd name="T18" fmla="*/ 237 w 237"/>
                  <a:gd name="T19" fmla="*/ 271 h 559"/>
                  <a:gd name="T20" fmla="*/ 229 w 237"/>
                  <a:gd name="T21" fmla="*/ 292 h 559"/>
                  <a:gd name="T22" fmla="*/ 202 w 237"/>
                  <a:gd name="T23" fmla="*/ 317 h 559"/>
                  <a:gd name="T24" fmla="*/ 211 w 237"/>
                  <a:gd name="T25" fmla="*/ 343 h 559"/>
                  <a:gd name="T26" fmla="*/ 194 w 237"/>
                  <a:gd name="T27" fmla="*/ 374 h 559"/>
                  <a:gd name="T28" fmla="*/ 174 w 237"/>
                  <a:gd name="T29" fmla="*/ 405 h 559"/>
                  <a:gd name="T30" fmla="*/ 176 w 237"/>
                  <a:gd name="T31" fmla="*/ 432 h 559"/>
                  <a:gd name="T32" fmla="*/ 156 w 237"/>
                  <a:gd name="T33" fmla="*/ 467 h 559"/>
                  <a:gd name="T34" fmla="*/ 151 w 237"/>
                  <a:gd name="T35" fmla="*/ 497 h 559"/>
                  <a:gd name="T36" fmla="*/ 142 w 237"/>
                  <a:gd name="T37" fmla="*/ 533 h 559"/>
                  <a:gd name="T38" fmla="*/ 130 w 237"/>
                  <a:gd name="T39" fmla="*/ 558 h 559"/>
                  <a:gd name="T40" fmla="*/ 91 w 237"/>
                  <a:gd name="T41" fmla="*/ 548 h 559"/>
                  <a:gd name="T42" fmla="*/ 64 w 237"/>
                  <a:gd name="T43" fmla="*/ 543 h 559"/>
                  <a:gd name="T44" fmla="*/ 82 w 237"/>
                  <a:gd name="T45" fmla="*/ 464 h 559"/>
                  <a:gd name="T46" fmla="*/ 105 w 237"/>
                  <a:gd name="T47" fmla="*/ 387 h 559"/>
                  <a:gd name="T48" fmla="*/ 122 w 237"/>
                  <a:gd name="T49" fmla="*/ 311 h 559"/>
                  <a:gd name="T50" fmla="*/ 129 w 237"/>
                  <a:gd name="T51" fmla="*/ 283 h 559"/>
                  <a:gd name="T52" fmla="*/ 151 w 237"/>
                  <a:gd name="T53" fmla="*/ 284 h 559"/>
                  <a:gd name="T54" fmla="*/ 153 w 237"/>
                  <a:gd name="T55" fmla="*/ 280 h 559"/>
                  <a:gd name="T56" fmla="*/ 143 w 237"/>
                  <a:gd name="T57" fmla="*/ 268 h 559"/>
                  <a:gd name="T58" fmla="*/ 138 w 237"/>
                  <a:gd name="T59" fmla="*/ 257 h 559"/>
                  <a:gd name="T60" fmla="*/ 147 w 237"/>
                  <a:gd name="T61" fmla="*/ 238 h 559"/>
                  <a:gd name="T62" fmla="*/ 139 w 237"/>
                  <a:gd name="T63" fmla="*/ 242 h 559"/>
                  <a:gd name="T64" fmla="*/ 102 w 237"/>
                  <a:gd name="T65" fmla="*/ 255 h 559"/>
                  <a:gd name="T66" fmla="*/ 64 w 237"/>
                  <a:gd name="T67" fmla="*/ 255 h 559"/>
                  <a:gd name="T68" fmla="*/ 38 w 237"/>
                  <a:gd name="T69" fmla="*/ 261 h 559"/>
                  <a:gd name="T70" fmla="*/ 66 w 237"/>
                  <a:gd name="T71" fmla="*/ 245 h 559"/>
                  <a:gd name="T72" fmla="*/ 105 w 237"/>
                  <a:gd name="T73" fmla="*/ 211 h 559"/>
                  <a:gd name="T74" fmla="*/ 76 w 237"/>
                  <a:gd name="T75" fmla="*/ 214 h 559"/>
                  <a:gd name="T76" fmla="*/ 33 w 237"/>
                  <a:gd name="T77" fmla="*/ 231 h 559"/>
                  <a:gd name="T78" fmla="*/ 22 w 237"/>
                  <a:gd name="T79" fmla="*/ 205 h 559"/>
                  <a:gd name="T80" fmla="*/ 29 w 237"/>
                  <a:gd name="T81" fmla="*/ 172 h 559"/>
                  <a:gd name="T82" fmla="*/ 47 w 237"/>
                  <a:gd name="T83" fmla="*/ 141 h 559"/>
                  <a:gd name="T84" fmla="*/ 59 w 237"/>
                  <a:gd name="T85" fmla="*/ 121 h 559"/>
                  <a:gd name="T86" fmla="*/ 63 w 237"/>
                  <a:gd name="T87" fmla="*/ 113 h 559"/>
                  <a:gd name="T88" fmla="*/ 59 w 237"/>
                  <a:gd name="T89" fmla="*/ 101 h 559"/>
                  <a:gd name="T90" fmla="*/ 37 w 237"/>
                  <a:gd name="T91" fmla="*/ 122 h 559"/>
                  <a:gd name="T92" fmla="*/ 8 w 237"/>
                  <a:gd name="T93" fmla="*/ 161 h 559"/>
                  <a:gd name="T94" fmla="*/ 0 w 237"/>
                  <a:gd name="T95" fmla="*/ 124 h 559"/>
                  <a:gd name="T96" fmla="*/ 9 w 237"/>
                  <a:gd name="T97" fmla="*/ 77 h 559"/>
                  <a:gd name="T98" fmla="*/ 25 w 237"/>
                  <a:gd name="T99" fmla="*/ 33 h 559"/>
                  <a:gd name="T100" fmla="*/ 48 w 237"/>
                  <a:gd name="T101" fmla="*/ 1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7" h="559">
                    <a:moveTo>
                      <a:pt x="48" y="10"/>
                    </a:moveTo>
                    <a:lnTo>
                      <a:pt x="58" y="33"/>
                    </a:lnTo>
                    <a:lnTo>
                      <a:pt x="65" y="59"/>
                    </a:lnTo>
                    <a:lnTo>
                      <a:pt x="71" y="87"/>
                    </a:lnTo>
                    <a:lnTo>
                      <a:pt x="78" y="114"/>
                    </a:lnTo>
                    <a:lnTo>
                      <a:pt x="86" y="140"/>
                    </a:lnTo>
                    <a:lnTo>
                      <a:pt x="95" y="165"/>
                    </a:lnTo>
                    <a:lnTo>
                      <a:pt x="109" y="186"/>
                    </a:lnTo>
                    <a:lnTo>
                      <a:pt x="126" y="204"/>
                    </a:lnTo>
                    <a:lnTo>
                      <a:pt x="147" y="218"/>
                    </a:lnTo>
                    <a:lnTo>
                      <a:pt x="176" y="226"/>
                    </a:lnTo>
                    <a:lnTo>
                      <a:pt x="176" y="226"/>
                    </a:lnTo>
                    <a:lnTo>
                      <a:pt x="178" y="219"/>
                    </a:lnTo>
                    <a:lnTo>
                      <a:pt x="182" y="212"/>
                    </a:lnTo>
                    <a:lnTo>
                      <a:pt x="186" y="207"/>
                    </a:lnTo>
                    <a:lnTo>
                      <a:pt x="192" y="204"/>
                    </a:lnTo>
                    <a:lnTo>
                      <a:pt x="202" y="206"/>
                    </a:lnTo>
                    <a:lnTo>
                      <a:pt x="202" y="206"/>
                    </a:lnTo>
                    <a:lnTo>
                      <a:pt x="205" y="209"/>
                    </a:lnTo>
                    <a:lnTo>
                      <a:pt x="208" y="213"/>
                    </a:lnTo>
                    <a:lnTo>
                      <a:pt x="211" y="216"/>
                    </a:lnTo>
                    <a:lnTo>
                      <a:pt x="212" y="221"/>
                    </a:lnTo>
                    <a:lnTo>
                      <a:pt x="212" y="226"/>
                    </a:lnTo>
                    <a:lnTo>
                      <a:pt x="207" y="231"/>
                    </a:lnTo>
                    <a:lnTo>
                      <a:pt x="207" y="231"/>
                    </a:lnTo>
                    <a:lnTo>
                      <a:pt x="216" y="236"/>
                    </a:lnTo>
                    <a:lnTo>
                      <a:pt x="223" y="243"/>
                    </a:lnTo>
                    <a:lnTo>
                      <a:pt x="229" y="252"/>
                    </a:lnTo>
                    <a:lnTo>
                      <a:pt x="233" y="261"/>
                    </a:lnTo>
                    <a:lnTo>
                      <a:pt x="237" y="271"/>
                    </a:lnTo>
                    <a:lnTo>
                      <a:pt x="237" y="271"/>
                    </a:lnTo>
                    <a:lnTo>
                      <a:pt x="237" y="285"/>
                    </a:lnTo>
                    <a:lnTo>
                      <a:pt x="229" y="292"/>
                    </a:lnTo>
                    <a:lnTo>
                      <a:pt x="217" y="297"/>
                    </a:lnTo>
                    <a:lnTo>
                      <a:pt x="207" y="303"/>
                    </a:lnTo>
                    <a:lnTo>
                      <a:pt x="202" y="317"/>
                    </a:lnTo>
                    <a:lnTo>
                      <a:pt x="202" y="317"/>
                    </a:lnTo>
                    <a:lnTo>
                      <a:pt x="209" y="331"/>
                    </a:lnTo>
                    <a:lnTo>
                      <a:pt x="211" y="343"/>
                    </a:lnTo>
                    <a:lnTo>
                      <a:pt x="208" y="354"/>
                    </a:lnTo>
                    <a:lnTo>
                      <a:pt x="203" y="364"/>
                    </a:lnTo>
                    <a:lnTo>
                      <a:pt x="194" y="374"/>
                    </a:lnTo>
                    <a:lnTo>
                      <a:pt x="186" y="384"/>
                    </a:lnTo>
                    <a:lnTo>
                      <a:pt x="179" y="394"/>
                    </a:lnTo>
                    <a:lnTo>
                      <a:pt x="174" y="405"/>
                    </a:lnTo>
                    <a:lnTo>
                      <a:pt x="173" y="417"/>
                    </a:lnTo>
                    <a:lnTo>
                      <a:pt x="176" y="432"/>
                    </a:lnTo>
                    <a:lnTo>
                      <a:pt x="176" y="432"/>
                    </a:lnTo>
                    <a:lnTo>
                      <a:pt x="165" y="440"/>
                    </a:lnTo>
                    <a:lnTo>
                      <a:pt x="159" y="453"/>
                    </a:lnTo>
                    <a:lnTo>
                      <a:pt x="156" y="467"/>
                    </a:lnTo>
                    <a:lnTo>
                      <a:pt x="154" y="482"/>
                    </a:lnTo>
                    <a:lnTo>
                      <a:pt x="151" y="497"/>
                    </a:lnTo>
                    <a:lnTo>
                      <a:pt x="151" y="497"/>
                    </a:lnTo>
                    <a:lnTo>
                      <a:pt x="152" y="509"/>
                    </a:lnTo>
                    <a:lnTo>
                      <a:pt x="148" y="521"/>
                    </a:lnTo>
                    <a:lnTo>
                      <a:pt x="142" y="533"/>
                    </a:lnTo>
                    <a:lnTo>
                      <a:pt x="135" y="546"/>
                    </a:lnTo>
                    <a:lnTo>
                      <a:pt x="130" y="558"/>
                    </a:lnTo>
                    <a:lnTo>
                      <a:pt x="130" y="558"/>
                    </a:lnTo>
                    <a:lnTo>
                      <a:pt x="117" y="559"/>
                    </a:lnTo>
                    <a:lnTo>
                      <a:pt x="105" y="555"/>
                    </a:lnTo>
                    <a:lnTo>
                      <a:pt x="91" y="548"/>
                    </a:lnTo>
                    <a:lnTo>
                      <a:pt x="78" y="543"/>
                    </a:lnTo>
                    <a:lnTo>
                      <a:pt x="64" y="543"/>
                    </a:lnTo>
                    <a:lnTo>
                      <a:pt x="64" y="543"/>
                    </a:lnTo>
                    <a:lnTo>
                      <a:pt x="69" y="516"/>
                    </a:lnTo>
                    <a:lnTo>
                      <a:pt x="75" y="490"/>
                    </a:lnTo>
                    <a:lnTo>
                      <a:pt x="82" y="464"/>
                    </a:lnTo>
                    <a:lnTo>
                      <a:pt x="89" y="438"/>
                    </a:lnTo>
                    <a:lnTo>
                      <a:pt x="96" y="413"/>
                    </a:lnTo>
                    <a:lnTo>
                      <a:pt x="105" y="387"/>
                    </a:lnTo>
                    <a:lnTo>
                      <a:pt x="111" y="361"/>
                    </a:lnTo>
                    <a:lnTo>
                      <a:pt x="117" y="336"/>
                    </a:lnTo>
                    <a:lnTo>
                      <a:pt x="122" y="311"/>
                    </a:lnTo>
                    <a:lnTo>
                      <a:pt x="126" y="284"/>
                    </a:lnTo>
                    <a:lnTo>
                      <a:pt x="126" y="284"/>
                    </a:lnTo>
                    <a:lnTo>
                      <a:pt x="129" y="283"/>
                    </a:lnTo>
                    <a:lnTo>
                      <a:pt x="136" y="283"/>
                    </a:lnTo>
                    <a:lnTo>
                      <a:pt x="143" y="284"/>
                    </a:lnTo>
                    <a:lnTo>
                      <a:pt x="151" y="284"/>
                    </a:lnTo>
                    <a:lnTo>
                      <a:pt x="153" y="283"/>
                    </a:lnTo>
                    <a:lnTo>
                      <a:pt x="153" y="283"/>
                    </a:lnTo>
                    <a:lnTo>
                      <a:pt x="153" y="280"/>
                    </a:lnTo>
                    <a:lnTo>
                      <a:pt x="150" y="276"/>
                    </a:lnTo>
                    <a:lnTo>
                      <a:pt x="146" y="272"/>
                    </a:lnTo>
                    <a:lnTo>
                      <a:pt x="143" y="268"/>
                    </a:lnTo>
                    <a:lnTo>
                      <a:pt x="142" y="266"/>
                    </a:lnTo>
                    <a:lnTo>
                      <a:pt x="142" y="266"/>
                    </a:lnTo>
                    <a:lnTo>
                      <a:pt x="138" y="257"/>
                    </a:lnTo>
                    <a:lnTo>
                      <a:pt x="139" y="250"/>
                    </a:lnTo>
                    <a:lnTo>
                      <a:pt x="143" y="243"/>
                    </a:lnTo>
                    <a:lnTo>
                      <a:pt x="147" y="238"/>
                    </a:lnTo>
                    <a:lnTo>
                      <a:pt x="151" y="233"/>
                    </a:lnTo>
                    <a:lnTo>
                      <a:pt x="151" y="233"/>
                    </a:lnTo>
                    <a:lnTo>
                      <a:pt x="139" y="242"/>
                    </a:lnTo>
                    <a:lnTo>
                      <a:pt x="128" y="249"/>
                    </a:lnTo>
                    <a:lnTo>
                      <a:pt x="115" y="253"/>
                    </a:lnTo>
                    <a:lnTo>
                      <a:pt x="102" y="255"/>
                    </a:lnTo>
                    <a:lnTo>
                      <a:pt x="88" y="255"/>
                    </a:lnTo>
                    <a:lnTo>
                      <a:pt x="76" y="255"/>
                    </a:lnTo>
                    <a:lnTo>
                      <a:pt x="64" y="255"/>
                    </a:lnTo>
                    <a:lnTo>
                      <a:pt x="52" y="255"/>
                    </a:lnTo>
                    <a:lnTo>
                      <a:pt x="44" y="257"/>
                    </a:lnTo>
                    <a:lnTo>
                      <a:pt x="38" y="261"/>
                    </a:lnTo>
                    <a:lnTo>
                      <a:pt x="38" y="261"/>
                    </a:lnTo>
                    <a:lnTo>
                      <a:pt x="50" y="253"/>
                    </a:lnTo>
                    <a:lnTo>
                      <a:pt x="66" y="245"/>
                    </a:lnTo>
                    <a:lnTo>
                      <a:pt x="81" y="237"/>
                    </a:lnTo>
                    <a:lnTo>
                      <a:pt x="94" y="225"/>
                    </a:lnTo>
                    <a:lnTo>
                      <a:pt x="105" y="211"/>
                    </a:lnTo>
                    <a:lnTo>
                      <a:pt x="105" y="211"/>
                    </a:lnTo>
                    <a:lnTo>
                      <a:pt x="90" y="211"/>
                    </a:lnTo>
                    <a:lnTo>
                      <a:pt x="76" y="214"/>
                    </a:lnTo>
                    <a:lnTo>
                      <a:pt x="62" y="220"/>
                    </a:lnTo>
                    <a:lnTo>
                      <a:pt x="47" y="225"/>
                    </a:lnTo>
                    <a:lnTo>
                      <a:pt x="33" y="231"/>
                    </a:lnTo>
                    <a:lnTo>
                      <a:pt x="33" y="231"/>
                    </a:lnTo>
                    <a:lnTo>
                      <a:pt x="25" y="217"/>
                    </a:lnTo>
                    <a:lnTo>
                      <a:pt x="22" y="205"/>
                    </a:lnTo>
                    <a:lnTo>
                      <a:pt x="22" y="194"/>
                    </a:lnTo>
                    <a:lnTo>
                      <a:pt x="24" y="182"/>
                    </a:lnTo>
                    <a:lnTo>
                      <a:pt x="29" y="172"/>
                    </a:lnTo>
                    <a:lnTo>
                      <a:pt x="34" y="161"/>
                    </a:lnTo>
                    <a:lnTo>
                      <a:pt x="41" y="151"/>
                    </a:lnTo>
                    <a:lnTo>
                      <a:pt x="47" y="141"/>
                    </a:lnTo>
                    <a:lnTo>
                      <a:pt x="54" y="131"/>
                    </a:lnTo>
                    <a:lnTo>
                      <a:pt x="59" y="121"/>
                    </a:lnTo>
                    <a:lnTo>
                      <a:pt x="59" y="121"/>
                    </a:lnTo>
                    <a:lnTo>
                      <a:pt x="61" y="118"/>
                    </a:lnTo>
                    <a:lnTo>
                      <a:pt x="63" y="116"/>
                    </a:lnTo>
                    <a:lnTo>
                      <a:pt x="63" y="113"/>
                    </a:lnTo>
                    <a:lnTo>
                      <a:pt x="64" y="109"/>
                    </a:lnTo>
                    <a:lnTo>
                      <a:pt x="64" y="106"/>
                    </a:lnTo>
                    <a:lnTo>
                      <a:pt x="59" y="101"/>
                    </a:lnTo>
                    <a:lnTo>
                      <a:pt x="59" y="101"/>
                    </a:lnTo>
                    <a:lnTo>
                      <a:pt x="47" y="111"/>
                    </a:lnTo>
                    <a:lnTo>
                      <a:pt x="37" y="122"/>
                    </a:lnTo>
                    <a:lnTo>
                      <a:pt x="27" y="135"/>
                    </a:lnTo>
                    <a:lnTo>
                      <a:pt x="17" y="148"/>
                    </a:lnTo>
                    <a:lnTo>
                      <a:pt x="8" y="161"/>
                    </a:lnTo>
                    <a:lnTo>
                      <a:pt x="8" y="161"/>
                    </a:lnTo>
                    <a:lnTo>
                      <a:pt x="2" y="142"/>
                    </a:lnTo>
                    <a:lnTo>
                      <a:pt x="0" y="124"/>
                    </a:lnTo>
                    <a:lnTo>
                      <a:pt x="1" y="108"/>
                    </a:lnTo>
                    <a:lnTo>
                      <a:pt x="3" y="93"/>
                    </a:lnTo>
                    <a:lnTo>
                      <a:pt x="9" y="77"/>
                    </a:lnTo>
                    <a:lnTo>
                      <a:pt x="14" y="63"/>
                    </a:lnTo>
                    <a:lnTo>
                      <a:pt x="19" y="48"/>
                    </a:lnTo>
                    <a:lnTo>
                      <a:pt x="25" y="33"/>
                    </a:lnTo>
                    <a:lnTo>
                      <a:pt x="29" y="17"/>
                    </a:lnTo>
                    <a:lnTo>
                      <a:pt x="33" y="0"/>
                    </a:lnTo>
                    <a:lnTo>
                      <a:pt x="48" y="10"/>
                    </a:lnTo>
                    <a:lnTo>
                      <a:pt x="48" y="1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5" name="Freeform 149"/>
              <p:cNvSpPr>
                <a:spLocks/>
              </p:cNvSpPr>
              <p:nvPr/>
            </p:nvSpPr>
            <p:spPr bwMode="auto">
              <a:xfrm>
                <a:off x="213" y="4063"/>
                <a:ext cx="9" cy="13"/>
              </a:xfrm>
              <a:custGeom>
                <a:avLst/>
                <a:gdLst>
                  <a:gd name="T0" fmla="*/ 343 w 393"/>
                  <a:gd name="T1" fmla="*/ 214 h 613"/>
                  <a:gd name="T2" fmla="*/ 341 w 393"/>
                  <a:gd name="T3" fmla="*/ 197 h 613"/>
                  <a:gd name="T4" fmla="*/ 342 w 393"/>
                  <a:gd name="T5" fmla="*/ 176 h 613"/>
                  <a:gd name="T6" fmla="*/ 341 w 393"/>
                  <a:gd name="T7" fmla="*/ 155 h 613"/>
                  <a:gd name="T8" fmla="*/ 334 w 393"/>
                  <a:gd name="T9" fmla="*/ 135 h 613"/>
                  <a:gd name="T10" fmla="*/ 327 w 393"/>
                  <a:gd name="T11" fmla="*/ 126 h 613"/>
                  <a:gd name="T12" fmla="*/ 304 w 393"/>
                  <a:gd name="T13" fmla="*/ 146 h 613"/>
                  <a:gd name="T14" fmla="*/ 295 w 393"/>
                  <a:gd name="T15" fmla="*/ 174 h 613"/>
                  <a:gd name="T16" fmla="*/ 286 w 393"/>
                  <a:gd name="T17" fmla="*/ 191 h 613"/>
                  <a:gd name="T18" fmla="*/ 273 w 393"/>
                  <a:gd name="T19" fmla="*/ 201 h 613"/>
                  <a:gd name="T20" fmla="*/ 251 w 393"/>
                  <a:gd name="T21" fmla="*/ 223 h 613"/>
                  <a:gd name="T22" fmla="*/ 230 w 393"/>
                  <a:gd name="T23" fmla="*/ 248 h 613"/>
                  <a:gd name="T24" fmla="*/ 210 w 393"/>
                  <a:gd name="T25" fmla="*/ 273 h 613"/>
                  <a:gd name="T26" fmla="*/ 192 w 393"/>
                  <a:gd name="T27" fmla="*/ 299 h 613"/>
                  <a:gd name="T28" fmla="*/ 184 w 393"/>
                  <a:gd name="T29" fmla="*/ 312 h 613"/>
                  <a:gd name="T30" fmla="*/ 133 w 393"/>
                  <a:gd name="T31" fmla="*/ 352 h 613"/>
                  <a:gd name="T32" fmla="*/ 86 w 393"/>
                  <a:gd name="T33" fmla="*/ 405 h 613"/>
                  <a:gd name="T34" fmla="*/ 48 w 393"/>
                  <a:gd name="T35" fmla="*/ 467 h 613"/>
                  <a:gd name="T36" fmla="*/ 22 w 393"/>
                  <a:gd name="T37" fmla="*/ 536 h 613"/>
                  <a:gd name="T38" fmla="*/ 15 w 393"/>
                  <a:gd name="T39" fmla="*/ 608 h 613"/>
                  <a:gd name="T40" fmla="*/ 12 w 393"/>
                  <a:gd name="T41" fmla="*/ 607 h 613"/>
                  <a:gd name="T42" fmla="*/ 8 w 393"/>
                  <a:gd name="T43" fmla="*/ 609 h 613"/>
                  <a:gd name="T44" fmla="*/ 5 w 393"/>
                  <a:gd name="T45" fmla="*/ 613 h 613"/>
                  <a:gd name="T46" fmla="*/ 0 w 393"/>
                  <a:gd name="T47" fmla="*/ 563 h 613"/>
                  <a:gd name="T48" fmla="*/ 7 w 393"/>
                  <a:gd name="T49" fmla="*/ 547 h 613"/>
                  <a:gd name="T50" fmla="*/ 5 w 393"/>
                  <a:gd name="T51" fmla="*/ 526 h 613"/>
                  <a:gd name="T52" fmla="*/ 10 w 393"/>
                  <a:gd name="T53" fmla="*/ 518 h 613"/>
                  <a:gd name="T54" fmla="*/ 24 w 393"/>
                  <a:gd name="T55" fmla="*/ 489 h 613"/>
                  <a:gd name="T56" fmla="*/ 44 w 393"/>
                  <a:gd name="T57" fmla="*/ 461 h 613"/>
                  <a:gd name="T58" fmla="*/ 64 w 393"/>
                  <a:gd name="T59" fmla="*/ 434 h 613"/>
                  <a:gd name="T60" fmla="*/ 82 w 393"/>
                  <a:gd name="T61" fmla="*/ 406 h 613"/>
                  <a:gd name="T62" fmla="*/ 97 w 393"/>
                  <a:gd name="T63" fmla="*/ 377 h 613"/>
                  <a:gd name="T64" fmla="*/ 158 w 393"/>
                  <a:gd name="T65" fmla="*/ 317 h 613"/>
                  <a:gd name="T66" fmla="*/ 167 w 393"/>
                  <a:gd name="T67" fmla="*/ 307 h 613"/>
                  <a:gd name="T68" fmla="*/ 188 w 393"/>
                  <a:gd name="T69" fmla="*/ 283 h 613"/>
                  <a:gd name="T70" fmla="*/ 207 w 393"/>
                  <a:gd name="T71" fmla="*/ 256 h 613"/>
                  <a:gd name="T72" fmla="*/ 227 w 393"/>
                  <a:gd name="T73" fmla="*/ 229 h 613"/>
                  <a:gd name="T74" fmla="*/ 249 w 393"/>
                  <a:gd name="T75" fmla="*/ 203 h 613"/>
                  <a:gd name="T76" fmla="*/ 260 w 393"/>
                  <a:gd name="T77" fmla="*/ 191 h 613"/>
                  <a:gd name="T78" fmla="*/ 272 w 393"/>
                  <a:gd name="T79" fmla="*/ 173 h 613"/>
                  <a:gd name="T80" fmla="*/ 285 w 393"/>
                  <a:gd name="T81" fmla="*/ 157 h 613"/>
                  <a:gd name="T82" fmla="*/ 297 w 393"/>
                  <a:gd name="T83" fmla="*/ 141 h 613"/>
                  <a:gd name="T84" fmla="*/ 309 w 393"/>
                  <a:gd name="T85" fmla="*/ 126 h 613"/>
                  <a:gd name="T86" fmla="*/ 321 w 393"/>
                  <a:gd name="T87" fmla="*/ 111 h 613"/>
                  <a:gd name="T88" fmla="*/ 327 w 393"/>
                  <a:gd name="T89" fmla="*/ 113 h 613"/>
                  <a:gd name="T90" fmla="*/ 331 w 393"/>
                  <a:gd name="T91" fmla="*/ 121 h 613"/>
                  <a:gd name="T92" fmla="*/ 337 w 393"/>
                  <a:gd name="T93" fmla="*/ 131 h 613"/>
                  <a:gd name="T94" fmla="*/ 338 w 393"/>
                  <a:gd name="T95" fmla="*/ 122 h 613"/>
                  <a:gd name="T96" fmla="*/ 342 w 393"/>
                  <a:gd name="T97" fmla="*/ 126 h 613"/>
                  <a:gd name="T98" fmla="*/ 337 w 393"/>
                  <a:gd name="T99" fmla="*/ 130 h 613"/>
                  <a:gd name="T100" fmla="*/ 336 w 393"/>
                  <a:gd name="T101" fmla="*/ 137 h 613"/>
                  <a:gd name="T102" fmla="*/ 352 w 393"/>
                  <a:gd name="T103" fmla="*/ 151 h 613"/>
                  <a:gd name="T104" fmla="*/ 356 w 393"/>
                  <a:gd name="T105" fmla="*/ 136 h 613"/>
                  <a:gd name="T106" fmla="*/ 365 w 393"/>
                  <a:gd name="T107" fmla="*/ 106 h 613"/>
                  <a:gd name="T108" fmla="*/ 375 w 393"/>
                  <a:gd name="T109" fmla="*/ 77 h 613"/>
                  <a:gd name="T110" fmla="*/ 383 w 393"/>
                  <a:gd name="T111" fmla="*/ 47 h 613"/>
                  <a:gd name="T112" fmla="*/ 390 w 393"/>
                  <a:gd name="T113" fmla="*/ 15 h 613"/>
                  <a:gd name="T114" fmla="*/ 393 w 393"/>
                  <a:gd name="T115" fmla="*/ 0 h 613"/>
                  <a:gd name="T116" fmla="*/ 387 w 393"/>
                  <a:gd name="T117" fmla="*/ 41 h 613"/>
                  <a:gd name="T118" fmla="*/ 380 w 393"/>
                  <a:gd name="T119" fmla="*/ 85 h 613"/>
                  <a:gd name="T120" fmla="*/ 370 w 393"/>
                  <a:gd name="T121" fmla="*/ 131 h 613"/>
                  <a:gd name="T122" fmla="*/ 359 w 393"/>
                  <a:gd name="T123" fmla="*/ 177 h 613"/>
                  <a:gd name="T124" fmla="*/ 347 w 393"/>
                  <a:gd name="T125" fmla="*/ 221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3" h="613">
                    <a:moveTo>
                      <a:pt x="347" y="221"/>
                    </a:moveTo>
                    <a:lnTo>
                      <a:pt x="343" y="214"/>
                    </a:lnTo>
                    <a:lnTo>
                      <a:pt x="342" y="206"/>
                    </a:lnTo>
                    <a:lnTo>
                      <a:pt x="341" y="197"/>
                    </a:lnTo>
                    <a:lnTo>
                      <a:pt x="342" y="187"/>
                    </a:lnTo>
                    <a:lnTo>
                      <a:pt x="342" y="176"/>
                    </a:lnTo>
                    <a:lnTo>
                      <a:pt x="342" y="166"/>
                    </a:lnTo>
                    <a:lnTo>
                      <a:pt x="341" y="155"/>
                    </a:lnTo>
                    <a:lnTo>
                      <a:pt x="338" y="145"/>
                    </a:lnTo>
                    <a:lnTo>
                      <a:pt x="334" y="135"/>
                    </a:lnTo>
                    <a:lnTo>
                      <a:pt x="327" y="126"/>
                    </a:lnTo>
                    <a:lnTo>
                      <a:pt x="327" y="126"/>
                    </a:lnTo>
                    <a:lnTo>
                      <a:pt x="310" y="134"/>
                    </a:lnTo>
                    <a:lnTo>
                      <a:pt x="304" y="146"/>
                    </a:lnTo>
                    <a:lnTo>
                      <a:pt x="301" y="160"/>
                    </a:lnTo>
                    <a:lnTo>
                      <a:pt x="295" y="174"/>
                    </a:lnTo>
                    <a:lnTo>
                      <a:pt x="281" y="186"/>
                    </a:lnTo>
                    <a:lnTo>
                      <a:pt x="286" y="191"/>
                    </a:lnTo>
                    <a:lnTo>
                      <a:pt x="286" y="191"/>
                    </a:lnTo>
                    <a:lnTo>
                      <a:pt x="273" y="201"/>
                    </a:lnTo>
                    <a:lnTo>
                      <a:pt x="262" y="212"/>
                    </a:lnTo>
                    <a:lnTo>
                      <a:pt x="251" y="223"/>
                    </a:lnTo>
                    <a:lnTo>
                      <a:pt x="241" y="235"/>
                    </a:lnTo>
                    <a:lnTo>
                      <a:pt x="230" y="248"/>
                    </a:lnTo>
                    <a:lnTo>
                      <a:pt x="220" y="261"/>
                    </a:lnTo>
                    <a:lnTo>
                      <a:pt x="210" y="273"/>
                    </a:lnTo>
                    <a:lnTo>
                      <a:pt x="201" y="286"/>
                    </a:lnTo>
                    <a:lnTo>
                      <a:pt x="192" y="299"/>
                    </a:lnTo>
                    <a:lnTo>
                      <a:pt x="184" y="312"/>
                    </a:lnTo>
                    <a:lnTo>
                      <a:pt x="184" y="312"/>
                    </a:lnTo>
                    <a:lnTo>
                      <a:pt x="158" y="330"/>
                    </a:lnTo>
                    <a:lnTo>
                      <a:pt x="133" y="352"/>
                    </a:lnTo>
                    <a:lnTo>
                      <a:pt x="110" y="377"/>
                    </a:lnTo>
                    <a:lnTo>
                      <a:pt x="86" y="405"/>
                    </a:lnTo>
                    <a:lnTo>
                      <a:pt x="66" y="435"/>
                    </a:lnTo>
                    <a:lnTo>
                      <a:pt x="48" y="467"/>
                    </a:lnTo>
                    <a:lnTo>
                      <a:pt x="33" y="501"/>
                    </a:lnTo>
                    <a:lnTo>
                      <a:pt x="22" y="536"/>
                    </a:lnTo>
                    <a:lnTo>
                      <a:pt x="16" y="571"/>
                    </a:lnTo>
                    <a:lnTo>
                      <a:pt x="15" y="608"/>
                    </a:lnTo>
                    <a:lnTo>
                      <a:pt x="15" y="608"/>
                    </a:lnTo>
                    <a:lnTo>
                      <a:pt x="12" y="607"/>
                    </a:lnTo>
                    <a:lnTo>
                      <a:pt x="10" y="608"/>
                    </a:lnTo>
                    <a:lnTo>
                      <a:pt x="8" y="609"/>
                    </a:lnTo>
                    <a:lnTo>
                      <a:pt x="6" y="611"/>
                    </a:lnTo>
                    <a:lnTo>
                      <a:pt x="5" y="613"/>
                    </a:lnTo>
                    <a:lnTo>
                      <a:pt x="0" y="563"/>
                    </a:lnTo>
                    <a:lnTo>
                      <a:pt x="0" y="563"/>
                    </a:lnTo>
                    <a:lnTo>
                      <a:pt x="6" y="556"/>
                    </a:lnTo>
                    <a:lnTo>
                      <a:pt x="7" y="547"/>
                    </a:lnTo>
                    <a:lnTo>
                      <a:pt x="5" y="536"/>
                    </a:lnTo>
                    <a:lnTo>
                      <a:pt x="5" y="526"/>
                    </a:lnTo>
                    <a:lnTo>
                      <a:pt x="10" y="518"/>
                    </a:lnTo>
                    <a:lnTo>
                      <a:pt x="10" y="518"/>
                    </a:lnTo>
                    <a:lnTo>
                      <a:pt x="16" y="503"/>
                    </a:lnTo>
                    <a:lnTo>
                      <a:pt x="24" y="489"/>
                    </a:lnTo>
                    <a:lnTo>
                      <a:pt x="33" y="474"/>
                    </a:lnTo>
                    <a:lnTo>
                      <a:pt x="44" y="461"/>
                    </a:lnTo>
                    <a:lnTo>
                      <a:pt x="54" y="447"/>
                    </a:lnTo>
                    <a:lnTo>
                      <a:pt x="64" y="434"/>
                    </a:lnTo>
                    <a:lnTo>
                      <a:pt x="73" y="420"/>
                    </a:lnTo>
                    <a:lnTo>
                      <a:pt x="82" y="406"/>
                    </a:lnTo>
                    <a:lnTo>
                      <a:pt x="91" y="392"/>
                    </a:lnTo>
                    <a:lnTo>
                      <a:pt x="97" y="377"/>
                    </a:lnTo>
                    <a:lnTo>
                      <a:pt x="153" y="312"/>
                    </a:lnTo>
                    <a:lnTo>
                      <a:pt x="158" y="317"/>
                    </a:lnTo>
                    <a:lnTo>
                      <a:pt x="158" y="317"/>
                    </a:lnTo>
                    <a:lnTo>
                      <a:pt x="167" y="307"/>
                    </a:lnTo>
                    <a:lnTo>
                      <a:pt x="177" y="295"/>
                    </a:lnTo>
                    <a:lnTo>
                      <a:pt x="188" y="283"/>
                    </a:lnTo>
                    <a:lnTo>
                      <a:pt x="197" y="271"/>
                    </a:lnTo>
                    <a:lnTo>
                      <a:pt x="207" y="256"/>
                    </a:lnTo>
                    <a:lnTo>
                      <a:pt x="217" y="243"/>
                    </a:lnTo>
                    <a:lnTo>
                      <a:pt x="227" y="229"/>
                    </a:lnTo>
                    <a:lnTo>
                      <a:pt x="238" y="216"/>
                    </a:lnTo>
                    <a:lnTo>
                      <a:pt x="249" y="203"/>
                    </a:lnTo>
                    <a:lnTo>
                      <a:pt x="260" y="191"/>
                    </a:lnTo>
                    <a:lnTo>
                      <a:pt x="260" y="191"/>
                    </a:lnTo>
                    <a:lnTo>
                      <a:pt x="266" y="181"/>
                    </a:lnTo>
                    <a:lnTo>
                      <a:pt x="272" y="173"/>
                    </a:lnTo>
                    <a:lnTo>
                      <a:pt x="278" y="165"/>
                    </a:lnTo>
                    <a:lnTo>
                      <a:pt x="285" y="157"/>
                    </a:lnTo>
                    <a:lnTo>
                      <a:pt x="291" y="149"/>
                    </a:lnTo>
                    <a:lnTo>
                      <a:pt x="297" y="141"/>
                    </a:lnTo>
                    <a:lnTo>
                      <a:pt x="303" y="134"/>
                    </a:lnTo>
                    <a:lnTo>
                      <a:pt x="309" y="126"/>
                    </a:lnTo>
                    <a:lnTo>
                      <a:pt x="315" y="118"/>
                    </a:lnTo>
                    <a:lnTo>
                      <a:pt x="321" y="111"/>
                    </a:lnTo>
                    <a:lnTo>
                      <a:pt x="321" y="111"/>
                    </a:lnTo>
                    <a:lnTo>
                      <a:pt x="327" y="113"/>
                    </a:lnTo>
                    <a:lnTo>
                      <a:pt x="330" y="117"/>
                    </a:lnTo>
                    <a:lnTo>
                      <a:pt x="331" y="121"/>
                    </a:lnTo>
                    <a:lnTo>
                      <a:pt x="333" y="126"/>
                    </a:lnTo>
                    <a:lnTo>
                      <a:pt x="337" y="131"/>
                    </a:lnTo>
                    <a:lnTo>
                      <a:pt x="333" y="127"/>
                    </a:lnTo>
                    <a:lnTo>
                      <a:pt x="338" y="122"/>
                    </a:lnTo>
                    <a:lnTo>
                      <a:pt x="342" y="126"/>
                    </a:lnTo>
                    <a:lnTo>
                      <a:pt x="342" y="126"/>
                    </a:lnTo>
                    <a:lnTo>
                      <a:pt x="339" y="128"/>
                    </a:lnTo>
                    <a:lnTo>
                      <a:pt x="337" y="130"/>
                    </a:lnTo>
                    <a:lnTo>
                      <a:pt x="337" y="133"/>
                    </a:lnTo>
                    <a:lnTo>
                      <a:pt x="336" y="137"/>
                    </a:lnTo>
                    <a:lnTo>
                      <a:pt x="337" y="141"/>
                    </a:lnTo>
                    <a:lnTo>
                      <a:pt x="352" y="151"/>
                    </a:lnTo>
                    <a:lnTo>
                      <a:pt x="352" y="151"/>
                    </a:lnTo>
                    <a:lnTo>
                      <a:pt x="356" y="136"/>
                    </a:lnTo>
                    <a:lnTo>
                      <a:pt x="361" y="121"/>
                    </a:lnTo>
                    <a:lnTo>
                      <a:pt x="365" y="106"/>
                    </a:lnTo>
                    <a:lnTo>
                      <a:pt x="369" y="92"/>
                    </a:lnTo>
                    <a:lnTo>
                      <a:pt x="375" y="77"/>
                    </a:lnTo>
                    <a:lnTo>
                      <a:pt x="379" y="62"/>
                    </a:lnTo>
                    <a:lnTo>
                      <a:pt x="383" y="47"/>
                    </a:lnTo>
                    <a:lnTo>
                      <a:pt x="386" y="31"/>
                    </a:lnTo>
                    <a:lnTo>
                      <a:pt x="390" y="15"/>
                    </a:lnTo>
                    <a:lnTo>
                      <a:pt x="393" y="0"/>
                    </a:lnTo>
                    <a:lnTo>
                      <a:pt x="393" y="0"/>
                    </a:lnTo>
                    <a:lnTo>
                      <a:pt x="390" y="19"/>
                    </a:lnTo>
                    <a:lnTo>
                      <a:pt x="387" y="41"/>
                    </a:lnTo>
                    <a:lnTo>
                      <a:pt x="383" y="63"/>
                    </a:lnTo>
                    <a:lnTo>
                      <a:pt x="380" y="85"/>
                    </a:lnTo>
                    <a:lnTo>
                      <a:pt x="375" y="108"/>
                    </a:lnTo>
                    <a:lnTo>
                      <a:pt x="370" y="131"/>
                    </a:lnTo>
                    <a:lnTo>
                      <a:pt x="364" y="154"/>
                    </a:lnTo>
                    <a:lnTo>
                      <a:pt x="359" y="177"/>
                    </a:lnTo>
                    <a:lnTo>
                      <a:pt x="353" y="199"/>
                    </a:lnTo>
                    <a:lnTo>
                      <a:pt x="347" y="221"/>
                    </a:lnTo>
                    <a:lnTo>
                      <a:pt x="347" y="22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6" name="Freeform 150"/>
              <p:cNvSpPr>
                <a:spLocks/>
              </p:cNvSpPr>
              <p:nvPr/>
            </p:nvSpPr>
            <p:spPr bwMode="auto">
              <a:xfrm>
                <a:off x="222" y="4063"/>
                <a:ext cx="1" cy="5"/>
              </a:xfrm>
              <a:custGeom>
                <a:avLst/>
                <a:gdLst>
                  <a:gd name="T0" fmla="*/ 0 w 46"/>
                  <a:gd name="T1" fmla="*/ 221 h 221"/>
                  <a:gd name="T2" fmla="*/ 10 w 46"/>
                  <a:gd name="T3" fmla="*/ 203 h 221"/>
                  <a:gd name="T4" fmla="*/ 17 w 46"/>
                  <a:gd name="T5" fmla="*/ 184 h 221"/>
                  <a:gd name="T6" fmla="*/ 23 w 46"/>
                  <a:gd name="T7" fmla="*/ 164 h 221"/>
                  <a:gd name="T8" fmla="*/ 27 w 46"/>
                  <a:gd name="T9" fmla="*/ 142 h 221"/>
                  <a:gd name="T10" fmla="*/ 31 w 46"/>
                  <a:gd name="T11" fmla="*/ 120 h 221"/>
                  <a:gd name="T12" fmla="*/ 33 w 46"/>
                  <a:gd name="T13" fmla="*/ 97 h 221"/>
                  <a:gd name="T14" fmla="*/ 35 w 46"/>
                  <a:gd name="T15" fmla="*/ 73 h 221"/>
                  <a:gd name="T16" fmla="*/ 38 w 46"/>
                  <a:gd name="T17" fmla="*/ 49 h 221"/>
                  <a:gd name="T18" fmla="*/ 42 w 46"/>
                  <a:gd name="T19" fmla="*/ 25 h 221"/>
                  <a:gd name="T20" fmla="*/ 46 w 46"/>
                  <a:gd name="T21" fmla="*/ 0 h 221"/>
                  <a:gd name="T22" fmla="*/ 46 w 46"/>
                  <a:gd name="T23" fmla="*/ 0 h 221"/>
                  <a:gd name="T24" fmla="*/ 46 w 46"/>
                  <a:gd name="T25" fmla="*/ 23 h 221"/>
                  <a:gd name="T26" fmla="*/ 46 w 46"/>
                  <a:gd name="T27" fmla="*/ 46 h 221"/>
                  <a:gd name="T28" fmla="*/ 46 w 46"/>
                  <a:gd name="T29" fmla="*/ 70 h 221"/>
                  <a:gd name="T30" fmla="*/ 45 w 46"/>
                  <a:gd name="T31" fmla="*/ 94 h 221"/>
                  <a:gd name="T32" fmla="*/ 43 w 46"/>
                  <a:gd name="T33" fmla="*/ 117 h 221"/>
                  <a:gd name="T34" fmla="*/ 38 w 46"/>
                  <a:gd name="T35" fmla="*/ 140 h 221"/>
                  <a:gd name="T36" fmla="*/ 33 w 46"/>
                  <a:gd name="T37" fmla="*/ 163 h 221"/>
                  <a:gd name="T38" fmla="*/ 25 w 46"/>
                  <a:gd name="T39" fmla="*/ 184 h 221"/>
                  <a:gd name="T40" fmla="*/ 14 w 46"/>
                  <a:gd name="T41" fmla="*/ 203 h 221"/>
                  <a:gd name="T42" fmla="*/ 0 w 46"/>
                  <a:gd name="T43" fmla="*/ 221 h 221"/>
                  <a:gd name="T44" fmla="*/ 0 w 46"/>
                  <a:gd name="T45"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 h="221">
                    <a:moveTo>
                      <a:pt x="0" y="221"/>
                    </a:moveTo>
                    <a:lnTo>
                      <a:pt x="10" y="203"/>
                    </a:lnTo>
                    <a:lnTo>
                      <a:pt x="17" y="184"/>
                    </a:lnTo>
                    <a:lnTo>
                      <a:pt x="23" y="164"/>
                    </a:lnTo>
                    <a:lnTo>
                      <a:pt x="27" y="142"/>
                    </a:lnTo>
                    <a:lnTo>
                      <a:pt x="31" y="120"/>
                    </a:lnTo>
                    <a:lnTo>
                      <a:pt x="33" y="97"/>
                    </a:lnTo>
                    <a:lnTo>
                      <a:pt x="35" y="73"/>
                    </a:lnTo>
                    <a:lnTo>
                      <a:pt x="38" y="49"/>
                    </a:lnTo>
                    <a:lnTo>
                      <a:pt x="42" y="25"/>
                    </a:lnTo>
                    <a:lnTo>
                      <a:pt x="46" y="0"/>
                    </a:lnTo>
                    <a:lnTo>
                      <a:pt x="46" y="0"/>
                    </a:lnTo>
                    <a:lnTo>
                      <a:pt x="46" y="23"/>
                    </a:lnTo>
                    <a:lnTo>
                      <a:pt x="46" y="46"/>
                    </a:lnTo>
                    <a:lnTo>
                      <a:pt x="46" y="70"/>
                    </a:lnTo>
                    <a:lnTo>
                      <a:pt x="45" y="94"/>
                    </a:lnTo>
                    <a:lnTo>
                      <a:pt x="43" y="117"/>
                    </a:lnTo>
                    <a:lnTo>
                      <a:pt x="38" y="140"/>
                    </a:lnTo>
                    <a:lnTo>
                      <a:pt x="33" y="163"/>
                    </a:lnTo>
                    <a:lnTo>
                      <a:pt x="25" y="184"/>
                    </a:lnTo>
                    <a:lnTo>
                      <a:pt x="14" y="203"/>
                    </a:lnTo>
                    <a:lnTo>
                      <a:pt x="0" y="221"/>
                    </a:lnTo>
                    <a:lnTo>
                      <a:pt x="0" y="22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7" name="Freeform 151"/>
              <p:cNvSpPr>
                <a:spLocks/>
              </p:cNvSpPr>
              <p:nvPr/>
            </p:nvSpPr>
            <p:spPr bwMode="auto">
              <a:xfrm>
                <a:off x="214" y="4066"/>
                <a:ext cx="2" cy="2"/>
              </a:xfrm>
              <a:custGeom>
                <a:avLst/>
                <a:gdLst>
                  <a:gd name="T0" fmla="*/ 0 w 77"/>
                  <a:gd name="T1" fmla="*/ 95 h 95"/>
                  <a:gd name="T2" fmla="*/ 7 w 77"/>
                  <a:gd name="T3" fmla="*/ 79 h 95"/>
                  <a:gd name="T4" fmla="*/ 19 w 77"/>
                  <a:gd name="T5" fmla="*/ 67 h 95"/>
                  <a:gd name="T6" fmla="*/ 30 w 77"/>
                  <a:gd name="T7" fmla="*/ 55 h 95"/>
                  <a:gd name="T8" fmla="*/ 39 w 77"/>
                  <a:gd name="T9" fmla="*/ 42 h 95"/>
                  <a:gd name="T10" fmla="*/ 41 w 77"/>
                  <a:gd name="T11" fmla="*/ 25 h 95"/>
                  <a:gd name="T12" fmla="*/ 16 w 77"/>
                  <a:gd name="T13" fmla="*/ 25 h 95"/>
                  <a:gd name="T14" fmla="*/ 26 w 77"/>
                  <a:gd name="T15" fmla="*/ 15 h 95"/>
                  <a:gd name="T16" fmla="*/ 31 w 77"/>
                  <a:gd name="T17" fmla="*/ 20 h 95"/>
                  <a:gd name="T18" fmla="*/ 31 w 77"/>
                  <a:gd name="T19" fmla="*/ 20 h 95"/>
                  <a:gd name="T20" fmla="*/ 40 w 77"/>
                  <a:gd name="T21" fmla="*/ 11 h 95"/>
                  <a:gd name="T22" fmla="*/ 49 w 77"/>
                  <a:gd name="T23" fmla="*/ 9 h 95"/>
                  <a:gd name="T24" fmla="*/ 59 w 77"/>
                  <a:gd name="T25" fmla="*/ 10 h 95"/>
                  <a:gd name="T26" fmla="*/ 68 w 77"/>
                  <a:gd name="T27" fmla="*/ 8 h 95"/>
                  <a:gd name="T28" fmla="*/ 77 w 77"/>
                  <a:gd name="T29" fmla="*/ 0 h 95"/>
                  <a:gd name="T30" fmla="*/ 77 w 77"/>
                  <a:gd name="T31" fmla="*/ 0 h 95"/>
                  <a:gd name="T32" fmla="*/ 71 w 77"/>
                  <a:gd name="T33" fmla="*/ 10 h 95"/>
                  <a:gd name="T34" fmla="*/ 65 w 77"/>
                  <a:gd name="T35" fmla="*/ 21 h 95"/>
                  <a:gd name="T36" fmla="*/ 59 w 77"/>
                  <a:gd name="T37" fmla="*/ 31 h 95"/>
                  <a:gd name="T38" fmla="*/ 51 w 77"/>
                  <a:gd name="T39" fmla="*/ 41 h 95"/>
                  <a:gd name="T40" fmla="*/ 44 w 77"/>
                  <a:gd name="T41" fmla="*/ 51 h 95"/>
                  <a:gd name="T42" fmla="*/ 36 w 77"/>
                  <a:gd name="T43" fmla="*/ 61 h 95"/>
                  <a:gd name="T44" fmla="*/ 28 w 77"/>
                  <a:gd name="T45" fmla="*/ 70 h 95"/>
                  <a:gd name="T46" fmla="*/ 19 w 77"/>
                  <a:gd name="T47" fmla="*/ 79 h 95"/>
                  <a:gd name="T48" fmla="*/ 10 w 77"/>
                  <a:gd name="T49" fmla="*/ 87 h 95"/>
                  <a:gd name="T50" fmla="*/ 0 w 77"/>
                  <a:gd name="T51" fmla="*/ 95 h 95"/>
                  <a:gd name="T52" fmla="*/ 0 w 77"/>
                  <a:gd name="T53"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7" h="95">
                    <a:moveTo>
                      <a:pt x="0" y="95"/>
                    </a:moveTo>
                    <a:lnTo>
                      <a:pt x="7" y="79"/>
                    </a:lnTo>
                    <a:lnTo>
                      <a:pt x="19" y="67"/>
                    </a:lnTo>
                    <a:lnTo>
                      <a:pt x="30" y="55"/>
                    </a:lnTo>
                    <a:lnTo>
                      <a:pt x="39" y="42"/>
                    </a:lnTo>
                    <a:lnTo>
                      <a:pt x="41" y="25"/>
                    </a:lnTo>
                    <a:lnTo>
                      <a:pt x="16" y="25"/>
                    </a:lnTo>
                    <a:lnTo>
                      <a:pt x="26" y="15"/>
                    </a:lnTo>
                    <a:lnTo>
                      <a:pt x="31" y="20"/>
                    </a:lnTo>
                    <a:lnTo>
                      <a:pt x="31" y="20"/>
                    </a:lnTo>
                    <a:lnTo>
                      <a:pt x="40" y="11"/>
                    </a:lnTo>
                    <a:lnTo>
                      <a:pt x="49" y="9"/>
                    </a:lnTo>
                    <a:lnTo>
                      <a:pt x="59" y="10"/>
                    </a:lnTo>
                    <a:lnTo>
                      <a:pt x="68" y="8"/>
                    </a:lnTo>
                    <a:lnTo>
                      <a:pt x="77" y="0"/>
                    </a:lnTo>
                    <a:lnTo>
                      <a:pt x="77" y="0"/>
                    </a:lnTo>
                    <a:lnTo>
                      <a:pt x="71" y="10"/>
                    </a:lnTo>
                    <a:lnTo>
                      <a:pt x="65" y="21"/>
                    </a:lnTo>
                    <a:lnTo>
                      <a:pt x="59" y="31"/>
                    </a:lnTo>
                    <a:lnTo>
                      <a:pt x="51" y="41"/>
                    </a:lnTo>
                    <a:lnTo>
                      <a:pt x="44" y="51"/>
                    </a:lnTo>
                    <a:lnTo>
                      <a:pt x="36" y="61"/>
                    </a:lnTo>
                    <a:lnTo>
                      <a:pt x="28" y="70"/>
                    </a:lnTo>
                    <a:lnTo>
                      <a:pt x="19" y="79"/>
                    </a:lnTo>
                    <a:lnTo>
                      <a:pt x="10" y="87"/>
                    </a:lnTo>
                    <a:lnTo>
                      <a:pt x="0" y="95"/>
                    </a:lnTo>
                    <a:lnTo>
                      <a:pt x="0" y="9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8" name="Freeform 152"/>
              <p:cNvSpPr>
                <a:spLocks/>
              </p:cNvSpPr>
              <p:nvPr/>
            </p:nvSpPr>
            <p:spPr bwMode="auto">
              <a:xfrm>
                <a:off x="227" y="4068"/>
                <a:ext cx="2" cy="3"/>
              </a:xfrm>
              <a:custGeom>
                <a:avLst/>
                <a:gdLst>
                  <a:gd name="T0" fmla="*/ 68 w 68"/>
                  <a:gd name="T1" fmla="*/ 15 h 146"/>
                  <a:gd name="T2" fmla="*/ 68 w 68"/>
                  <a:gd name="T3" fmla="*/ 19 h 146"/>
                  <a:gd name="T4" fmla="*/ 67 w 68"/>
                  <a:gd name="T5" fmla="*/ 24 h 146"/>
                  <a:gd name="T6" fmla="*/ 64 w 68"/>
                  <a:gd name="T7" fmla="*/ 28 h 146"/>
                  <a:gd name="T8" fmla="*/ 61 w 68"/>
                  <a:gd name="T9" fmla="*/ 32 h 146"/>
                  <a:gd name="T10" fmla="*/ 58 w 68"/>
                  <a:gd name="T11" fmla="*/ 36 h 146"/>
                  <a:gd name="T12" fmla="*/ 63 w 68"/>
                  <a:gd name="T13" fmla="*/ 41 h 146"/>
                  <a:gd name="T14" fmla="*/ 63 w 68"/>
                  <a:gd name="T15" fmla="*/ 41 h 146"/>
                  <a:gd name="T16" fmla="*/ 57 w 68"/>
                  <a:gd name="T17" fmla="*/ 52 h 146"/>
                  <a:gd name="T18" fmla="*/ 52 w 68"/>
                  <a:gd name="T19" fmla="*/ 62 h 146"/>
                  <a:gd name="T20" fmla="*/ 47 w 68"/>
                  <a:gd name="T21" fmla="*/ 72 h 146"/>
                  <a:gd name="T22" fmla="*/ 43 w 68"/>
                  <a:gd name="T23" fmla="*/ 82 h 146"/>
                  <a:gd name="T24" fmla="*/ 39 w 68"/>
                  <a:gd name="T25" fmla="*/ 92 h 146"/>
                  <a:gd name="T26" fmla="*/ 36 w 68"/>
                  <a:gd name="T27" fmla="*/ 102 h 146"/>
                  <a:gd name="T28" fmla="*/ 32 w 68"/>
                  <a:gd name="T29" fmla="*/ 112 h 146"/>
                  <a:gd name="T30" fmla="*/ 29 w 68"/>
                  <a:gd name="T31" fmla="*/ 122 h 146"/>
                  <a:gd name="T32" fmla="*/ 25 w 68"/>
                  <a:gd name="T33" fmla="*/ 133 h 146"/>
                  <a:gd name="T34" fmla="*/ 22 w 68"/>
                  <a:gd name="T35" fmla="*/ 146 h 146"/>
                  <a:gd name="T36" fmla="*/ 22 w 68"/>
                  <a:gd name="T37" fmla="*/ 146 h 146"/>
                  <a:gd name="T38" fmla="*/ 17 w 68"/>
                  <a:gd name="T39" fmla="*/ 132 h 146"/>
                  <a:gd name="T40" fmla="*/ 13 w 68"/>
                  <a:gd name="T41" fmla="*/ 117 h 146"/>
                  <a:gd name="T42" fmla="*/ 10 w 68"/>
                  <a:gd name="T43" fmla="*/ 102 h 146"/>
                  <a:gd name="T44" fmla="*/ 5 w 68"/>
                  <a:gd name="T45" fmla="*/ 87 h 146"/>
                  <a:gd name="T46" fmla="*/ 3 w 68"/>
                  <a:gd name="T47" fmla="*/ 72 h 146"/>
                  <a:gd name="T48" fmla="*/ 1 w 68"/>
                  <a:gd name="T49" fmla="*/ 57 h 146"/>
                  <a:gd name="T50" fmla="*/ 0 w 68"/>
                  <a:gd name="T51" fmla="*/ 42 h 146"/>
                  <a:gd name="T52" fmla="*/ 1 w 68"/>
                  <a:gd name="T53" fmla="*/ 28 h 146"/>
                  <a:gd name="T54" fmla="*/ 2 w 68"/>
                  <a:gd name="T55" fmla="*/ 13 h 146"/>
                  <a:gd name="T56" fmla="*/ 7 w 68"/>
                  <a:gd name="T57" fmla="*/ 0 h 146"/>
                  <a:gd name="T58" fmla="*/ 7 w 68"/>
                  <a:gd name="T59" fmla="*/ 0 h 146"/>
                  <a:gd name="T60" fmla="*/ 20 w 68"/>
                  <a:gd name="T61" fmla="*/ 1 h 146"/>
                  <a:gd name="T62" fmla="*/ 34 w 68"/>
                  <a:gd name="T63" fmla="*/ 2 h 146"/>
                  <a:gd name="T64" fmla="*/ 48 w 68"/>
                  <a:gd name="T65" fmla="*/ 4 h 146"/>
                  <a:gd name="T66" fmla="*/ 60 w 68"/>
                  <a:gd name="T67" fmla="*/ 8 h 146"/>
                  <a:gd name="T68" fmla="*/ 68 w 68"/>
                  <a:gd name="T69" fmla="*/ 15 h 146"/>
                  <a:gd name="T70" fmla="*/ 68 w 68"/>
                  <a:gd name="T71" fmla="*/ 15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 h="146">
                    <a:moveTo>
                      <a:pt x="68" y="15"/>
                    </a:moveTo>
                    <a:lnTo>
                      <a:pt x="68" y="19"/>
                    </a:lnTo>
                    <a:lnTo>
                      <a:pt x="67" y="24"/>
                    </a:lnTo>
                    <a:lnTo>
                      <a:pt x="64" y="28"/>
                    </a:lnTo>
                    <a:lnTo>
                      <a:pt x="61" y="32"/>
                    </a:lnTo>
                    <a:lnTo>
                      <a:pt x="58" y="36"/>
                    </a:lnTo>
                    <a:lnTo>
                      <a:pt x="63" y="41"/>
                    </a:lnTo>
                    <a:lnTo>
                      <a:pt x="63" y="41"/>
                    </a:lnTo>
                    <a:lnTo>
                      <a:pt x="57" y="52"/>
                    </a:lnTo>
                    <a:lnTo>
                      <a:pt x="52" y="62"/>
                    </a:lnTo>
                    <a:lnTo>
                      <a:pt x="47" y="72"/>
                    </a:lnTo>
                    <a:lnTo>
                      <a:pt x="43" y="82"/>
                    </a:lnTo>
                    <a:lnTo>
                      <a:pt x="39" y="92"/>
                    </a:lnTo>
                    <a:lnTo>
                      <a:pt x="36" y="102"/>
                    </a:lnTo>
                    <a:lnTo>
                      <a:pt x="32" y="112"/>
                    </a:lnTo>
                    <a:lnTo>
                      <a:pt x="29" y="122"/>
                    </a:lnTo>
                    <a:lnTo>
                      <a:pt x="25" y="133"/>
                    </a:lnTo>
                    <a:lnTo>
                      <a:pt x="22" y="146"/>
                    </a:lnTo>
                    <a:lnTo>
                      <a:pt x="22" y="146"/>
                    </a:lnTo>
                    <a:lnTo>
                      <a:pt x="17" y="132"/>
                    </a:lnTo>
                    <a:lnTo>
                      <a:pt x="13" y="117"/>
                    </a:lnTo>
                    <a:lnTo>
                      <a:pt x="10" y="102"/>
                    </a:lnTo>
                    <a:lnTo>
                      <a:pt x="5" y="87"/>
                    </a:lnTo>
                    <a:lnTo>
                      <a:pt x="3" y="72"/>
                    </a:lnTo>
                    <a:lnTo>
                      <a:pt x="1" y="57"/>
                    </a:lnTo>
                    <a:lnTo>
                      <a:pt x="0" y="42"/>
                    </a:lnTo>
                    <a:lnTo>
                      <a:pt x="1" y="28"/>
                    </a:lnTo>
                    <a:lnTo>
                      <a:pt x="2" y="13"/>
                    </a:lnTo>
                    <a:lnTo>
                      <a:pt x="7" y="0"/>
                    </a:lnTo>
                    <a:lnTo>
                      <a:pt x="7" y="0"/>
                    </a:lnTo>
                    <a:lnTo>
                      <a:pt x="20" y="1"/>
                    </a:lnTo>
                    <a:lnTo>
                      <a:pt x="34" y="2"/>
                    </a:lnTo>
                    <a:lnTo>
                      <a:pt x="48" y="4"/>
                    </a:lnTo>
                    <a:lnTo>
                      <a:pt x="60" y="8"/>
                    </a:lnTo>
                    <a:lnTo>
                      <a:pt x="68" y="15"/>
                    </a:lnTo>
                    <a:lnTo>
                      <a:pt x="68" y="1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49" name="Freeform 153"/>
              <p:cNvSpPr>
                <a:spLocks/>
              </p:cNvSpPr>
              <p:nvPr/>
            </p:nvSpPr>
            <p:spPr bwMode="auto">
              <a:xfrm>
                <a:off x="230" y="4069"/>
                <a:ext cx="1" cy="3"/>
              </a:xfrm>
              <a:custGeom>
                <a:avLst/>
                <a:gdLst>
                  <a:gd name="T0" fmla="*/ 72 w 72"/>
                  <a:gd name="T1" fmla="*/ 45 h 140"/>
                  <a:gd name="T2" fmla="*/ 69 w 72"/>
                  <a:gd name="T3" fmla="*/ 56 h 140"/>
                  <a:gd name="T4" fmla="*/ 65 w 72"/>
                  <a:gd name="T5" fmla="*/ 66 h 140"/>
                  <a:gd name="T6" fmla="*/ 61 w 72"/>
                  <a:gd name="T7" fmla="*/ 76 h 140"/>
                  <a:gd name="T8" fmla="*/ 55 w 72"/>
                  <a:gd name="T9" fmla="*/ 86 h 140"/>
                  <a:gd name="T10" fmla="*/ 48 w 72"/>
                  <a:gd name="T11" fmla="*/ 95 h 140"/>
                  <a:gd name="T12" fmla="*/ 41 w 72"/>
                  <a:gd name="T13" fmla="*/ 104 h 140"/>
                  <a:gd name="T14" fmla="*/ 33 w 72"/>
                  <a:gd name="T15" fmla="*/ 113 h 140"/>
                  <a:gd name="T16" fmla="*/ 24 w 72"/>
                  <a:gd name="T17" fmla="*/ 122 h 140"/>
                  <a:gd name="T18" fmla="*/ 15 w 72"/>
                  <a:gd name="T19" fmla="*/ 131 h 140"/>
                  <a:gd name="T20" fmla="*/ 6 w 72"/>
                  <a:gd name="T21" fmla="*/ 140 h 140"/>
                  <a:gd name="T22" fmla="*/ 6 w 72"/>
                  <a:gd name="T23" fmla="*/ 140 h 140"/>
                  <a:gd name="T24" fmla="*/ 0 w 72"/>
                  <a:gd name="T25" fmla="*/ 131 h 140"/>
                  <a:gd name="T26" fmla="*/ 2 w 72"/>
                  <a:gd name="T27" fmla="*/ 123 h 140"/>
                  <a:gd name="T28" fmla="*/ 8 w 72"/>
                  <a:gd name="T29" fmla="*/ 116 h 140"/>
                  <a:gd name="T30" fmla="*/ 14 w 72"/>
                  <a:gd name="T31" fmla="*/ 108 h 140"/>
                  <a:gd name="T32" fmla="*/ 16 w 72"/>
                  <a:gd name="T33" fmla="*/ 100 h 140"/>
                  <a:gd name="T34" fmla="*/ 16 w 72"/>
                  <a:gd name="T35" fmla="*/ 100 h 140"/>
                  <a:gd name="T36" fmla="*/ 21 w 72"/>
                  <a:gd name="T37" fmla="*/ 100 h 140"/>
                  <a:gd name="T38" fmla="*/ 28 w 72"/>
                  <a:gd name="T39" fmla="*/ 99 h 140"/>
                  <a:gd name="T40" fmla="*/ 33 w 72"/>
                  <a:gd name="T41" fmla="*/ 97 h 140"/>
                  <a:gd name="T42" fmla="*/ 38 w 72"/>
                  <a:gd name="T43" fmla="*/ 94 h 140"/>
                  <a:gd name="T44" fmla="*/ 42 w 72"/>
                  <a:gd name="T45" fmla="*/ 90 h 140"/>
                  <a:gd name="T46" fmla="*/ 42 w 72"/>
                  <a:gd name="T47" fmla="*/ 90 h 140"/>
                  <a:gd name="T48" fmla="*/ 36 w 72"/>
                  <a:gd name="T49" fmla="*/ 87 h 140"/>
                  <a:gd name="T50" fmla="*/ 33 w 72"/>
                  <a:gd name="T51" fmla="*/ 83 h 140"/>
                  <a:gd name="T52" fmla="*/ 31 w 72"/>
                  <a:gd name="T53" fmla="*/ 79 h 140"/>
                  <a:gd name="T54" fmla="*/ 29 w 72"/>
                  <a:gd name="T55" fmla="*/ 75 h 140"/>
                  <a:gd name="T56" fmla="*/ 27 w 72"/>
                  <a:gd name="T57" fmla="*/ 70 h 140"/>
                  <a:gd name="T58" fmla="*/ 27 w 72"/>
                  <a:gd name="T59" fmla="*/ 70 h 140"/>
                  <a:gd name="T60" fmla="*/ 33 w 72"/>
                  <a:gd name="T61" fmla="*/ 65 h 140"/>
                  <a:gd name="T62" fmla="*/ 34 w 72"/>
                  <a:gd name="T63" fmla="*/ 60 h 140"/>
                  <a:gd name="T64" fmla="*/ 33 w 72"/>
                  <a:gd name="T65" fmla="*/ 56 h 140"/>
                  <a:gd name="T66" fmla="*/ 32 w 72"/>
                  <a:gd name="T67" fmla="*/ 51 h 140"/>
                  <a:gd name="T68" fmla="*/ 37 w 72"/>
                  <a:gd name="T69" fmla="*/ 45 h 140"/>
                  <a:gd name="T70" fmla="*/ 37 w 72"/>
                  <a:gd name="T71" fmla="*/ 45 h 140"/>
                  <a:gd name="T72" fmla="*/ 39 w 72"/>
                  <a:gd name="T73" fmla="*/ 44 h 140"/>
                  <a:gd name="T74" fmla="*/ 41 w 72"/>
                  <a:gd name="T75" fmla="*/ 45 h 140"/>
                  <a:gd name="T76" fmla="*/ 43 w 72"/>
                  <a:gd name="T77" fmla="*/ 46 h 140"/>
                  <a:gd name="T78" fmla="*/ 45 w 72"/>
                  <a:gd name="T79" fmla="*/ 48 h 140"/>
                  <a:gd name="T80" fmla="*/ 47 w 72"/>
                  <a:gd name="T81" fmla="*/ 50 h 140"/>
                  <a:gd name="T82" fmla="*/ 47 w 72"/>
                  <a:gd name="T83" fmla="*/ 50 h 140"/>
                  <a:gd name="T84" fmla="*/ 49 w 72"/>
                  <a:gd name="T85" fmla="*/ 42 h 140"/>
                  <a:gd name="T86" fmla="*/ 53 w 72"/>
                  <a:gd name="T87" fmla="*/ 41 h 140"/>
                  <a:gd name="T88" fmla="*/ 57 w 72"/>
                  <a:gd name="T89" fmla="*/ 43 h 140"/>
                  <a:gd name="T90" fmla="*/ 60 w 72"/>
                  <a:gd name="T91" fmla="*/ 42 h 140"/>
                  <a:gd name="T92" fmla="*/ 62 w 72"/>
                  <a:gd name="T93" fmla="*/ 35 h 140"/>
                  <a:gd name="T94" fmla="*/ 62 w 72"/>
                  <a:gd name="T95" fmla="*/ 35 h 140"/>
                  <a:gd name="T96" fmla="*/ 58 w 72"/>
                  <a:gd name="T97" fmla="*/ 28 h 140"/>
                  <a:gd name="T98" fmla="*/ 55 w 72"/>
                  <a:gd name="T99" fmla="*/ 21 h 140"/>
                  <a:gd name="T100" fmla="*/ 52 w 72"/>
                  <a:gd name="T101" fmla="*/ 15 h 140"/>
                  <a:gd name="T102" fmla="*/ 51 w 72"/>
                  <a:gd name="T103" fmla="*/ 7 h 140"/>
                  <a:gd name="T104" fmla="*/ 52 w 72"/>
                  <a:gd name="T105" fmla="*/ 0 h 140"/>
                  <a:gd name="T106" fmla="*/ 52 w 72"/>
                  <a:gd name="T107" fmla="*/ 0 h 140"/>
                  <a:gd name="T108" fmla="*/ 58 w 72"/>
                  <a:gd name="T109" fmla="*/ 4 h 140"/>
                  <a:gd name="T110" fmla="*/ 63 w 72"/>
                  <a:gd name="T111" fmla="*/ 12 h 140"/>
                  <a:gd name="T112" fmla="*/ 65 w 72"/>
                  <a:gd name="T113" fmla="*/ 23 h 140"/>
                  <a:gd name="T114" fmla="*/ 68 w 72"/>
                  <a:gd name="T115" fmla="*/ 34 h 140"/>
                  <a:gd name="T116" fmla="*/ 72 w 72"/>
                  <a:gd name="T117" fmla="*/ 45 h 140"/>
                  <a:gd name="T118" fmla="*/ 72 w 72"/>
                  <a:gd name="T119" fmla="*/ 45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 h="140">
                    <a:moveTo>
                      <a:pt x="72" y="45"/>
                    </a:moveTo>
                    <a:lnTo>
                      <a:pt x="69" y="56"/>
                    </a:lnTo>
                    <a:lnTo>
                      <a:pt x="65" y="66"/>
                    </a:lnTo>
                    <a:lnTo>
                      <a:pt x="61" y="76"/>
                    </a:lnTo>
                    <a:lnTo>
                      <a:pt x="55" y="86"/>
                    </a:lnTo>
                    <a:lnTo>
                      <a:pt x="48" y="95"/>
                    </a:lnTo>
                    <a:lnTo>
                      <a:pt x="41" y="104"/>
                    </a:lnTo>
                    <a:lnTo>
                      <a:pt x="33" y="113"/>
                    </a:lnTo>
                    <a:lnTo>
                      <a:pt x="24" y="122"/>
                    </a:lnTo>
                    <a:lnTo>
                      <a:pt x="15" y="131"/>
                    </a:lnTo>
                    <a:lnTo>
                      <a:pt x="6" y="140"/>
                    </a:lnTo>
                    <a:lnTo>
                      <a:pt x="6" y="140"/>
                    </a:lnTo>
                    <a:lnTo>
                      <a:pt x="0" y="131"/>
                    </a:lnTo>
                    <a:lnTo>
                      <a:pt x="2" y="123"/>
                    </a:lnTo>
                    <a:lnTo>
                      <a:pt x="8" y="116"/>
                    </a:lnTo>
                    <a:lnTo>
                      <a:pt x="14" y="108"/>
                    </a:lnTo>
                    <a:lnTo>
                      <a:pt x="16" y="100"/>
                    </a:lnTo>
                    <a:lnTo>
                      <a:pt x="16" y="100"/>
                    </a:lnTo>
                    <a:lnTo>
                      <a:pt x="21" y="100"/>
                    </a:lnTo>
                    <a:lnTo>
                      <a:pt x="28" y="99"/>
                    </a:lnTo>
                    <a:lnTo>
                      <a:pt x="33" y="97"/>
                    </a:lnTo>
                    <a:lnTo>
                      <a:pt x="38" y="94"/>
                    </a:lnTo>
                    <a:lnTo>
                      <a:pt x="42" y="90"/>
                    </a:lnTo>
                    <a:lnTo>
                      <a:pt x="42" y="90"/>
                    </a:lnTo>
                    <a:lnTo>
                      <a:pt x="36" y="87"/>
                    </a:lnTo>
                    <a:lnTo>
                      <a:pt x="33" y="83"/>
                    </a:lnTo>
                    <a:lnTo>
                      <a:pt x="31" y="79"/>
                    </a:lnTo>
                    <a:lnTo>
                      <a:pt x="29" y="75"/>
                    </a:lnTo>
                    <a:lnTo>
                      <a:pt x="27" y="70"/>
                    </a:lnTo>
                    <a:lnTo>
                      <a:pt x="27" y="70"/>
                    </a:lnTo>
                    <a:lnTo>
                      <a:pt x="33" y="65"/>
                    </a:lnTo>
                    <a:lnTo>
                      <a:pt x="34" y="60"/>
                    </a:lnTo>
                    <a:lnTo>
                      <a:pt x="33" y="56"/>
                    </a:lnTo>
                    <a:lnTo>
                      <a:pt x="32" y="51"/>
                    </a:lnTo>
                    <a:lnTo>
                      <a:pt x="37" y="45"/>
                    </a:lnTo>
                    <a:lnTo>
                      <a:pt x="37" y="45"/>
                    </a:lnTo>
                    <a:lnTo>
                      <a:pt x="39" y="44"/>
                    </a:lnTo>
                    <a:lnTo>
                      <a:pt x="41" y="45"/>
                    </a:lnTo>
                    <a:lnTo>
                      <a:pt x="43" y="46"/>
                    </a:lnTo>
                    <a:lnTo>
                      <a:pt x="45" y="48"/>
                    </a:lnTo>
                    <a:lnTo>
                      <a:pt x="47" y="50"/>
                    </a:lnTo>
                    <a:lnTo>
                      <a:pt x="47" y="50"/>
                    </a:lnTo>
                    <a:lnTo>
                      <a:pt x="49" y="42"/>
                    </a:lnTo>
                    <a:lnTo>
                      <a:pt x="53" y="41"/>
                    </a:lnTo>
                    <a:lnTo>
                      <a:pt x="57" y="43"/>
                    </a:lnTo>
                    <a:lnTo>
                      <a:pt x="60" y="42"/>
                    </a:lnTo>
                    <a:lnTo>
                      <a:pt x="62" y="35"/>
                    </a:lnTo>
                    <a:lnTo>
                      <a:pt x="62" y="35"/>
                    </a:lnTo>
                    <a:lnTo>
                      <a:pt x="58" y="28"/>
                    </a:lnTo>
                    <a:lnTo>
                      <a:pt x="55" y="21"/>
                    </a:lnTo>
                    <a:lnTo>
                      <a:pt x="52" y="15"/>
                    </a:lnTo>
                    <a:lnTo>
                      <a:pt x="51" y="7"/>
                    </a:lnTo>
                    <a:lnTo>
                      <a:pt x="52" y="0"/>
                    </a:lnTo>
                    <a:lnTo>
                      <a:pt x="52" y="0"/>
                    </a:lnTo>
                    <a:lnTo>
                      <a:pt x="58" y="4"/>
                    </a:lnTo>
                    <a:lnTo>
                      <a:pt x="63" y="12"/>
                    </a:lnTo>
                    <a:lnTo>
                      <a:pt x="65" y="23"/>
                    </a:lnTo>
                    <a:lnTo>
                      <a:pt x="68" y="34"/>
                    </a:lnTo>
                    <a:lnTo>
                      <a:pt x="72" y="45"/>
                    </a:lnTo>
                    <a:lnTo>
                      <a:pt x="72" y="4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0" name="Freeform 154"/>
              <p:cNvSpPr>
                <a:spLocks/>
              </p:cNvSpPr>
              <p:nvPr/>
            </p:nvSpPr>
            <p:spPr bwMode="auto">
              <a:xfrm>
                <a:off x="214" y="4071"/>
                <a:ext cx="4" cy="8"/>
              </a:xfrm>
              <a:custGeom>
                <a:avLst/>
                <a:gdLst>
                  <a:gd name="T0" fmla="*/ 199 w 199"/>
                  <a:gd name="T1" fmla="*/ 5 h 361"/>
                  <a:gd name="T2" fmla="*/ 182 w 199"/>
                  <a:gd name="T3" fmla="*/ 23 h 361"/>
                  <a:gd name="T4" fmla="*/ 165 w 199"/>
                  <a:gd name="T5" fmla="*/ 42 h 361"/>
                  <a:gd name="T6" fmla="*/ 148 w 199"/>
                  <a:gd name="T7" fmla="*/ 61 h 361"/>
                  <a:gd name="T8" fmla="*/ 132 w 199"/>
                  <a:gd name="T9" fmla="*/ 80 h 361"/>
                  <a:gd name="T10" fmla="*/ 118 w 199"/>
                  <a:gd name="T11" fmla="*/ 100 h 361"/>
                  <a:gd name="T12" fmla="*/ 103 w 199"/>
                  <a:gd name="T13" fmla="*/ 121 h 361"/>
                  <a:gd name="T14" fmla="*/ 90 w 199"/>
                  <a:gd name="T15" fmla="*/ 145 h 361"/>
                  <a:gd name="T16" fmla="*/ 79 w 199"/>
                  <a:gd name="T17" fmla="*/ 170 h 361"/>
                  <a:gd name="T18" fmla="*/ 70 w 199"/>
                  <a:gd name="T19" fmla="*/ 196 h 361"/>
                  <a:gd name="T20" fmla="*/ 62 w 199"/>
                  <a:gd name="T21" fmla="*/ 226 h 361"/>
                  <a:gd name="T22" fmla="*/ 62 w 199"/>
                  <a:gd name="T23" fmla="*/ 226 h 361"/>
                  <a:gd name="T24" fmla="*/ 50 w 199"/>
                  <a:gd name="T25" fmla="*/ 236 h 361"/>
                  <a:gd name="T26" fmla="*/ 43 w 199"/>
                  <a:gd name="T27" fmla="*/ 249 h 361"/>
                  <a:gd name="T28" fmla="*/ 37 w 199"/>
                  <a:gd name="T29" fmla="*/ 263 h 361"/>
                  <a:gd name="T30" fmla="*/ 33 w 199"/>
                  <a:gd name="T31" fmla="*/ 277 h 361"/>
                  <a:gd name="T32" fmla="*/ 29 w 199"/>
                  <a:gd name="T33" fmla="*/ 293 h 361"/>
                  <a:gd name="T34" fmla="*/ 26 w 199"/>
                  <a:gd name="T35" fmla="*/ 308 h 361"/>
                  <a:gd name="T36" fmla="*/ 22 w 199"/>
                  <a:gd name="T37" fmla="*/ 323 h 361"/>
                  <a:gd name="T38" fmla="*/ 17 w 199"/>
                  <a:gd name="T39" fmla="*/ 337 h 361"/>
                  <a:gd name="T40" fmla="*/ 9 w 199"/>
                  <a:gd name="T41" fmla="*/ 349 h 361"/>
                  <a:gd name="T42" fmla="*/ 0 w 199"/>
                  <a:gd name="T43" fmla="*/ 361 h 361"/>
                  <a:gd name="T44" fmla="*/ 0 w 199"/>
                  <a:gd name="T45" fmla="*/ 361 h 361"/>
                  <a:gd name="T46" fmla="*/ 5 w 199"/>
                  <a:gd name="T47" fmla="*/ 352 h 361"/>
                  <a:gd name="T48" fmla="*/ 11 w 199"/>
                  <a:gd name="T49" fmla="*/ 342 h 361"/>
                  <a:gd name="T50" fmla="*/ 13 w 199"/>
                  <a:gd name="T51" fmla="*/ 331 h 361"/>
                  <a:gd name="T52" fmla="*/ 16 w 199"/>
                  <a:gd name="T53" fmla="*/ 319 h 361"/>
                  <a:gd name="T54" fmla="*/ 17 w 199"/>
                  <a:gd name="T55" fmla="*/ 306 h 361"/>
                  <a:gd name="T56" fmla="*/ 19 w 199"/>
                  <a:gd name="T57" fmla="*/ 293 h 361"/>
                  <a:gd name="T58" fmla="*/ 21 w 199"/>
                  <a:gd name="T59" fmla="*/ 280 h 361"/>
                  <a:gd name="T60" fmla="*/ 24 w 199"/>
                  <a:gd name="T61" fmla="*/ 266 h 361"/>
                  <a:gd name="T62" fmla="*/ 29 w 199"/>
                  <a:gd name="T63" fmla="*/ 253 h 361"/>
                  <a:gd name="T64" fmla="*/ 36 w 199"/>
                  <a:gd name="T65" fmla="*/ 241 h 361"/>
                  <a:gd name="T66" fmla="*/ 36 w 199"/>
                  <a:gd name="T67" fmla="*/ 241 h 361"/>
                  <a:gd name="T68" fmla="*/ 37 w 199"/>
                  <a:gd name="T69" fmla="*/ 227 h 361"/>
                  <a:gd name="T70" fmla="*/ 43 w 199"/>
                  <a:gd name="T71" fmla="*/ 213 h 361"/>
                  <a:gd name="T72" fmla="*/ 53 w 199"/>
                  <a:gd name="T73" fmla="*/ 200 h 361"/>
                  <a:gd name="T74" fmla="*/ 62 w 199"/>
                  <a:gd name="T75" fmla="*/ 186 h 361"/>
                  <a:gd name="T76" fmla="*/ 67 w 199"/>
                  <a:gd name="T77" fmla="*/ 171 h 361"/>
                  <a:gd name="T78" fmla="*/ 67 w 199"/>
                  <a:gd name="T79" fmla="*/ 171 h 361"/>
                  <a:gd name="T80" fmla="*/ 73 w 199"/>
                  <a:gd name="T81" fmla="*/ 153 h 361"/>
                  <a:gd name="T82" fmla="*/ 80 w 199"/>
                  <a:gd name="T83" fmla="*/ 134 h 361"/>
                  <a:gd name="T84" fmla="*/ 89 w 199"/>
                  <a:gd name="T85" fmla="*/ 116 h 361"/>
                  <a:gd name="T86" fmla="*/ 98 w 199"/>
                  <a:gd name="T87" fmla="*/ 98 h 361"/>
                  <a:gd name="T88" fmla="*/ 109 w 199"/>
                  <a:gd name="T89" fmla="*/ 81 h 361"/>
                  <a:gd name="T90" fmla="*/ 120 w 199"/>
                  <a:gd name="T91" fmla="*/ 65 h 361"/>
                  <a:gd name="T92" fmla="*/ 131 w 199"/>
                  <a:gd name="T93" fmla="*/ 50 h 361"/>
                  <a:gd name="T94" fmla="*/ 143 w 199"/>
                  <a:gd name="T95" fmla="*/ 36 h 361"/>
                  <a:gd name="T96" fmla="*/ 156 w 199"/>
                  <a:gd name="T97" fmla="*/ 24 h 361"/>
                  <a:gd name="T98" fmla="*/ 169 w 199"/>
                  <a:gd name="T99" fmla="*/ 15 h 361"/>
                  <a:gd name="T100" fmla="*/ 174 w 199"/>
                  <a:gd name="T101" fmla="*/ 20 h 361"/>
                  <a:gd name="T102" fmla="*/ 194 w 199"/>
                  <a:gd name="T103" fmla="*/ 0 h 361"/>
                  <a:gd name="T104" fmla="*/ 199 w 199"/>
                  <a:gd name="T105" fmla="*/ 5 h 361"/>
                  <a:gd name="T106" fmla="*/ 199 w 199"/>
                  <a:gd name="T107" fmla="*/ 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9" h="361">
                    <a:moveTo>
                      <a:pt x="199" y="5"/>
                    </a:moveTo>
                    <a:lnTo>
                      <a:pt x="182" y="23"/>
                    </a:lnTo>
                    <a:lnTo>
                      <a:pt x="165" y="42"/>
                    </a:lnTo>
                    <a:lnTo>
                      <a:pt x="148" y="61"/>
                    </a:lnTo>
                    <a:lnTo>
                      <a:pt x="132" y="80"/>
                    </a:lnTo>
                    <a:lnTo>
                      <a:pt x="118" y="100"/>
                    </a:lnTo>
                    <a:lnTo>
                      <a:pt x="103" y="121"/>
                    </a:lnTo>
                    <a:lnTo>
                      <a:pt x="90" y="145"/>
                    </a:lnTo>
                    <a:lnTo>
                      <a:pt x="79" y="170"/>
                    </a:lnTo>
                    <a:lnTo>
                      <a:pt x="70" y="196"/>
                    </a:lnTo>
                    <a:lnTo>
                      <a:pt x="62" y="226"/>
                    </a:lnTo>
                    <a:lnTo>
                      <a:pt x="62" y="226"/>
                    </a:lnTo>
                    <a:lnTo>
                      <a:pt x="50" y="236"/>
                    </a:lnTo>
                    <a:lnTo>
                      <a:pt x="43" y="249"/>
                    </a:lnTo>
                    <a:lnTo>
                      <a:pt x="37" y="263"/>
                    </a:lnTo>
                    <a:lnTo>
                      <a:pt x="33" y="277"/>
                    </a:lnTo>
                    <a:lnTo>
                      <a:pt x="29" y="293"/>
                    </a:lnTo>
                    <a:lnTo>
                      <a:pt x="26" y="308"/>
                    </a:lnTo>
                    <a:lnTo>
                      <a:pt x="22" y="323"/>
                    </a:lnTo>
                    <a:lnTo>
                      <a:pt x="17" y="337"/>
                    </a:lnTo>
                    <a:lnTo>
                      <a:pt x="9" y="349"/>
                    </a:lnTo>
                    <a:lnTo>
                      <a:pt x="0" y="361"/>
                    </a:lnTo>
                    <a:lnTo>
                      <a:pt x="0" y="361"/>
                    </a:lnTo>
                    <a:lnTo>
                      <a:pt x="5" y="352"/>
                    </a:lnTo>
                    <a:lnTo>
                      <a:pt x="11" y="342"/>
                    </a:lnTo>
                    <a:lnTo>
                      <a:pt x="13" y="331"/>
                    </a:lnTo>
                    <a:lnTo>
                      <a:pt x="16" y="319"/>
                    </a:lnTo>
                    <a:lnTo>
                      <a:pt x="17" y="306"/>
                    </a:lnTo>
                    <a:lnTo>
                      <a:pt x="19" y="293"/>
                    </a:lnTo>
                    <a:lnTo>
                      <a:pt x="21" y="280"/>
                    </a:lnTo>
                    <a:lnTo>
                      <a:pt x="24" y="266"/>
                    </a:lnTo>
                    <a:lnTo>
                      <a:pt x="29" y="253"/>
                    </a:lnTo>
                    <a:lnTo>
                      <a:pt x="36" y="241"/>
                    </a:lnTo>
                    <a:lnTo>
                      <a:pt x="36" y="241"/>
                    </a:lnTo>
                    <a:lnTo>
                      <a:pt x="37" y="227"/>
                    </a:lnTo>
                    <a:lnTo>
                      <a:pt x="43" y="213"/>
                    </a:lnTo>
                    <a:lnTo>
                      <a:pt x="53" y="200"/>
                    </a:lnTo>
                    <a:lnTo>
                      <a:pt x="62" y="186"/>
                    </a:lnTo>
                    <a:lnTo>
                      <a:pt x="67" y="171"/>
                    </a:lnTo>
                    <a:lnTo>
                      <a:pt x="67" y="171"/>
                    </a:lnTo>
                    <a:lnTo>
                      <a:pt x="73" y="153"/>
                    </a:lnTo>
                    <a:lnTo>
                      <a:pt x="80" y="134"/>
                    </a:lnTo>
                    <a:lnTo>
                      <a:pt x="89" y="116"/>
                    </a:lnTo>
                    <a:lnTo>
                      <a:pt x="98" y="98"/>
                    </a:lnTo>
                    <a:lnTo>
                      <a:pt x="109" y="81"/>
                    </a:lnTo>
                    <a:lnTo>
                      <a:pt x="120" y="65"/>
                    </a:lnTo>
                    <a:lnTo>
                      <a:pt x="131" y="50"/>
                    </a:lnTo>
                    <a:lnTo>
                      <a:pt x="143" y="36"/>
                    </a:lnTo>
                    <a:lnTo>
                      <a:pt x="156" y="24"/>
                    </a:lnTo>
                    <a:lnTo>
                      <a:pt x="169" y="15"/>
                    </a:lnTo>
                    <a:lnTo>
                      <a:pt x="174" y="20"/>
                    </a:lnTo>
                    <a:lnTo>
                      <a:pt x="194" y="0"/>
                    </a:lnTo>
                    <a:lnTo>
                      <a:pt x="199" y="5"/>
                    </a:lnTo>
                    <a:lnTo>
                      <a:pt x="199" y="5"/>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1" name="Freeform 155"/>
              <p:cNvSpPr>
                <a:spLocks/>
              </p:cNvSpPr>
              <p:nvPr/>
            </p:nvSpPr>
            <p:spPr bwMode="auto">
              <a:xfrm>
                <a:off x="223" y="4071"/>
                <a:ext cx="0" cy="1"/>
              </a:xfrm>
              <a:custGeom>
                <a:avLst/>
                <a:gdLst>
                  <a:gd name="T0" fmla="*/ 0 w 10"/>
                  <a:gd name="T1" fmla="*/ 1 h 26"/>
                  <a:gd name="T2" fmla="*/ 5 w 10"/>
                  <a:gd name="T3" fmla="*/ 0 h 26"/>
                  <a:gd name="T4" fmla="*/ 10 w 10"/>
                  <a:gd name="T5" fmla="*/ 25 h 26"/>
                  <a:gd name="T6" fmla="*/ 5 w 10"/>
                  <a:gd name="T7" fmla="*/ 26 h 26"/>
                  <a:gd name="T8" fmla="*/ 0 w 10"/>
                  <a:gd name="T9" fmla="*/ 1 h 26"/>
                  <a:gd name="T10" fmla="*/ 0 w 10"/>
                  <a:gd name="T11" fmla="*/ 1 h 26"/>
                </a:gdLst>
                <a:ahLst/>
                <a:cxnLst>
                  <a:cxn ang="0">
                    <a:pos x="T0" y="T1"/>
                  </a:cxn>
                  <a:cxn ang="0">
                    <a:pos x="T2" y="T3"/>
                  </a:cxn>
                  <a:cxn ang="0">
                    <a:pos x="T4" y="T5"/>
                  </a:cxn>
                  <a:cxn ang="0">
                    <a:pos x="T6" y="T7"/>
                  </a:cxn>
                  <a:cxn ang="0">
                    <a:pos x="T8" y="T9"/>
                  </a:cxn>
                  <a:cxn ang="0">
                    <a:pos x="T10" y="T11"/>
                  </a:cxn>
                </a:cxnLst>
                <a:rect l="0" t="0" r="r" b="b"/>
                <a:pathLst>
                  <a:path w="10" h="26">
                    <a:moveTo>
                      <a:pt x="0" y="1"/>
                    </a:moveTo>
                    <a:lnTo>
                      <a:pt x="5" y="0"/>
                    </a:lnTo>
                    <a:lnTo>
                      <a:pt x="10" y="25"/>
                    </a:lnTo>
                    <a:lnTo>
                      <a:pt x="5" y="26"/>
                    </a:lnTo>
                    <a:lnTo>
                      <a:pt x="0" y="1"/>
                    </a:lnTo>
                    <a:lnTo>
                      <a:pt x="0" y="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2" name="Freeform 156"/>
              <p:cNvSpPr>
                <a:spLocks/>
              </p:cNvSpPr>
              <p:nvPr/>
            </p:nvSpPr>
            <p:spPr bwMode="auto">
              <a:xfrm>
                <a:off x="212" y="4072"/>
                <a:ext cx="2" cy="3"/>
              </a:xfrm>
              <a:custGeom>
                <a:avLst/>
                <a:gdLst>
                  <a:gd name="T0" fmla="*/ 0 w 87"/>
                  <a:gd name="T1" fmla="*/ 146 h 146"/>
                  <a:gd name="T2" fmla="*/ 2 w 87"/>
                  <a:gd name="T3" fmla="*/ 128 h 146"/>
                  <a:gd name="T4" fmla="*/ 7 w 87"/>
                  <a:gd name="T5" fmla="*/ 111 h 146"/>
                  <a:gd name="T6" fmla="*/ 12 w 87"/>
                  <a:gd name="T7" fmla="*/ 95 h 146"/>
                  <a:gd name="T8" fmla="*/ 20 w 87"/>
                  <a:gd name="T9" fmla="*/ 79 h 146"/>
                  <a:gd name="T10" fmla="*/ 28 w 87"/>
                  <a:gd name="T11" fmla="*/ 65 h 146"/>
                  <a:gd name="T12" fmla="*/ 38 w 87"/>
                  <a:gd name="T13" fmla="*/ 51 h 146"/>
                  <a:gd name="T14" fmla="*/ 49 w 87"/>
                  <a:gd name="T15" fmla="*/ 38 h 146"/>
                  <a:gd name="T16" fmla="*/ 61 w 87"/>
                  <a:gd name="T17" fmla="*/ 25 h 146"/>
                  <a:gd name="T18" fmla="*/ 73 w 87"/>
                  <a:gd name="T19" fmla="*/ 12 h 146"/>
                  <a:gd name="T20" fmla="*/ 87 w 87"/>
                  <a:gd name="T21" fmla="*/ 0 h 146"/>
                  <a:gd name="T22" fmla="*/ 87 w 87"/>
                  <a:gd name="T23" fmla="*/ 0 h 146"/>
                  <a:gd name="T24" fmla="*/ 77 w 87"/>
                  <a:gd name="T25" fmla="*/ 15 h 146"/>
                  <a:gd name="T26" fmla="*/ 68 w 87"/>
                  <a:gd name="T27" fmla="*/ 30 h 146"/>
                  <a:gd name="T28" fmla="*/ 58 w 87"/>
                  <a:gd name="T29" fmla="*/ 45 h 146"/>
                  <a:gd name="T30" fmla="*/ 47 w 87"/>
                  <a:gd name="T31" fmla="*/ 61 h 146"/>
                  <a:gd name="T32" fmla="*/ 36 w 87"/>
                  <a:gd name="T33" fmla="*/ 76 h 146"/>
                  <a:gd name="T34" fmla="*/ 26 w 87"/>
                  <a:gd name="T35" fmla="*/ 92 h 146"/>
                  <a:gd name="T36" fmla="*/ 16 w 87"/>
                  <a:gd name="T37" fmla="*/ 106 h 146"/>
                  <a:gd name="T38" fmla="*/ 9 w 87"/>
                  <a:gd name="T39" fmla="*/ 120 h 146"/>
                  <a:gd name="T40" fmla="*/ 3 w 87"/>
                  <a:gd name="T41" fmla="*/ 133 h 146"/>
                  <a:gd name="T42" fmla="*/ 0 w 87"/>
                  <a:gd name="T43" fmla="*/ 146 h 146"/>
                  <a:gd name="T44" fmla="*/ 0 w 87"/>
                  <a:gd name="T45"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46">
                    <a:moveTo>
                      <a:pt x="0" y="146"/>
                    </a:moveTo>
                    <a:lnTo>
                      <a:pt x="2" y="128"/>
                    </a:lnTo>
                    <a:lnTo>
                      <a:pt x="7" y="111"/>
                    </a:lnTo>
                    <a:lnTo>
                      <a:pt x="12" y="95"/>
                    </a:lnTo>
                    <a:lnTo>
                      <a:pt x="20" y="79"/>
                    </a:lnTo>
                    <a:lnTo>
                      <a:pt x="28" y="65"/>
                    </a:lnTo>
                    <a:lnTo>
                      <a:pt x="38" y="51"/>
                    </a:lnTo>
                    <a:lnTo>
                      <a:pt x="49" y="38"/>
                    </a:lnTo>
                    <a:lnTo>
                      <a:pt x="61" y="25"/>
                    </a:lnTo>
                    <a:lnTo>
                      <a:pt x="73" y="12"/>
                    </a:lnTo>
                    <a:lnTo>
                      <a:pt x="87" y="0"/>
                    </a:lnTo>
                    <a:lnTo>
                      <a:pt x="87" y="0"/>
                    </a:lnTo>
                    <a:lnTo>
                      <a:pt x="77" y="15"/>
                    </a:lnTo>
                    <a:lnTo>
                      <a:pt x="68" y="30"/>
                    </a:lnTo>
                    <a:lnTo>
                      <a:pt x="58" y="45"/>
                    </a:lnTo>
                    <a:lnTo>
                      <a:pt x="47" y="61"/>
                    </a:lnTo>
                    <a:lnTo>
                      <a:pt x="36" y="76"/>
                    </a:lnTo>
                    <a:lnTo>
                      <a:pt x="26" y="92"/>
                    </a:lnTo>
                    <a:lnTo>
                      <a:pt x="16" y="106"/>
                    </a:lnTo>
                    <a:lnTo>
                      <a:pt x="9" y="120"/>
                    </a:lnTo>
                    <a:lnTo>
                      <a:pt x="3" y="133"/>
                    </a:lnTo>
                    <a:lnTo>
                      <a:pt x="0" y="146"/>
                    </a:lnTo>
                    <a:lnTo>
                      <a:pt x="0" y="146"/>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3" name="Freeform 157"/>
              <p:cNvSpPr>
                <a:spLocks/>
              </p:cNvSpPr>
              <p:nvPr/>
            </p:nvSpPr>
            <p:spPr bwMode="auto">
              <a:xfrm>
                <a:off x="213" y="4074"/>
                <a:ext cx="5" cy="9"/>
              </a:xfrm>
              <a:custGeom>
                <a:avLst/>
                <a:gdLst>
                  <a:gd name="T0" fmla="*/ 102 w 189"/>
                  <a:gd name="T1" fmla="*/ 180 h 411"/>
                  <a:gd name="T2" fmla="*/ 96 w 189"/>
                  <a:gd name="T3" fmla="*/ 187 h 411"/>
                  <a:gd name="T4" fmla="*/ 89 w 189"/>
                  <a:gd name="T5" fmla="*/ 196 h 411"/>
                  <a:gd name="T6" fmla="*/ 84 w 189"/>
                  <a:gd name="T7" fmla="*/ 205 h 411"/>
                  <a:gd name="T8" fmla="*/ 79 w 189"/>
                  <a:gd name="T9" fmla="*/ 217 h 411"/>
                  <a:gd name="T10" fmla="*/ 81 w 189"/>
                  <a:gd name="T11" fmla="*/ 231 h 411"/>
                  <a:gd name="T12" fmla="*/ 81 w 189"/>
                  <a:gd name="T13" fmla="*/ 231 h 411"/>
                  <a:gd name="T14" fmla="*/ 69 w 189"/>
                  <a:gd name="T15" fmla="*/ 247 h 411"/>
                  <a:gd name="T16" fmla="*/ 60 w 189"/>
                  <a:gd name="T17" fmla="*/ 265 h 411"/>
                  <a:gd name="T18" fmla="*/ 53 w 189"/>
                  <a:gd name="T19" fmla="*/ 284 h 411"/>
                  <a:gd name="T20" fmla="*/ 46 w 189"/>
                  <a:gd name="T21" fmla="*/ 303 h 411"/>
                  <a:gd name="T22" fmla="*/ 41 w 189"/>
                  <a:gd name="T23" fmla="*/ 322 h 411"/>
                  <a:gd name="T24" fmla="*/ 34 w 189"/>
                  <a:gd name="T25" fmla="*/ 341 h 411"/>
                  <a:gd name="T26" fmla="*/ 27 w 189"/>
                  <a:gd name="T27" fmla="*/ 360 h 411"/>
                  <a:gd name="T28" fmla="*/ 20 w 189"/>
                  <a:gd name="T29" fmla="*/ 378 h 411"/>
                  <a:gd name="T30" fmla="*/ 11 w 189"/>
                  <a:gd name="T31" fmla="*/ 395 h 411"/>
                  <a:gd name="T32" fmla="*/ 0 w 189"/>
                  <a:gd name="T33" fmla="*/ 411 h 411"/>
                  <a:gd name="T34" fmla="*/ 0 w 189"/>
                  <a:gd name="T35" fmla="*/ 411 h 411"/>
                  <a:gd name="T36" fmla="*/ 2 w 189"/>
                  <a:gd name="T37" fmla="*/ 393 h 411"/>
                  <a:gd name="T38" fmla="*/ 7 w 189"/>
                  <a:gd name="T39" fmla="*/ 376 h 411"/>
                  <a:gd name="T40" fmla="*/ 13 w 189"/>
                  <a:gd name="T41" fmla="*/ 360 h 411"/>
                  <a:gd name="T42" fmla="*/ 20 w 189"/>
                  <a:gd name="T43" fmla="*/ 344 h 411"/>
                  <a:gd name="T44" fmla="*/ 28 w 189"/>
                  <a:gd name="T45" fmla="*/ 328 h 411"/>
                  <a:gd name="T46" fmla="*/ 36 w 189"/>
                  <a:gd name="T47" fmla="*/ 313 h 411"/>
                  <a:gd name="T48" fmla="*/ 43 w 189"/>
                  <a:gd name="T49" fmla="*/ 297 h 411"/>
                  <a:gd name="T50" fmla="*/ 49 w 189"/>
                  <a:gd name="T51" fmla="*/ 282 h 411"/>
                  <a:gd name="T52" fmla="*/ 53 w 189"/>
                  <a:gd name="T53" fmla="*/ 266 h 411"/>
                  <a:gd name="T54" fmla="*/ 56 w 189"/>
                  <a:gd name="T55" fmla="*/ 251 h 411"/>
                  <a:gd name="T56" fmla="*/ 56 w 189"/>
                  <a:gd name="T57" fmla="*/ 251 h 411"/>
                  <a:gd name="T58" fmla="*/ 62 w 189"/>
                  <a:gd name="T59" fmla="*/ 241 h 411"/>
                  <a:gd name="T60" fmla="*/ 67 w 189"/>
                  <a:gd name="T61" fmla="*/ 229 h 411"/>
                  <a:gd name="T62" fmla="*/ 72 w 189"/>
                  <a:gd name="T63" fmla="*/ 215 h 411"/>
                  <a:gd name="T64" fmla="*/ 77 w 189"/>
                  <a:gd name="T65" fmla="*/ 202 h 411"/>
                  <a:gd name="T66" fmla="*/ 81 w 189"/>
                  <a:gd name="T67" fmla="*/ 190 h 411"/>
                  <a:gd name="T68" fmla="*/ 81 w 189"/>
                  <a:gd name="T69" fmla="*/ 190 h 411"/>
                  <a:gd name="T70" fmla="*/ 90 w 189"/>
                  <a:gd name="T71" fmla="*/ 174 h 411"/>
                  <a:gd name="T72" fmla="*/ 99 w 189"/>
                  <a:gd name="T73" fmla="*/ 159 h 411"/>
                  <a:gd name="T74" fmla="*/ 108 w 189"/>
                  <a:gd name="T75" fmla="*/ 144 h 411"/>
                  <a:gd name="T76" fmla="*/ 117 w 189"/>
                  <a:gd name="T77" fmla="*/ 130 h 411"/>
                  <a:gd name="T78" fmla="*/ 127 w 189"/>
                  <a:gd name="T79" fmla="*/ 117 h 411"/>
                  <a:gd name="T80" fmla="*/ 137 w 189"/>
                  <a:gd name="T81" fmla="*/ 103 h 411"/>
                  <a:gd name="T82" fmla="*/ 146 w 189"/>
                  <a:gd name="T83" fmla="*/ 89 h 411"/>
                  <a:gd name="T84" fmla="*/ 154 w 189"/>
                  <a:gd name="T85" fmla="*/ 75 h 411"/>
                  <a:gd name="T86" fmla="*/ 161 w 189"/>
                  <a:gd name="T87" fmla="*/ 60 h 411"/>
                  <a:gd name="T88" fmla="*/ 168 w 189"/>
                  <a:gd name="T89" fmla="*/ 45 h 411"/>
                  <a:gd name="T90" fmla="*/ 189 w 189"/>
                  <a:gd name="T91" fmla="*/ 0 h 411"/>
                  <a:gd name="T92" fmla="*/ 189 w 189"/>
                  <a:gd name="T93" fmla="*/ 0 h 411"/>
                  <a:gd name="T94" fmla="*/ 183 w 189"/>
                  <a:gd name="T95" fmla="*/ 19 h 411"/>
                  <a:gd name="T96" fmla="*/ 175 w 189"/>
                  <a:gd name="T97" fmla="*/ 38 h 411"/>
                  <a:gd name="T98" fmla="*/ 167 w 189"/>
                  <a:gd name="T99" fmla="*/ 56 h 411"/>
                  <a:gd name="T100" fmla="*/ 159 w 189"/>
                  <a:gd name="T101" fmla="*/ 75 h 411"/>
                  <a:gd name="T102" fmla="*/ 150 w 189"/>
                  <a:gd name="T103" fmla="*/ 93 h 411"/>
                  <a:gd name="T104" fmla="*/ 141 w 189"/>
                  <a:gd name="T105" fmla="*/ 111 h 411"/>
                  <a:gd name="T106" fmla="*/ 130 w 189"/>
                  <a:gd name="T107" fmla="*/ 128 h 411"/>
                  <a:gd name="T108" fmla="*/ 121 w 189"/>
                  <a:gd name="T109" fmla="*/ 146 h 411"/>
                  <a:gd name="T110" fmla="*/ 111 w 189"/>
                  <a:gd name="T111" fmla="*/ 163 h 411"/>
                  <a:gd name="T112" fmla="*/ 102 w 189"/>
                  <a:gd name="T113" fmla="*/ 180 h 411"/>
                  <a:gd name="T114" fmla="*/ 102 w 189"/>
                  <a:gd name="T115" fmla="*/ 18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9" h="411">
                    <a:moveTo>
                      <a:pt x="102" y="180"/>
                    </a:moveTo>
                    <a:lnTo>
                      <a:pt x="96" y="187"/>
                    </a:lnTo>
                    <a:lnTo>
                      <a:pt x="89" y="196"/>
                    </a:lnTo>
                    <a:lnTo>
                      <a:pt x="84" y="205"/>
                    </a:lnTo>
                    <a:lnTo>
                      <a:pt x="79" y="217"/>
                    </a:lnTo>
                    <a:lnTo>
                      <a:pt x="81" y="231"/>
                    </a:lnTo>
                    <a:lnTo>
                      <a:pt x="81" y="231"/>
                    </a:lnTo>
                    <a:lnTo>
                      <a:pt x="69" y="247"/>
                    </a:lnTo>
                    <a:lnTo>
                      <a:pt x="60" y="265"/>
                    </a:lnTo>
                    <a:lnTo>
                      <a:pt x="53" y="284"/>
                    </a:lnTo>
                    <a:lnTo>
                      <a:pt x="46" y="303"/>
                    </a:lnTo>
                    <a:lnTo>
                      <a:pt x="41" y="322"/>
                    </a:lnTo>
                    <a:lnTo>
                      <a:pt x="34" y="341"/>
                    </a:lnTo>
                    <a:lnTo>
                      <a:pt x="27" y="360"/>
                    </a:lnTo>
                    <a:lnTo>
                      <a:pt x="20" y="378"/>
                    </a:lnTo>
                    <a:lnTo>
                      <a:pt x="11" y="395"/>
                    </a:lnTo>
                    <a:lnTo>
                      <a:pt x="0" y="411"/>
                    </a:lnTo>
                    <a:lnTo>
                      <a:pt x="0" y="411"/>
                    </a:lnTo>
                    <a:lnTo>
                      <a:pt x="2" y="393"/>
                    </a:lnTo>
                    <a:lnTo>
                      <a:pt x="7" y="376"/>
                    </a:lnTo>
                    <a:lnTo>
                      <a:pt x="13" y="360"/>
                    </a:lnTo>
                    <a:lnTo>
                      <a:pt x="20" y="344"/>
                    </a:lnTo>
                    <a:lnTo>
                      <a:pt x="28" y="328"/>
                    </a:lnTo>
                    <a:lnTo>
                      <a:pt x="36" y="313"/>
                    </a:lnTo>
                    <a:lnTo>
                      <a:pt x="43" y="297"/>
                    </a:lnTo>
                    <a:lnTo>
                      <a:pt x="49" y="282"/>
                    </a:lnTo>
                    <a:lnTo>
                      <a:pt x="53" y="266"/>
                    </a:lnTo>
                    <a:lnTo>
                      <a:pt x="56" y="251"/>
                    </a:lnTo>
                    <a:lnTo>
                      <a:pt x="56" y="251"/>
                    </a:lnTo>
                    <a:lnTo>
                      <a:pt x="62" y="241"/>
                    </a:lnTo>
                    <a:lnTo>
                      <a:pt x="67" y="229"/>
                    </a:lnTo>
                    <a:lnTo>
                      <a:pt x="72" y="215"/>
                    </a:lnTo>
                    <a:lnTo>
                      <a:pt x="77" y="202"/>
                    </a:lnTo>
                    <a:lnTo>
                      <a:pt x="81" y="190"/>
                    </a:lnTo>
                    <a:lnTo>
                      <a:pt x="81" y="190"/>
                    </a:lnTo>
                    <a:lnTo>
                      <a:pt x="90" y="174"/>
                    </a:lnTo>
                    <a:lnTo>
                      <a:pt x="99" y="159"/>
                    </a:lnTo>
                    <a:lnTo>
                      <a:pt x="108" y="144"/>
                    </a:lnTo>
                    <a:lnTo>
                      <a:pt x="117" y="130"/>
                    </a:lnTo>
                    <a:lnTo>
                      <a:pt x="127" y="117"/>
                    </a:lnTo>
                    <a:lnTo>
                      <a:pt x="137" y="103"/>
                    </a:lnTo>
                    <a:lnTo>
                      <a:pt x="146" y="89"/>
                    </a:lnTo>
                    <a:lnTo>
                      <a:pt x="154" y="75"/>
                    </a:lnTo>
                    <a:lnTo>
                      <a:pt x="161" y="60"/>
                    </a:lnTo>
                    <a:lnTo>
                      <a:pt x="168" y="45"/>
                    </a:lnTo>
                    <a:lnTo>
                      <a:pt x="189" y="0"/>
                    </a:lnTo>
                    <a:lnTo>
                      <a:pt x="189" y="0"/>
                    </a:lnTo>
                    <a:lnTo>
                      <a:pt x="183" y="19"/>
                    </a:lnTo>
                    <a:lnTo>
                      <a:pt x="175" y="38"/>
                    </a:lnTo>
                    <a:lnTo>
                      <a:pt x="167" y="56"/>
                    </a:lnTo>
                    <a:lnTo>
                      <a:pt x="159" y="75"/>
                    </a:lnTo>
                    <a:lnTo>
                      <a:pt x="150" y="93"/>
                    </a:lnTo>
                    <a:lnTo>
                      <a:pt x="141" y="111"/>
                    </a:lnTo>
                    <a:lnTo>
                      <a:pt x="130" y="128"/>
                    </a:lnTo>
                    <a:lnTo>
                      <a:pt x="121" y="146"/>
                    </a:lnTo>
                    <a:lnTo>
                      <a:pt x="111" y="163"/>
                    </a:lnTo>
                    <a:lnTo>
                      <a:pt x="102" y="180"/>
                    </a:lnTo>
                    <a:lnTo>
                      <a:pt x="102" y="18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4" name="Freeform 158"/>
              <p:cNvSpPr>
                <a:spLocks/>
              </p:cNvSpPr>
              <p:nvPr/>
            </p:nvSpPr>
            <p:spPr bwMode="auto">
              <a:xfrm>
                <a:off x="226" y="4074"/>
                <a:ext cx="3" cy="2"/>
              </a:xfrm>
              <a:custGeom>
                <a:avLst/>
                <a:gdLst>
                  <a:gd name="T0" fmla="*/ 100 w 113"/>
                  <a:gd name="T1" fmla="*/ 20 h 100"/>
                  <a:gd name="T2" fmla="*/ 106 w 113"/>
                  <a:gd name="T3" fmla="*/ 31 h 100"/>
                  <a:gd name="T4" fmla="*/ 111 w 113"/>
                  <a:gd name="T5" fmla="*/ 44 h 100"/>
                  <a:gd name="T6" fmla="*/ 113 w 113"/>
                  <a:gd name="T7" fmla="*/ 58 h 100"/>
                  <a:gd name="T8" fmla="*/ 112 w 113"/>
                  <a:gd name="T9" fmla="*/ 72 h 100"/>
                  <a:gd name="T10" fmla="*/ 110 w 113"/>
                  <a:gd name="T11" fmla="*/ 85 h 100"/>
                  <a:gd name="T12" fmla="*/ 79 w 113"/>
                  <a:gd name="T13" fmla="*/ 100 h 100"/>
                  <a:gd name="T14" fmla="*/ 79 w 113"/>
                  <a:gd name="T15" fmla="*/ 100 h 100"/>
                  <a:gd name="T16" fmla="*/ 77 w 113"/>
                  <a:gd name="T17" fmla="*/ 83 h 100"/>
                  <a:gd name="T18" fmla="*/ 70 w 113"/>
                  <a:gd name="T19" fmla="*/ 70 h 100"/>
                  <a:gd name="T20" fmla="*/ 59 w 113"/>
                  <a:gd name="T21" fmla="*/ 59 h 100"/>
                  <a:gd name="T22" fmla="*/ 46 w 113"/>
                  <a:gd name="T23" fmla="*/ 50 h 100"/>
                  <a:gd name="T24" fmla="*/ 33 w 113"/>
                  <a:gd name="T25" fmla="*/ 40 h 100"/>
                  <a:gd name="T26" fmla="*/ 33 w 113"/>
                  <a:gd name="T27" fmla="*/ 40 h 100"/>
                  <a:gd name="T28" fmla="*/ 26 w 113"/>
                  <a:gd name="T29" fmla="*/ 39 h 100"/>
                  <a:gd name="T30" fmla="*/ 20 w 113"/>
                  <a:gd name="T31" fmla="*/ 41 h 100"/>
                  <a:gd name="T32" fmla="*/ 15 w 113"/>
                  <a:gd name="T33" fmla="*/ 44 h 100"/>
                  <a:gd name="T34" fmla="*/ 9 w 113"/>
                  <a:gd name="T35" fmla="*/ 46 h 100"/>
                  <a:gd name="T36" fmla="*/ 3 w 113"/>
                  <a:gd name="T37" fmla="*/ 45 h 100"/>
                  <a:gd name="T38" fmla="*/ 3 w 113"/>
                  <a:gd name="T39" fmla="*/ 45 h 100"/>
                  <a:gd name="T40" fmla="*/ 0 w 113"/>
                  <a:gd name="T41" fmla="*/ 41 h 100"/>
                  <a:gd name="T42" fmla="*/ 4 w 113"/>
                  <a:gd name="T43" fmla="*/ 34 h 100"/>
                  <a:gd name="T44" fmla="*/ 11 w 113"/>
                  <a:gd name="T45" fmla="*/ 26 h 100"/>
                  <a:gd name="T46" fmla="*/ 19 w 113"/>
                  <a:gd name="T47" fmla="*/ 16 h 100"/>
                  <a:gd name="T48" fmla="*/ 23 w 113"/>
                  <a:gd name="T49" fmla="*/ 5 h 100"/>
                  <a:gd name="T50" fmla="*/ 28 w 113"/>
                  <a:gd name="T51" fmla="*/ 10 h 100"/>
                  <a:gd name="T52" fmla="*/ 33 w 113"/>
                  <a:gd name="T53" fmla="*/ 0 h 100"/>
                  <a:gd name="T54" fmla="*/ 33 w 113"/>
                  <a:gd name="T55" fmla="*/ 0 h 100"/>
                  <a:gd name="T56" fmla="*/ 46 w 113"/>
                  <a:gd name="T57" fmla="*/ 4 h 100"/>
                  <a:gd name="T58" fmla="*/ 59 w 113"/>
                  <a:gd name="T59" fmla="*/ 6 h 100"/>
                  <a:gd name="T60" fmla="*/ 71 w 113"/>
                  <a:gd name="T61" fmla="*/ 9 h 100"/>
                  <a:gd name="T62" fmla="*/ 85 w 113"/>
                  <a:gd name="T63" fmla="*/ 13 h 100"/>
                  <a:gd name="T64" fmla="*/ 100 w 113"/>
                  <a:gd name="T65" fmla="*/ 20 h 100"/>
                  <a:gd name="T66" fmla="*/ 100 w 113"/>
                  <a:gd name="T67" fmla="*/ 2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00">
                    <a:moveTo>
                      <a:pt x="100" y="20"/>
                    </a:moveTo>
                    <a:lnTo>
                      <a:pt x="106" y="31"/>
                    </a:lnTo>
                    <a:lnTo>
                      <a:pt x="111" y="44"/>
                    </a:lnTo>
                    <a:lnTo>
                      <a:pt x="113" y="58"/>
                    </a:lnTo>
                    <a:lnTo>
                      <a:pt x="112" y="72"/>
                    </a:lnTo>
                    <a:lnTo>
                      <a:pt x="110" y="85"/>
                    </a:lnTo>
                    <a:lnTo>
                      <a:pt x="79" y="100"/>
                    </a:lnTo>
                    <a:lnTo>
                      <a:pt x="79" y="100"/>
                    </a:lnTo>
                    <a:lnTo>
                      <a:pt x="77" y="83"/>
                    </a:lnTo>
                    <a:lnTo>
                      <a:pt x="70" y="70"/>
                    </a:lnTo>
                    <a:lnTo>
                      <a:pt x="59" y="59"/>
                    </a:lnTo>
                    <a:lnTo>
                      <a:pt x="46" y="50"/>
                    </a:lnTo>
                    <a:lnTo>
                      <a:pt x="33" y="40"/>
                    </a:lnTo>
                    <a:lnTo>
                      <a:pt x="33" y="40"/>
                    </a:lnTo>
                    <a:lnTo>
                      <a:pt x="26" y="39"/>
                    </a:lnTo>
                    <a:lnTo>
                      <a:pt x="20" y="41"/>
                    </a:lnTo>
                    <a:lnTo>
                      <a:pt x="15" y="44"/>
                    </a:lnTo>
                    <a:lnTo>
                      <a:pt x="9" y="46"/>
                    </a:lnTo>
                    <a:lnTo>
                      <a:pt x="3" y="45"/>
                    </a:lnTo>
                    <a:lnTo>
                      <a:pt x="3" y="45"/>
                    </a:lnTo>
                    <a:lnTo>
                      <a:pt x="0" y="41"/>
                    </a:lnTo>
                    <a:lnTo>
                      <a:pt x="4" y="34"/>
                    </a:lnTo>
                    <a:lnTo>
                      <a:pt x="11" y="26"/>
                    </a:lnTo>
                    <a:lnTo>
                      <a:pt x="19" y="16"/>
                    </a:lnTo>
                    <a:lnTo>
                      <a:pt x="23" y="5"/>
                    </a:lnTo>
                    <a:lnTo>
                      <a:pt x="28" y="10"/>
                    </a:lnTo>
                    <a:lnTo>
                      <a:pt x="33" y="0"/>
                    </a:lnTo>
                    <a:lnTo>
                      <a:pt x="33" y="0"/>
                    </a:lnTo>
                    <a:lnTo>
                      <a:pt x="46" y="4"/>
                    </a:lnTo>
                    <a:lnTo>
                      <a:pt x="59" y="6"/>
                    </a:lnTo>
                    <a:lnTo>
                      <a:pt x="71" y="9"/>
                    </a:lnTo>
                    <a:lnTo>
                      <a:pt x="85" y="13"/>
                    </a:lnTo>
                    <a:lnTo>
                      <a:pt x="100" y="20"/>
                    </a:lnTo>
                    <a:lnTo>
                      <a:pt x="100" y="2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5" name="Freeform 159"/>
              <p:cNvSpPr>
                <a:spLocks/>
              </p:cNvSpPr>
              <p:nvPr/>
            </p:nvSpPr>
            <p:spPr bwMode="auto">
              <a:xfrm>
                <a:off x="220" y="4080"/>
                <a:ext cx="0" cy="1"/>
              </a:xfrm>
              <a:custGeom>
                <a:avLst/>
                <a:gdLst>
                  <a:gd name="T0" fmla="*/ 0 w 5"/>
                  <a:gd name="T1" fmla="*/ 45 h 45"/>
                  <a:gd name="T2" fmla="*/ 5 w 5"/>
                  <a:gd name="T3" fmla="*/ 0 h 45"/>
                  <a:gd name="T4" fmla="*/ 5 w 5"/>
                  <a:gd name="T5" fmla="*/ 40 h 45"/>
                  <a:gd name="T6" fmla="*/ 0 w 5"/>
                  <a:gd name="T7" fmla="*/ 45 h 45"/>
                  <a:gd name="T8" fmla="*/ 0 w 5"/>
                  <a:gd name="T9" fmla="*/ 45 h 45"/>
                </a:gdLst>
                <a:ahLst/>
                <a:cxnLst>
                  <a:cxn ang="0">
                    <a:pos x="T0" y="T1"/>
                  </a:cxn>
                  <a:cxn ang="0">
                    <a:pos x="T2" y="T3"/>
                  </a:cxn>
                  <a:cxn ang="0">
                    <a:pos x="T4" y="T5"/>
                  </a:cxn>
                  <a:cxn ang="0">
                    <a:pos x="T6" y="T7"/>
                  </a:cxn>
                  <a:cxn ang="0">
                    <a:pos x="T8" y="T9"/>
                  </a:cxn>
                </a:cxnLst>
                <a:rect l="0" t="0" r="r" b="b"/>
                <a:pathLst>
                  <a:path w="5" h="45">
                    <a:moveTo>
                      <a:pt x="0" y="45"/>
                    </a:moveTo>
                    <a:lnTo>
                      <a:pt x="5" y="0"/>
                    </a:lnTo>
                    <a:lnTo>
                      <a:pt x="5" y="40"/>
                    </a:lnTo>
                    <a:lnTo>
                      <a:pt x="0" y="45"/>
                    </a:lnTo>
                    <a:lnTo>
                      <a:pt x="0" y="4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6" name="Freeform 160"/>
              <p:cNvSpPr>
                <a:spLocks/>
              </p:cNvSpPr>
              <p:nvPr/>
            </p:nvSpPr>
            <p:spPr bwMode="auto">
              <a:xfrm>
                <a:off x="213" y="4082"/>
                <a:ext cx="5" cy="7"/>
              </a:xfrm>
              <a:custGeom>
                <a:avLst/>
                <a:gdLst>
                  <a:gd name="T0" fmla="*/ 158 w 226"/>
                  <a:gd name="T1" fmla="*/ 261 h 317"/>
                  <a:gd name="T2" fmla="*/ 164 w 226"/>
                  <a:gd name="T3" fmla="*/ 266 h 317"/>
                  <a:gd name="T4" fmla="*/ 164 w 226"/>
                  <a:gd name="T5" fmla="*/ 266 h 317"/>
                  <a:gd name="T6" fmla="*/ 154 w 226"/>
                  <a:gd name="T7" fmla="*/ 274 h 317"/>
                  <a:gd name="T8" fmla="*/ 144 w 226"/>
                  <a:gd name="T9" fmla="*/ 284 h 317"/>
                  <a:gd name="T10" fmla="*/ 133 w 226"/>
                  <a:gd name="T11" fmla="*/ 295 h 317"/>
                  <a:gd name="T12" fmla="*/ 123 w 226"/>
                  <a:gd name="T13" fmla="*/ 306 h 317"/>
                  <a:gd name="T14" fmla="*/ 112 w 226"/>
                  <a:gd name="T15" fmla="*/ 317 h 317"/>
                  <a:gd name="T16" fmla="*/ 112 w 226"/>
                  <a:gd name="T17" fmla="*/ 317 h 317"/>
                  <a:gd name="T18" fmla="*/ 91 w 226"/>
                  <a:gd name="T19" fmla="*/ 317 h 317"/>
                  <a:gd name="T20" fmla="*/ 73 w 226"/>
                  <a:gd name="T21" fmla="*/ 311 h 317"/>
                  <a:gd name="T22" fmla="*/ 58 w 226"/>
                  <a:gd name="T23" fmla="*/ 301 h 317"/>
                  <a:gd name="T24" fmla="*/ 46 w 226"/>
                  <a:gd name="T25" fmla="*/ 286 h 317"/>
                  <a:gd name="T26" fmla="*/ 36 w 226"/>
                  <a:gd name="T27" fmla="*/ 271 h 317"/>
                  <a:gd name="T28" fmla="*/ 36 w 226"/>
                  <a:gd name="T29" fmla="*/ 271 h 317"/>
                  <a:gd name="T30" fmla="*/ 28 w 226"/>
                  <a:gd name="T31" fmla="*/ 252 h 317"/>
                  <a:gd name="T32" fmla="*/ 22 w 226"/>
                  <a:gd name="T33" fmla="*/ 234 h 317"/>
                  <a:gd name="T34" fmla="*/ 16 w 226"/>
                  <a:gd name="T35" fmla="*/ 214 h 317"/>
                  <a:gd name="T36" fmla="*/ 12 w 226"/>
                  <a:gd name="T37" fmla="*/ 194 h 317"/>
                  <a:gd name="T38" fmla="*/ 8 w 226"/>
                  <a:gd name="T39" fmla="*/ 174 h 317"/>
                  <a:gd name="T40" fmla="*/ 6 w 226"/>
                  <a:gd name="T41" fmla="*/ 154 h 317"/>
                  <a:gd name="T42" fmla="*/ 4 w 226"/>
                  <a:gd name="T43" fmla="*/ 134 h 317"/>
                  <a:gd name="T44" fmla="*/ 2 w 226"/>
                  <a:gd name="T45" fmla="*/ 114 h 317"/>
                  <a:gd name="T46" fmla="*/ 1 w 226"/>
                  <a:gd name="T47" fmla="*/ 94 h 317"/>
                  <a:gd name="T48" fmla="*/ 0 w 226"/>
                  <a:gd name="T49" fmla="*/ 76 h 317"/>
                  <a:gd name="T50" fmla="*/ 10 w 226"/>
                  <a:gd name="T51" fmla="*/ 86 h 317"/>
                  <a:gd name="T52" fmla="*/ 15 w 226"/>
                  <a:gd name="T53" fmla="*/ 81 h 317"/>
                  <a:gd name="T54" fmla="*/ 15 w 226"/>
                  <a:gd name="T55" fmla="*/ 86 h 317"/>
                  <a:gd name="T56" fmla="*/ 15 w 226"/>
                  <a:gd name="T57" fmla="*/ 86 h 317"/>
                  <a:gd name="T58" fmla="*/ 39 w 226"/>
                  <a:gd name="T59" fmla="*/ 96 h 317"/>
                  <a:gd name="T60" fmla="*/ 67 w 226"/>
                  <a:gd name="T61" fmla="*/ 97 h 317"/>
                  <a:gd name="T62" fmla="*/ 94 w 226"/>
                  <a:gd name="T63" fmla="*/ 90 h 317"/>
                  <a:gd name="T64" fmla="*/ 122 w 226"/>
                  <a:gd name="T65" fmla="*/ 78 h 317"/>
                  <a:gd name="T66" fmla="*/ 148 w 226"/>
                  <a:gd name="T67" fmla="*/ 62 h 317"/>
                  <a:gd name="T68" fmla="*/ 173 w 226"/>
                  <a:gd name="T69" fmla="*/ 45 h 317"/>
                  <a:gd name="T70" fmla="*/ 193 w 226"/>
                  <a:gd name="T71" fmla="*/ 28 h 317"/>
                  <a:gd name="T72" fmla="*/ 210 w 226"/>
                  <a:gd name="T73" fmla="*/ 13 h 317"/>
                  <a:gd name="T74" fmla="*/ 221 w 226"/>
                  <a:gd name="T75" fmla="*/ 3 h 317"/>
                  <a:gd name="T76" fmla="*/ 225 w 226"/>
                  <a:gd name="T77" fmla="*/ 0 h 317"/>
                  <a:gd name="T78" fmla="*/ 225 w 226"/>
                  <a:gd name="T79" fmla="*/ 0 h 317"/>
                  <a:gd name="T80" fmla="*/ 222 w 226"/>
                  <a:gd name="T81" fmla="*/ 24 h 317"/>
                  <a:gd name="T82" fmla="*/ 222 w 226"/>
                  <a:gd name="T83" fmla="*/ 52 h 317"/>
                  <a:gd name="T84" fmla="*/ 224 w 226"/>
                  <a:gd name="T85" fmla="*/ 81 h 317"/>
                  <a:gd name="T86" fmla="*/ 226 w 226"/>
                  <a:gd name="T87" fmla="*/ 110 h 317"/>
                  <a:gd name="T88" fmla="*/ 226 w 226"/>
                  <a:gd name="T89" fmla="*/ 139 h 317"/>
                  <a:gd name="T90" fmla="*/ 223 w 226"/>
                  <a:gd name="T91" fmla="*/ 168 h 317"/>
                  <a:gd name="T92" fmla="*/ 217 w 226"/>
                  <a:gd name="T93" fmla="*/ 195 h 317"/>
                  <a:gd name="T94" fmla="*/ 204 w 226"/>
                  <a:gd name="T95" fmla="*/ 220 h 317"/>
                  <a:gd name="T96" fmla="*/ 185 w 226"/>
                  <a:gd name="T97" fmla="*/ 242 h 317"/>
                  <a:gd name="T98" fmla="*/ 158 w 226"/>
                  <a:gd name="T99" fmla="*/ 261 h 317"/>
                  <a:gd name="T100" fmla="*/ 158 w 226"/>
                  <a:gd name="T101" fmla="*/ 261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6" h="317">
                    <a:moveTo>
                      <a:pt x="158" y="261"/>
                    </a:moveTo>
                    <a:lnTo>
                      <a:pt x="164" y="266"/>
                    </a:lnTo>
                    <a:lnTo>
                      <a:pt x="164" y="266"/>
                    </a:lnTo>
                    <a:lnTo>
                      <a:pt x="154" y="274"/>
                    </a:lnTo>
                    <a:lnTo>
                      <a:pt x="144" y="284"/>
                    </a:lnTo>
                    <a:lnTo>
                      <a:pt x="133" y="295"/>
                    </a:lnTo>
                    <a:lnTo>
                      <a:pt x="123" y="306"/>
                    </a:lnTo>
                    <a:lnTo>
                      <a:pt x="112" y="317"/>
                    </a:lnTo>
                    <a:lnTo>
                      <a:pt x="112" y="317"/>
                    </a:lnTo>
                    <a:lnTo>
                      <a:pt x="91" y="317"/>
                    </a:lnTo>
                    <a:lnTo>
                      <a:pt x="73" y="311"/>
                    </a:lnTo>
                    <a:lnTo>
                      <a:pt x="58" y="301"/>
                    </a:lnTo>
                    <a:lnTo>
                      <a:pt x="46" y="286"/>
                    </a:lnTo>
                    <a:lnTo>
                      <a:pt x="36" y="271"/>
                    </a:lnTo>
                    <a:lnTo>
                      <a:pt x="36" y="271"/>
                    </a:lnTo>
                    <a:lnTo>
                      <a:pt x="28" y="252"/>
                    </a:lnTo>
                    <a:lnTo>
                      <a:pt x="22" y="234"/>
                    </a:lnTo>
                    <a:lnTo>
                      <a:pt x="16" y="214"/>
                    </a:lnTo>
                    <a:lnTo>
                      <a:pt x="12" y="194"/>
                    </a:lnTo>
                    <a:lnTo>
                      <a:pt x="8" y="174"/>
                    </a:lnTo>
                    <a:lnTo>
                      <a:pt x="6" y="154"/>
                    </a:lnTo>
                    <a:lnTo>
                      <a:pt x="4" y="134"/>
                    </a:lnTo>
                    <a:lnTo>
                      <a:pt x="2" y="114"/>
                    </a:lnTo>
                    <a:lnTo>
                      <a:pt x="1" y="94"/>
                    </a:lnTo>
                    <a:lnTo>
                      <a:pt x="0" y="76"/>
                    </a:lnTo>
                    <a:lnTo>
                      <a:pt x="10" y="86"/>
                    </a:lnTo>
                    <a:lnTo>
                      <a:pt x="15" y="81"/>
                    </a:lnTo>
                    <a:lnTo>
                      <a:pt x="15" y="86"/>
                    </a:lnTo>
                    <a:lnTo>
                      <a:pt x="15" y="86"/>
                    </a:lnTo>
                    <a:lnTo>
                      <a:pt x="39" y="96"/>
                    </a:lnTo>
                    <a:lnTo>
                      <a:pt x="67" y="97"/>
                    </a:lnTo>
                    <a:lnTo>
                      <a:pt x="94" y="90"/>
                    </a:lnTo>
                    <a:lnTo>
                      <a:pt x="122" y="78"/>
                    </a:lnTo>
                    <a:lnTo>
                      <a:pt x="148" y="62"/>
                    </a:lnTo>
                    <a:lnTo>
                      <a:pt x="173" y="45"/>
                    </a:lnTo>
                    <a:lnTo>
                      <a:pt x="193" y="28"/>
                    </a:lnTo>
                    <a:lnTo>
                      <a:pt x="210" y="13"/>
                    </a:lnTo>
                    <a:lnTo>
                      <a:pt x="221" y="3"/>
                    </a:lnTo>
                    <a:lnTo>
                      <a:pt x="225" y="0"/>
                    </a:lnTo>
                    <a:lnTo>
                      <a:pt x="225" y="0"/>
                    </a:lnTo>
                    <a:lnTo>
                      <a:pt x="222" y="24"/>
                    </a:lnTo>
                    <a:lnTo>
                      <a:pt x="222" y="52"/>
                    </a:lnTo>
                    <a:lnTo>
                      <a:pt x="224" y="81"/>
                    </a:lnTo>
                    <a:lnTo>
                      <a:pt x="226" y="110"/>
                    </a:lnTo>
                    <a:lnTo>
                      <a:pt x="226" y="139"/>
                    </a:lnTo>
                    <a:lnTo>
                      <a:pt x="223" y="168"/>
                    </a:lnTo>
                    <a:lnTo>
                      <a:pt x="217" y="195"/>
                    </a:lnTo>
                    <a:lnTo>
                      <a:pt x="204" y="220"/>
                    </a:lnTo>
                    <a:lnTo>
                      <a:pt x="185" y="242"/>
                    </a:lnTo>
                    <a:lnTo>
                      <a:pt x="158" y="261"/>
                    </a:lnTo>
                    <a:lnTo>
                      <a:pt x="158" y="26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7" name="Freeform 161"/>
              <p:cNvSpPr>
                <a:spLocks/>
              </p:cNvSpPr>
              <p:nvPr/>
            </p:nvSpPr>
            <p:spPr bwMode="auto">
              <a:xfrm>
                <a:off x="224" y="4082"/>
                <a:ext cx="1" cy="4"/>
              </a:xfrm>
              <a:custGeom>
                <a:avLst/>
                <a:gdLst>
                  <a:gd name="T0" fmla="*/ 45 w 45"/>
                  <a:gd name="T1" fmla="*/ 151 h 151"/>
                  <a:gd name="T2" fmla="*/ 39 w 45"/>
                  <a:gd name="T3" fmla="*/ 135 h 151"/>
                  <a:gd name="T4" fmla="*/ 33 w 45"/>
                  <a:gd name="T5" fmla="*/ 120 h 151"/>
                  <a:gd name="T6" fmla="*/ 26 w 45"/>
                  <a:gd name="T7" fmla="*/ 105 h 151"/>
                  <a:gd name="T8" fmla="*/ 19 w 45"/>
                  <a:gd name="T9" fmla="*/ 92 h 151"/>
                  <a:gd name="T10" fmla="*/ 13 w 45"/>
                  <a:gd name="T11" fmla="*/ 78 h 151"/>
                  <a:gd name="T12" fmla="*/ 7 w 45"/>
                  <a:gd name="T13" fmla="*/ 64 h 151"/>
                  <a:gd name="T14" fmla="*/ 2 w 45"/>
                  <a:gd name="T15" fmla="*/ 48 h 151"/>
                  <a:gd name="T16" fmla="*/ 0 w 45"/>
                  <a:gd name="T17" fmla="*/ 33 h 151"/>
                  <a:gd name="T18" fmla="*/ 0 w 45"/>
                  <a:gd name="T19" fmla="*/ 17 h 151"/>
                  <a:gd name="T20" fmla="*/ 4 w 45"/>
                  <a:gd name="T21" fmla="*/ 0 h 151"/>
                  <a:gd name="T22" fmla="*/ 4 w 45"/>
                  <a:gd name="T23" fmla="*/ 0 h 151"/>
                  <a:gd name="T24" fmla="*/ 3 w 45"/>
                  <a:gd name="T25" fmla="*/ 16 h 151"/>
                  <a:gd name="T26" fmla="*/ 6 w 45"/>
                  <a:gd name="T27" fmla="*/ 32 h 151"/>
                  <a:gd name="T28" fmla="*/ 11 w 45"/>
                  <a:gd name="T29" fmla="*/ 46 h 151"/>
                  <a:gd name="T30" fmla="*/ 18 w 45"/>
                  <a:gd name="T31" fmla="*/ 61 h 151"/>
                  <a:gd name="T32" fmla="*/ 25 w 45"/>
                  <a:gd name="T33" fmla="*/ 75 h 151"/>
                  <a:gd name="T34" fmla="*/ 32 w 45"/>
                  <a:gd name="T35" fmla="*/ 89 h 151"/>
                  <a:gd name="T36" fmla="*/ 38 w 45"/>
                  <a:gd name="T37" fmla="*/ 103 h 151"/>
                  <a:gd name="T38" fmla="*/ 43 w 45"/>
                  <a:gd name="T39" fmla="*/ 118 h 151"/>
                  <a:gd name="T40" fmla="*/ 45 w 45"/>
                  <a:gd name="T41" fmla="*/ 134 h 151"/>
                  <a:gd name="T42" fmla="*/ 45 w 45"/>
                  <a:gd name="T43" fmla="*/ 151 h 151"/>
                  <a:gd name="T44" fmla="*/ 45 w 45"/>
                  <a:gd name="T4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5" h="151">
                    <a:moveTo>
                      <a:pt x="45" y="151"/>
                    </a:moveTo>
                    <a:lnTo>
                      <a:pt x="39" y="135"/>
                    </a:lnTo>
                    <a:lnTo>
                      <a:pt x="33" y="120"/>
                    </a:lnTo>
                    <a:lnTo>
                      <a:pt x="26" y="105"/>
                    </a:lnTo>
                    <a:lnTo>
                      <a:pt x="19" y="92"/>
                    </a:lnTo>
                    <a:lnTo>
                      <a:pt x="13" y="78"/>
                    </a:lnTo>
                    <a:lnTo>
                      <a:pt x="7" y="64"/>
                    </a:lnTo>
                    <a:lnTo>
                      <a:pt x="2" y="48"/>
                    </a:lnTo>
                    <a:lnTo>
                      <a:pt x="0" y="33"/>
                    </a:lnTo>
                    <a:lnTo>
                      <a:pt x="0" y="17"/>
                    </a:lnTo>
                    <a:lnTo>
                      <a:pt x="4" y="0"/>
                    </a:lnTo>
                    <a:lnTo>
                      <a:pt x="4" y="0"/>
                    </a:lnTo>
                    <a:lnTo>
                      <a:pt x="3" y="16"/>
                    </a:lnTo>
                    <a:lnTo>
                      <a:pt x="6" y="32"/>
                    </a:lnTo>
                    <a:lnTo>
                      <a:pt x="11" y="46"/>
                    </a:lnTo>
                    <a:lnTo>
                      <a:pt x="18" y="61"/>
                    </a:lnTo>
                    <a:lnTo>
                      <a:pt x="25" y="75"/>
                    </a:lnTo>
                    <a:lnTo>
                      <a:pt x="32" y="89"/>
                    </a:lnTo>
                    <a:lnTo>
                      <a:pt x="38" y="103"/>
                    </a:lnTo>
                    <a:lnTo>
                      <a:pt x="43" y="118"/>
                    </a:lnTo>
                    <a:lnTo>
                      <a:pt x="45" y="134"/>
                    </a:lnTo>
                    <a:lnTo>
                      <a:pt x="45" y="151"/>
                    </a:lnTo>
                    <a:lnTo>
                      <a:pt x="45" y="15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8" name="Freeform 162"/>
              <p:cNvSpPr>
                <a:spLocks/>
              </p:cNvSpPr>
              <p:nvPr/>
            </p:nvSpPr>
            <p:spPr bwMode="auto">
              <a:xfrm>
                <a:off x="212" y="4088"/>
                <a:ext cx="5" cy="18"/>
              </a:xfrm>
              <a:custGeom>
                <a:avLst/>
                <a:gdLst>
                  <a:gd name="T0" fmla="*/ 136 w 226"/>
                  <a:gd name="T1" fmla="*/ 113 h 819"/>
                  <a:gd name="T2" fmla="*/ 97 w 226"/>
                  <a:gd name="T3" fmla="*/ 126 h 819"/>
                  <a:gd name="T4" fmla="*/ 117 w 226"/>
                  <a:gd name="T5" fmla="*/ 131 h 819"/>
                  <a:gd name="T6" fmla="*/ 155 w 226"/>
                  <a:gd name="T7" fmla="*/ 126 h 819"/>
                  <a:gd name="T8" fmla="*/ 192 w 226"/>
                  <a:gd name="T9" fmla="*/ 110 h 819"/>
                  <a:gd name="T10" fmla="*/ 214 w 226"/>
                  <a:gd name="T11" fmla="*/ 96 h 819"/>
                  <a:gd name="T12" fmla="*/ 214 w 226"/>
                  <a:gd name="T13" fmla="*/ 120 h 819"/>
                  <a:gd name="T14" fmla="*/ 207 w 226"/>
                  <a:gd name="T15" fmla="*/ 148 h 819"/>
                  <a:gd name="T16" fmla="*/ 200 w 226"/>
                  <a:gd name="T17" fmla="*/ 176 h 819"/>
                  <a:gd name="T18" fmla="*/ 195 w 226"/>
                  <a:gd name="T19" fmla="*/ 185 h 819"/>
                  <a:gd name="T20" fmla="*/ 185 w 226"/>
                  <a:gd name="T21" fmla="*/ 193 h 819"/>
                  <a:gd name="T22" fmla="*/ 176 w 226"/>
                  <a:gd name="T23" fmla="*/ 215 h 819"/>
                  <a:gd name="T24" fmla="*/ 119 w 226"/>
                  <a:gd name="T25" fmla="*/ 254 h 819"/>
                  <a:gd name="T26" fmla="*/ 114 w 226"/>
                  <a:gd name="T27" fmla="*/ 273 h 819"/>
                  <a:gd name="T28" fmla="*/ 138 w 226"/>
                  <a:gd name="T29" fmla="*/ 266 h 819"/>
                  <a:gd name="T30" fmla="*/ 155 w 226"/>
                  <a:gd name="T31" fmla="*/ 258 h 819"/>
                  <a:gd name="T32" fmla="*/ 178 w 226"/>
                  <a:gd name="T33" fmla="*/ 228 h 819"/>
                  <a:gd name="T34" fmla="*/ 185 w 226"/>
                  <a:gd name="T35" fmla="*/ 242 h 819"/>
                  <a:gd name="T36" fmla="*/ 163 w 226"/>
                  <a:gd name="T37" fmla="*/ 281 h 819"/>
                  <a:gd name="T38" fmla="*/ 125 w 226"/>
                  <a:gd name="T39" fmla="*/ 298 h 819"/>
                  <a:gd name="T40" fmla="*/ 81 w 226"/>
                  <a:gd name="T41" fmla="*/ 322 h 819"/>
                  <a:gd name="T42" fmla="*/ 111 w 226"/>
                  <a:gd name="T43" fmla="*/ 321 h 819"/>
                  <a:gd name="T44" fmla="*/ 158 w 226"/>
                  <a:gd name="T45" fmla="*/ 307 h 819"/>
                  <a:gd name="T46" fmla="*/ 131 w 226"/>
                  <a:gd name="T47" fmla="*/ 387 h 819"/>
                  <a:gd name="T48" fmla="*/ 116 w 226"/>
                  <a:gd name="T49" fmla="*/ 519 h 819"/>
                  <a:gd name="T50" fmla="*/ 119 w 226"/>
                  <a:gd name="T51" fmla="*/ 648 h 819"/>
                  <a:gd name="T52" fmla="*/ 127 w 226"/>
                  <a:gd name="T53" fmla="*/ 728 h 819"/>
                  <a:gd name="T54" fmla="*/ 120 w 226"/>
                  <a:gd name="T55" fmla="*/ 736 h 819"/>
                  <a:gd name="T56" fmla="*/ 102 w 226"/>
                  <a:gd name="T57" fmla="*/ 759 h 819"/>
                  <a:gd name="T58" fmla="*/ 97 w 226"/>
                  <a:gd name="T59" fmla="*/ 766 h 819"/>
                  <a:gd name="T60" fmla="*/ 78 w 226"/>
                  <a:gd name="T61" fmla="*/ 783 h 819"/>
                  <a:gd name="T62" fmla="*/ 66 w 226"/>
                  <a:gd name="T63" fmla="*/ 784 h 819"/>
                  <a:gd name="T64" fmla="*/ 43 w 226"/>
                  <a:gd name="T65" fmla="*/ 806 h 819"/>
                  <a:gd name="T66" fmla="*/ 25 w 226"/>
                  <a:gd name="T67" fmla="*/ 819 h 819"/>
                  <a:gd name="T68" fmla="*/ 10 w 226"/>
                  <a:gd name="T69" fmla="*/ 810 h 819"/>
                  <a:gd name="T70" fmla="*/ 0 w 226"/>
                  <a:gd name="T71" fmla="*/ 814 h 819"/>
                  <a:gd name="T72" fmla="*/ 42 w 226"/>
                  <a:gd name="T73" fmla="*/ 689 h 819"/>
                  <a:gd name="T74" fmla="*/ 51 w 226"/>
                  <a:gd name="T75" fmla="*/ 550 h 819"/>
                  <a:gd name="T76" fmla="*/ 52 w 226"/>
                  <a:gd name="T77" fmla="*/ 416 h 819"/>
                  <a:gd name="T78" fmla="*/ 56 w 226"/>
                  <a:gd name="T79" fmla="*/ 342 h 819"/>
                  <a:gd name="T80" fmla="*/ 56 w 226"/>
                  <a:gd name="T81" fmla="*/ 239 h 819"/>
                  <a:gd name="T82" fmla="*/ 56 w 226"/>
                  <a:gd name="T83" fmla="*/ 145 h 819"/>
                  <a:gd name="T84" fmla="*/ 61 w 226"/>
                  <a:gd name="T85" fmla="*/ 66 h 819"/>
                  <a:gd name="T86" fmla="*/ 72 w 226"/>
                  <a:gd name="T87" fmla="*/ 81 h 819"/>
                  <a:gd name="T88" fmla="*/ 96 w 226"/>
                  <a:gd name="T89" fmla="*/ 86 h 819"/>
                  <a:gd name="T90" fmla="*/ 123 w 226"/>
                  <a:gd name="T91" fmla="*/ 86 h 819"/>
                  <a:gd name="T92" fmla="*/ 143 w 226"/>
                  <a:gd name="T93" fmla="*/ 91 h 819"/>
                  <a:gd name="T94" fmla="*/ 174 w 226"/>
                  <a:gd name="T95" fmla="*/ 68 h 819"/>
                  <a:gd name="T96" fmla="*/ 199 w 226"/>
                  <a:gd name="T97" fmla="*/ 40 h 819"/>
                  <a:gd name="T98" fmla="*/ 218 w 226"/>
                  <a:gd name="T99" fmla="*/ 9 h 819"/>
                  <a:gd name="T100" fmla="*/ 226 w 226"/>
                  <a:gd name="T101" fmla="*/ 13 h 819"/>
                  <a:gd name="T102" fmla="*/ 214 w 226"/>
                  <a:gd name="T103" fmla="*/ 48 h 819"/>
                  <a:gd name="T104" fmla="*/ 189 w 226"/>
                  <a:gd name="T105" fmla="*/ 75 h 819"/>
                  <a:gd name="T106" fmla="*/ 163 w 226"/>
                  <a:gd name="T107" fmla="*/ 101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6" h="819">
                    <a:moveTo>
                      <a:pt x="163" y="101"/>
                    </a:moveTo>
                    <a:lnTo>
                      <a:pt x="149" y="109"/>
                    </a:lnTo>
                    <a:lnTo>
                      <a:pt x="136" y="113"/>
                    </a:lnTo>
                    <a:lnTo>
                      <a:pt x="123" y="115"/>
                    </a:lnTo>
                    <a:lnTo>
                      <a:pt x="110" y="118"/>
                    </a:lnTo>
                    <a:lnTo>
                      <a:pt x="97" y="126"/>
                    </a:lnTo>
                    <a:lnTo>
                      <a:pt x="97" y="126"/>
                    </a:lnTo>
                    <a:lnTo>
                      <a:pt x="106" y="129"/>
                    </a:lnTo>
                    <a:lnTo>
                      <a:pt x="117" y="131"/>
                    </a:lnTo>
                    <a:lnTo>
                      <a:pt x="129" y="131"/>
                    </a:lnTo>
                    <a:lnTo>
                      <a:pt x="142" y="129"/>
                    </a:lnTo>
                    <a:lnTo>
                      <a:pt x="155" y="126"/>
                    </a:lnTo>
                    <a:lnTo>
                      <a:pt x="167" y="121"/>
                    </a:lnTo>
                    <a:lnTo>
                      <a:pt x="179" y="116"/>
                    </a:lnTo>
                    <a:lnTo>
                      <a:pt x="192" y="110"/>
                    </a:lnTo>
                    <a:lnTo>
                      <a:pt x="203" y="103"/>
                    </a:lnTo>
                    <a:lnTo>
                      <a:pt x="214" y="96"/>
                    </a:lnTo>
                    <a:lnTo>
                      <a:pt x="214" y="96"/>
                    </a:lnTo>
                    <a:lnTo>
                      <a:pt x="215" y="103"/>
                    </a:lnTo>
                    <a:lnTo>
                      <a:pt x="215" y="111"/>
                    </a:lnTo>
                    <a:lnTo>
                      <a:pt x="214" y="120"/>
                    </a:lnTo>
                    <a:lnTo>
                      <a:pt x="213" y="129"/>
                    </a:lnTo>
                    <a:lnTo>
                      <a:pt x="210" y="138"/>
                    </a:lnTo>
                    <a:lnTo>
                      <a:pt x="207" y="148"/>
                    </a:lnTo>
                    <a:lnTo>
                      <a:pt x="205" y="157"/>
                    </a:lnTo>
                    <a:lnTo>
                      <a:pt x="202" y="167"/>
                    </a:lnTo>
                    <a:lnTo>
                      <a:pt x="200" y="176"/>
                    </a:lnTo>
                    <a:lnTo>
                      <a:pt x="199" y="186"/>
                    </a:lnTo>
                    <a:lnTo>
                      <a:pt x="199" y="186"/>
                    </a:lnTo>
                    <a:lnTo>
                      <a:pt x="195" y="185"/>
                    </a:lnTo>
                    <a:lnTo>
                      <a:pt x="192" y="187"/>
                    </a:lnTo>
                    <a:lnTo>
                      <a:pt x="189" y="190"/>
                    </a:lnTo>
                    <a:lnTo>
                      <a:pt x="185" y="193"/>
                    </a:lnTo>
                    <a:lnTo>
                      <a:pt x="183" y="196"/>
                    </a:lnTo>
                    <a:lnTo>
                      <a:pt x="183" y="196"/>
                    </a:lnTo>
                    <a:lnTo>
                      <a:pt x="176" y="215"/>
                    </a:lnTo>
                    <a:lnTo>
                      <a:pt x="159" y="230"/>
                    </a:lnTo>
                    <a:lnTo>
                      <a:pt x="138" y="241"/>
                    </a:lnTo>
                    <a:lnTo>
                      <a:pt x="119" y="254"/>
                    </a:lnTo>
                    <a:lnTo>
                      <a:pt x="107" y="271"/>
                    </a:lnTo>
                    <a:lnTo>
                      <a:pt x="107" y="271"/>
                    </a:lnTo>
                    <a:lnTo>
                      <a:pt x="114" y="273"/>
                    </a:lnTo>
                    <a:lnTo>
                      <a:pt x="122" y="273"/>
                    </a:lnTo>
                    <a:lnTo>
                      <a:pt x="130" y="271"/>
                    </a:lnTo>
                    <a:lnTo>
                      <a:pt x="138" y="266"/>
                    </a:lnTo>
                    <a:lnTo>
                      <a:pt x="148" y="261"/>
                    </a:lnTo>
                    <a:lnTo>
                      <a:pt x="148" y="261"/>
                    </a:lnTo>
                    <a:lnTo>
                      <a:pt x="155" y="258"/>
                    </a:lnTo>
                    <a:lnTo>
                      <a:pt x="163" y="250"/>
                    </a:lnTo>
                    <a:lnTo>
                      <a:pt x="170" y="239"/>
                    </a:lnTo>
                    <a:lnTo>
                      <a:pt x="178" y="228"/>
                    </a:lnTo>
                    <a:lnTo>
                      <a:pt x="189" y="221"/>
                    </a:lnTo>
                    <a:lnTo>
                      <a:pt x="189" y="221"/>
                    </a:lnTo>
                    <a:lnTo>
                      <a:pt x="185" y="242"/>
                    </a:lnTo>
                    <a:lnTo>
                      <a:pt x="179" y="259"/>
                    </a:lnTo>
                    <a:lnTo>
                      <a:pt x="172" y="271"/>
                    </a:lnTo>
                    <a:lnTo>
                      <a:pt x="163" y="281"/>
                    </a:lnTo>
                    <a:lnTo>
                      <a:pt x="152" y="288"/>
                    </a:lnTo>
                    <a:lnTo>
                      <a:pt x="140" y="293"/>
                    </a:lnTo>
                    <a:lnTo>
                      <a:pt x="125" y="298"/>
                    </a:lnTo>
                    <a:lnTo>
                      <a:pt x="111" y="304"/>
                    </a:lnTo>
                    <a:lnTo>
                      <a:pt x="96" y="311"/>
                    </a:lnTo>
                    <a:lnTo>
                      <a:pt x="81" y="322"/>
                    </a:lnTo>
                    <a:lnTo>
                      <a:pt x="81" y="322"/>
                    </a:lnTo>
                    <a:lnTo>
                      <a:pt x="96" y="322"/>
                    </a:lnTo>
                    <a:lnTo>
                      <a:pt x="111" y="321"/>
                    </a:lnTo>
                    <a:lnTo>
                      <a:pt x="127" y="318"/>
                    </a:lnTo>
                    <a:lnTo>
                      <a:pt x="143" y="313"/>
                    </a:lnTo>
                    <a:lnTo>
                      <a:pt x="158" y="307"/>
                    </a:lnTo>
                    <a:lnTo>
                      <a:pt x="158" y="307"/>
                    </a:lnTo>
                    <a:lnTo>
                      <a:pt x="143" y="346"/>
                    </a:lnTo>
                    <a:lnTo>
                      <a:pt x="131" y="387"/>
                    </a:lnTo>
                    <a:lnTo>
                      <a:pt x="123" y="430"/>
                    </a:lnTo>
                    <a:lnTo>
                      <a:pt x="118" y="474"/>
                    </a:lnTo>
                    <a:lnTo>
                      <a:pt x="116" y="519"/>
                    </a:lnTo>
                    <a:lnTo>
                      <a:pt x="116" y="563"/>
                    </a:lnTo>
                    <a:lnTo>
                      <a:pt x="117" y="606"/>
                    </a:lnTo>
                    <a:lnTo>
                      <a:pt x="119" y="648"/>
                    </a:lnTo>
                    <a:lnTo>
                      <a:pt x="123" y="689"/>
                    </a:lnTo>
                    <a:lnTo>
                      <a:pt x="127" y="728"/>
                    </a:lnTo>
                    <a:lnTo>
                      <a:pt x="127" y="728"/>
                    </a:lnTo>
                    <a:lnTo>
                      <a:pt x="120" y="729"/>
                    </a:lnTo>
                    <a:lnTo>
                      <a:pt x="119" y="731"/>
                    </a:lnTo>
                    <a:lnTo>
                      <a:pt x="120" y="736"/>
                    </a:lnTo>
                    <a:lnTo>
                      <a:pt x="120" y="740"/>
                    </a:lnTo>
                    <a:lnTo>
                      <a:pt x="117" y="744"/>
                    </a:lnTo>
                    <a:lnTo>
                      <a:pt x="102" y="759"/>
                    </a:lnTo>
                    <a:lnTo>
                      <a:pt x="107" y="764"/>
                    </a:lnTo>
                    <a:lnTo>
                      <a:pt x="107" y="764"/>
                    </a:lnTo>
                    <a:lnTo>
                      <a:pt x="97" y="766"/>
                    </a:lnTo>
                    <a:lnTo>
                      <a:pt x="90" y="770"/>
                    </a:lnTo>
                    <a:lnTo>
                      <a:pt x="84" y="777"/>
                    </a:lnTo>
                    <a:lnTo>
                      <a:pt x="78" y="783"/>
                    </a:lnTo>
                    <a:lnTo>
                      <a:pt x="71" y="789"/>
                    </a:lnTo>
                    <a:lnTo>
                      <a:pt x="66" y="784"/>
                    </a:lnTo>
                    <a:lnTo>
                      <a:pt x="66" y="784"/>
                    </a:lnTo>
                    <a:lnTo>
                      <a:pt x="59" y="793"/>
                    </a:lnTo>
                    <a:lnTo>
                      <a:pt x="52" y="801"/>
                    </a:lnTo>
                    <a:lnTo>
                      <a:pt x="43" y="806"/>
                    </a:lnTo>
                    <a:lnTo>
                      <a:pt x="35" y="812"/>
                    </a:lnTo>
                    <a:lnTo>
                      <a:pt x="25" y="819"/>
                    </a:lnTo>
                    <a:lnTo>
                      <a:pt x="25" y="819"/>
                    </a:lnTo>
                    <a:lnTo>
                      <a:pt x="20" y="813"/>
                    </a:lnTo>
                    <a:lnTo>
                      <a:pt x="15" y="810"/>
                    </a:lnTo>
                    <a:lnTo>
                      <a:pt x="10" y="810"/>
                    </a:lnTo>
                    <a:lnTo>
                      <a:pt x="5" y="811"/>
                    </a:lnTo>
                    <a:lnTo>
                      <a:pt x="0" y="814"/>
                    </a:lnTo>
                    <a:lnTo>
                      <a:pt x="0" y="814"/>
                    </a:lnTo>
                    <a:lnTo>
                      <a:pt x="20" y="775"/>
                    </a:lnTo>
                    <a:lnTo>
                      <a:pt x="33" y="733"/>
                    </a:lnTo>
                    <a:lnTo>
                      <a:pt x="42" y="689"/>
                    </a:lnTo>
                    <a:lnTo>
                      <a:pt x="48" y="643"/>
                    </a:lnTo>
                    <a:lnTo>
                      <a:pt x="51" y="597"/>
                    </a:lnTo>
                    <a:lnTo>
                      <a:pt x="51" y="550"/>
                    </a:lnTo>
                    <a:lnTo>
                      <a:pt x="50" y="503"/>
                    </a:lnTo>
                    <a:lnTo>
                      <a:pt x="50" y="458"/>
                    </a:lnTo>
                    <a:lnTo>
                      <a:pt x="52" y="416"/>
                    </a:lnTo>
                    <a:lnTo>
                      <a:pt x="56" y="377"/>
                    </a:lnTo>
                    <a:lnTo>
                      <a:pt x="56" y="377"/>
                    </a:lnTo>
                    <a:lnTo>
                      <a:pt x="56" y="342"/>
                    </a:lnTo>
                    <a:lnTo>
                      <a:pt x="56" y="307"/>
                    </a:lnTo>
                    <a:lnTo>
                      <a:pt x="56" y="272"/>
                    </a:lnTo>
                    <a:lnTo>
                      <a:pt x="56" y="239"/>
                    </a:lnTo>
                    <a:lnTo>
                      <a:pt x="55" y="207"/>
                    </a:lnTo>
                    <a:lnTo>
                      <a:pt x="55" y="175"/>
                    </a:lnTo>
                    <a:lnTo>
                      <a:pt x="56" y="145"/>
                    </a:lnTo>
                    <a:lnTo>
                      <a:pt x="57" y="117"/>
                    </a:lnTo>
                    <a:lnTo>
                      <a:pt x="58" y="90"/>
                    </a:lnTo>
                    <a:lnTo>
                      <a:pt x="61" y="66"/>
                    </a:lnTo>
                    <a:lnTo>
                      <a:pt x="61" y="66"/>
                    </a:lnTo>
                    <a:lnTo>
                      <a:pt x="66" y="75"/>
                    </a:lnTo>
                    <a:lnTo>
                      <a:pt x="72" y="81"/>
                    </a:lnTo>
                    <a:lnTo>
                      <a:pt x="79" y="84"/>
                    </a:lnTo>
                    <a:lnTo>
                      <a:pt x="87" y="86"/>
                    </a:lnTo>
                    <a:lnTo>
                      <a:pt x="96" y="86"/>
                    </a:lnTo>
                    <a:lnTo>
                      <a:pt x="105" y="86"/>
                    </a:lnTo>
                    <a:lnTo>
                      <a:pt x="114" y="86"/>
                    </a:lnTo>
                    <a:lnTo>
                      <a:pt x="123" y="86"/>
                    </a:lnTo>
                    <a:lnTo>
                      <a:pt x="133" y="87"/>
                    </a:lnTo>
                    <a:lnTo>
                      <a:pt x="143" y="91"/>
                    </a:lnTo>
                    <a:lnTo>
                      <a:pt x="143" y="91"/>
                    </a:lnTo>
                    <a:lnTo>
                      <a:pt x="154" y="84"/>
                    </a:lnTo>
                    <a:lnTo>
                      <a:pt x="165" y="77"/>
                    </a:lnTo>
                    <a:lnTo>
                      <a:pt x="174" y="68"/>
                    </a:lnTo>
                    <a:lnTo>
                      <a:pt x="183" y="60"/>
                    </a:lnTo>
                    <a:lnTo>
                      <a:pt x="192" y="50"/>
                    </a:lnTo>
                    <a:lnTo>
                      <a:pt x="199" y="40"/>
                    </a:lnTo>
                    <a:lnTo>
                      <a:pt x="206" y="30"/>
                    </a:lnTo>
                    <a:lnTo>
                      <a:pt x="212" y="20"/>
                    </a:lnTo>
                    <a:lnTo>
                      <a:pt x="218" y="9"/>
                    </a:lnTo>
                    <a:lnTo>
                      <a:pt x="224" y="0"/>
                    </a:lnTo>
                    <a:lnTo>
                      <a:pt x="224" y="0"/>
                    </a:lnTo>
                    <a:lnTo>
                      <a:pt x="226" y="13"/>
                    </a:lnTo>
                    <a:lnTo>
                      <a:pt x="224" y="25"/>
                    </a:lnTo>
                    <a:lnTo>
                      <a:pt x="220" y="37"/>
                    </a:lnTo>
                    <a:lnTo>
                      <a:pt x="214" y="48"/>
                    </a:lnTo>
                    <a:lnTo>
                      <a:pt x="207" y="58"/>
                    </a:lnTo>
                    <a:lnTo>
                      <a:pt x="198" y="67"/>
                    </a:lnTo>
                    <a:lnTo>
                      <a:pt x="189" y="75"/>
                    </a:lnTo>
                    <a:lnTo>
                      <a:pt x="178" y="84"/>
                    </a:lnTo>
                    <a:lnTo>
                      <a:pt x="170" y="92"/>
                    </a:lnTo>
                    <a:lnTo>
                      <a:pt x="163" y="101"/>
                    </a:lnTo>
                    <a:lnTo>
                      <a:pt x="163" y="10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59" name="Freeform 163"/>
              <p:cNvSpPr>
                <a:spLocks/>
              </p:cNvSpPr>
              <p:nvPr/>
            </p:nvSpPr>
            <p:spPr bwMode="auto">
              <a:xfrm>
                <a:off x="220" y="4089"/>
                <a:ext cx="8" cy="17"/>
              </a:xfrm>
              <a:custGeom>
                <a:avLst/>
                <a:gdLst>
                  <a:gd name="T0" fmla="*/ 227 w 363"/>
                  <a:gd name="T1" fmla="*/ 222 h 736"/>
                  <a:gd name="T2" fmla="*/ 225 w 363"/>
                  <a:gd name="T3" fmla="*/ 295 h 736"/>
                  <a:gd name="T4" fmla="*/ 246 w 363"/>
                  <a:gd name="T5" fmla="*/ 351 h 736"/>
                  <a:gd name="T6" fmla="*/ 255 w 363"/>
                  <a:gd name="T7" fmla="*/ 471 h 736"/>
                  <a:gd name="T8" fmla="*/ 248 w 363"/>
                  <a:gd name="T9" fmla="*/ 586 h 736"/>
                  <a:gd name="T10" fmla="*/ 252 w 363"/>
                  <a:gd name="T11" fmla="*/ 639 h 736"/>
                  <a:gd name="T12" fmla="*/ 266 w 363"/>
                  <a:gd name="T13" fmla="*/ 617 h 736"/>
                  <a:gd name="T14" fmla="*/ 276 w 363"/>
                  <a:gd name="T15" fmla="*/ 570 h 736"/>
                  <a:gd name="T16" fmla="*/ 282 w 363"/>
                  <a:gd name="T17" fmla="*/ 510 h 736"/>
                  <a:gd name="T18" fmla="*/ 282 w 363"/>
                  <a:gd name="T19" fmla="*/ 457 h 736"/>
                  <a:gd name="T20" fmla="*/ 273 w 363"/>
                  <a:gd name="T21" fmla="*/ 408 h 736"/>
                  <a:gd name="T22" fmla="*/ 265 w 363"/>
                  <a:gd name="T23" fmla="*/ 335 h 736"/>
                  <a:gd name="T24" fmla="*/ 246 w 363"/>
                  <a:gd name="T25" fmla="*/ 286 h 736"/>
                  <a:gd name="T26" fmla="*/ 257 w 363"/>
                  <a:gd name="T27" fmla="*/ 182 h 736"/>
                  <a:gd name="T28" fmla="*/ 271 w 363"/>
                  <a:gd name="T29" fmla="*/ 76 h 736"/>
                  <a:gd name="T30" fmla="*/ 312 w 363"/>
                  <a:gd name="T31" fmla="*/ 55 h 736"/>
                  <a:gd name="T32" fmla="*/ 297 w 363"/>
                  <a:gd name="T33" fmla="*/ 277 h 736"/>
                  <a:gd name="T34" fmla="*/ 316 w 363"/>
                  <a:gd name="T35" fmla="*/ 495 h 736"/>
                  <a:gd name="T36" fmla="*/ 331 w 363"/>
                  <a:gd name="T37" fmla="*/ 614 h 736"/>
                  <a:gd name="T38" fmla="*/ 342 w 363"/>
                  <a:gd name="T39" fmla="*/ 663 h 736"/>
                  <a:gd name="T40" fmla="*/ 357 w 363"/>
                  <a:gd name="T41" fmla="*/ 711 h 736"/>
                  <a:gd name="T42" fmla="*/ 319 w 363"/>
                  <a:gd name="T43" fmla="*/ 736 h 736"/>
                  <a:gd name="T44" fmla="*/ 210 w 363"/>
                  <a:gd name="T45" fmla="*/ 710 h 736"/>
                  <a:gd name="T46" fmla="*/ 113 w 363"/>
                  <a:gd name="T47" fmla="*/ 654 h 736"/>
                  <a:gd name="T48" fmla="*/ 82 w 363"/>
                  <a:gd name="T49" fmla="*/ 617 h 736"/>
                  <a:gd name="T50" fmla="*/ 72 w 363"/>
                  <a:gd name="T51" fmla="*/ 587 h 736"/>
                  <a:gd name="T52" fmla="*/ 63 w 363"/>
                  <a:gd name="T53" fmla="*/ 554 h 736"/>
                  <a:gd name="T54" fmla="*/ 51 w 363"/>
                  <a:gd name="T55" fmla="*/ 498 h 736"/>
                  <a:gd name="T56" fmla="*/ 57 w 363"/>
                  <a:gd name="T57" fmla="*/ 462 h 736"/>
                  <a:gd name="T58" fmla="*/ 57 w 363"/>
                  <a:gd name="T59" fmla="*/ 419 h 736"/>
                  <a:gd name="T60" fmla="*/ 67 w 363"/>
                  <a:gd name="T61" fmla="*/ 368 h 736"/>
                  <a:gd name="T62" fmla="*/ 77 w 363"/>
                  <a:gd name="T63" fmla="*/ 335 h 736"/>
                  <a:gd name="T64" fmla="*/ 58 w 363"/>
                  <a:gd name="T65" fmla="*/ 300 h 736"/>
                  <a:gd name="T66" fmla="*/ 36 w 363"/>
                  <a:gd name="T67" fmla="*/ 266 h 736"/>
                  <a:gd name="T68" fmla="*/ 25 w 363"/>
                  <a:gd name="T69" fmla="*/ 276 h 736"/>
                  <a:gd name="T70" fmla="*/ 16 w 363"/>
                  <a:gd name="T71" fmla="*/ 316 h 736"/>
                  <a:gd name="T72" fmla="*/ 4 w 363"/>
                  <a:gd name="T73" fmla="*/ 272 h 736"/>
                  <a:gd name="T74" fmla="*/ 1 w 363"/>
                  <a:gd name="T75" fmla="*/ 217 h 736"/>
                  <a:gd name="T76" fmla="*/ 10 w 363"/>
                  <a:gd name="T77" fmla="*/ 171 h 736"/>
                  <a:gd name="T78" fmla="*/ 62 w 363"/>
                  <a:gd name="T79" fmla="*/ 115 h 736"/>
                  <a:gd name="T80" fmla="*/ 95 w 363"/>
                  <a:gd name="T81" fmla="*/ 110 h 736"/>
                  <a:gd name="T82" fmla="*/ 124 w 363"/>
                  <a:gd name="T83" fmla="*/ 122 h 736"/>
                  <a:gd name="T84" fmla="*/ 139 w 363"/>
                  <a:gd name="T85" fmla="*/ 180 h 736"/>
                  <a:gd name="T86" fmla="*/ 148 w 363"/>
                  <a:gd name="T87" fmla="*/ 153 h 736"/>
                  <a:gd name="T88" fmla="*/ 143 w 363"/>
                  <a:gd name="T89" fmla="*/ 116 h 736"/>
                  <a:gd name="T90" fmla="*/ 133 w 363"/>
                  <a:gd name="T91" fmla="*/ 90 h 736"/>
                  <a:gd name="T92" fmla="*/ 183 w 363"/>
                  <a:gd name="T93" fmla="*/ 59 h 736"/>
                  <a:gd name="T94" fmla="*/ 231 w 363"/>
                  <a:gd name="T95" fmla="*/ 24 h 736"/>
                  <a:gd name="T96" fmla="*/ 258 w 363"/>
                  <a:gd name="T97" fmla="*/ 14 h 736"/>
                  <a:gd name="T98" fmla="*/ 255 w 363"/>
                  <a:gd name="T99" fmla="*/ 78 h 736"/>
                  <a:gd name="T100" fmla="*/ 236 w 363"/>
                  <a:gd name="T101" fmla="*/ 147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3" h="736">
                    <a:moveTo>
                      <a:pt x="236" y="165"/>
                    </a:moveTo>
                    <a:lnTo>
                      <a:pt x="234" y="184"/>
                    </a:lnTo>
                    <a:lnTo>
                      <a:pt x="230" y="203"/>
                    </a:lnTo>
                    <a:lnTo>
                      <a:pt x="227" y="222"/>
                    </a:lnTo>
                    <a:lnTo>
                      <a:pt x="225" y="241"/>
                    </a:lnTo>
                    <a:lnTo>
                      <a:pt x="224" y="259"/>
                    </a:lnTo>
                    <a:lnTo>
                      <a:pt x="224" y="277"/>
                    </a:lnTo>
                    <a:lnTo>
                      <a:pt x="225" y="295"/>
                    </a:lnTo>
                    <a:lnTo>
                      <a:pt x="229" y="313"/>
                    </a:lnTo>
                    <a:lnTo>
                      <a:pt x="236" y="332"/>
                    </a:lnTo>
                    <a:lnTo>
                      <a:pt x="246" y="351"/>
                    </a:lnTo>
                    <a:lnTo>
                      <a:pt x="246" y="351"/>
                    </a:lnTo>
                    <a:lnTo>
                      <a:pt x="251" y="380"/>
                    </a:lnTo>
                    <a:lnTo>
                      <a:pt x="254" y="410"/>
                    </a:lnTo>
                    <a:lnTo>
                      <a:pt x="255" y="440"/>
                    </a:lnTo>
                    <a:lnTo>
                      <a:pt x="255" y="471"/>
                    </a:lnTo>
                    <a:lnTo>
                      <a:pt x="254" y="500"/>
                    </a:lnTo>
                    <a:lnTo>
                      <a:pt x="252" y="529"/>
                    </a:lnTo>
                    <a:lnTo>
                      <a:pt x="250" y="558"/>
                    </a:lnTo>
                    <a:lnTo>
                      <a:pt x="248" y="586"/>
                    </a:lnTo>
                    <a:lnTo>
                      <a:pt x="246" y="614"/>
                    </a:lnTo>
                    <a:lnTo>
                      <a:pt x="246" y="642"/>
                    </a:lnTo>
                    <a:lnTo>
                      <a:pt x="246" y="642"/>
                    </a:lnTo>
                    <a:lnTo>
                      <a:pt x="252" y="639"/>
                    </a:lnTo>
                    <a:lnTo>
                      <a:pt x="257" y="635"/>
                    </a:lnTo>
                    <a:lnTo>
                      <a:pt x="259" y="628"/>
                    </a:lnTo>
                    <a:lnTo>
                      <a:pt x="262" y="622"/>
                    </a:lnTo>
                    <a:lnTo>
                      <a:pt x="266" y="617"/>
                    </a:lnTo>
                    <a:lnTo>
                      <a:pt x="266" y="617"/>
                    </a:lnTo>
                    <a:lnTo>
                      <a:pt x="270" y="601"/>
                    </a:lnTo>
                    <a:lnTo>
                      <a:pt x="274" y="586"/>
                    </a:lnTo>
                    <a:lnTo>
                      <a:pt x="276" y="570"/>
                    </a:lnTo>
                    <a:lnTo>
                      <a:pt x="278" y="555"/>
                    </a:lnTo>
                    <a:lnTo>
                      <a:pt x="279" y="541"/>
                    </a:lnTo>
                    <a:lnTo>
                      <a:pt x="281" y="525"/>
                    </a:lnTo>
                    <a:lnTo>
                      <a:pt x="282" y="510"/>
                    </a:lnTo>
                    <a:lnTo>
                      <a:pt x="283" y="494"/>
                    </a:lnTo>
                    <a:lnTo>
                      <a:pt x="284" y="478"/>
                    </a:lnTo>
                    <a:lnTo>
                      <a:pt x="287" y="462"/>
                    </a:lnTo>
                    <a:lnTo>
                      <a:pt x="282" y="457"/>
                    </a:lnTo>
                    <a:lnTo>
                      <a:pt x="282" y="457"/>
                    </a:lnTo>
                    <a:lnTo>
                      <a:pt x="277" y="441"/>
                    </a:lnTo>
                    <a:lnTo>
                      <a:pt x="275" y="425"/>
                    </a:lnTo>
                    <a:lnTo>
                      <a:pt x="273" y="408"/>
                    </a:lnTo>
                    <a:lnTo>
                      <a:pt x="271" y="390"/>
                    </a:lnTo>
                    <a:lnTo>
                      <a:pt x="270" y="372"/>
                    </a:lnTo>
                    <a:lnTo>
                      <a:pt x="268" y="353"/>
                    </a:lnTo>
                    <a:lnTo>
                      <a:pt x="265" y="335"/>
                    </a:lnTo>
                    <a:lnTo>
                      <a:pt x="260" y="317"/>
                    </a:lnTo>
                    <a:lnTo>
                      <a:pt x="254" y="301"/>
                    </a:lnTo>
                    <a:lnTo>
                      <a:pt x="246" y="286"/>
                    </a:lnTo>
                    <a:lnTo>
                      <a:pt x="246" y="286"/>
                    </a:lnTo>
                    <a:lnTo>
                      <a:pt x="249" y="261"/>
                    </a:lnTo>
                    <a:lnTo>
                      <a:pt x="252" y="235"/>
                    </a:lnTo>
                    <a:lnTo>
                      <a:pt x="254" y="208"/>
                    </a:lnTo>
                    <a:lnTo>
                      <a:pt x="257" y="182"/>
                    </a:lnTo>
                    <a:lnTo>
                      <a:pt x="260" y="156"/>
                    </a:lnTo>
                    <a:lnTo>
                      <a:pt x="263" y="129"/>
                    </a:lnTo>
                    <a:lnTo>
                      <a:pt x="267" y="102"/>
                    </a:lnTo>
                    <a:lnTo>
                      <a:pt x="271" y="76"/>
                    </a:lnTo>
                    <a:lnTo>
                      <a:pt x="275" y="50"/>
                    </a:lnTo>
                    <a:lnTo>
                      <a:pt x="282" y="25"/>
                    </a:lnTo>
                    <a:lnTo>
                      <a:pt x="312" y="55"/>
                    </a:lnTo>
                    <a:lnTo>
                      <a:pt x="312" y="55"/>
                    </a:lnTo>
                    <a:lnTo>
                      <a:pt x="303" y="110"/>
                    </a:lnTo>
                    <a:lnTo>
                      <a:pt x="298" y="166"/>
                    </a:lnTo>
                    <a:lnTo>
                      <a:pt x="297" y="222"/>
                    </a:lnTo>
                    <a:lnTo>
                      <a:pt x="297" y="277"/>
                    </a:lnTo>
                    <a:lnTo>
                      <a:pt x="300" y="331"/>
                    </a:lnTo>
                    <a:lnTo>
                      <a:pt x="305" y="386"/>
                    </a:lnTo>
                    <a:lnTo>
                      <a:pt x="310" y="440"/>
                    </a:lnTo>
                    <a:lnTo>
                      <a:pt x="316" y="495"/>
                    </a:lnTo>
                    <a:lnTo>
                      <a:pt x="321" y="548"/>
                    </a:lnTo>
                    <a:lnTo>
                      <a:pt x="328" y="602"/>
                    </a:lnTo>
                    <a:lnTo>
                      <a:pt x="328" y="602"/>
                    </a:lnTo>
                    <a:lnTo>
                      <a:pt x="331" y="614"/>
                    </a:lnTo>
                    <a:lnTo>
                      <a:pt x="334" y="626"/>
                    </a:lnTo>
                    <a:lnTo>
                      <a:pt x="337" y="638"/>
                    </a:lnTo>
                    <a:lnTo>
                      <a:pt x="340" y="650"/>
                    </a:lnTo>
                    <a:lnTo>
                      <a:pt x="342" y="663"/>
                    </a:lnTo>
                    <a:lnTo>
                      <a:pt x="345" y="676"/>
                    </a:lnTo>
                    <a:lnTo>
                      <a:pt x="349" y="688"/>
                    </a:lnTo>
                    <a:lnTo>
                      <a:pt x="353" y="700"/>
                    </a:lnTo>
                    <a:lnTo>
                      <a:pt x="357" y="711"/>
                    </a:lnTo>
                    <a:lnTo>
                      <a:pt x="363" y="723"/>
                    </a:lnTo>
                    <a:lnTo>
                      <a:pt x="353" y="733"/>
                    </a:lnTo>
                    <a:lnTo>
                      <a:pt x="353" y="733"/>
                    </a:lnTo>
                    <a:lnTo>
                      <a:pt x="319" y="736"/>
                    </a:lnTo>
                    <a:lnTo>
                      <a:pt x="290" y="735"/>
                    </a:lnTo>
                    <a:lnTo>
                      <a:pt x="261" y="730"/>
                    </a:lnTo>
                    <a:lnTo>
                      <a:pt x="236" y="721"/>
                    </a:lnTo>
                    <a:lnTo>
                      <a:pt x="210" y="710"/>
                    </a:lnTo>
                    <a:lnTo>
                      <a:pt x="186" y="697"/>
                    </a:lnTo>
                    <a:lnTo>
                      <a:pt x="162" y="682"/>
                    </a:lnTo>
                    <a:lnTo>
                      <a:pt x="138" y="667"/>
                    </a:lnTo>
                    <a:lnTo>
                      <a:pt x="113" y="654"/>
                    </a:lnTo>
                    <a:lnTo>
                      <a:pt x="87" y="642"/>
                    </a:lnTo>
                    <a:lnTo>
                      <a:pt x="87" y="642"/>
                    </a:lnTo>
                    <a:lnTo>
                      <a:pt x="83" y="629"/>
                    </a:lnTo>
                    <a:lnTo>
                      <a:pt x="82" y="617"/>
                    </a:lnTo>
                    <a:lnTo>
                      <a:pt x="82" y="606"/>
                    </a:lnTo>
                    <a:lnTo>
                      <a:pt x="81" y="594"/>
                    </a:lnTo>
                    <a:lnTo>
                      <a:pt x="77" y="582"/>
                    </a:lnTo>
                    <a:lnTo>
                      <a:pt x="72" y="587"/>
                    </a:lnTo>
                    <a:lnTo>
                      <a:pt x="72" y="587"/>
                    </a:lnTo>
                    <a:lnTo>
                      <a:pt x="69" y="577"/>
                    </a:lnTo>
                    <a:lnTo>
                      <a:pt x="66" y="566"/>
                    </a:lnTo>
                    <a:lnTo>
                      <a:pt x="63" y="554"/>
                    </a:lnTo>
                    <a:lnTo>
                      <a:pt x="59" y="540"/>
                    </a:lnTo>
                    <a:lnTo>
                      <a:pt x="56" y="526"/>
                    </a:lnTo>
                    <a:lnTo>
                      <a:pt x="53" y="512"/>
                    </a:lnTo>
                    <a:lnTo>
                      <a:pt x="51" y="498"/>
                    </a:lnTo>
                    <a:lnTo>
                      <a:pt x="51" y="484"/>
                    </a:lnTo>
                    <a:lnTo>
                      <a:pt x="53" y="472"/>
                    </a:lnTo>
                    <a:lnTo>
                      <a:pt x="57" y="462"/>
                    </a:lnTo>
                    <a:lnTo>
                      <a:pt x="57" y="462"/>
                    </a:lnTo>
                    <a:lnTo>
                      <a:pt x="56" y="453"/>
                    </a:lnTo>
                    <a:lnTo>
                      <a:pt x="56" y="442"/>
                    </a:lnTo>
                    <a:lnTo>
                      <a:pt x="56" y="431"/>
                    </a:lnTo>
                    <a:lnTo>
                      <a:pt x="57" y="419"/>
                    </a:lnTo>
                    <a:lnTo>
                      <a:pt x="59" y="406"/>
                    </a:lnTo>
                    <a:lnTo>
                      <a:pt x="61" y="393"/>
                    </a:lnTo>
                    <a:lnTo>
                      <a:pt x="63" y="380"/>
                    </a:lnTo>
                    <a:lnTo>
                      <a:pt x="67" y="368"/>
                    </a:lnTo>
                    <a:lnTo>
                      <a:pt x="71" y="356"/>
                    </a:lnTo>
                    <a:lnTo>
                      <a:pt x="77" y="346"/>
                    </a:lnTo>
                    <a:lnTo>
                      <a:pt x="77" y="346"/>
                    </a:lnTo>
                    <a:lnTo>
                      <a:pt x="77" y="335"/>
                    </a:lnTo>
                    <a:lnTo>
                      <a:pt x="75" y="325"/>
                    </a:lnTo>
                    <a:lnTo>
                      <a:pt x="71" y="316"/>
                    </a:lnTo>
                    <a:lnTo>
                      <a:pt x="65" y="308"/>
                    </a:lnTo>
                    <a:lnTo>
                      <a:pt x="58" y="300"/>
                    </a:lnTo>
                    <a:lnTo>
                      <a:pt x="52" y="292"/>
                    </a:lnTo>
                    <a:lnTo>
                      <a:pt x="45" y="284"/>
                    </a:lnTo>
                    <a:lnTo>
                      <a:pt x="39" y="275"/>
                    </a:lnTo>
                    <a:lnTo>
                      <a:pt x="36" y="266"/>
                    </a:lnTo>
                    <a:lnTo>
                      <a:pt x="36" y="256"/>
                    </a:lnTo>
                    <a:lnTo>
                      <a:pt x="36" y="256"/>
                    </a:lnTo>
                    <a:lnTo>
                      <a:pt x="27" y="264"/>
                    </a:lnTo>
                    <a:lnTo>
                      <a:pt x="25" y="276"/>
                    </a:lnTo>
                    <a:lnTo>
                      <a:pt x="26" y="291"/>
                    </a:lnTo>
                    <a:lnTo>
                      <a:pt x="24" y="305"/>
                    </a:lnTo>
                    <a:lnTo>
                      <a:pt x="16" y="316"/>
                    </a:lnTo>
                    <a:lnTo>
                      <a:pt x="16" y="316"/>
                    </a:lnTo>
                    <a:lnTo>
                      <a:pt x="12" y="306"/>
                    </a:lnTo>
                    <a:lnTo>
                      <a:pt x="9" y="296"/>
                    </a:lnTo>
                    <a:lnTo>
                      <a:pt x="6" y="284"/>
                    </a:lnTo>
                    <a:lnTo>
                      <a:pt x="4" y="272"/>
                    </a:lnTo>
                    <a:lnTo>
                      <a:pt x="2" y="258"/>
                    </a:lnTo>
                    <a:lnTo>
                      <a:pt x="1" y="245"/>
                    </a:lnTo>
                    <a:lnTo>
                      <a:pt x="0" y="231"/>
                    </a:lnTo>
                    <a:lnTo>
                      <a:pt x="1" y="217"/>
                    </a:lnTo>
                    <a:lnTo>
                      <a:pt x="3" y="202"/>
                    </a:lnTo>
                    <a:lnTo>
                      <a:pt x="6" y="190"/>
                    </a:lnTo>
                    <a:lnTo>
                      <a:pt x="6" y="190"/>
                    </a:lnTo>
                    <a:lnTo>
                      <a:pt x="10" y="171"/>
                    </a:lnTo>
                    <a:lnTo>
                      <a:pt x="19" y="155"/>
                    </a:lnTo>
                    <a:lnTo>
                      <a:pt x="31" y="139"/>
                    </a:lnTo>
                    <a:lnTo>
                      <a:pt x="46" y="126"/>
                    </a:lnTo>
                    <a:lnTo>
                      <a:pt x="62" y="115"/>
                    </a:lnTo>
                    <a:lnTo>
                      <a:pt x="62" y="115"/>
                    </a:lnTo>
                    <a:lnTo>
                      <a:pt x="71" y="111"/>
                    </a:lnTo>
                    <a:lnTo>
                      <a:pt x="82" y="109"/>
                    </a:lnTo>
                    <a:lnTo>
                      <a:pt x="95" y="110"/>
                    </a:lnTo>
                    <a:lnTo>
                      <a:pt x="106" y="110"/>
                    </a:lnTo>
                    <a:lnTo>
                      <a:pt x="118" y="110"/>
                    </a:lnTo>
                    <a:lnTo>
                      <a:pt x="118" y="110"/>
                    </a:lnTo>
                    <a:lnTo>
                      <a:pt x="124" y="122"/>
                    </a:lnTo>
                    <a:lnTo>
                      <a:pt x="129" y="136"/>
                    </a:lnTo>
                    <a:lnTo>
                      <a:pt x="131" y="151"/>
                    </a:lnTo>
                    <a:lnTo>
                      <a:pt x="134" y="165"/>
                    </a:lnTo>
                    <a:lnTo>
                      <a:pt x="139" y="180"/>
                    </a:lnTo>
                    <a:lnTo>
                      <a:pt x="139" y="180"/>
                    </a:lnTo>
                    <a:lnTo>
                      <a:pt x="144" y="171"/>
                    </a:lnTo>
                    <a:lnTo>
                      <a:pt x="147" y="162"/>
                    </a:lnTo>
                    <a:lnTo>
                      <a:pt x="148" y="153"/>
                    </a:lnTo>
                    <a:lnTo>
                      <a:pt x="148" y="144"/>
                    </a:lnTo>
                    <a:lnTo>
                      <a:pt x="147" y="135"/>
                    </a:lnTo>
                    <a:lnTo>
                      <a:pt x="145" y="125"/>
                    </a:lnTo>
                    <a:lnTo>
                      <a:pt x="143" y="116"/>
                    </a:lnTo>
                    <a:lnTo>
                      <a:pt x="139" y="107"/>
                    </a:lnTo>
                    <a:lnTo>
                      <a:pt x="135" y="98"/>
                    </a:lnTo>
                    <a:lnTo>
                      <a:pt x="133" y="90"/>
                    </a:lnTo>
                    <a:lnTo>
                      <a:pt x="133" y="90"/>
                    </a:lnTo>
                    <a:lnTo>
                      <a:pt x="145" y="81"/>
                    </a:lnTo>
                    <a:lnTo>
                      <a:pt x="158" y="73"/>
                    </a:lnTo>
                    <a:lnTo>
                      <a:pt x="170" y="66"/>
                    </a:lnTo>
                    <a:lnTo>
                      <a:pt x="183" y="59"/>
                    </a:lnTo>
                    <a:lnTo>
                      <a:pt x="197" y="51"/>
                    </a:lnTo>
                    <a:lnTo>
                      <a:pt x="209" y="43"/>
                    </a:lnTo>
                    <a:lnTo>
                      <a:pt x="220" y="34"/>
                    </a:lnTo>
                    <a:lnTo>
                      <a:pt x="231" y="24"/>
                    </a:lnTo>
                    <a:lnTo>
                      <a:pt x="242" y="13"/>
                    </a:lnTo>
                    <a:lnTo>
                      <a:pt x="251" y="0"/>
                    </a:lnTo>
                    <a:lnTo>
                      <a:pt x="251" y="0"/>
                    </a:lnTo>
                    <a:lnTo>
                      <a:pt x="258" y="14"/>
                    </a:lnTo>
                    <a:lnTo>
                      <a:pt x="261" y="29"/>
                    </a:lnTo>
                    <a:lnTo>
                      <a:pt x="261" y="45"/>
                    </a:lnTo>
                    <a:lnTo>
                      <a:pt x="259" y="61"/>
                    </a:lnTo>
                    <a:lnTo>
                      <a:pt x="255" y="78"/>
                    </a:lnTo>
                    <a:lnTo>
                      <a:pt x="249" y="95"/>
                    </a:lnTo>
                    <a:lnTo>
                      <a:pt x="244" y="112"/>
                    </a:lnTo>
                    <a:lnTo>
                      <a:pt x="239" y="130"/>
                    </a:lnTo>
                    <a:lnTo>
                      <a:pt x="236" y="147"/>
                    </a:lnTo>
                    <a:lnTo>
                      <a:pt x="236" y="165"/>
                    </a:lnTo>
                    <a:lnTo>
                      <a:pt x="236" y="165"/>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0" name="Freeform 164"/>
              <p:cNvSpPr>
                <a:spLocks/>
              </p:cNvSpPr>
              <p:nvPr/>
            </p:nvSpPr>
            <p:spPr bwMode="auto">
              <a:xfrm>
                <a:off x="215" y="4097"/>
                <a:ext cx="6" cy="8"/>
              </a:xfrm>
              <a:custGeom>
                <a:avLst/>
                <a:gdLst>
                  <a:gd name="T0" fmla="*/ 237 w 278"/>
                  <a:gd name="T1" fmla="*/ 154 h 393"/>
                  <a:gd name="T2" fmla="*/ 247 w 278"/>
                  <a:gd name="T3" fmla="*/ 204 h 393"/>
                  <a:gd name="T4" fmla="*/ 263 w 278"/>
                  <a:gd name="T5" fmla="*/ 249 h 393"/>
                  <a:gd name="T6" fmla="*/ 278 w 278"/>
                  <a:gd name="T7" fmla="*/ 277 h 393"/>
                  <a:gd name="T8" fmla="*/ 264 w 278"/>
                  <a:gd name="T9" fmla="*/ 300 h 393"/>
                  <a:gd name="T10" fmla="*/ 242 w 278"/>
                  <a:gd name="T11" fmla="*/ 302 h 393"/>
                  <a:gd name="T12" fmla="*/ 185 w 278"/>
                  <a:gd name="T13" fmla="*/ 336 h 393"/>
                  <a:gd name="T14" fmla="*/ 125 w 278"/>
                  <a:gd name="T15" fmla="*/ 364 h 393"/>
                  <a:gd name="T16" fmla="*/ 64 w 278"/>
                  <a:gd name="T17" fmla="*/ 386 h 393"/>
                  <a:gd name="T18" fmla="*/ 29 w 278"/>
                  <a:gd name="T19" fmla="*/ 390 h 393"/>
                  <a:gd name="T20" fmla="*/ 0 w 278"/>
                  <a:gd name="T21" fmla="*/ 367 h 393"/>
                  <a:gd name="T22" fmla="*/ 23 w 278"/>
                  <a:gd name="T23" fmla="*/ 338 h 393"/>
                  <a:gd name="T24" fmla="*/ 27 w 278"/>
                  <a:gd name="T25" fmla="*/ 285 h 393"/>
                  <a:gd name="T26" fmla="*/ 27 w 278"/>
                  <a:gd name="T27" fmla="*/ 240 h 393"/>
                  <a:gd name="T28" fmla="*/ 23 w 278"/>
                  <a:gd name="T29" fmla="*/ 194 h 393"/>
                  <a:gd name="T30" fmla="*/ 25 w 278"/>
                  <a:gd name="T31" fmla="*/ 170 h 393"/>
                  <a:gd name="T32" fmla="*/ 41 w 278"/>
                  <a:gd name="T33" fmla="*/ 162 h 393"/>
                  <a:gd name="T34" fmla="*/ 58 w 278"/>
                  <a:gd name="T35" fmla="*/ 172 h 393"/>
                  <a:gd name="T36" fmla="*/ 57 w 278"/>
                  <a:gd name="T37" fmla="*/ 230 h 393"/>
                  <a:gd name="T38" fmla="*/ 58 w 278"/>
                  <a:gd name="T39" fmla="*/ 289 h 393"/>
                  <a:gd name="T40" fmla="*/ 50 w 278"/>
                  <a:gd name="T41" fmla="*/ 346 h 393"/>
                  <a:gd name="T42" fmla="*/ 48 w 278"/>
                  <a:gd name="T43" fmla="*/ 368 h 393"/>
                  <a:gd name="T44" fmla="*/ 81 w 278"/>
                  <a:gd name="T45" fmla="*/ 305 h 393"/>
                  <a:gd name="T46" fmla="*/ 84 w 278"/>
                  <a:gd name="T47" fmla="*/ 232 h 393"/>
                  <a:gd name="T48" fmla="*/ 82 w 278"/>
                  <a:gd name="T49" fmla="*/ 156 h 393"/>
                  <a:gd name="T50" fmla="*/ 92 w 278"/>
                  <a:gd name="T51" fmla="*/ 125 h 393"/>
                  <a:gd name="T52" fmla="*/ 110 w 278"/>
                  <a:gd name="T53" fmla="*/ 104 h 393"/>
                  <a:gd name="T54" fmla="*/ 121 w 278"/>
                  <a:gd name="T55" fmla="*/ 126 h 393"/>
                  <a:gd name="T56" fmla="*/ 125 w 278"/>
                  <a:gd name="T57" fmla="*/ 189 h 393"/>
                  <a:gd name="T58" fmla="*/ 124 w 278"/>
                  <a:gd name="T59" fmla="*/ 256 h 393"/>
                  <a:gd name="T60" fmla="*/ 110 w 278"/>
                  <a:gd name="T61" fmla="*/ 317 h 393"/>
                  <a:gd name="T62" fmla="*/ 131 w 278"/>
                  <a:gd name="T63" fmla="*/ 304 h 393"/>
                  <a:gd name="T64" fmla="*/ 151 w 278"/>
                  <a:gd name="T65" fmla="*/ 235 h 393"/>
                  <a:gd name="T66" fmla="*/ 149 w 278"/>
                  <a:gd name="T67" fmla="*/ 156 h 393"/>
                  <a:gd name="T68" fmla="*/ 161 w 278"/>
                  <a:gd name="T69" fmla="*/ 81 h 393"/>
                  <a:gd name="T70" fmla="*/ 187 w 278"/>
                  <a:gd name="T71" fmla="*/ 64 h 393"/>
                  <a:gd name="T72" fmla="*/ 209 w 278"/>
                  <a:gd name="T73" fmla="*/ 27 h 393"/>
                  <a:gd name="T74" fmla="*/ 230 w 278"/>
                  <a:gd name="T75" fmla="*/ 0 h 393"/>
                  <a:gd name="T76" fmla="*/ 258 w 278"/>
                  <a:gd name="T77" fmla="*/ 6 h 393"/>
                  <a:gd name="T78" fmla="*/ 253 w 278"/>
                  <a:gd name="T79" fmla="*/ 41 h 393"/>
                  <a:gd name="T80" fmla="*/ 243 w 278"/>
                  <a:gd name="T81" fmla="*/ 75 h 393"/>
                  <a:gd name="T82" fmla="*/ 234 w 278"/>
                  <a:gd name="T83" fmla="*/ 110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8" h="393">
                    <a:moveTo>
                      <a:pt x="232" y="122"/>
                    </a:moveTo>
                    <a:lnTo>
                      <a:pt x="234" y="138"/>
                    </a:lnTo>
                    <a:lnTo>
                      <a:pt x="237" y="154"/>
                    </a:lnTo>
                    <a:lnTo>
                      <a:pt x="240" y="171"/>
                    </a:lnTo>
                    <a:lnTo>
                      <a:pt x="244" y="187"/>
                    </a:lnTo>
                    <a:lnTo>
                      <a:pt x="247" y="204"/>
                    </a:lnTo>
                    <a:lnTo>
                      <a:pt x="251" y="219"/>
                    </a:lnTo>
                    <a:lnTo>
                      <a:pt x="257" y="235"/>
                    </a:lnTo>
                    <a:lnTo>
                      <a:pt x="263" y="249"/>
                    </a:lnTo>
                    <a:lnTo>
                      <a:pt x="270" y="263"/>
                    </a:lnTo>
                    <a:lnTo>
                      <a:pt x="278" y="277"/>
                    </a:lnTo>
                    <a:lnTo>
                      <a:pt x="278" y="277"/>
                    </a:lnTo>
                    <a:lnTo>
                      <a:pt x="275" y="287"/>
                    </a:lnTo>
                    <a:lnTo>
                      <a:pt x="271" y="295"/>
                    </a:lnTo>
                    <a:lnTo>
                      <a:pt x="264" y="300"/>
                    </a:lnTo>
                    <a:lnTo>
                      <a:pt x="254" y="303"/>
                    </a:lnTo>
                    <a:lnTo>
                      <a:pt x="242" y="302"/>
                    </a:lnTo>
                    <a:lnTo>
                      <a:pt x="242" y="302"/>
                    </a:lnTo>
                    <a:lnTo>
                      <a:pt x="223" y="313"/>
                    </a:lnTo>
                    <a:lnTo>
                      <a:pt x="203" y="325"/>
                    </a:lnTo>
                    <a:lnTo>
                      <a:pt x="185" y="336"/>
                    </a:lnTo>
                    <a:lnTo>
                      <a:pt x="165" y="346"/>
                    </a:lnTo>
                    <a:lnTo>
                      <a:pt x="145" y="356"/>
                    </a:lnTo>
                    <a:lnTo>
                      <a:pt x="125" y="364"/>
                    </a:lnTo>
                    <a:lnTo>
                      <a:pt x="105" y="372"/>
                    </a:lnTo>
                    <a:lnTo>
                      <a:pt x="84" y="380"/>
                    </a:lnTo>
                    <a:lnTo>
                      <a:pt x="64" y="386"/>
                    </a:lnTo>
                    <a:lnTo>
                      <a:pt x="43" y="393"/>
                    </a:lnTo>
                    <a:lnTo>
                      <a:pt x="43" y="393"/>
                    </a:lnTo>
                    <a:lnTo>
                      <a:pt x="29" y="390"/>
                    </a:lnTo>
                    <a:lnTo>
                      <a:pt x="16" y="386"/>
                    </a:lnTo>
                    <a:lnTo>
                      <a:pt x="4" y="378"/>
                    </a:lnTo>
                    <a:lnTo>
                      <a:pt x="0" y="367"/>
                    </a:lnTo>
                    <a:lnTo>
                      <a:pt x="7" y="353"/>
                    </a:lnTo>
                    <a:lnTo>
                      <a:pt x="23" y="338"/>
                    </a:lnTo>
                    <a:lnTo>
                      <a:pt x="23" y="338"/>
                    </a:lnTo>
                    <a:lnTo>
                      <a:pt x="25" y="318"/>
                    </a:lnTo>
                    <a:lnTo>
                      <a:pt x="27" y="301"/>
                    </a:lnTo>
                    <a:lnTo>
                      <a:pt x="27" y="285"/>
                    </a:lnTo>
                    <a:lnTo>
                      <a:pt x="28" y="270"/>
                    </a:lnTo>
                    <a:lnTo>
                      <a:pt x="27" y="255"/>
                    </a:lnTo>
                    <a:lnTo>
                      <a:pt x="27" y="240"/>
                    </a:lnTo>
                    <a:lnTo>
                      <a:pt x="26" y="225"/>
                    </a:lnTo>
                    <a:lnTo>
                      <a:pt x="25" y="210"/>
                    </a:lnTo>
                    <a:lnTo>
                      <a:pt x="23" y="194"/>
                    </a:lnTo>
                    <a:lnTo>
                      <a:pt x="23" y="177"/>
                    </a:lnTo>
                    <a:lnTo>
                      <a:pt x="23" y="177"/>
                    </a:lnTo>
                    <a:lnTo>
                      <a:pt x="25" y="170"/>
                    </a:lnTo>
                    <a:lnTo>
                      <a:pt x="29" y="166"/>
                    </a:lnTo>
                    <a:lnTo>
                      <a:pt x="35" y="163"/>
                    </a:lnTo>
                    <a:lnTo>
                      <a:pt x="41" y="162"/>
                    </a:lnTo>
                    <a:lnTo>
                      <a:pt x="48" y="162"/>
                    </a:lnTo>
                    <a:lnTo>
                      <a:pt x="58" y="172"/>
                    </a:lnTo>
                    <a:lnTo>
                      <a:pt x="58" y="172"/>
                    </a:lnTo>
                    <a:lnTo>
                      <a:pt x="57" y="191"/>
                    </a:lnTo>
                    <a:lnTo>
                      <a:pt x="57" y="210"/>
                    </a:lnTo>
                    <a:lnTo>
                      <a:pt x="57" y="230"/>
                    </a:lnTo>
                    <a:lnTo>
                      <a:pt x="58" y="250"/>
                    </a:lnTo>
                    <a:lnTo>
                      <a:pt x="59" y="270"/>
                    </a:lnTo>
                    <a:lnTo>
                      <a:pt x="58" y="289"/>
                    </a:lnTo>
                    <a:lnTo>
                      <a:pt x="57" y="309"/>
                    </a:lnTo>
                    <a:lnTo>
                      <a:pt x="54" y="327"/>
                    </a:lnTo>
                    <a:lnTo>
                      <a:pt x="50" y="346"/>
                    </a:lnTo>
                    <a:lnTo>
                      <a:pt x="43" y="363"/>
                    </a:lnTo>
                    <a:lnTo>
                      <a:pt x="48" y="368"/>
                    </a:lnTo>
                    <a:lnTo>
                      <a:pt x="48" y="368"/>
                    </a:lnTo>
                    <a:lnTo>
                      <a:pt x="64" y="349"/>
                    </a:lnTo>
                    <a:lnTo>
                      <a:pt x="75" y="327"/>
                    </a:lnTo>
                    <a:lnTo>
                      <a:pt x="81" y="305"/>
                    </a:lnTo>
                    <a:lnTo>
                      <a:pt x="84" y="281"/>
                    </a:lnTo>
                    <a:lnTo>
                      <a:pt x="85" y="257"/>
                    </a:lnTo>
                    <a:lnTo>
                      <a:pt x="84" y="232"/>
                    </a:lnTo>
                    <a:lnTo>
                      <a:pt x="83" y="206"/>
                    </a:lnTo>
                    <a:lnTo>
                      <a:pt x="82" y="181"/>
                    </a:lnTo>
                    <a:lnTo>
                      <a:pt x="82" y="156"/>
                    </a:lnTo>
                    <a:lnTo>
                      <a:pt x="84" y="132"/>
                    </a:lnTo>
                    <a:lnTo>
                      <a:pt x="84" y="132"/>
                    </a:lnTo>
                    <a:lnTo>
                      <a:pt x="92" y="125"/>
                    </a:lnTo>
                    <a:lnTo>
                      <a:pt x="98" y="116"/>
                    </a:lnTo>
                    <a:lnTo>
                      <a:pt x="103" y="108"/>
                    </a:lnTo>
                    <a:lnTo>
                      <a:pt x="110" y="104"/>
                    </a:lnTo>
                    <a:lnTo>
                      <a:pt x="120" y="107"/>
                    </a:lnTo>
                    <a:lnTo>
                      <a:pt x="120" y="107"/>
                    </a:lnTo>
                    <a:lnTo>
                      <a:pt x="121" y="126"/>
                    </a:lnTo>
                    <a:lnTo>
                      <a:pt x="122" y="146"/>
                    </a:lnTo>
                    <a:lnTo>
                      <a:pt x="124" y="167"/>
                    </a:lnTo>
                    <a:lnTo>
                      <a:pt x="125" y="189"/>
                    </a:lnTo>
                    <a:lnTo>
                      <a:pt x="126" y="212"/>
                    </a:lnTo>
                    <a:lnTo>
                      <a:pt x="125" y="234"/>
                    </a:lnTo>
                    <a:lnTo>
                      <a:pt x="124" y="256"/>
                    </a:lnTo>
                    <a:lnTo>
                      <a:pt x="121" y="277"/>
                    </a:lnTo>
                    <a:lnTo>
                      <a:pt x="116" y="297"/>
                    </a:lnTo>
                    <a:lnTo>
                      <a:pt x="110" y="317"/>
                    </a:lnTo>
                    <a:lnTo>
                      <a:pt x="115" y="322"/>
                    </a:lnTo>
                    <a:lnTo>
                      <a:pt x="115" y="322"/>
                    </a:lnTo>
                    <a:lnTo>
                      <a:pt x="131" y="304"/>
                    </a:lnTo>
                    <a:lnTo>
                      <a:pt x="142" y="283"/>
                    </a:lnTo>
                    <a:lnTo>
                      <a:pt x="149" y="260"/>
                    </a:lnTo>
                    <a:lnTo>
                      <a:pt x="151" y="235"/>
                    </a:lnTo>
                    <a:lnTo>
                      <a:pt x="151" y="209"/>
                    </a:lnTo>
                    <a:lnTo>
                      <a:pt x="150" y="182"/>
                    </a:lnTo>
                    <a:lnTo>
                      <a:pt x="149" y="156"/>
                    </a:lnTo>
                    <a:lnTo>
                      <a:pt x="150" y="130"/>
                    </a:lnTo>
                    <a:lnTo>
                      <a:pt x="153" y="105"/>
                    </a:lnTo>
                    <a:lnTo>
                      <a:pt x="161" y="81"/>
                    </a:lnTo>
                    <a:lnTo>
                      <a:pt x="161" y="81"/>
                    </a:lnTo>
                    <a:lnTo>
                      <a:pt x="176" y="74"/>
                    </a:lnTo>
                    <a:lnTo>
                      <a:pt x="187" y="64"/>
                    </a:lnTo>
                    <a:lnTo>
                      <a:pt x="195" y="52"/>
                    </a:lnTo>
                    <a:lnTo>
                      <a:pt x="202" y="39"/>
                    </a:lnTo>
                    <a:lnTo>
                      <a:pt x="209" y="27"/>
                    </a:lnTo>
                    <a:lnTo>
                      <a:pt x="214" y="15"/>
                    </a:lnTo>
                    <a:lnTo>
                      <a:pt x="221" y="6"/>
                    </a:lnTo>
                    <a:lnTo>
                      <a:pt x="230" y="0"/>
                    </a:lnTo>
                    <a:lnTo>
                      <a:pt x="241" y="0"/>
                    </a:lnTo>
                    <a:lnTo>
                      <a:pt x="258" y="6"/>
                    </a:lnTo>
                    <a:lnTo>
                      <a:pt x="258" y="6"/>
                    </a:lnTo>
                    <a:lnTo>
                      <a:pt x="257" y="18"/>
                    </a:lnTo>
                    <a:lnTo>
                      <a:pt x="255" y="30"/>
                    </a:lnTo>
                    <a:lnTo>
                      <a:pt x="253" y="41"/>
                    </a:lnTo>
                    <a:lnTo>
                      <a:pt x="250" y="53"/>
                    </a:lnTo>
                    <a:lnTo>
                      <a:pt x="247" y="64"/>
                    </a:lnTo>
                    <a:lnTo>
                      <a:pt x="243" y="75"/>
                    </a:lnTo>
                    <a:lnTo>
                      <a:pt x="240" y="87"/>
                    </a:lnTo>
                    <a:lnTo>
                      <a:pt x="237" y="98"/>
                    </a:lnTo>
                    <a:lnTo>
                      <a:pt x="234" y="110"/>
                    </a:lnTo>
                    <a:lnTo>
                      <a:pt x="232" y="122"/>
                    </a:lnTo>
                    <a:lnTo>
                      <a:pt x="232" y="122"/>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1" name="Freeform 165"/>
              <p:cNvSpPr>
                <a:spLocks/>
              </p:cNvSpPr>
              <p:nvPr/>
            </p:nvSpPr>
            <p:spPr bwMode="auto">
              <a:xfrm>
                <a:off x="213" y="4104"/>
                <a:ext cx="16" cy="2"/>
              </a:xfrm>
              <a:custGeom>
                <a:avLst/>
                <a:gdLst>
                  <a:gd name="T0" fmla="*/ 565 w 690"/>
                  <a:gd name="T1" fmla="*/ 80 h 110"/>
                  <a:gd name="T2" fmla="*/ 595 w 690"/>
                  <a:gd name="T3" fmla="*/ 80 h 110"/>
                  <a:gd name="T4" fmla="*/ 624 w 690"/>
                  <a:gd name="T5" fmla="*/ 78 h 110"/>
                  <a:gd name="T6" fmla="*/ 652 w 690"/>
                  <a:gd name="T7" fmla="*/ 80 h 110"/>
                  <a:gd name="T8" fmla="*/ 678 w 690"/>
                  <a:gd name="T9" fmla="*/ 87 h 110"/>
                  <a:gd name="T10" fmla="*/ 690 w 690"/>
                  <a:gd name="T11" fmla="*/ 100 h 110"/>
                  <a:gd name="T12" fmla="*/ 16 w 690"/>
                  <a:gd name="T13" fmla="*/ 110 h 110"/>
                  <a:gd name="T14" fmla="*/ 0 w 690"/>
                  <a:gd name="T15" fmla="*/ 105 h 110"/>
                  <a:gd name="T16" fmla="*/ 2 w 690"/>
                  <a:gd name="T17" fmla="*/ 105 h 110"/>
                  <a:gd name="T18" fmla="*/ 7 w 690"/>
                  <a:gd name="T19" fmla="*/ 103 h 110"/>
                  <a:gd name="T20" fmla="*/ 11 w 690"/>
                  <a:gd name="T21" fmla="*/ 100 h 110"/>
                  <a:gd name="T22" fmla="*/ 11 w 690"/>
                  <a:gd name="T23" fmla="*/ 90 h 110"/>
                  <a:gd name="T24" fmla="*/ 18 w 690"/>
                  <a:gd name="T25" fmla="*/ 89 h 110"/>
                  <a:gd name="T26" fmla="*/ 23 w 690"/>
                  <a:gd name="T27" fmla="*/ 87 h 110"/>
                  <a:gd name="T28" fmla="*/ 26 w 690"/>
                  <a:gd name="T29" fmla="*/ 85 h 110"/>
                  <a:gd name="T30" fmla="*/ 36 w 690"/>
                  <a:gd name="T31" fmla="*/ 73 h 110"/>
                  <a:gd name="T32" fmla="*/ 55 w 690"/>
                  <a:gd name="T33" fmla="*/ 64 h 110"/>
                  <a:gd name="T34" fmla="*/ 62 w 690"/>
                  <a:gd name="T35" fmla="*/ 60 h 110"/>
                  <a:gd name="T36" fmla="*/ 80 w 690"/>
                  <a:gd name="T37" fmla="*/ 62 h 110"/>
                  <a:gd name="T38" fmla="*/ 93 w 690"/>
                  <a:gd name="T39" fmla="*/ 76 h 110"/>
                  <a:gd name="T40" fmla="*/ 103 w 690"/>
                  <a:gd name="T41" fmla="*/ 80 h 110"/>
                  <a:gd name="T42" fmla="*/ 181 w 690"/>
                  <a:gd name="T43" fmla="*/ 79 h 110"/>
                  <a:gd name="T44" fmla="*/ 250 w 690"/>
                  <a:gd name="T45" fmla="*/ 47 h 110"/>
                  <a:gd name="T46" fmla="*/ 314 w 690"/>
                  <a:gd name="T47" fmla="*/ 12 h 110"/>
                  <a:gd name="T48" fmla="*/ 379 w 690"/>
                  <a:gd name="T49" fmla="*/ 0 h 110"/>
                  <a:gd name="T50" fmla="*/ 455 w 690"/>
                  <a:gd name="T51" fmla="*/ 40 h 110"/>
                  <a:gd name="T52" fmla="*/ 462 w 690"/>
                  <a:gd name="T53" fmla="*/ 49 h 110"/>
                  <a:gd name="T54" fmla="*/ 479 w 690"/>
                  <a:gd name="T55" fmla="*/ 61 h 110"/>
                  <a:gd name="T56" fmla="*/ 500 w 690"/>
                  <a:gd name="T57" fmla="*/ 68 h 110"/>
                  <a:gd name="T58" fmla="*/ 520 w 690"/>
                  <a:gd name="T59" fmla="*/ 72 h 110"/>
                  <a:gd name="T60" fmla="*/ 542 w 690"/>
                  <a:gd name="T61" fmla="*/ 76 h 110"/>
                  <a:gd name="T62" fmla="*/ 552 w 690"/>
                  <a:gd name="T63" fmla="*/ 8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90" h="110">
                    <a:moveTo>
                      <a:pt x="552" y="80"/>
                    </a:moveTo>
                    <a:lnTo>
                      <a:pt x="565" y="80"/>
                    </a:lnTo>
                    <a:lnTo>
                      <a:pt x="580" y="80"/>
                    </a:lnTo>
                    <a:lnTo>
                      <a:pt x="595" y="80"/>
                    </a:lnTo>
                    <a:lnTo>
                      <a:pt x="609" y="79"/>
                    </a:lnTo>
                    <a:lnTo>
                      <a:pt x="624" y="78"/>
                    </a:lnTo>
                    <a:lnTo>
                      <a:pt x="638" y="79"/>
                    </a:lnTo>
                    <a:lnTo>
                      <a:pt x="652" y="80"/>
                    </a:lnTo>
                    <a:lnTo>
                      <a:pt x="665" y="83"/>
                    </a:lnTo>
                    <a:lnTo>
                      <a:pt x="678" y="87"/>
                    </a:lnTo>
                    <a:lnTo>
                      <a:pt x="690" y="95"/>
                    </a:lnTo>
                    <a:lnTo>
                      <a:pt x="690" y="100"/>
                    </a:lnTo>
                    <a:lnTo>
                      <a:pt x="16" y="105"/>
                    </a:lnTo>
                    <a:lnTo>
                      <a:pt x="16" y="110"/>
                    </a:lnTo>
                    <a:lnTo>
                      <a:pt x="0" y="110"/>
                    </a:lnTo>
                    <a:lnTo>
                      <a:pt x="0" y="105"/>
                    </a:lnTo>
                    <a:lnTo>
                      <a:pt x="0" y="105"/>
                    </a:lnTo>
                    <a:lnTo>
                      <a:pt x="2" y="105"/>
                    </a:lnTo>
                    <a:lnTo>
                      <a:pt x="5" y="104"/>
                    </a:lnTo>
                    <a:lnTo>
                      <a:pt x="7" y="103"/>
                    </a:lnTo>
                    <a:lnTo>
                      <a:pt x="9" y="101"/>
                    </a:lnTo>
                    <a:lnTo>
                      <a:pt x="11" y="100"/>
                    </a:lnTo>
                    <a:lnTo>
                      <a:pt x="11" y="90"/>
                    </a:lnTo>
                    <a:lnTo>
                      <a:pt x="11" y="90"/>
                    </a:lnTo>
                    <a:lnTo>
                      <a:pt x="14" y="90"/>
                    </a:lnTo>
                    <a:lnTo>
                      <a:pt x="18" y="89"/>
                    </a:lnTo>
                    <a:lnTo>
                      <a:pt x="21" y="89"/>
                    </a:lnTo>
                    <a:lnTo>
                      <a:pt x="23" y="87"/>
                    </a:lnTo>
                    <a:lnTo>
                      <a:pt x="26" y="85"/>
                    </a:lnTo>
                    <a:lnTo>
                      <a:pt x="26" y="85"/>
                    </a:lnTo>
                    <a:lnTo>
                      <a:pt x="29" y="78"/>
                    </a:lnTo>
                    <a:lnTo>
                      <a:pt x="36" y="73"/>
                    </a:lnTo>
                    <a:lnTo>
                      <a:pt x="45" y="68"/>
                    </a:lnTo>
                    <a:lnTo>
                      <a:pt x="55" y="64"/>
                    </a:lnTo>
                    <a:lnTo>
                      <a:pt x="62" y="60"/>
                    </a:lnTo>
                    <a:lnTo>
                      <a:pt x="62" y="60"/>
                    </a:lnTo>
                    <a:lnTo>
                      <a:pt x="72" y="58"/>
                    </a:lnTo>
                    <a:lnTo>
                      <a:pt x="80" y="62"/>
                    </a:lnTo>
                    <a:lnTo>
                      <a:pt x="86" y="69"/>
                    </a:lnTo>
                    <a:lnTo>
                      <a:pt x="93" y="76"/>
                    </a:lnTo>
                    <a:lnTo>
                      <a:pt x="103" y="80"/>
                    </a:lnTo>
                    <a:lnTo>
                      <a:pt x="103" y="80"/>
                    </a:lnTo>
                    <a:lnTo>
                      <a:pt x="143" y="85"/>
                    </a:lnTo>
                    <a:lnTo>
                      <a:pt x="181" y="79"/>
                    </a:lnTo>
                    <a:lnTo>
                      <a:pt x="216" y="65"/>
                    </a:lnTo>
                    <a:lnTo>
                      <a:pt x="250" y="47"/>
                    </a:lnTo>
                    <a:lnTo>
                      <a:pt x="281" y="28"/>
                    </a:lnTo>
                    <a:lnTo>
                      <a:pt x="314" y="12"/>
                    </a:lnTo>
                    <a:lnTo>
                      <a:pt x="346" y="1"/>
                    </a:lnTo>
                    <a:lnTo>
                      <a:pt x="379" y="0"/>
                    </a:lnTo>
                    <a:lnTo>
                      <a:pt x="416" y="12"/>
                    </a:lnTo>
                    <a:lnTo>
                      <a:pt x="455" y="40"/>
                    </a:lnTo>
                    <a:lnTo>
                      <a:pt x="455" y="40"/>
                    </a:lnTo>
                    <a:lnTo>
                      <a:pt x="462" y="49"/>
                    </a:lnTo>
                    <a:lnTo>
                      <a:pt x="470" y="56"/>
                    </a:lnTo>
                    <a:lnTo>
                      <a:pt x="479" y="61"/>
                    </a:lnTo>
                    <a:lnTo>
                      <a:pt x="490" y="65"/>
                    </a:lnTo>
                    <a:lnTo>
                      <a:pt x="500" y="68"/>
                    </a:lnTo>
                    <a:lnTo>
                      <a:pt x="510" y="70"/>
                    </a:lnTo>
                    <a:lnTo>
                      <a:pt x="520" y="72"/>
                    </a:lnTo>
                    <a:lnTo>
                      <a:pt x="532" y="74"/>
                    </a:lnTo>
                    <a:lnTo>
                      <a:pt x="542" y="76"/>
                    </a:lnTo>
                    <a:lnTo>
                      <a:pt x="552" y="80"/>
                    </a:lnTo>
                    <a:lnTo>
                      <a:pt x="552" y="8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2" name="Freeform 166"/>
              <p:cNvSpPr>
                <a:spLocks/>
              </p:cNvSpPr>
              <p:nvPr/>
            </p:nvSpPr>
            <p:spPr bwMode="auto">
              <a:xfrm>
                <a:off x="221" y="4069"/>
                <a:ext cx="4" cy="7"/>
              </a:xfrm>
              <a:custGeom>
                <a:avLst/>
                <a:gdLst>
                  <a:gd name="T0" fmla="*/ 0 w 168"/>
                  <a:gd name="T1" fmla="*/ 301 h 301"/>
                  <a:gd name="T2" fmla="*/ 0 w 168"/>
                  <a:gd name="T3" fmla="*/ 288 h 301"/>
                  <a:gd name="T4" fmla="*/ 5 w 168"/>
                  <a:gd name="T5" fmla="*/ 274 h 301"/>
                  <a:gd name="T6" fmla="*/ 15 w 168"/>
                  <a:gd name="T7" fmla="*/ 261 h 301"/>
                  <a:gd name="T8" fmla="*/ 27 w 168"/>
                  <a:gd name="T9" fmla="*/ 247 h 301"/>
                  <a:gd name="T10" fmla="*/ 41 w 168"/>
                  <a:gd name="T11" fmla="*/ 234 h 301"/>
                  <a:gd name="T12" fmla="*/ 56 w 168"/>
                  <a:gd name="T13" fmla="*/ 219 h 301"/>
                  <a:gd name="T14" fmla="*/ 71 w 168"/>
                  <a:gd name="T15" fmla="*/ 205 h 301"/>
                  <a:gd name="T16" fmla="*/ 86 w 168"/>
                  <a:gd name="T17" fmla="*/ 190 h 301"/>
                  <a:gd name="T18" fmla="*/ 98 w 168"/>
                  <a:gd name="T19" fmla="*/ 175 h 301"/>
                  <a:gd name="T20" fmla="*/ 107 w 168"/>
                  <a:gd name="T21" fmla="*/ 160 h 301"/>
                  <a:gd name="T22" fmla="*/ 107 w 168"/>
                  <a:gd name="T23" fmla="*/ 160 h 301"/>
                  <a:gd name="T24" fmla="*/ 116 w 168"/>
                  <a:gd name="T25" fmla="*/ 145 h 301"/>
                  <a:gd name="T26" fmla="*/ 124 w 168"/>
                  <a:gd name="T27" fmla="*/ 130 h 301"/>
                  <a:gd name="T28" fmla="*/ 131 w 168"/>
                  <a:gd name="T29" fmla="*/ 114 h 301"/>
                  <a:gd name="T30" fmla="*/ 137 w 168"/>
                  <a:gd name="T31" fmla="*/ 98 h 301"/>
                  <a:gd name="T32" fmla="*/ 142 w 168"/>
                  <a:gd name="T33" fmla="*/ 81 h 301"/>
                  <a:gd name="T34" fmla="*/ 146 w 168"/>
                  <a:gd name="T35" fmla="*/ 64 h 301"/>
                  <a:gd name="T36" fmla="*/ 150 w 168"/>
                  <a:gd name="T37" fmla="*/ 48 h 301"/>
                  <a:gd name="T38" fmla="*/ 155 w 168"/>
                  <a:gd name="T39" fmla="*/ 31 h 301"/>
                  <a:gd name="T40" fmla="*/ 161 w 168"/>
                  <a:gd name="T41" fmla="*/ 15 h 301"/>
                  <a:gd name="T42" fmla="*/ 168 w 168"/>
                  <a:gd name="T43" fmla="*/ 0 h 301"/>
                  <a:gd name="T44" fmla="*/ 168 w 168"/>
                  <a:gd name="T45" fmla="*/ 0 h 301"/>
                  <a:gd name="T46" fmla="*/ 167 w 168"/>
                  <a:gd name="T47" fmla="*/ 36 h 301"/>
                  <a:gd name="T48" fmla="*/ 162 w 168"/>
                  <a:gd name="T49" fmla="*/ 71 h 301"/>
                  <a:gd name="T50" fmla="*/ 151 w 168"/>
                  <a:gd name="T51" fmla="*/ 104 h 301"/>
                  <a:gd name="T52" fmla="*/ 137 w 168"/>
                  <a:gd name="T53" fmla="*/ 136 h 301"/>
                  <a:gd name="T54" fmla="*/ 118 w 168"/>
                  <a:gd name="T55" fmla="*/ 167 h 301"/>
                  <a:gd name="T56" fmla="*/ 98 w 168"/>
                  <a:gd name="T57" fmla="*/ 196 h 301"/>
                  <a:gd name="T58" fmla="*/ 74 w 168"/>
                  <a:gd name="T59" fmla="*/ 225 h 301"/>
                  <a:gd name="T60" fmla="*/ 50 w 168"/>
                  <a:gd name="T61" fmla="*/ 251 h 301"/>
                  <a:gd name="T62" fmla="*/ 24 w 168"/>
                  <a:gd name="T63" fmla="*/ 276 h 301"/>
                  <a:gd name="T64" fmla="*/ 0 w 168"/>
                  <a:gd name="T65" fmla="*/ 301 h 301"/>
                  <a:gd name="T66" fmla="*/ 0 w 168"/>
                  <a:gd name="T67"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8" h="301">
                    <a:moveTo>
                      <a:pt x="0" y="301"/>
                    </a:moveTo>
                    <a:lnTo>
                      <a:pt x="0" y="288"/>
                    </a:lnTo>
                    <a:lnTo>
                      <a:pt x="5" y="274"/>
                    </a:lnTo>
                    <a:lnTo>
                      <a:pt x="15" y="261"/>
                    </a:lnTo>
                    <a:lnTo>
                      <a:pt x="27" y="247"/>
                    </a:lnTo>
                    <a:lnTo>
                      <a:pt x="41" y="234"/>
                    </a:lnTo>
                    <a:lnTo>
                      <a:pt x="56" y="219"/>
                    </a:lnTo>
                    <a:lnTo>
                      <a:pt x="71" y="205"/>
                    </a:lnTo>
                    <a:lnTo>
                      <a:pt x="86" y="190"/>
                    </a:lnTo>
                    <a:lnTo>
                      <a:pt x="98" y="175"/>
                    </a:lnTo>
                    <a:lnTo>
                      <a:pt x="107" y="160"/>
                    </a:lnTo>
                    <a:lnTo>
                      <a:pt x="107" y="160"/>
                    </a:lnTo>
                    <a:lnTo>
                      <a:pt x="116" y="145"/>
                    </a:lnTo>
                    <a:lnTo>
                      <a:pt x="124" y="130"/>
                    </a:lnTo>
                    <a:lnTo>
                      <a:pt x="131" y="114"/>
                    </a:lnTo>
                    <a:lnTo>
                      <a:pt x="137" y="98"/>
                    </a:lnTo>
                    <a:lnTo>
                      <a:pt x="142" y="81"/>
                    </a:lnTo>
                    <a:lnTo>
                      <a:pt x="146" y="64"/>
                    </a:lnTo>
                    <a:lnTo>
                      <a:pt x="150" y="48"/>
                    </a:lnTo>
                    <a:lnTo>
                      <a:pt x="155" y="31"/>
                    </a:lnTo>
                    <a:lnTo>
                      <a:pt x="161" y="15"/>
                    </a:lnTo>
                    <a:lnTo>
                      <a:pt x="168" y="0"/>
                    </a:lnTo>
                    <a:lnTo>
                      <a:pt x="168" y="0"/>
                    </a:lnTo>
                    <a:lnTo>
                      <a:pt x="167" y="36"/>
                    </a:lnTo>
                    <a:lnTo>
                      <a:pt x="162" y="71"/>
                    </a:lnTo>
                    <a:lnTo>
                      <a:pt x="151" y="104"/>
                    </a:lnTo>
                    <a:lnTo>
                      <a:pt x="137" y="136"/>
                    </a:lnTo>
                    <a:lnTo>
                      <a:pt x="118" y="167"/>
                    </a:lnTo>
                    <a:lnTo>
                      <a:pt x="98" y="196"/>
                    </a:lnTo>
                    <a:lnTo>
                      <a:pt x="74" y="225"/>
                    </a:lnTo>
                    <a:lnTo>
                      <a:pt x="50" y="251"/>
                    </a:lnTo>
                    <a:lnTo>
                      <a:pt x="24" y="276"/>
                    </a:lnTo>
                    <a:lnTo>
                      <a:pt x="0" y="301"/>
                    </a:lnTo>
                    <a:lnTo>
                      <a:pt x="0" y="30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3" name="Freeform 167"/>
              <p:cNvSpPr>
                <a:spLocks/>
              </p:cNvSpPr>
              <p:nvPr/>
            </p:nvSpPr>
            <p:spPr bwMode="auto">
              <a:xfrm>
                <a:off x="221" y="4074"/>
                <a:ext cx="2" cy="3"/>
              </a:xfrm>
              <a:custGeom>
                <a:avLst/>
                <a:gdLst>
                  <a:gd name="T0" fmla="*/ 0 w 92"/>
                  <a:gd name="T1" fmla="*/ 110 h 110"/>
                  <a:gd name="T2" fmla="*/ 6 w 92"/>
                  <a:gd name="T3" fmla="*/ 101 h 110"/>
                  <a:gd name="T4" fmla="*/ 14 w 92"/>
                  <a:gd name="T5" fmla="*/ 92 h 110"/>
                  <a:gd name="T6" fmla="*/ 23 w 92"/>
                  <a:gd name="T7" fmla="*/ 82 h 110"/>
                  <a:gd name="T8" fmla="*/ 32 w 92"/>
                  <a:gd name="T9" fmla="*/ 71 h 110"/>
                  <a:gd name="T10" fmla="*/ 43 w 92"/>
                  <a:gd name="T11" fmla="*/ 59 h 110"/>
                  <a:gd name="T12" fmla="*/ 53 w 92"/>
                  <a:gd name="T13" fmla="*/ 48 h 110"/>
                  <a:gd name="T14" fmla="*/ 64 w 92"/>
                  <a:gd name="T15" fmla="*/ 36 h 110"/>
                  <a:gd name="T16" fmla="*/ 73 w 92"/>
                  <a:gd name="T17" fmla="*/ 23 h 110"/>
                  <a:gd name="T18" fmla="*/ 82 w 92"/>
                  <a:gd name="T19" fmla="*/ 11 h 110"/>
                  <a:gd name="T20" fmla="*/ 92 w 92"/>
                  <a:gd name="T21" fmla="*/ 0 h 110"/>
                  <a:gd name="T22" fmla="*/ 92 w 92"/>
                  <a:gd name="T23" fmla="*/ 0 h 110"/>
                  <a:gd name="T24" fmla="*/ 86 w 92"/>
                  <a:gd name="T25" fmla="*/ 13 h 110"/>
                  <a:gd name="T26" fmla="*/ 78 w 92"/>
                  <a:gd name="T27" fmla="*/ 26 h 110"/>
                  <a:gd name="T28" fmla="*/ 71 w 92"/>
                  <a:gd name="T29" fmla="*/ 38 h 110"/>
                  <a:gd name="T30" fmla="*/ 62 w 92"/>
                  <a:gd name="T31" fmla="*/ 50 h 110"/>
                  <a:gd name="T32" fmla="*/ 53 w 92"/>
                  <a:gd name="T33" fmla="*/ 61 h 110"/>
                  <a:gd name="T34" fmla="*/ 43 w 92"/>
                  <a:gd name="T35" fmla="*/ 72 h 110"/>
                  <a:gd name="T36" fmla="*/ 32 w 92"/>
                  <a:gd name="T37" fmla="*/ 82 h 110"/>
                  <a:gd name="T38" fmla="*/ 21 w 92"/>
                  <a:gd name="T39" fmla="*/ 91 h 110"/>
                  <a:gd name="T40" fmla="*/ 11 w 92"/>
                  <a:gd name="T41" fmla="*/ 101 h 110"/>
                  <a:gd name="T42" fmla="*/ 0 w 92"/>
                  <a:gd name="T43" fmla="*/ 110 h 110"/>
                  <a:gd name="T44" fmla="*/ 0 w 92"/>
                  <a:gd name="T45"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 h="110">
                    <a:moveTo>
                      <a:pt x="0" y="110"/>
                    </a:moveTo>
                    <a:lnTo>
                      <a:pt x="6" y="101"/>
                    </a:lnTo>
                    <a:lnTo>
                      <a:pt x="14" y="92"/>
                    </a:lnTo>
                    <a:lnTo>
                      <a:pt x="23" y="82"/>
                    </a:lnTo>
                    <a:lnTo>
                      <a:pt x="32" y="71"/>
                    </a:lnTo>
                    <a:lnTo>
                      <a:pt x="43" y="59"/>
                    </a:lnTo>
                    <a:lnTo>
                      <a:pt x="53" y="48"/>
                    </a:lnTo>
                    <a:lnTo>
                      <a:pt x="64" y="36"/>
                    </a:lnTo>
                    <a:lnTo>
                      <a:pt x="73" y="23"/>
                    </a:lnTo>
                    <a:lnTo>
                      <a:pt x="82" y="11"/>
                    </a:lnTo>
                    <a:lnTo>
                      <a:pt x="92" y="0"/>
                    </a:lnTo>
                    <a:lnTo>
                      <a:pt x="92" y="0"/>
                    </a:lnTo>
                    <a:lnTo>
                      <a:pt x="86" y="13"/>
                    </a:lnTo>
                    <a:lnTo>
                      <a:pt x="78" y="26"/>
                    </a:lnTo>
                    <a:lnTo>
                      <a:pt x="71" y="38"/>
                    </a:lnTo>
                    <a:lnTo>
                      <a:pt x="62" y="50"/>
                    </a:lnTo>
                    <a:lnTo>
                      <a:pt x="53" y="61"/>
                    </a:lnTo>
                    <a:lnTo>
                      <a:pt x="43" y="72"/>
                    </a:lnTo>
                    <a:lnTo>
                      <a:pt x="32" y="82"/>
                    </a:lnTo>
                    <a:lnTo>
                      <a:pt x="21" y="91"/>
                    </a:lnTo>
                    <a:lnTo>
                      <a:pt x="11" y="101"/>
                    </a:lnTo>
                    <a:lnTo>
                      <a:pt x="0" y="110"/>
                    </a:lnTo>
                    <a:lnTo>
                      <a:pt x="0" y="11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4" name="Freeform 168"/>
              <p:cNvSpPr>
                <a:spLocks/>
              </p:cNvSpPr>
              <p:nvPr/>
            </p:nvSpPr>
            <p:spPr bwMode="auto">
              <a:xfrm>
                <a:off x="220" y="4076"/>
                <a:ext cx="4" cy="14"/>
              </a:xfrm>
              <a:custGeom>
                <a:avLst/>
                <a:gdLst>
                  <a:gd name="T0" fmla="*/ 148 w 150"/>
                  <a:gd name="T1" fmla="*/ 152 h 663"/>
                  <a:gd name="T2" fmla="*/ 130 w 150"/>
                  <a:gd name="T3" fmla="*/ 296 h 663"/>
                  <a:gd name="T4" fmla="*/ 102 w 150"/>
                  <a:gd name="T5" fmla="*/ 407 h 663"/>
                  <a:gd name="T6" fmla="*/ 97 w 150"/>
                  <a:gd name="T7" fmla="*/ 515 h 663"/>
                  <a:gd name="T8" fmla="*/ 76 w 150"/>
                  <a:gd name="T9" fmla="*/ 617 h 663"/>
                  <a:gd name="T10" fmla="*/ 31 w 150"/>
                  <a:gd name="T11" fmla="*/ 663 h 663"/>
                  <a:gd name="T12" fmla="*/ 31 w 150"/>
                  <a:gd name="T13" fmla="*/ 637 h 663"/>
                  <a:gd name="T14" fmla="*/ 74 w 150"/>
                  <a:gd name="T15" fmla="*/ 587 h 663"/>
                  <a:gd name="T16" fmla="*/ 82 w 150"/>
                  <a:gd name="T17" fmla="*/ 532 h 663"/>
                  <a:gd name="T18" fmla="*/ 26 w 150"/>
                  <a:gd name="T19" fmla="*/ 585 h 663"/>
                  <a:gd name="T20" fmla="*/ 64 w 150"/>
                  <a:gd name="T21" fmla="*/ 536 h 663"/>
                  <a:gd name="T22" fmla="*/ 87 w 150"/>
                  <a:gd name="T23" fmla="*/ 482 h 663"/>
                  <a:gd name="T24" fmla="*/ 59 w 150"/>
                  <a:gd name="T25" fmla="*/ 490 h 663"/>
                  <a:gd name="T26" fmla="*/ 28 w 150"/>
                  <a:gd name="T27" fmla="*/ 516 h 663"/>
                  <a:gd name="T28" fmla="*/ 5 w 150"/>
                  <a:gd name="T29" fmla="*/ 542 h 663"/>
                  <a:gd name="T30" fmla="*/ 31 w 150"/>
                  <a:gd name="T31" fmla="*/ 505 h 663"/>
                  <a:gd name="T32" fmla="*/ 72 w 150"/>
                  <a:gd name="T33" fmla="*/ 460 h 663"/>
                  <a:gd name="T34" fmla="*/ 73 w 150"/>
                  <a:gd name="T35" fmla="*/ 432 h 663"/>
                  <a:gd name="T36" fmla="*/ 37 w 150"/>
                  <a:gd name="T37" fmla="*/ 451 h 663"/>
                  <a:gd name="T38" fmla="*/ 6 w 150"/>
                  <a:gd name="T39" fmla="*/ 483 h 663"/>
                  <a:gd name="T40" fmla="*/ 8 w 150"/>
                  <a:gd name="T41" fmla="*/ 470 h 663"/>
                  <a:gd name="T42" fmla="*/ 51 w 150"/>
                  <a:gd name="T43" fmla="*/ 427 h 663"/>
                  <a:gd name="T44" fmla="*/ 84 w 150"/>
                  <a:gd name="T45" fmla="*/ 404 h 663"/>
                  <a:gd name="T46" fmla="*/ 97 w 150"/>
                  <a:gd name="T47" fmla="*/ 373 h 663"/>
                  <a:gd name="T48" fmla="*/ 82 w 150"/>
                  <a:gd name="T49" fmla="*/ 336 h 663"/>
                  <a:gd name="T50" fmla="*/ 32 w 150"/>
                  <a:gd name="T51" fmla="*/ 366 h 663"/>
                  <a:gd name="T52" fmla="*/ 93 w 150"/>
                  <a:gd name="T53" fmla="*/ 307 h 663"/>
                  <a:gd name="T54" fmla="*/ 113 w 150"/>
                  <a:gd name="T55" fmla="*/ 231 h 663"/>
                  <a:gd name="T56" fmla="*/ 76 w 150"/>
                  <a:gd name="T57" fmla="*/ 252 h 663"/>
                  <a:gd name="T58" fmla="*/ 44 w 150"/>
                  <a:gd name="T59" fmla="*/ 283 h 663"/>
                  <a:gd name="T60" fmla="*/ 16 w 150"/>
                  <a:gd name="T61" fmla="*/ 316 h 663"/>
                  <a:gd name="T62" fmla="*/ 53 w 150"/>
                  <a:gd name="T63" fmla="*/ 258 h 663"/>
                  <a:gd name="T64" fmla="*/ 102 w 150"/>
                  <a:gd name="T65" fmla="*/ 211 h 663"/>
                  <a:gd name="T66" fmla="*/ 122 w 150"/>
                  <a:gd name="T67" fmla="*/ 175 h 663"/>
                  <a:gd name="T68" fmla="*/ 118 w 150"/>
                  <a:gd name="T69" fmla="*/ 156 h 663"/>
                  <a:gd name="T70" fmla="*/ 108 w 150"/>
                  <a:gd name="T71" fmla="*/ 160 h 663"/>
                  <a:gd name="T72" fmla="*/ 21 w 150"/>
                  <a:gd name="T73" fmla="*/ 246 h 663"/>
                  <a:gd name="T74" fmla="*/ 44 w 150"/>
                  <a:gd name="T75" fmla="*/ 196 h 663"/>
                  <a:gd name="T76" fmla="*/ 104 w 150"/>
                  <a:gd name="T77" fmla="*/ 137 h 663"/>
                  <a:gd name="T78" fmla="*/ 113 w 150"/>
                  <a:gd name="T79" fmla="*/ 95 h 663"/>
                  <a:gd name="T80" fmla="*/ 73 w 150"/>
                  <a:gd name="T81" fmla="*/ 123 h 663"/>
                  <a:gd name="T82" fmla="*/ 39 w 150"/>
                  <a:gd name="T83" fmla="*/ 157 h 663"/>
                  <a:gd name="T84" fmla="*/ 21 w 150"/>
                  <a:gd name="T85" fmla="*/ 156 h 663"/>
                  <a:gd name="T86" fmla="*/ 51 w 150"/>
                  <a:gd name="T87" fmla="*/ 128 h 663"/>
                  <a:gd name="T88" fmla="*/ 82 w 150"/>
                  <a:gd name="T89" fmla="*/ 97 h 663"/>
                  <a:gd name="T90" fmla="*/ 109 w 150"/>
                  <a:gd name="T91" fmla="*/ 84 h 663"/>
                  <a:gd name="T92" fmla="*/ 128 w 150"/>
                  <a:gd name="T93" fmla="*/ 50 h 663"/>
                  <a:gd name="T94" fmla="*/ 32 w 150"/>
                  <a:gd name="T95" fmla="*/ 92 h 663"/>
                  <a:gd name="T96" fmla="*/ 83 w 150"/>
                  <a:gd name="T97" fmla="*/ 54 h 663"/>
                  <a:gd name="T98" fmla="*/ 128 w 150"/>
                  <a:gd name="T99" fmla="*/ 1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0" h="663">
                    <a:moveTo>
                      <a:pt x="148" y="30"/>
                    </a:moveTo>
                    <a:lnTo>
                      <a:pt x="149" y="72"/>
                    </a:lnTo>
                    <a:lnTo>
                      <a:pt x="150" y="113"/>
                    </a:lnTo>
                    <a:lnTo>
                      <a:pt x="148" y="152"/>
                    </a:lnTo>
                    <a:lnTo>
                      <a:pt x="146" y="189"/>
                    </a:lnTo>
                    <a:lnTo>
                      <a:pt x="142" y="225"/>
                    </a:lnTo>
                    <a:lnTo>
                      <a:pt x="137" y="261"/>
                    </a:lnTo>
                    <a:lnTo>
                      <a:pt x="130" y="296"/>
                    </a:lnTo>
                    <a:lnTo>
                      <a:pt x="123" y="331"/>
                    </a:lnTo>
                    <a:lnTo>
                      <a:pt x="113" y="369"/>
                    </a:lnTo>
                    <a:lnTo>
                      <a:pt x="102" y="407"/>
                    </a:lnTo>
                    <a:lnTo>
                      <a:pt x="102" y="407"/>
                    </a:lnTo>
                    <a:lnTo>
                      <a:pt x="96" y="432"/>
                    </a:lnTo>
                    <a:lnTo>
                      <a:pt x="95" y="459"/>
                    </a:lnTo>
                    <a:lnTo>
                      <a:pt x="96" y="487"/>
                    </a:lnTo>
                    <a:lnTo>
                      <a:pt x="97" y="515"/>
                    </a:lnTo>
                    <a:lnTo>
                      <a:pt x="98" y="543"/>
                    </a:lnTo>
                    <a:lnTo>
                      <a:pt x="95" y="569"/>
                    </a:lnTo>
                    <a:lnTo>
                      <a:pt x="89" y="594"/>
                    </a:lnTo>
                    <a:lnTo>
                      <a:pt x="76" y="617"/>
                    </a:lnTo>
                    <a:lnTo>
                      <a:pt x="55" y="637"/>
                    </a:lnTo>
                    <a:lnTo>
                      <a:pt x="26" y="653"/>
                    </a:lnTo>
                    <a:lnTo>
                      <a:pt x="31" y="653"/>
                    </a:lnTo>
                    <a:lnTo>
                      <a:pt x="31" y="663"/>
                    </a:lnTo>
                    <a:lnTo>
                      <a:pt x="26" y="663"/>
                    </a:lnTo>
                    <a:lnTo>
                      <a:pt x="26" y="663"/>
                    </a:lnTo>
                    <a:lnTo>
                      <a:pt x="26" y="649"/>
                    </a:lnTo>
                    <a:lnTo>
                      <a:pt x="31" y="637"/>
                    </a:lnTo>
                    <a:lnTo>
                      <a:pt x="39" y="624"/>
                    </a:lnTo>
                    <a:lnTo>
                      <a:pt x="50" y="612"/>
                    </a:lnTo>
                    <a:lnTo>
                      <a:pt x="63" y="600"/>
                    </a:lnTo>
                    <a:lnTo>
                      <a:pt x="74" y="587"/>
                    </a:lnTo>
                    <a:lnTo>
                      <a:pt x="82" y="574"/>
                    </a:lnTo>
                    <a:lnTo>
                      <a:pt x="87" y="561"/>
                    </a:lnTo>
                    <a:lnTo>
                      <a:pt x="88" y="547"/>
                    </a:lnTo>
                    <a:lnTo>
                      <a:pt x="82" y="532"/>
                    </a:lnTo>
                    <a:lnTo>
                      <a:pt x="11" y="613"/>
                    </a:lnTo>
                    <a:lnTo>
                      <a:pt x="11" y="613"/>
                    </a:lnTo>
                    <a:lnTo>
                      <a:pt x="17" y="599"/>
                    </a:lnTo>
                    <a:lnTo>
                      <a:pt x="26" y="585"/>
                    </a:lnTo>
                    <a:lnTo>
                      <a:pt x="35" y="573"/>
                    </a:lnTo>
                    <a:lnTo>
                      <a:pt x="44" y="561"/>
                    </a:lnTo>
                    <a:lnTo>
                      <a:pt x="54" y="549"/>
                    </a:lnTo>
                    <a:lnTo>
                      <a:pt x="64" y="536"/>
                    </a:lnTo>
                    <a:lnTo>
                      <a:pt x="72" y="524"/>
                    </a:lnTo>
                    <a:lnTo>
                      <a:pt x="79" y="511"/>
                    </a:lnTo>
                    <a:lnTo>
                      <a:pt x="84" y="497"/>
                    </a:lnTo>
                    <a:lnTo>
                      <a:pt x="87" y="482"/>
                    </a:lnTo>
                    <a:lnTo>
                      <a:pt x="87" y="482"/>
                    </a:lnTo>
                    <a:lnTo>
                      <a:pt x="77" y="483"/>
                    </a:lnTo>
                    <a:lnTo>
                      <a:pt x="68" y="486"/>
                    </a:lnTo>
                    <a:lnTo>
                      <a:pt x="59" y="490"/>
                    </a:lnTo>
                    <a:lnTo>
                      <a:pt x="50" y="495"/>
                    </a:lnTo>
                    <a:lnTo>
                      <a:pt x="43" y="501"/>
                    </a:lnTo>
                    <a:lnTo>
                      <a:pt x="36" y="508"/>
                    </a:lnTo>
                    <a:lnTo>
                      <a:pt x="28" y="516"/>
                    </a:lnTo>
                    <a:lnTo>
                      <a:pt x="21" y="524"/>
                    </a:lnTo>
                    <a:lnTo>
                      <a:pt x="13" y="533"/>
                    </a:lnTo>
                    <a:lnTo>
                      <a:pt x="5" y="542"/>
                    </a:lnTo>
                    <a:lnTo>
                      <a:pt x="5" y="542"/>
                    </a:lnTo>
                    <a:lnTo>
                      <a:pt x="7" y="533"/>
                    </a:lnTo>
                    <a:lnTo>
                      <a:pt x="14" y="524"/>
                    </a:lnTo>
                    <a:lnTo>
                      <a:pt x="22" y="515"/>
                    </a:lnTo>
                    <a:lnTo>
                      <a:pt x="31" y="505"/>
                    </a:lnTo>
                    <a:lnTo>
                      <a:pt x="42" y="495"/>
                    </a:lnTo>
                    <a:lnTo>
                      <a:pt x="52" y="484"/>
                    </a:lnTo>
                    <a:lnTo>
                      <a:pt x="63" y="472"/>
                    </a:lnTo>
                    <a:lnTo>
                      <a:pt x="72" y="460"/>
                    </a:lnTo>
                    <a:lnTo>
                      <a:pt x="78" y="446"/>
                    </a:lnTo>
                    <a:lnTo>
                      <a:pt x="82" y="432"/>
                    </a:lnTo>
                    <a:lnTo>
                      <a:pt x="82" y="432"/>
                    </a:lnTo>
                    <a:lnTo>
                      <a:pt x="73" y="432"/>
                    </a:lnTo>
                    <a:lnTo>
                      <a:pt x="64" y="435"/>
                    </a:lnTo>
                    <a:lnTo>
                      <a:pt x="54" y="439"/>
                    </a:lnTo>
                    <a:lnTo>
                      <a:pt x="45" y="445"/>
                    </a:lnTo>
                    <a:lnTo>
                      <a:pt x="37" y="451"/>
                    </a:lnTo>
                    <a:lnTo>
                      <a:pt x="29" y="458"/>
                    </a:lnTo>
                    <a:lnTo>
                      <a:pt x="21" y="466"/>
                    </a:lnTo>
                    <a:lnTo>
                      <a:pt x="13" y="475"/>
                    </a:lnTo>
                    <a:lnTo>
                      <a:pt x="6" y="483"/>
                    </a:lnTo>
                    <a:lnTo>
                      <a:pt x="0" y="492"/>
                    </a:lnTo>
                    <a:lnTo>
                      <a:pt x="0" y="492"/>
                    </a:lnTo>
                    <a:lnTo>
                      <a:pt x="0" y="482"/>
                    </a:lnTo>
                    <a:lnTo>
                      <a:pt x="8" y="470"/>
                    </a:lnTo>
                    <a:lnTo>
                      <a:pt x="22" y="455"/>
                    </a:lnTo>
                    <a:lnTo>
                      <a:pt x="37" y="440"/>
                    </a:lnTo>
                    <a:lnTo>
                      <a:pt x="51" y="427"/>
                    </a:lnTo>
                    <a:lnTo>
                      <a:pt x="51" y="427"/>
                    </a:lnTo>
                    <a:lnTo>
                      <a:pt x="61" y="425"/>
                    </a:lnTo>
                    <a:lnTo>
                      <a:pt x="70" y="419"/>
                    </a:lnTo>
                    <a:lnTo>
                      <a:pt x="77" y="412"/>
                    </a:lnTo>
                    <a:lnTo>
                      <a:pt x="84" y="404"/>
                    </a:lnTo>
                    <a:lnTo>
                      <a:pt x="92" y="397"/>
                    </a:lnTo>
                    <a:lnTo>
                      <a:pt x="92" y="397"/>
                    </a:lnTo>
                    <a:lnTo>
                      <a:pt x="95" y="385"/>
                    </a:lnTo>
                    <a:lnTo>
                      <a:pt x="97" y="373"/>
                    </a:lnTo>
                    <a:lnTo>
                      <a:pt x="97" y="359"/>
                    </a:lnTo>
                    <a:lnTo>
                      <a:pt x="95" y="347"/>
                    </a:lnTo>
                    <a:lnTo>
                      <a:pt x="92" y="336"/>
                    </a:lnTo>
                    <a:lnTo>
                      <a:pt x="82" y="336"/>
                    </a:lnTo>
                    <a:lnTo>
                      <a:pt x="16" y="407"/>
                    </a:lnTo>
                    <a:lnTo>
                      <a:pt x="16" y="407"/>
                    </a:lnTo>
                    <a:lnTo>
                      <a:pt x="21" y="385"/>
                    </a:lnTo>
                    <a:lnTo>
                      <a:pt x="32" y="366"/>
                    </a:lnTo>
                    <a:lnTo>
                      <a:pt x="46" y="350"/>
                    </a:lnTo>
                    <a:lnTo>
                      <a:pt x="62" y="336"/>
                    </a:lnTo>
                    <a:lnTo>
                      <a:pt x="78" y="322"/>
                    </a:lnTo>
                    <a:lnTo>
                      <a:pt x="93" y="307"/>
                    </a:lnTo>
                    <a:lnTo>
                      <a:pt x="105" y="292"/>
                    </a:lnTo>
                    <a:lnTo>
                      <a:pt x="114" y="274"/>
                    </a:lnTo>
                    <a:lnTo>
                      <a:pt x="117" y="254"/>
                    </a:lnTo>
                    <a:lnTo>
                      <a:pt x="113" y="231"/>
                    </a:lnTo>
                    <a:lnTo>
                      <a:pt x="113" y="231"/>
                    </a:lnTo>
                    <a:lnTo>
                      <a:pt x="97" y="238"/>
                    </a:lnTo>
                    <a:lnTo>
                      <a:pt x="85" y="245"/>
                    </a:lnTo>
                    <a:lnTo>
                      <a:pt x="76" y="252"/>
                    </a:lnTo>
                    <a:lnTo>
                      <a:pt x="67" y="259"/>
                    </a:lnTo>
                    <a:lnTo>
                      <a:pt x="60" y="266"/>
                    </a:lnTo>
                    <a:lnTo>
                      <a:pt x="51" y="274"/>
                    </a:lnTo>
                    <a:lnTo>
                      <a:pt x="44" y="283"/>
                    </a:lnTo>
                    <a:lnTo>
                      <a:pt x="36" y="292"/>
                    </a:lnTo>
                    <a:lnTo>
                      <a:pt x="26" y="303"/>
                    </a:lnTo>
                    <a:lnTo>
                      <a:pt x="16" y="316"/>
                    </a:lnTo>
                    <a:lnTo>
                      <a:pt x="16" y="316"/>
                    </a:lnTo>
                    <a:lnTo>
                      <a:pt x="23" y="299"/>
                    </a:lnTo>
                    <a:lnTo>
                      <a:pt x="31" y="284"/>
                    </a:lnTo>
                    <a:lnTo>
                      <a:pt x="42" y="271"/>
                    </a:lnTo>
                    <a:lnTo>
                      <a:pt x="53" y="258"/>
                    </a:lnTo>
                    <a:lnTo>
                      <a:pt x="66" y="247"/>
                    </a:lnTo>
                    <a:lnTo>
                      <a:pt x="78" y="235"/>
                    </a:lnTo>
                    <a:lnTo>
                      <a:pt x="90" y="223"/>
                    </a:lnTo>
                    <a:lnTo>
                      <a:pt x="102" y="211"/>
                    </a:lnTo>
                    <a:lnTo>
                      <a:pt x="113" y="197"/>
                    </a:lnTo>
                    <a:lnTo>
                      <a:pt x="123" y="181"/>
                    </a:lnTo>
                    <a:lnTo>
                      <a:pt x="123" y="181"/>
                    </a:lnTo>
                    <a:lnTo>
                      <a:pt x="122" y="175"/>
                    </a:lnTo>
                    <a:lnTo>
                      <a:pt x="122" y="170"/>
                    </a:lnTo>
                    <a:lnTo>
                      <a:pt x="123" y="164"/>
                    </a:lnTo>
                    <a:lnTo>
                      <a:pt x="121" y="159"/>
                    </a:lnTo>
                    <a:lnTo>
                      <a:pt x="118" y="156"/>
                    </a:lnTo>
                    <a:lnTo>
                      <a:pt x="118" y="156"/>
                    </a:lnTo>
                    <a:lnTo>
                      <a:pt x="114" y="155"/>
                    </a:lnTo>
                    <a:lnTo>
                      <a:pt x="111" y="157"/>
                    </a:lnTo>
                    <a:lnTo>
                      <a:pt x="108" y="160"/>
                    </a:lnTo>
                    <a:lnTo>
                      <a:pt x="104" y="163"/>
                    </a:lnTo>
                    <a:lnTo>
                      <a:pt x="102" y="166"/>
                    </a:lnTo>
                    <a:lnTo>
                      <a:pt x="21" y="246"/>
                    </a:lnTo>
                    <a:lnTo>
                      <a:pt x="21" y="246"/>
                    </a:lnTo>
                    <a:lnTo>
                      <a:pt x="19" y="235"/>
                    </a:lnTo>
                    <a:lnTo>
                      <a:pt x="23" y="223"/>
                    </a:lnTo>
                    <a:lnTo>
                      <a:pt x="32" y="210"/>
                    </a:lnTo>
                    <a:lnTo>
                      <a:pt x="44" y="196"/>
                    </a:lnTo>
                    <a:lnTo>
                      <a:pt x="59" y="182"/>
                    </a:lnTo>
                    <a:lnTo>
                      <a:pt x="74" y="168"/>
                    </a:lnTo>
                    <a:lnTo>
                      <a:pt x="89" y="153"/>
                    </a:lnTo>
                    <a:lnTo>
                      <a:pt x="104" y="137"/>
                    </a:lnTo>
                    <a:lnTo>
                      <a:pt x="118" y="123"/>
                    </a:lnTo>
                    <a:lnTo>
                      <a:pt x="128" y="110"/>
                    </a:lnTo>
                    <a:lnTo>
                      <a:pt x="113" y="95"/>
                    </a:lnTo>
                    <a:lnTo>
                      <a:pt x="113" y="95"/>
                    </a:lnTo>
                    <a:lnTo>
                      <a:pt x="101" y="100"/>
                    </a:lnTo>
                    <a:lnTo>
                      <a:pt x="91" y="107"/>
                    </a:lnTo>
                    <a:lnTo>
                      <a:pt x="81" y="115"/>
                    </a:lnTo>
                    <a:lnTo>
                      <a:pt x="73" y="123"/>
                    </a:lnTo>
                    <a:lnTo>
                      <a:pt x="64" y="131"/>
                    </a:lnTo>
                    <a:lnTo>
                      <a:pt x="55" y="141"/>
                    </a:lnTo>
                    <a:lnTo>
                      <a:pt x="47" y="149"/>
                    </a:lnTo>
                    <a:lnTo>
                      <a:pt x="39" y="157"/>
                    </a:lnTo>
                    <a:lnTo>
                      <a:pt x="30" y="164"/>
                    </a:lnTo>
                    <a:lnTo>
                      <a:pt x="21" y="171"/>
                    </a:lnTo>
                    <a:lnTo>
                      <a:pt x="21" y="156"/>
                    </a:lnTo>
                    <a:lnTo>
                      <a:pt x="21" y="156"/>
                    </a:lnTo>
                    <a:lnTo>
                      <a:pt x="29" y="151"/>
                    </a:lnTo>
                    <a:lnTo>
                      <a:pt x="37" y="145"/>
                    </a:lnTo>
                    <a:lnTo>
                      <a:pt x="44" y="136"/>
                    </a:lnTo>
                    <a:lnTo>
                      <a:pt x="51" y="128"/>
                    </a:lnTo>
                    <a:lnTo>
                      <a:pt x="59" y="119"/>
                    </a:lnTo>
                    <a:lnTo>
                      <a:pt x="66" y="111"/>
                    </a:lnTo>
                    <a:lnTo>
                      <a:pt x="74" y="103"/>
                    </a:lnTo>
                    <a:lnTo>
                      <a:pt x="82" y="97"/>
                    </a:lnTo>
                    <a:lnTo>
                      <a:pt x="91" y="92"/>
                    </a:lnTo>
                    <a:lnTo>
                      <a:pt x="102" y="90"/>
                    </a:lnTo>
                    <a:lnTo>
                      <a:pt x="102" y="90"/>
                    </a:lnTo>
                    <a:lnTo>
                      <a:pt x="109" y="84"/>
                    </a:lnTo>
                    <a:lnTo>
                      <a:pt x="115" y="77"/>
                    </a:lnTo>
                    <a:lnTo>
                      <a:pt x="121" y="68"/>
                    </a:lnTo>
                    <a:lnTo>
                      <a:pt x="125" y="59"/>
                    </a:lnTo>
                    <a:lnTo>
                      <a:pt x="128" y="50"/>
                    </a:lnTo>
                    <a:lnTo>
                      <a:pt x="118" y="40"/>
                    </a:lnTo>
                    <a:lnTo>
                      <a:pt x="21" y="105"/>
                    </a:lnTo>
                    <a:lnTo>
                      <a:pt x="21" y="105"/>
                    </a:lnTo>
                    <a:lnTo>
                      <a:pt x="32" y="92"/>
                    </a:lnTo>
                    <a:lnTo>
                      <a:pt x="45" y="82"/>
                    </a:lnTo>
                    <a:lnTo>
                      <a:pt x="57" y="72"/>
                    </a:lnTo>
                    <a:lnTo>
                      <a:pt x="70" y="63"/>
                    </a:lnTo>
                    <a:lnTo>
                      <a:pt x="83" y="54"/>
                    </a:lnTo>
                    <a:lnTo>
                      <a:pt x="95" y="45"/>
                    </a:lnTo>
                    <a:lnTo>
                      <a:pt x="107" y="35"/>
                    </a:lnTo>
                    <a:lnTo>
                      <a:pt x="118" y="25"/>
                    </a:lnTo>
                    <a:lnTo>
                      <a:pt x="128" y="13"/>
                    </a:lnTo>
                    <a:lnTo>
                      <a:pt x="138" y="0"/>
                    </a:lnTo>
                    <a:lnTo>
                      <a:pt x="148" y="30"/>
                    </a:lnTo>
                    <a:lnTo>
                      <a:pt x="148" y="30"/>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5" name="Freeform 169"/>
              <p:cNvSpPr>
                <a:spLocks/>
              </p:cNvSpPr>
              <p:nvPr/>
            </p:nvSpPr>
            <p:spPr bwMode="auto">
              <a:xfrm>
                <a:off x="223" y="4091"/>
                <a:ext cx="2" cy="12"/>
              </a:xfrm>
              <a:custGeom>
                <a:avLst/>
                <a:gdLst>
                  <a:gd name="T0" fmla="*/ 70 w 82"/>
                  <a:gd name="T1" fmla="*/ 426 h 517"/>
                  <a:gd name="T2" fmla="*/ 63 w 82"/>
                  <a:gd name="T3" fmla="*/ 454 h 517"/>
                  <a:gd name="T4" fmla="*/ 57 w 82"/>
                  <a:gd name="T5" fmla="*/ 487 h 517"/>
                  <a:gd name="T6" fmla="*/ 44 w 82"/>
                  <a:gd name="T7" fmla="*/ 487 h 517"/>
                  <a:gd name="T8" fmla="*/ 33 w 82"/>
                  <a:gd name="T9" fmla="*/ 508 h 517"/>
                  <a:gd name="T10" fmla="*/ 11 w 82"/>
                  <a:gd name="T11" fmla="*/ 517 h 517"/>
                  <a:gd name="T12" fmla="*/ 11 w 82"/>
                  <a:gd name="T13" fmla="*/ 507 h 517"/>
                  <a:gd name="T14" fmla="*/ 25 w 82"/>
                  <a:gd name="T15" fmla="*/ 496 h 517"/>
                  <a:gd name="T16" fmla="*/ 36 w 82"/>
                  <a:gd name="T17" fmla="*/ 482 h 517"/>
                  <a:gd name="T18" fmla="*/ 46 w 82"/>
                  <a:gd name="T19" fmla="*/ 449 h 517"/>
                  <a:gd name="T20" fmla="*/ 60 w 82"/>
                  <a:gd name="T21" fmla="*/ 381 h 517"/>
                  <a:gd name="T22" fmla="*/ 66 w 82"/>
                  <a:gd name="T23" fmla="*/ 311 h 517"/>
                  <a:gd name="T24" fmla="*/ 66 w 82"/>
                  <a:gd name="T25" fmla="*/ 241 h 517"/>
                  <a:gd name="T26" fmla="*/ 64 w 82"/>
                  <a:gd name="T27" fmla="*/ 173 h 517"/>
                  <a:gd name="T28" fmla="*/ 62 w 82"/>
                  <a:gd name="T29" fmla="*/ 141 h 517"/>
                  <a:gd name="T30" fmla="*/ 48 w 82"/>
                  <a:gd name="T31" fmla="*/ 171 h 517"/>
                  <a:gd name="T32" fmla="*/ 42 w 82"/>
                  <a:gd name="T33" fmla="*/ 203 h 517"/>
                  <a:gd name="T34" fmla="*/ 41 w 82"/>
                  <a:gd name="T35" fmla="*/ 236 h 517"/>
                  <a:gd name="T36" fmla="*/ 40 w 82"/>
                  <a:gd name="T37" fmla="*/ 269 h 517"/>
                  <a:gd name="T38" fmla="*/ 36 w 82"/>
                  <a:gd name="T39" fmla="*/ 301 h 517"/>
                  <a:gd name="T40" fmla="*/ 33 w 82"/>
                  <a:gd name="T41" fmla="*/ 314 h 517"/>
                  <a:gd name="T42" fmla="*/ 31 w 82"/>
                  <a:gd name="T43" fmla="*/ 342 h 517"/>
                  <a:gd name="T44" fmla="*/ 29 w 82"/>
                  <a:gd name="T45" fmla="*/ 371 h 517"/>
                  <a:gd name="T46" fmla="*/ 23 w 82"/>
                  <a:gd name="T47" fmla="*/ 397 h 517"/>
                  <a:gd name="T48" fmla="*/ 10 w 82"/>
                  <a:gd name="T49" fmla="*/ 421 h 517"/>
                  <a:gd name="T50" fmla="*/ 0 w 82"/>
                  <a:gd name="T51" fmla="*/ 432 h 517"/>
                  <a:gd name="T52" fmla="*/ 15 w 82"/>
                  <a:gd name="T53" fmla="*/ 368 h 517"/>
                  <a:gd name="T54" fmla="*/ 22 w 82"/>
                  <a:gd name="T55" fmla="*/ 294 h 517"/>
                  <a:gd name="T56" fmla="*/ 28 w 82"/>
                  <a:gd name="T57" fmla="*/ 218 h 517"/>
                  <a:gd name="T58" fmla="*/ 38 w 82"/>
                  <a:gd name="T59" fmla="*/ 144 h 517"/>
                  <a:gd name="T60" fmla="*/ 62 w 82"/>
                  <a:gd name="T61" fmla="*/ 75 h 517"/>
                  <a:gd name="T62" fmla="*/ 82 w 82"/>
                  <a:gd name="T63" fmla="*/ 0 h 517"/>
                  <a:gd name="T64" fmla="*/ 73 w 82"/>
                  <a:gd name="T65" fmla="*/ 82 h 517"/>
                  <a:gd name="T66" fmla="*/ 72 w 82"/>
                  <a:gd name="T67" fmla="*/ 162 h 517"/>
                  <a:gd name="T68" fmla="*/ 76 w 82"/>
                  <a:gd name="T69" fmla="*/ 242 h 517"/>
                  <a:gd name="T70" fmla="*/ 77 w 82"/>
                  <a:gd name="T71" fmla="*/ 324 h 517"/>
                  <a:gd name="T72" fmla="*/ 72 w 82"/>
                  <a:gd name="T73" fmla="*/ 412 h 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82" h="517">
                    <a:moveTo>
                      <a:pt x="72" y="412"/>
                    </a:moveTo>
                    <a:lnTo>
                      <a:pt x="70" y="426"/>
                    </a:lnTo>
                    <a:lnTo>
                      <a:pt x="67" y="440"/>
                    </a:lnTo>
                    <a:lnTo>
                      <a:pt x="63" y="454"/>
                    </a:lnTo>
                    <a:lnTo>
                      <a:pt x="59" y="469"/>
                    </a:lnTo>
                    <a:lnTo>
                      <a:pt x="57" y="487"/>
                    </a:lnTo>
                    <a:lnTo>
                      <a:pt x="57" y="487"/>
                    </a:lnTo>
                    <a:lnTo>
                      <a:pt x="44" y="487"/>
                    </a:lnTo>
                    <a:lnTo>
                      <a:pt x="38" y="496"/>
                    </a:lnTo>
                    <a:lnTo>
                      <a:pt x="33" y="508"/>
                    </a:lnTo>
                    <a:lnTo>
                      <a:pt x="25" y="516"/>
                    </a:lnTo>
                    <a:lnTo>
                      <a:pt x="11" y="517"/>
                    </a:lnTo>
                    <a:lnTo>
                      <a:pt x="11" y="517"/>
                    </a:lnTo>
                    <a:lnTo>
                      <a:pt x="11" y="507"/>
                    </a:lnTo>
                    <a:lnTo>
                      <a:pt x="17" y="501"/>
                    </a:lnTo>
                    <a:lnTo>
                      <a:pt x="25" y="496"/>
                    </a:lnTo>
                    <a:lnTo>
                      <a:pt x="32" y="490"/>
                    </a:lnTo>
                    <a:lnTo>
                      <a:pt x="36" y="482"/>
                    </a:lnTo>
                    <a:lnTo>
                      <a:pt x="36" y="482"/>
                    </a:lnTo>
                    <a:lnTo>
                      <a:pt x="46" y="449"/>
                    </a:lnTo>
                    <a:lnTo>
                      <a:pt x="54" y="415"/>
                    </a:lnTo>
                    <a:lnTo>
                      <a:pt x="60" y="381"/>
                    </a:lnTo>
                    <a:lnTo>
                      <a:pt x="64" y="345"/>
                    </a:lnTo>
                    <a:lnTo>
                      <a:pt x="66" y="311"/>
                    </a:lnTo>
                    <a:lnTo>
                      <a:pt x="67" y="276"/>
                    </a:lnTo>
                    <a:lnTo>
                      <a:pt x="66" y="241"/>
                    </a:lnTo>
                    <a:lnTo>
                      <a:pt x="65" y="207"/>
                    </a:lnTo>
                    <a:lnTo>
                      <a:pt x="64" y="173"/>
                    </a:lnTo>
                    <a:lnTo>
                      <a:pt x="62" y="141"/>
                    </a:lnTo>
                    <a:lnTo>
                      <a:pt x="62" y="141"/>
                    </a:lnTo>
                    <a:lnTo>
                      <a:pt x="54" y="156"/>
                    </a:lnTo>
                    <a:lnTo>
                      <a:pt x="48" y="171"/>
                    </a:lnTo>
                    <a:lnTo>
                      <a:pt x="44" y="187"/>
                    </a:lnTo>
                    <a:lnTo>
                      <a:pt x="42" y="203"/>
                    </a:lnTo>
                    <a:lnTo>
                      <a:pt x="41" y="220"/>
                    </a:lnTo>
                    <a:lnTo>
                      <a:pt x="41" y="236"/>
                    </a:lnTo>
                    <a:lnTo>
                      <a:pt x="41" y="252"/>
                    </a:lnTo>
                    <a:lnTo>
                      <a:pt x="40" y="269"/>
                    </a:lnTo>
                    <a:lnTo>
                      <a:pt x="38" y="285"/>
                    </a:lnTo>
                    <a:lnTo>
                      <a:pt x="36" y="301"/>
                    </a:lnTo>
                    <a:lnTo>
                      <a:pt x="36" y="301"/>
                    </a:lnTo>
                    <a:lnTo>
                      <a:pt x="33" y="314"/>
                    </a:lnTo>
                    <a:lnTo>
                      <a:pt x="32" y="328"/>
                    </a:lnTo>
                    <a:lnTo>
                      <a:pt x="31" y="342"/>
                    </a:lnTo>
                    <a:lnTo>
                      <a:pt x="30" y="357"/>
                    </a:lnTo>
                    <a:lnTo>
                      <a:pt x="29" y="371"/>
                    </a:lnTo>
                    <a:lnTo>
                      <a:pt x="26" y="384"/>
                    </a:lnTo>
                    <a:lnTo>
                      <a:pt x="23" y="397"/>
                    </a:lnTo>
                    <a:lnTo>
                      <a:pt x="17" y="410"/>
                    </a:lnTo>
                    <a:lnTo>
                      <a:pt x="10" y="421"/>
                    </a:lnTo>
                    <a:lnTo>
                      <a:pt x="0" y="432"/>
                    </a:lnTo>
                    <a:lnTo>
                      <a:pt x="0" y="432"/>
                    </a:lnTo>
                    <a:lnTo>
                      <a:pt x="9" y="401"/>
                    </a:lnTo>
                    <a:lnTo>
                      <a:pt x="15" y="368"/>
                    </a:lnTo>
                    <a:lnTo>
                      <a:pt x="19" y="331"/>
                    </a:lnTo>
                    <a:lnTo>
                      <a:pt x="22" y="294"/>
                    </a:lnTo>
                    <a:lnTo>
                      <a:pt x="25" y="256"/>
                    </a:lnTo>
                    <a:lnTo>
                      <a:pt x="28" y="218"/>
                    </a:lnTo>
                    <a:lnTo>
                      <a:pt x="32" y="181"/>
                    </a:lnTo>
                    <a:lnTo>
                      <a:pt x="38" y="144"/>
                    </a:lnTo>
                    <a:lnTo>
                      <a:pt x="48" y="108"/>
                    </a:lnTo>
                    <a:lnTo>
                      <a:pt x="62" y="75"/>
                    </a:lnTo>
                    <a:lnTo>
                      <a:pt x="82" y="0"/>
                    </a:lnTo>
                    <a:lnTo>
                      <a:pt x="82" y="0"/>
                    </a:lnTo>
                    <a:lnTo>
                      <a:pt x="76" y="41"/>
                    </a:lnTo>
                    <a:lnTo>
                      <a:pt x="73" y="82"/>
                    </a:lnTo>
                    <a:lnTo>
                      <a:pt x="72" y="122"/>
                    </a:lnTo>
                    <a:lnTo>
                      <a:pt x="72" y="162"/>
                    </a:lnTo>
                    <a:lnTo>
                      <a:pt x="74" y="202"/>
                    </a:lnTo>
                    <a:lnTo>
                      <a:pt x="76" y="242"/>
                    </a:lnTo>
                    <a:lnTo>
                      <a:pt x="77" y="283"/>
                    </a:lnTo>
                    <a:lnTo>
                      <a:pt x="77" y="324"/>
                    </a:lnTo>
                    <a:lnTo>
                      <a:pt x="75" y="368"/>
                    </a:lnTo>
                    <a:lnTo>
                      <a:pt x="72" y="412"/>
                    </a:lnTo>
                    <a:lnTo>
                      <a:pt x="72" y="412"/>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6" name="Freeform 170"/>
              <p:cNvSpPr>
                <a:spLocks/>
              </p:cNvSpPr>
              <p:nvPr/>
            </p:nvSpPr>
            <p:spPr bwMode="auto">
              <a:xfrm>
                <a:off x="222" y="4093"/>
                <a:ext cx="0" cy="7"/>
              </a:xfrm>
              <a:custGeom>
                <a:avLst/>
                <a:gdLst>
                  <a:gd name="T0" fmla="*/ 0 w 33"/>
                  <a:gd name="T1" fmla="*/ 332 h 332"/>
                  <a:gd name="T2" fmla="*/ 1 w 33"/>
                  <a:gd name="T3" fmla="*/ 317 h 332"/>
                  <a:gd name="T4" fmla="*/ 5 w 33"/>
                  <a:gd name="T5" fmla="*/ 299 h 332"/>
                  <a:gd name="T6" fmla="*/ 9 w 33"/>
                  <a:gd name="T7" fmla="*/ 277 h 332"/>
                  <a:gd name="T8" fmla="*/ 13 w 33"/>
                  <a:gd name="T9" fmla="*/ 254 h 332"/>
                  <a:gd name="T10" fmla="*/ 17 w 33"/>
                  <a:gd name="T11" fmla="*/ 230 h 332"/>
                  <a:gd name="T12" fmla="*/ 20 w 33"/>
                  <a:gd name="T13" fmla="*/ 205 h 332"/>
                  <a:gd name="T14" fmla="*/ 21 w 33"/>
                  <a:gd name="T15" fmla="*/ 179 h 332"/>
                  <a:gd name="T16" fmla="*/ 20 w 33"/>
                  <a:gd name="T17" fmla="*/ 155 h 332"/>
                  <a:gd name="T18" fmla="*/ 17 w 33"/>
                  <a:gd name="T19" fmla="*/ 132 h 332"/>
                  <a:gd name="T20" fmla="*/ 11 w 33"/>
                  <a:gd name="T21" fmla="*/ 111 h 332"/>
                  <a:gd name="T22" fmla="*/ 11 w 33"/>
                  <a:gd name="T23" fmla="*/ 111 h 332"/>
                  <a:gd name="T24" fmla="*/ 11 w 33"/>
                  <a:gd name="T25" fmla="*/ 100 h 332"/>
                  <a:gd name="T26" fmla="*/ 11 w 33"/>
                  <a:gd name="T27" fmla="*/ 90 h 332"/>
                  <a:gd name="T28" fmla="*/ 11 w 33"/>
                  <a:gd name="T29" fmla="*/ 79 h 332"/>
                  <a:gd name="T30" fmla="*/ 10 w 33"/>
                  <a:gd name="T31" fmla="*/ 68 h 332"/>
                  <a:gd name="T32" fmla="*/ 8 w 33"/>
                  <a:gd name="T33" fmla="*/ 57 h 332"/>
                  <a:gd name="T34" fmla="*/ 6 w 33"/>
                  <a:gd name="T35" fmla="*/ 44 h 332"/>
                  <a:gd name="T36" fmla="*/ 5 w 33"/>
                  <a:gd name="T37" fmla="*/ 33 h 332"/>
                  <a:gd name="T38" fmla="*/ 3 w 33"/>
                  <a:gd name="T39" fmla="*/ 22 h 332"/>
                  <a:gd name="T40" fmla="*/ 1 w 33"/>
                  <a:gd name="T41" fmla="*/ 11 h 332"/>
                  <a:gd name="T42" fmla="*/ 0 w 33"/>
                  <a:gd name="T43" fmla="*/ 0 h 332"/>
                  <a:gd name="T44" fmla="*/ 0 w 33"/>
                  <a:gd name="T45" fmla="*/ 0 h 332"/>
                  <a:gd name="T46" fmla="*/ 11 w 33"/>
                  <a:gd name="T47" fmla="*/ 30 h 332"/>
                  <a:gd name="T48" fmla="*/ 20 w 33"/>
                  <a:gd name="T49" fmla="*/ 64 h 332"/>
                  <a:gd name="T50" fmla="*/ 27 w 33"/>
                  <a:gd name="T51" fmla="*/ 97 h 332"/>
                  <a:gd name="T52" fmla="*/ 31 w 33"/>
                  <a:gd name="T53" fmla="*/ 131 h 332"/>
                  <a:gd name="T54" fmla="*/ 33 w 33"/>
                  <a:gd name="T55" fmla="*/ 166 h 332"/>
                  <a:gd name="T56" fmla="*/ 32 w 33"/>
                  <a:gd name="T57" fmla="*/ 200 h 332"/>
                  <a:gd name="T58" fmla="*/ 29 w 33"/>
                  <a:gd name="T59" fmla="*/ 234 h 332"/>
                  <a:gd name="T60" fmla="*/ 23 w 33"/>
                  <a:gd name="T61" fmla="*/ 268 h 332"/>
                  <a:gd name="T62" fmla="*/ 13 w 33"/>
                  <a:gd name="T63" fmla="*/ 301 h 332"/>
                  <a:gd name="T64" fmla="*/ 0 w 33"/>
                  <a:gd name="T65" fmla="*/ 332 h 332"/>
                  <a:gd name="T66" fmla="*/ 0 w 33"/>
                  <a:gd name="T67" fmla="*/ 33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332">
                    <a:moveTo>
                      <a:pt x="0" y="332"/>
                    </a:moveTo>
                    <a:lnTo>
                      <a:pt x="1" y="317"/>
                    </a:lnTo>
                    <a:lnTo>
                      <a:pt x="5" y="299"/>
                    </a:lnTo>
                    <a:lnTo>
                      <a:pt x="9" y="277"/>
                    </a:lnTo>
                    <a:lnTo>
                      <a:pt x="13" y="254"/>
                    </a:lnTo>
                    <a:lnTo>
                      <a:pt x="17" y="230"/>
                    </a:lnTo>
                    <a:lnTo>
                      <a:pt x="20" y="205"/>
                    </a:lnTo>
                    <a:lnTo>
                      <a:pt x="21" y="179"/>
                    </a:lnTo>
                    <a:lnTo>
                      <a:pt x="20" y="155"/>
                    </a:lnTo>
                    <a:lnTo>
                      <a:pt x="17" y="132"/>
                    </a:lnTo>
                    <a:lnTo>
                      <a:pt x="11" y="111"/>
                    </a:lnTo>
                    <a:lnTo>
                      <a:pt x="11" y="111"/>
                    </a:lnTo>
                    <a:lnTo>
                      <a:pt x="11" y="100"/>
                    </a:lnTo>
                    <a:lnTo>
                      <a:pt x="11" y="90"/>
                    </a:lnTo>
                    <a:lnTo>
                      <a:pt x="11" y="79"/>
                    </a:lnTo>
                    <a:lnTo>
                      <a:pt x="10" y="68"/>
                    </a:lnTo>
                    <a:lnTo>
                      <a:pt x="8" y="57"/>
                    </a:lnTo>
                    <a:lnTo>
                      <a:pt x="6" y="44"/>
                    </a:lnTo>
                    <a:lnTo>
                      <a:pt x="5" y="33"/>
                    </a:lnTo>
                    <a:lnTo>
                      <a:pt x="3" y="22"/>
                    </a:lnTo>
                    <a:lnTo>
                      <a:pt x="1" y="11"/>
                    </a:lnTo>
                    <a:lnTo>
                      <a:pt x="0" y="0"/>
                    </a:lnTo>
                    <a:lnTo>
                      <a:pt x="0" y="0"/>
                    </a:lnTo>
                    <a:lnTo>
                      <a:pt x="11" y="30"/>
                    </a:lnTo>
                    <a:lnTo>
                      <a:pt x="20" y="64"/>
                    </a:lnTo>
                    <a:lnTo>
                      <a:pt x="27" y="97"/>
                    </a:lnTo>
                    <a:lnTo>
                      <a:pt x="31" y="131"/>
                    </a:lnTo>
                    <a:lnTo>
                      <a:pt x="33" y="166"/>
                    </a:lnTo>
                    <a:lnTo>
                      <a:pt x="32" y="200"/>
                    </a:lnTo>
                    <a:lnTo>
                      <a:pt x="29" y="234"/>
                    </a:lnTo>
                    <a:lnTo>
                      <a:pt x="23" y="268"/>
                    </a:lnTo>
                    <a:lnTo>
                      <a:pt x="13" y="301"/>
                    </a:lnTo>
                    <a:lnTo>
                      <a:pt x="0" y="332"/>
                    </a:lnTo>
                    <a:lnTo>
                      <a:pt x="0" y="332"/>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7" name="Freeform 171"/>
              <p:cNvSpPr>
                <a:spLocks/>
              </p:cNvSpPr>
              <p:nvPr/>
            </p:nvSpPr>
            <p:spPr bwMode="auto">
              <a:xfrm>
                <a:off x="219" y="4099"/>
                <a:ext cx="1" cy="4"/>
              </a:xfrm>
              <a:custGeom>
                <a:avLst/>
                <a:gdLst>
                  <a:gd name="T0" fmla="*/ 0 w 35"/>
                  <a:gd name="T1" fmla="*/ 196 h 196"/>
                  <a:gd name="T2" fmla="*/ 7 w 35"/>
                  <a:gd name="T3" fmla="*/ 182 h 196"/>
                  <a:gd name="T4" fmla="*/ 12 w 35"/>
                  <a:gd name="T5" fmla="*/ 165 h 196"/>
                  <a:gd name="T6" fmla="*/ 14 w 35"/>
                  <a:gd name="T7" fmla="*/ 146 h 196"/>
                  <a:gd name="T8" fmla="*/ 15 w 35"/>
                  <a:gd name="T9" fmla="*/ 125 h 196"/>
                  <a:gd name="T10" fmla="*/ 15 w 35"/>
                  <a:gd name="T11" fmla="*/ 104 h 196"/>
                  <a:gd name="T12" fmla="*/ 15 w 35"/>
                  <a:gd name="T13" fmla="*/ 82 h 196"/>
                  <a:gd name="T14" fmla="*/ 15 w 35"/>
                  <a:gd name="T15" fmla="*/ 60 h 196"/>
                  <a:gd name="T16" fmla="*/ 17 w 35"/>
                  <a:gd name="T17" fmla="*/ 38 h 196"/>
                  <a:gd name="T18" fmla="*/ 22 w 35"/>
                  <a:gd name="T19" fmla="*/ 18 h 196"/>
                  <a:gd name="T20" fmla="*/ 31 w 35"/>
                  <a:gd name="T21" fmla="*/ 0 h 196"/>
                  <a:gd name="T22" fmla="*/ 31 w 35"/>
                  <a:gd name="T23" fmla="*/ 0 h 196"/>
                  <a:gd name="T24" fmla="*/ 25 w 35"/>
                  <a:gd name="T25" fmla="*/ 20 h 196"/>
                  <a:gd name="T26" fmla="*/ 25 w 35"/>
                  <a:gd name="T27" fmla="*/ 41 h 196"/>
                  <a:gd name="T28" fmla="*/ 27 w 35"/>
                  <a:gd name="T29" fmla="*/ 62 h 196"/>
                  <a:gd name="T30" fmla="*/ 31 w 35"/>
                  <a:gd name="T31" fmla="*/ 83 h 196"/>
                  <a:gd name="T32" fmla="*/ 34 w 35"/>
                  <a:gd name="T33" fmla="*/ 103 h 196"/>
                  <a:gd name="T34" fmla="*/ 35 w 35"/>
                  <a:gd name="T35" fmla="*/ 124 h 196"/>
                  <a:gd name="T36" fmla="*/ 33 w 35"/>
                  <a:gd name="T37" fmla="*/ 143 h 196"/>
                  <a:gd name="T38" fmla="*/ 27 w 35"/>
                  <a:gd name="T39" fmla="*/ 162 h 196"/>
                  <a:gd name="T40" fmla="*/ 17 w 35"/>
                  <a:gd name="T41" fmla="*/ 179 h 196"/>
                  <a:gd name="T42" fmla="*/ 0 w 35"/>
                  <a:gd name="T43" fmla="*/ 196 h 196"/>
                  <a:gd name="T44" fmla="*/ 0 w 35"/>
                  <a:gd name="T45" fmla="*/ 196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96">
                    <a:moveTo>
                      <a:pt x="0" y="196"/>
                    </a:moveTo>
                    <a:lnTo>
                      <a:pt x="7" y="182"/>
                    </a:lnTo>
                    <a:lnTo>
                      <a:pt x="12" y="165"/>
                    </a:lnTo>
                    <a:lnTo>
                      <a:pt x="14" y="146"/>
                    </a:lnTo>
                    <a:lnTo>
                      <a:pt x="15" y="125"/>
                    </a:lnTo>
                    <a:lnTo>
                      <a:pt x="15" y="104"/>
                    </a:lnTo>
                    <a:lnTo>
                      <a:pt x="15" y="82"/>
                    </a:lnTo>
                    <a:lnTo>
                      <a:pt x="15" y="60"/>
                    </a:lnTo>
                    <a:lnTo>
                      <a:pt x="17" y="38"/>
                    </a:lnTo>
                    <a:lnTo>
                      <a:pt x="22" y="18"/>
                    </a:lnTo>
                    <a:lnTo>
                      <a:pt x="31" y="0"/>
                    </a:lnTo>
                    <a:lnTo>
                      <a:pt x="31" y="0"/>
                    </a:lnTo>
                    <a:lnTo>
                      <a:pt x="25" y="20"/>
                    </a:lnTo>
                    <a:lnTo>
                      <a:pt x="25" y="41"/>
                    </a:lnTo>
                    <a:lnTo>
                      <a:pt x="27" y="62"/>
                    </a:lnTo>
                    <a:lnTo>
                      <a:pt x="31" y="83"/>
                    </a:lnTo>
                    <a:lnTo>
                      <a:pt x="34" y="103"/>
                    </a:lnTo>
                    <a:lnTo>
                      <a:pt x="35" y="124"/>
                    </a:lnTo>
                    <a:lnTo>
                      <a:pt x="33" y="143"/>
                    </a:lnTo>
                    <a:lnTo>
                      <a:pt x="27" y="162"/>
                    </a:lnTo>
                    <a:lnTo>
                      <a:pt x="17" y="179"/>
                    </a:lnTo>
                    <a:lnTo>
                      <a:pt x="0" y="196"/>
                    </a:lnTo>
                    <a:lnTo>
                      <a:pt x="0" y="196"/>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8" name="Freeform 172"/>
              <p:cNvSpPr>
                <a:spLocks/>
              </p:cNvSpPr>
              <p:nvPr/>
            </p:nvSpPr>
            <p:spPr bwMode="auto">
              <a:xfrm>
                <a:off x="219" y="4105"/>
                <a:ext cx="3" cy="1"/>
              </a:xfrm>
              <a:custGeom>
                <a:avLst/>
                <a:gdLst>
                  <a:gd name="T0" fmla="*/ 133 w 133"/>
                  <a:gd name="T1" fmla="*/ 33 h 38"/>
                  <a:gd name="T2" fmla="*/ 121 w 133"/>
                  <a:gd name="T3" fmla="*/ 35 h 38"/>
                  <a:gd name="T4" fmla="*/ 109 w 133"/>
                  <a:gd name="T5" fmla="*/ 36 h 38"/>
                  <a:gd name="T6" fmla="*/ 96 w 133"/>
                  <a:gd name="T7" fmla="*/ 37 h 38"/>
                  <a:gd name="T8" fmla="*/ 83 w 133"/>
                  <a:gd name="T9" fmla="*/ 38 h 38"/>
                  <a:gd name="T10" fmla="*/ 69 w 133"/>
                  <a:gd name="T11" fmla="*/ 38 h 38"/>
                  <a:gd name="T12" fmla="*/ 55 w 133"/>
                  <a:gd name="T13" fmla="*/ 37 h 38"/>
                  <a:gd name="T14" fmla="*/ 41 w 133"/>
                  <a:gd name="T15" fmla="*/ 37 h 38"/>
                  <a:gd name="T16" fmla="*/ 27 w 133"/>
                  <a:gd name="T17" fmla="*/ 37 h 38"/>
                  <a:gd name="T18" fmla="*/ 14 w 133"/>
                  <a:gd name="T19" fmla="*/ 37 h 38"/>
                  <a:gd name="T20" fmla="*/ 0 w 133"/>
                  <a:gd name="T21" fmla="*/ 38 h 38"/>
                  <a:gd name="T22" fmla="*/ 0 w 133"/>
                  <a:gd name="T23" fmla="*/ 38 h 38"/>
                  <a:gd name="T24" fmla="*/ 8 w 133"/>
                  <a:gd name="T25" fmla="*/ 24 h 38"/>
                  <a:gd name="T26" fmla="*/ 19 w 133"/>
                  <a:gd name="T27" fmla="*/ 14 h 38"/>
                  <a:gd name="T28" fmla="*/ 33 w 133"/>
                  <a:gd name="T29" fmla="*/ 6 h 38"/>
                  <a:gd name="T30" fmla="*/ 48 w 133"/>
                  <a:gd name="T31" fmla="*/ 2 h 38"/>
                  <a:gd name="T32" fmla="*/ 65 w 133"/>
                  <a:gd name="T33" fmla="*/ 0 h 38"/>
                  <a:gd name="T34" fmla="*/ 82 w 133"/>
                  <a:gd name="T35" fmla="*/ 1 h 38"/>
                  <a:gd name="T36" fmla="*/ 97 w 133"/>
                  <a:gd name="T37" fmla="*/ 5 h 38"/>
                  <a:gd name="T38" fmla="*/ 112 w 133"/>
                  <a:gd name="T39" fmla="*/ 11 h 38"/>
                  <a:gd name="T40" fmla="*/ 124 w 133"/>
                  <a:gd name="T41" fmla="*/ 21 h 38"/>
                  <a:gd name="T42" fmla="*/ 133 w 133"/>
                  <a:gd name="T43" fmla="*/ 33 h 38"/>
                  <a:gd name="T44" fmla="*/ 133 w 133"/>
                  <a:gd name="T45" fmla="*/ 3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 h="38">
                    <a:moveTo>
                      <a:pt x="133" y="33"/>
                    </a:moveTo>
                    <a:lnTo>
                      <a:pt x="121" y="35"/>
                    </a:lnTo>
                    <a:lnTo>
                      <a:pt x="109" y="36"/>
                    </a:lnTo>
                    <a:lnTo>
                      <a:pt x="96" y="37"/>
                    </a:lnTo>
                    <a:lnTo>
                      <a:pt x="83" y="38"/>
                    </a:lnTo>
                    <a:lnTo>
                      <a:pt x="69" y="38"/>
                    </a:lnTo>
                    <a:lnTo>
                      <a:pt x="55" y="37"/>
                    </a:lnTo>
                    <a:lnTo>
                      <a:pt x="41" y="37"/>
                    </a:lnTo>
                    <a:lnTo>
                      <a:pt x="27" y="37"/>
                    </a:lnTo>
                    <a:lnTo>
                      <a:pt x="14" y="37"/>
                    </a:lnTo>
                    <a:lnTo>
                      <a:pt x="0" y="38"/>
                    </a:lnTo>
                    <a:lnTo>
                      <a:pt x="0" y="38"/>
                    </a:lnTo>
                    <a:lnTo>
                      <a:pt x="8" y="24"/>
                    </a:lnTo>
                    <a:lnTo>
                      <a:pt x="19" y="14"/>
                    </a:lnTo>
                    <a:lnTo>
                      <a:pt x="33" y="6"/>
                    </a:lnTo>
                    <a:lnTo>
                      <a:pt x="48" y="2"/>
                    </a:lnTo>
                    <a:lnTo>
                      <a:pt x="65" y="0"/>
                    </a:lnTo>
                    <a:lnTo>
                      <a:pt x="82" y="1"/>
                    </a:lnTo>
                    <a:lnTo>
                      <a:pt x="97" y="5"/>
                    </a:lnTo>
                    <a:lnTo>
                      <a:pt x="112" y="11"/>
                    </a:lnTo>
                    <a:lnTo>
                      <a:pt x="124" y="21"/>
                    </a:lnTo>
                    <a:lnTo>
                      <a:pt x="133" y="33"/>
                    </a:lnTo>
                    <a:lnTo>
                      <a:pt x="133" y="33"/>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69" name="Freeform 173"/>
              <p:cNvSpPr>
                <a:spLocks/>
              </p:cNvSpPr>
              <p:nvPr/>
            </p:nvSpPr>
            <p:spPr bwMode="auto">
              <a:xfrm>
                <a:off x="211" y="4106"/>
                <a:ext cx="18" cy="2"/>
              </a:xfrm>
              <a:custGeom>
                <a:avLst/>
                <a:gdLst>
                  <a:gd name="T0" fmla="*/ 51 w 797"/>
                  <a:gd name="T1" fmla="*/ 17 h 72"/>
                  <a:gd name="T2" fmla="*/ 56 w 797"/>
                  <a:gd name="T3" fmla="*/ 32 h 72"/>
                  <a:gd name="T4" fmla="*/ 776 w 797"/>
                  <a:gd name="T5" fmla="*/ 32 h 72"/>
                  <a:gd name="T6" fmla="*/ 776 w 797"/>
                  <a:gd name="T7" fmla="*/ 32 h 72"/>
                  <a:gd name="T8" fmla="*/ 781 w 797"/>
                  <a:gd name="T9" fmla="*/ 37 h 72"/>
                  <a:gd name="T10" fmla="*/ 786 w 797"/>
                  <a:gd name="T11" fmla="*/ 42 h 72"/>
                  <a:gd name="T12" fmla="*/ 789 w 797"/>
                  <a:gd name="T13" fmla="*/ 48 h 72"/>
                  <a:gd name="T14" fmla="*/ 793 w 797"/>
                  <a:gd name="T15" fmla="*/ 55 h 72"/>
                  <a:gd name="T16" fmla="*/ 797 w 797"/>
                  <a:gd name="T17" fmla="*/ 62 h 72"/>
                  <a:gd name="T18" fmla="*/ 0 w 797"/>
                  <a:gd name="T19" fmla="*/ 72 h 72"/>
                  <a:gd name="T20" fmla="*/ 0 w 797"/>
                  <a:gd name="T21" fmla="*/ 72 h 72"/>
                  <a:gd name="T22" fmla="*/ 4 w 797"/>
                  <a:gd name="T23" fmla="*/ 54 h 72"/>
                  <a:gd name="T24" fmla="*/ 14 w 797"/>
                  <a:gd name="T25" fmla="*/ 41 h 72"/>
                  <a:gd name="T26" fmla="*/ 26 w 797"/>
                  <a:gd name="T27" fmla="*/ 30 h 72"/>
                  <a:gd name="T28" fmla="*/ 35 w 797"/>
                  <a:gd name="T29" fmla="*/ 17 h 72"/>
                  <a:gd name="T30" fmla="*/ 36 w 797"/>
                  <a:gd name="T31" fmla="*/ 2 h 72"/>
                  <a:gd name="T32" fmla="*/ 36 w 797"/>
                  <a:gd name="T33" fmla="*/ 2 h 72"/>
                  <a:gd name="T34" fmla="*/ 42 w 797"/>
                  <a:gd name="T35" fmla="*/ 0 h 72"/>
                  <a:gd name="T36" fmla="*/ 45 w 797"/>
                  <a:gd name="T37" fmla="*/ 2 h 72"/>
                  <a:gd name="T38" fmla="*/ 47 w 797"/>
                  <a:gd name="T39" fmla="*/ 7 h 72"/>
                  <a:gd name="T40" fmla="*/ 48 w 797"/>
                  <a:gd name="T41" fmla="*/ 12 h 72"/>
                  <a:gd name="T42" fmla="*/ 51 w 797"/>
                  <a:gd name="T43" fmla="*/ 17 h 72"/>
                  <a:gd name="T44" fmla="*/ 51 w 797"/>
                  <a:gd name="T45" fmla="*/ 17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7" h="72">
                    <a:moveTo>
                      <a:pt x="51" y="17"/>
                    </a:moveTo>
                    <a:lnTo>
                      <a:pt x="56" y="32"/>
                    </a:lnTo>
                    <a:lnTo>
                      <a:pt x="776" y="32"/>
                    </a:lnTo>
                    <a:lnTo>
                      <a:pt x="776" y="32"/>
                    </a:lnTo>
                    <a:lnTo>
                      <a:pt x="781" y="37"/>
                    </a:lnTo>
                    <a:lnTo>
                      <a:pt x="786" y="42"/>
                    </a:lnTo>
                    <a:lnTo>
                      <a:pt x="789" y="48"/>
                    </a:lnTo>
                    <a:lnTo>
                      <a:pt x="793" y="55"/>
                    </a:lnTo>
                    <a:lnTo>
                      <a:pt x="797" y="62"/>
                    </a:lnTo>
                    <a:lnTo>
                      <a:pt x="0" y="72"/>
                    </a:lnTo>
                    <a:lnTo>
                      <a:pt x="0" y="72"/>
                    </a:lnTo>
                    <a:lnTo>
                      <a:pt x="4" y="54"/>
                    </a:lnTo>
                    <a:lnTo>
                      <a:pt x="14" y="41"/>
                    </a:lnTo>
                    <a:lnTo>
                      <a:pt x="26" y="30"/>
                    </a:lnTo>
                    <a:lnTo>
                      <a:pt x="35" y="17"/>
                    </a:lnTo>
                    <a:lnTo>
                      <a:pt x="36" y="2"/>
                    </a:lnTo>
                    <a:lnTo>
                      <a:pt x="36" y="2"/>
                    </a:lnTo>
                    <a:lnTo>
                      <a:pt x="42" y="0"/>
                    </a:lnTo>
                    <a:lnTo>
                      <a:pt x="45" y="2"/>
                    </a:lnTo>
                    <a:lnTo>
                      <a:pt x="47" y="7"/>
                    </a:lnTo>
                    <a:lnTo>
                      <a:pt x="48" y="12"/>
                    </a:lnTo>
                    <a:lnTo>
                      <a:pt x="51" y="17"/>
                    </a:lnTo>
                    <a:lnTo>
                      <a:pt x="51" y="17"/>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0" name="Freeform 174"/>
              <p:cNvSpPr>
                <a:spLocks/>
              </p:cNvSpPr>
              <p:nvPr/>
            </p:nvSpPr>
            <p:spPr bwMode="auto">
              <a:xfrm>
                <a:off x="209" y="4108"/>
                <a:ext cx="22" cy="1"/>
              </a:xfrm>
              <a:custGeom>
                <a:avLst/>
                <a:gdLst>
                  <a:gd name="T0" fmla="*/ 78 w 941"/>
                  <a:gd name="T1" fmla="*/ 1 h 67"/>
                  <a:gd name="T2" fmla="*/ 75 w 941"/>
                  <a:gd name="T3" fmla="*/ 4 h 67"/>
                  <a:gd name="T4" fmla="*/ 69 w 941"/>
                  <a:gd name="T5" fmla="*/ 6 h 67"/>
                  <a:gd name="T6" fmla="*/ 63 w 941"/>
                  <a:gd name="T7" fmla="*/ 9 h 67"/>
                  <a:gd name="T8" fmla="*/ 60 w 941"/>
                  <a:gd name="T9" fmla="*/ 13 h 67"/>
                  <a:gd name="T10" fmla="*/ 62 w 941"/>
                  <a:gd name="T11" fmla="*/ 21 h 67"/>
                  <a:gd name="T12" fmla="*/ 839 w 941"/>
                  <a:gd name="T13" fmla="*/ 26 h 67"/>
                  <a:gd name="T14" fmla="*/ 839 w 941"/>
                  <a:gd name="T15" fmla="*/ 26 h 67"/>
                  <a:gd name="T16" fmla="*/ 848 w 941"/>
                  <a:gd name="T17" fmla="*/ 25 h 67"/>
                  <a:gd name="T18" fmla="*/ 856 w 941"/>
                  <a:gd name="T19" fmla="*/ 22 h 67"/>
                  <a:gd name="T20" fmla="*/ 865 w 941"/>
                  <a:gd name="T21" fmla="*/ 17 h 67"/>
                  <a:gd name="T22" fmla="*/ 873 w 941"/>
                  <a:gd name="T23" fmla="*/ 12 h 67"/>
                  <a:gd name="T24" fmla="*/ 881 w 941"/>
                  <a:gd name="T25" fmla="*/ 6 h 67"/>
                  <a:gd name="T26" fmla="*/ 890 w 941"/>
                  <a:gd name="T27" fmla="*/ 2 h 67"/>
                  <a:gd name="T28" fmla="*/ 898 w 941"/>
                  <a:gd name="T29" fmla="*/ 0 h 67"/>
                  <a:gd name="T30" fmla="*/ 907 w 941"/>
                  <a:gd name="T31" fmla="*/ 0 h 67"/>
                  <a:gd name="T32" fmla="*/ 915 w 941"/>
                  <a:gd name="T33" fmla="*/ 3 h 67"/>
                  <a:gd name="T34" fmla="*/ 925 w 941"/>
                  <a:gd name="T35" fmla="*/ 11 h 67"/>
                  <a:gd name="T36" fmla="*/ 925 w 941"/>
                  <a:gd name="T37" fmla="*/ 11 h 67"/>
                  <a:gd name="T38" fmla="*/ 932 w 941"/>
                  <a:gd name="T39" fmla="*/ 20 h 67"/>
                  <a:gd name="T40" fmla="*/ 937 w 941"/>
                  <a:gd name="T41" fmla="*/ 30 h 67"/>
                  <a:gd name="T42" fmla="*/ 940 w 941"/>
                  <a:gd name="T43" fmla="*/ 41 h 67"/>
                  <a:gd name="T44" fmla="*/ 941 w 941"/>
                  <a:gd name="T45" fmla="*/ 53 h 67"/>
                  <a:gd name="T46" fmla="*/ 941 w 941"/>
                  <a:gd name="T47" fmla="*/ 67 h 67"/>
                  <a:gd name="T48" fmla="*/ 6 w 941"/>
                  <a:gd name="T49" fmla="*/ 67 h 67"/>
                  <a:gd name="T50" fmla="*/ 6 w 941"/>
                  <a:gd name="T51" fmla="*/ 67 h 67"/>
                  <a:gd name="T52" fmla="*/ 0 w 941"/>
                  <a:gd name="T53" fmla="*/ 53 h 67"/>
                  <a:gd name="T54" fmla="*/ 2 w 941"/>
                  <a:gd name="T55" fmla="*/ 44 h 67"/>
                  <a:gd name="T56" fmla="*/ 10 w 941"/>
                  <a:gd name="T57" fmla="*/ 36 h 67"/>
                  <a:gd name="T58" fmla="*/ 19 w 941"/>
                  <a:gd name="T59" fmla="*/ 29 h 67"/>
                  <a:gd name="T60" fmla="*/ 27 w 941"/>
                  <a:gd name="T61" fmla="*/ 21 h 67"/>
                  <a:gd name="T62" fmla="*/ 27 w 941"/>
                  <a:gd name="T63" fmla="*/ 21 h 67"/>
                  <a:gd name="T64" fmla="*/ 36 w 941"/>
                  <a:gd name="T65" fmla="*/ 14 h 67"/>
                  <a:gd name="T66" fmla="*/ 45 w 941"/>
                  <a:gd name="T67" fmla="*/ 9 h 67"/>
                  <a:gd name="T68" fmla="*/ 55 w 941"/>
                  <a:gd name="T69" fmla="*/ 5 h 67"/>
                  <a:gd name="T70" fmla="*/ 65 w 941"/>
                  <a:gd name="T71" fmla="*/ 2 h 67"/>
                  <a:gd name="T72" fmla="*/ 78 w 941"/>
                  <a:gd name="T73" fmla="*/ 1 h 67"/>
                  <a:gd name="T74" fmla="*/ 78 w 941"/>
                  <a:gd name="T75" fmla="*/ 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1" h="67">
                    <a:moveTo>
                      <a:pt x="78" y="1"/>
                    </a:moveTo>
                    <a:lnTo>
                      <a:pt x="75" y="4"/>
                    </a:lnTo>
                    <a:lnTo>
                      <a:pt x="69" y="6"/>
                    </a:lnTo>
                    <a:lnTo>
                      <a:pt x="63" y="9"/>
                    </a:lnTo>
                    <a:lnTo>
                      <a:pt x="60" y="13"/>
                    </a:lnTo>
                    <a:lnTo>
                      <a:pt x="62" y="21"/>
                    </a:lnTo>
                    <a:lnTo>
                      <a:pt x="839" y="26"/>
                    </a:lnTo>
                    <a:lnTo>
                      <a:pt x="839" y="26"/>
                    </a:lnTo>
                    <a:lnTo>
                      <a:pt x="848" y="25"/>
                    </a:lnTo>
                    <a:lnTo>
                      <a:pt x="856" y="22"/>
                    </a:lnTo>
                    <a:lnTo>
                      <a:pt x="865" y="17"/>
                    </a:lnTo>
                    <a:lnTo>
                      <a:pt x="873" y="12"/>
                    </a:lnTo>
                    <a:lnTo>
                      <a:pt x="881" y="6"/>
                    </a:lnTo>
                    <a:lnTo>
                      <a:pt x="890" y="2"/>
                    </a:lnTo>
                    <a:lnTo>
                      <a:pt x="898" y="0"/>
                    </a:lnTo>
                    <a:lnTo>
                      <a:pt x="907" y="0"/>
                    </a:lnTo>
                    <a:lnTo>
                      <a:pt x="915" y="3"/>
                    </a:lnTo>
                    <a:lnTo>
                      <a:pt x="925" y="11"/>
                    </a:lnTo>
                    <a:lnTo>
                      <a:pt x="925" y="11"/>
                    </a:lnTo>
                    <a:lnTo>
                      <a:pt x="932" y="20"/>
                    </a:lnTo>
                    <a:lnTo>
                      <a:pt x="937" y="30"/>
                    </a:lnTo>
                    <a:lnTo>
                      <a:pt x="940" y="41"/>
                    </a:lnTo>
                    <a:lnTo>
                      <a:pt x="941" y="53"/>
                    </a:lnTo>
                    <a:lnTo>
                      <a:pt x="941" y="67"/>
                    </a:lnTo>
                    <a:lnTo>
                      <a:pt x="6" y="67"/>
                    </a:lnTo>
                    <a:lnTo>
                      <a:pt x="6" y="67"/>
                    </a:lnTo>
                    <a:lnTo>
                      <a:pt x="0" y="53"/>
                    </a:lnTo>
                    <a:lnTo>
                      <a:pt x="2" y="44"/>
                    </a:lnTo>
                    <a:lnTo>
                      <a:pt x="10" y="36"/>
                    </a:lnTo>
                    <a:lnTo>
                      <a:pt x="19" y="29"/>
                    </a:lnTo>
                    <a:lnTo>
                      <a:pt x="27" y="21"/>
                    </a:lnTo>
                    <a:lnTo>
                      <a:pt x="27" y="21"/>
                    </a:lnTo>
                    <a:lnTo>
                      <a:pt x="36" y="14"/>
                    </a:lnTo>
                    <a:lnTo>
                      <a:pt x="45" y="9"/>
                    </a:lnTo>
                    <a:lnTo>
                      <a:pt x="55" y="5"/>
                    </a:lnTo>
                    <a:lnTo>
                      <a:pt x="65" y="2"/>
                    </a:lnTo>
                    <a:lnTo>
                      <a:pt x="78" y="1"/>
                    </a:lnTo>
                    <a:lnTo>
                      <a:pt x="78" y="1"/>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1" name="Freeform 175"/>
              <p:cNvSpPr>
                <a:spLocks/>
              </p:cNvSpPr>
              <p:nvPr/>
            </p:nvSpPr>
            <p:spPr bwMode="auto">
              <a:xfrm>
                <a:off x="221" y="4053"/>
                <a:ext cx="1" cy="0"/>
              </a:xfrm>
              <a:custGeom>
                <a:avLst/>
                <a:gdLst>
                  <a:gd name="T0" fmla="*/ 52 w 52"/>
                  <a:gd name="T1" fmla="*/ 11 h 17"/>
                  <a:gd name="T2" fmla="*/ 48 w 52"/>
                  <a:gd name="T3" fmla="*/ 12 h 17"/>
                  <a:gd name="T4" fmla="*/ 41 w 52"/>
                  <a:gd name="T5" fmla="*/ 15 h 17"/>
                  <a:gd name="T6" fmla="*/ 29 w 52"/>
                  <a:gd name="T7" fmla="*/ 17 h 17"/>
                  <a:gd name="T8" fmla="*/ 16 w 52"/>
                  <a:gd name="T9" fmla="*/ 16 h 17"/>
                  <a:gd name="T10" fmla="*/ 0 w 52"/>
                  <a:gd name="T11" fmla="*/ 11 h 17"/>
                  <a:gd name="T12" fmla="*/ 0 w 52"/>
                  <a:gd name="T13" fmla="*/ 11 h 17"/>
                  <a:gd name="T14" fmla="*/ 10 w 52"/>
                  <a:gd name="T15" fmla="*/ 4 h 17"/>
                  <a:gd name="T16" fmla="*/ 21 w 52"/>
                  <a:gd name="T17" fmla="*/ 0 h 17"/>
                  <a:gd name="T18" fmla="*/ 32 w 52"/>
                  <a:gd name="T19" fmla="*/ 0 h 17"/>
                  <a:gd name="T20" fmla="*/ 43 w 52"/>
                  <a:gd name="T21" fmla="*/ 3 h 17"/>
                  <a:gd name="T22" fmla="*/ 52 w 52"/>
                  <a:gd name="T23" fmla="*/ 11 h 17"/>
                  <a:gd name="T24" fmla="*/ 52 w 52"/>
                  <a:gd name="T25" fmla="*/ 11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7">
                    <a:moveTo>
                      <a:pt x="52" y="11"/>
                    </a:moveTo>
                    <a:lnTo>
                      <a:pt x="48" y="12"/>
                    </a:lnTo>
                    <a:lnTo>
                      <a:pt x="41" y="15"/>
                    </a:lnTo>
                    <a:lnTo>
                      <a:pt x="29" y="17"/>
                    </a:lnTo>
                    <a:lnTo>
                      <a:pt x="16" y="16"/>
                    </a:lnTo>
                    <a:lnTo>
                      <a:pt x="0" y="11"/>
                    </a:lnTo>
                    <a:lnTo>
                      <a:pt x="0" y="11"/>
                    </a:lnTo>
                    <a:lnTo>
                      <a:pt x="10" y="4"/>
                    </a:lnTo>
                    <a:lnTo>
                      <a:pt x="21" y="0"/>
                    </a:lnTo>
                    <a:lnTo>
                      <a:pt x="32" y="0"/>
                    </a:lnTo>
                    <a:lnTo>
                      <a:pt x="43" y="3"/>
                    </a:lnTo>
                    <a:lnTo>
                      <a:pt x="52" y="11"/>
                    </a:lnTo>
                    <a:lnTo>
                      <a:pt x="52" y="11"/>
                    </a:lnTo>
                    <a:close/>
                  </a:path>
                </a:pathLst>
              </a:custGeom>
              <a:solidFill>
                <a:srgbClr val="E5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9872" name="Group 176"/>
            <p:cNvGrpSpPr>
              <a:grpSpLocks/>
            </p:cNvGrpSpPr>
            <p:nvPr/>
          </p:nvGrpSpPr>
          <p:grpSpPr bwMode="auto">
            <a:xfrm>
              <a:off x="4163" y="3885"/>
              <a:ext cx="236" cy="191"/>
              <a:chOff x="363" y="4097"/>
              <a:chExt cx="126" cy="102"/>
            </a:xfrm>
          </p:grpSpPr>
          <p:sp>
            <p:nvSpPr>
              <p:cNvPr id="29873" name="AutoShape 177"/>
              <p:cNvSpPr>
                <a:spLocks noChangeAspect="1" noChangeArrowheads="1" noTextEdit="1"/>
              </p:cNvSpPr>
              <p:nvPr/>
            </p:nvSpPr>
            <p:spPr bwMode="auto">
              <a:xfrm>
                <a:off x="363" y="4097"/>
                <a:ext cx="126" cy="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9874" name="Freeform 178"/>
              <p:cNvSpPr>
                <a:spLocks/>
              </p:cNvSpPr>
              <p:nvPr/>
            </p:nvSpPr>
            <p:spPr bwMode="auto">
              <a:xfrm>
                <a:off x="386" y="4119"/>
                <a:ext cx="80" cy="58"/>
              </a:xfrm>
              <a:custGeom>
                <a:avLst/>
                <a:gdLst>
                  <a:gd name="T0" fmla="*/ 777 w 2175"/>
                  <a:gd name="T1" fmla="*/ 0 h 1549"/>
                  <a:gd name="T2" fmla="*/ 1398 w 2175"/>
                  <a:gd name="T3" fmla="*/ 0 h 1549"/>
                  <a:gd name="T4" fmla="*/ 2175 w 2175"/>
                  <a:gd name="T5" fmla="*/ 775 h 1549"/>
                  <a:gd name="T6" fmla="*/ 1398 w 2175"/>
                  <a:gd name="T7" fmla="*/ 1549 h 1549"/>
                  <a:gd name="T8" fmla="*/ 777 w 2175"/>
                  <a:gd name="T9" fmla="*/ 1549 h 1549"/>
                  <a:gd name="T10" fmla="*/ 0 w 2175"/>
                  <a:gd name="T11" fmla="*/ 775 h 1549"/>
                  <a:gd name="T12" fmla="*/ 777 w 2175"/>
                  <a:gd name="T13" fmla="*/ 0 h 1549"/>
                  <a:gd name="T14" fmla="*/ 777 w 2175"/>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5" h="1549">
                    <a:moveTo>
                      <a:pt x="777" y="0"/>
                    </a:moveTo>
                    <a:lnTo>
                      <a:pt x="1398" y="0"/>
                    </a:lnTo>
                    <a:lnTo>
                      <a:pt x="2175" y="775"/>
                    </a:lnTo>
                    <a:lnTo>
                      <a:pt x="1398" y="1549"/>
                    </a:lnTo>
                    <a:lnTo>
                      <a:pt x="777" y="1549"/>
                    </a:lnTo>
                    <a:lnTo>
                      <a:pt x="0" y="775"/>
                    </a:lnTo>
                    <a:lnTo>
                      <a:pt x="777" y="0"/>
                    </a:lnTo>
                    <a:lnTo>
                      <a:pt x="777" y="0"/>
                    </a:lnTo>
                    <a:close/>
                  </a:path>
                </a:pathLst>
              </a:custGeom>
              <a:solidFill>
                <a:srgbClr val="004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5" name="Freeform 179"/>
              <p:cNvSpPr>
                <a:spLocks/>
              </p:cNvSpPr>
              <p:nvPr/>
            </p:nvSpPr>
            <p:spPr bwMode="auto">
              <a:xfrm>
                <a:off x="386" y="4119"/>
                <a:ext cx="80" cy="58"/>
              </a:xfrm>
              <a:custGeom>
                <a:avLst/>
                <a:gdLst>
                  <a:gd name="T0" fmla="*/ 777 w 2175"/>
                  <a:gd name="T1" fmla="*/ 0 h 1549"/>
                  <a:gd name="T2" fmla="*/ 1398 w 2175"/>
                  <a:gd name="T3" fmla="*/ 0 h 1549"/>
                  <a:gd name="T4" fmla="*/ 2175 w 2175"/>
                  <a:gd name="T5" fmla="*/ 775 h 1549"/>
                  <a:gd name="T6" fmla="*/ 1398 w 2175"/>
                  <a:gd name="T7" fmla="*/ 1549 h 1549"/>
                  <a:gd name="T8" fmla="*/ 777 w 2175"/>
                  <a:gd name="T9" fmla="*/ 1549 h 1549"/>
                  <a:gd name="T10" fmla="*/ 0 w 2175"/>
                  <a:gd name="T11" fmla="*/ 775 h 1549"/>
                  <a:gd name="T12" fmla="*/ 777 w 2175"/>
                  <a:gd name="T13" fmla="*/ 0 h 1549"/>
                  <a:gd name="T14" fmla="*/ 777 w 2175"/>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5" h="1549">
                    <a:moveTo>
                      <a:pt x="777" y="0"/>
                    </a:moveTo>
                    <a:lnTo>
                      <a:pt x="1398" y="0"/>
                    </a:lnTo>
                    <a:lnTo>
                      <a:pt x="2175" y="775"/>
                    </a:lnTo>
                    <a:lnTo>
                      <a:pt x="1398" y="1549"/>
                    </a:lnTo>
                    <a:lnTo>
                      <a:pt x="777" y="1549"/>
                    </a:lnTo>
                    <a:lnTo>
                      <a:pt x="0" y="775"/>
                    </a:lnTo>
                    <a:lnTo>
                      <a:pt x="777" y="0"/>
                    </a:lnTo>
                    <a:lnTo>
                      <a:pt x="777" y="0"/>
                    </a:lnTo>
                  </a:path>
                </a:pathLst>
              </a:custGeom>
              <a:noFill/>
              <a:ln w="0">
                <a:solidFill>
                  <a:srgbClr val="004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6" name="Freeform 180"/>
              <p:cNvSpPr>
                <a:spLocks/>
              </p:cNvSpPr>
              <p:nvPr/>
            </p:nvSpPr>
            <p:spPr bwMode="auto">
              <a:xfrm>
                <a:off x="386" y="4119"/>
                <a:ext cx="80" cy="58"/>
              </a:xfrm>
              <a:custGeom>
                <a:avLst/>
                <a:gdLst>
                  <a:gd name="T0" fmla="*/ 777 w 2175"/>
                  <a:gd name="T1" fmla="*/ 0 h 1549"/>
                  <a:gd name="T2" fmla="*/ 1398 w 2175"/>
                  <a:gd name="T3" fmla="*/ 0 h 1549"/>
                  <a:gd name="T4" fmla="*/ 2175 w 2175"/>
                  <a:gd name="T5" fmla="*/ 775 h 1549"/>
                  <a:gd name="T6" fmla="*/ 1398 w 2175"/>
                  <a:gd name="T7" fmla="*/ 1549 h 1549"/>
                  <a:gd name="T8" fmla="*/ 777 w 2175"/>
                  <a:gd name="T9" fmla="*/ 1549 h 1549"/>
                  <a:gd name="T10" fmla="*/ 0 w 2175"/>
                  <a:gd name="T11" fmla="*/ 775 h 1549"/>
                  <a:gd name="T12" fmla="*/ 777 w 2175"/>
                  <a:gd name="T13" fmla="*/ 0 h 1549"/>
                  <a:gd name="T14" fmla="*/ 777 w 2175"/>
                  <a:gd name="T15" fmla="*/ 0 h 15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75" h="1549">
                    <a:moveTo>
                      <a:pt x="777" y="0"/>
                    </a:moveTo>
                    <a:lnTo>
                      <a:pt x="1398" y="0"/>
                    </a:lnTo>
                    <a:lnTo>
                      <a:pt x="2175" y="775"/>
                    </a:lnTo>
                    <a:lnTo>
                      <a:pt x="1398" y="1549"/>
                    </a:lnTo>
                    <a:lnTo>
                      <a:pt x="777" y="1549"/>
                    </a:lnTo>
                    <a:lnTo>
                      <a:pt x="0" y="775"/>
                    </a:lnTo>
                    <a:lnTo>
                      <a:pt x="777" y="0"/>
                    </a:lnTo>
                    <a:lnTo>
                      <a:pt x="777" y="0"/>
                    </a:lnTo>
                  </a:path>
                </a:pathLst>
              </a:custGeom>
              <a:noFill/>
              <a:ln w="1588">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9877" name="Freeform 181"/>
              <p:cNvSpPr>
                <a:spLocks/>
              </p:cNvSpPr>
              <p:nvPr/>
            </p:nvSpPr>
            <p:spPr bwMode="auto">
              <a:xfrm>
                <a:off x="391" y="4123"/>
                <a:ext cx="50" cy="50"/>
              </a:xfrm>
              <a:custGeom>
                <a:avLst/>
                <a:gdLst>
                  <a:gd name="T0" fmla="*/ 672 w 1343"/>
                  <a:gd name="T1" fmla="*/ 0 h 1338"/>
                  <a:gd name="T2" fmla="*/ 1343 w 1343"/>
                  <a:gd name="T3" fmla="*/ 669 h 1338"/>
                  <a:gd name="T4" fmla="*/ 672 w 1343"/>
                  <a:gd name="T5" fmla="*/ 1338 h 1338"/>
                  <a:gd name="T6" fmla="*/ 0 w 1343"/>
                  <a:gd name="T7" fmla="*/ 669 h 1338"/>
                  <a:gd name="T8" fmla="*/ 672 w 1343"/>
                  <a:gd name="T9" fmla="*/ 0 h 1338"/>
                  <a:gd name="T10" fmla="*/ 672 w 1343"/>
                  <a:gd name="T11" fmla="*/ 0 h 1338"/>
                </a:gdLst>
                <a:ahLst/>
                <a:cxnLst>
                  <a:cxn ang="0">
                    <a:pos x="T0" y="T1"/>
                  </a:cxn>
                  <a:cxn ang="0">
                    <a:pos x="T2" y="T3"/>
                  </a:cxn>
                  <a:cxn ang="0">
                    <a:pos x="T4" y="T5"/>
                  </a:cxn>
                  <a:cxn ang="0">
                    <a:pos x="T6" y="T7"/>
                  </a:cxn>
                  <a:cxn ang="0">
                    <a:pos x="T8" y="T9"/>
                  </a:cxn>
                  <a:cxn ang="0">
                    <a:pos x="T10" y="T11"/>
                  </a:cxn>
                </a:cxnLst>
                <a:rect l="0" t="0" r="r" b="b"/>
                <a:pathLst>
                  <a:path w="1343" h="1338">
                    <a:moveTo>
                      <a:pt x="672" y="0"/>
                    </a:moveTo>
                    <a:lnTo>
                      <a:pt x="1343" y="669"/>
                    </a:lnTo>
                    <a:lnTo>
                      <a:pt x="672" y="1338"/>
                    </a:lnTo>
                    <a:lnTo>
                      <a:pt x="0" y="669"/>
                    </a:lnTo>
                    <a:lnTo>
                      <a:pt x="672" y="0"/>
                    </a:lnTo>
                    <a:lnTo>
                      <a:pt x="67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78" name="Freeform 182"/>
              <p:cNvSpPr>
                <a:spLocks/>
              </p:cNvSpPr>
              <p:nvPr/>
            </p:nvSpPr>
            <p:spPr bwMode="auto">
              <a:xfrm>
                <a:off x="411" y="4123"/>
                <a:ext cx="50" cy="50"/>
              </a:xfrm>
              <a:custGeom>
                <a:avLst/>
                <a:gdLst>
                  <a:gd name="T0" fmla="*/ 671 w 1343"/>
                  <a:gd name="T1" fmla="*/ 0 h 1338"/>
                  <a:gd name="T2" fmla="*/ 1343 w 1343"/>
                  <a:gd name="T3" fmla="*/ 669 h 1338"/>
                  <a:gd name="T4" fmla="*/ 671 w 1343"/>
                  <a:gd name="T5" fmla="*/ 1338 h 1338"/>
                  <a:gd name="T6" fmla="*/ 0 w 1343"/>
                  <a:gd name="T7" fmla="*/ 669 h 1338"/>
                  <a:gd name="T8" fmla="*/ 671 w 1343"/>
                  <a:gd name="T9" fmla="*/ 0 h 1338"/>
                  <a:gd name="T10" fmla="*/ 671 w 1343"/>
                  <a:gd name="T11" fmla="*/ 0 h 1338"/>
                </a:gdLst>
                <a:ahLst/>
                <a:cxnLst>
                  <a:cxn ang="0">
                    <a:pos x="T0" y="T1"/>
                  </a:cxn>
                  <a:cxn ang="0">
                    <a:pos x="T2" y="T3"/>
                  </a:cxn>
                  <a:cxn ang="0">
                    <a:pos x="T4" y="T5"/>
                  </a:cxn>
                  <a:cxn ang="0">
                    <a:pos x="T6" y="T7"/>
                  </a:cxn>
                  <a:cxn ang="0">
                    <a:pos x="T8" y="T9"/>
                  </a:cxn>
                  <a:cxn ang="0">
                    <a:pos x="T10" y="T11"/>
                  </a:cxn>
                </a:cxnLst>
                <a:rect l="0" t="0" r="r" b="b"/>
                <a:pathLst>
                  <a:path w="1343" h="1338">
                    <a:moveTo>
                      <a:pt x="671" y="0"/>
                    </a:moveTo>
                    <a:lnTo>
                      <a:pt x="1343" y="669"/>
                    </a:lnTo>
                    <a:lnTo>
                      <a:pt x="671" y="1338"/>
                    </a:lnTo>
                    <a:lnTo>
                      <a:pt x="0" y="669"/>
                    </a:lnTo>
                    <a:lnTo>
                      <a:pt x="671" y="0"/>
                    </a:lnTo>
                    <a:lnTo>
                      <a:pt x="671" y="0"/>
                    </a:lnTo>
                    <a:close/>
                  </a:path>
                </a:pathLst>
              </a:custGeom>
              <a:solidFill>
                <a:srgbClr val="0056E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29981" name="Picture 285" descr="bgP080"/>
            <p:cNvPicPr>
              <a:picLocks noChangeAspect="1" noChangeArrowheads="1"/>
            </p:cNvPicPr>
            <p:nvPr/>
          </p:nvPicPr>
          <p:blipFill>
            <a:blip r:embed="rId24">
              <a:clrChange>
                <a:clrFrom>
                  <a:srgbClr val="FFFFFF"/>
                </a:clrFrom>
                <a:clrTo>
                  <a:srgbClr val="FFFFFF">
                    <a:alpha val="0"/>
                  </a:srgbClr>
                </a:clrTo>
              </a:clrChange>
              <a:lum bright="10000" contrast="30000"/>
              <a:extLst>
                <a:ext uri="{28A0092B-C50C-407E-A947-70E740481C1C}">
                  <a14:useLocalDpi xmlns:a14="http://schemas.microsoft.com/office/drawing/2010/main" val="0"/>
                </a:ext>
              </a:extLst>
            </a:blip>
            <a:srcRect/>
            <a:stretch>
              <a:fillRect/>
            </a:stretch>
          </p:blipFill>
          <p:spPr bwMode="auto">
            <a:xfrm>
              <a:off x="4359" y="4103"/>
              <a:ext cx="159" cy="159"/>
            </a:xfrm>
            <a:prstGeom prst="rect">
              <a:avLst/>
            </a:prstGeom>
            <a:noFill/>
            <a:extLst>
              <a:ext uri="{909E8E84-426E-40DD-AFC4-6F175D3DCCD1}">
                <a14:hiddenFill xmlns:a14="http://schemas.microsoft.com/office/drawing/2010/main">
                  <a:solidFill>
                    <a:srgbClr val="FFFFFF"/>
                  </a:solidFill>
                </a14:hiddenFill>
              </a:ext>
            </a:extLst>
          </p:spPr>
        </p:pic>
        <p:pic>
          <p:nvPicPr>
            <p:cNvPr id="29774" name="Picture 78" descr="oki_patch"/>
            <p:cNvPicPr>
              <a:picLocks noChangeAspect="1" noChangeArrowheads="1"/>
            </p:cNvPicPr>
            <p:nvPr/>
          </p:nvPicPr>
          <p:blipFill>
            <a:blip r:embed="rId25">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916" y="3882"/>
              <a:ext cx="196" cy="196"/>
            </a:xfrm>
            <a:prstGeom prst="rect">
              <a:avLst/>
            </a:prstGeom>
            <a:noFill/>
            <a:extLst>
              <a:ext uri="{909E8E84-426E-40DD-AFC4-6F175D3DCCD1}">
                <a14:hiddenFill xmlns:a14="http://schemas.microsoft.com/office/drawing/2010/main">
                  <a:solidFill>
                    <a:srgbClr val="FFFFFF"/>
                  </a:solidFill>
                </a14:hiddenFill>
              </a:ext>
            </a:extLst>
          </p:spPr>
        </p:pic>
      </p:grpSp>
      <p:sp>
        <p:nvSpPr>
          <p:cNvPr id="31821" name="AutoShape 1101"/>
          <p:cNvSpPr>
            <a:spLocks noChangeArrowheads="1"/>
          </p:cNvSpPr>
          <p:nvPr/>
        </p:nvSpPr>
        <p:spPr bwMode="auto">
          <a:xfrm>
            <a:off x="3065463" y="29051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1822" name="Picture 1102"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84513" y="2997200"/>
            <a:ext cx="180975" cy="111125"/>
          </a:xfrm>
          <a:prstGeom prst="rect">
            <a:avLst/>
          </a:prstGeom>
          <a:noFill/>
          <a:extLst>
            <a:ext uri="{909E8E84-426E-40DD-AFC4-6F175D3DCCD1}">
              <a14:hiddenFill xmlns:a14="http://schemas.microsoft.com/office/drawing/2010/main">
                <a:solidFill>
                  <a:srgbClr val="FFFFFF"/>
                </a:solidFill>
              </a14:hiddenFill>
            </a:ext>
          </a:extLst>
        </p:spPr>
      </p:pic>
      <p:sp>
        <p:nvSpPr>
          <p:cNvPr id="31823" name="Freeform 1103"/>
          <p:cNvSpPr>
            <a:spLocks/>
          </p:cNvSpPr>
          <p:nvPr/>
        </p:nvSpPr>
        <p:spPr bwMode="auto">
          <a:xfrm rot="12616100">
            <a:off x="3244850" y="2376488"/>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4" name="Freeform 1104"/>
          <p:cNvSpPr>
            <a:spLocks/>
          </p:cNvSpPr>
          <p:nvPr/>
        </p:nvSpPr>
        <p:spPr bwMode="auto">
          <a:xfrm rot="14084842">
            <a:off x="3377406" y="2189957"/>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5" name="Freeform 1105"/>
          <p:cNvSpPr>
            <a:spLocks/>
          </p:cNvSpPr>
          <p:nvPr/>
        </p:nvSpPr>
        <p:spPr bwMode="auto">
          <a:xfrm rot="15803906">
            <a:off x="3577431" y="2135982"/>
            <a:ext cx="276225" cy="430212"/>
          </a:xfrm>
          <a:custGeom>
            <a:avLst/>
            <a:gdLst>
              <a:gd name="T0" fmla="*/ 0 w 502"/>
              <a:gd name="T1" fmla="*/ 366 h 783"/>
              <a:gd name="T2" fmla="*/ 0 w 502"/>
              <a:gd name="T3" fmla="*/ 418 h 783"/>
              <a:gd name="T4" fmla="*/ 20 w 502"/>
              <a:gd name="T5" fmla="*/ 434 h 783"/>
              <a:gd name="T6" fmla="*/ 84 w 502"/>
              <a:gd name="T7" fmla="*/ 434 h 783"/>
              <a:gd name="T8" fmla="*/ 100 w 502"/>
              <a:gd name="T9" fmla="*/ 722 h 783"/>
              <a:gd name="T10" fmla="*/ 142 w 502"/>
              <a:gd name="T11" fmla="*/ 782 h 783"/>
              <a:gd name="T12" fmla="*/ 196 w 502"/>
              <a:gd name="T13" fmla="*/ 714 h 783"/>
              <a:gd name="T14" fmla="*/ 244 w 502"/>
              <a:gd name="T15" fmla="*/ 426 h 783"/>
              <a:gd name="T16" fmla="*/ 398 w 502"/>
              <a:gd name="T17" fmla="*/ 416 h 783"/>
              <a:gd name="T18" fmla="*/ 430 w 502"/>
              <a:gd name="T19" fmla="*/ 520 h 783"/>
              <a:gd name="T20" fmla="*/ 458 w 502"/>
              <a:gd name="T21" fmla="*/ 542 h 783"/>
              <a:gd name="T22" fmla="*/ 486 w 502"/>
              <a:gd name="T23" fmla="*/ 512 h 783"/>
              <a:gd name="T24" fmla="*/ 502 w 502"/>
              <a:gd name="T25" fmla="*/ 398 h 783"/>
              <a:gd name="T26" fmla="*/ 482 w 502"/>
              <a:gd name="T27" fmla="*/ 272 h 783"/>
              <a:gd name="T28" fmla="*/ 456 w 502"/>
              <a:gd name="T29" fmla="*/ 246 h 783"/>
              <a:gd name="T30" fmla="*/ 436 w 502"/>
              <a:gd name="T31" fmla="*/ 272 h 783"/>
              <a:gd name="T32" fmla="*/ 400 w 502"/>
              <a:gd name="T33" fmla="*/ 374 h 783"/>
              <a:gd name="T34" fmla="*/ 244 w 502"/>
              <a:gd name="T35" fmla="*/ 360 h 783"/>
              <a:gd name="T36" fmla="*/ 192 w 502"/>
              <a:gd name="T37" fmla="*/ 60 h 783"/>
              <a:gd name="T38" fmla="*/ 142 w 502"/>
              <a:gd name="T39" fmla="*/ 2 h 783"/>
              <a:gd name="T40" fmla="*/ 98 w 502"/>
              <a:gd name="T41" fmla="*/ 62 h 783"/>
              <a:gd name="T42" fmla="*/ 80 w 502"/>
              <a:gd name="T43" fmla="*/ 350 h 783"/>
              <a:gd name="T44" fmla="*/ 16 w 502"/>
              <a:gd name="T45" fmla="*/ 352 h 783"/>
              <a:gd name="T46" fmla="*/ 0 w 502"/>
              <a:gd name="T47" fmla="*/ 366 h 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2" h="783">
                <a:moveTo>
                  <a:pt x="0" y="366"/>
                </a:moveTo>
                <a:lnTo>
                  <a:pt x="0" y="418"/>
                </a:lnTo>
                <a:cubicBezTo>
                  <a:pt x="3" y="429"/>
                  <a:pt x="6" y="431"/>
                  <a:pt x="20" y="434"/>
                </a:cubicBezTo>
                <a:lnTo>
                  <a:pt x="84" y="434"/>
                </a:lnTo>
                <a:lnTo>
                  <a:pt x="100" y="722"/>
                </a:lnTo>
                <a:cubicBezTo>
                  <a:pt x="110" y="780"/>
                  <a:pt x="126" y="783"/>
                  <a:pt x="142" y="782"/>
                </a:cubicBezTo>
                <a:cubicBezTo>
                  <a:pt x="158" y="781"/>
                  <a:pt x="179" y="773"/>
                  <a:pt x="196" y="714"/>
                </a:cubicBezTo>
                <a:lnTo>
                  <a:pt x="244" y="426"/>
                </a:lnTo>
                <a:lnTo>
                  <a:pt x="398" y="416"/>
                </a:lnTo>
                <a:lnTo>
                  <a:pt x="430" y="520"/>
                </a:lnTo>
                <a:cubicBezTo>
                  <a:pt x="440" y="541"/>
                  <a:pt x="449" y="543"/>
                  <a:pt x="458" y="542"/>
                </a:cubicBezTo>
                <a:cubicBezTo>
                  <a:pt x="467" y="541"/>
                  <a:pt x="479" y="536"/>
                  <a:pt x="486" y="512"/>
                </a:cubicBezTo>
                <a:lnTo>
                  <a:pt x="502" y="398"/>
                </a:lnTo>
                <a:lnTo>
                  <a:pt x="482" y="272"/>
                </a:lnTo>
                <a:cubicBezTo>
                  <a:pt x="474" y="247"/>
                  <a:pt x="464" y="246"/>
                  <a:pt x="456" y="246"/>
                </a:cubicBezTo>
                <a:cubicBezTo>
                  <a:pt x="448" y="246"/>
                  <a:pt x="445" y="251"/>
                  <a:pt x="436" y="272"/>
                </a:cubicBezTo>
                <a:lnTo>
                  <a:pt x="400" y="374"/>
                </a:lnTo>
                <a:lnTo>
                  <a:pt x="244" y="360"/>
                </a:lnTo>
                <a:lnTo>
                  <a:pt x="192" y="60"/>
                </a:lnTo>
                <a:cubicBezTo>
                  <a:pt x="175" y="0"/>
                  <a:pt x="158" y="2"/>
                  <a:pt x="142" y="2"/>
                </a:cubicBezTo>
                <a:cubicBezTo>
                  <a:pt x="126" y="2"/>
                  <a:pt x="108" y="4"/>
                  <a:pt x="98" y="62"/>
                </a:cubicBezTo>
                <a:lnTo>
                  <a:pt x="80" y="350"/>
                </a:lnTo>
                <a:lnTo>
                  <a:pt x="16" y="352"/>
                </a:lnTo>
                <a:cubicBezTo>
                  <a:pt x="3" y="355"/>
                  <a:pt x="3" y="363"/>
                  <a:pt x="0" y="366"/>
                </a:cubicBezTo>
                <a:close/>
              </a:path>
            </a:pathLst>
          </a:custGeom>
          <a:solidFill>
            <a:srgbClr val="FF99CC"/>
          </a:solidFill>
          <a:ln w="952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26" name="AutoShape 1106"/>
          <p:cNvSpPr>
            <a:spLocks noChangeArrowheads="1"/>
          </p:cNvSpPr>
          <p:nvPr/>
        </p:nvSpPr>
        <p:spPr bwMode="auto">
          <a:xfrm>
            <a:off x="3735388" y="27686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27" name="AutoShape 1107"/>
          <p:cNvSpPr>
            <a:spLocks noChangeArrowheads="1"/>
          </p:cNvSpPr>
          <p:nvPr/>
        </p:nvSpPr>
        <p:spPr bwMode="auto">
          <a:xfrm>
            <a:off x="3738563" y="27654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28" name="AutoShape 1108"/>
          <p:cNvSpPr>
            <a:spLocks noChangeArrowheads="1"/>
          </p:cNvSpPr>
          <p:nvPr/>
        </p:nvSpPr>
        <p:spPr bwMode="auto">
          <a:xfrm>
            <a:off x="3725863" y="27749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875" name="Freeform 1155"/>
          <p:cNvSpPr>
            <a:spLocks/>
          </p:cNvSpPr>
          <p:nvPr/>
        </p:nvSpPr>
        <p:spPr bwMode="auto">
          <a:xfrm>
            <a:off x="4305300" y="3314700"/>
            <a:ext cx="158750" cy="300038"/>
          </a:xfrm>
          <a:custGeom>
            <a:avLst/>
            <a:gdLst>
              <a:gd name="T0" fmla="*/ 63 w 100"/>
              <a:gd name="T1" fmla="*/ 189 h 189"/>
              <a:gd name="T2" fmla="*/ 90 w 100"/>
              <a:gd name="T3" fmla="*/ 81 h 189"/>
              <a:gd name="T4" fmla="*/ 0 w 100"/>
              <a:gd name="T5" fmla="*/ 0 h 189"/>
            </a:gdLst>
            <a:ahLst/>
            <a:cxnLst>
              <a:cxn ang="0">
                <a:pos x="T0" y="T1"/>
              </a:cxn>
              <a:cxn ang="0">
                <a:pos x="T2" y="T3"/>
              </a:cxn>
              <a:cxn ang="0">
                <a:pos x="T4" y="T5"/>
              </a:cxn>
            </a:cxnLst>
            <a:rect l="0" t="0" r="r" b="b"/>
            <a:pathLst>
              <a:path w="100" h="189">
                <a:moveTo>
                  <a:pt x="63" y="189"/>
                </a:moveTo>
                <a:cubicBezTo>
                  <a:pt x="67" y="171"/>
                  <a:pt x="100" y="112"/>
                  <a:pt x="90" y="81"/>
                </a:cubicBezTo>
                <a:cubicBezTo>
                  <a:pt x="80" y="50"/>
                  <a:pt x="19" y="17"/>
                  <a:pt x="0" y="0"/>
                </a:cubicBezTo>
              </a:path>
            </a:pathLst>
          </a:custGeom>
          <a:noFill/>
          <a:ln w="50800">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6" name="Freeform 1156"/>
          <p:cNvSpPr>
            <a:spLocks/>
          </p:cNvSpPr>
          <p:nvPr/>
        </p:nvSpPr>
        <p:spPr bwMode="auto">
          <a:xfrm>
            <a:off x="2990850" y="3095625"/>
            <a:ext cx="147638" cy="357188"/>
          </a:xfrm>
          <a:custGeom>
            <a:avLst/>
            <a:gdLst>
              <a:gd name="T0" fmla="*/ 42 w 93"/>
              <a:gd name="T1" fmla="*/ 225 h 225"/>
              <a:gd name="T2" fmla="*/ 9 w 93"/>
              <a:gd name="T3" fmla="*/ 72 h 225"/>
              <a:gd name="T4" fmla="*/ 93 w 93"/>
              <a:gd name="T5" fmla="*/ 0 h 225"/>
            </a:gdLst>
            <a:ahLst/>
            <a:cxnLst>
              <a:cxn ang="0">
                <a:pos x="T0" y="T1"/>
              </a:cxn>
              <a:cxn ang="0">
                <a:pos x="T2" y="T3"/>
              </a:cxn>
              <a:cxn ang="0">
                <a:pos x="T4" y="T5"/>
              </a:cxn>
            </a:cxnLst>
            <a:rect l="0" t="0" r="r" b="b"/>
            <a:pathLst>
              <a:path w="93" h="225">
                <a:moveTo>
                  <a:pt x="42" y="225"/>
                </a:moveTo>
                <a:cubicBezTo>
                  <a:pt x="37" y="200"/>
                  <a:pt x="0" y="110"/>
                  <a:pt x="9" y="72"/>
                </a:cubicBezTo>
                <a:cubicBezTo>
                  <a:pt x="18" y="34"/>
                  <a:pt x="76" y="15"/>
                  <a:pt x="93" y="0"/>
                </a:cubicBezTo>
              </a:path>
            </a:pathLst>
          </a:custGeom>
          <a:noFill/>
          <a:ln w="50800">
            <a:solidFill>
              <a:srgbClr val="000080"/>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7" name="AutoShape 1157"/>
          <p:cNvSpPr>
            <a:spLocks noChangeArrowheads="1"/>
          </p:cNvSpPr>
          <p:nvPr/>
        </p:nvSpPr>
        <p:spPr bwMode="auto">
          <a:xfrm>
            <a:off x="3063875" y="29130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31950" name="Group 1230"/>
          <p:cNvGrpSpPr>
            <a:grpSpLocks/>
          </p:cNvGrpSpPr>
          <p:nvPr/>
        </p:nvGrpSpPr>
        <p:grpSpPr bwMode="auto">
          <a:xfrm>
            <a:off x="9210675" y="3479800"/>
            <a:ext cx="595313" cy="214313"/>
            <a:chOff x="5960" y="1976"/>
            <a:chExt cx="375" cy="135"/>
          </a:xfrm>
        </p:grpSpPr>
        <p:grpSp>
          <p:nvGrpSpPr>
            <p:cNvPr id="31951" name="Group 1231"/>
            <p:cNvGrpSpPr>
              <a:grpSpLocks/>
            </p:cNvGrpSpPr>
            <p:nvPr/>
          </p:nvGrpSpPr>
          <p:grpSpPr bwMode="auto">
            <a:xfrm rot="-132102">
              <a:off x="5960" y="2019"/>
              <a:ext cx="375" cy="56"/>
              <a:chOff x="1208" y="2784"/>
              <a:chExt cx="3126" cy="468"/>
            </a:xfrm>
          </p:grpSpPr>
          <p:grpSp>
            <p:nvGrpSpPr>
              <p:cNvPr id="31952" name="Group 1232"/>
              <p:cNvGrpSpPr>
                <a:grpSpLocks/>
              </p:cNvGrpSpPr>
              <p:nvPr/>
            </p:nvGrpSpPr>
            <p:grpSpPr bwMode="auto">
              <a:xfrm>
                <a:off x="1208" y="2784"/>
                <a:ext cx="3126" cy="448"/>
                <a:chOff x="1208" y="2784"/>
                <a:chExt cx="3126" cy="448"/>
              </a:xfrm>
            </p:grpSpPr>
            <p:sp>
              <p:nvSpPr>
                <p:cNvPr id="31953" name="Freeform 123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4" name="Freeform 123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5" name="Freeform 123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6" name="Freeform 123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57" name="Oval 123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58" name="Freeform 123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59" name="Freeform 123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0" name="Freeform 124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1" name="Freeform 124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62" name="Text Box 1242"/>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20</a:t>
              </a:r>
            </a:p>
          </p:txBody>
        </p:sp>
      </p:grpSp>
      <p:grpSp>
        <p:nvGrpSpPr>
          <p:cNvPr id="31963" name="Group 1243"/>
          <p:cNvGrpSpPr>
            <a:grpSpLocks/>
          </p:cNvGrpSpPr>
          <p:nvPr/>
        </p:nvGrpSpPr>
        <p:grpSpPr bwMode="auto">
          <a:xfrm>
            <a:off x="9210675" y="3590925"/>
            <a:ext cx="595313" cy="214313"/>
            <a:chOff x="5960" y="1976"/>
            <a:chExt cx="375" cy="135"/>
          </a:xfrm>
        </p:grpSpPr>
        <p:grpSp>
          <p:nvGrpSpPr>
            <p:cNvPr id="31964" name="Group 1244"/>
            <p:cNvGrpSpPr>
              <a:grpSpLocks/>
            </p:cNvGrpSpPr>
            <p:nvPr/>
          </p:nvGrpSpPr>
          <p:grpSpPr bwMode="auto">
            <a:xfrm rot="-132102">
              <a:off x="5960" y="2019"/>
              <a:ext cx="375" cy="56"/>
              <a:chOff x="1208" y="2784"/>
              <a:chExt cx="3126" cy="468"/>
            </a:xfrm>
          </p:grpSpPr>
          <p:grpSp>
            <p:nvGrpSpPr>
              <p:cNvPr id="31965" name="Group 1245"/>
              <p:cNvGrpSpPr>
                <a:grpSpLocks/>
              </p:cNvGrpSpPr>
              <p:nvPr/>
            </p:nvGrpSpPr>
            <p:grpSpPr bwMode="auto">
              <a:xfrm>
                <a:off x="1208" y="2784"/>
                <a:ext cx="3126" cy="448"/>
                <a:chOff x="1208" y="2784"/>
                <a:chExt cx="3126" cy="448"/>
              </a:xfrm>
            </p:grpSpPr>
            <p:sp>
              <p:nvSpPr>
                <p:cNvPr id="31966" name="Freeform 124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7" name="Freeform 124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8" name="Freeform 124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69" name="Freeform 124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70" name="Oval 125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71" name="Freeform 125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2" name="Freeform 125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3" name="Freeform 125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74" name="Freeform 125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75" name="Text Box 1255"/>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15</a:t>
              </a:r>
            </a:p>
          </p:txBody>
        </p:sp>
      </p:grpSp>
      <p:grpSp>
        <p:nvGrpSpPr>
          <p:cNvPr id="31983" name="Group 1263"/>
          <p:cNvGrpSpPr>
            <a:grpSpLocks/>
          </p:cNvGrpSpPr>
          <p:nvPr/>
        </p:nvGrpSpPr>
        <p:grpSpPr bwMode="auto">
          <a:xfrm>
            <a:off x="9217025" y="3216275"/>
            <a:ext cx="595313" cy="214313"/>
            <a:chOff x="5960" y="1976"/>
            <a:chExt cx="375" cy="135"/>
          </a:xfrm>
        </p:grpSpPr>
        <p:grpSp>
          <p:nvGrpSpPr>
            <p:cNvPr id="31984" name="Group 1264"/>
            <p:cNvGrpSpPr>
              <a:grpSpLocks/>
            </p:cNvGrpSpPr>
            <p:nvPr/>
          </p:nvGrpSpPr>
          <p:grpSpPr bwMode="auto">
            <a:xfrm rot="-132102">
              <a:off x="5960" y="2019"/>
              <a:ext cx="375" cy="56"/>
              <a:chOff x="1208" y="2784"/>
              <a:chExt cx="3126" cy="468"/>
            </a:xfrm>
          </p:grpSpPr>
          <p:grpSp>
            <p:nvGrpSpPr>
              <p:cNvPr id="31985" name="Group 1265"/>
              <p:cNvGrpSpPr>
                <a:grpSpLocks/>
              </p:cNvGrpSpPr>
              <p:nvPr/>
            </p:nvGrpSpPr>
            <p:grpSpPr bwMode="auto">
              <a:xfrm>
                <a:off x="1208" y="2784"/>
                <a:ext cx="3126" cy="448"/>
                <a:chOff x="1208" y="2784"/>
                <a:chExt cx="3126" cy="448"/>
              </a:xfrm>
            </p:grpSpPr>
            <p:sp>
              <p:nvSpPr>
                <p:cNvPr id="31986" name="Freeform 126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7" name="Freeform 126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8" name="Freeform 126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89" name="Freeform 126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90" name="Oval 127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91" name="Freeform 127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2" name="Freeform 127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3" name="Freeform 127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94" name="Freeform 127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995" name="Text Box 1275"/>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38</a:t>
              </a:r>
            </a:p>
          </p:txBody>
        </p:sp>
      </p:grpSp>
      <p:grpSp>
        <p:nvGrpSpPr>
          <p:cNvPr id="31996" name="Group 1276"/>
          <p:cNvGrpSpPr>
            <a:grpSpLocks/>
          </p:cNvGrpSpPr>
          <p:nvPr/>
        </p:nvGrpSpPr>
        <p:grpSpPr bwMode="auto">
          <a:xfrm>
            <a:off x="9217025" y="3327400"/>
            <a:ext cx="595313" cy="214313"/>
            <a:chOff x="5960" y="1976"/>
            <a:chExt cx="375" cy="135"/>
          </a:xfrm>
        </p:grpSpPr>
        <p:grpSp>
          <p:nvGrpSpPr>
            <p:cNvPr id="31997" name="Group 1277"/>
            <p:cNvGrpSpPr>
              <a:grpSpLocks/>
            </p:cNvGrpSpPr>
            <p:nvPr/>
          </p:nvGrpSpPr>
          <p:grpSpPr bwMode="auto">
            <a:xfrm rot="-132102">
              <a:off x="5960" y="2019"/>
              <a:ext cx="375" cy="56"/>
              <a:chOff x="1208" y="2784"/>
              <a:chExt cx="3126" cy="468"/>
            </a:xfrm>
          </p:grpSpPr>
          <p:grpSp>
            <p:nvGrpSpPr>
              <p:cNvPr id="31998" name="Group 1278"/>
              <p:cNvGrpSpPr>
                <a:grpSpLocks/>
              </p:cNvGrpSpPr>
              <p:nvPr/>
            </p:nvGrpSpPr>
            <p:grpSpPr bwMode="auto">
              <a:xfrm>
                <a:off x="1208" y="2784"/>
                <a:ext cx="3126" cy="448"/>
                <a:chOff x="1208" y="2784"/>
                <a:chExt cx="3126" cy="448"/>
              </a:xfrm>
            </p:grpSpPr>
            <p:sp>
              <p:nvSpPr>
                <p:cNvPr id="31999" name="Freeform 127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0" name="Freeform 128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1" name="Freeform 128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2" name="Freeform 128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003" name="Oval 1283"/>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004" name="Freeform 128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5" name="Freeform 128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6" name="Freeform 128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07" name="Freeform 128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2008" name="Text Box 1288"/>
            <p:cNvSpPr txBox="1">
              <a:spLocks noChangeArrowheads="1"/>
            </p:cNvSpPr>
            <p:nvPr/>
          </p:nvSpPr>
          <p:spPr bwMode="auto">
            <a:xfrm>
              <a:off x="6043" y="197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31</a:t>
              </a:r>
            </a:p>
          </p:txBody>
        </p:sp>
      </p:grpSp>
      <p:sp>
        <p:nvSpPr>
          <p:cNvPr id="29698" name="Rectangle 2"/>
          <p:cNvSpPr>
            <a:spLocks noChangeArrowheads="1"/>
          </p:cNvSpPr>
          <p:nvPr/>
        </p:nvSpPr>
        <p:spPr bwMode="auto">
          <a:xfrm>
            <a:off x="7451725" y="31750"/>
            <a:ext cx="1698625" cy="4025900"/>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grpSp>
        <p:nvGrpSpPr>
          <p:cNvPr id="29739" name="Group 43"/>
          <p:cNvGrpSpPr>
            <a:grpSpLocks/>
          </p:cNvGrpSpPr>
          <p:nvPr/>
        </p:nvGrpSpPr>
        <p:grpSpPr bwMode="auto">
          <a:xfrm>
            <a:off x="7670800" y="528638"/>
            <a:ext cx="1454150" cy="244475"/>
            <a:chOff x="3181" y="1163"/>
            <a:chExt cx="916" cy="154"/>
          </a:xfrm>
        </p:grpSpPr>
        <p:grpSp>
          <p:nvGrpSpPr>
            <p:cNvPr id="29740" name="Group 44"/>
            <p:cNvGrpSpPr>
              <a:grpSpLocks/>
            </p:cNvGrpSpPr>
            <p:nvPr/>
          </p:nvGrpSpPr>
          <p:grpSpPr bwMode="auto">
            <a:xfrm>
              <a:off x="3181" y="1163"/>
              <a:ext cx="916" cy="154"/>
              <a:chOff x="3181" y="1035"/>
              <a:chExt cx="916" cy="154"/>
            </a:xfrm>
          </p:grpSpPr>
          <p:grpSp>
            <p:nvGrpSpPr>
              <p:cNvPr id="29741" name="Group 45"/>
              <p:cNvGrpSpPr>
                <a:grpSpLocks/>
              </p:cNvGrpSpPr>
              <p:nvPr/>
            </p:nvGrpSpPr>
            <p:grpSpPr bwMode="auto">
              <a:xfrm rot="-132102">
                <a:off x="3181" y="1038"/>
                <a:ext cx="916" cy="137"/>
                <a:chOff x="1208" y="2784"/>
                <a:chExt cx="3126" cy="468"/>
              </a:xfrm>
            </p:grpSpPr>
            <p:grpSp>
              <p:nvGrpSpPr>
                <p:cNvPr id="29742" name="Group 46"/>
                <p:cNvGrpSpPr>
                  <a:grpSpLocks/>
                </p:cNvGrpSpPr>
                <p:nvPr/>
              </p:nvGrpSpPr>
              <p:grpSpPr bwMode="auto">
                <a:xfrm>
                  <a:off x="1208" y="2784"/>
                  <a:ext cx="3126" cy="448"/>
                  <a:chOff x="1208" y="2784"/>
                  <a:chExt cx="3126" cy="448"/>
                </a:xfrm>
              </p:grpSpPr>
              <p:sp>
                <p:nvSpPr>
                  <p:cNvPr id="29743" name="Freeform 4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4" name="Freeform 4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5" name="Freeform 4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6" name="Freeform 5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47" name="Oval 5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48" name="Freeform 5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49" name="Freeform 5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0" name="Freeform 5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1" name="Freeform 5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52" name="Text Box 56"/>
              <p:cNvSpPr txBox="1">
                <a:spLocks noChangeArrowheads="1"/>
              </p:cNvSpPr>
              <p:nvPr/>
            </p:nvSpPr>
            <p:spPr bwMode="auto">
              <a:xfrm>
                <a:off x="3372" y="1035"/>
                <a:ext cx="51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Enterprise</a:t>
                </a:r>
              </a:p>
            </p:txBody>
          </p:sp>
        </p:grpSp>
        <p:sp>
          <p:nvSpPr>
            <p:cNvPr id="29753" name="Text Box 57"/>
            <p:cNvSpPr txBox="1">
              <a:spLocks noChangeArrowheads="1"/>
            </p:cNvSpPr>
            <p:nvPr/>
          </p:nvSpPr>
          <p:spPr bwMode="auto">
            <a:xfrm>
              <a:off x="3918" y="11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6</a:t>
              </a:r>
            </a:p>
          </p:txBody>
        </p:sp>
      </p:grpSp>
      <p:grpSp>
        <p:nvGrpSpPr>
          <p:cNvPr id="29754" name="Group 58"/>
          <p:cNvGrpSpPr>
            <a:grpSpLocks/>
          </p:cNvGrpSpPr>
          <p:nvPr/>
        </p:nvGrpSpPr>
        <p:grpSpPr bwMode="auto">
          <a:xfrm>
            <a:off x="7670800" y="296863"/>
            <a:ext cx="1454150" cy="247650"/>
            <a:chOff x="3169" y="1770"/>
            <a:chExt cx="916" cy="156"/>
          </a:xfrm>
        </p:grpSpPr>
        <p:grpSp>
          <p:nvGrpSpPr>
            <p:cNvPr id="29755" name="Group 59"/>
            <p:cNvGrpSpPr>
              <a:grpSpLocks/>
            </p:cNvGrpSpPr>
            <p:nvPr/>
          </p:nvGrpSpPr>
          <p:grpSpPr bwMode="auto">
            <a:xfrm>
              <a:off x="3169" y="1770"/>
              <a:ext cx="916" cy="156"/>
              <a:chOff x="3165" y="526"/>
              <a:chExt cx="916" cy="156"/>
            </a:xfrm>
          </p:grpSpPr>
          <p:grpSp>
            <p:nvGrpSpPr>
              <p:cNvPr id="29756" name="Group 60"/>
              <p:cNvGrpSpPr>
                <a:grpSpLocks/>
              </p:cNvGrpSpPr>
              <p:nvPr/>
            </p:nvGrpSpPr>
            <p:grpSpPr bwMode="auto">
              <a:xfrm rot="-132102">
                <a:off x="3165" y="526"/>
                <a:ext cx="916" cy="137"/>
                <a:chOff x="1208" y="2784"/>
                <a:chExt cx="3126" cy="468"/>
              </a:xfrm>
            </p:grpSpPr>
            <p:grpSp>
              <p:nvGrpSpPr>
                <p:cNvPr id="29757" name="Group 61"/>
                <p:cNvGrpSpPr>
                  <a:grpSpLocks/>
                </p:cNvGrpSpPr>
                <p:nvPr/>
              </p:nvGrpSpPr>
              <p:grpSpPr bwMode="auto">
                <a:xfrm>
                  <a:off x="1208" y="2784"/>
                  <a:ext cx="3126" cy="448"/>
                  <a:chOff x="1208" y="2784"/>
                  <a:chExt cx="3126" cy="448"/>
                </a:xfrm>
              </p:grpSpPr>
              <p:sp>
                <p:nvSpPr>
                  <p:cNvPr id="29758" name="Freeform 6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59" name="Freeform 6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0" name="Freeform 6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1" name="Freeform 6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62" name="Oval 6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63" name="Freeform 6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4" name="Freeform 6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5" name="Freeform 6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66" name="Freeform 7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767" name="Text Box 71"/>
              <p:cNvSpPr txBox="1">
                <a:spLocks noChangeArrowheads="1"/>
              </p:cNvSpPr>
              <p:nvPr/>
            </p:nvSpPr>
            <p:spPr bwMode="auto">
              <a:xfrm>
                <a:off x="3381" y="528"/>
                <a:ext cx="45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Saratoga</a:t>
                </a:r>
              </a:p>
            </p:txBody>
          </p:sp>
        </p:grpSp>
        <p:sp>
          <p:nvSpPr>
            <p:cNvPr id="29768" name="Text Box 72"/>
            <p:cNvSpPr txBox="1">
              <a:spLocks noChangeArrowheads="1"/>
            </p:cNvSpPr>
            <p:nvPr/>
          </p:nvSpPr>
          <p:spPr bwMode="auto">
            <a:xfrm>
              <a:off x="3902" y="1772"/>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a:t>
              </a:r>
            </a:p>
          </p:txBody>
        </p:sp>
      </p:grpSp>
      <p:sp>
        <p:nvSpPr>
          <p:cNvPr id="29769" name="Text Box 73"/>
          <p:cNvSpPr txBox="1">
            <a:spLocks noChangeArrowheads="1"/>
          </p:cNvSpPr>
          <p:nvPr/>
        </p:nvSpPr>
        <p:spPr bwMode="auto">
          <a:xfrm>
            <a:off x="7861300" y="28575"/>
            <a:ext cx="8794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u="sng">
                <a:solidFill>
                  <a:schemeClr val="accent2"/>
                </a:solidFill>
              </a:rPr>
              <a:t>US Carriers</a:t>
            </a:r>
          </a:p>
        </p:txBody>
      </p:sp>
      <p:grpSp>
        <p:nvGrpSpPr>
          <p:cNvPr id="29915" name="Group 219"/>
          <p:cNvGrpSpPr>
            <a:grpSpLocks/>
          </p:cNvGrpSpPr>
          <p:nvPr/>
        </p:nvGrpSpPr>
        <p:grpSpPr bwMode="auto">
          <a:xfrm>
            <a:off x="7670800" y="992188"/>
            <a:ext cx="1454150" cy="244475"/>
            <a:chOff x="4723" y="1920"/>
            <a:chExt cx="916" cy="154"/>
          </a:xfrm>
        </p:grpSpPr>
        <p:grpSp>
          <p:nvGrpSpPr>
            <p:cNvPr id="29916" name="Group 220"/>
            <p:cNvGrpSpPr>
              <a:grpSpLocks/>
            </p:cNvGrpSpPr>
            <p:nvPr/>
          </p:nvGrpSpPr>
          <p:grpSpPr bwMode="auto">
            <a:xfrm rot="-132102">
              <a:off x="4723" y="1923"/>
              <a:ext cx="916" cy="137"/>
              <a:chOff x="1208" y="2784"/>
              <a:chExt cx="3126" cy="468"/>
            </a:xfrm>
          </p:grpSpPr>
          <p:grpSp>
            <p:nvGrpSpPr>
              <p:cNvPr id="29917" name="Group 221"/>
              <p:cNvGrpSpPr>
                <a:grpSpLocks/>
              </p:cNvGrpSpPr>
              <p:nvPr/>
            </p:nvGrpSpPr>
            <p:grpSpPr bwMode="auto">
              <a:xfrm>
                <a:off x="1208" y="2784"/>
                <a:ext cx="3126" cy="448"/>
                <a:chOff x="1208" y="2784"/>
                <a:chExt cx="3126" cy="448"/>
              </a:xfrm>
            </p:grpSpPr>
            <p:sp>
              <p:nvSpPr>
                <p:cNvPr id="29918" name="Freeform 22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19" name="Freeform 22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0" name="Freeform 22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1" name="Freeform 22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22" name="Oval 226"/>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23" name="Freeform 227"/>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4" name="Freeform 228"/>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5" name="Freeform 229"/>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26" name="Freeform 230"/>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27" name="Text Box 231"/>
            <p:cNvSpPr txBox="1">
              <a:spLocks noChangeArrowheads="1"/>
            </p:cNvSpPr>
            <p:nvPr/>
          </p:nvSpPr>
          <p:spPr bwMode="auto">
            <a:xfrm>
              <a:off x="4914" y="1920"/>
              <a:ext cx="49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Lexington</a:t>
              </a:r>
            </a:p>
          </p:txBody>
        </p:sp>
        <p:sp>
          <p:nvSpPr>
            <p:cNvPr id="29928" name="Text Box 232"/>
            <p:cNvSpPr txBox="1">
              <a:spLocks noChangeArrowheads="1"/>
            </p:cNvSpPr>
            <p:nvPr/>
          </p:nvSpPr>
          <p:spPr bwMode="auto">
            <a:xfrm>
              <a:off x="5428" y="192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16</a:t>
              </a:r>
            </a:p>
          </p:txBody>
        </p:sp>
      </p:grpSp>
      <p:grpSp>
        <p:nvGrpSpPr>
          <p:cNvPr id="29929" name="Group 233"/>
          <p:cNvGrpSpPr>
            <a:grpSpLocks/>
          </p:cNvGrpSpPr>
          <p:nvPr/>
        </p:nvGrpSpPr>
        <p:grpSpPr bwMode="auto">
          <a:xfrm>
            <a:off x="7670800" y="1222375"/>
            <a:ext cx="1454150" cy="244475"/>
            <a:chOff x="4667" y="2200"/>
            <a:chExt cx="916" cy="154"/>
          </a:xfrm>
        </p:grpSpPr>
        <p:grpSp>
          <p:nvGrpSpPr>
            <p:cNvPr id="29930" name="Group 234"/>
            <p:cNvGrpSpPr>
              <a:grpSpLocks/>
            </p:cNvGrpSpPr>
            <p:nvPr/>
          </p:nvGrpSpPr>
          <p:grpSpPr bwMode="auto">
            <a:xfrm rot="-132102">
              <a:off x="4667" y="2203"/>
              <a:ext cx="916" cy="137"/>
              <a:chOff x="1208" y="2784"/>
              <a:chExt cx="3126" cy="468"/>
            </a:xfrm>
          </p:grpSpPr>
          <p:grpSp>
            <p:nvGrpSpPr>
              <p:cNvPr id="29931" name="Group 235"/>
              <p:cNvGrpSpPr>
                <a:grpSpLocks/>
              </p:cNvGrpSpPr>
              <p:nvPr/>
            </p:nvGrpSpPr>
            <p:grpSpPr bwMode="auto">
              <a:xfrm>
                <a:off x="1208" y="2784"/>
                <a:ext cx="3126" cy="448"/>
                <a:chOff x="1208" y="2784"/>
                <a:chExt cx="3126" cy="448"/>
              </a:xfrm>
            </p:grpSpPr>
            <p:sp>
              <p:nvSpPr>
                <p:cNvPr id="29932" name="Freeform 23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3" name="Freeform 23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4" name="Freeform 23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5" name="Freeform 23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36" name="Oval 240"/>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37" name="Freeform 24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8" name="Freeform 24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39" name="Freeform 24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40" name="Freeform 24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41" name="Text Box 245"/>
            <p:cNvSpPr txBox="1">
              <a:spLocks noChangeArrowheads="1"/>
            </p:cNvSpPr>
            <p:nvPr/>
          </p:nvSpPr>
          <p:spPr bwMode="auto">
            <a:xfrm>
              <a:off x="4858" y="2200"/>
              <a:ext cx="48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Yorktown</a:t>
              </a:r>
            </a:p>
          </p:txBody>
        </p:sp>
        <p:sp>
          <p:nvSpPr>
            <p:cNvPr id="29942" name="Text Box 246"/>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10</a:t>
              </a:r>
            </a:p>
          </p:txBody>
        </p:sp>
      </p:grpSp>
      <p:grpSp>
        <p:nvGrpSpPr>
          <p:cNvPr id="29943" name="Group 247"/>
          <p:cNvGrpSpPr>
            <a:grpSpLocks/>
          </p:cNvGrpSpPr>
          <p:nvPr/>
        </p:nvGrpSpPr>
        <p:grpSpPr bwMode="auto">
          <a:xfrm>
            <a:off x="7670800" y="1454150"/>
            <a:ext cx="1454150" cy="244475"/>
            <a:chOff x="4667" y="2200"/>
            <a:chExt cx="916" cy="154"/>
          </a:xfrm>
        </p:grpSpPr>
        <p:grpSp>
          <p:nvGrpSpPr>
            <p:cNvPr id="29944" name="Group 248"/>
            <p:cNvGrpSpPr>
              <a:grpSpLocks/>
            </p:cNvGrpSpPr>
            <p:nvPr/>
          </p:nvGrpSpPr>
          <p:grpSpPr bwMode="auto">
            <a:xfrm rot="-132102">
              <a:off x="4667" y="2203"/>
              <a:ext cx="916" cy="137"/>
              <a:chOff x="1208" y="2784"/>
              <a:chExt cx="3126" cy="468"/>
            </a:xfrm>
          </p:grpSpPr>
          <p:grpSp>
            <p:nvGrpSpPr>
              <p:cNvPr id="29945" name="Group 249"/>
              <p:cNvGrpSpPr>
                <a:grpSpLocks/>
              </p:cNvGrpSpPr>
              <p:nvPr/>
            </p:nvGrpSpPr>
            <p:grpSpPr bwMode="auto">
              <a:xfrm>
                <a:off x="1208" y="2784"/>
                <a:ext cx="3126" cy="448"/>
                <a:chOff x="1208" y="2784"/>
                <a:chExt cx="3126" cy="448"/>
              </a:xfrm>
            </p:grpSpPr>
            <p:sp>
              <p:nvSpPr>
                <p:cNvPr id="29946" name="Freeform 25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47" name="Freeform 25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48" name="Freeform 25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49" name="Freeform 25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50" name="Oval 25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51" name="Freeform 25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52" name="Freeform 25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53" name="Freeform 25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54" name="Freeform 25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55" name="Text Box 259"/>
            <p:cNvSpPr txBox="1">
              <a:spLocks noChangeArrowheads="1"/>
            </p:cNvSpPr>
            <p:nvPr/>
          </p:nvSpPr>
          <p:spPr bwMode="auto">
            <a:xfrm>
              <a:off x="4858" y="2200"/>
              <a:ext cx="537"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Bunker Hill</a:t>
              </a:r>
            </a:p>
          </p:txBody>
        </p:sp>
        <p:sp>
          <p:nvSpPr>
            <p:cNvPr id="29956" name="Text Box 260"/>
            <p:cNvSpPr txBox="1">
              <a:spLocks noChangeArrowheads="1"/>
            </p:cNvSpPr>
            <p:nvPr/>
          </p:nvSpPr>
          <p:spPr bwMode="auto">
            <a:xfrm>
              <a:off x="5372" y="220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17</a:t>
              </a:r>
            </a:p>
          </p:txBody>
        </p:sp>
      </p:grpSp>
      <p:grpSp>
        <p:nvGrpSpPr>
          <p:cNvPr id="29992" name="Group 296"/>
          <p:cNvGrpSpPr>
            <a:grpSpLocks/>
          </p:cNvGrpSpPr>
          <p:nvPr/>
        </p:nvGrpSpPr>
        <p:grpSpPr bwMode="auto">
          <a:xfrm>
            <a:off x="7670800" y="1685925"/>
            <a:ext cx="1454150" cy="244475"/>
            <a:chOff x="4736" y="1478"/>
            <a:chExt cx="916" cy="154"/>
          </a:xfrm>
        </p:grpSpPr>
        <p:grpSp>
          <p:nvGrpSpPr>
            <p:cNvPr id="29993" name="Group 297"/>
            <p:cNvGrpSpPr>
              <a:grpSpLocks/>
            </p:cNvGrpSpPr>
            <p:nvPr/>
          </p:nvGrpSpPr>
          <p:grpSpPr bwMode="auto">
            <a:xfrm rot="-132102">
              <a:off x="4736" y="1481"/>
              <a:ext cx="916" cy="137"/>
              <a:chOff x="1208" y="2784"/>
              <a:chExt cx="3126" cy="468"/>
            </a:xfrm>
          </p:grpSpPr>
          <p:grpSp>
            <p:nvGrpSpPr>
              <p:cNvPr id="29994" name="Group 298"/>
              <p:cNvGrpSpPr>
                <a:grpSpLocks/>
              </p:cNvGrpSpPr>
              <p:nvPr/>
            </p:nvGrpSpPr>
            <p:grpSpPr bwMode="auto">
              <a:xfrm>
                <a:off x="1208" y="2784"/>
                <a:ext cx="3126" cy="448"/>
                <a:chOff x="1208" y="2784"/>
                <a:chExt cx="3126" cy="448"/>
              </a:xfrm>
            </p:grpSpPr>
            <p:sp>
              <p:nvSpPr>
                <p:cNvPr id="29995" name="Freeform 29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96" name="Freeform 30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97" name="Freeform 30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998" name="Freeform 30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9999" name="Oval 303"/>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00" name="Freeform 304"/>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1" name="Freeform 305"/>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2" name="Freeform 306"/>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03" name="Freeform 307"/>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04" name="Text Box 308"/>
            <p:cNvSpPr txBox="1">
              <a:spLocks noChangeArrowheads="1"/>
            </p:cNvSpPr>
            <p:nvPr/>
          </p:nvSpPr>
          <p:spPr bwMode="auto">
            <a:xfrm>
              <a:off x="4957" y="1478"/>
              <a:ext cx="40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Intrepid</a:t>
              </a:r>
            </a:p>
          </p:txBody>
        </p:sp>
        <p:sp>
          <p:nvSpPr>
            <p:cNvPr id="30005" name="Text Box 309"/>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11</a:t>
              </a:r>
            </a:p>
          </p:txBody>
        </p:sp>
      </p:grpSp>
      <p:grpSp>
        <p:nvGrpSpPr>
          <p:cNvPr id="30006" name="Group 310"/>
          <p:cNvGrpSpPr>
            <a:grpSpLocks/>
          </p:cNvGrpSpPr>
          <p:nvPr/>
        </p:nvGrpSpPr>
        <p:grpSpPr bwMode="auto">
          <a:xfrm>
            <a:off x="7670800" y="296863"/>
            <a:ext cx="1454150" cy="244475"/>
            <a:chOff x="3854" y="579"/>
            <a:chExt cx="916" cy="154"/>
          </a:xfrm>
        </p:grpSpPr>
        <p:grpSp>
          <p:nvGrpSpPr>
            <p:cNvPr id="30007" name="Group 311"/>
            <p:cNvGrpSpPr>
              <a:grpSpLocks/>
            </p:cNvGrpSpPr>
            <p:nvPr/>
          </p:nvGrpSpPr>
          <p:grpSpPr bwMode="auto">
            <a:xfrm rot="-132102">
              <a:off x="3854" y="583"/>
              <a:ext cx="916" cy="137"/>
              <a:chOff x="1208" y="2784"/>
              <a:chExt cx="3126" cy="468"/>
            </a:xfrm>
          </p:grpSpPr>
          <p:grpSp>
            <p:nvGrpSpPr>
              <p:cNvPr id="30008" name="Group 312"/>
              <p:cNvGrpSpPr>
                <a:grpSpLocks/>
              </p:cNvGrpSpPr>
              <p:nvPr/>
            </p:nvGrpSpPr>
            <p:grpSpPr bwMode="auto">
              <a:xfrm>
                <a:off x="1208" y="2784"/>
                <a:ext cx="3126" cy="448"/>
                <a:chOff x="1208" y="2784"/>
                <a:chExt cx="3126" cy="448"/>
              </a:xfrm>
            </p:grpSpPr>
            <p:sp>
              <p:nvSpPr>
                <p:cNvPr id="30009" name="Freeform 31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0" name="Freeform 31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1" name="Freeform 31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2" name="Freeform 31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13" name="Oval 317"/>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14" name="Freeform 31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5" name="Freeform 31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6" name="Freeform 32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17" name="Freeform 32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18" name="Text Box 322"/>
            <p:cNvSpPr txBox="1">
              <a:spLocks noChangeArrowheads="1"/>
            </p:cNvSpPr>
            <p:nvPr/>
          </p:nvSpPr>
          <p:spPr bwMode="auto">
            <a:xfrm>
              <a:off x="4001" y="579"/>
              <a:ext cx="62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t>Support Duty</a:t>
              </a:r>
            </a:p>
          </p:txBody>
        </p:sp>
        <p:sp>
          <p:nvSpPr>
            <p:cNvPr id="30019" name="Text Box 323"/>
            <p:cNvSpPr txBox="1">
              <a:spLocks noChangeArrowheads="1"/>
            </p:cNvSpPr>
            <p:nvPr/>
          </p:nvSpPr>
          <p:spPr bwMode="auto">
            <a:xfrm>
              <a:off x="4579" y="587"/>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3</a:t>
              </a:r>
            </a:p>
          </p:txBody>
        </p:sp>
      </p:grpSp>
      <p:grpSp>
        <p:nvGrpSpPr>
          <p:cNvPr id="30026" name="Group 330"/>
          <p:cNvGrpSpPr>
            <a:grpSpLocks/>
          </p:cNvGrpSpPr>
          <p:nvPr/>
        </p:nvGrpSpPr>
        <p:grpSpPr bwMode="auto">
          <a:xfrm>
            <a:off x="7670800" y="1917700"/>
            <a:ext cx="1454150" cy="244475"/>
            <a:chOff x="4736" y="1478"/>
            <a:chExt cx="916" cy="154"/>
          </a:xfrm>
        </p:grpSpPr>
        <p:grpSp>
          <p:nvGrpSpPr>
            <p:cNvPr id="30027" name="Group 331"/>
            <p:cNvGrpSpPr>
              <a:grpSpLocks/>
            </p:cNvGrpSpPr>
            <p:nvPr/>
          </p:nvGrpSpPr>
          <p:grpSpPr bwMode="auto">
            <a:xfrm rot="-132102">
              <a:off x="4736" y="1481"/>
              <a:ext cx="916" cy="137"/>
              <a:chOff x="1208" y="2784"/>
              <a:chExt cx="3126" cy="468"/>
            </a:xfrm>
          </p:grpSpPr>
          <p:grpSp>
            <p:nvGrpSpPr>
              <p:cNvPr id="30028" name="Group 332"/>
              <p:cNvGrpSpPr>
                <a:grpSpLocks/>
              </p:cNvGrpSpPr>
              <p:nvPr/>
            </p:nvGrpSpPr>
            <p:grpSpPr bwMode="auto">
              <a:xfrm>
                <a:off x="1208" y="2784"/>
                <a:ext cx="3126" cy="448"/>
                <a:chOff x="1208" y="2784"/>
                <a:chExt cx="3126" cy="448"/>
              </a:xfrm>
            </p:grpSpPr>
            <p:sp>
              <p:nvSpPr>
                <p:cNvPr id="30029" name="Freeform 33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0" name="Freeform 33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1" name="Freeform 33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2" name="Freeform 33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33" name="Oval 33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34" name="Freeform 33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5" name="Freeform 33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6" name="Freeform 34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37" name="Freeform 34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38" name="Text Box 342"/>
            <p:cNvSpPr txBox="1">
              <a:spLocks noChangeArrowheads="1"/>
            </p:cNvSpPr>
            <p:nvPr/>
          </p:nvSpPr>
          <p:spPr bwMode="auto">
            <a:xfrm>
              <a:off x="4957" y="1478"/>
              <a:ext cx="37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Hornet</a:t>
              </a:r>
            </a:p>
          </p:txBody>
        </p:sp>
        <p:sp>
          <p:nvSpPr>
            <p:cNvPr id="30039" name="Text Box 343"/>
            <p:cNvSpPr txBox="1">
              <a:spLocks noChangeArrowheads="1"/>
            </p:cNvSpPr>
            <p:nvPr/>
          </p:nvSpPr>
          <p:spPr bwMode="auto">
            <a:xfrm>
              <a:off x="5441" y="148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12</a:t>
              </a:r>
            </a:p>
          </p:txBody>
        </p:sp>
      </p:grpSp>
      <p:grpSp>
        <p:nvGrpSpPr>
          <p:cNvPr id="30040" name="Group 344"/>
          <p:cNvGrpSpPr>
            <a:grpSpLocks/>
          </p:cNvGrpSpPr>
          <p:nvPr/>
        </p:nvGrpSpPr>
        <p:grpSpPr bwMode="auto">
          <a:xfrm>
            <a:off x="7673975" y="1681163"/>
            <a:ext cx="1454150" cy="274637"/>
            <a:chOff x="4772" y="1447"/>
            <a:chExt cx="916" cy="173"/>
          </a:xfrm>
        </p:grpSpPr>
        <p:grpSp>
          <p:nvGrpSpPr>
            <p:cNvPr id="30041" name="Group 345"/>
            <p:cNvGrpSpPr>
              <a:grpSpLocks/>
            </p:cNvGrpSpPr>
            <p:nvPr/>
          </p:nvGrpSpPr>
          <p:grpSpPr bwMode="auto">
            <a:xfrm rot="-132102">
              <a:off x="4772" y="1453"/>
              <a:ext cx="916" cy="137"/>
              <a:chOff x="1208" y="2784"/>
              <a:chExt cx="3126" cy="468"/>
            </a:xfrm>
          </p:grpSpPr>
          <p:grpSp>
            <p:nvGrpSpPr>
              <p:cNvPr id="30042" name="Group 346"/>
              <p:cNvGrpSpPr>
                <a:grpSpLocks/>
              </p:cNvGrpSpPr>
              <p:nvPr/>
            </p:nvGrpSpPr>
            <p:grpSpPr bwMode="auto">
              <a:xfrm>
                <a:off x="1208" y="2784"/>
                <a:ext cx="3126" cy="448"/>
                <a:chOff x="1208" y="2784"/>
                <a:chExt cx="3126" cy="448"/>
              </a:xfrm>
            </p:grpSpPr>
            <p:sp>
              <p:nvSpPr>
                <p:cNvPr id="30043" name="Freeform 34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44" name="Freeform 34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45" name="Freeform 34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46" name="Freeform 35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47" name="Oval 351"/>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048" name="Freeform 35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49" name="Freeform 35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50" name="Freeform 35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051" name="Freeform 35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052" name="Text Box 356"/>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0053" name="Text Box 357"/>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11</a:t>
              </a:r>
            </a:p>
          </p:txBody>
        </p:sp>
      </p:grpSp>
      <p:grpSp>
        <p:nvGrpSpPr>
          <p:cNvPr id="30104" name="Group 408"/>
          <p:cNvGrpSpPr>
            <a:grpSpLocks/>
          </p:cNvGrpSpPr>
          <p:nvPr/>
        </p:nvGrpSpPr>
        <p:grpSpPr bwMode="auto">
          <a:xfrm>
            <a:off x="7670800" y="2147888"/>
            <a:ext cx="1454150" cy="244475"/>
            <a:chOff x="4778" y="1502"/>
            <a:chExt cx="916" cy="154"/>
          </a:xfrm>
        </p:grpSpPr>
        <p:grpSp>
          <p:nvGrpSpPr>
            <p:cNvPr id="30105" name="Group 409"/>
            <p:cNvGrpSpPr>
              <a:grpSpLocks/>
            </p:cNvGrpSpPr>
            <p:nvPr/>
          </p:nvGrpSpPr>
          <p:grpSpPr bwMode="auto">
            <a:xfrm rot="-132102">
              <a:off x="4778" y="1505"/>
              <a:ext cx="916" cy="137"/>
              <a:chOff x="1208" y="2784"/>
              <a:chExt cx="3126" cy="468"/>
            </a:xfrm>
          </p:grpSpPr>
          <p:grpSp>
            <p:nvGrpSpPr>
              <p:cNvPr id="30106" name="Group 410"/>
              <p:cNvGrpSpPr>
                <a:grpSpLocks/>
              </p:cNvGrpSpPr>
              <p:nvPr/>
            </p:nvGrpSpPr>
            <p:grpSpPr bwMode="auto">
              <a:xfrm>
                <a:off x="1208" y="2784"/>
                <a:ext cx="3126" cy="448"/>
                <a:chOff x="1208" y="2784"/>
                <a:chExt cx="3126" cy="448"/>
              </a:xfrm>
            </p:grpSpPr>
            <p:sp>
              <p:nvSpPr>
                <p:cNvPr id="30107" name="Freeform 41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8" name="Freeform 41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09" name="Freeform 41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10" name="Freeform 41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111" name="Oval 41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12" name="Freeform 41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13" name="Freeform 41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14" name="Freeform 41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15" name="Freeform 41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116" name="Text Box 420"/>
            <p:cNvSpPr txBox="1">
              <a:spLocks noChangeArrowheads="1"/>
            </p:cNvSpPr>
            <p:nvPr/>
          </p:nvSpPr>
          <p:spPr bwMode="auto">
            <a:xfrm>
              <a:off x="5039" y="1502"/>
              <a:ext cx="329"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Wasp</a:t>
              </a:r>
            </a:p>
          </p:txBody>
        </p:sp>
        <p:sp>
          <p:nvSpPr>
            <p:cNvPr id="30117" name="Text Box 421"/>
            <p:cNvSpPr txBox="1">
              <a:spLocks noChangeArrowheads="1"/>
            </p:cNvSpPr>
            <p:nvPr/>
          </p:nvSpPr>
          <p:spPr bwMode="auto">
            <a:xfrm>
              <a:off x="5483" y="1511"/>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18</a:t>
              </a:r>
            </a:p>
          </p:txBody>
        </p:sp>
      </p:grpSp>
      <p:grpSp>
        <p:nvGrpSpPr>
          <p:cNvPr id="30118" name="Group 422"/>
          <p:cNvGrpSpPr>
            <a:grpSpLocks/>
          </p:cNvGrpSpPr>
          <p:nvPr/>
        </p:nvGrpSpPr>
        <p:grpSpPr bwMode="auto">
          <a:xfrm>
            <a:off x="7670800" y="760413"/>
            <a:ext cx="1454150" cy="244475"/>
            <a:chOff x="4667" y="1576"/>
            <a:chExt cx="916" cy="154"/>
          </a:xfrm>
        </p:grpSpPr>
        <p:grpSp>
          <p:nvGrpSpPr>
            <p:cNvPr id="30119" name="Group 423"/>
            <p:cNvGrpSpPr>
              <a:grpSpLocks/>
            </p:cNvGrpSpPr>
            <p:nvPr/>
          </p:nvGrpSpPr>
          <p:grpSpPr bwMode="auto">
            <a:xfrm rot="-132102">
              <a:off x="4667" y="1579"/>
              <a:ext cx="916" cy="137"/>
              <a:chOff x="1208" y="2784"/>
              <a:chExt cx="3126" cy="468"/>
            </a:xfrm>
          </p:grpSpPr>
          <p:grpSp>
            <p:nvGrpSpPr>
              <p:cNvPr id="30120" name="Group 424"/>
              <p:cNvGrpSpPr>
                <a:grpSpLocks/>
              </p:cNvGrpSpPr>
              <p:nvPr/>
            </p:nvGrpSpPr>
            <p:grpSpPr bwMode="auto">
              <a:xfrm>
                <a:off x="1208" y="2784"/>
                <a:ext cx="3126" cy="448"/>
                <a:chOff x="1208" y="2784"/>
                <a:chExt cx="3126" cy="448"/>
              </a:xfrm>
            </p:grpSpPr>
            <p:sp>
              <p:nvSpPr>
                <p:cNvPr id="30121" name="Freeform 425"/>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2" name="Freeform 426"/>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3" name="Freeform 427"/>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4" name="Freeform 428"/>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125" name="Oval 429"/>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126" name="Freeform 430"/>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7" name="Freeform 431"/>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8" name="Freeform 432"/>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129" name="Freeform 433"/>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130" name="Text Box 434"/>
            <p:cNvSpPr txBox="1">
              <a:spLocks noChangeArrowheads="1"/>
            </p:cNvSpPr>
            <p:nvPr/>
          </p:nvSpPr>
          <p:spPr bwMode="auto">
            <a:xfrm>
              <a:off x="4922" y="1576"/>
              <a:ext cx="34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Essex</a:t>
              </a:r>
            </a:p>
          </p:txBody>
        </p:sp>
        <p:sp>
          <p:nvSpPr>
            <p:cNvPr id="30131" name="Text Box 435"/>
            <p:cNvSpPr txBox="1">
              <a:spLocks noChangeArrowheads="1"/>
            </p:cNvSpPr>
            <p:nvPr/>
          </p:nvSpPr>
          <p:spPr bwMode="auto">
            <a:xfrm>
              <a:off x="5404" y="1585"/>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9</a:t>
              </a:r>
            </a:p>
          </p:txBody>
        </p:sp>
      </p:grpSp>
      <p:grpSp>
        <p:nvGrpSpPr>
          <p:cNvPr id="30356" name="Group 660"/>
          <p:cNvGrpSpPr>
            <a:grpSpLocks/>
          </p:cNvGrpSpPr>
          <p:nvPr/>
        </p:nvGrpSpPr>
        <p:grpSpPr bwMode="auto">
          <a:xfrm>
            <a:off x="7670800" y="2379663"/>
            <a:ext cx="1454150" cy="244475"/>
            <a:chOff x="4814" y="1654"/>
            <a:chExt cx="916" cy="154"/>
          </a:xfrm>
        </p:grpSpPr>
        <p:grpSp>
          <p:nvGrpSpPr>
            <p:cNvPr id="30357" name="Group 661"/>
            <p:cNvGrpSpPr>
              <a:grpSpLocks/>
            </p:cNvGrpSpPr>
            <p:nvPr/>
          </p:nvGrpSpPr>
          <p:grpSpPr bwMode="auto">
            <a:xfrm rot="-132102">
              <a:off x="4814" y="1657"/>
              <a:ext cx="916" cy="137"/>
              <a:chOff x="1208" y="2784"/>
              <a:chExt cx="3126" cy="468"/>
            </a:xfrm>
          </p:grpSpPr>
          <p:grpSp>
            <p:nvGrpSpPr>
              <p:cNvPr id="30358" name="Group 662"/>
              <p:cNvGrpSpPr>
                <a:grpSpLocks/>
              </p:cNvGrpSpPr>
              <p:nvPr/>
            </p:nvGrpSpPr>
            <p:grpSpPr bwMode="auto">
              <a:xfrm>
                <a:off x="1208" y="2784"/>
                <a:ext cx="3126" cy="448"/>
                <a:chOff x="1208" y="2784"/>
                <a:chExt cx="3126" cy="448"/>
              </a:xfrm>
            </p:grpSpPr>
            <p:sp>
              <p:nvSpPr>
                <p:cNvPr id="30359" name="Freeform 66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0" name="Freeform 66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1" name="Freeform 66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2" name="Freeform 66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63" name="Oval 66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64" name="Freeform 66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5" name="Freeform 66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6" name="Freeform 67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67" name="Freeform 67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68" name="Text Box 672"/>
            <p:cNvSpPr txBox="1">
              <a:spLocks noChangeArrowheads="1"/>
            </p:cNvSpPr>
            <p:nvPr/>
          </p:nvSpPr>
          <p:spPr bwMode="auto">
            <a:xfrm>
              <a:off x="5021" y="1654"/>
              <a:ext cx="42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Franklin</a:t>
              </a:r>
            </a:p>
          </p:txBody>
        </p:sp>
        <p:sp>
          <p:nvSpPr>
            <p:cNvPr id="30369" name="Text Box 673"/>
            <p:cNvSpPr txBox="1">
              <a:spLocks noChangeArrowheads="1"/>
            </p:cNvSpPr>
            <p:nvPr/>
          </p:nvSpPr>
          <p:spPr bwMode="auto">
            <a:xfrm>
              <a:off x="5519" y="1663"/>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13</a:t>
              </a:r>
            </a:p>
          </p:txBody>
        </p:sp>
      </p:grpSp>
      <p:grpSp>
        <p:nvGrpSpPr>
          <p:cNvPr id="30370" name="Group 674"/>
          <p:cNvGrpSpPr>
            <a:grpSpLocks/>
          </p:cNvGrpSpPr>
          <p:nvPr/>
        </p:nvGrpSpPr>
        <p:grpSpPr bwMode="auto">
          <a:xfrm>
            <a:off x="7670800" y="2611438"/>
            <a:ext cx="1454150" cy="244475"/>
            <a:chOff x="4814" y="1816"/>
            <a:chExt cx="916" cy="154"/>
          </a:xfrm>
        </p:grpSpPr>
        <p:grpSp>
          <p:nvGrpSpPr>
            <p:cNvPr id="30371" name="Group 675"/>
            <p:cNvGrpSpPr>
              <a:grpSpLocks/>
            </p:cNvGrpSpPr>
            <p:nvPr/>
          </p:nvGrpSpPr>
          <p:grpSpPr bwMode="auto">
            <a:xfrm rot="-132102">
              <a:off x="4814" y="1819"/>
              <a:ext cx="916" cy="137"/>
              <a:chOff x="1208" y="2784"/>
              <a:chExt cx="3126" cy="468"/>
            </a:xfrm>
          </p:grpSpPr>
          <p:grpSp>
            <p:nvGrpSpPr>
              <p:cNvPr id="30372" name="Group 676"/>
              <p:cNvGrpSpPr>
                <a:grpSpLocks/>
              </p:cNvGrpSpPr>
              <p:nvPr/>
            </p:nvGrpSpPr>
            <p:grpSpPr bwMode="auto">
              <a:xfrm>
                <a:off x="1208" y="2784"/>
                <a:ext cx="3126" cy="448"/>
                <a:chOff x="1208" y="2784"/>
                <a:chExt cx="3126" cy="448"/>
              </a:xfrm>
            </p:grpSpPr>
            <p:sp>
              <p:nvSpPr>
                <p:cNvPr id="30373" name="Freeform 67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74" name="Freeform 67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75" name="Freeform 67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76" name="Freeform 68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77" name="Oval 68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78" name="Freeform 68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79" name="Freeform 68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80" name="Freeform 68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81" name="Freeform 68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82" name="Text Box 686"/>
            <p:cNvSpPr txBox="1">
              <a:spLocks noChangeArrowheads="1"/>
            </p:cNvSpPr>
            <p:nvPr/>
          </p:nvSpPr>
          <p:spPr bwMode="auto">
            <a:xfrm>
              <a:off x="5009" y="1816"/>
              <a:ext cx="448"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Hancock</a:t>
              </a:r>
            </a:p>
          </p:txBody>
        </p:sp>
        <p:sp>
          <p:nvSpPr>
            <p:cNvPr id="30383" name="Text Box 687"/>
            <p:cNvSpPr txBox="1">
              <a:spLocks noChangeArrowheads="1"/>
            </p:cNvSpPr>
            <p:nvPr/>
          </p:nvSpPr>
          <p:spPr bwMode="auto">
            <a:xfrm>
              <a:off x="5519" y="182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19</a:t>
              </a:r>
            </a:p>
          </p:txBody>
        </p:sp>
      </p:grpSp>
      <p:grpSp>
        <p:nvGrpSpPr>
          <p:cNvPr id="30384" name="Group 688"/>
          <p:cNvGrpSpPr>
            <a:grpSpLocks/>
          </p:cNvGrpSpPr>
          <p:nvPr/>
        </p:nvGrpSpPr>
        <p:grpSpPr bwMode="auto">
          <a:xfrm>
            <a:off x="7670800" y="2843213"/>
            <a:ext cx="1454150" cy="244475"/>
            <a:chOff x="4814" y="1966"/>
            <a:chExt cx="916" cy="154"/>
          </a:xfrm>
        </p:grpSpPr>
        <p:grpSp>
          <p:nvGrpSpPr>
            <p:cNvPr id="30385" name="Group 689"/>
            <p:cNvGrpSpPr>
              <a:grpSpLocks/>
            </p:cNvGrpSpPr>
            <p:nvPr/>
          </p:nvGrpSpPr>
          <p:grpSpPr bwMode="auto">
            <a:xfrm rot="-132102">
              <a:off x="4814" y="1969"/>
              <a:ext cx="916" cy="137"/>
              <a:chOff x="1208" y="2784"/>
              <a:chExt cx="3126" cy="468"/>
            </a:xfrm>
          </p:grpSpPr>
          <p:grpSp>
            <p:nvGrpSpPr>
              <p:cNvPr id="30386" name="Group 690"/>
              <p:cNvGrpSpPr>
                <a:grpSpLocks/>
              </p:cNvGrpSpPr>
              <p:nvPr/>
            </p:nvGrpSpPr>
            <p:grpSpPr bwMode="auto">
              <a:xfrm>
                <a:off x="1208" y="2784"/>
                <a:ext cx="3126" cy="448"/>
                <a:chOff x="1208" y="2784"/>
                <a:chExt cx="3126" cy="448"/>
              </a:xfrm>
            </p:grpSpPr>
            <p:sp>
              <p:nvSpPr>
                <p:cNvPr id="30387" name="Freeform 691"/>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88" name="Freeform 692"/>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89" name="Freeform 693"/>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90" name="Freeform 694"/>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91" name="Oval 695"/>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92" name="Freeform 696"/>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93" name="Freeform 697"/>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94" name="Freeform 698"/>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395" name="Freeform 699"/>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396" name="Text Box 700"/>
            <p:cNvSpPr txBox="1">
              <a:spLocks noChangeArrowheads="1"/>
            </p:cNvSpPr>
            <p:nvPr/>
          </p:nvSpPr>
          <p:spPr bwMode="auto">
            <a:xfrm>
              <a:off x="4961" y="1966"/>
              <a:ext cx="59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Ticonderoga</a:t>
              </a:r>
            </a:p>
          </p:txBody>
        </p:sp>
        <p:sp>
          <p:nvSpPr>
            <p:cNvPr id="30397" name="Text Box 701"/>
            <p:cNvSpPr txBox="1">
              <a:spLocks noChangeArrowheads="1"/>
            </p:cNvSpPr>
            <p:nvPr/>
          </p:nvSpPr>
          <p:spPr bwMode="auto">
            <a:xfrm>
              <a:off x="5519" y="197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14</a:t>
              </a:r>
            </a:p>
          </p:txBody>
        </p:sp>
      </p:grpSp>
      <p:grpSp>
        <p:nvGrpSpPr>
          <p:cNvPr id="30539" name="Group 843"/>
          <p:cNvGrpSpPr>
            <a:grpSpLocks/>
          </p:cNvGrpSpPr>
          <p:nvPr/>
        </p:nvGrpSpPr>
        <p:grpSpPr bwMode="auto">
          <a:xfrm>
            <a:off x="7670800" y="2376488"/>
            <a:ext cx="1454150" cy="274637"/>
            <a:chOff x="4772" y="1447"/>
            <a:chExt cx="916" cy="173"/>
          </a:xfrm>
        </p:grpSpPr>
        <p:grpSp>
          <p:nvGrpSpPr>
            <p:cNvPr id="30540" name="Group 844"/>
            <p:cNvGrpSpPr>
              <a:grpSpLocks/>
            </p:cNvGrpSpPr>
            <p:nvPr/>
          </p:nvGrpSpPr>
          <p:grpSpPr bwMode="auto">
            <a:xfrm rot="-132102">
              <a:off x="4772" y="1453"/>
              <a:ext cx="916" cy="137"/>
              <a:chOff x="1208" y="2784"/>
              <a:chExt cx="3126" cy="468"/>
            </a:xfrm>
          </p:grpSpPr>
          <p:grpSp>
            <p:nvGrpSpPr>
              <p:cNvPr id="30541" name="Group 845"/>
              <p:cNvGrpSpPr>
                <a:grpSpLocks/>
              </p:cNvGrpSpPr>
              <p:nvPr/>
            </p:nvGrpSpPr>
            <p:grpSpPr bwMode="auto">
              <a:xfrm>
                <a:off x="1208" y="2784"/>
                <a:ext cx="3126" cy="448"/>
                <a:chOff x="1208" y="2784"/>
                <a:chExt cx="3126" cy="448"/>
              </a:xfrm>
            </p:grpSpPr>
            <p:sp>
              <p:nvSpPr>
                <p:cNvPr id="30542" name="Freeform 84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3" name="Freeform 84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4" name="Freeform 84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5" name="Freeform 84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46" name="Oval 850"/>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47" name="Freeform 851"/>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8" name="Freeform 852"/>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49" name="Freeform 853"/>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50" name="Freeform 854"/>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51" name="Text Box 855"/>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0552" name="Text Box 856"/>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13</a:t>
              </a:r>
            </a:p>
          </p:txBody>
        </p:sp>
      </p:grpSp>
      <p:grpSp>
        <p:nvGrpSpPr>
          <p:cNvPr id="30567" name="Group 871"/>
          <p:cNvGrpSpPr>
            <a:grpSpLocks/>
          </p:cNvGrpSpPr>
          <p:nvPr/>
        </p:nvGrpSpPr>
        <p:grpSpPr bwMode="auto">
          <a:xfrm>
            <a:off x="7670800" y="2838450"/>
            <a:ext cx="1454150" cy="274638"/>
            <a:chOff x="4772" y="1447"/>
            <a:chExt cx="916" cy="173"/>
          </a:xfrm>
        </p:grpSpPr>
        <p:grpSp>
          <p:nvGrpSpPr>
            <p:cNvPr id="30568" name="Group 872"/>
            <p:cNvGrpSpPr>
              <a:grpSpLocks/>
            </p:cNvGrpSpPr>
            <p:nvPr/>
          </p:nvGrpSpPr>
          <p:grpSpPr bwMode="auto">
            <a:xfrm rot="-132102">
              <a:off x="4772" y="1453"/>
              <a:ext cx="916" cy="137"/>
              <a:chOff x="1208" y="2784"/>
              <a:chExt cx="3126" cy="468"/>
            </a:xfrm>
          </p:grpSpPr>
          <p:grpSp>
            <p:nvGrpSpPr>
              <p:cNvPr id="30569" name="Group 873"/>
              <p:cNvGrpSpPr>
                <a:grpSpLocks/>
              </p:cNvGrpSpPr>
              <p:nvPr/>
            </p:nvGrpSpPr>
            <p:grpSpPr bwMode="auto">
              <a:xfrm>
                <a:off x="1208" y="2784"/>
                <a:ext cx="3126" cy="448"/>
                <a:chOff x="1208" y="2784"/>
                <a:chExt cx="3126" cy="448"/>
              </a:xfrm>
            </p:grpSpPr>
            <p:sp>
              <p:nvSpPr>
                <p:cNvPr id="30570" name="Freeform 87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1" name="Freeform 87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2" name="Freeform 87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3" name="Freeform 87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74" name="Oval 878"/>
              <p:cNvSpPr>
                <a:spLocks noChangeArrowheads="1"/>
              </p:cNvSpPr>
              <p:nvPr/>
            </p:nvSpPr>
            <p:spPr bwMode="auto">
              <a:xfrm rot="10800000">
                <a:off x="2826" y="2859"/>
                <a:ext cx="56" cy="5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75" name="Freeform 879"/>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6" name="Freeform 880"/>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7" name="Freeform 881"/>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78" name="Freeform 882"/>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79" name="Text Box 883"/>
            <p:cNvSpPr txBox="1">
              <a:spLocks noChangeArrowheads="1"/>
            </p:cNvSpPr>
            <p:nvPr/>
          </p:nvSpPr>
          <p:spPr bwMode="auto">
            <a:xfrm>
              <a:off x="4949" y="1447"/>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0580" name="Text Box 884"/>
            <p:cNvSpPr txBox="1">
              <a:spLocks noChangeArrowheads="1"/>
            </p:cNvSpPr>
            <p:nvPr/>
          </p:nvSpPr>
          <p:spPr bwMode="auto">
            <a:xfrm>
              <a:off x="5471" y="145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14</a:t>
              </a:r>
            </a:p>
          </p:txBody>
        </p:sp>
      </p:grpSp>
      <p:grpSp>
        <p:nvGrpSpPr>
          <p:cNvPr id="30663" name="Group 967"/>
          <p:cNvGrpSpPr>
            <a:grpSpLocks/>
          </p:cNvGrpSpPr>
          <p:nvPr/>
        </p:nvGrpSpPr>
        <p:grpSpPr bwMode="auto">
          <a:xfrm>
            <a:off x="7670800" y="3073400"/>
            <a:ext cx="1454150" cy="244475"/>
            <a:chOff x="3601" y="2062"/>
            <a:chExt cx="916" cy="154"/>
          </a:xfrm>
        </p:grpSpPr>
        <p:grpSp>
          <p:nvGrpSpPr>
            <p:cNvPr id="30582" name="Group 886"/>
            <p:cNvGrpSpPr>
              <a:grpSpLocks/>
            </p:cNvGrpSpPr>
            <p:nvPr/>
          </p:nvGrpSpPr>
          <p:grpSpPr bwMode="auto">
            <a:xfrm rot="-132102">
              <a:off x="3601" y="2065"/>
              <a:ext cx="916" cy="137"/>
              <a:chOff x="1208" y="2784"/>
              <a:chExt cx="3126" cy="468"/>
            </a:xfrm>
          </p:grpSpPr>
          <p:grpSp>
            <p:nvGrpSpPr>
              <p:cNvPr id="30583" name="Group 887"/>
              <p:cNvGrpSpPr>
                <a:grpSpLocks/>
              </p:cNvGrpSpPr>
              <p:nvPr/>
            </p:nvGrpSpPr>
            <p:grpSpPr bwMode="auto">
              <a:xfrm>
                <a:off x="1208" y="2784"/>
                <a:ext cx="3126" cy="448"/>
                <a:chOff x="1208" y="2784"/>
                <a:chExt cx="3126" cy="448"/>
              </a:xfrm>
            </p:grpSpPr>
            <p:sp>
              <p:nvSpPr>
                <p:cNvPr id="30584" name="Freeform 88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85" name="Freeform 88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86" name="Freeform 89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87" name="Freeform 89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88" name="Oval 892"/>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589" name="Freeform 893"/>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90" name="Freeform 894"/>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91" name="Freeform 895"/>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592" name="Freeform 896"/>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593" name="Text Box 897"/>
            <p:cNvSpPr txBox="1">
              <a:spLocks noChangeArrowheads="1"/>
            </p:cNvSpPr>
            <p:nvPr/>
          </p:nvSpPr>
          <p:spPr bwMode="auto">
            <a:xfrm>
              <a:off x="3796" y="2062"/>
              <a:ext cx="56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Bennington</a:t>
              </a:r>
            </a:p>
          </p:txBody>
        </p:sp>
        <p:sp>
          <p:nvSpPr>
            <p:cNvPr id="30594" name="Text Box 898"/>
            <p:cNvSpPr txBox="1">
              <a:spLocks noChangeArrowheads="1"/>
            </p:cNvSpPr>
            <p:nvPr/>
          </p:nvSpPr>
          <p:spPr bwMode="auto">
            <a:xfrm>
              <a:off x="4306" y="2071"/>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20</a:t>
              </a:r>
            </a:p>
          </p:txBody>
        </p:sp>
      </p:grpSp>
      <p:grpSp>
        <p:nvGrpSpPr>
          <p:cNvPr id="30662" name="Group 966"/>
          <p:cNvGrpSpPr>
            <a:grpSpLocks/>
          </p:cNvGrpSpPr>
          <p:nvPr/>
        </p:nvGrpSpPr>
        <p:grpSpPr bwMode="auto">
          <a:xfrm>
            <a:off x="7670800" y="3305175"/>
            <a:ext cx="1454150" cy="244475"/>
            <a:chOff x="3697" y="2230"/>
            <a:chExt cx="916" cy="154"/>
          </a:xfrm>
        </p:grpSpPr>
        <p:grpSp>
          <p:nvGrpSpPr>
            <p:cNvPr id="30621" name="Group 925"/>
            <p:cNvGrpSpPr>
              <a:grpSpLocks/>
            </p:cNvGrpSpPr>
            <p:nvPr/>
          </p:nvGrpSpPr>
          <p:grpSpPr bwMode="auto">
            <a:xfrm rot="-132102">
              <a:off x="3697" y="2233"/>
              <a:ext cx="916" cy="137"/>
              <a:chOff x="1208" y="2784"/>
              <a:chExt cx="3126" cy="468"/>
            </a:xfrm>
          </p:grpSpPr>
          <p:grpSp>
            <p:nvGrpSpPr>
              <p:cNvPr id="30622" name="Group 926"/>
              <p:cNvGrpSpPr>
                <a:grpSpLocks/>
              </p:cNvGrpSpPr>
              <p:nvPr/>
            </p:nvGrpSpPr>
            <p:grpSpPr bwMode="auto">
              <a:xfrm>
                <a:off x="1208" y="2784"/>
                <a:ext cx="3126" cy="448"/>
                <a:chOff x="1208" y="2784"/>
                <a:chExt cx="3126" cy="448"/>
              </a:xfrm>
            </p:grpSpPr>
            <p:sp>
              <p:nvSpPr>
                <p:cNvPr id="30623" name="Freeform 927"/>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4" name="Freeform 928"/>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5" name="Freeform 929"/>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6" name="Freeform 930"/>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27" name="Oval 931"/>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28" name="Freeform 932"/>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29" name="Freeform 933"/>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30" name="Freeform 934"/>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31" name="Freeform 935"/>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32" name="Text Box 936"/>
            <p:cNvSpPr txBox="1">
              <a:spLocks noChangeArrowheads="1"/>
            </p:cNvSpPr>
            <p:nvPr/>
          </p:nvSpPr>
          <p:spPr bwMode="auto">
            <a:xfrm>
              <a:off x="3908" y="2230"/>
              <a:ext cx="485"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Randolph</a:t>
              </a:r>
            </a:p>
          </p:txBody>
        </p:sp>
        <p:sp>
          <p:nvSpPr>
            <p:cNvPr id="30633" name="Text Box 937"/>
            <p:cNvSpPr txBox="1">
              <a:spLocks noChangeArrowheads="1"/>
            </p:cNvSpPr>
            <p:nvPr/>
          </p:nvSpPr>
          <p:spPr bwMode="auto">
            <a:xfrm>
              <a:off x="4402" y="2239"/>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15</a:t>
              </a:r>
            </a:p>
          </p:txBody>
        </p:sp>
      </p:grpSp>
      <p:grpSp>
        <p:nvGrpSpPr>
          <p:cNvPr id="30661" name="Group 965"/>
          <p:cNvGrpSpPr>
            <a:grpSpLocks/>
          </p:cNvGrpSpPr>
          <p:nvPr/>
        </p:nvGrpSpPr>
        <p:grpSpPr bwMode="auto">
          <a:xfrm>
            <a:off x="7670800" y="3536950"/>
            <a:ext cx="1454150" cy="244475"/>
            <a:chOff x="3793" y="2406"/>
            <a:chExt cx="916" cy="154"/>
          </a:xfrm>
        </p:grpSpPr>
        <p:grpSp>
          <p:nvGrpSpPr>
            <p:cNvPr id="30634" name="Group 938"/>
            <p:cNvGrpSpPr>
              <a:grpSpLocks/>
            </p:cNvGrpSpPr>
            <p:nvPr/>
          </p:nvGrpSpPr>
          <p:grpSpPr bwMode="auto">
            <a:xfrm rot="-132102">
              <a:off x="3793" y="2409"/>
              <a:ext cx="916" cy="137"/>
              <a:chOff x="1208" y="2784"/>
              <a:chExt cx="3126" cy="468"/>
            </a:xfrm>
          </p:grpSpPr>
          <p:grpSp>
            <p:nvGrpSpPr>
              <p:cNvPr id="30635" name="Group 939"/>
              <p:cNvGrpSpPr>
                <a:grpSpLocks/>
              </p:cNvGrpSpPr>
              <p:nvPr/>
            </p:nvGrpSpPr>
            <p:grpSpPr bwMode="auto">
              <a:xfrm>
                <a:off x="1208" y="2784"/>
                <a:ext cx="3126" cy="448"/>
                <a:chOff x="1208" y="2784"/>
                <a:chExt cx="3126" cy="448"/>
              </a:xfrm>
            </p:grpSpPr>
            <p:sp>
              <p:nvSpPr>
                <p:cNvPr id="30636" name="Freeform 94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37" name="Freeform 94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38" name="Freeform 94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39" name="Freeform 94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40" name="Oval 944"/>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41" name="Freeform 945"/>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42" name="Freeform 946"/>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43" name="Freeform 947"/>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44" name="Freeform 948"/>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45" name="Text Box 949"/>
            <p:cNvSpPr txBox="1">
              <a:spLocks noChangeArrowheads="1"/>
            </p:cNvSpPr>
            <p:nvPr/>
          </p:nvSpPr>
          <p:spPr bwMode="auto">
            <a:xfrm>
              <a:off x="3988" y="2406"/>
              <a:ext cx="53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solidFill>
                    <a:schemeClr val="accent2"/>
                  </a:solidFill>
                </a:rPr>
                <a:t>Shangri-La</a:t>
              </a:r>
            </a:p>
          </p:txBody>
        </p:sp>
        <p:sp>
          <p:nvSpPr>
            <p:cNvPr id="30646" name="Text Box 950"/>
            <p:cNvSpPr txBox="1">
              <a:spLocks noChangeArrowheads="1"/>
            </p:cNvSpPr>
            <p:nvPr/>
          </p:nvSpPr>
          <p:spPr bwMode="auto">
            <a:xfrm>
              <a:off x="4498" y="241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38</a:t>
              </a:r>
            </a:p>
          </p:txBody>
        </p:sp>
      </p:grpSp>
      <p:grpSp>
        <p:nvGrpSpPr>
          <p:cNvPr id="30660" name="Group 964"/>
          <p:cNvGrpSpPr>
            <a:grpSpLocks/>
          </p:cNvGrpSpPr>
          <p:nvPr/>
        </p:nvGrpSpPr>
        <p:grpSpPr bwMode="auto">
          <a:xfrm>
            <a:off x="7670800" y="3767138"/>
            <a:ext cx="1454150" cy="223837"/>
            <a:chOff x="3889" y="2537"/>
            <a:chExt cx="916" cy="141"/>
          </a:xfrm>
        </p:grpSpPr>
        <p:grpSp>
          <p:nvGrpSpPr>
            <p:cNvPr id="30647" name="Group 951"/>
            <p:cNvGrpSpPr>
              <a:grpSpLocks/>
            </p:cNvGrpSpPr>
            <p:nvPr/>
          </p:nvGrpSpPr>
          <p:grpSpPr bwMode="auto">
            <a:xfrm rot="-132102">
              <a:off x="3889" y="2537"/>
              <a:ext cx="916" cy="137"/>
              <a:chOff x="1208" y="2784"/>
              <a:chExt cx="3126" cy="468"/>
            </a:xfrm>
          </p:grpSpPr>
          <p:grpSp>
            <p:nvGrpSpPr>
              <p:cNvPr id="30648" name="Group 952"/>
              <p:cNvGrpSpPr>
                <a:grpSpLocks/>
              </p:cNvGrpSpPr>
              <p:nvPr/>
            </p:nvGrpSpPr>
            <p:grpSpPr bwMode="auto">
              <a:xfrm>
                <a:off x="1208" y="2784"/>
                <a:ext cx="3126" cy="448"/>
                <a:chOff x="1208" y="2784"/>
                <a:chExt cx="3126" cy="448"/>
              </a:xfrm>
            </p:grpSpPr>
            <p:sp>
              <p:nvSpPr>
                <p:cNvPr id="30649" name="Freeform 95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00CC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0" name="Freeform 95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1" name="Freeform 95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2" name="Freeform 95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3366FF"/>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53" name="Oval 957"/>
              <p:cNvSpPr>
                <a:spLocks noChangeArrowheads="1"/>
              </p:cNvSpPr>
              <p:nvPr/>
            </p:nvSpPr>
            <p:spPr bwMode="auto">
              <a:xfrm rot="10800000">
                <a:off x="2826" y="2859"/>
                <a:ext cx="56" cy="5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654" name="Freeform 958"/>
              <p:cNvSpPr>
                <a:spLocks/>
              </p:cNvSpPr>
              <p:nvPr/>
            </p:nvSpPr>
            <p:spPr bwMode="auto">
              <a:xfrm>
                <a:off x="1691" y="2798"/>
                <a:ext cx="244" cy="64"/>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5" name="Freeform 959"/>
              <p:cNvSpPr>
                <a:spLocks/>
              </p:cNvSpPr>
              <p:nvPr/>
            </p:nvSpPr>
            <p:spPr bwMode="auto">
              <a:xfrm>
                <a:off x="1675" y="3107"/>
                <a:ext cx="247" cy="64"/>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6" name="Freeform 960"/>
              <p:cNvSpPr>
                <a:spLocks/>
              </p:cNvSpPr>
              <p:nvPr/>
            </p:nvSpPr>
            <p:spPr bwMode="auto">
              <a:xfrm>
                <a:off x="3805" y="2876"/>
                <a:ext cx="242" cy="60"/>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657" name="Freeform 961"/>
              <p:cNvSpPr>
                <a:spLocks/>
              </p:cNvSpPr>
              <p:nvPr/>
            </p:nvSpPr>
            <p:spPr bwMode="auto">
              <a:xfrm>
                <a:off x="3791" y="3198"/>
                <a:ext cx="240" cy="54"/>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658" name="Text Box 962"/>
            <p:cNvSpPr txBox="1">
              <a:spLocks noChangeArrowheads="1"/>
            </p:cNvSpPr>
            <p:nvPr/>
          </p:nvSpPr>
          <p:spPr bwMode="auto">
            <a:xfrm>
              <a:off x="3948" y="2538"/>
              <a:ext cx="750"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accent2"/>
                  </a:solidFill>
                </a:rPr>
                <a:t>Bon Homme Richard</a:t>
              </a:r>
            </a:p>
          </p:txBody>
        </p:sp>
        <p:sp>
          <p:nvSpPr>
            <p:cNvPr id="30659" name="Text Box 963"/>
            <p:cNvSpPr txBox="1">
              <a:spLocks noChangeArrowheads="1"/>
            </p:cNvSpPr>
            <p:nvPr/>
          </p:nvSpPr>
          <p:spPr bwMode="auto">
            <a:xfrm>
              <a:off x="4594" y="2543"/>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chemeClr val="bg1"/>
                  </a:solidFill>
                </a:rPr>
                <a:t>31</a:t>
              </a:r>
            </a:p>
          </p:txBody>
        </p:sp>
      </p:grpSp>
      <p:grpSp>
        <p:nvGrpSpPr>
          <p:cNvPr id="31948" name="Group 1228"/>
          <p:cNvGrpSpPr>
            <a:grpSpLocks/>
          </p:cNvGrpSpPr>
          <p:nvPr/>
        </p:nvGrpSpPr>
        <p:grpSpPr bwMode="auto">
          <a:xfrm>
            <a:off x="7675563" y="2144713"/>
            <a:ext cx="1454150" cy="274637"/>
            <a:chOff x="3433" y="604"/>
            <a:chExt cx="916" cy="173"/>
          </a:xfrm>
        </p:grpSpPr>
        <p:grpSp>
          <p:nvGrpSpPr>
            <p:cNvPr id="31846" name="Group 1126"/>
            <p:cNvGrpSpPr>
              <a:grpSpLocks/>
            </p:cNvGrpSpPr>
            <p:nvPr/>
          </p:nvGrpSpPr>
          <p:grpSpPr bwMode="auto">
            <a:xfrm>
              <a:off x="3433" y="611"/>
              <a:ext cx="916" cy="131"/>
              <a:chOff x="3526" y="836"/>
              <a:chExt cx="916" cy="131"/>
            </a:xfrm>
          </p:grpSpPr>
          <p:sp>
            <p:nvSpPr>
              <p:cNvPr id="31847" name="Oval 1127"/>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48" name="Freeform 1128"/>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9" name="Freeform 1129"/>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0" name="Freeform 1130"/>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1" name="Freeform 1131"/>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52" name="Group 1132"/>
              <p:cNvGrpSpPr>
                <a:grpSpLocks/>
              </p:cNvGrpSpPr>
              <p:nvPr/>
            </p:nvGrpSpPr>
            <p:grpSpPr bwMode="auto">
              <a:xfrm rot="-132102">
                <a:off x="3526" y="836"/>
                <a:ext cx="916" cy="131"/>
                <a:chOff x="1208" y="2784"/>
                <a:chExt cx="3126" cy="448"/>
              </a:xfrm>
            </p:grpSpPr>
            <p:sp>
              <p:nvSpPr>
                <p:cNvPr id="31853" name="Freeform 1133"/>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4" name="Freeform 1134"/>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5" name="Freeform 1135"/>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56" name="Freeform 1136"/>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857" name="Text Box 1137"/>
            <p:cNvSpPr txBox="1">
              <a:spLocks noChangeArrowheads="1"/>
            </p:cNvSpPr>
            <p:nvPr/>
          </p:nvSpPr>
          <p:spPr bwMode="auto">
            <a:xfrm>
              <a:off x="3606" y="604"/>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858" name="Text Box 1138"/>
            <p:cNvSpPr txBox="1">
              <a:spLocks noChangeArrowheads="1"/>
            </p:cNvSpPr>
            <p:nvPr/>
          </p:nvSpPr>
          <p:spPr bwMode="auto">
            <a:xfrm>
              <a:off x="4136" y="615"/>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18</a:t>
              </a:r>
            </a:p>
          </p:txBody>
        </p:sp>
      </p:grpSp>
      <p:grpSp>
        <p:nvGrpSpPr>
          <p:cNvPr id="31861" name="Group 1141"/>
          <p:cNvGrpSpPr>
            <a:grpSpLocks/>
          </p:cNvGrpSpPr>
          <p:nvPr/>
        </p:nvGrpSpPr>
        <p:grpSpPr bwMode="auto">
          <a:xfrm>
            <a:off x="7673975" y="973138"/>
            <a:ext cx="1454150" cy="274637"/>
            <a:chOff x="3526" y="823"/>
            <a:chExt cx="916" cy="173"/>
          </a:xfrm>
        </p:grpSpPr>
        <p:grpSp>
          <p:nvGrpSpPr>
            <p:cNvPr id="31862" name="Group 1142"/>
            <p:cNvGrpSpPr>
              <a:grpSpLocks/>
            </p:cNvGrpSpPr>
            <p:nvPr/>
          </p:nvGrpSpPr>
          <p:grpSpPr bwMode="auto">
            <a:xfrm>
              <a:off x="3526" y="836"/>
              <a:ext cx="916" cy="131"/>
              <a:chOff x="3526" y="836"/>
              <a:chExt cx="916" cy="131"/>
            </a:xfrm>
          </p:grpSpPr>
          <p:sp>
            <p:nvSpPr>
              <p:cNvPr id="31863" name="Oval 1143"/>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64" name="Freeform 1144"/>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5" name="Freeform 1145"/>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6" name="Freeform 1146"/>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67" name="Freeform 1147"/>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68" name="Group 1148"/>
              <p:cNvGrpSpPr>
                <a:grpSpLocks/>
              </p:cNvGrpSpPr>
              <p:nvPr/>
            </p:nvGrpSpPr>
            <p:grpSpPr bwMode="auto">
              <a:xfrm rot="-132102">
                <a:off x="3526" y="836"/>
                <a:ext cx="916" cy="131"/>
                <a:chOff x="1208" y="2784"/>
                <a:chExt cx="3126" cy="448"/>
              </a:xfrm>
            </p:grpSpPr>
            <p:sp>
              <p:nvSpPr>
                <p:cNvPr id="31869" name="Freeform 1149"/>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0" name="Freeform 1150"/>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1" name="Freeform 1151"/>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72" name="Freeform 1152"/>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873" name="Text Box 1153"/>
            <p:cNvSpPr txBox="1">
              <a:spLocks noChangeArrowheads="1"/>
            </p:cNvSpPr>
            <p:nvPr/>
          </p:nvSpPr>
          <p:spPr bwMode="auto">
            <a:xfrm>
              <a:off x="3672" y="82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31874" name="Text Box 1154"/>
            <p:cNvSpPr txBox="1">
              <a:spLocks noChangeArrowheads="1"/>
            </p:cNvSpPr>
            <p:nvPr/>
          </p:nvSpPr>
          <p:spPr bwMode="auto">
            <a:xfrm>
              <a:off x="4235" y="83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16</a:t>
              </a:r>
            </a:p>
          </p:txBody>
        </p:sp>
      </p:grpSp>
      <p:grpSp>
        <p:nvGrpSpPr>
          <p:cNvPr id="31878" name="Group 1158"/>
          <p:cNvGrpSpPr>
            <a:grpSpLocks/>
          </p:cNvGrpSpPr>
          <p:nvPr/>
        </p:nvGrpSpPr>
        <p:grpSpPr bwMode="auto">
          <a:xfrm>
            <a:off x="7670800" y="2378075"/>
            <a:ext cx="1454150" cy="274638"/>
            <a:chOff x="3619" y="1135"/>
            <a:chExt cx="916" cy="173"/>
          </a:xfrm>
        </p:grpSpPr>
        <p:grpSp>
          <p:nvGrpSpPr>
            <p:cNvPr id="31879" name="Group 1159"/>
            <p:cNvGrpSpPr>
              <a:grpSpLocks/>
            </p:cNvGrpSpPr>
            <p:nvPr/>
          </p:nvGrpSpPr>
          <p:grpSpPr bwMode="auto">
            <a:xfrm>
              <a:off x="3619" y="1142"/>
              <a:ext cx="916" cy="131"/>
              <a:chOff x="3526" y="836"/>
              <a:chExt cx="916" cy="131"/>
            </a:xfrm>
          </p:grpSpPr>
          <p:sp>
            <p:nvSpPr>
              <p:cNvPr id="31880" name="Oval 1160"/>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81" name="Freeform 1161"/>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2" name="Freeform 1162"/>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3" name="Freeform 1163"/>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4" name="Freeform 1164"/>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85" name="Group 1165"/>
              <p:cNvGrpSpPr>
                <a:grpSpLocks/>
              </p:cNvGrpSpPr>
              <p:nvPr/>
            </p:nvGrpSpPr>
            <p:grpSpPr bwMode="auto">
              <a:xfrm rot="-132102">
                <a:off x="3526" y="836"/>
                <a:ext cx="916" cy="131"/>
                <a:chOff x="1208" y="2784"/>
                <a:chExt cx="3126" cy="448"/>
              </a:xfrm>
            </p:grpSpPr>
            <p:sp>
              <p:nvSpPr>
                <p:cNvPr id="31886" name="Freeform 1166"/>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7" name="Freeform 1167"/>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8" name="Freeform 1168"/>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89" name="Freeform 1169"/>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890" name="Text Box 1170"/>
            <p:cNvSpPr txBox="1">
              <a:spLocks noChangeArrowheads="1"/>
            </p:cNvSpPr>
            <p:nvPr/>
          </p:nvSpPr>
          <p:spPr bwMode="auto">
            <a:xfrm>
              <a:off x="3792" y="1135"/>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891" name="Text Box 1171"/>
            <p:cNvSpPr txBox="1">
              <a:spLocks noChangeArrowheads="1"/>
            </p:cNvSpPr>
            <p:nvPr/>
          </p:nvSpPr>
          <p:spPr bwMode="auto">
            <a:xfrm>
              <a:off x="4322" y="114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13</a:t>
              </a:r>
            </a:p>
          </p:txBody>
        </p:sp>
      </p:grpSp>
      <p:grpSp>
        <p:nvGrpSpPr>
          <p:cNvPr id="31892" name="Group 1172"/>
          <p:cNvGrpSpPr>
            <a:grpSpLocks/>
          </p:cNvGrpSpPr>
          <p:nvPr/>
        </p:nvGrpSpPr>
        <p:grpSpPr bwMode="auto">
          <a:xfrm>
            <a:off x="7675563" y="2606675"/>
            <a:ext cx="1454150" cy="274638"/>
            <a:chOff x="3619" y="1135"/>
            <a:chExt cx="916" cy="173"/>
          </a:xfrm>
        </p:grpSpPr>
        <p:grpSp>
          <p:nvGrpSpPr>
            <p:cNvPr id="31893" name="Group 1173"/>
            <p:cNvGrpSpPr>
              <a:grpSpLocks/>
            </p:cNvGrpSpPr>
            <p:nvPr/>
          </p:nvGrpSpPr>
          <p:grpSpPr bwMode="auto">
            <a:xfrm>
              <a:off x="3619" y="1142"/>
              <a:ext cx="916" cy="131"/>
              <a:chOff x="3526" y="836"/>
              <a:chExt cx="916" cy="131"/>
            </a:xfrm>
          </p:grpSpPr>
          <p:sp>
            <p:nvSpPr>
              <p:cNvPr id="31894" name="Oval 1174"/>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95" name="Freeform 1175"/>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6" name="Freeform 1176"/>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7" name="Freeform 1177"/>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98" name="Freeform 1178"/>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99" name="Group 1179"/>
              <p:cNvGrpSpPr>
                <a:grpSpLocks/>
              </p:cNvGrpSpPr>
              <p:nvPr/>
            </p:nvGrpSpPr>
            <p:grpSpPr bwMode="auto">
              <a:xfrm rot="-132102">
                <a:off x="3526" y="836"/>
                <a:ext cx="916" cy="131"/>
                <a:chOff x="1208" y="2784"/>
                <a:chExt cx="3126" cy="448"/>
              </a:xfrm>
            </p:grpSpPr>
            <p:sp>
              <p:nvSpPr>
                <p:cNvPr id="31900" name="Freeform 1180"/>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1" name="Freeform 1181"/>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2" name="Freeform 1182"/>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03" name="Freeform 1183"/>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904" name="Text Box 1184"/>
            <p:cNvSpPr txBox="1">
              <a:spLocks noChangeArrowheads="1"/>
            </p:cNvSpPr>
            <p:nvPr/>
          </p:nvSpPr>
          <p:spPr bwMode="auto">
            <a:xfrm>
              <a:off x="3792" y="1135"/>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905" name="Text Box 1185"/>
            <p:cNvSpPr txBox="1">
              <a:spLocks noChangeArrowheads="1"/>
            </p:cNvSpPr>
            <p:nvPr/>
          </p:nvSpPr>
          <p:spPr bwMode="auto">
            <a:xfrm>
              <a:off x="4322" y="114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19</a:t>
              </a:r>
            </a:p>
          </p:txBody>
        </p:sp>
      </p:grpSp>
      <p:grpSp>
        <p:nvGrpSpPr>
          <p:cNvPr id="31906" name="Group 1186"/>
          <p:cNvGrpSpPr>
            <a:grpSpLocks/>
          </p:cNvGrpSpPr>
          <p:nvPr/>
        </p:nvGrpSpPr>
        <p:grpSpPr bwMode="auto">
          <a:xfrm>
            <a:off x="7667625" y="1679575"/>
            <a:ext cx="1454150" cy="274638"/>
            <a:chOff x="3619" y="1135"/>
            <a:chExt cx="916" cy="173"/>
          </a:xfrm>
        </p:grpSpPr>
        <p:grpSp>
          <p:nvGrpSpPr>
            <p:cNvPr id="31907" name="Group 1187"/>
            <p:cNvGrpSpPr>
              <a:grpSpLocks/>
            </p:cNvGrpSpPr>
            <p:nvPr/>
          </p:nvGrpSpPr>
          <p:grpSpPr bwMode="auto">
            <a:xfrm>
              <a:off x="3619" y="1142"/>
              <a:ext cx="916" cy="131"/>
              <a:chOff x="3526" y="836"/>
              <a:chExt cx="916" cy="131"/>
            </a:xfrm>
          </p:grpSpPr>
          <p:sp>
            <p:nvSpPr>
              <p:cNvPr id="31908" name="Oval 1188"/>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09" name="Freeform 1189"/>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0" name="Freeform 1190"/>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1" name="Freeform 1191"/>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2" name="Freeform 1192"/>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913" name="Group 1193"/>
              <p:cNvGrpSpPr>
                <a:grpSpLocks/>
              </p:cNvGrpSpPr>
              <p:nvPr/>
            </p:nvGrpSpPr>
            <p:grpSpPr bwMode="auto">
              <a:xfrm rot="-132102">
                <a:off x="3526" y="836"/>
                <a:ext cx="916" cy="131"/>
                <a:chOff x="1208" y="2784"/>
                <a:chExt cx="3126" cy="448"/>
              </a:xfrm>
            </p:grpSpPr>
            <p:sp>
              <p:nvSpPr>
                <p:cNvPr id="31914" name="Freeform 1194"/>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5" name="Freeform 1195"/>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6" name="Freeform 1196"/>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17" name="Freeform 1197"/>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918" name="Text Box 1198"/>
            <p:cNvSpPr txBox="1">
              <a:spLocks noChangeArrowheads="1"/>
            </p:cNvSpPr>
            <p:nvPr/>
          </p:nvSpPr>
          <p:spPr bwMode="auto">
            <a:xfrm>
              <a:off x="3792" y="1135"/>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919" name="Text Box 1199"/>
            <p:cNvSpPr txBox="1">
              <a:spLocks noChangeArrowheads="1"/>
            </p:cNvSpPr>
            <p:nvPr/>
          </p:nvSpPr>
          <p:spPr bwMode="auto">
            <a:xfrm>
              <a:off x="4322" y="114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11</a:t>
              </a:r>
            </a:p>
          </p:txBody>
        </p:sp>
      </p:grpSp>
      <p:grpSp>
        <p:nvGrpSpPr>
          <p:cNvPr id="31920" name="Group 1200"/>
          <p:cNvGrpSpPr>
            <a:grpSpLocks/>
          </p:cNvGrpSpPr>
          <p:nvPr/>
        </p:nvGrpSpPr>
        <p:grpSpPr bwMode="auto">
          <a:xfrm>
            <a:off x="7675563" y="1449388"/>
            <a:ext cx="1454150" cy="274637"/>
            <a:chOff x="3619" y="1135"/>
            <a:chExt cx="916" cy="173"/>
          </a:xfrm>
        </p:grpSpPr>
        <p:grpSp>
          <p:nvGrpSpPr>
            <p:cNvPr id="31921" name="Group 1201"/>
            <p:cNvGrpSpPr>
              <a:grpSpLocks/>
            </p:cNvGrpSpPr>
            <p:nvPr/>
          </p:nvGrpSpPr>
          <p:grpSpPr bwMode="auto">
            <a:xfrm>
              <a:off x="3619" y="1142"/>
              <a:ext cx="916" cy="131"/>
              <a:chOff x="3526" y="836"/>
              <a:chExt cx="916" cy="131"/>
            </a:xfrm>
          </p:grpSpPr>
          <p:sp>
            <p:nvSpPr>
              <p:cNvPr id="31922" name="Oval 1202"/>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23" name="Freeform 1203"/>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4" name="Freeform 1204"/>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5" name="Freeform 1205"/>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6" name="Freeform 1206"/>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927" name="Group 1207"/>
              <p:cNvGrpSpPr>
                <a:grpSpLocks/>
              </p:cNvGrpSpPr>
              <p:nvPr/>
            </p:nvGrpSpPr>
            <p:grpSpPr bwMode="auto">
              <a:xfrm rot="-132102">
                <a:off x="3526" y="836"/>
                <a:ext cx="916" cy="131"/>
                <a:chOff x="1208" y="2784"/>
                <a:chExt cx="3126" cy="448"/>
              </a:xfrm>
            </p:grpSpPr>
            <p:sp>
              <p:nvSpPr>
                <p:cNvPr id="31928" name="Freeform 1208"/>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29" name="Freeform 1209"/>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0" name="Freeform 1210"/>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1" name="Freeform 1211"/>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932" name="Text Box 1212"/>
            <p:cNvSpPr txBox="1">
              <a:spLocks noChangeArrowheads="1"/>
            </p:cNvSpPr>
            <p:nvPr/>
          </p:nvSpPr>
          <p:spPr bwMode="auto">
            <a:xfrm>
              <a:off x="3792" y="1135"/>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933" name="Text Box 1213"/>
            <p:cNvSpPr txBox="1">
              <a:spLocks noChangeArrowheads="1"/>
            </p:cNvSpPr>
            <p:nvPr/>
          </p:nvSpPr>
          <p:spPr bwMode="auto">
            <a:xfrm>
              <a:off x="4322" y="1146"/>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17</a:t>
              </a:r>
            </a:p>
          </p:txBody>
        </p:sp>
      </p:grpSp>
      <p:grpSp>
        <p:nvGrpSpPr>
          <p:cNvPr id="31949" name="Group 1229"/>
          <p:cNvGrpSpPr>
            <a:grpSpLocks/>
          </p:cNvGrpSpPr>
          <p:nvPr/>
        </p:nvGrpSpPr>
        <p:grpSpPr bwMode="auto">
          <a:xfrm>
            <a:off x="7673975" y="525463"/>
            <a:ext cx="1454150" cy="274637"/>
            <a:chOff x="3562" y="1465"/>
            <a:chExt cx="916" cy="173"/>
          </a:xfrm>
        </p:grpSpPr>
        <p:grpSp>
          <p:nvGrpSpPr>
            <p:cNvPr id="31935" name="Group 1215"/>
            <p:cNvGrpSpPr>
              <a:grpSpLocks/>
            </p:cNvGrpSpPr>
            <p:nvPr/>
          </p:nvGrpSpPr>
          <p:grpSpPr bwMode="auto">
            <a:xfrm>
              <a:off x="3562" y="1472"/>
              <a:ext cx="916" cy="131"/>
              <a:chOff x="3526" y="836"/>
              <a:chExt cx="916" cy="131"/>
            </a:xfrm>
          </p:grpSpPr>
          <p:sp>
            <p:nvSpPr>
              <p:cNvPr id="31936" name="Oval 1216"/>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937" name="Freeform 1217"/>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8" name="Freeform 1218"/>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39" name="Freeform 1219"/>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0" name="Freeform 1220"/>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941" name="Group 1221"/>
              <p:cNvGrpSpPr>
                <a:grpSpLocks/>
              </p:cNvGrpSpPr>
              <p:nvPr/>
            </p:nvGrpSpPr>
            <p:grpSpPr bwMode="auto">
              <a:xfrm rot="-132102">
                <a:off x="3526" y="836"/>
                <a:ext cx="916" cy="131"/>
                <a:chOff x="1208" y="2784"/>
                <a:chExt cx="3126" cy="448"/>
              </a:xfrm>
            </p:grpSpPr>
            <p:sp>
              <p:nvSpPr>
                <p:cNvPr id="31942" name="Freeform 122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3" name="Freeform 122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4" name="Freeform 122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945" name="Freeform 122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946" name="Text Box 1226"/>
            <p:cNvSpPr txBox="1">
              <a:spLocks noChangeArrowheads="1"/>
            </p:cNvSpPr>
            <p:nvPr/>
          </p:nvSpPr>
          <p:spPr bwMode="auto">
            <a:xfrm>
              <a:off x="3735" y="1465"/>
              <a:ext cx="611"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DAMAGED</a:t>
              </a:r>
            </a:p>
          </p:txBody>
        </p:sp>
        <p:sp>
          <p:nvSpPr>
            <p:cNvPr id="31947" name="Text Box 1227"/>
            <p:cNvSpPr txBox="1">
              <a:spLocks noChangeArrowheads="1"/>
            </p:cNvSpPr>
            <p:nvPr/>
          </p:nvSpPr>
          <p:spPr bwMode="auto">
            <a:xfrm>
              <a:off x="4289" y="1476"/>
              <a:ext cx="152"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6</a:t>
              </a:r>
            </a:p>
          </p:txBody>
        </p:sp>
      </p:grpSp>
      <p:grpSp>
        <p:nvGrpSpPr>
          <p:cNvPr id="31979" name="Group 1259"/>
          <p:cNvGrpSpPr>
            <a:grpSpLocks/>
          </p:cNvGrpSpPr>
          <p:nvPr/>
        </p:nvGrpSpPr>
        <p:grpSpPr bwMode="auto">
          <a:xfrm>
            <a:off x="4262438" y="2433638"/>
            <a:ext cx="574675" cy="411162"/>
            <a:chOff x="2742" y="1740"/>
            <a:chExt cx="362" cy="259"/>
          </a:xfrm>
        </p:grpSpPr>
        <p:sp>
          <p:nvSpPr>
            <p:cNvPr id="31980" name="AutoShape 1260"/>
            <p:cNvSpPr>
              <a:spLocks noChangeArrowheads="1"/>
            </p:cNvSpPr>
            <p:nvPr/>
          </p:nvSpPr>
          <p:spPr bwMode="auto">
            <a:xfrm>
              <a:off x="2742" y="1740"/>
              <a:ext cx="362" cy="259"/>
            </a:xfrm>
            <a:prstGeom prst="roundRect">
              <a:avLst>
                <a:gd name="adj" fmla="val 16667"/>
              </a:avLst>
            </a:prstGeom>
            <a:solidFill>
              <a:srgbClr val="3366FF"/>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400" b="1">
                  <a:solidFill>
                    <a:srgbClr val="FFFF00"/>
                  </a:solidFill>
                </a:rPr>
                <a:t>3</a:t>
              </a:r>
            </a:p>
            <a:p>
              <a:r>
                <a:rPr lang="en-US" altLang="en-US" sz="1000" b="1">
                  <a:solidFill>
                    <a:srgbClr val="FFFF00"/>
                  </a:solidFill>
                </a:rPr>
                <a:t>Halsey</a:t>
              </a:r>
            </a:p>
          </p:txBody>
        </p:sp>
        <p:pic>
          <p:nvPicPr>
            <p:cNvPr id="31981" name="Picture 1261" descr="MCTN00839_0000[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14" y="1755"/>
              <a:ext cx="104" cy="138"/>
            </a:xfrm>
            <a:prstGeom prst="rect">
              <a:avLst/>
            </a:prstGeom>
            <a:noFill/>
            <a:extLst>
              <a:ext uri="{909E8E84-426E-40DD-AFC4-6F175D3DCCD1}">
                <a14:hiddenFill xmlns:a14="http://schemas.microsoft.com/office/drawing/2010/main">
                  <a:solidFill>
                    <a:srgbClr val="FFFFFF"/>
                  </a:solidFill>
                </a14:hiddenFill>
              </a:ext>
            </a:extLst>
          </p:spPr>
        </p:pic>
      </p:grpSp>
      <p:sp>
        <p:nvSpPr>
          <p:cNvPr id="31982" name="AutoShape 1262"/>
          <p:cNvSpPr>
            <a:spLocks noChangeArrowheads="1"/>
          </p:cNvSpPr>
          <p:nvPr/>
        </p:nvSpPr>
        <p:spPr bwMode="auto">
          <a:xfrm>
            <a:off x="4902200" y="2357438"/>
            <a:ext cx="1344613" cy="549275"/>
          </a:xfrm>
          <a:prstGeom prst="roundRect">
            <a:avLst>
              <a:gd name="adj" fmla="val 16667"/>
            </a:avLst>
          </a:prstGeom>
          <a:solidFill>
            <a:srgbClr val="00FF00"/>
          </a:solidFill>
          <a:ln w="9525">
            <a:solidFill>
              <a:srgbClr val="00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u="sng">
                <a:solidFill>
                  <a:srgbClr val="003300"/>
                </a:solidFill>
              </a:rPr>
              <a:t>MacArthur</a:t>
            </a:r>
          </a:p>
        </p:txBody>
      </p:sp>
      <p:grpSp>
        <p:nvGrpSpPr>
          <p:cNvPr id="31860" name="Group 1140"/>
          <p:cNvGrpSpPr>
            <a:grpSpLocks/>
          </p:cNvGrpSpPr>
          <p:nvPr/>
        </p:nvGrpSpPr>
        <p:grpSpPr bwMode="auto">
          <a:xfrm>
            <a:off x="7667625" y="1903413"/>
            <a:ext cx="1454150" cy="274637"/>
            <a:chOff x="3526" y="823"/>
            <a:chExt cx="916" cy="173"/>
          </a:xfrm>
        </p:grpSpPr>
        <p:grpSp>
          <p:nvGrpSpPr>
            <p:cNvPr id="31845" name="Group 1125"/>
            <p:cNvGrpSpPr>
              <a:grpSpLocks/>
            </p:cNvGrpSpPr>
            <p:nvPr/>
          </p:nvGrpSpPr>
          <p:grpSpPr bwMode="auto">
            <a:xfrm>
              <a:off x="3526" y="836"/>
              <a:ext cx="916" cy="131"/>
              <a:chOff x="3526" y="836"/>
              <a:chExt cx="916" cy="131"/>
            </a:xfrm>
          </p:grpSpPr>
          <p:sp>
            <p:nvSpPr>
              <p:cNvPr id="31836" name="Oval 1116"/>
              <p:cNvSpPr>
                <a:spLocks noChangeArrowheads="1"/>
              </p:cNvSpPr>
              <p:nvPr/>
            </p:nvSpPr>
            <p:spPr bwMode="auto">
              <a:xfrm rot="10667898">
                <a:off x="3999" y="857"/>
                <a:ext cx="17" cy="16"/>
              </a:xfrm>
              <a:prstGeom prst="ellipse">
                <a:avLst/>
              </a:pr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837" name="Freeform 1117"/>
              <p:cNvSpPr>
                <a:spLocks/>
              </p:cNvSpPr>
              <p:nvPr/>
            </p:nvSpPr>
            <p:spPr bwMode="auto">
              <a:xfrm rot="-132102">
                <a:off x="3667" y="850"/>
                <a:ext cx="71" cy="19"/>
              </a:xfrm>
              <a:custGeom>
                <a:avLst/>
                <a:gdLst>
                  <a:gd name="T0" fmla="*/ 244 w 244"/>
                  <a:gd name="T1" fmla="*/ 30 h 64"/>
                  <a:gd name="T2" fmla="*/ 207 w 244"/>
                  <a:gd name="T3" fmla="*/ 9 h 64"/>
                  <a:gd name="T4" fmla="*/ 3 w 244"/>
                  <a:gd name="T5" fmla="*/ 0 h 64"/>
                  <a:gd name="T6" fmla="*/ 0 w 244"/>
                  <a:gd name="T7" fmla="*/ 54 h 64"/>
                  <a:gd name="T8" fmla="*/ 221 w 244"/>
                  <a:gd name="T9" fmla="*/ 64 h 64"/>
                  <a:gd name="T10" fmla="*/ 244 w 244"/>
                  <a:gd name="T11" fmla="*/ 30 h 64"/>
                </a:gdLst>
                <a:ahLst/>
                <a:cxnLst>
                  <a:cxn ang="0">
                    <a:pos x="T0" y="T1"/>
                  </a:cxn>
                  <a:cxn ang="0">
                    <a:pos x="T2" y="T3"/>
                  </a:cxn>
                  <a:cxn ang="0">
                    <a:pos x="T4" y="T5"/>
                  </a:cxn>
                  <a:cxn ang="0">
                    <a:pos x="T6" y="T7"/>
                  </a:cxn>
                  <a:cxn ang="0">
                    <a:pos x="T8" y="T9"/>
                  </a:cxn>
                  <a:cxn ang="0">
                    <a:pos x="T10" y="T11"/>
                  </a:cxn>
                </a:cxnLst>
                <a:rect l="0" t="0" r="r" b="b"/>
                <a:pathLst>
                  <a:path w="244" h="64">
                    <a:moveTo>
                      <a:pt x="244" y="30"/>
                    </a:moveTo>
                    <a:lnTo>
                      <a:pt x="207" y="9"/>
                    </a:lnTo>
                    <a:lnTo>
                      <a:pt x="3" y="0"/>
                    </a:lnTo>
                    <a:lnTo>
                      <a:pt x="0" y="54"/>
                    </a:lnTo>
                    <a:lnTo>
                      <a:pt x="221" y="64"/>
                    </a:lnTo>
                    <a:lnTo>
                      <a:pt x="244"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8" name="Freeform 1118"/>
              <p:cNvSpPr>
                <a:spLocks/>
              </p:cNvSpPr>
              <p:nvPr/>
            </p:nvSpPr>
            <p:spPr bwMode="auto">
              <a:xfrm rot="-132102">
                <a:off x="3665" y="941"/>
                <a:ext cx="72" cy="18"/>
              </a:xfrm>
              <a:custGeom>
                <a:avLst/>
                <a:gdLst>
                  <a:gd name="T0" fmla="*/ 247 w 247"/>
                  <a:gd name="T1" fmla="*/ 34 h 64"/>
                  <a:gd name="T2" fmla="*/ 235 w 247"/>
                  <a:gd name="T3" fmla="*/ 7 h 64"/>
                  <a:gd name="T4" fmla="*/ 3 w 247"/>
                  <a:gd name="T5" fmla="*/ 0 h 64"/>
                  <a:gd name="T6" fmla="*/ 0 w 247"/>
                  <a:gd name="T7" fmla="*/ 54 h 64"/>
                  <a:gd name="T8" fmla="*/ 221 w 247"/>
                  <a:gd name="T9" fmla="*/ 64 h 64"/>
                  <a:gd name="T10" fmla="*/ 247 w 247"/>
                  <a:gd name="T11" fmla="*/ 34 h 64"/>
                </a:gdLst>
                <a:ahLst/>
                <a:cxnLst>
                  <a:cxn ang="0">
                    <a:pos x="T0" y="T1"/>
                  </a:cxn>
                  <a:cxn ang="0">
                    <a:pos x="T2" y="T3"/>
                  </a:cxn>
                  <a:cxn ang="0">
                    <a:pos x="T4" y="T5"/>
                  </a:cxn>
                  <a:cxn ang="0">
                    <a:pos x="T6" y="T7"/>
                  </a:cxn>
                  <a:cxn ang="0">
                    <a:pos x="T8" y="T9"/>
                  </a:cxn>
                  <a:cxn ang="0">
                    <a:pos x="T10" y="T11"/>
                  </a:cxn>
                </a:cxnLst>
                <a:rect l="0" t="0" r="r" b="b"/>
                <a:pathLst>
                  <a:path w="247" h="64">
                    <a:moveTo>
                      <a:pt x="247" y="34"/>
                    </a:moveTo>
                    <a:lnTo>
                      <a:pt x="235" y="7"/>
                    </a:lnTo>
                    <a:lnTo>
                      <a:pt x="3" y="0"/>
                    </a:lnTo>
                    <a:lnTo>
                      <a:pt x="0" y="54"/>
                    </a:lnTo>
                    <a:lnTo>
                      <a:pt x="221" y="64"/>
                    </a:lnTo>
                    <a:lnTo>
                      <a:pt x="247" y="34"/>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9" name="Freeform 1119"/>
              <p:cNvSpPr>
                <a:spLocks/>
              </p:cNvSpPr>
              <p:nvPr/>
            </p:nvSpPr>
            <p:spPr bwMode="auto">
              <a:xfrm rot="-132102">
                <a:off x="4286" y="850"/>
                <a:ext cx="71" cy="17"/>
              </a:xfrm>
              <a:custGeom>
                <a:avLst/>
                <a:gdLst>
                  <a:gd name="T0" fmla="*/ 0 w 242"/>
                  <a:gd name="T1" fmla="*/ 30 h 60"/>
                  <a:gd name="T2" fmla="*/ 13 w 242"/>
                  <a:gd name="T3" fmla="*/ 54 h 60"/>
                  <a:gd name="T4" fmla="*/ 241 w 242"/>
                  <a:gd name="T5" fmla="*/ 60 h 60"/>
                  <a:gd name="T6" fmla="*/ 242 w 242"/>
                  <a:gd name="T7" fmla="*/ 6 h 60"/>
                  <a:gd name="T8" fmla="*/ 25 w 242"/>
                  <a:gd name="T9" fmla="*/ 0 h 60"/>
                  <a:gd name="T10" fmla="*/ 0 w 242"/>
                  <a:gd name="T11" fmla="*/ 30 h 60"/>
                </a:gdLst>
                <a:ahLst/>
                <a:cxnLst>
                  <a:cxn ang="0">
                    <a:pos x="T0" y="T1"/>
                  </a:cxn>
                  <a:cxn ang="0">
                    <a:pos x="T2" y="T3"/>
                  </a:cxn>
                  <a:cxn ang="0">
                    <a:pos x="T4" y="T5"/>
                  </a:cxn>
                  <a:cxn ang="0">
                    <a:pos x="T6" y="T7"/>
                  </a:cxn>
                  <a:cxn ang="0">
                    <a:pos x="T8" y="T9"/>
                  </a:cxn>
                  <a:cxn ang="0">
                    <a:pos x="T10" y="T11"/>
                  </a:cxn>
                </a:cxnLst>
                <a:rect l="0" t="0" r="r" b="b"/>
                <a:pathLst>
                  <a:path w="242" h="60">
                    <a:moveTo>
                      <a:pt x="0" y="30"/>
                    </a:moveTo>
                    <a:lnTo>
                      <a:pt x="13" y="54"/>
                    </a:lnTo>
                    <a:lnTo>
                      <a:pt x="241" y="60"/>
                    </a:lnTo>
                    <a:lnTo>
                      <a:pt x="242" y="6"/>
                    </a:lnTo>
                    <a:lnTo>
                      <a:pt x="25" y="0"/>
                    </a:lnTo>
                    <a:lnTo>
                      <a:pt x="0" y="30"/>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40" name="Freeform 1120"/>
              <p:cNvSpPr>
                <a:spLocks/>
              </p:cNvSpPr>
              <p:nvPr/>
            </p:nvSpPr>
            <p:spPr bwMode="auto">
              <a:xfrm rot="-132102">
                <a:off x="4286" y="944"/>
                <a:ext cx="70" cy="16"/>
              </a:xfrm>
              <a:custGeom>
                <a:avLst/>
                <a:gdLst>
                  <a:gd name="T0" fmla="*/ 0 w 240"/>
                  <a:gd name="T1" fmla="*/ 15 h 54"/>
                  <a:gd name="T2" fmla="*/ 40 w 240"/>
                  <a:gd name="T3" fmla="*/ 51 h 54"/>
                  <a:gd name="T4" fmla="*/ 240 w 240"/>
                  <a:gd name="T5" fmla="*/ 54 h 54"/>
                  <a:gd name="T6" fmla="*/ 240 w 240"/>
                  <a:gd name="T7" fmla="*/ 10 h 54"/>
                  <a:gd name="T8" fmla="*/ 19 w 240"/>
                  <a:gd name="T9" fmla="*/ 0 h 54"/>
                  <a:gd name="T10" fmla="*/ 0 w 240"/>
                  <a:gd name="T11" fmla="*/ 15 h 54"/>
                </a:gdLst>
                <a:ahLst/>
                <a:cxnLst>
                  <a:cxn ang="0">
                    <a:pos x="T0" y="T1"/>
                  </a:cxn>
                  <a:cxn ang="0">
                    <a:pos x="T2" y="T3"/>
                  </a:cxn>
                  <a:cxn ang="0">
                    <a:pos x="T4" y="T5"/>
                  </a:cxn>
                  <a:cxn ang="0">
                    <a:pos x="T6" y="T7"/>
                  </a:cxn>
                  <a:cxn ang="0">
                    <a:pos x="T8" y="T9"/>
                  </a:cxn>
                  <a:cxn ang="0">
                    <a:pos x="T10" y="T11"/>
                  </a:cxn>
                </a:cxnLst>
                <a:rect l="0" t="0" r="r" b="b"/>
                <a:pathLst>
                  <a:path w="240" h="54">
                    <a:moveTo>
                      <a:pt x="0" y="15"/>
                    </a:moveTo>
                    <a:lnTo>
                      <a:pt x="40" y="51"/>
                    </a:lnTo>
                    <a:lnTo>
                      <a:pt x="240" y="54"/>
                    </a:lnTo>
                    <a:lnTo>
                      <a:pt x="240" y="10"/>
                    </a:lnTo>
                    <a:lnTo>
                      <a:pt x="19" y="0"/>
                    </a:lnTo>
                    <a:lnTo>
                      <a:pt x="0" y="15"/>
                    </a:lnTo>
                    <a:close/>
                  </a:path>
                </a:pathLst>
              </a:custGeom>
              <a:solidFill>
                <a:srgbClr val="C0C0C0"/>
              </a:solidFill>
              <a:ln w="9525">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1831" name="Group 1111"/>
              <p:cNvGrpSpPr>
                <a:grpSpLocks/>
              </p:cNvGrpSpPr>
              <p:nvPr/>
            </p:nvGrpSpPr>
            <p:grpSpPr bwMode="auto">
              <a:xfrm rot="-132102">
                <a:off x="3526" y="836"/>
                <a:ext cx="916" cy="131"/>
                <a:chOff x="1208" y="2784"/>
                <a:chExt cx="3126" cy="448"/>
              </a:xfrm>
            </p:grpSpPr>
            <p:sp>
              <p:nvSpPr>
                <p:cNvPr id="31832" name="Freeform 1112"/>
                <p:cNvSpPr>
                  <a:spLocks/>
                </p:cNvSpPr>
                <p:nvPr/>
              </p:nvSpPr>
              <p:spPr bwMode="auto">
                <a:xfrm>
                  <a:off x="1340" y="2784"/>
                  <a:ext cx="2936" cy="448"/>
                </a:xfrm>
                <a:custGeom>
                  <a:avLst/>
                  <a:gdLst>
                    <a:gd name="T0" fmla="*/ 12 w 2936"/>
                    <a:gd name="T1" fmla="*/ 56 h 448"/>
                    <a:gd name="T2" fmla="*/ 0 w 2936"/>
                    <a:gd name="T3" fmla="*/ 304 h 448"/>
                    <a:gd name="T4" fmla="*/ 574 w 2936"/>
                    <a:gd name="T5" fmla="*/ 328 h 448"/>
                    <a:gd name="T6" fmla="*/ 596 w 2936"/>
                    <a:gd name="T7" fmla="*/ 388 h 448"/>
                    <a:gd name="T8" fmla="*/ 2448 w 2936"/>
                    <a:gd name="T9" fmla="*/ 448 h 448"/>
                    <a:gd name="T10" fmla="*/ 2464 w 2936"/>
                    <a:gd name="T11" fmla="*/ 412 h 448"/>
                    <a:gd name="T12" fmla="*/ 2876 w 2936"/>
                    <a:gd name="T13" fmla="*/ 424 h 448"/>
                    <a:gd name="T14" fmla="*/ 2932 w 2936"/>
                    <a:gd name="T15" fmla="*/ 396 h 448"/>
                    <a:gd name="T16" fmla="*/ 2936 w 2936"/>
                    <a:gd name="T17" fmla="*/ 190 h 448"/>
                    <a:gd name="T18" fmla="*/ 2876 w 2936"/>
                    <a:gd name="T19" fmla="*/ 156 h 448"/>
                    <a:gd name="T20" fmla="*/ 2480 w 2936"/>
                    <a:gd name="T21" fmla="*/ 148 h 448"/>
                    <a:gd name="T22" fmla="*/ 2444 w 2936"/>
                    <a:gd name="T23" fmla="*/ 100 h 448"/>
                    <a:gd name="T24" fmla="*/ 1744 w 2936"/>
                    <a:gd name="T25" fmla="*/ 68 h 448"/>
                    <a:gd name="T26" fmla="*/ 1696 w 2936"/>
                    <a:gd name="T27" fmla="*/ 28 h 448"/>
                    <a:gd name="T28" fmla="*/ 964 w 2936"/>
                    <a:gd name="T29" fmla="*/ 0 h 448"/>
                    <a:gd name="T30" fmla="*/ 936 w 2936"/>
                    <a:gd name="T31" fmla="*/ 40 h 448"/>
                    <a:gd name="T32" fmla="*/ 604 w 2936"/>
                    <a:gd name="T33" fmla="*/ 32 h 448"/>
                    <a:gd name="T34" fmla="*/ 572 w 2936"/>
                    <a:gd name="T35" fmla="*/ 80 h 448"/>
                    <a:gd name="T36" fmla="*/ 12 w 2936"/>
                    <a:gd name="T37" fmla="*/ 56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36" h="448">
                      <a:moveTo>
                        <a:pt x="12" y="56"/>
                      </a:moveTo>
                      <a:lnTo>
                        <a:pt x="0" y="304"/>
                      </a:lnTo>
                      <a:lnTo>
                        <a:pt x="574" y="328"/>
                      </a:lnTo>
                      <a:lnTo>
                        <a:pt x="596" y="388"/>
                      </a:lnTo>
                      <a:lnTo>
                        <a:pt x="2448" y="448"/>
                      </a:lnTo>
                      <a:lnTo>
                        <a:pt x="2464" y="412"/>
                      </a:lnTo>
                      <a:lnTo>
                        <a:pt x="2876" y="424"/>
                      </a:lnTo>
                      <a:lnTo>
                        <a:pt x="2932" y="396"/>
                      </a:lnTo>
                      <a:lnTo>
                        <a:pt x="2936" y="190"/>
                      </a:lnTo>
                      <a:lnTo>
                        <a:pt x="2876" y="156"/>
                      </a:lnTo>
                      <a:lnTo>
                        <a:pt x="2480" y="148"/>
                      </a:lnTo>
                      <a:lnTo>
                        <a:pt x="2444" y="100"/>
                      </a:lnTo>
                      <a:lnTo>
                        <a:pt x="1744" y="68"/>
                      </a:lnTo>
                      <a:lnTo>
                        <a:pt x="1696" y="28"/>
                      </a:lnTo>
                      <a:lnTo>
                        <a:pt x="964" y="0"/>
                      </a:lnTo>
                      <a:lnTo>
                        <a:pt x="936" y="40"/>
                      </a:lnTo>
                      <a:lnTo>
                        <a:pt x="604" y="32"/>
                      </a:lnTo>
                      <a:lnTo>
                        <a:pt x="572" y="80"/>
                      </a:lnTo>
                      <a:lnTo>
                        <a:pt x="12" y="56"/>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3" name="Freeform 1113"/>
                <p:cNvSpPr>
                  <a:spLocks/>
                </p:cNvSpPr>
                <p:nvPr/>
              </p:nvSpPr>
              <p:spPr bwMode="auto">
                <a:xfrm>
                  <a:off x="1208" y="2894"/>
                  <a:ext cx="138" cy="146"/>
                </a:xfrm>
                <a:custGeom>
                  <a:avLst/>
                  <a:gdLst>
                    <a:gd name="T0" fmla="*/ 138 w 138"/>
                    <a:gd name="T1" fmla="*/ 0 h 146"/>
                    <a:gd name="T2" fmla="*/ 22 w 138"/>
                    <a:gd name="T3" fmla="*/ 42 h 146"/>
                    <a:gd name="T4" fmla="*/ 18 w 138"/>
                    <a:gd name="T5" fmla="*/ 92 h 146"/>
                    <a:gd name="T6" fmla="*/ 132 w 138"/>
                    <a:gd name="T7" fmla="*/ 146 h 146"/>
                    <a:gd name="T8" fmla="*/ 138 w 138"/>
                    <a:gd name="T9" fmla="*/ 0 h 146"/>
                  </a:gdLst>
                  <a:ahLst/>
                  <a:cxnLst>
                    <a:cxn ang="0">
                      <a:pos x="T0" y="T1"/>
                    </a:cxn>
                    <a:cxn ang="0">
                      <a:pos x="T2" y="T3"/>
                    </a:cxn>
                    <a:cxn ang="0">
                      <a:pos x="T4" y="T5"/>
                    </a:cxn>
                    <a:cxn ang="0">
                      <a:pos x="T6" y="T7"/>
                    </a:cxn>
                    <a:cxn ang="0">
                      <a:pos x="T8" y="T9"/>
                    </a:cxn>
                  </a:cxnLst>
                  <a:rect l="0" t="0" r="r" b="b"/>
                  <a:pathLst>
                    <a:path w="138" h="146">
                      <a:moveTo>
                        <a:pt x="138" y="0"/>
                      </a:moveTo>
                      <a:lnTo>
                        <a:pt x="22" y="42"/>
                      </a:lnTo>
                      <a:cubicBezTo>
                        <a:pt x="2" y="57"/>
                        <a:pt x="0" y="75"/>
                        <a:pt x="18" y="92"/>
                      </a:cubicBezTo>
                      <a:lnTo>
                        <a:pt x="132" y="146"/>
                      </a:lnTo>
                      <a:lnTo>
                        <a:pt x="138"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4" name="Freeform 1114"/>
                <p:cNvSpPr>
                  <a:spLocks/>
                </p:cNvSpPr>
                <p:nvPr/>
              </p:nvSpPr>
              <p:spPr bwMode="auto">
                <a:xfrm>
                  <a:off x="2368" y="2832"/>
                  <a:ext cx="568" cy="96"/>
                </a:xfrm>
                <a:custGeom>
                  <a:avLst/>
                  <a:gdLst>
                    <a:gd name="T0" fmla="*/ 44 w 568"/>
                    <a:gd name="T1" fmla="*/ 0 h 96"/>
                    <a:gd name="T2" fmla="*/ 0 w 568"/>
                    <a:gd name="T3" fmla="*/ 36 h 96"/>
                    <a:gd name="T4" fmla="*/ 36 w 568"/>
                    <a:gd name="T5" fmla="*/ 76 h 96"/>
                    <a:gd name="T6" fmla="*/ 544 w 568"/>
                    <a:gd name="T7" fmla="*/ 96 h 96"/>
                    <a:gd name="T8" fmla="*/ 568 w 568"/>
                    <a:gd name="T9" fmla="*/ 52 h 96"/>
                    <a:gd name="T10" fmla="*/ 536 w 568"/>
                    <a:gd name="T11" fmla="*/ 20 h 96"/>
                    <a:gd name="T12" fmla="*/ 44 w 568"/>
                    <a:gd name="T13" fmla="*/ 0 h 96"/>
                  </a:gdLst>
                  <a:ahLst/>
                  <a:cxnLst>
                    <a:cxn ang="0">
                      <a:pos x="T0" y="T1"/>
                    </a:cxn>
                    <a:cxn ang="0">
                      <a:pos x="T2" y="T3"/>
                    </a:cxn>
                    <a:cxn ang="0">
                      <a:pos x="T4" y="T5"/>
                    </a:cxn>
                    <a:cxn ang="0">
                      <a:pos x="T6" y="T7"/>
                    </a:cxn>
                    <a:cxn ang="0">
                      <a:pos x="T8" y="T9"/>
                    </a:cxn>
                    <a:cxn ang="0">
                      <a:pos x="T10" y="T11"/>
                    </a:cxn>
                    <a:cxn ang="0">
                      <a:pos x="T12" y="T13"/>
                    </a:cxn>
                  </a:cxnLst>
                  <a:rect l="0" t="0" r="r" b="b"/>
                  <a:pathLst>
                    <a:path w="568" h="96">
                      <a:moveTo>
                        <a:pt x="44" y="0"/>
                      </a:moveTo>
                      <a:lnTo>
                        <a:pt x="0" y="36"/>
                      </a:lnTo>
                      <a:lnTo>
                        <a:pt x="36" y="76"/>
                      </a:lnTo>
                      <a:lnTo>
                        <a:pt x="544" y="96"/>
                      </a:lnTo>
                      <a:lnTo>
                        <a:pt x="568" y="52"/>
                      </a:lnTo>
                      <a:lnTo>
                        <a:pt x="536" y="20"/>
                      </a:lnTo>
                      <a:lnTo>
                        <a:pt x="44"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835" name="Freeform 1115"/>
                <p:cNvSpPr>
                  <a:spLocks/>
                </p:cNvSpPr>
                <p:nvPr/>
              </p:nvSpPr>
              <p:spPr bwMode="auto">
                <a:xfrm>
                  <a:off x="4280" y="3004"/>
                  <a:ext cx="54" cy="144"/>
                </a:xfrm>
                <a:custGeom>
                  <a:avLst/>
                  <a:gdLst>
                    <a:gd name="T0" fmla="*/ 0 w 54"/>
                    <a:gd name="T1" fmla="*/ 0 h 144"/>
                    <a:gd name="T2" fmla="*/ 0 w 54"/>
                    <a:gd name="T3" fmla="*/ 144 h 144"/>
                    <a:gd name="T4" fmla="*/ 46 w 54"/>
                    <a:gd name="T5" fmla="*/ 106 h 144"/>
                    <a:gd name="T6" fmla="*/ 46 w 54"/>
                    <a:gd name="T7" fmla="*/ 30 h 144"/>
                    <a:gd name="T8" fmla="*/ 0 w 54"/>
                    <a:gd name="T9" fmla="*/ 0 h 144"/>
                  </a:gdLst>
                  <a:ahLst/>
                  <a:cxnLst>
                    <a:cxn ang="0">
                      <a:pos x="T0" y="T1"/>
                    </a:cxn>
                    <a:cxn ang="0">
                      <a:pos x="T2" y="T3"/>
                    </a:cxn>
                    <a:cxn ang="0">
                      <a:pos x="T4" y="T5"/>
                    </a:cxn>
                    <a:cxn ang="0">
                      <a:pos x="T6" y="T7"/>
                    </a:cxn>
                    <a:cxn ang="0">
                      <a:pos x="T8" y="T9"/>
                    </a:cxn>
                  </a:cxnLst>
                  <a:rect l="0" t="0" r="r" b="b"/>
                  <a:pathLst>
                    <a:path w="54" h="144">
                      <a:moveTo>
                        <a:pt x="0" y="0"/>
                      </a:moveTo>
                      <a:lnTo>
                        <a:pt x="0" y="144"/>
                      </a:lnTo>
                      <a:lnTo>
                        <a:pt x="46" y="106"/>
                      </a:lnTo>
                      <a:cubicBezTo>
                        <a:pt x="54" y="87"/>
                        <a:pt x="54" y="48"/>
                        <a:pt x="46" y="30"/>
                      </a:cubicBezTo>
                      <a:lnTo>
                        <a:pt x="0" y="0"/>
                      </a:lnTo>
                      <a:close/>
                    </a:path>
                  </a:pathLst>
                </a:custGeom>
                <a:solidFill>
                  <a:srgbClr val="C0C0C0"/>
                </a:solidFill>
                <a:ln w="19050">
                  <a:solidFill>
                    <a:srgbClr val="000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31841" name="Text Box 1121"/>
            <p:cNvSpPr txBox="1">
              <a:spLocks noChangeArrowheads="1"/>
            </p:cNvSpPr>
            <p:nvPr/>
          </p:nvSpPr>
          <p:spPr bwMode="auto">
            <a:xfrm>
              <a:off x="3672" y="823"/>
              <a:ext cx="654" cy="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t>OVERHAUL</a:t>
              </a:r>
            </a:p>
          </p:txBody>
        </p:sp>
        <p:sp>
          <p:nvSpPr>
            <p:cNvPr id="31842" name="Text Box 1122"/>
            <p:cNvSpPr txBox="1">
              <a:spLocks noChangeArrowheads="1"/>
            </p:cNvSpPr>
            <p:nvPr/>
          </p:nvSpPr>
          <p:spPr bwMode="auto">
            <a:xfrm>
              <a:off x="4235" y="837"/>
              <a:ext cx="188"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t>12</a:t>
              </a:r>
            </a:p>
          </p:txBody>
        </p:sp>
      </p:grpSp>
      <p:sp>
        <p:nvSpPr>
          <p:cNvPr id="32009" name="AutoShape 1289"/>
          <p:cNvSpPr>
            <a:spLocks noChangeArrowheads="1"/>
          </p:cNvSpPr>
          <p:nvPr/>
        </p:nvSpPr>
        <p:spPr bwMode="auto">
          <a:xfrm>
            <a:off x="3603625" y="2116138"/>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10" name="AutoShape 1290"/>
          <p:cNvSpPr>
            <a:spLocks noChangeArrowheads="1"/>
          </p:cNvSpPr>
          <p:nvPr/>
        </p:nvSpPr>
        <p:spPr bwMode="auto">
          <a:xfrm>
            <a:off x="3740150" y="20478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11" name="AutoShape 1291"/>
          <p:cNvSpPr>
            <a:spLocks noChangeArrowheads="1"/>
          </p:cNvSpPr>
          <p:nvPr/>
        </p:nvSpPr>
        <p:spPr bwMode="auto">
          <a:xfrm>
            <a:off x="3919538" y="20605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12" name="AutoShape 1292"/>
          <p:cNvSpPr>
            <a:spLocks noChangeArrowheads="1"/>
          </p:cNvSpPr>
          <p:nvPr/>
        </p:nvSpPr>
        <p:spPr bwMode="auto">
          <a:xfrm>
            <a:off x="3341688" y="21780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13" name="AutoShape 1293"/>
          <p:cNvSpPr>
            <a:spLocks noChangeArrowheads="1"/>
          </p:cNvSpPr>
          <p:nvPr/>
        </p:nvSpPr>
        <p:spPr bwMode="auto">
          <a:xfrm>
            <a:off x="3211513" y="24860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1787" name="Freeform 1067"/>
          <p:cNvSpPr>
            <a:spLocks/>
          </p:cNvSpPr>
          <p:nvPr/>
        </p:nvSpPr>
        <p:spPr bwMode="auto">
          <a:xfrm rot="52684036">
            <a:off x="4224338" y="3771900"/>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14" name="Freeform 1294"/>
          <p:cNvSpPr>
            <a:spLocks/>
          </p:cNvSpPr>
          <p:nvPr/>
        </p:nvSpPr>
        <p:spPr bwMode="auto">
          <a:xfrm rot="52684036">
            <a:off x="4243388" y="3787775"/>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15" name="AutoShape 1295"/>
          <p:cNvSpPr>
            <a:spLocks noChangeArrowheads="1"/>
          </p:cNvSpPr>
          <p:nvPr/>
        </p:nvSpPr>
        <p:spPr bwMode="auto">
          <a:xfrm>
            <a:off x="2700338" y="410527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16" name="AutoShape 1296"/>
          <p:cNvSpPr>
            <a:spLocks noChangeArrowheads="1"/>
          </p:cNvSpPr>
          <p:nvPr/>
        </p:nvSpPr>
        <p:spPr bwMode="auto">
          <a:xfrm>
            <a:off x="2668588" y="439420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2017" name="Picture 1297"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28913" y="4189413"/>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2018" name="Picture 129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00338" y="4478338"/>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2019" name="Picture 1299" descr="uss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148013" y="461963"/>
            <a:ext cx="312737" cy="15398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020" name="Picture 1300" descr="uss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814513" y="1004888"/>
            <a:ext cx="312737" cy="15398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2021" name="Picture 1301" descr="uss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643313" y="938213"/>
            <a:ext cx="312737" cy="153987"/>
          </a:xfrm>
          <a:prstGeom prst="rect">
            <a:avLst/>
          </a:prstGeom>
          <a:noFill/>
          <a:ln w="158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022" name="Freeform 1302"/>
          <p:cNvSpPr>
            <a:spLocks/>
          </p:cNvSpPr>
          <p:nvPr/>
        </p:nvSpPr>
        <p:spPr bwMode="auto">
          <a:xfrm>
            <a:off x="2924175" y="685800"/>
            <a:ext cx="180975" cy="542925"/>
          </a:xfrm>
          <a:custGeom>
            <a:avLst/>
            <a:gdLst>
              <a:gd name="T0" fmla="*/ 114 w 114"/>
              <a:gd name="T1" fmla="*/ 0 h 342"/>
              <a:gd name="T2" fmla="*/ 38 w 114"/>
              <a:gd name="T3" fmla="*/ 136 h 342"/>
              <a:gd name="T4" fmla="*/ 0 w 114"/>
              <a:gd name="T5" fmla="*/ 342 h 342"/>
            </a:gdLst>
            <a:ahLst/>
            <a:cxnLst>
              <a:cxn ang="0">
                <a:pos x="T0" y="T1"/>
              </a:cxn>
              <a:cxn ang="0">
                <a:pos x="T2" y="T3"/>
              </a:cxn>
              <a:cxn ang="0">
                <a:pos x="T4" y="T5"/>
              </a:cxn>
            </a:cxnLst>
            <a:rect l="0" t="0" r="r" b="b"/>
            <a:pathLst>
              <a:path w="114" h="342">
                <a:moveTo>
                  <a:pt x="114" y="0"/>
                </a:moveTo>
                <a:cubicBezTo>
                  <a:pt x="102" y="23"/>
                  <a:pt x="57" y="79"/>
                  <a:pt x="38" y="136"/>
                </a:cubicBezTo>
                <a:cubicBezTo>
                  <a:pt x="19" y="193"/>
                  <a:pt x="8" y="299"/>
                  <a:pt x="0" y="342"/>
                </a:cubicBezTo>
              </a:path>
            </a:pathLst>
          </a:custGeom>
          <a:noFill/>
          <a:ln w="50800">
            <a:solidFill>
              <a:srgbClr val="9933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23" name="Freeform 1303"/>
          <p:cNvSpPr>
            <a:spLocks/>
          </p:cNvSpPr>
          <p:nvPr/>
        </p:nvSpPr>
        <p:spPr bwMode="auto">
          <a:xfrm>
            <a:off x="3133725" y="1123950"/>
            <a:ext cx="419100" cy="762000"/>
          </a:xfrm>
          <a:custGeom>
            <a:avLst/>
            <a:gdLst>
              <a:gd name="T0" fmla="*/ 264 w 264"/>
              <a:gd name="T1" fmla="*/ 0 h 480"/>
              <a:gd name="T2" fmla="*/ 104 w 264"/>
              <a:gd name="T3" fmla="*/ 143 h 480"/>
              <a:gd name="T4" fmla="*/ 0 w 264"/>
              <a:gd name="T5" fmla="*/ 480 h 480"/>
            </a:gdLst>
            <a:ahLst/>
            <a:cxnLst>
              <a:cxn ang="0">
                <a:pos x="T0" y="T1"/>
              </a:cxn>
              <a:cxn ang="0">
                <a:pos x="T2" y="T3"/>
              </a:cxn>
              <a:cxn ang="0">
                <a:pos x="T4" y="T5"/>
              </a:cxn>
            </a:cxnLst>
            <a:rect l="0" t="0" r="r" b="b"/>
            <a:pathLst>
              <a:path w="264" h="480">
                <a:moveTo>
                  <a:pt x="264" y="0"/>
                </a:moveTo>
                <a:cubicBezTo>
                  <a:pt x="239" y="24"/>
                  <a:pt x="148" y="63"/>
                  <a:pt x="104" y="143"/>
                </a:cubicBezTo>
                <a:cubicBezTo>
                  <a:pt x="60" y="223"/>
                  <a:pt x="22" y="410"/>
                  <a:pt x="0" y="480"/>
                </a:cubicBezTo>
              </a:path>
            </a:pathLst>
          </a:custGeom>
          <a:noFill/>
          <a:ln w="50800">
            <a:solidFill>
              <a:srgbClr val="9933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24" name="Freeform 1304"/>
          <p:cNvSpPr>
            <a:spLocks/>
          </p:cNvSpPr>
          <p:nvPr/>
        </p:nvSpPr>
        <p:spPr bwMode="auto">
          <a:xfrm>
            <a:off x="2228850" y="1133475"/>
            <a:ext cx="581025" cy="552450"/>
          </a:xfrm>
          <a:custGeom>
            <a:avLst/>
            <a:gdLst>
              <a:gd name="T0" fmla="*/ 0 w 366"/>
              <a:gd name="T1" fmla="*/ 0 h 348"/>
              <a:gd name="T2" fmla="*/ 168 w 366"/>
              <a:gd name="T3" fmla="*/ 132 h 348"/>
              <a:gd name="T4" fmla="*/ 366 w 366"/>
              <a:gd name="T5" fmla="*/ 348 h 348"/>
            </a:gdLst>
            <a:ahLst/>
            <a:cxnLst>
              <a:cxn ang="0">
                <a:pos x="T0" y="T1"/>
              </a:cxn>
              <a:cxn ang="0">
                <a:pos x="T2" y="T3"/>
              </a:cxn>
              <a:cxn ang="0">
                <a:pos x="T4" y="T5"/>
              </a:cxn>
            </a:cxnLst>
            <a:rect l="0" t="0" r="r" b="b"/>
            <a:pathLst>
              <a:path w="366" h="348">
                <a:moveTo>
                  <a:pt x="0" y="0"/>
                </a:moveTo>
                <a:cubicBezTo>
                  <a:pt x="28" y="22"/>
                  <a:pt x="107" y="74"/>
                  <a:pt x="168" y="132"/>
                </a:cubicBezTo>
                <a:cubicBezTo>
                  <a:pt x="229" y="190"/>
                  <a:pt x="325" y="303"/>
                  <a:pt x="366" y="348"/>
                </a:cubicBezTo>
              </a:path>
            </a:pathLst>
          </a:custGeom>
          <a:noFill/>
          <a:ln w="50800">
            <a:solidFill>
              <a:srgbClr val="993366"/>
            </a:solidFill>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025" name="AutoShape 1305"/>
          <p:cNvSpPr>
            <a:spLocks noChangeArrowheads="1"/>
          </p:cNvSpPr>
          <p:nvPr/>
        </p:nvSpPr>
        <p:spPr bwMode="auto">
          <a:xfrm>
            <a:off x="2833688" y="1390650"/>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26" name="AutoShape 1306"/>
          <p:cNvSpPr>
            <a:spLocks noChangeArrowheads="1"/>
          </p:cNvSpPr>
          <p:nvPr/>
        </p:nvSpPr>
        <p:spPr bwMode="auto">
          <a:xfrm>
            <a:off x="2995613" y="1609725"/>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27" name="AutoShape 1307"/>
          <p:cNvSpPr>
            <a:spLocks noChangeArrowheads="1"/>
          </p:cNvSpPr>
          <p:nvPr/>
        </p:nvSpPr>
        <p:spPr bwMode="auto">
          <a:xfrm>
            <a:off x="2362200" y="4183063"/>
            <a:ext cx="279400" cy="304800"/>
          </a:xfrm>
          <a:prstGeom prst="irregularSeal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pic>
        <p:nvPicPr>
          <p:cNvPr id="32028" name="Picture 1308" descr="The Civil War 35 Star Fla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90775" y="4267200"/>
            <a:ext cx="180975" cy="111125"/>
          </a:xfrm>
          <a:prstGeom prst="rect">
            <a:avLst/>
          </a:prstGeom>
          <a:noFill/>
          <a:extLst>
            <a:ext uri="{909E8E84-426E-40DD-AFC4-6F175D3DCCD1}">
              <a14:hiddenFill xmlns:a14="http://schemas.microsoft.com/office/drawing/2010/main">
                <a:solidFill>
                  <a:srgbClr val="FFFFFF"/>
                </a:solidFill>
              </a14:hiddenFill>
            </a:ext>
          </a:extLst>
        </p:spPr>
      </p:pic>
      <p:pic>
        <p:nvPicPr>
          <p:cNvPr id="32030" name="Picture 1310" descr="Japan Imperial Army War Flag"/>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600450" y="1646238"/>
            <a:ext cx="746125" cy="4937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2031" name="Freeform 1311"/>
          <p:cNvSpPr>
            <a:spLocks/>
          </p:cNvSpPr>
          <p:nvPr/>
        </p:nvSpPr>
        <p:spPr bwMode="auto">
          <a:xfrm rot="52684036">
            <a:off x="4256088" y="3749675"/>
            <a:ext cx="465137" cy="317500"/>
          </a:xfrm>
          <a:custGeom>
            <a:avLst/>
            <a:gdLst>
              <a:gd name="T0" fmla="*/ 1270 w 2636"/>
              <a:gd name="T1" fmla="*/ 29 h 1800"/>
              <a:gd name="T2" fmla="*/ 1266 w 2636"/>
              <a:gd name="T3" fmla="*/ 109 h 1800"/>
              <a:gd name="T4" fmla="*/ 990 w 2636"/>
              <a:gd name="T5" fmla="*/ 133 h 1800"/>
              <a:gd name="T6" fmla="*/ 918 w 2636"/>
              <a:gd name="T7" fmla="*/ 177 h 1800"/>
              <a:gd name="T8" fmla="*/ 982 w 2636"/>
              <a:gd name="T9" fmla="*/ 237 h 1800"/>
              <a:gd name="T10" fmla="*/ 1250 w 2636"/>
              <a:gd name="T11" fmla="*/ 305 h 1800"/>
              <a:gd name="T12" fmla="*/ 1218 w 2636"/>
              <a:gd name="T13" fmla="*/ 925 h 1800"/>
              <a:gd name="T14" fmla="*/ 114 w 2636"/>
              <a:gd name="T15" fmla="*/ 953 h 1800"/>
              <a:gd name="T16" fmla="*/ 46 w 2636"/>
              <a:gd name="T17" fmla="*/ 969 h 1800"/>
              <a:gd name="T18" fmla="*/ 14 w 2636"/>
              <a:gd name="T19" fmla="*/ 1073 h 1800"/>
              <a:gd name="T20" fmla="*/ 130 w 2636"/>
              <a:gd name="T21" fmla="*/ 1121 h 1800"/>
              <a:gd name="T22" fmla="*/ 682 w 2636"/>
              <a:gd name="T23" fmla="*/ 1201 h 1800"/>
              <a:gd name="T24" fmla="*/ 682 w 2636"/>
              <a:gd name="T25" fmla="*/ 1321 h 1800"/>
              <a:gd name="T26" fmla="*/ 702 w 2636"/>
              <a:gd name="T27" fmla="*/ 1361 h 1800"/>
              <a:gd name="T28" fmla="*/ 774 w 2636"/>
              <a:gd name="T29" fmla="*/ 1361 h 1800"/>
              <a:gd name="T30" fmla="*/ 786 w 2636"/>
              <a:gd name="T31" fmla="*/ 1305 h 1800"/>
              <a:gd name="T32" fmla="*/ 786 w 2636"/>
              <a:gd name="T33" fmla="*/ 1205 h 1800"/>
              <a:gd name="T34" fmla="*/ 986 w 2636"/>
              <a:gd name="T35" fmla="*/ 1233 h 1800"/>
              <a:gd name="T36" fmla="*/ 990 w 2636"/>
              <a:gd name="T37" fmla="*/ 1349 h 1800"/>
              <a:gd name="T38" fmla="*/ 1006 w 2636"/>
              <a:gd name="T39" fmla="*/ 1397 h 1800"/>
              <a:gd name="T40" fmla="*/ 1090 w 2636"/>
              <a:gd name="T41" fmla="*/ 1397 h 1800"/>
              <a:gd name="T42" fmla="*/ 1106 w 2636"/>
              <a:gd name="T43" fmla="*/ 1353 h 1800"/>
              <a:gd name="T44" fmla="*/ 1106 w 2636"/>
              <a:gd name="T45" fmla="*/ 1249 h 1800"/>
              <a:gd name="T46" fmla="*/ 1202 w 2636"/>
              <a:gd name="T47" fmla="*/ 1265 h 1800"/>
              <a:gd name="T48" fmla="*/ 1214 w 2636"/>
              <a:gd name="T49" fmla="*/ 1657 h 1800"/>
              <a:gd name="T50" fmla="*/ 1306 w 2636"/>
              <a:gd name="T51" fmla="*/ 1797 h 1800"/>
              <a:gd name="T52" fmla="*/ 1378 w 2636"/>
              <a:gd name="T53" fmla="*/ 1641 h 1800"/>
              <a:gd name="T54" fmla="*/ 1394 w 2636"/>
              <a:gd name="T55" fmla="*/ 1265 h 1800"/>
              <a:gd name="T56" fmla="*/ 1490 w 2636"/>
              <a:gd name="T57" fmla="*/ 1265 h 1800"/>
              <a:gd name="T58" fmla="*/ 1494 w 2636"/>
              <a:gd name="T59" fmla="*/ 1361 h 1800"/>
              <a:gd name="T60" fmla="*/ 1514 w 2636"/>
              <a:gd name="T61" fmla="*/ 1405 h 1800"/>
              <a:gd name="T62" fmla="*/ 1586 w 2636"/>
              <a:gd name="T63" fmla="*/ 1409 h 1800"/>
              <a:gd name="T64" fmla="*/ 1602 w 2636"/>
              <a:gd name="T65" fmla="*/ 1365 h 1800"/>
              <a:gd name="T66" fmla="*/ 1602 w 2636"/>
              <a:gd name="T67" fmla="*/ 1249 h 1800"/>
              <a:gd name="T68" fmla="*/ 1802 w 2636"/>
              <a:gd name="T69" fmla="*/ 1213 h 1800"/>
              <a:gd name="T70" fmla="*/ 1806 w 2636"/>
              <a:gd name="T71" fmla="*/ 1325 h 1800"/>
              <a:gd name="T72" fmla="*/ 1826 w 2636"/>
              <a:gd name="T73" fmla="*/ 1361 h 1800"/>
              <a:gd name="T74" fmla="*/ 1898 w 2636"/>
              <a:gd name="T75" fmla="*/ 1361 h 1800"/>
              <a:gd name="T76" fmla="*/ 1918 w 2636"/>
              <a:gd name="T77" fmla="*/ 1321 h 1800"/>
              <a:gd name="T78" fmla="*/ 1922 w 2636"/>
              <a:gd name="T79" fmla="*/ 1217 h 1800"/>
              <a:gd name="T80" fmla="*/ 2530 w 2636"/>
              <a:gd name="T81" fmla="*/ 1121 h 1800"/>
              <a:gd name="T82" fmla="*/ 2558 w 2636"/>
              <a:gd name="T83" fmla="*/ 973 h 1800"/>
              <a:gd name="T84" fmla="*/ 2446 w 2636"/>
              <a:gd name="T85" fmla="*/ 969 h 1800"/>
              <a:gd name="T86" fmla="*/ 1394 w 2636"/>
              <a:gd name="T87" fmla="*/ 929 h 1800"/>
              <a:gd name="T88" fmla="*/ 1346 w 2636"/>
              <a:gd name="T89" fmla="*/ 305 h 1800"/>
              <a:gd name="T90" fmla="*/ 1634 w 2636"/>
              <a:gd name="T91" fmla="*/ 253 h 1800"/>
              <a:gd name="T92" fmla="*/ 1694 w 2636"/>
              <a:gd name="T93" fmla="*/ 193 h 1800"/>
              <a:gd name="T94" fmla="*/ 1618 w 2636"/>
              <a:gd name="T95" fmla="*/ 141 h 1800"/>
              <a:gd name="T96" fmla="*/ 1346 w 2636"/>
              <a:gd name="T97" fmla="*/ 113 h 1800"/>
              <a:gd name="T98" fmla="*/ 1338 w 2636"/>
              <a:gd name="T99" fmla="*/ 33 h 1800"/>
              <a:gd name="T100" fmla="*/ 1310 w 2636"/>
              <a:gd name="T101" fmla="*/ 1 h 1800"/>
              <a:gd name="T102" fmla="*/ 1270 w 2636"/>
              <a:gd name="T103" fmla="*/ 29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36" h="1800">
                <a:moveTo>
                  <a:pt x="1270" y="29"/>
                </a:moveTo>
                <a:lnTo>
                  <a:pt x="1266" y="109"/>
                </a:lnTo>
                <a:lnTo>
                  <a:pt x="990" y="133"/>
                </a:lnTo>
                <a:cubicBezTo>
                  <a:pt x="932" y="144"/>
                  <a:pt x="919" y="160"/>
                  <a:pt x="918" y="177"/>
                </a:cubicBezTo>
                <a:cubicBezTo>
                  <a:pt x="917" y="194"/>
                  <a:pt x="927" y="216"/>
                  <a:pt x="982" y="237"/>
                </a:cubicBezTo>
                <a:lnTo>
                  <a:pt x="1250" y="305"/>
                </a:lnTo>
                <a:lnTo>
                  <a:pt x="1218" y="925"/>
                </a:lnTo>
                <a:lnTo>
                  <a:pt x="114" y="953"/>
                </a:lnTo>
                <a:lnTo>
                  <a:pt x="46" y="969"/>
                </a:lnTo>
                <a:cubicBezTo>
                  <a:pt x="29" y="989"/>
                  <a:pt x="0" y="1048"/>
                  <a:pt x="14" y="1073"/>
                </a:cubicBezTo>
                <a:cubicBezTo>
                  <a:pt x="28" y="1098"/>
                  <a:pt x="19" y="1100"/>
                  <a:pt x="130" y="1121"/>
                </a:cubicBezTo>
                <a:lnTo>
                  <a:pt x="682" y="1201"/>
                </a:lnTo>
                <a:lnTo>
                  <a:pt x="682" y="1321"/>
                </a:lnTo>
                <a:lnTo>
                  <a:pt x="702" y="1361"/>
                </a:lnTo>
                <a:lnTo>
                  <a:pt x="774" y="1361"/>
                </a:lnTo>
                <a:lnTo>
                  <a:pt x="786" y="1305"/>
                </a:lnTo>
                <a:lnTo>
                  <a:pt x="786" y="1205"/>
                </a:lnTo>
                <a:lnTo>
                  <a:pt x="986" y="1233"/>
                </a:lnTo>
                <a:lnTo>
                  <a:pt x="990" y="1349"/>
                </a:lnTo>
                <a:lnTo>
                  <a:pt x="1006" y="1397"/>
                </a:lnTo>
                <a:lnTo>
                  <a:pt x="1090" y="1397"/>
                </a:lnTo>
                <a:lnTo>
                  <a:pt x="1106" y="1353"/>
                </a:lnTo>
                <a:lnTo>
                  <a:pt x="1106" y="1249"/>
                </a:lnTo>
                <a:lnTo>
                  <a:pt x="1202" y="1265"/>
                </a:lnTo>
                <a:lnTo>
                  <a:pt x="1214" y="1657"/>
                </a:lnTo>
                <a:cubicBezTo>
                  <a:pt x="1231" y="1746"/>
                  <a:pt x="1279" y="1800"/>
                  <a:pt x="1306" y="1797"/>
                </a:cubicBezTo>
                <a:cubicBezTo>
                  <a:pt x="1333" y="1794"/>
                  <a:pt x="1363" y="1730"/>
                  <a:pt x="1378" y="1641"/>
                </a:cubicBezTo>
                <a:lnTo>
                  <a:pt x="1394" y="1265"/>
                </a:lnTo>
                <a:lnTo>
                  <a:pt x="1490" y="1265"/>
                </a:lnTo>
                <a:lnTo>
                  <a:pt x="1494" y="1361"/>
                </a:lnTo>
                <a:lnTo>
                  <a:pt x="1514" y="1405"/>
                </a:lnTo>
                <a:lnTo>
                  <a:pt x="1586" y="1409"/>
                </a:lnTo>
                <a:lnTo>
                  <a:pt x="1602" y="1365"/>
                </a:lnTo>
                <a:lnTo>
                  <a:pt x="1602" y="1249"/>
                </a:lnTo>
                <a:lnTo>
                  <a:pt x="1802" y="1213"/>
                </a:lnTo>
                <a:lnTo>
                  <a:pt x="1806" y="1325"/>
                </a:lnTo>
                <a:lnTo>
                  <a:pt x="1826" y="1361"/>
                </a:lnTo>
                <a:lnTo>
                  <a:pt x="1898" y="1361"/>
                </a:lnTo>
                <a:lnTo>
                  <a:pt x="1918" y="1321"/>
                </a:lnTo>
                <a:lnTo>
                  <a:pt x="1922" y="1217"/>
                </a:lnTo>
                <a:lnTo>
                  <a:pt x="2530" y="1121"/>
                </a:lnTo>
                <a:cubicBezTo>
                  <a:pt x="2636" y="1080"/>
                  <a:pt x="2572" y="998"/>
                  <a:pt x="2558" y="973"/>
                </a:cubicBezTo>
                <a:lnTo>
                  <a:pt x="2446" y="969"/>
                </a:lnTo>
                <a:lnTo>
                  <a:pt x="1394" y="929"/>
                </a:lnTo>
                <a:lnTo>
                  <a:pt x="1346" y="305"/>
                </a:lnTo>
                <a:lnTo>
                  <a:pt x="1634" y="253"/>
                </a:lnTo>
                <a:cubicBezTo>
                  <a:pt x="1692" y="234"/>
                  <a:pt x="1697" y="212"/>
                  <a:pt x="1694" y="193"/>
                </a:cubicBezTo>
                <a:cubicBezTo>
                  <a:pt x="1691" y="174"/>
                  <a:pt x="1676" y="154"/>
                  <a:pt x="1618" y="141"/>
                </a:cubicBezTo>
                <a:lnTo>
                  <a:pt x="1346" y="113"/>
                </a:lnTo>
                <a:lnTo>
                  <a:pt x="1338" y="33"/>
                </a:lnTo>
                <a:cubicBezTo>
                  <a:pt x="1332" y="14"/>
                  <a:pt x="1321" y="2"/>
                  <a:pt x="1310" y="1"/>
                </a:cubicBezTo>
                <a:cubicBezTo>
                  <a:pt x="1299" y="0"/>
                  <a:pt x="1270" y="29"/>
                  <a:pt x="1270" y="29"/>
                </a:cubicBezTo>
                <a:close/>
              </a:path>
            </a:pathLst>
          </a:custGeom>
          <a:solidFill>
            <a:srgbClr val="0000FF"/>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2040" name="Group 1320"/>
          <p:cNvGrpSpPr>
            <a:grpSpLocks/>
          </p:cNvGrpSpPr>
          <p:nvPr/>
        </p:nvGrpSpPr>
        <p:grpSpPr bwMode="auto">
          <a:xfrm>
            <a:off x="4470400" y="2143125"/>
            <a:ext cx="1374775" cy="777875"/>
            <a:chOff x="3136" y="630"/>
            <a:chExt cx="866" cy="490"/>
          </a:xfrm>
        </p:grpSpPr>
        <p:grpSp>
          <p:nvGrpSpPr>
            <p:cNvPr id="32033" name="Group 1313"/>
            <p:cNvGrpSpPr>
              <a:grpSpLocks/>
            </p:cNvGrpSpPr>
            <p:nvPr/>
          </p:nvGrpSpPr>
          <p:grpSpPr bwMode="auto">
            <a:xfrm>
              <a:off x="3136" y="630"/>
              <a:ext cx="866" cy="490"/>
              <a:chOff x="1504" y="3742"/>
              <a:chExt cx="866" cy="578"/>
            </a:xfrm>
          </p:grpSpPr>
          <p:sp>
            <p:nvSpPr>
              <p:cNvPr id="32034" name="Rectangle 1314"/>
              <p:cNvSpPr>
                <a:spLocks noChangeArrowheads="1"/>
              </p:cNvSpPr>
              <p:nvPr/>
            </p:nvSpPr>
            <p:spPr bwMode="auto">
              <a:xfrm>
                <a:off x="1504" y="3757"/>
                <a:ext cx="848" cy="563"/>
              </a:xfrm>
              <a:prstGeom prst="rect">
                <a:avLst/>
              </a:prstGeom>
              <a:solidFill>
                <a:schemeClr val="bg1"/>
              </a:solidFill>
              <a:ln w="9525">
                <a:solidFill>
                  <a:srgbClr val="008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32035" name="Text Box 1315"/>
              <p:cNvSpPr txBox="1">
                <a:spLocks noChangeArrowheads="1"/>
              </p:cNvSpPr>
              <p:nvPr/>
            </p:nvSpPr>
            <p:spPr bwMode="auto">
              <a:xfrm>
                <a:off x="1522" y="3742"/>
                <a:ext cx="848"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000" b="1" u="sng">
                    <a:solidFill>
                      <a:srgbClr val="008000"/>
                    </a:solidFill>
                  </a:rPr>
                  <a:t>Operation Downfall</a:t>
                </a:r>
              </a:p>
            </p:txBody>
          </p:sp>
        </p:grpSp>
        <p:graphicFrame>
          <p:nvGraphicFramePr>
            <p:cNvPr id="32036" name="Object 1316"/>
            <p:cNvGraphicFramePr>
              <a:graphicFrameLocks noChangeAspect="1"/>
            </p:cNvGraphicFramePr>
            <p:nvPr/>
          </p:nvGraphicFramePr>
          <p:xfrm>
            <a:off x="3449" y="828"/>
            <a:ext cx="249" cy="257"/>
          </p:xfrm>
          <a:graphic>
            <a:graphicData uri="http://schemas.openxmlformats.org/presentationml/2006/ole">
              <mc:AlternateContent xmlns:mc="http://schemas.openxmlformats.org/markup-compatibility/2006">
                <mc:Choice xmlns:v="urn:schemas-microsoft-com:vml" Requires="v">
                  <p:oleObj spid="_x0000_s32044" name="Bitmap Image" r:id="rId28" imgW="4734586" imgH="4885714" progId="Paint.Picture">
                    <p:embed/>
                  </p:oleObj>
                </mc:Choice>
                <mc:Fallback>
                  <p:oleObj name="Bitmap Image" r:id="rId28" imgW="4734586" imgH="4885714" progId="Paint.Picture">
                    <p:embed/>
                    <p:pic>
                      <p:nvPicPr>
                        <p:cNvPr id="0" name="Object 1316"/>
                        <p:cNvPicPr>
                          <a:picLocks noChangeAspect="1" noChangeArrowheads="1"/>
                        </p:cNvPicPr>
                        <p:nvPr/>
                      </p:nvPicPr>
                      <p:blipFill>
                        <a:blip r:embed="rId16">
                          <a:clrChange>
                            <a:clrFrom>
                              <a:srgbClr val="FFFFFF"/>
                            </a:clrFrom>
                            <a:clrTo>
                              <a:srgbClr val="FFFFFF">
                                <a:alpha val="0"/>
                              </a:srgbClr>
                            </a:clrTo>
                          </a:clrChange>
                          <a:lum contrast="18000"/>
                          <a:extLst>
                            <a:ext uri="{28A0092B-C50C-407E-A947-70E740481C1C}">
                              <a14:useLocalDpi xmlns:a14="http://schemas.microsoft.com/office/drawing/2010/main" val="0"/>
                            </a:ext>
                          </a:extLst>
                        </a:blip>
                        <a:srcRect/>
                        <a:stretch>
                          <a:fillRect/>
                        </a:stretch>
                      </p:blipFill>
                      <p:spPr bwMode="auto">
                        <a:xfrm>
                          <a:off x="3449" y="828"/>
                          <a:ext cx="249"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38" name="Object 1318"/>
            <p:cNvGraphicFramePr>
              <a:graphicFrameLocks noChangeAspect="1"/>
            </p:cNvGraphicFramePr>
            <p:nvPr/>
          </p:nvGraphicFramePr>
          <p:xfrm>
            <a:off x="3160" y="832"/>
            <a:ext cx="256" cy="248"/>
          </p:xfrm>
          <a:graphic>
            <a:graphicData uri="http://schemas.openxmlformats.org/presentationml/2006/ole">
              <mc:AlternateContent xmlns:mc="http://schemas.openxmlformats.org/markup-compatibility/2006">
                <mc:Choice xmlns:v="urn:schemas-microsoft-com:vml" Requires="v">
                  <p:oleObj spid="_x0000_s32045" name="Bitmap Image" r:id="rId29" imgW="3772427" imgH="3657143" progId="Paint.Picture">
                    <p:embed/>
                  </p:oleObj>
                </mc:Choice>
                <mc:Fallback>
                  <p:oleObj name="Bitmap Image" r:id="rId29" imgW="3772427" imgH="3657143" progId="Paint.Picture">
                    <p:embed/>
                    <p:pic>
                      <p:nvPicPr>
                        <p:cNvPr id="0" name="Object 1318"/>
                        <p:cNvPicPr>
                          <a:picLocks noChangeAspect="1" noChangeArrowheads="1"/>
                        </p:cNvPicPr>
                        <p:nvPr/>
                      </p:nvPicPr>
                      <p:blipFill>
                        <a:blip r:embed="rId3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60" y="832"/>
                          <a:ext cx="256"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039" name="Object 1319"/>
            <p:cNvGraphicFramePr>
              <a:graphicFrameLocks noChangeAspect="1"/>
            </p:cNvGraphicFramePr>
            <p:nvPr/>
          </p:nvGraphicFramePr>
          <p:xfrm>
            <a:off x="3730" y="835"/>
            <a:ext cx="191" cy="241"/>
          </p:xfrm>
          <a:graphic>
            <a:graphicData uri="http://schemas.openxmlformats.org/presentationml/2006/ole">
              <mc:AlternateContent xmlns:mc="http://schemas.openxmlformats.org/markup-compatibility/2006">
                <mc:Choice xmlns:v="urn:schemas-microsoft-com:vml" Requires="v">
                  <p:oleObj spid="_x0000_s32046" name="Bitmap Image" r:id="rId31" imgW="4266667" imgH="5380952" progId="Paint.Picture">
                    <p:embed/>
                  </p:oleObj>
                </mc:Choice>
                <mc:Fallback>
                  <p:oleObj name="Bitmap Image" r:id="rId31" imgW="4266667" imgH="5380952" progId="Paint.Picture">
                    <p:embed/>
                    <p:pic>
                      <p:nvPicPr>
                        <p:cNvPr id="0" name="Object 1319"/>
                        <p:cNvPicPr>
                          <a:picLocks noChangeAspect="1" noChangeArrowheads="1"/>
                        </p:cNvPicPr>
                        <p:nvPr/>
                      </p:nvPicPr>
                      <p:blipFill>
                        <a:blip r:embed="rId3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30" y="835"/>
                          <a:ext cx="191"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2042" name="Rectangle 1322"/>
          <p:cNvSpPr>
            <a:spLocks noChangeArrowheads="1"/>
          </p:cNvSpPr>
          <p:nvPr/>
        </p:nvSpPr>
        <p:spPr bwMode="auto">
          <a:xfrm>
            <a:off x="3797300" y="2387600"/>
            <a:ext cx="422275" cy="254000"/>
          </a:xfrm>
          <a:prstGeom prst="rect">
            <a:avLst/>
          </a:prstGeom>
          <a:solidFill>
            <a:srgbClr val="3366FF"/>
          </a:solidFill>
          <a:ln w="25400">
            <a:solidFill>
              <a:srgbClr val="000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000" b="1">
                <a:solidFill>
                  <a:srgbClr val="FFFF00"/>
                </a:solidFill>
              </a:rPr>
              <a:t>TF 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dissolve">
                                      <p:cBhvr>
                                        <p:cTn id="7" dur="500"/>
                                        <p:tgtEl>
                                          <p:spTgt spid="29698"/>
                                        </p:tgtEl>
                                      </p:cBhvr>
                                    </p:animEffect>
                                  </p:childTnLst>
                                </p:cTn>
                              </p:par>
                              <p:par>
                                <p:cTn id="8" presetID="9" presetClass="entr" presetSubtype="0" fill="hold" nodeType="withEffect">
                                  <p:stCondLst>
                                    <p:cond delay="0"/>
                                  </p:stCondLst>
                                  <p:childTnLst>
                                    <p:set>
                                      <p:cBhvr>
                                        <p:cTn id="9" dur="1" fill="hold">
                                          <p:stCondLst>
                                            <p:cond delay="0"/>
                                          </p:stCondLst>
                                        </p:cTn>
                                        <p:tgtEl>
                                          <p:spTgt spid="29739"/>
                                        </p:tgtEl>
                                        <p:attrNameLst>
                                          <p:attrName>style.visibility</p:attrName>
                                        </p:attrNameLst>
                                      </p:cBhvr>
                                      <p:to>
                                        <p:strVal val="visible"/>
                                      </p:to>
                                    </p:set>
                                    <p:animEffect transition="in" filter="dissolve">
                                      <p:cBhvr>
                                        <p:cTn id="10" dur="500"/>
                                        <p:tgtEl>
                                          <p:spTgt spid="29739"/>
                                        </p:tgtEl>
                                      </p:cBhvr>
                                    </p:animEffect>
                                  </p:childTnLst>
                                </p:cTn>
                              </p:par>
                              <p:par>
                                <p:cTn id="11" presetID="9" presetClass="entr" presetSubtype="0" fill="hold" nodeType="withEffect">
                                  <p:stCondLst>
                                    <p:cond delay="0"/>
                                  </p:stCondLst>
                                  <p:childTnLst>
                                    <p:set>
                                      <p:cBhvr>
                                        <p:cTn id="12" dur="1" fill="hold">
                                          <p:stCondLst>
                                            <p:cond delay="0"/>
                                          </p:stCondLst>
                                        </p:cTn>
                                        <p:tgtEl>
                                          <p:spTgt spid="29754"/>
                                        </p:tgtEl>
                                        <p:attrNameLst>
                                          <p:attrName>style.visibility</p:attrName>
                                        </p:attrNameLst>
                                      </p:cBhvr>
                                      <p:to>
                                        <p:strVal val="visible"/>
                                      </p:to>
                                    </p:set>
                                    <p:animEffect transition="in" filter="dissolve">
                                      <p:cBhvr>
                                        <p:cTn id="13" dur="500"/>
                                        <p:tgtEl>
                                          <p:spTgt spid="2975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9769"/>
                                        </p:tgtEl>
                                        <p:attrNameLst>
                                          <p:attrName>style.visibility</p:attrName>
                                        </p:attrNameLst>
                                      </p:cBhvr>
                                      <p:to>
                                        <p:strVal val="visible"/>
                                      </p:to>
                                    </p:set>
                                    <p:animEffect transition="in" filter="dissolve">
                                      <p:cBhvr>
                                        <p:cTn id="16" dur="500"/>
                                        <p:tgtEl>
                                          <p:spTgt spid="29769"/>
                                        </p:tgtEl>
                                      </p:cBhvr>
                                    </p:animEffect>
                                  </p:childTnLst>
                                </p:cTn>
                              </p:par>
                              <p:par>
                                <p:cTn id="17" presetID="9" presetClass="entr" presetSubtype="0" fill="hold" nodeType="withEffect">
                                  <p:stCondLst>
                                    <p:cond delay="0"/>
                                  </p:stCondLst>
                                  <p:childTnLst>
                                    <p:set>
                                      <p:cBhvr>
                                        <p:cTn id="18" dur="1" fill="hold">
                                          <p:stCondLst>
                                            <p:cond delay="0"/>
                                          </p:stCondLst>
                                        </p:cTn>
                                        <p:tgtEl>
                                          <p:spTgt spid="29915"/>
                                        </p:tgtEl>
                                        <p:attrNameLst>
                                          <p:attrName>style.visibility</p:attrName>
                                        </p:attrNameLst>
                                      </p:cBhvr>
                                      <p:to>
                                        <p:strVal val="visible"/>
                                      </p:to>
                                    </p:set>
                                    <p:animEffect transition="in" filter="dissolve">
                                      <p:cBhvr>
                                        <p:cTn id="19" dur="500"/>
                                        <p:tgtEl>
                                          <p:spTgt spid="29915"/>
                                        </p:tgtEl>
                                      </p:cBhvr>
                                    </p:animEffect>
                                  </p:childTnLst>
                                </p:cTn>
                              </p:par>
                              <p:par>
                                <p:cTn id="20" presetID="9" presetClass="entr" presetSubtype="0" fill="hold" nodeType="withEffect">
                                  <p:stCondLst>
                                    <p:cond delay="0"/>
                                  </p:stCondLst>
                                  <p:childTnLst>
                                    <p:set>
                                      <p:cBhvr>
                                        <p:cTn id="21" dur="1" fill="hold">
                                          <p:stCondLst>
                                            <p:cond delay="0"/>
                                          </p:stCondLst>
                                        </p:cTn>
                                        <p:tgtEl>
                                          <p:spTgt spid="29929"/>
                                        </p:tgtEl>
                                        <p:attrNameLst>
                                          <p:attrName>style.visibility</p:attrName>
                                        </p:attrNameLst>
                                      </p:cBhvr>
                                      <p:to>
                                        <p:strVal val="visible"/>
                                      </p:to>
                                    </p:set>
                                    <p:animEffect transition="in" filter="dissolve">
                                      <p:cBhvr>
                                        <p:cTn id="22" dur="500"/>
                                        <p:tgtEl>
                                          <p:spTgt spid="29929"/>
                                        </p:tgtEl>
                                      </p:cBhvr>
                                    </p:animEffect>
                                  </p:childTnLst>
                                </p:cTn>
                              </p:par>
                              <p:par>
                                <p:cTn id="23" presetID="9" presetClass="entr" presetSubtype="0" fill="hold" nodeType="withEffect">
                                  <p:stCondLst>
                                    <p:cond delay="0"/>
                                  </p:stCondLst>
                                  <p:childTnLst>
                                    <p:set>
                                      <p:cBhvr>
                                        <p:cTn id="24" dur="1" fill="hold">
                                          <p:stCondLst>
                                            <p:cond delay="0"/>
                                          </p:stCondLst>
                                        </p:cTn>
                                        <p:tgtEl>
                                          <p:spTgt spid="29943"/>
                                        </p:tgtEl>
                                        <p:attrNameLst>
                                          <p:attrName>style.visibility</p:attrName>
                                        </p:attrNameLst>
                                      </p:cBhvr>
                                      <p:to>
                                        <p:strVal val="visible"/>
                                      </p:to>
                                    </p:set>
                                    <p:animEffect transition="in" filter="dissolve">
                                      <p:cBhvr>
                                        <p:cTn id="25" dur="500"/>
                                        <p:tgtEl>
                                          <p:spTgt spid="29943"/>
                                        </p:tgtEl>
                                      </p:cBhvr>
                                    </p:animEffect>
                                  </p:childTnLst>
                                </p:cTn>
                              </p:par>
                              <p:par>
                                <p:cTn id="26" presetID="9" presetClass="entr" presetSubtype="0" fill="hold" nodeType="withEffect">
                                  <p:stCondLst>
                                    <p:cond delay="0"/>
                                  </p:stCondLst>
                                  <p:childTnLst>
                                    <p:set>
                                      <p:cBhvr>
                                        <p:cTn id="27" dur="1" fill="hold">
                                          <p:stCondLst>
                                            <p:cond delay="0"/>
                                          </p:stCondLst>
                                        </p:cTn>
                                        <p:tgtEl>
                                          <p:spTgt spid="29992"/>
                                        </p:tgtEl>
                                        <p:attrNameLst>
                                          <p:attrName>style.visibility</p:attrName>
                                        </p:attrNameLst>
                                      </p:cBhvr>
                                      <p:to>
                                        <p:strVal val="visible"/>
                                      </p:to>
                                    </p:set>
                                    <p:animEffect transition="in" filter="dissolve">
                                      <p:cBhvr>
                                        <p:cTn id="28" dur="500"/>
                                        <p:tgtEl>
                                          <p:spTgt spid="29992"/>
                                        </p:tgtEl>
                                      </p:cBhvr>
                                    </p:animEffect>
                                  </p:childTnLst>
                                </p:cTn>
                              </p:par>
                              <p:par>
                                <p:cTn id="29" presetID="9" presetClass="entr" presetSubtype="0" fill="hold" nodeType="withEffect">
                                  <p:stCondLst>
                                    <p:cond delay="0"/>
                                  </p:stCondLst>
                                  <p:childTnLst>
                                    <p:set>
                                      <p:cBhvr>
                                        <p:cTn id="30" dur="1" fill="hold">
                                          <p:stCondLst>
                                            <p:cond delay="0"/>
                                          </p:stCondLst>
                                        </p:cTn>
                                        <p:tgtEl>
                                          <p:spTgt spid="30006"/>
                                        </p:tgtEl>
                                        <p:attrNameLst>
                                          <p:attrName>style.visibility</p:attrName>
                                        </p:attrNameLst>
                                      </p:cBhvr>
                                      <p:to>
                                        <p:strVal val="visible"/>
                                      </p:to>
                                    </p:set>
                                    <p:animEffect transition="in" filter="dissolve">
                                      <p:cBhvr>
                                        <p:cTn id="31" dur="500"/>
                                        <p:tgtEl>
                                          <p:spTgt spid="30006"/>
                                        </p:tgtEl>
                                      </p:cBhvr>
                                    </p:animEffect>
                                  </p:childTnLst>
                                </p:cTn>
                              </p:par>
                              <p:par>
                                <p:cTn id="32" presetID="9" presetClass="entr" presetSubtype="0" fill="hold" nodeType="withEffect">
                                  <p:stCondLst>
                                    <p:cond delay="0"/>
                                  </p:stCondLst>
                                  <p:childTnLst>
                                    <p:set>
                                      <p:cBhvr>
                                        <p:cTn id="33" dur="1" fill="hold">
                                          <p:stCondLst>
                                            <p:cond delay="0"/>
                                          </p:stCondLst>
                                        </p:cTn>
                                        <p:tgtEl>
                                          <p:spTgt spid="30026"/>
                                        </p:tgtEl>
                                        <p:attrNameLst>
                                          <p:attrName>style.visibility</p:attrName>
                                        </p:attrNameLst>
                                      </p:cBhvr>
                                      <p:to>
                                        <p:strVal val="visible"/>
                                      </p:to>
                                    </p:set>
                                    <p:animEffect transition="in" filter="dissolve">
                                      <p:cBhvr>
                                        <p:cTn id="34" dur="500"/>
                                        <p:tgtEl>
                                          <p:spTgt spid="30026"/>
                                        </p:tgtEl>
                                      </p:cBhvr>
                                    </p:animEffect>
                                  </p:childTnLst>
                                </p:cTn>
                              </p:par>
                              <p:par>
                                <p:cTn id="35" presetID="9" presetClass="entr" presetSubtype="0" fill="hold" nodeType="withEffect">
                                  <p:stCondLst>
                                    <p:cond delay="0"/>
                                  </p:stCondLst>
                                  <p:childTnLst>
                                    <p:set>
                                      <p:cBhvr>
                                        <p:cTn id="36" dur="1" fill="hold">
                                          <p:stCondLst>
                                            <p:cond delay="0"/>
                                          </p:stCondLst>
                                        </p:cTn>
                                        <p:tgtEl>
                                          <p:spTgt spid="30104"/>
                                        </p:tgtEl>
                                        <p:attrNameLst>
                                          <p:attrName>style.visibility</p:attrName>
                                        </p:attrNameLst>
                                      </p:cBhvr>
                                      <p:to>
                                        <p:strVal val="visible"/>
                                      </p:to>
                                    </p:set>
                                    <p:animEffect transition="in" filter="dissolve">
                                      <p:cBhvr>
                                        <p:cTn id="37" dur="500"/>
                                        <p:tgtEl>
                                          <p:spTgt spid="30104"/>
                                        </p:tgtEl>
                                      </p:cBhvr>
                                    </p:animEffect>
                                  </p:childTnLst>
                                </p:cTn>
                              </p:par>
                              <p:par>
                                <p:cTn id="38" presetID="9" presetClass="entr" presetSubtype="0" fill="hold" nodeType="withEffect">
                                  <p:stCondLst>
                                    <p:cond delay="0"/>
                                  </p:stCondLst>
                                  <p:childTnLst>
                                    <p:set>
                                      <p:cBhvr>
                                        <p:cTn id="39" dur="1" fill="hold">
                                          <p:stCondLst>
                                            <p:cond delay="0"/>
                                          </p:stCondLst>
                                        </p:cTn>
                                        <p:tgtEl>
                                          <p:spTgt spid="30118"/>
                                        </p:tgtEl>
                                        <p:attrNameLst>
                                          <p:attrName>style.visibility</p:attrName>
                                        </p:attrNameLst>
                                      </p:cBhvr>
                                      <p:to>
                                        <p:strVal val="visible"/>
                                      </p:to>
                                    </p:set>
                                    <p:animEffect transition="in" filter="dissolve">
                                      <p:cBhvr>
                                        <p:cTn id="40" dur="500"/>
                                        <p:tgtEl>
                                          <p:spTgt spid="30118"/>
                                        </p:tgtEl>
                                      </p:cBhvr>
                                    </p:animEffect>
                                  </p:childTnLst>
                                </p:cTn>
                              </p:par>
                              <p:par>
                                <p:cTn id="41" presetID="9" presetClass="entr" presetSubtype="0" fill="hold" nodeType="withEffect">
                                  <p:stCondLst>
                                    <p:cond delay="0"/>
                                  </p:stCondLst>
                                  <p:childTnLst>
                                    <p:set>
                                      <p:cBhvr>
                                        <p:cTn id="42" dur="1" fill="hold">
                                          <p:stCondLst>
                                            <p:cond delay="0"/>
                                          </p:stCondLst>
                                        </p:cTn>
                                        <p:tgtEl>
                                          <p:spTgt spid="30356"/>
                                        </p:tgtEl>
                                        <p:attrNameLst>
                                          <p:attrName>style.visibility</p:attrName>
                                        </p:attrNameLst>
                                      </p:cBhvr>
                                      <p:to>
                                        <p:strVal val="visible"/>
                                      </p:to>
                                    </p:set>
                                    <p:animEffect transition="in" filter="dissolve">
                                      <p:cBhvr>
                                        <p:cTn id="43" dur="500"/>
                                        <p:tgtEl>
                                          <p:spTgt spid="30356"/>
                                        </p:tgtEl>
                                      </p:cBhvr>
                                    </p:animEffect>
                                  </p:childTnLst>
                                </p:cTn>
                              </p:par>
                              <p:par>
                                <p:cTn id="44" presetID="9" presetClass="entr" presetSubtype="0" fill="hold" nodeType="withEffect">
                                  <p:stCondLst>
                                    <p:cond delay="0"/>
                                  </p:stCondLst>
                                  <p:childTnLst>
                                    <p:set>
                                      <p:cBhvr>
                                        <p:cTn id="45" dur="1" fill="hold">
                                          <p:stCondLst>
                                            <p:cond delay="0"/>
                                          </p:stCondLst>
                                        </p:cTn>
                                        <p:tgtEl>
                                          <p:spTgt spid="30370"/>
                                        </p:tgtEl>
                                        <p:attrNameLst>
                                          <p:attrName>style.visibility</p:attrName>
                                        </p:attrNameLst>
                                      </p:cBhvr>
                                      <p:to>
                                        <p:strVal val="visible"/>
                                      </p:to>
                                    </p:set>
                                    <p:animEffect transition="in" filter="dissolve">
                                      <p:cBhvr>
                                        <p:cTn id="46" dur="500"/>
                                        <p:tgtEl>
                                          <p:spTgt spid="30370"/>
                                        </p:tgtEl>
                                      </p:cBhvr>
                                    </p:animEffect>
                                  </p:childTnLst>
                                </p:cTn>
                              </p:par>
                              <p:par>
                                <p:cTn id="47" presetID="9" presetClass="entr" presetSubtype="0" fill="hold" nodeType="withEffect">
                                  <p:stCondLst>
                                    <p:cond delay="0"/>
                                  </p:stCondLst>
                                  <p:childTnLst>
                                    <p:set>
                                      <p:cBhvr>
                                        <p:cTn id="48" dur="1" fill="hold">
                                          <p:stCondLst>
                                            <p:cond delay="0"/>
                                          </p:stCondLst>
                                        </p:cTn>
                                        <p:tgtEl>
                                          <p:spTgt spid="30384"/>
                                        </p:tgtEl>
                                        <p:attrNameLst>
                                          <p:attrName>style.visibility</p:attrName>
                                        </p:attrNameLst>
                                      </p:cBhvr>
                                      <p:to>
                                        <p:strVal val="visible"/>
                                      </p:to>
                                    </p:set>
                                    <p:animEffect transition="in" filter="dissolve">
                                      <p:cBhvr>
                                        <p:cTn id="49" dur="500"/>
                                        <p:tgtEl>
                                          <p:spTgt spid="30384"/>
                                        </p:tgtEl>
                                      </p:cBhvr>
                                    </p:animEffect>
                                  </p:childTnLst>
                                </p:cTn>
                              </p:par>
                              <p:par>
                                <p:cTn id="50" presetID="9" presetClass="entr" presetSubtype="0" fill="hold" nodeType="withEffect">
                                  <p:stCondLst>
                                    <p:cond delay="0"/>
                                  </p:stCondLst>
                                  <p:childTnLst>
                                    <p:set>
                                      <p:cBhvr>
                                        <p:cTn id="51" dur="1" fill="hold">
                                          <p:stCondLst>
                                            <p:cond delay="0"/>
                                          </p:stCondLst>
                                        </p:cTn>
                                        <p:tgtEl>
                                          <p:spTgt spid="30567"/>
                                        </p:tgtEl>
                                        <p:attrNameLst>
                                          <p:attrName>style.visibility</p:attrName>
                                        </p:attrNameLst>
                                      </p:cBhvr>
                                      <p:to>
                                        <p:strVal val="visible"/>
                                      </p:to>
                                    </p:set>
                                    <p:animEffect transition="in" filter="dissolve">
                                      <p:cBhvr>
                                        <p:cTn id="52" dur="500"/>
                                        <p:tgtEl>
                                          <p:spTgt spid="30567"/>
                                        </p:tgtEl>
                                      </p:cBhvr>
                                    </p:animEffect>
                                  </p:childTnLst>
                                </p:cTn>
                              </p:par>
                              <p:par>
                                <p:cTn id="53" presetID="9" presetClass="entr" presetSubtype="0" fill="hold" nodeType="withEffect">
                                  <p:stCondLst>
                                    <p:cond delay="0"/>
                                  </p:stCondLst>
                                  <p:childTnLst>
                                    <p:set>
                                      <p:cBhvr>
                                        <p:cTn id="54" dur="1" fill="hold">
                                          <p:stCondLst>
                                            <p:cond delay="0"/>
                                          </p:stCondLst>
                                        </p:cTn>
                                        <p:tgtEl>
                                          <p:spTgt spid="30539"/>
                                        </p:tgtEl>
                                        <p:attrNameLst>
                                          <p:attrName>style.visibility</p:attrName>
                                        </p:attrNameLst>
                                      </p:cBhvr>
                                      <p:to>
                                        <p:strVal val="visible"/>
                                      </p:to>
                                    </p:set>
                                    <p:animEffect transition="in" filter="dissolve">
                                      <p:cBhvr>
                                        <p:cTn id="55" dur="500"/>
                                        <p:tgtEl>
                                          <p:spTgt spid="30539"/>
                                        </p:tgtEl>
                                      </p:cBhvr>
                                    </p:animEffect>
                                  </p:childTnLst>
                                </p:cTn>
                              </p:par>
                              <p:par>
                                <p:cTn id="56" presetID="9" presetClass="entr" presetSubtype="0" fill="hold" nodeType="withEffect">
                                  <p:stCondLst>
                                    <p:cond delay="0"/>
                                  </p:stCondLst>
                                  <p:childTnLst>
                                    <p:set>
                                      <p:cBhvr>
                                        <p:cTn id="57" dur="1" fill="hold">
                                          <p:stCondLst>
                                            <p:cond delay="0"/>
                                          </p:stCondLst>
                                        </p:cTn>
                                        <p:tgtEl>
                                          <p:spTgt spid="30040"/>
                                        </p:tgtEl>
                                        <p:attrNameLst>
                                          <p:attrName>style.visibility</p:attrName>
                                        </p:attrNameLst>
                                      </p:cBhvr>
                                      <p:to>
                                        <p:strVal val="visible"/>
                                      </p:to>
                                    </p:set>
                                    <p:animEffect transition="in" filter="dissolve">
                                      <p:cBhvr>
                                        <p:cTn id="58" dur="500"/>
                                        <p:tgtEl>
                                          <p:spTgt spid="30040"/>
                                        </p:tgtEl>
                                      </p:cBhvr>
                                    </p:animEffect>
                                  </p:childTnLst>
                                </p:cTn>
                              </p:par>
                            </p:childTnLst>
                          </p:cTn>
                        </p:par>
                        <p:par>
                          <p:cTn id="59" fill="hold" nodeType="afterGroup">
                            <p:stCondLst>
                              <p:cond delay="500"/>
                            </p:stCondLst>
                            <p:childTnLst>
                              <p:par>
                                <p:cTn id="60" presetID="9" presetClass="exit" presetSubtype="0" fill="hold" nodeType="afterEffect">
                                  <p:stCondLst>
                                    <p:cond delay="0"/>
                                  </p:stCondLst>
                                  <p:childTnLst>
                                    <p:animEffect transition="out" filter="dissolve">
                                      <p:cBhvr>
                                        <p:cTn id="61" dur="2000"/>
                                        <p:tgtEl>
                                          <p:spTgt spid="30327"/>
                                        </p:tgtEl>
                                      </p:cBhvr>
                                    </p:animEffect>
                                    <p:set>
                                      <p:cBhvr>
                                        <p:cTn id="62" dur="1" fill="hold">
                                          <p:stCondLst>
                                            <p:cond delay="1999"/>
                                          </p:stCondLst>
                                        </p:cTn>
                                        <p:tgtEl>
                                          <p:spTgt spid="30327"/>
                                        </p:tgtEl>
                                        <p:attrNameLst>
                                          <p:attrName>style.visibility</p:attrName>
                                        </p:attrNameLst>
                                      </p:cBhvr>
                                      <p:to>
                                        <p:strVal val="hidden"/>
                                      </p:to>
                                    </p:set>
                                  </p:childTnLst>
                                  <p:subTnLst>
                                    <p:audio>
                                      <p:cMediaNode>
                                        <p:cTn display="0" masterRel="sameClick">
                                          <p:stCondLst>
                                            <p:cond evt="begin" delay="0">
                                              <p:tn val="60"/>
                                            </p:cond>
                                          </p:stCondLst>
                                          <p:endCondLst>
                                            <p:cond evt="onStopAudio" delay="0">
                                              <p:tgtEl>
                                                <p:sldTgt/>
                                              </p:tgtEl>
                                            </p:cond>
                                          </p:endCondLst>
                                        </p:cTn>
                                        <p:tgtEl>
                                          <p:sndTgt r:embed="rId4" name="nautical026.wav"/>
                                        </p:tgtEl>
                                      </p:cMediaNode>
                                    </p:audio>
                                  </p:subTnLst>
                                </p:cTn>
                              </p:par>
                              <p:par>
                                <p:cTn id="63" presetID="9" presetClass="exit" presetSubtype="0" fill="hold" nodeType="withEffect">
                                  <p:stCondLst>
                                    <p:cond delay="0"/>
                                  </p:stCondLst>
                                  <p:childTnLst>
                                    <p:animEffect transition="out" filter="dissolve">
                                      <p:cBhvr>
                                        <p:cTn id="64" dur="2000"/>
                                        <p:tgtEl>
                                          <p:spTgt spid="30340"/>
                                        </p:tgtEl>
                                      </p:cBhvr>
                                    </p:animEffect>
                                    <p:set>
                                      <p:cBhvr>
                                        <p:cTn id="65" dur="1" fill="hold">
                                          <p:stCondLst>
                                            <p:cond delay="1999"/>
                                          </p:stCondLst>
                                        </p:cTn>
                                        <p:tgtEl>
                                          <p:spTgt spid="30340"/>
                                        </p:tgtEl>
                                        <p:attrNameLst>
                                          <p:attrName>style.visibility</p:attrName>
                                        </p:attrNameLst>
                                      </p:cBhvr>
                                      <p:to>
                                        <p:strVal val="hidden"/>
                                      </p:to>
                                    </p:set>
                                  </p:childTnLst>
                                </p:cTn>
                              </p:par>
                              <p:par>
                                <p:cTn id="66" presetID="9" presetClass="entr" presetSubtype="0" fill="hold" nodeType="withEffect">
                                  <p:stCondLst>
                                    <p:cond delay="0"/>
                                  </p:stCondLst>
                                  <p:childTnLst>
                                    <p:set>
                                      <p:cBhvr>
                                        <p:cTn id="67" dur="1" fill="hold">
                                          <p:stCondLst>
                                            <p:cond delay="0"/>
                                          </p:stCondLst>
                                        </p:cTn>
                                        <p:tgtEl>
                                          <p:spTgt spid="30677"/>
                                        </p:tgtEl>
                                        <p:attrNameLst>
                                          <p:attrName>style.visibility</p:attrName>
                                        </p:attrNameLst>
                                      </p:cBhvr>
                                      <p:to>
                                        <p:strVal val="visible"/>
                                      </p:to>
                                    </p:set>
                                    <p:animEffect transition="in" filter="dissolve">
                                      <p:cBhvr>
                                        <p:cTn id="68" dur="2000"/>
                                        <p:tgtEl>
                                          <p:spTgt spid="30677"/>
                                        </p:tgtEl>
                                      </p:cBhvr>
                                    </p:animEffect>
                                  </p:childTnLst>
                                </p:cTn>
                              </p:par>
                              <p:par>
                                <p:cTn id="69" presetID="9" presetClass="entr" presetSubtype="0" fill="hold" nodeType="withEffect">
                                  <p:stCondLst>
                                    <p:cond delay="0"/>
                                  </p:stCondLst>
                                  <p:childTnLst>
                                    <p:set>
                                      <p:cBhvr>
                                        <p:cTn id="70" dur="1" fill="hold">
                                          <p:stCondLst>
                                            <p:cond delay="0"/>
                                          </p:stCondLst>
                                        </p:cTn>
                                        <p:tgtEl>
                                          <p:spTgt spid="30680"/>
                                        </p:tgtEl>
                                        <p:attrNameLst>
                                          <p:attrName>style.visibility</p:attrName>
                                        </p:attrNameLst>
                                      </p:cBhvr>
                                      <p:to>
                                        <p:strVal val="visible"/>
                                      </p:to>
                                    </p:set>
                                    <p:animEffect transition="in" filter="dissolve">
                                      <p:cBhvr>
                                        <p:cTn id="71" dur="2000"/>
                                        <p:tgtEl>
                                          <p:spTgt spid="30680"/>
                                        </p:tgtEl>
                                      </p:cBhvr>
                                    </p:animEffect>
                                  </p:childTnLst>
                                </p:cTn>
                              </p:par>
                              <p:par>
                                <p:cTn id="72" presetID="9" presetClass="entr" presetSubtype="0" fill="hold" grpId="0" nodeType="withEffect">
                                  <p:stCondLst>
                                    <p:cond delay="0"/>
                                  </p:stCondLst>
                                  <p:childTnLst>
                                    <p:set>
                                      <p:cBhvr>
                                        <p:cTn id="73" dur="1" fill="hold">
                                          <p:stCondLst>
                                            <p:cond delay="0"/>
                                          </p:stCondLst>
                                        </p:cTn>
                                        <p:tgtEl>
                                          <p:spTgt spid="30683"/>
                                        </p:tgtEl>
                                        <p:attrNameLst>
                                          <p:attrName>style.visibility</p:attrName>
                                        </p:attrNameLst>
                                      </p:cBhvr>
                                      <p:to>
                                        <p:strVal val="visible"/>
                                      </p:to>
                                    </p:set>
                                    <p:animEffect transition="in" filter="dissolve">
                                      <p:cBhvr>
                                        <p:cTn id="74" dur="2000"/>
                                        <p:tgtEl>
                                          <p:spTgt spid="30683"/>
                                        </p:tgtEl>
                                      </p:cBhvr>
                                    </p:animEffect>
                                  </p:childTnLst>
                                </p:cTn>
                              </p:par>
                              <p:par>
                                <p:cTn id="75" presetID="9" presetClass="entr" presetSubtype="0" fill="hold" grpId="0" nodeType="withEffect">
                                  <p:stCondLst>
                                    <p:cond delay="0"/>
                                  </p:stCondLst>
                                  <p:childTnLst>
                                    <p:set>
                                      <p:cBhvr>
                                        <p:cTn id="76" dur="1" fill="hold">
                                          <p:stCondLst>
                                            <p:cond delay="0"/>
                                          </p:stCondLst>
                                        </p:cTn>
                                        <p:tgtEl>
                                          <p:spTgt spid="30715"/>
                                        </p:tgtEl>
                                        <p:attrNameLst>
                                          <p:attrName>style.visibility</p:attrName>
                                        </p:attrNameLst>
                                      </p:cBhvr>
                                      <p:to>
                                        <p:strVal val="visible"/>
                                      </p:to>
                                    </p:set>
                                    <p:animEffect transition="in" filter="dissolve">
                                      <p:cBhvr>
                                        <p:cTn id="77" dur="2000"/>
                                        <p:tgtEl>
                                          <p:spTgt spid="30715"/>
                                        </p:tgtEl>
                                      </p:cBhvr>
                                    </p:animEffect>
                                  </p:childTnLst>
                                </p:cTn>
                              </p:par>
                            </p:childTnLst>
                          </p:cTn>
                        </p:par>
                        <p:par>
                          <p:cTn id="78" fill="hold" nodeType="afterGroup">
                            <p:stCondLst>
                              <p:cond delay="2500"/>
                            </p:stCondLst>
                            <p:childTnLst>
                              <p:par>
                                <p:cTn id="79" presetID="0" presetClass="path" presetSubtype="0" accel="50000" decel="50000" fill="hold" nodeType="afterEffect">
                                  <p:stCondLst>
                                    <p:cond delay="0"/>
                                  </p:stCondLst>
                                  <p:childTnLst>
                                    <p:animMotion origin="layout" path="M 3.05556E-6 3.33333E-6 L -0.17778 -0.02431 L -0.41111 -0.05834 L -0.52674 -0.0757 L -0.6158 -0.09514 " pathEditMode="relative" rAng="0" ptsTypes="AAAAA">
                                      <p:cBhvr>
                                        <p:cTn id="80" dur="2000" fill="hold"/>
                                        <p:tgtEl>
                                          <p:spTgt spid="31950"/>
                                        </p:tgtEl>
                                        <p:attrNameLst>
                                          <p:attrName>ppt_x</p:attrName>
                                          <p:attrName>ppt_y</p:attrName>
                                        </p:attrNameLst>
                                      </p:cBhvr>
                                      <p:rCtr x="-30799" y="-4769"/>
                                    </p:animMotion>
                                  </p:childTnLst>
                                  <p:subTnLst>
                                    <p:audio>
                                      <p:cMediaNode>
                                        <p:cTn display="0" masterRel="sameClick">
                                          <p:stCondLst>
                                            <p:cond evt="begin" delay="0">
                                              <p:tn val="79"/>
                                            </p:cond>
                                          </p:stCondLst>
                                          <p:endCondLst>
                                            <p:cond evt="onStopAudio" delay="0">
                                              <p:tgtEl>
                                                <p:sldTgt/>
                                              </p:tgtEl>
                                            </p:cond>
                                          </p:endCondLst>
                                        </p:cTn>
                                        <p:tgtEl>
                                          <p:sndTgt r:embed="rId4" name="nautical026.wav"/>
                                        </p:tgtEl>
                                      </p:cMediaNode>
                                    </p:audio>
                                  </p:subTnLst>
                                </p:cTn>
                              </p:par>
                              <p:par>
                                <p:cTn id="81" presetID="0" presetClass="path" presetSubtype="0" accel="50000" decel="50000" fill="hold" nodeType="withEffect">
                                  <p:stCondLst>
                                    <p:cond delay="0"/>
                                  </p:stCondLst>
                                  <p:childTnLst>
                                    <p:animMotion origin="layout" path="M 3.05556E-6 -3.7037E-7 L -0.17309 -0.01551 L -0.33091 -0.04051 L -0.41424 -0.05301 L -0.52726 -0.07384 L -0.61632 -0.09815 " pathEditMode="relative" rAng="0" ptsTypes="AAAAAA">
                                      <p:cBhvr>
                                        <p:cTn id="82" dur="2000" fill="hold"/>
                                        <p:tgtEl>
                                          <p:spTgt spid="31963"/>
                                        </p:tgtEl>
                                        <p:attrNameLst>
                                          <p:attrName>ppt_x</p:attrName>
                                          <p:attrName>ppt_y</p:attrName>
                                        </p:attrNameLst>
                                      </p:cBhvr>
                                      <p:rCtr x="-30816" y="-4907"/>
                                    </p:animMotion>
                                  </p:childTnLst>
                                  <p:subTnLst>
                                    <p:audio>
                                      <p:cMediaNode>
                                        <p:cTn display="0" masterRel="sameClick">
                                          <p:stCondLst>
                                            <p:cond evt="begin" delay="0">
                                              <p:tn val="81"/>
                                            </p:cond>
                                          </p:stCondLst>
                                          <p:endCondLst>
                                            <p:cond evt="onStopAudio" delay="0">
                                              <p:tgtEl>
                                                <p:sldTgt/>
                                              </p:tgtEl>
                                            </p:cond>
                                          </p:endCondLst>
                                        </p:cTn>
                                        <p:tgtEl>
                                          <p:sndTgt r:embed="rId4" name="nautical026.wav"/>
                                        </p:tgtEl>
                                      </p:cMediaNode>
                                    </p:audio>
                                  </p:subTnLst>
                                </p:cTn>
                              </p:par>
                              <p:par>
                                <p:cTn id="83" presetID="9" presetClass="entr" presetSubtype="0" fill="hold" nodeType="withEffect">
                                  <p:stCondLst>
                                    <p:cond delay="0"/>
                                  </p:stCondLst>
                                  <p:childTnLst>
                                    <p:set>
                                      <p:cBhvr>
                                        <p:cTn id="84" dur="1" fill="hold">
                                          <p:stCondLst>
                                            <p:cond delay="0"/>
                                          </p:stCondLst>
                                        </p:cTn>
                                        <p:tgtEl>
                                          <p:spTgt spid="30663"/>
                                        </p:tgtEl>
                                        <p:attrNameLst>
                                          <p:attrName>style.visibility</p:attrName>
                                        </p:attrNameLst>
                                      </p:cBhvr>
                                      <p:to>
                                        <p:strVal val="visible"/>
                                      </p:to>
                                    </p:set>
                                    <p:animEffect transition="in" filter="dissolve">
                                      <p:cBhvr>
                                        <p:cTn id="85" dur="2000"/>
                                        <p:tgtEl>
                                          <p:spTgt spid="30663"/>
                                        </p:tgtEl>
                                      </p:cBhvr>
                                    </p:animEffect>
                                  </p:childTnLst>
                                </p:cTn>
                              </p:par>
                              <p:par>
                                <p:cTn id="86" presetID="9" presetClass="entr" presetSubtype="0" fill="hold" nodeType="withEffect">
                                  <p:stCondLst>
                                    <p:cond delay="0"/>
                                  </p:stCondLst>
                                  <p:childTnLst>
                                    <p:set>
                                      <p:cBhvr>
                                        <p:cTn id="87" dur="1" fill="hold">
                                          <p:stCondLst>
                                            <p:cond delay="0"/>
                                          </p:stCondLst>
                                        </p:cTn>
                                        <p:tgtEl>
                                          <p:spTgt spid="30662"/>
                                        </p:tgtEl>
                                        <p:attrNameLst>
                                          <p:attrName>style.visibility</p:attrName>
                                        </p:attrNameLst>
                                      </p:cBhvr>
                                      <p:to>
                                        <p:strVal val="visible"/>
                                      </p:to>
                                    </p:set>
                                    <p:animEffect transition="in" filter="dissolve">
                                      <p:cBhvr>
                                        <p:cTn id="88" dur="2000"/>
                                        <p:tgtEl>
                                          <p:spTgt spid="30662"/>
                                        </p:tgtEl>
                                      </p:cBhvr>
                                    </p:animEffect>
                                  </p:childTnLst>
                                </p:cTn>
                              </p:par>
                            </p:childTnLst>
                          </p:cTn>
                        </p:par>
                        <p:par>
                          <p:cTn id="89" fill="hold" nodeType="afterGroup">
                            <p:stCondLst>
                              <p:cond delay="4500"/>
                            </p:stCondLst>
                            <p:childTnLst>
                              <p:par>
                                <p:cTn id="90" presetID="9" presetClass="exit" presetSubtype="0" fill="hold" nodeType="afterEffect">
                                  <p:stCondLst>
                                    <p:cond delay="0"/>
                                  </p:stCondLst>
                                  <p:childTnLst>
                                    <p:animEffect transition="out" filter="dissolve">
                                      <p:cBhvr>
                                        <p:cTn id="91" dur="500"/>
                                        <p:tgtEl>
                                          <p:spTgt spid="31950"/>
                                        </p:tgtEl>
                                      </p:cBhvr>
                                    </p:animEffect>
                                    <p:set>
                                      <p:cBhvr>
                                        <p:cTn id="92" dur="1" fill="hold">
                                          <p:stCondLst>
                                            <p:cond delay="499"/>
                                          </p:stCondLst>
                                        </p:cTn>
                                        <p:tgtEl>
                                          <p:spTgt spid="31950"/>
                                        </p:tgtEl>
                                        <p:attrNameLst>
                                          <p:attrName>style.visibility</p:attrName>
                                        </p:attrNameLst>
                                      </p:cBhvr>
                                      <p:to>
                                        <p:strVal val="hidden"/>
                                      </p:to>
                                    </p:set>
                                  </p:childTnLst>
                                </p:cTn>
                              </p:par>
                              <p:par>
                                <p:cTn id="93" presetID="9" presetClass="exit" presetSubtype="0" fill="hold" nodeType="withEffect">
                                  <p:stCondLst>
                                    <p:cond delay="0"/>
                                  </p:stCondLst>
                                  <p:childTnLst>
                                    <p:animEffect transition="out" filter="dissolve">
                                      <p:cBhvr>
                                        <p:cTn id="94" dur="500"/>
                                        <p:tgtEl>
                                          <p:spTgt spid="31963"/>
                                        </p:tgtEl>
                                      </p:cBhvr>
                                    </p:animEffect>
                                    <p:set>
                                      <p:cBhvr>
                                        <p:cTn id="95" dur="1" fill="hold">
                                          <p:stCondLst>
                                            <p:cond delay="499"/>
                                          </p:stCondLst>
                                        </p:cTn>
                                        <p:tgtEl>
                                          <p:spTgt spid="31963"/>
                                        </p:tgtEl>
                                        <p:attrNameLst>
                                          <p:attrName>style.visibility</p:attrName>
                                        </p:attrNameLst>
                                      </p:cBhvr>
                                      <p:to>
                                        <p:strVal val="hidden"/>
                                      </p:to>
                                    </p:set>
                                  </p:childTnLst>
                                </p:cTn>
                              </p:par>
                            </p:childTnLst>
                          </p:cTn>
                        </p:par>
                      </p:childTnLst>
                    </p:cTn>
                  </p:par>
                  <p:par>
                    <p:cTn id="96" fill="hold" nodeType="clickPar">
                      <p:stCondLst>
                        <p:cond delay="indefinite"/>
                      </p:stCondLst>
                      <p:childTnLst>
                        <p:par>
                          <p:cTn id="97" fill="hold" nodeType="withGroup">
                            <p:stCondLst>
                              <p:cond delay="0"/>
                            </p:stCondLst>
                            <p:childTnLst>
                              <p:par>
                                <p:cTn id="98" presetID="9" presetClass="entr" presetSubtype="0" fill="hold" grpId="0" nodeType="clickEffect">
                                  <p:stCondLst>
                                    <p:cond delay="0"/>
                                  </p:stCondLst>
                                  <p:childTnLst>
                                    <p:set>
                                      <p:cBhvr>
                                        <p:cTn id="99" dur="1" fill="hold">
                                          <p:stCondLst>
                                            <p:cond delay="0"/>
                                          </p:stCondLst>
                                        </p:cTn>
                                        <p:tgtEl>
                                          <p:spTgt spid="31787"/>
                                        </p:tgtEl>
                                        <p:attrNameLst>
                                          <p:attrName>style.visibility</p:attrName>
                                        </p:attrNameLst>
                                      </p:cBhvr>
                                      <p:to>
                                        <p:strVal val="visible"/>
                                      </p:to>
                                    </p:set>
                                    <p:animEffect transition="in" filter="dissolve">
                                      <p:cBhvr>
                                        <p:cTn id="100" dur="500"/>
                                        <p:tgtEl>
                                          <p:spTgt spid="31787"/>
                                        </p:tgtEl>
                                      </p:cBhvr>
                                    </p:animEffect>
                                  </p:childTnLst>
                                </p:cTn>
                              </p:par>
                            </p:childTnLst>
                          </p:cTn>
                        </p:par>
                        <p:par>
                          <p:cTn id="101" fill="hold" nodeType="afterGroup">
                            <p:stCondLst>
                              <p:cond delay="500"/>
                            </p:stCondLst>
                            <p:childTnLst>
                              <p:par>
                                <p:cTn id="102" presetID="22" presetClass="entr" presetSubtype="4" fill="hold" grpId="0" nodeType="afterEffect">
                                  <p:stCondLst>
                                    <p:cond delay="0"/>
                                  </p:stCondLst>
                                  <p:childTnLst>
                                    <p:set>
                                      <p:cBhvr>
                                        <p:cTn id="103" dur="1" fill="hold">
                                          <p:stCondLst>
                                            <p:cond delay="0"/>
                                          </p:stCondLst>
                                        </p:cTn>
                                        <p:tgtEl>
                                          <p:spTgt spid="31783"/>
                                        </p:tgtEl>
                                        <p:attrNameLst>
                                          <p:attrName>style.visibility</p:attrName>
                                        </p:attrNameLst>
                                      </p:cBhvr>
                                      <p:to>
                                        <p:strVal val="visible"/>
                                      </p:to>
                                    </p:set>
                                    <p:animEffect transition="in" filter="wipe(down)">
                                      <p:cBhvr>
                                        <p:cTn id="104" dur="2000"/>
                                        <p:tgtEl>
                                          <p:spTgt spid="31783"/>
                                        </p:tgtEl>
                                      </p:cBhvr>
                                    </p:animEffect>
                                  </p:childTnLst>
                                  <p:subTnLst>
                                    <p:audio>
                                      <p:cMediaNode>
                                        <p:cTn display="0" masterRel="sameClick">
                                          <p:stCondLst>
                                            <p:cond evt="begin" delay="0">
                                              <p:tn val="102"/>
                                            </p:cond>
                                          </p:stCondLst>
                                          <p:endCondLst>
                                            <p:cond evt="onStopAudio" delay="0">
                                              <p:tgtEl>
                                                <p:sldTgt/>
                                              </p:tgtEl>
                                            </p:cond>
                                          </p:endCondLst>
                                        </p:cTn>
                                        <p:tgtEl>
                                          <p:sndTgt r:embed="rId5" name="flyby.wav"/>
                                        </p:tgtEl>
                                      </p:cMediaNode>
                                    </p:audio>
                                  </p:subTnLst>
                                </p:cTn>
                              </p:par>
                              <p:par>
                                <p:cTn id="105" presetID="21" presetClass="entr" presetSubtype="4" fill="hold" grpId="0" nodeType="withEffect">
                                  <p:stCondLst>
                                    <p:cond delay="0"/>
                                  </p:stCondLst>
                                  <p:childTnLst>
                                    <p:set>
                                      <p:cBhvr>
                                        <p:cTn id="106" dur="1" fill="hold">
                                          <p:stCondLst>
                                            <p:cond delay="0"/>
                                          </p:stCondLst>
                                        </p:cTn>
                                        <p:tgtEl>
                                          <p:spTgt spid="31788"/>
                                        </p:tgtEl>
                                        <p:attrNameLst>
                                          <p:attrName>style.visibility</p:attrName>
                                        </p:attrNameLst>
                                      </p:cBhvr>
                                      <p:to>
                                        <p:strVal val="visible"/>
                                      </p:to>
                                    </p:set>
                                    <p:animEffect transition="in" filter="wheel(4)">
                                      <p:cBhvr>
                                        <p:cTn id="107" dur="2000"/>
                                        <p:tgtEl>
                                          <p:spTgt spid="3178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xit" presetSubtype="1" fill="hold" grpId="1" nodeType="clickEffect">
                                  <p:stCondLst>
                                    <p:cond delay="0"/>
                                  </p:stCondLst>
                                  <p:childTnLst>
                                    <p:animEffect transition="out" filter="wipe(up)">
                                      <p:cBhvr>
                                        <p:cTn id="111" dur="500"/>
                                        <p:tgtEl>
                                          <p:spTgt spid="31783"/>
                                        </p:tgtEl>
                                      </p:cBhvr>
                                    </p:animEffect>
                                    <p:set>
                                      <p:cBhvr>
                                        <p:cTn id="112" dur="1" fill="hold">
                                          <p:stCondLst>
                                            <p:cond delay="499"/>
                                          </p:stCondLst>
                                        </p:cTn>
                                        <p:tgtEl>
                                          <p:spTgt spid="31783"/>
                                        </p:tgtEl>
                                        <p:attrNameLst>
                                          <p:attrName>style.visibility</p:attrName>
                                        </p:attrNameLst>
                                      </p:cBhvr>
                                      <p:to>
                                        <p:strVal val="hidden"/>
                                      </p:to>
                                    </p:set>
                                  </p:childTnLst>
                                </p:cTn>
                              </p:par>
                              <p:par>
                                <p:cTn id="113" presetID="21" presetClass="exit" presetSubtype="4" fill="hold" grpId="1" nodeType="withEffect">
                                  <p:stCondLst>
                                    <p:cond delay="0"/>
                                  </p:stCondLst>
                                  <p:childTnLst>
                                    <p:animEffect transition="out" filter="wheel(4)">
                                      <p:cBhvr>
                                        <p:cTn id="114" dur="2000"/>
                                        <p:tgtEl>
                                          <p:spTgt spid="31788"/>
                                        </p:tgtEl>
                                      </p:cBhvr>
                                    </p:animEffect>
                                    <p:set>
                                      <p:cBhvr>
                                        <p:cTn id="115" dur="1" fill="hold">
                                          <p:stCondLst>
                                            <p:cond delay="1999"/>
                                          </p:stCondLst>
                                        </p:cTn>
                                        <p:tgtEl>
                                          <p:spTgt spid="31788"/>
                                        </p:tgtEl>
                                        <p:attrNameLst>
                                          <p:attrName>style.visibility</p:attrName>
                                        </p:attrNameLst>
                                      </p:cBhvr>
                                      <p:to>
                                        <p:strVal val="hidden"/>
                                      </p:to>
                                    </p:set>
                                  </p:childTnLst>
                                </p:cTn>
                              </p:par>
                            </p:childTnLst>
                          </p:cTn>
                        </p:par>
                        <p:par>
                          <p:cTn id="116" fill="hold" nodeType="afterGroup">
                            <p:stCondLst>
                              <p:cond delay="2000"/>
                            </p:stCondLst>
                            <p:childTnLst>
                              <p:par>
                                <p:cTn id="117" presetID="22" presetClass="entr" presetSubtype="4" fill="hold" grpId="0" nodeType="afterEffect">
                                  <p:stCondLst>
                                    <p:cond delay="0"/>
                                  </p:stCondLst>
                                  <p:childTnLst>
                                    <p:set>
                                      <p:cBhvr>
                                        <p:cTn id="118" dur="1" fill="hold">
                                          <p:stCondLst>
                                            <p:cond delay="0"/>
                                          </p:stCondLst>
                                        </p:cTn>
                                        <p:tgtEl>
                                          <p:spTgt spid="31798"/>
                                        </p:tgtEl>
                                        <p:attrNameLst>
                                          <p:attrName>style.visibility</p:attrName>
                                        </p:attrNameLst>
                                      </p:cBhvr>
                                      <p:to>
                                        <p:strVal val="visible"/>
                                      </p:to>
                                    </p:set>
                                    <p:animEffect transition="in" filter="wipe(down)">
                                      <p:cBhvr>
                                        <p:cTn id="119" dur="2000"/>
                                        <p:tgtEl>
                                          <p:spTgt spid="31798"/>
                                        </p:tgtEl>
                                      </p:cBhvr>
                                    </p:animEffect>
                                  </p:childTnLst>
                                  <p:subTnLst>
                                    <p:audio>
                                      <p:cMediaNode>
                                        <p:cTn display="0" masterRel="sameClick">
                                          <p:stCondLst>
                                            <p:cond evt="begin" delay="0">
                                              <p:tn val="117"/>
                                            </p:cond>
                                          </p:stCondLst>
                                          <p:endCondLst>
                                            <p:cond evt="onStopAudio" delay="0">
                                              <p:tgtEl>
                                                <p:sldTgt/>
                                              </p:tgtEl>
                                            </p:cond>
                                          </p:endCondLst>
                                        </p:cTn>
                                        <p:tgtEl>
                                          <p:sndTgt r:embed="rId5" name="flyby.wav"/>
                                        </p:tgtEl>
                                      </p:cMediaNode>
                                    </p:audio>
                                  </p:subTnLst>
                                </p:cTn>
                              </p:par>
                            </p:childTnLst>
                          </p:cTn>
                        </p:par>
                        <p:par>
                          <p:cTn id="120" fill="hold" nodeType="afterGroup">
                            <p:stCondLst>
                              <p:cond delay="4000"/>
                            </p:stCondLst>
                            <p:childTnLst>
                              <p:par>
                                <p:cTn id="121" presetID="1" presetClass="entr" presetSubtype="0" fill="hold" grpId="0" nodeType="afterEffect">
                                  <p:stCondLst>
                                    <p:cond delay="0"/>
                                  </p:stCondLst>
                                  <p:childTnLst>
                                    <p:set>
                                      <p:cBhvr>
                                        <p:cTn id="122" dur="1" fill="hold">
                                          <p:stCondLst>
                                            <p:cond delay="0"/>
                                          </p:stCondLst>
                                        </p:cTn>
                                        <p:tgtEl>
                                          <p:spTgt spid="31799"/>
                                        </p:tgtEl>
                                        <p:attrNameLst>
                                          <p:attrName>style.visibility</p:attrName>
                                        </p:attrNameLst>
                                      </p:cBhvr>
                                      <p:to>
                                        <p:strVal val="visible"/>
                                      </p:to>
                                    </p:set>
                                  </p:childTnLst>
                                  <p:subTnLst>
                                    <p:audio>
                                      <p:cMediaNode>
                                        <p:cTn display="0" masterRel="sameClick">
                                          <p:stCondLst>
                                            <p:cond evt="begin" delay="0">
                                              <p:tn val="121"/>
                                            </p:cond>
                                          </p:stCondLst>
                                          <p:endCondLst>
                                            <p:cond evt="onStopAudio" delay="0">
                                              <p:tgtEl>
                                                <p:sldTgt/>
                                              </p:tgtEl>
                                            </p:cond>
                                          </p:endCondLst>
                                        </p:cTn>
                                        <p:tgtEl>
                                          <p:sndTgt r:embed="rId6" name="explode.wav"/>
                                        </p:tgtEl>
                                      </p:cMediaNode>
                                    </p:audio>
                                  </p:subTnLst>
                                </p:cTn>
                              </p:par>
                            </p:childTnLst>
                          </p:cTn>
                        </p:par>
                        <p:par>
                          <p:cTn id="123" fill="hold" nodeType="afterGroup">
                            <p:stCondLst>
                              <p:cond delay="4000"/>
                            </p:stCondLst>
                            <p:childTnLst>
                              <p:par>
                                <p:cTn id="124" presetID="3" presetClass="exit" presetSubtype="10" fill="hold" grpId="1" nodeType="afterEffect">
                                  <p:stCondLst>
                                    <p:cond delay="0"/>
                                  </p:stCondLst>
                                  <p:childTnLst>
                                    <p:animEffect transition="out" filter="blinds(horizontal)">
                                      <p:cBhvr>
                                        <p:cTn id="125" dur="500"/>
                                        <p:tgtEl>
                                          <p:spTgt spid="31799"/>
                                        </p:tgtEl>
                                      </p:cBhvr>
                                    </p:animEffect>
                                    <p:set>
                                      <p:cBhvr>
                                        <p:cTn id="126" dur="1" fill="hold">
                                          <p:stCondLst>
                                            <p:cond delay="499"/>
                                          </p:stCondLst>
                                        </p:cTn>
                                        <p:tgtEl>
                                          <p:spTgt spid="31799"/>
                                        </p:tgtEl>
                                        <p:attrNameLst>
                                          <p:attrName>style.visibility</p:attrName>
                                        </p:attrNameLst>
                                      </p:cBhvr>
                                      <p:to>
                                        <p:strVal val="hidden"/>
                                      </p:to>
                                    </p:set>
                                  </p:childTnLst>
                                </p:cTn>
                              </p:par>
                            </p:childTnLst>
                          </p:cTn>
                        </p:par>
                        <p:par>
                          <p:cTn id="127" fill="hold" nodeType="afterGroup">
                            <p:stCondLst>
                              <p:cond delay="4500"/>
                            </p:stCondLst>
                            <p:childTnLst>
                              <p:par>
                                <p:cTn id="128" presetID="22" presetClass="exit" presetSubtype="1" fill="hold" grpId="1" nodeType="afterEffect">
                                  <p:stCondLst>
                                    <p:cond delay="0"/>
                                  </p:stCondLst>
                                  <p:childTnLst>
                                    <p:animEffect transition="out" filter="wipe(up)">
                                      <p:cBhvr>
                                        <p:cTn id="129" dur="500"/>
                                        <p:tgtEl>
                                          <p:spTgt spid="31798"/>
                                        </p:tgtEl>
                                      </p:cBhvr>
                                    </p:animEffect>
                                    <p:set>
                                      <p:cBhvr>
                                        <p:cTn id="130" dur="1" fill="hold">
                                          <p:stCondLst>
                                            <p:cond delay="499"/>
                                          </p:stCondLst>
                                        </p:cTn>
                                        <p:tgtEl>
                                          <p:spTgt spid="31798"/>
                                        </p:tgtEl>
                                        <p:attrNameLst>
                                          <p:attrName>style.visibility</p:attrName>
                                        </p:attrNameLst>
                                      </p:cBhvr>
                                      <p:to>
                                        <p:strVal val="hidden"/>
                                      </p:to>
                                    </p:set>
                                  </p:childTnLst>
                                </p:cTn>
                              </p:par>
                            </p:childTnLst>
                          </p:cTn>
                        </p:par>
                        <p:par>
                          <p:cTn id="131" fill="hold" nodeType="afterGroup">
                            <p:stCondLst>
                              <p:cond delay="5000"/>
                            </p:stCondLst>
                            <p:childTnLst>
                              <p:par>
                                <p:cTn id="132" presetID="22" presetClass="entr" presetSubtype="1" fill="hold" grpId="0" nodeType="afterEffect">
                                  <p:stCondLst>
                                    <p:cond delay="0"/>
                                  </p:stCondLst>
                                  <p:childTnLst>
                                    <p:set>
                                      <p:cBhvr>
                                        <p:cTn id="133" dur="1" fill="hold">
                                          <p:stCondLst>
                                            <p:cond delay="0"/>
                                          </p:stCondLst>
                                        </p:cTn>
                                        <p:tgtEl>
                                          <p:spTgt spid="31800"/>
                                        </p:tgtEl>
                                        <p:attrNameLst>
                                          <p:attrName>style.visibility</p:attrName>
                                        </p:attrNameLst>
                                      </p:cBhvr>
                                      <p:to>
                                        <p:strVal val="visible"/>
                                      </p:to>
                                    </p:set>
                                    <p:animEffect transition="in" filter="wipe(up)">
                                      <p:cBhvr>
                                        <p:cTn id="134" dur="2000"/>
                                        <p:tgtEl>
                                          <p:spTgt spid="31800"/>
                                        </p:tgtEl>
                                      </p:cBhvr>
                                    </p:animEffect>
                                  </p:childTnLst>
                                  <p:subTnLst>
                                    <p:audio>
                                      <p:cMediaNode>
                                        <p:cTn display="0" masterRel="sameClick">
                                          <p:stCondLst>
                                            <p:cond evt="begin" delay="0">
                                              <p:tn val="132"/>
                                            </p:cond>
                                          </p:stCondLst>
                                          <p:endCondLst>
                                            <p:cond evt="onStopAudio" delay="0">
                                              <p:tgtEl>
                                                <p:sldTgt/>
                                              </p:tgtEl>
                                            </p:cond>
                                          </p:endCondLst>
                                        </p:cTn>
                                        <p:tgtEl>
                                          <p:sndTgt r:embed="rId5" name="flyby.wav"/>
                                        </p:tgtEl>
                                      </p:cMediaNode>
                                    </p:audio>
                                  </p:subTnLst>
                                </p:cTn>
                              </p:par>
                            </p:childTnLst>
                          </p:cTn>
                        </p:par>
                        <p:par>
                          <p:cTn id="135" fill="hold" nodeType="afterGroup">
                            <p:stCondLst>
                              <p:cond delay="7000"/>
                            </p:stCondLst>
                            <p:childTnLst>
                              <p:par>
                                <p:cTn id="136" presetID="1" presetClass="entr" presetSubtype="0" fill="hold" grpId="0" nodeType="afterEffect">
                                  <p:stCondLst>
                                    <p:cond delay="0"/>
                                  </p:stCondLst>
                                  <p:childTnLst>
                                    <p:set>
                                      <p:cBhvr>
                                        <p:cTn id="137" dur="1" fill="hold">
                                          <p:stCondLst>
                                            <p:cond delay="0"/>
                                          </p:stCondLst>
                                        </p:cTn>
                                        <p:tgtEl>
                                          <p:spTgt spid="31801"/>
                                        </p:tgtEl>
                                        <p:attrNameLst>
                                          <p:attrName>style.visibility</p:attrName>
                                        </p:attrNameLst>
                                      </p:cBhvr>
                                      <p:to>
                                        <p:strVal val="visible"/>
                                      </p:to>
                                    </p:set>
                                  </p:childTnLst>
                                  <p:subTnLst>
                                    <p:audio>
                                      <p:cMediaNode>
                                        <p:cTn display="0" masterRel="sameClick">
                                          <p:stCondLst>
                                            <p:cond evt="begin" delay="0">
                                              <p:tn val="136"/>
                                            </p:cond>
                                          </p:stCondLst>
                                          <p:endCondLst>
                                            <p:cond evt="onStopAudio" delay="0">
                                              <p:tgtEl>
                                                <p:sldTgt/>
                                              </p:tgtEl>
                                            </p:cond>
                                          </p:endCondLst>
                                        </p:cTn>
                                        <p:tgtEl>
                                          <p:sndTgt r:embed="rId6" name="explode.wav"/>
                                        </p:tgtEl>
                                      </p:cMediaNode>
                                    </p:audio>
                                  </p:subTnLst>
                                </p:cTn>
                              </p:par>
                            </p:childTnLst>
                          </p:cTn>
                        </p:par>
                        <p:par>
                          <p:cTn id="138" fill="hold" nodeType="afterGroup">
                            <p:stCondLst>
                              <p:cond delay="7000"/>
                            </p:stCondLst>
                            <p:childTnLst>
                              <p:par>
                                <p:cTn id="139" presetID="3" presetClass="exit" presetSubtype="10" fill="hold" grpId="1" nodeType="afterEffect">
                                  <p:stCondLst>
                                    <p:cond delay="0"/>
                                  </p:stCondLst>
                                  <p:childTnLst>
                                    <p:animEffect transition="out" filter="blinds(horizontal)">
                                      <p:cBhvr>
                                        <p:cTn id="140" dur="500"/>
                                        <p:tgtEl>
                                          <p:spTgt spid="31801"/>
                                        </p:tgtEl>
                                      </p:cBhvr>
                                    </p:animEffect>
                                    <p:set>
                                      <p:cBhvr>
                                        <p:cTn id="141" dur="1" fill="hold">
                                          <p:stCondLst>
                                            <p:cond delay="499"/>
                                          </p:stCondLst>
                                        </p:cTn>
                                        <p:tgtEl>
                                          <p:spTgt spid="31801"/>
                                        </p:tgtEl>
                                        <p:attrNameLst>
                                          <p:attrName>style.visibility</p:attrName>
                                        </p:attrNameLst>
                                      </p:cBhvr>
                                      <p:to>
                                        <p:strVal val="hidden"/>
                                      </p:to>
                                    </p:set>
                                  </p:childTnLst>
                                </p:cTn>
                              </p:par>
                            </p:childTnLst>
                          </p:cTn>
                        </p:par>
                        <p:par>
                          <p:cTn id="142" fill="hold" nodeType="afterGroup">
                            <p:stCondLst>
                              <p:cond delay="7500"/>
                            </p:stCondLst>
                            <p:childTnLst>
                              <p:par>
                                <p:cTn id="143" presetID="22" presetClass="exit" presetSubtype="4" fill="hold" grpId="1" nodeType="afterEffect">
                                  <p:stCondLst>
                                    <p:cond delay="0"/>
                                  </p:stCondLst>
                                  <p:childTnLst>
                                    <p:animEffect transition="out" filter="wipe(down)">
                                      <p:cBhvr>
                                        <p:cTn id="144" dur="500"/>
                                        <p:tgtEl>
                                          <p:spTgt spid="31800"/>
                                        </p:tgtEl>
                                      </p:cBhvr>
                                    </p:animEffect>
                                    <p:set>
                                      <p:cBhvr>
                                        <p:cTn id="145" dur="1" fill="hold">
                                          <p:stCondLst>
                                            <p:cond delay="499"/>
                                          </p:stCondLst>
                                        </p:cTn>
                                        <p:tgtEl>
                                          <p:spTgt spid="31800"/>
                                        </p:tgtEl>
                                        <p:attrNameLst>
                                          <p:attrName>style.visibility</p:attrName>
                                        </p:attrNameLst>
                                      </p:cBhvr>
                                      <p:to>
                                        <p:strVal val="hidden"/>
                                      </p:to>
                                    </p:se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22" presetClass="entr" presetSubtype="4" fill="hold" grpId="0" nodeType="clickEffect">
                                  <p:stCondLst>
                                    <p:cond delay="0"/>
                                  </p:stCondLst>
                                  <p:childTnLst>
                                    <p:set>
                                      <p:cBhvr>
                                        <p:cTn id="149" dur="1" fill="hold">
                                          <p:stCondLst>
                                            <p:cond delay="0"/>
                                          </p:stCondLst>
                                        </p:cTn>
                                        <p:tgtEl>
                                          <p:spTgt spid="31875"/>
                                        </p:tgtEl>
                                        <p:attrNameLst>
                                          <p:attrName>style.visibility</p:attrName>
                                        </p:attrNameLst>
                                      </p:cBhvr>
                                      <p:to>
                                        <p:strVal val="visible"/>
                                      </p:to>
                                    </p:set>
                                    <p:animEffect transition="in" filter="wipe(down)">
                                      <p:cBhvr>
                                        <p:cTn id="150" dur="2000"/>
                                        <p:tgtEl>
                                          <p:spTgt spid="31875"/>
                                        </p:tgtEl>
                                      </p:cBhvr>
                                    </p:animEffect>
                                  </p:childTnLst>
                                  <p:subTnLst>
                                    <p:audio>
                                      <p:cMediaNode>
                                        <p:cTn display="0" masterRel="sameClick">
                                          <p:stCondLst>
                                            <p:cond evt="begin" delay="0">
                                              <p:tn val="148"/>
                                            </p:cond>
                                          </p:stCondLst>
                                          <p:endCondLst>
                                            <p:cond evt="onStopAudio" delay="0">
                                              <p:tgtEl>
                                                <p:sldTgt/>
                                              </p:tgtEl>
                                            </p:cond>
                                          </p:endCondLst>
                                        </p:cTn>
                                        <p:tgtEl>
                                          <p:sndTgt r:embed="rId7" name="shiphorn.wav"/>
                                        </p:tgtEl>
                                      </p:cMediaNode>
                                    </p:audio>
                                  </p:subTnLst>
                                </p:cTn>
                              </p:par>
                              <p:par>
                                <p:cTn id="151" presetID="9" presetClass="entr" presetSubtype="0" fill="hold" nodeType="withEffect">
                                  <p:stCondLst>
                                    <p:cond delay="0"/>
                                  </p:stCondLst>
                                  <p:childTnLst>
                                    <p:set>
                                      <p:cBhvr>
                                        <p:cTn id="152" dur="1" fill="hold">
                                          <p:stCondLst>
                                            <p:cond delay="0"/>
                                          </p:stCondLst>
                                        </p:cTn>
                                        <p:tgtEl>
                                          <p:spTgt spid="31794"/>
                                        </p:tgtEl>
                                        <p:attrNameLst>
                                          <p:attrName>style.visibility</p:attrName>
                                        </p:attrNameLst>
                                      </p:cBhvr>
                                      <p:to>
                                        <p:strVal val="visible"/>
                                      </p:to>
                                    </p:set>
                                    <p:animEffect transition="in" filter="dissolve">
                                      <p:cBhvr>
                                        <p:cTn id="153" dur="500"/>
                                        <p:tgtEl>
                                          <p:spTgt spid="31794"/>
                                        </p:tgtEl>
                                      </p:cBhvr>
                                    </p:animEffect>
                                  </p:childTnLst>
                                </p:cTn>
                              </p:par>
                            </p:childTnLst>
                          </p:cTn>
                        </p:par>
                        <p:par>
                          <p:cTn id="154" fill="hold" nodeType="afterGroup">
                            <p:stCondLst>
                              <p:cond delay="2000"/>
                            </p:stCondLst>
                            <p:childTnLst>
                              <p:par>
                                <p:cTn id="155" presetID="1" presetClass="entr" presetSubtype="0" fill="hold" grpId="0" nodeType="afterEffect">
                                  <p:stCondLst>
                                    <p:cond delay="0"/>
                                  </p:stCondLst>
                                  <p:childTnLst>
                                    <p:set>
                                      <p:cBhvr>
                                        <p:cTn id="156" dur="1" fill="hold">
                                          <p:stCondLst>
                                            <p:cond delay="0"/>
                                          </p:stCondLst>
                                        </p:cTn>
                                        <p:tgtEl>
                                          <p:spTgt spid="31790"/>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6" name="explode.wav"/>
                                        </p:tgtEl>
                                      </p:cMediaNode>
                                    </p:audio>
                                  </p:subTnLst>
                                </p:cTn>
                              </p:par>
                            </p:childTnLst>
                          </p:cTn>
                        </p:par>
                        <p:par>
                          <p:cTn id="157" fill="hold" nodeType="afterGroup">
                            <p:stCondLst>
                              <p:cond delay="2000"/>
                            </p:stCondLst>
                            <p:childTnLst>
                              <p:par>
                                <p:cTn id="158" presetID="3" presetClass="exit" presetSubtype="10" fill="hold" grpId="1" nodeType="afterEffect">
                                  <p:stCondLst>
                                    <p:cond delay="0"/>
                                  </p:stCondLst>
                                  <p:childTnLst>
                                    <p:animEffect transition="out" filter="blinds(horizontal)">
                                      <p:cBhvr>
                                        <p:cTn id="159" dur="500"/>
                                        <p:tgtEl>
                                          <p:spTgt spid="31790"/>
                                        </p:tgtEl>
                                      </p:cBhvr>
                                    </p:animEffect>
                                    <p:set>
                                      <p:cBhvr>
                                        <p:cTn id="160" dur="1" fill="hold">
                                          <p:stCondLst>
                                            <p:cond delay="499"/>
                                          </p:stCondLst>
                                        </p:cTn>
                                        <p:tgtEl>
                                          <p:spTgt spid="31790"/>
                                        </p:tgtEl>
                                        <p:attrNameLst>
                                          <p:attrName>style.visibility</p:attrName>
                                        </p:attrNameLst>
                                      </p:cBhvr>
                                      <p:to>
                                        <p:strVal val="hidden"/>
                                      </p:to>
                                    </p:set>
                                  </p:childTnLst>
                                </p:cTn>
                              </p:par>
                            </p:childTnLst>
                          </p:cTn>
                        </p:par>
                        <p:par>
                          <p:cTn id="161" fill="hold" nodeType="afterGroup">
                            <p:stCondLst>
                              <p:cond delay="2500"/>
                            </p:stCondLst>
                            <p:childTnLst>
                              <p:par>
                                <p:cTn id="162" presetID="9" presetClass="exit" presetSubtype="0" fill="hold" grpId="0" nodeType="afterEffect">
                                  <p:stCondLst>
                                    <p:cond delay="0"/>
                                  </p:stCondLst>
                                  <p:childTnLst>
                                    <p:animEffect transition="out" filter="dissolve">
                                      <p:cBhvr>
                                        <p:cTn id="163" dur="500"/>
                                        <p:tgtEl>
                                          <p:spTgt spid="29721"/>
                                        </p:tgtEl>
                                      </p:cBhvr>
                                    </p:animEffect>
                                    <p:set>
                                      <p:cBhvr>
                                        <p:cTn id="164" dur="1" fill="hold">
                                          <p:stCondLst>
                                            <p:cond delay="499"/>
                                          </p:stCondLst>
                                        </p:cTn>
                                        <p:tgtEl>
                                          <p:spTgt spid="29721"/>
                                        </p:tgtEl>
                                        <p:attrNameLst>
                                          <p:attrName>style.visibility</p:attrName>
                                        </p:attrNameLst>
                                      </p:cBhvr>
                                      <p:to>
                                        <p:strVal val="hidden"/>
                                      </p:to>
                                    </p:set>
                                  </p:childTnLst>
                                </p:cTn>
                              </p:par>
                              <p:par>
                                <p:cTn id="165" presetID="9" presetClass="entr" presetSubtype="0" fill="hold" nodeType="withEffect">
                                  <p:stCondLst>
                                    <p:cond delay="0"/>
                                  </p:stCondLst>
                                  <p:childTnLst>
                                    <p:set>
                                      <p:cBhvr>
                                        <p:cTn id="166" dur="1" fill="hold">
                                          <p:stCondLst>
                                            <p:cond delay="0"/>
                                          </p:stCondLst>
                                        </p:cTn>
                                        <p:tgtEl>
                                          <p:spTgt spid="31795"/>
                                        </p:tgtEl>
                                        <p:attrNameLst>
                                          <p:attrName>style.visibility</p:attrName>
                                        </p:attrNameLst>
                                      </p:cBhvr>
                                      <p:to>
                                        <p:strVal val="visible"/>
                                      </p:to>
                                    </p:set>
                                    <p:animEffect transition="in" filter="dissolve">
                                      <p:cBhvr>
                                        <p:cTn id="167" dur="1000"/>
                                        <p:tgtEl>
                                          <p:spTgt spid="31795"/>
                                        </p:tgtEl>
                                      </p:cBhvr>
                                    </p:animEffect>
                                  </p:childTnLst>
                                </p:cTn>
                              </p:par>
                              <p:par>
                                <p:cTn id="168" presetID="22" presetClass="exit" presetSubtype="4" fill="hold" grpId="1" nodeType="withEffect">
                                  <p:stCondLst>
                                    <p:cond delay="0"/>
                                  </p:stCondLst>
                                  <p:childTnLst>
                                    <p:animEffect transition="out" filter="wipe(down)">
                                      <p:cBhvr>
                                        <p:cTn id="169" dur="1000"/>
                                        <p:tgtEl>
                                          <p:spTgt spid="31875"/>
                                        </p:tgtEl>
                                      </p:cBhvr>
                                    </p:animEffect>
                                    <p:set>
                                      <p:cBhvr>
                                        <p:cTn id="170" dur="1" fill="hold">
                                          <p:stCondLst>
                                            <p:cond delay="999"/>
                                          </p:stCondLst>
                                        </p:cTn>
                                        <p:tgtEl>
                                          <p:spTgt spid="31875"/>
                                        </p:tgtEl>
                                        <p:attrNameLst>
                                          <p:attrName>style.visibility</p:attrName>
                                        </p:attrNameLst>
                                      </p:cBhvr>
                                      <p:to>
                                        <p:strVal val="hidden"/>
                                      </p:to>
                                    </p:se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0" presetClass="path" presetSubtype="0" accel="50000" decel="50000" fill="hold" grpId="1" nodeType="clickEffect">
                                  <p:stCondLst>
                                    <p:cond delay="0"/>
                                  </p:stCondLst>
                                  <p:childTnLst>
                                    <p:animMotion origin="layout" path="M -8.33333E-7 -2.22222E-6 L -0.01875 -0.04491 L -0.03889 -0.0912 " pathEditMode="relative" ptsTypes="AAA">
                                      <p:cBhvr>
                                        <p:cTn id="174" dur="2000" fill="hold"/>
                                        <p:tgtEl>
                                          <p:spTgt spid="31787"/>
                                        </p:tgtEl>
                                        <p:attrNameLst>
                                          <p:attrName>ppt_x</p:attrName>
                                          <p:attrName>ppt_y</p:attrName>
                                        </p:attrNameLst>
                                      </p:cBhvr>
                                    </p:animMotion>
                                  </p:childTnLst>
                                  <p:subTnLst>
                                    <p:audio>
                                      <p:cMediaNode>
                                        <p:cTn display="0" masterRel="sameClick">
                                          <p:stCondLst>
                                            <p:cond evt="begin" delay="0">
                                              <p:tn val="173"/>
                                            </p:cond>
                                          </p:stCondLst>
                                          <p:endCondLst>
                                            <p:cond evt="onStopAudio" delay="0">
                                              <p:tgtEl>
                                                <p:sldTgt/>
                                              </p:tgtEl>
                                            </p:cond>
                                          </p:endCondLst>
                                        </p:cTn>
                                        <p:tgtEl>
                                          <p:sndTgt r:embed="rId5" name="flyby.wav"/>
                                        </p:tgtEl>
                                      </p:cMediaNode>
                                    </p:audio>
                                  </p:subTnLst>
                                </p:cTn>
                              </p:par>
                              <p:par>
                                <p:cTn id="175" presetID="9" presetClass="entr" presetSubtype="0" fill="hold" grpId="0" nodeType="withEffect">
                                  <p:stCondLst>
                                    <p:cond delay="0"/>
                                  </p:stCondLst>
                                  <p:childTnLst>
                                    <p:set>
                                      <p:cBhvr>
                                        <p:cTn id="176" dur="1" fill="hold">
                                          <p:stCondLst>
                                            <p:cond delay="0"/>
                                          </p:stCondLst>
                                        </p:cTn>
                                        <p:tgtEl>
                                          <p:spTgt spid="31789"/>
                                        </p:tgtEl>
                                        <p:attrNameLst>
                                          <p:attrName>style.visibility</p:attrName>
                                        </p:attrNameLst>
                                      </p:cBhvr>
                                      <p:to>
                                        <p:strVal val="visible"/>
                                      </p:to>
                                    </p:set>
                                    <p:animEffect transition="in" filter="dissolve">
                                      <p:cBhvr>
                                        <p:cTn id="177" dur="1000"/>
                                        <p:tgtEl>
                                          <p:spTgt spid="31789"/>
                                        </p:tgtEl>
                                      </p:cBhvr>
                                    </p:animEffect>
                                  </p:childTnLst>
                                </p:cTn>
                              </p:par>
                            </p:childTnLst>
                          </p:cTn>
                        </p:par>
                        <p:par>
                          <p:cTn id="178" fill="hold" nodeType="afterGroup">
                            <p:stCondLst>
                              <p:cond delay="2000"/>
                            </p:stCondLst>
                            <p:childTnLst>
                              <p:par>
                                <p:cTn id="179" presetID="0" presetClass="path" presetSubtype="0" accel="50000" decel="50000" fill="hold" grpId="2" nodeType="afterEffect">
                                  <p:stCondLst>
                                    <p:cond delay="0"/>
                                  </p:stCondLst>
                                  <p:childTnLst>
                                    <p:animMotion origin="layout" path="M -0.03889 -0.0912 L -0.05208 -0.14537 L -0.06129 -0.2449 " pathEditMode="relative" rAng="0" ptsTypes="AAA">
                                      <p:cBhvr>
                                        <p:cTn id="180" dur="2000" fill="hold"/>
                                        <p:tgtEl>
                                          <p:spTgt spid="31787"/>
                                        </p:tgtEl>
                                        <p:attrNameLst>
                                          <p:attrName>ppt_x</p:attrName>
                                          <p:attrName>ppt_y</p:attrName>
                                        </p:attrNameLst>
                                      </p:cBhvr>
                                      <p:rCtr x="-1128" y="-7685"/>
                                    </p:animMotion>
                                  </p:childTnLst>
                                  <p:subTnLst>
                                    <p:audio>
                                      <p:cMediaNode>
                                        <p:cTn display="0" masterRel="sameClick">
                                          <p:stCondLst>
                                            <p:cond evt="begin" delay="0">
                                              <p:tn val="179"/>
                                            </p:cond>
                                          </p:stCondLst>
                                          <p:endCondLst>
                                            <p:cond evt="onStopAudio" delay="0">
                                              <p:tgtEl>
                                                <p:sldTgt/>
                                              </p:tgtEl>
                                            </p:cond>
                                          </p:endCondLst>
                                        </p:cTn>
                                        <p:tgtEl>
                                          <p:sndTgt r:embed="rId5" name="flyby.wav"/>
                                        </p:tgtEl>
                                      </p:cMediaNode>
                                    </p:audio>
                                  </p:subTnLst>
                                </p:cTn>
                              </p:par>
                              <p:par>
                                <p:cTn id="181" presetID="0" presetClass="path" presetSubtype="0" accel="50000" decel="50000" fill="hold" grpId="1" nodeType="withEffect">
                                  <p:stCondLst>
                                    <p:cond delay="0"/>
                                  </p:stCondLst>
                                  <p:childTnLst>
                                    <p:animMotion origin="layout" path="M 3.88889E-6 -0.00069 L -0.00973 -0.02662 L -0.02188 -0.07616 L -0.03559 -0.14005 " pathEditMode="relative" rAng="0" ptsTypes="AAAA">
                                      <p:cBhvr>
                                        <p:cTn id="182" dur="2000" fill="hold"/>
                                        <p:tgtEl>
                                          <p:spTgt spid="31789"/>
                                        </p:tgtEl>
                                        <p:attrNameLst>
                                          <p:attrName>ppt_x</p:attrName>
                                          <p:attrName>ppt_y</p:attrName>
                                        </p:attrNameLst>
                                      </p:cBhvr>
                                      <p:rCtr x="-1788" y="-6968"/>
                                    </p:animMotion>
                                  </p:childTnLst>
                                </p:cTn>
                              </p:par>
                            </p:childTnLst>
                          </p:cTn>
                        </p:par>
                        <p:par>
                          <p:cTn id="183" fill="hold" nodeType="afterGroup">
                            <p:stCondLst>
                              <p:cond delay="4000"/>
                            </p:stCondLst>
                            <p:childTnLst>
                              <p:par>
                                <p:cTn id="184" presetID="1" presetClass="entr" presetSubtype="0" fill="hold" grpId="0" nodeType="afterEffect">
                                  <p:stCondLst>
                                    <p:cond delay="0"/>
                                  </p:stCondLst>
                                  <p:childTnLst>
                                    <p:set>
                                      <p:cBhvr>
                                        <p:cTn id="185" dur="1" fill="hold">
                                          <p:stCondLst>
                                            <p:cond delay="0"/>
                                          </p:stCondLst>
                                        </p:cTn>
                                        <p:tgtEl>
                                          <p:spTgt spid="31784"/>
                                        </p:tgtEl>
                                        <p:attrNameLst>
                                          <p:attrName>style.visibility</p:attrName>
                                        </p:attrNameLst>
                                      </p:cBhvr>
                                      <p:to>
                                        <p:strVal val="visible"/>
                                      </p:to>
                                    </p:set>
                                  </p:childTnLst>
                                  <p:subTnLst>
                                    <p:audio>
                                      <p:cMediaNode>
                                        <p:cTn display="0" masterRel="sameClick">
                                          <p:stCondLst>
                                            <p:cond evt="begin" delay="0">
                                              <p:tn val="184"/>
                                            </p:cond>
                                          </p:stCondLst>
                                          <p:endCondLst>
                                            <p:cond evt="onStopAudio" delay="0">
                                              <p:tgtEl>
                                                <p:sldTgt/>
                                              </p:tgtEl>
                                            </p:cond>
                                          </p:endCondLst>
                                        </p:cTn>
                                        <p:tgtEl>
                                          <p:sndTgt r:embed="rId6" name="explode.wav"/>
                                        </p:tgtEl>
                                      </p:cMediaNode>
                                    </p:audio>
                                  </p:subTnLst>
                                </p:cTn>
                              </p:par>
                            </p:childTnLst>
                          </p:cTn>
                        </p:par>
                        <p:par>
                          <p:cTn id="186" fill="hold" nodeType="afterGroup">
                            <p:stCondLst>
                              <p:cond delay="4000"/>
                            </p:stCondLst>
                            <p:childTnLst>
                              <p:par>
                                <p:cTn id="187" presetID="3" presetClass="exit" presetSubtype="10" fill="hold" grpId="1" nodeType="afterEffect">
                                  <p:stCondLst>
                                    <p:cond delay="0"/>
                                  </p:stCondLst>
                                  <p:childTnLst>
                                    <p:animEffect transition="out" filter="blinds(horizontal)">
                                      <p:cBhvr>
                                        <p:cTn id="188" dur="500"/>
                                        <p:tgtEl>
                                          <p:spTgt spid="31784"/>
                                        </p:tgtEl>
                                      </p:cBhvr>
                                    </p:animEffect>
                                    <p:set>
                                      <p:cBhvr>
                                        <p:cTn id="189" dur="1" fill="hold">
                                          <p:stCondLst>
                                            <p:cond delay="499"/>
                                          </p:stCondLst>
                                        </p:cTn>
                                        <p:tgtEl>
                                          <p:spTgt spid="31784"/>
                                        </p:tgtEl>
                                        <p:attrNameLst>
                                          <p:attrName>style.visibility</p:attrName>
                                        </p:attrNameLst>
                                      </p:cBhvr>
                                      <p:to>
                                        <p:strVal val="hidden"/>
                                      </p:to>
                                    </p:set>
                                  </p:childTnLst>
                                </p:cTn>
                              </p:par>
                            </p:childTnLst>
                          </p:cTn>
                        </p:par>
                        <p:par>
                          <p:cTn id="190" fill="hold" nodeType="afterGroup">
                            <p:stCondLst>
                              <p:cond delay="4500"/>
                            </p:stCondLst>
                            <p:childTnLst>
                              <p:par>
                                <p:cTn id="191" presetID="1" presetClass="entr" presetSubtype="0" fill="hold" grpId="0" nodeType="afterEffect">
                                  <p:stCondLst>
                                    <p:cond delay="0"/>
                                  </p:stCondLst>
                                  <p:childTnLst>
                                    <p:set>
                                      <p:cBhvr>
                                        <p:cTn id="192" dur="1" fill="hold">
                                          <p:stCondLst>
                                            <p:cond delay="0"/>
                                          </p:stCondLst>
                                        </p:cTn>
                                        <p:tgtEl>
                                          <p:spTgt spid="31785"/>
                                        </p:tgtEl>
                                        <p:attrNameLst>
                                          <p:attrName>style.visibility</p:attrName>
                                        </p:attrNameLst>
                                      </p:cBhvr>
                                      <p:to>
                                        <p:strVal val="visible"/>
                                      </p:to>
                                    </p:set>
                                  </p:childTnLst>
                                  <p:subTnLst>
                                    <p:audio>
                                      <p:cMediaNode>
                                        <p:cTn display="0" masterRel="sameClick">
                                          <p:stCondLst>
                                            <p:cond evt="begin" delay="0">
                                              <p:tn val="191"/>
                                            </p:cond>
                                          </p:stCondLst>
                                          <p:endCondLst>
                                            <p:cond evt="onStopAudio" delay="0">
                                              <p:tgtEl>
                                                <p:sldTgt/>
                                              </p:tgtEl>
                                            </p:cond>
                                          </p:endCondLst>
                                        </p:cTn>
                                        <p:tgtEl>
                                          <p:sndTgt r:embed="rId6" name="explode.wav"/>
                                        </p:tgtEl>
                                      </p:cMediaNode>
                                    </p:audio>
                                  </p:subTnLst>
                                </p:cTn>
                              </p:par>
                            </p:childTnLst>
                          </p:cTn>
                        </p:par>
                        <p:par>
                          <p:cTn id="193" fill="hold" nodeType="afterGroup">
                            <p:stCondLst>
                              <p:cond delay="4500"/>
                            </p:stCondLst>
                            <p:childTnLst>
                              <p:par>
                                <p:cTn id="194" presetID="3" presetClass="exit" presetSubtype="10" fill="hold" grpId="1" nodeType="afterEffect">
                                  <p:stCondLst>
                                    <p:cond delay="0"/>
                                  </p:stCondLst>
                                  <p:childTnLst>
                                    <p:animEffect transition="out" filter="blinds(horizontal)">
                                      <p:cBhvr>
                                        <p:cTn id="195" dur="500"/>
                                        <p:tgtEl>
                                          <p:spTgt spid="31785"/>
                                        </p:tgtEl>
                                      </p:cBhvr>
                                    </p:animEffect>
                                    <p:set>
                                      <p:cBhvr>
                                        <p:cTn id="196" dur="1" fill="hold">
                                          <p:stCondLst>
                                            <p:cond delay="499"/>
                                          </p:stCondLst>
                                        </p:cTn>
                                        <p:tgtEl>
                                          <p:spTgt spid="31785"/>
                                        </p:tgtEl>
                                        <p:attrNameLst>
                                          <p:attrName>style.visibility</p:attrName>
                                        </p:attrNameLst>
                                      </p:cBhvr>
                                      <p:to>
                                        <p:strVal val="hidden"/>
                                      </p:to>
                                    </p:set>
                                  </p:childTnLst>
                                </p:cTn>
                              </p:par>
                            </p:childTnLst>
                          </p:cTn>
                        </p:par>
                        <p:par>
                          <p:cTn id="197" fill="hold" nodeType="afterGroup">
                            <p:stCondLst>
                              <p:cond delay="5000"/>
                            </p:stCondLst>
                            <p:childTnLst>
                              <p:par>
                                <p:cTn id="198" presetID="1" presetClass="entr" presetSubtype="0" fill="hold" grpId="0" nodeType="afterEffect">
                                  <p:stCondLst>
                                    <p:cond delay="0"/>
                                  </p:stCondLst>
                                  <p:childTnLst>
                                    <p:set>
                                      <p:cBhvr>
                                        <p:cTn id="199" dur="1" fill="hold">
                                          <p:stCondLst>
                                            <p:cond delay="0"/>
                                          </p:stCondLst>
                                        </p:cTn>
                                        <p:tgtEl>
                                          <p:spTgt spid="31786"/>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6" name="explode.wav"/>
                                        </p:tgtEl>
                                      </p:cMediaNode>
                                    </p:audio>
                                  </p:subTnLst>
                                </p:cTn>
                              </p:par>
                            </p:childTnLst>
                          </p:cTn>
                        </p:par>
                        <p:par>
                          <p:cTn id="200" fill="hold" nodeType="afterGroup">
                            <p:stCondLst>
                              <p:cond delay="5000"/>
                            </p:stCondLst>
                            <p:childTnLst>
                              <p:par>
                                <p:cTn id="201" presetID="3" presetClass="exit" presetSubtype="10" fill="hold" grpId="1" nodeType="afterEffect">
                                  <p:stCondLst>
                                    <p:cond delay="0"/>
                                  </p:stCondLst>
                                  <p:childTnLst>
                                    <p:animEffect transition="out" filter="blinds(horizontal)">
                                      <p:cBhvr>
                                        <p:cTn id="202" dur="500"/>
                                        <p:tgtEl>
                                          <p:spTgt spid="31786"/>
                                        </p:tgtEl>
                                      </p:cBhvr>
                                    </p:animEffect>
                                    <p:set>
                                      <p:cBhvr>
                                        <p:cTn id="203" dur="1" fill="hold">
                                          <p:stCondLst>
                                            <p:cond delay="499"/>
                                          </p:stCondLst>
                                        </p:cTn>
                                        <p:tgtEl>
                                          <p:spTgt spid="31786"/>
                                        </p:tgtEl>
                                        <p:attrNameLst>
                                          <p:attrName>style.visibility</p:attrName>
                                        </p:attrNameLst>
                                      </p:cBhvr>
                                      <p:to>
                                        <p:strVal val="hidden"/>
                                      </p:to>
                                    </p:set>
                                  </p:childTnLst>
                                </p:cTn>
                              </p:par>
                            </p:childTnLst>
                          </p:cTn>
                        </p:par>
                        <p:par>
                          <p:cTn id="204" fill="hold" nodeType="afterGroup">
                            <p:stCondLst>
                              <p:cond delay="5500"/>
                            </p:stCondLst>
                            <p:childTnLst>
                              <p:par>
                                <p:cTn id="205" presetID="9" presetClass="exit" presetSubtype="0" fill="hold" grpId="2" nodeType="afterEffect">
                                  <p:stCondLst>
                                    <p:cond delay="0"/>
                                  </p:stCondLst>
                                  <p:childTnLst>
                                    <p:animEffect transition="out" filter="dissolve">
                                      <p:cBhvr>
                                        <p:cTn id="206" dur="500"/>
                                        <p:tgtEl>
                                          <p:spTgt spid="31789"/>
                                        </p:tgtEl>
                                      </p:cBhvr>
                                    </p:animEffect>
                                    <p:set>
                                      <p:cBhvr>
                                        <p:cTn id="207" dur="1" fill="hold">
                                          <p:stCondLst>
                                            <p:cond delay="499"/>
                                          </p:stCondLst>
                                        </p:cTn>
                                        <p:tgtEl>
                                          <p:spTgt spid="31789"/>
                                        </p:tgtEl>
                                        <p:attrNameLst>
                                          <p:attrName>style.visibility</p:attrName>
                                        </p:attrNameLst>
                                      </p:cBhvr>
                                      <p:to>
                                        <p:strVal val="hidden"/>
                                      </p:to>
                                    </p:set>
                                  </p:childTnLst>
                                </p:cTn>
                              </p:par>
                              <p:par>
                                <p:cTn id="208" presetID="9" presetClass="exit" presetSubtype="0" fill="hold" grpId="3" nodeType="withEffect">
                                  <p:stCondLst>
                                    <p:cond delay="0"/>
                                  </p:stCondLst>
                                  <p:childTnLst>
                                    <p:animEffect transition="out" filter="dissolve">
                                      <p:cBhvr>
                                        <p:cTn id="209" dur="500"/>
                                        <p:tgtEl>
                                          <p:spTgt spid="31787"/>
                                        </p:tgtEl>
                                      </p:cBhvr>
                                    </p:animEffect>
                                    <p:set>
                                      <p:cBhvr>
                                        <p:cTn id="210" dur="1" fill="hold">
                                          <p:stCondLst>
                                            <p:cond delay="499"/>
                                          </p:stCondLst>
                                        </p:cTn>
                                        <p:tgtEl>
                                          <p:spTgt spid="31787"/>
                                        </p:tgtEl>
                                        <p:attrNameLst>
                                          <p:attrName>style.visibility</p:attrName>
                                        </p:attrNameLst>
                                      </p:cBhvr>
                                      <p:to>
                                        <p:strVal val="hidden"/>
                                      </p:to>
                                    </p:set>
                                  </p:childTnLst>
                                </p:cTn>
                              </p:par>
                            </p:childTnLst>
                          </p:cTn>
                        </p:par>
                        <p:par>
                          <p:cTn id="211" fill="hold" nodeType="afterGroup">
                            <p:stCondLst>
                              <p:cond delay="6000"/>
                            </p:stCondLst>
                            <p:childTnLst>
                              <p:par>
                                <p:cTn id="212" presetID="22" presetClass="entr" presetSubtype="4" fill="hold" nodeType="afterEffect">
                                  <p:stCondLst>
                                    <p:cond delay="0"/>
                                  </p:stCondLst>
                                  <p:childTnLst>
                                    <p:set>
                                      <p:cBhvr>
                                        <p:cTn id="213" dur="1" fill="hold">
                                          <p:stCondLst>
                                            <p:cond delay="0"/>
                                          </p:stCondLst>
                                        </p:cTn>
                                        <p:tgtEl>
                                          <p:spTgt spid="31781"/>
                                        </p:tgtEl>
                                        <p:attrNameLst>
                                          <p:attrName>style.visibility</p:attrName>
                                        </p:attrNameLst>
                                      </p:cBhvr>
                                      <p:to>
                                        <p:strVal val="visible"/>
                                      </p:to>
                                    </p:set>
                                    <p:animEffect transition="in" filter="wipe(down)">
                                      <p:cBhvr>
                                        <p:cTn id="214" dur="500"/>
                                        <p:tgtEl>
                                          <p:spTgt spid="31781"/>
                                        </p:tgtEl>
                                      </p:cBhvr>
                                    </p:animEffect>
                                  </p:childTnLst>
                                  <p:subTnLst>
                                    <p:audio>
                                      <p:cMediaNode>
                                        <p:cTn display="0" masterRel="sameClick">
                                          <p:stCondLst>
                                            <p:cond evt="begin" delay="0">
                                              <p:tn val="212"/>
                                            </p:cond>
                                          </p:stCondLst>
                                          <p:endCondLst>
                                            <p:cond evt="onStopAudio" delay="0">
                                              <p:tgtEl>
                                                <p:sldTgt/>
                                              </p:tgtEl>
                                            </p:cond>
                                          </p:endCondLst>
                                        </p:cTn>
                                        <p:tgtEl>
                                          <p:sndTgt r:embed="rId8" name="Sizzle.wav"/>
                                        </p:tgtEl>
                                      </p:cMediaNode>
                                    </p:audio>
                                  </p:subTnLst>
                                </p:cTn>
                              </p:par>
                            </p:childTnLst>
                          </p:cTn>
                        </p:par>
                        <p:par>
                          <p:cTn id="215" fill="hold" nodeType="afterGroup">
                            <p:stCondLst>
                              <p:cond delay="6500"/>
                            </p:stCondLst>
                            <p:childTnLst>
                              <p:par>
                                <p:cTn id="216" presetID="22" presetClass="entr" presetSubtype="4" fill="hold" nodeType="afterEffect">
                                  <p:stCondLst>
                                    <p:cond delay="0"/>
                                  </p:stCondLst>
                                  <p:childTnLst>
                                    <p:set>
                                      <p:cBhvr>
                                        <p:cTn id="217" dur="1" fill="hold">
                                          <p:stCondLst>
                                            <p:cond delay="0"/>
                                          </p:stCondLst>
                                        </p:cTn>
                                        <p:tgtEl>
                                          <p:spTgt spid="31796"/>
                                        </p:tgtEl>
                                        <p:attrNameLst>
                                          <p:attrName>style.visibility</p:attrName>
                                        </p:attrNameLst>
                                      </p:cBhvr>
                                      <p:to>
                                        <p:strVal val="visible"/>
                                      </p:to>
                                    </p:set>
                                    <p:animEffect transition="in" filter="wipe(down)">
                                      <p:cBhvr>
                                        <p:cTn id="218" dur="500"/>
                                        <p:tgtEl>
                                          <p:spTgt spid="31796"/>
                                        </p:tgtEl>
                                      </p:cBhvr>
                                    </p:animEffect>
                                  </p:childTnLst>
                                  <p:subTnLst>
                                    <p:audio>
                                      <p:cMediaNode>
                                        <p:cTn display="0" masterRel="sameClick">
                                          <p:stCondLst>
                                            <p:cond evt="begin" delay="0">
                                              <p:tn val="216"/>
                                            </p:cond>
                                          </p:stCondLst>
                                          <p:endCondLst>
                                            <p:cond evt="onStopAudio" delay="0">
                                              <p:tgtEl>
                                                <p:sldTgt/>
                                              </p:tgtEl>
                                            </p:cond>
                                          </p:endCondLst>
                                        </p:cTn>
                                        <p:tgtEl>
                                          <p:sndTgt r:embed="rId8" name="Sizzle.wav"/>
                                        </p:tgtEl>
                                      </p:cMediaNode>
                                    </p:audio>
                                  </p:subTnLst>
                                </p:cTn>
                              </p:par>
                            </p:childTnLst>
                          </p:cTn>
                        </p:par>
                        <p:par>
                          <p:cTn id="219" fill="hold" nodeType="afterGroup">
                            <p:stCondLst>
                              <p:cond delay="7000"/>
                            </p:stCondLst>
                            <p:childTnLst>
                              <p:par>
                                <p:cTn id="220" presetID="22" presetClass="entr" presetSubtype="4" fill="hold" nodeType="afterEffect">
                                  <p:stCondLst>
                                    <p:cond delay="0"/>
                                  </p:stCondLst>
                                  <p:childTnLst>
                                    <p:set>
                                      <p:cBhvr>
                                        <p:cTn id="221" dur="1" fill="hold">
                                          <p:stCondLst>
                                            <p:cond delay="0"/>
                                          </p:stCondLst>
                                        </p:cTn>
                                        <p:tgtEl>
                                          <p:spTgt spid="31797"/>
                                        </p:tgtEl>
                                        <p:attrNameLst>
                                          <p:attrName>style.visibility</p:attrName>
                                        </p:attrNameLst>
                                      </p:cBhvr>
                                      <p:to>
                                        <p:strVal val="visible"/>
                                      </p:to>
                                    </p:set>
                                    <p:animEffect transition="in" filter="wipe(down)">
                                      <p:cBhvr>
                                        <p:cTn id="222" dur="500"/>
                                        <p:tgtEl>
                                          <p:spTgt spid="31797"/>
                                        </p:tgtEl>
                                      </p:cBhvr>
                                    </p:animEffect>
                                  </p:childTnLst>
                                  <p:subTnLst>
                                    <p:audio>
                                      <p:cMediaNode>
                                        <p:cTn display="0" masterRel="sameClick">
                                          <p:stCondLst>
                                            <p:cond evt="begin" delay="0">
                                              <p:tn val="220"/>
                                            </p:cond>
                                          </p:stCondLst>
                                          <p:endCondLst>
                                            <p:cond evt="onStopAudio" delay="0">
                                              <p:tgtEl>
                                                <p:sldTgt/>
                                              </p:tgtEl>
                                            </p:cond>
                                          </p:endCondLst>
                                        </p:cTn>
                                        <p:tgtEl>
                                          <p:sndTgt r:embed="rId8" name="Sizzle.wav"/>
                                        </p:tgtEl>
                                      </p:cMediaNode>
                                    </p:audio>
                                  </p:sub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1" fill="hold" grpId="0" nodeType="clickEffect">
                                  <p:stCondLst>
                                    <p:cond delay="0"/>
                                  </p:stCondLst>
                                  <p:childTnLst>
                                    <p:set>
                                      <p:cBhvr>
                                        <p:cTn id="226" dur="1" fill="hold">
                                          <p:stCondLst>
                                            <p:cond delay="0"/>
                                          </p:stCondLst>
                                        </p:cTn>
                                        <p:tgtEl>
                                          <p:spTgt spid="31802"/>
                                        </p:tgtEl>
                                        <p:attrNameLst>
                                          <p:attrName>style.visibility</p:attrName>
                                        </p:attrNameLst>
                                      </p:cBhvr>
                                      <p:to>
                                        <p:strVal val="visible"/>
                                      </p:to>
                                    </p:set>
                                    <p:animEffect transition="in" filter="wipe(up)">
                                      <p:cBhvr>
                                        <p:cTn id="227" dur="2000"/>
                                        <p:tgtEl>
                                          <p:spTgt spid="31802"/>
                                        </p:tgtEl>
                                      </p:cBhvr>
                                    </p:animEffect>
                                  </p:childTnLst>
                                  <p:subTnLst>
                                    <p:audio>
                                      <p:cMediaNode>
                                        <p:cTn display="0" masterRel="sameClick">
                                          <p:stCondLst>
                                            <p:cond evt="begin" delay="0">
                                              <p:tn val="225"/>
                                            </p:cond>
                                          </p:stCondLst>
                                          <p:endCondLst>
                                            <p:cond evt="onStopAudio" delay="0">
                                              <p:tgtEl>
                                                <p:sldTgt/>
                                              </p:tgtEl>
                                            </p:cond>
                                          </p:endCondLst>
                                        </p:cTn>
                                        <p:tgtEl>
                                          <p:sndTgt r:embed="rId7" name="shiphorn.wav"/>
                                        </p:tgtEl>
                                      </p:cMediaNode>
                                    </p:audio>
                                  </p:subTnLst>
                                </p:cTn>
                              </p:par>
                              <p:par>
                                <p:cTn id="228" presetID="9" presetClass="entr" presetSubtype="0" fill="hold" nodeType="withEffect">
                                  <p:stCondLst>
                                    <p:cond delay="0"/>
                                  </p:stCondLst>
                                  <p:childTnLst>
                                    <p:set>
                                      <p:cBhvr>
                                        <p:cTn id="229" dur="1" fill="hold">
                                          <p:stCondLst>
                                            <p:cond delay="0"/>
                                          </p:stCondLst>
                                        </p:cTn>
                                        <p:tgtEl>
                                          <p:spTgt spid="32029"/>
                                        </p:tgtEl>
                                        <p:attrNameLst>
                                          <p:attrName>style.visibility</p:attrName>
                                        </p:attrNameLst>
                                      </p:cBhvr>
                                      <p:to>
                                        <p:strVal val="visible"/>
                                      </p:to>
                                    </p:set>
                                    <p:animEffect transition="in" filter="dissolve">
                                      <p:cBhvr>
                                        <p:cTn id="230" dur="2000"/>
                                        <p:tgtEl>
                                          <p:spTgt spid="32029"/>
                                        </p:tgtEl>
                                      </p:cBhvr>
                                    </p:animEffect>
                                  </p:childTnLst>
                                </p:cTn>
                              </p:par>
                            </p:childTnLst>
                          </p:cTn>
                        </p:par>
                        <p:par>
                          <p:cTn id="231" fill="hold" nodeType="afterGroup">
                            <p:stCondLst>
                              <p:cond delay="2000"/>
                            </p:stCondLst>
                            <p:childTnLst>
                              <p:par>
                                <p:cTn id="232" presetID="1" presetClass="entr" presetSubtype="0" fill="hold" grpId="0" nodeType="afterEffect">
                                  <p:stCondLst>
                                    <p:cond delay="0"/>
                                  </p:stCondLst>
                                  <p:childTnLst>
                                    <p:set>
                                      <p:cBhvr>
                                        <p:cTn id="233" dur="1" fill="hold">
                                          <p:stCondLst>
                                            <p:cond delay="0"/>
                                          </p:stCondLst>
                                        </p:cTn>
                                        <p:tgtEl>
                                          <p:spTgt spid="32027"/>
                                        </p:tgtEl>
                                        <p:attrNameLst>
                                          <p:attrName>style.visibility</p:attrName>
                                        </p:attrNameLst>
                                      </p:cBhvr>
                                      <p:to>
                                        <p:strVal val="visible"/>
                                      </p:to>
                                    </p:set>
                                  </p:childTnLst>
                                  <p:subTnLst>
                                    <p:audio>
                                      <p:cMediaNode>
                                        <p:cTn display="0" masterRel="sameClick">
                                          <p:stCondLst>
                                            <p:cond evt="begin" delay="0">
                                              <p:tn val="232"/>
                                            </p:cond>
                                          </p:stCondLst>
                                          <p:endCondLst>
                                            <p:cond evt="onStopAudio" delay="0">
                                              <p:tgtEl>
                                                <p:sldTgt/>
                                              </p:tgtEl>
                                            </p:cond>
                                          </p:endCondLst>
                                        </p:cTn>
                                        <p:tgtEl>
                                          <p:sndTgt r:embed="rId6" name="explode.wav"/>
                                        </p:tgtEl>
                                      </p:cMediaNode>
                                    </p:audio>
                                  </p:subTnLst>
                                </p:cTn>
                              </p:par>
                            </p:childTnLst>
                          </p:cTn>
                        </p:par>
                        <p:par>
                          <p:cTn id="234" fill="hold" nodeType="afterGroup">
                            <p:stCondLst>
                              <p:cond delay="2000"/>
                            </p:stCondLst>
                            <p:childTnLst>
                              <p:par>
                                <p:cTn id="235" presetID="3" presetClass="exit" presetSubtype="10" fill="hold" grpId="1" nodeType="afterEffect">
                                  <p:stCondLst>
                                    <p:cond delay="0"/>
                                  </p:stCondLst>
                                  <p:childTnLst>
                                    <p:animEffect transition="out" filter="blinds(horizontal)">
                                      <p:cBhvr>
                                        <p:cTn id="236" dur="500"/>
                                        <p:tgtEl>
                                          <p:spTgt spid="32027"/>
                                        </p:tgtEl>
                                      </p:cBhvr>
                                    </p:animEffect>
                                    <p:set>
                                      <p:cBhvr>
                                        <p:cTn id="237" dur="1" fill="hold">
                                          <p:stCondLst>
                                            <p:cond delay="499"/>
                                          </p:stCondLst>
                                        </p:cTn>
                                        <p:tgtEl>
                                          <p:spTgt spid="32027"/>
                                        </p:tgtEl>
                                        <p:attrNameLst>
                                          <p:attrName>style.visibility</p:attrName>
                                        </p:attrNameLst>
                                      </p:cBhvr>
                                      <p:to>
                                        <p:strVal val="hidden"/>
                                      </p:to>
                                    </p:set>
                                  </p:childTnLst>
                                </p:cTn>
                              </p:par>
                              <p:par>
                                <p:cTn id="238" presetID="9" presetClass="entr" presetSubtype="0" fill="hold" nodeType="withEffect">
                                  <p:stCondLst>
                                    <p:cond delay="0"/>
                                  </p:stCondLst>
                                  <p:childTnLst>
                                    <p:set>
                                      <p:cBhvr>
                                        <p:cTn id="239" dur="1" fill="hold">
                                          <p:stCondLst>
                                            <p:cond delay="0"/>
                                          </p:stCondLst>
                                        </p:cTn>
                                        <p:tgtEl>
                                          <p:spTgt spid="32028"/>
                                        </p:tgtEl>
                                        <p:attrNameLst>
                                          <p:attrName>style.visibility</p:attrName>
                                        </p:attrNameLst>
                                      </p:cBhvr>
                                      <p:to>
                                        <p:strVal val="visible"/>
                                      </p:to>
                                    </p:set>
                                    <p:animEffect transition="in" filter="dissolve">
                                      <p:cBhvr>
                                        <p:cTn id="240" dur="1000"/>
                                        <p:tgtEl>
                                          <p:spTgt spid="32028"/>
                                        </p:tgtEl>
                                      </p:cBhvr>
                                    </p:animEffect>
                                  </p:childTnLst>
                                </p:cTn>
                              </p:par>
                            </p:childTnLst>
                          </p:cTn>
                        </p:par>
                        <p:par>
                          <p:cTn id="241" fill="hold" nodeType="afterGroup">
                            <p:stCondLst>
                              <p:cond delay="3000"/>
                            </p:stCondLst>
                            <p:childTnLst>
                              <p:par>
                                <p:cTn id="242" presetID="1" presetClass="entr" presetSubtype="0" fill="hold" grpId="0" nodeType="afterEffect">
                                  <p:stCondLst>
                                    <p:cond delay="0"/>
                                  </p:stCondLst>
                                  <p:childTnLst>
                                    <p:set>
                                      <p:cBhvr>
                                        <p:cTn id="243" dur="1" fill="hold">
                                          <p:stCondLst>
                                            <p:cond delay="0"/>
                                          </p:stCondLst>
                                        </p:cTn>
                                        <p:tgtEl>
                                          <p:spTgt spid="32015"/>
                                        </p:tgtEl>
                                        <p:attrNameLst>
                                          <p:attrName>style.visibility</p:attrName>
                                        </p:attrNameLst>
                                      </p:cBhvr>
                                      <p:to>
                                        <p:strVal val="visible"/>
                                      </p:to>
                                    </p:set>
                                  </p:childTnLst>
                                  <p:subTnLst>
                                    <p:audio>
                                      <p:cMediaNode>
                                        <p:cTn display="0" masterRel="sameClick">
                                          <p:stCondLst>
                                            <p:cond evt="begin" delay="0">
                                              <p:tn val="242"/>
                                            </p:cond>
                                          </p:stCondLst>
                                          <p:endCondLst>
                                            <p:cond evt="onStopAudio" delay="0">
                                              <p:tgtEl>
                                                <p:sldTgt/>
                                              </p:tgtEl>
                                            </p:cond>
                                          </p:endCondLst>
                                        </p:cTn>
                                        <p:tgtEl>
                                          <p:sndTgt r:embed="rId6" name="explode.wav"/>
                                        </p:tgtEl>
                                      </p:cMediaNode>
                                    </p:audio>
                                  </p:subTnLst>
                                </p:cTn>
                              </p:par>
                            </p:childTnLst>
                          </p:cTn>
                        </p:par>
                        <p:par>
                          <p:cTn id="244" fill="hold" nodeType="afterGroup">
                            <p:stCondLst>
                              <p:cond delay="3000"/>
                            </p:stCondLst>
                            <p:childTnLst>
                              <p:par>
                                <p:cTn id="245" presetID="3" presetClass="exit" presetSubtype="10" fill="hold" grpId="1" nodeType="afterEffect">
                                  <p:stCondLst>
                                    <p:cond delay="0"/>
                                  </p:stCondLst>
                                  <p:childTnLst>
                                    <p:animEffect transition="out" filter="blinds(horizontal)">
                                      <p:cBhvr>
                                        <p:cTn id="246" dur="500"/>
                                        <p:tgtEl>
                                          <p:spTgt spid="32015"/>
                                        </p:tgtEl>
                                      </p:cBhvr>
                                    </p:animEffect>
                                    <p:set>
                                      <p:cBhvr>
                                        <p:cTn id="247" dur="1" fill="hold">
                                          <p:stCondLst>
                                            <p:cond delay="499"/>
                                          </p:stCondLst>
                                        </p:cTn>
                                        <p:tgtEl>
                                          <p:spTgt spid="32015"/>
                                        </p:tgtEl>
                                        <p:attrNameLst>
                                          <p:attrName>style.visibility</p:attrName>
                                        </p:attrNameLst>
                                      </p:cBhvr>
                                      <p:to>
                                        <p:strVal val="hidden"/>
                                      </p:to>
                                    </p:set>
                                  </p:childTnLst>
                                </p:cTn>
                              </p:par>
                              <p:par>
                                <p:cTn id="248" presetID="9" presetClass="entr" presetSubtype="0" fill="hold" nodeType="withEffect">
                                  <p:stCondLst>
                                    <p:cond delay="0"/>
                                  </p:stCondLst>
                                  <p:childTnLst>
                                    <p:set>
                                      <p:cBhvr>
                                        <p:cTn id="249" dur="1" fill="hold">
                                          <p:stCondLst>
                                            <p:cond delay="0"/>
                                          </p:stCondLst>
                                        </p:cTn>
                                        <p:tgtEl>
                                          <p:spTgt spid="32017"/>
                                        </p:tgtEl>
                                        <p:attrNameLst>
                                          <p:attrName>style.visibility</p:attrName>
                                        </p:attrNameLst>
                                      </p:cBhvr>
                                      <p:to>
                                        <p:strVal val="visible"/>
                                      </p:to>
                                    </p:set>
                                    <p:animEffect transition="in" filter="dissolve">
                                      <p:cBhvr>
                                        <p:cTn id="250" dur="1000"/>
                                        <p:tgtEl>
                                          <p:spTgt spid="32017"/>
                                        </p:tgtEl>
                                      </p:cBhvr>
                                    </p:animEffect>
                                  </p:childTnLst>
                                </p:cTn>
                              </p:par>
                            </p:childTnLst>
                          </p:cTn>
                        </p:par>
                        <p:par>
                          <p:cTn id="251" fill="hold" nodeType="afterGroup">
                            <p:stCondLst>
                              <p:cond delay="4000"/>
                            </p:stCondLst>
                            <p:childTnLst>
                              <p:par>
                                <p:cTn id="252" presetID="1" presetClass="entr" presetSubtype="0" fill="hold" grpId="0" nodeType="afterEffect">
                                  <p:stCondLst>
                                    <p:cond delay="0"/>
                                  </p:stCondLst>
                                  <p:childTnLst>
                                    <p:set>
                                      <p:cBhvr>
                                        <p:cTn id="253" dur="1" fill="hold">
                                          <p:stCondLst>
                                            <p:cond delay="0"/>
                                          </p:stCondLst>
                                        </p:cTn>
                                        <p:tgtEl>
                                          <p:spTgt spid="32016"/>
                                        </p:tgtEl>
                                        <p:attrNameLst>
                                          <p:attrName>style.visibility</p:attrName>
                                        </p:attrNameLst>
                                      </p:cBhvr>
                                      <p:to>
                                        <p:strVal val="visible"/>
                                      </p:to>
                                    </p:set>
                                  </p:childTnLst>
                                  <p:subTnLst>
                                    <p:audio>
                                      <p:cMediaNode>
                                        <p:cTn display="0" masterRel="sameClick">
                                          <p:stCondLst>
                                            <p:cond evt="begin" delay="0">
                                              <p:tn val="252"/>
                                            </p:cond>
                                          </p:stCondLst>
                                          <p:endCondLst>
                                            <p:cond evt="onStopAudio" delay="0">
                                              <p:tgtEl>
                                                <p:sldTgt/>
                                              </p:tgtEl>
                                            </p:cond>
                                          </p:endCondLst>
                                        </p:cTn>
                                        <p:tgtEl>
                                          <p:sndTgt r:embed="rId6" name="explode.wav"/>
                                        </p:tgtEl>
                                      </p:cMediaNode>
                                    </p:audio>
                                  </p:subTnLst>
                                </p:cTn>
                              </p:par>
                            </p:childTnLst>
                          </p:cTn>
                        </p:par>
                        <p:par>
                          <p:cTn id="254" fill="hold" nodeType="afterGroup">
                            <p:stCondLst>
                              <p:cond delay="4000"/>
                            </p:stCondLst>
                            <p:childTnLst>
                              <p:par>
                                <p:cTn id="255" presetID="3" presetClass="exit" presetSubtype="10" fill="hold" grpId="1" nodeType="afterEffect">
                                  <p:stCondLst>
                                    <p:cond delay="0"/>
                                  </p:stCondLst>
                                  <p:childTnLst>
                                    <p:animEffect transition="out" filter="blinds(horizontal)">
                                      <p:cBhvr>
                                        <p:cTn id="256" dur="500"/>
                                        <p:tgtEl>
                                          <p:spTgt spid="32016"/>
                                        </p:tgtEl>
                                      </p:cBhvr>
                                    </p:animEffect>
                                    <p:set>
                                      <p:cBhvr>
                                        <p:cTn id="257" dur="1" fill="hold">
                                          <p:stCondLst>
                                            <p:cond delay="499"/>
                                          </p:stCondLst>
                                        </p:cTn>
                                        <p:tgtEl>
                                          <p:spTgt spid="32016"/>
                                        </p:tgtEl>
                                        <p:attrNameLst>
                                          <p:attrName>style.visibility</p:attrName>
                                        </p:attrNameLst>
                                      </p:cBhvr>
                                      <p:to>
                                        <p:strVal val="hidden"/>
                                      </p:to>
                                    </p:set>
                                  </p:childTnLst>
                                </p:cTn>
                              </p:par>
                              <p:par>
                                <p:cTn id="258" presetID="9" presetClass="entr" presetSubtype="0" fill="hold" nodeType="withEffect">
                                  <p:stCondLst>
                                    <p:cond delay="0"/>
                                  </p:stCondLst>
                                  <p:childTnLst>
                                    <p:set>
                                      <p:cBhvr>
                                        <p:cTn id="259" dur="1" fill="hold">
                                          <p:stCondLst>
                                            <p:cond delay="0"/>
                                          </p:stCondLst>
                                        </p:cTn>
                                        <p:tgtEl>
                                          <p:spTgt spid="32018"/>
                                        </p:tgtEl>
                                        <p:attrNameLst>
                                          <p:attrName>style.visibility</p:attrName>
                                        </p:attrNameLst>
                                      </p:cBhvr>
                                      <p:to>
                                        <p:strVal val="visible"/>
                                      </p:to>
                                    </p:set>
                                    <p:animEffect transition="in" filter="dissolve">
                                      <p:cBhvr>
                                        <p:cTn id="260" dur="1000"/>
                                        <p:tgtEl>
                                          <p:spTgt spid="32018"/>
                                        </p:tgtEl>
                                      </p:cBhvr>
                                    </p:animEffect>
                                  </p:childTnLst>
                                </p:cTn>
                              </p:par>
                            </p:childTnLst>
                          </p:cTn>
                        </p:par>
                        <p:par>
                          <p:cTn id="261" fill="hold" nodeType="afterGroup">
                            <p:stCondLst>
                              <p:cond delay="5000"/>
                            </p:stCondLst>
                            <p:childTnLst>
                              <p:par>
                                <p:cTn id="262" presetID="1" presetClass="entr" presetSubtype="0" fill="hold" grpId="0" nodeType="afterEffect">
                                  <p:stCondLst>
                                    <p:cond delay="0"/>
                                  </p:stCondLst>
                                  <p:childTnLst>
                                    <p:set>
                                      <p:cBhvr>
                                        <p:cTn id="263" dur="1" fill="hold">
                                          <p:stCondLst>
                                            <p:cond delay="0"/>
                                          </p:stCondLst>
                                        </p:cTn>
                                        <p:tgtEl>
                                          <p:spTgt spid="31803"/>
                                        </p:tgtEl>
                                        <p:attrNameLst>
                                          <p:attrName>style.visibility</p:attrName>
                                        </p:attrNameLst>
                                      </p:cBhvr>
                                      <p:to>
                                        <p:strVal val="visible"/>
                                      </p:to>
                                    </p:set>
                                  </p:childTnLst>
                                  <p:subTnLst>
                                    <p:audio>
                                      <p:cMediaNode>
                                        <p:cTn display="0" masterRel="sameClick">
                                          <p:stCondLst>
                                            <p:cond evt="begin" delay="0">
                                              <p:tn val="262"/>
                                            </p:cond>
                                          </p:stCondLst>
                                          <p:endCondLst>
                                            <p:cond evt="onStopAudio" delay="0">
                                              <p:tgtEl>
                                                <p:sldTgt/>
                                              </p:tgtEl>
                                            </p:cond>
                                          </p:endCondLst>
                                        </p:cTn>
                                        <p:tgtEl>
                                          <p:sndTgt r:embed="rId6" name="explode.wav"/>
                                        </p:tgtEl>
                                      </p:cMediaNode>
                                    </p:audio>
                                  </p:subTnLst>
                                </p:cTn>
                              </p:par>
                            </p:childTnLst>
                          </p:cTn>
                        </p:par>
                        <p:par>
                          <p:cTn id="264" fill="hold" nodeType="afterGroup">
                            <p:stCondLst>
                              <p:cond delay="5000"/>
                            </p:stCondLst>
                            <p:childTnLst>
                              <p:par>
                                <p:cTn id="265" presetID="3" presetClass="exit" presetSubtype="10" fill="hold" grpId="1" nodeType="afterEffect">
                                  <p:stCondLst>
                                    <p:cond delay="0"/>
                                  </p:stCondLst>
                                  <p:childTnLst>
                                    <p:animEffect transition="out" filter="blinds(horizontal)">
                                      <p:cBhvr>
                                        <p:cTn id="266" dur="500"/>
                                        <p:tgtEl>
                                          <p:spTgt spid="31803"/>
                                        </p:tgtEl>
                                      </p:cBhvr>
                                    </p:animEffect>
                                    <p:set>
                                      <p:cBhvr>
                                        <p:cTn id="267" dur="1" fill="hold">
                                          <p:stCondLst>
                                            <p:cond delay="499"/>
                                          </p:stCondLst>
                                        </p:cTn>
                                        <p:tgtEl>
                                          <p:spTgt spid="31803"/>
                                        </p:tgtEl>
                                        <p:attrNameLst>
                                          <p:attrName>style.visibility</p:attrName>
                                        </p:attrNameLst>
                                      </p:cBhvr>
                                      <p:to>
                                        <p:strVal val="hidden"/>
                                      </p:to>
                                    </p:set>
                                  </p:childTnLst>
                                </p:cTn>
                              </p:par>
                            </p:childTnLst>
                          </p:cTn>
                        </p:par>
                        <p:par>
                          <p:cTn id="268" fill="hold" nodeType="afterGroup">
                            <p:stCondLst>
                              <p:cond delay="5500"/>
                            </p:stCondLst>
                            <p:childTnLst>
                              <p:par>
                                <p:cTn id="269" presetID="9" presetClass="exit" presetSubtype="0" fill="hold" grpId="0" nodeType="afterEffect">
                                  <p:stCondLst>
                                    <p:cond delay="0"/>
                                  </p:stCondLst>
                                  <p:childTnLst>
                                    <p:animEffect transition="out" filter="dissolve">
                                      <p:cBhvr>
                                        <p:cTn id="270" dur="500"/>
                                        <p:tgtEl>
                                          <p:spTgt spid="29705"/>
                                        </p:tgtEl>
                                      </p:cBhvr>
                                    </p:animEffect>
                                    <p:set>
                                      <p:cBhvr>
                                        <p:cTn id="271" dur="1" fill="hold">
                                          <p:stCondLst>
                                            <p:cond delay="499"/>
                                          </p:stCondLst>
                                        </p:cTn>
                                        <p:tgtEl>
                                          <p:spTgt spid="29705"/>
                                        </p:tgtEl>
                                        <p:attrNameLst>
                                          <p:attrName>style.visibility</p:attrName>
                                        </p:attrNameLst>
                                      </p:cBhvr>
                                      <p:to>
                                        <p:strVal val="hidden"/>
                                      </p:to>
                                    </p:set>
                                  </p:childTnLst>
                                </p:cTn>
                              </p:par>
                              <p:par>
                                <p:cTn id="272" presetID="9" presetClass="entr" presetSubtype="0" fill="hold" nodeType="withEffect">
                                  <p:stCondLst>
                                    <p:cond delay="0"/>
                                  </p:stCondLst>
                                  <p:childTnLst>
                                    <p:set>
                                      <p:cBhvr>
                                        <p:cTn id="273" dur="1" fill="hold">
                                          <p:stCondLst>
                                            <p:cond delay="0"/>
                                          </p:stCondLst>
                                        </p:cTn>
                                        <p:tgtEl>
                                          <p:spTgt spid="31804"/>
                                        </p:tgtEl>
                                        <p:attrNameLst>
                                          <p:attrName>style.visibility</p:attrName>
                                        </p:attrNameLst>
                                      </p:cBhvr>
                                      <p:to>
                                        <p:strVal val="visible"/>
                                      </p:to>
                                    </p:set>
                                    <p:animEffect transition="in" filter="dissolve">
                                      <p:cBhvr>
                                        <p:cTn id="274" dur="1000"/>
                                        <p:tgtEl>
                                          <p:spTgt spid="31804"/>
                                        </p:tgtEl>
                                      </p:cBhvr>
                                    </p:animEffect>
                                  </p:childTnLst>
                                </p:cTn>
                              </p:par>
                              <p:par>
                                <p:cTn id="275" presetID="22" presetClass="exit" presetSubtype="1" fill="hold" grpId="1" nodeType="withEffect">
                                  <p:stCondLst>
                                    <p:cond delay="0"/>
                                  </p:stCondLst>
                                  <p:childTnLst>
                                    <p:animEffect transition="out" filter="wipe(up)">
                                      <p:cBhvr>
                                        <p:cTn id="276" dur="1000"/>
                                        <p:tgtEl>
                                          <p:spTgt spid="31802"/>
                                        </p:tgtEl>
                                      </p:cBhvr>
                                    </p:animEffect>
                                    <p:set>
                                      <p:cBhvr>
                                        <p:cTn id="277" dur="1" fill="hold">
                                          <p:stCondLst>
                                            <p:cond delay="999"/>
                                          </p:stCondLst>
                                        </p:cTn>
                                        <p:tgtEl>
                                          <p:spTgt spid="31802"/>
                                        </p:tgtEl>
                                        <p:attrNameLst>
                                          <p:attrName>style.visibility</p:attrName>
                                        </p:attrNameLst>
                                      </p:cBhvr>
                                      <p:to>
                                        <p:strVal val="hidden"/>
                                      </p:to>
                                    </p:set>
                                  </p:childTnLst>
                                </p:cTn>
                              </p:par>
                            </p:childTnLst>
                          </p:cTn>
                        </p:par>
                        <p:par>
                          <p:cTn id="278" fill="hold" nodeType="afterGroup">
                            <p:stCondLst>
                              <p:cond delay="6500"/>
                            </p:stCondLst>
                            <p:childTnLst>
                              <p:par>
                                <p:cTn id="279" presetID="1" presetClass="entr" presetSubtype="0" fill="hold" grpId="0" nodeType="afterEffect">
                                  <p:stCondLst>
                                    <p:cond delay="0"/>
                                  </p:stCondLst>
                                  <p:childTnLst>
                                    <p:set>
                                      <p:cBhvr>
                                        <p:cTn id="280" dur="1" fill="hold">
                                          <p:stCondLst>
                                            <p:cond delay="0"/>
                                          </p:stCondLst>
                                        </p:cTn>
                                        <p:tgtEl>
                                          <p:spTgt spid="31805"/>
                                        </p:tgtEl>
                                        <p:attrNameLst>
                                          <p:attrName>style.visibility</p:attrName>
                                        </p:attrNameLst>
                                      </p:cBhvr>
                                      <p:to>
                                        <p:strVal val="visible"/>
                                      </p:to>
                                    </p:set>
                                  </p:childTnLst>
                                  <p:subTnLst>
                                    <p:audio>
                                      <p:cMediaNode>
                                        <p:cTn display="0" masterRel="sameClick">
                                          <p:stCondLst>
                                            <p:cond evt="begin" delay="0">
                                              <p:tn val="279"/>
                                            </p:cond>
                                          </p:stCondLst>
                                          <p:endCondLst>
                                            <p:cond evt="onStopAudio" delay="0">
                                              <p:tgtEl>
                                                <p:sldTgt/>
                                              </p:tgtEl>
                                            </p:cond>
                                          </p:endCondLst>
                                        </p:cTn>
                                        <p:tgtEl>
                                          <p:sndTgt r:embed="rId6" name="explode.wav"/>
                                        </p:tgtEl>
                                      </p:cMediaNode>
                                    </p:audio>
                                  </p:subTnLst>
                                </p:cTn>
                              </p:par>
                            </p:childTnLst>
                          </p:cTn>
                        </p:par>
                        <p:par>
                          <p:cTn id="281" fill="hold" nodeType="afterGroup">
                            <p:stCondLst>
                              <p:cond delay="6500"/>
                            </p:stCondLst>
                            <p:childTnLst>
                              <p:par>
                                <p:cTn id="282" presetID="3" presetClass="exit" presetSubtype="10" fill="hold" grpId="1" nodeType="afterEffect">
                                  <p:stCondLst>
                                    <p:cond delay="0"/>
                                  </p:stCondLst>
                                  <p:childTnLst>
                                    <p:animEffect transition="out" filter="blinds(horizontal)">
                                      <p:cBhvr>
                                        <p:cTn id="283" dur="500"/>
                                        <p:tgtEl>
                                          <p:spTgt spid="31805"/>
                                        </p:tgtEl>
                                      </p:cBhvr>
                                    </p:animEffect>
                                    <p:set>
                                      <p:cBhvr>
                                        <p:cTn id="284" dur="1" fill="hold">
                                          <p:stCondLst>
                                            <p:cond delay="499"/>
                                          </p:stCondLst>
                                        </p:cTn>
                                        <p:tgtEl>
                                          <p:spTgt spid="31805"/>
                                        </p:tgtEl>
                                        <p:attrNameLst>
                                          <p:attrName>style.visibility</p:attrName>
                                        </p:attrNameLst>
                                      </p:cBhvr>
                                      <p:to>
                                        <p:strVal val="hidden"/>
                                      </p:to>
                                    </p:set>
                                  </p:childTnLst>
                                </p:cTn>
                              </p:par>
                              <p:par>
                                <p:cTn id="285" presetID="9" presetClass="entr" presetSubtype="0" fill="hold" nodeType="withEffect">
                                  <p:stCondLst>
                                    <p:cond delay="0"/>
                                  </p:stCondLst>
                                  <p:childTnLst>
                                    <p:set>
                                      <p:cBhvr>
                                        <p:cTn id="286" dur="1" fill="hold">
                                          <p:stCondLst>
                                            <p:cond delay="0"/>
                                          </p:stCondLst>
                                        </p:cTn>
                                        <p:tgtEl>
                                          <p:spTgt spid="31806"/>
                                        </p:tgtEl>
                                        <p:attrNameLst>
                                          <p:attrName>style.visibility</p:attrName>
                                        </p:attrNameLst>
                                      </p:cBhvr>
                                      <p:to>
                                        <p:strVal val="visible"/>
                                      </p:to>
                                    </p:set>
                                    <p:animEffect transition="in" filter="dissolve">
                                      <p:cBhvr>
                                        <p:cTn id="287" dur="500"/>
                                        <p:tgtEl>
                                          <p:spTgt spid="31806"/>
                                        </p:tgtEl>
                                      </p:cBhvr>
                                    </p:animEffect>
                                  </p:childTnLst>
                                </p:cTn>
                              </p:par>
                            </p:childTnLst>
                          </p:cTn>
                        </p:par>
                      </p:childTnLst>
                    </p:cTn>
                  </p:par>
                  <p:par>
                    <p:cTn id="288" fill="hold" nodeType="clickPar">
                      <p:stCondLst>
                        <p:cond delay="indefinite"/>
                      </p:stCondLst>
                      <p:childTnLst>
                        <p:par>
                          <p:cTn id="289" fill="hold" nodeType="withGroup">
                            <p:stCondLst>
                              <p:cond delay="0"/>
                            </p:stCondLst>
                            <p:childTnLst>
                              <p:par>
                                <p:cTn id="290" presetID="1" presetClass="entr" presetSubtype="0" fill="hold" grpId="0" nodeType="clickEffect">
                                  <p:stCondLst>
                                    <p:cond delay="0"/>
                                  </p:stCondLst>
                                  <p:childTnLst>
                                    <p:set>
                                      <p:cBhvr>
                                        <p:cTn id="291" dur="1" fill="hold">
                                          <p:stCondLst>
                                            <p:cond delay="0"/>
                                          </p:stCondLst>
                                        </p:cTn>
                                        <p:tgtEl>
                                          <p:spTgt spid="31807"/>
                                        </p:tgtEl>
                                        <p:attrNameLst>
                                          <p:attrName>style.visibility</p:attrName>
                                        </p:attrNameLst>
                                      </p:cBhvr>
                                      <p:to>
                                        <p:strVal val="visible"/>
                                      </p:to>
                                    </p:set>
                                  </p:childTnLst>
                                  <p:subTnLst>
                                    <p:audio>
                                      <p:cMediaNode>
                                        <p:cTn display="0" masterRel="sameClick">
                                          <p:stCondLst>
                                            <p:cond evt="begin" delay="0">
                                              <p:tn val="290"/>
                                            </p:cond>
                                          </p:stCondLst>
                                          <p:endCondLst>
                                            <p:cond evt="onStopAudio" delay="0">
                                              <p:tgtEl>
                                                <p:sldTgt/>
                                              </p:tgtEl>
                                            </p:cond>
                                          </p:endCondLst>
                                        </p:cTn>
                                        <p:tgtEl>
                                          <p:sndTgt r:embed="rId6" name="explode.wav"/>
                                        </p:tgtEl>
                                      </p:cMediaNode>
                                    </p:audio>
                                  </p:subTnLst>
                                </p:cTn>
                              </p:par>
                            </p:childTnLst>
                          </p:cTn>
                        </p:par>
                        <p:par>
                          <p:cTn id="292" fill="hold" nodeType="afterGroup">
                            <p:stCondLst>
                              <p:cond delay="0"/>
                            </p:stCondLst>
                            <p:childTnLst>
                              <p:par>
                                <p:cTn id="293" presetID="3" presetClass="exit" presetSubtype="10" fill="hold" grpId="1" nodeType="afterEffect">
                                  <p:stCondLst>
                                    <p:cond delay="0"/>
                                  </p:stCondLst>
                                  <p:childTnLst>
                                    <p:animEffect transition="out" filter="blinds(horizontal)">
                                      <p:cBhvr>
                                        <p:cTn id="294" dur="500"/>
                                        <p:tgtEl>
                                          <p:spTgt spid="31807"/>
                                        </p:tgtEl>
                                      </p:cBhvr>
                                    </p:animEffect>
                                    <p:set>
                                      <p:cBhvr>
                                        <p:cTn id="295" dur="1" fill="hold">
                                          <p:stCondLst>
                                            <p:cond delay="499"/>
                                          </p:stCondLst>
                                        </p:cTn>
                                        <p:tgtEl>
                                          <p:spTgt spid="31807"/>
                                        </p:tgtEl>
                                        <p:attrNameLst>
                                          <p:attrName>style.visibility</p:attrName>
                                        </p:attrNameLst>
                                      </p:cBhvr>
                                      <p:to>
                                        <p:strVal val="hidden"/>
                                      </p:to>
                                    </p:set>
                                  </p:childTnLst>
                                </p:cTn>
                              </p:par>
                              <p:par>
                                <p:cTn id="296" presetID="9" presetClass="entr" presetSubtype="0" fill="hold" nodeType="withEffect">
                                  <p:stCondLst>
                                    <p:cond delay="0"/>
                                  </p:stCondLst>
                                  <p:childTnLst>
                                    <p:set>
                                      <p:cBhvr>
                                        <p:cTn id="297" dur="1" fill="hold">
                                          <p:stCondLst>
                                            <p:cond delay="0"/>
                                          </p:stCondLst>
                                        </p:cTn>
                                        <p:tgtEl>
                                          <p:spTgt spid="31808"/>
                                        </p:tgtEl>
                                        <p:attrNameLst>
                                          <p:attrName>style.visibility</p:attrName>
                                        </p:attrNameLst>
                                      </p:cBhvr>
                                      <p:to>
                                        <p:strVal val="visible"/>
                                      </p:to>
                                    </p:set>
                                    <p:animEffect transition="in" filter="dissolve">
                                      <p:cBhvr>
                                        <p:cTn id="298" dur="1000"/>
                                        <p:tgtEl>
                                          <p:spTgt spid="31808"/>
                                        </p:tgtEl>
                                      </p:cBhvr>
                                    </p:animEffect>
                                  </p:childTnLst>
                                </p:cTn>
                              </p:par>
                              <p:par>
                                <p:cTn id="299" presetID="9" presetClass="exit" presetSubtype="0" fill="hold" grpId="0" nodeType="withEffect">
                                  <p:stCondLst>
                                    <p:cond delay="0"/>
                                  </p:stCondLst>
                                  <p:childTnLst>
                                    <p:animEffect transition="out" filter="dissolve">
                                      <p:cBhvr>
                                        <p:cTn id="300" dur="500"/>
                                        <p:tgtEl>
                                          <p:spTgt spid="29703"/>
                                        </p:tgtEl>
                                      </p:cBhvr>
                                    </p:animEffect>
                                    <p:set>
                                      <p:cBhvr>
                                        <p:cTn id="301" dur="1" fill="hold">
                                          <p:stCondLst>
                                            <p:cond delay="499"/>
                                          </p:stCondLst>
                                        </p:cTn>
                                        <p:tgtEl>
                                          <p:spTgt spid="29703"/>
                                        </p:tgtEl>
                                        <p:attrNameLst>
                                          <p:attrName>style.visibility</p:attrName>
                                        </p:attrNameLst>
                                      </p:cBhvr>
                                      <p:to>
                                        <p:strVal val="hidden"/>
                                      </p:to>
                                    </p:set>
                                  </p:childTnLst>
                                </p:cTn>
                              </p:par>
                            </p:childTnLst>
                          </p:cTn>
                        </p:par>
                      </p:childTnLst>
                    </p:cTn>
                  </p:par>
                  <p:par>
                    <p:cTn id="302" fill="hold" nodeType="clickPar">
                      <p:stCondLst>
                        <p:cond delay="indefinite"/>
                      </p:stCondLst>
                      <p:childTnLst>
                        <p:par>
                          <p:cTn id="303" fill="hold" nodeType="withGroup">
                            <p:stCondLst>
                              <p:cond delay="0"/>
                            </p:stCondLst>
                            <p:childTnLst>
                              <p:par>
                                <p:cTn id="304" presetID="9" presetClass="exit" presetSubtype="0" fill="hold" nodeType="clickEffect">
                                  <p:stCondLst>
                                    <p:cond delay="0"/>
                                  </p:stCondLst>
                                  <p:childTnLst>
                                    <p:animEffect transition="out" filter="dissolve">
                                      <p:cBhvr>
                                        <p:cTn id="305" dur="2000"/>
                                        <p:tgtEl>
                                          <p:spTgt spid="30040"/>
                                        </p:tgtEl>
                                      </p:cBhvr>
                                    </p:animEffect>
                                    <p:set>
                                      <p:cBhvr>
                                        <p:cTn id="306" dur="1" fill="hold">
                                          <p:stCondLst>
                                            <p:cond delay="1999"/>
                                          </p:stCondLst>
                                        </p:cTn>
                                        <p:tgtEl>
                                          <p:spTgt spid="30040"/>
                                        </p:tgtEl>
                                        <p:attrNameLst>
                                          <p:attrName>style.visibility</p:attrName>
                                        </p:attrNameLst>
                                      </p:cBhvr>
                                      <p:to>
                                        <p:strVal val="hidden"/>
                                      </p:to>
                                    </p:set>
                                  </p:childTnLst>
                                  <p:subTnLst>
                                    <p:audio>
                                      <p:cMediaNode>
                                        <p:cTn display="0" masterRel="sameClick">
                                          <p:stCondLst>
                                            <p:cond evt="begin" delay="0">
                                              <p:tn val="304"/>
                                            </p:cond>
                                          </p:stCondLst>
                                          <p:endCondLst>
                                            <p:cond evt="onStopAudio" delay="0">
                                              <p:tgtEl>
                                                <p:sldTgt/>
                                              </p:tgtEl>
                                            </p:cond>
                                          </p:endCondLst>
                                        </p:cTn>
                                        <p:tgtEl>
                                          <p:sndTgt r:embed="rId4" name="nautical026.wav"/>
                                        </p:tgtEl>
                                      </p:cMediaNode>
                                    </p:audio>
                                  </p:subTnLst>
                                </p:cTn>
                              </p:par>
                              <p:par>
                                <p:cTn id="307" presetID="9" presetClass="entr" presetSubtype="0" fill="hold" nodeType="withEffect">
                                  <p:stCondLst>
                                    <p:cond delay="0"/>
                                  </p:stCondLst>
                                  <p:childTnLst>
                                    <p:set>
                                      <p:cBhvr>
                                        <p:cTn id="308" dur="1" fill="hold">
                                          <p:stCondLst>
                                            <p:cond delay="0"/>
                                          </p:stCondLst>
                                        </p:cTn>
                                        <p:tgtEl>
                                          <p:spTgt spid="31861"/>
                                        </p:tgtEl>
                                        <p:attrNameLst>
                                          <p:attrName>style.visibility</p:attrName>
                                        </p:attrNameLst>
                                      </p:cBhvr>
                                      <p:to>
                                        <p:strVal val="visible"/>
                                      </p:to>
                                    </p:set>
                                    <p:animEffect transition="in" filter="dissolve">
                                      <p:cBhvr>
                                        <p:cTn id="309" dur="2000"/>
                                        <p:tgtEl>
                                          <p:spTgt spid="31861"/>
                                        </p:tgtEl>
                                      </p:cBhvr>
                                    </p:animEffect>
                                  </p:childTnLst>
                                </p:cTn>
                              </p:par>
                              <p:par>
                                <p:cTn id="310" presetID="9" presetClass="exit" presetSubtype="0" fill="hold" nodeType="withEffect">
                                  <p:stCondLst>
                                    <p:cond delay="0"/>
                                  </p:stCondLst>
                                  <p:childTnLst>
                                    <p:animEffect transition="out" filter="dissolve">
                                      <p:cBhvr>
                                        <p:cTn id="311" dur="2000"/>
                                        <p:tgtEl>
                                          <p:spTgt spid="30539"/>
                                        </p:tgtEl>
                                      </p:cBhvr>
                                    </p:animEffect>
                                    <p:set>
                                      <p:cBhvr>
                                        <p:cTn id="312" dur="1" fill="hold">
                                          <p:stCondLst>
                                            <p:cond delay="1999"/>
                                          </p:stCondLst>
                                        </p:cTn>
                                        <p:tgtEl>
                                          <p:spTgt spid="30539"/>
                                        </p:tgtEl>
                                        <p:attrNameLst>
                                          <p:attrName>style.visibility</p:attrName>
                                        </p:attrNameLst>
                                      </p:cBhvr>
                                      <p:to>
                                        <p:strVal val="hidden"/>
                                      </p:to>
                                    </p:set>
                                  </p:childTnLst>
                                </p:cTn>
                              </p:par>
                            </p:childTnLst>
                          </p:cTn>
                        </p:par>
                        <p:par>
                          <p:cTn id="313" fill="hold" nodeType="afterGroup">
                            <p:stCondLst>
                              <p:cond delay="2000"/>
                            </p:stCondLst>
                            <p:childTnLst>
                              <p:par>
                                <p:cTn id="314" presetID="22" presetClass="entr" presetSubtype="2" fill="hold" grpId="0" nodeType="afterEffect">
                                  <p:stCondLst>
                                    <p:cond delay="0"/>
                                  </p:stCondLst>
                                  <p:childTnLst>
                                    <p:set>
                                      <p:cBhvr>
                                        <p:cTn id="315" dur="1" fill="hold">
                                          <p:stCondLst>
                                            <p:cond delay="0"/>
                                          </p:stCondLst>
                                        </p:cTn>
                                        <p:tgtEl>
                                          <p:spTgt spid="31816"/>
                                        </p:tgtEl>
                                        <p:attrNameLst>
                                          <p:attrName>style.visibility</p:attrName>
                                        </p:attrNameLst>
                                      </p:cBhvr>
                                      <p:to>
                                        <p:strVal val="visible"/>
                                      </p:to>
                                    </p:set>
                                    <p:animEffect transition="in" filter="wipe(right)">
                                      <p:cBhvr>
                                        <p:cTn id="316" dur="2000"/>
                                        <p:tgtEl>
                                          <p:spTgt spid="31816"/>
                                        </p:tgtEl>
                                      </p:cBhvr>
                                    </p:animEffect>
                                  </p:childTnLst>
                                  <p:subTnLst>
                                    <p:audio>
                                      <p:cMediaNode>
                                        <p:cTn display="0" masterRel="sameClick">
                                          <p:stCondLst>
                                            <p:cond evt="begin" delay="0">
                                              <p:tn val="314"/>
                                            </p:cond>
                                          </p:stCondLst>
                                          <p:endCondLst>
                                            <p:cond evt="onStopAudio" delay="0">
                                              <p:tgtEl>
                                                <p:sldTgt/>
                                              </p:tgtEl>
                                            </p:cond>
                                          </p:endCondLst>
                                        </p:cTn>
                                        <p:tgtEl>
                                          <p:sndTgt r:embed="rId5" name="flyby.wav"/>
                                        </p:tgtEl>
                                      </p:cMediaNode>
                                    </p:audio>
                                  </p:subTnLst>
                                </p:cTn>
                              </p:par>
                            </p:childTnLst>
                          </p:cTn>
                        </p:par>
                        <p:par>
                          <p:cTn id="317" fill="hold" nodeType="afterGroup">
                            <p:stCondLst>
                              <p:cond delay="4000"/>
                            </p:stCondLst>
                            <p:childTnLst>
                              <p:par>
                                <p:cTn id="318" presetID="1" presetClass="entr" presetSubtype="0" fill="hold" grpId="0" nodeType="afterEffect">
                                  <p:stCondLst>
                                    <p:cond delay="0"/>
                                  </p:stCondLst>
                                  <p:childTnLst>
                                    <p:set>
                                      <p:cBhvr>
                                        <p:cTn id="319" dur="1" fill="hold">
                                          <p:stCondLst>
                                            <p:cond delay="0"/>
                                          </p:stCondLst>
                                        </p:cTn>
                                        <p:tgtEl>
                                          <p:spTgt spid="31817"/>
                                        </p:tgtEl>
                                        <p:attrNameLst>
                                          <p:attrName>style.visibility</p:attrName>
                                        </p:attrNameLst>
                                      </p:cBhvr>
                                      <p:to>
                                        <p:strVal val="visible"/>
                                      </p:to>
                                    </p:set>
                                  </p:childTnLst>
                                  <p:subTnLst>
                                    <p:audio>
                                      <p:cMediaNode>
                                        <p:cTn display="0" masterRel="sameClick">
                                          <p:stCondLst>
                                            <p:cond evt="begin" delay="0">
                                              <p:tn val="318"/>
                                            </p:cond>
                                          </p:stCondLst>
                                          <p:endCondLst>
                                            <p:cond evt="onStopAudio" delay="0">
                                              <p:tgtEl>
                                                <p:sldTgt/>
                                              </p:tgtEl>
                                            </p:cond>
                                          </p:endCondLst>
                                        </p:cTn>
                                        <p:tgtEl>
                                          <p:sndTgt r:embed="rId6" name="explode.wav"/>
                                        </p:tgtEl>
                                      </p:cMediaNode>
                                    </p:audio>
                                  </p:subTnLst>
                                </p:cTn>
                              </p:par>
                            </p:childTnLst>
                          </p:cTn>
                        </p:par>
                        <p:par>
                          <p:cTn id="320" fill="hold" nodeType="afterGroup">
                            <p:stCondLst>
                              <p:cond delay="4000"/>
                            </p:stCondLst>
                            <p:childTnLst>
                              <p:par>
                                <p:cTn id="321" presetID="3" presetClass="exit" presetSubtype="10" fill="hold" grpId="1" nodeType="afterEffect">
                                  <p:stCondLst>
                                    <p:cond delay="0"/>
                                  </p:stCondLst>
                                  <p:childTnLst>
                                    <p:animEffect transition="out" filter="blinds(horizontal)">
                                      <p:cBhvr>
                                        <p:cTn id="322" dur="500"/>
                                        <p:tgtEl>
                                          <p:spTgt spid="31817"/>
                                        </p:tgtEl>
                                      </p:cBhvr>
                                    </p:animEffect>
                                    <p:set>
                                      <p:cBhvr>
                                        <p:cTn id="323" dur="1" fill="hold">
                                          <p:stCondLst>
                                            <p:cond delay="499"/>
                                          </p:stCondLst>
                                        </p:cTn>
                                        <p:tgtEl>
                                          <p:spTgt spid="31817"/>
                                        </p:tgtEl>
                                        <p:attrNameLst>
                                          <p:attrName>style.visibility</p:attrName>
                                        </p:attrNameLst>
                                      </p:cBhvr>
                                      <p:to>
                                        <p:strVal val="hidden"/>
                                      </p:to>
                                    </p:set>
                                  </p:childTnLst>
                                </p:cTn>
                              </p:par>
                            </p:childTnLst>
                          </p:cTn>
                        </p:par>
                        <p:par>
                          <p:cTn id="324" fill="hold" nodeType="afterGroup">
                            <p:stCondLst>
                              <p:cond delay="4500"/>
                            </p:stCondLst>
                            <p:childTnLst>
                              <p:par>
                                <p:cTn id="325" presetID="22" presetClass="exit" presetSubtype="8" fill="hold" grpId="1" nodeType="afterEffect">
                                  <p:stCondLst>
                                    <p:cond delay="0"/>
                                  </p:stCondLst>
                                  <p:childTnLst>
                                    <p:animEffect transition="out" filter="wipe(left)">
                                      <p:cBhvr>
                                        <p:cTn id="326" dur="500"/>
                                        <p:tgtEl>
                                          <p:spTgt spid="31816"/>
                                        </p:tgtEl>
                                      </p:cBhvr>
                                    </p:animEffect>
                                    <p:set>
                                      <p:cBhvr>
                                        <p:cTn id="327" dur="1" fill="hold">
                                          <p:stCondLst>
                                            <p:cond delay="499"/>
                                          </p:stCondLst>
                                        </p:cTn>
                                        <p:tgtEl>
                                          <p:spTgt spid="31816"/>
                                        </p:tgtEl>
                                        <p:attrNameLst>
                                          <p:attrName>style.visibility</p:attrName>
                                        </p:attrNameLst>
                                      </p:cBhvr>
                                      <p:to>
                                        <p:strVal val="hidden"/>
                                      </p:to>
                                    </p:set>
                                  </p:childTnLst>
                                </p:cTn>
                              </p:par>
                            </p:childTnLst>
                          </p:cTn>
                        </p:par>
                        <p:par>
                          <p:cTn id="328" fill="hold" nodeType="afterGroup">
                            <p:stCondLst>
                              <p:cond delay="5000"/>
                            </p:stCondLst>
                            <p:childTnLst>
                              <p:par>
                                <p:cTn id="329" presetID="22" presetClass="entr" presetSubtype="4" fill="hold" grpId="0" nodeType="afterEffect">
                                  <p:stCondLst>
                                    <p:cond delay="0"/>
                                  </p:stCondLst>
                                  <p:childTnLst>
                                    <p:set>
                                      <p:cBhvr>
                                        <p:cTn id="330" dur="1" fill="hold">
                                          <p:stCondLst>
                                            <p:cond delay="0"/>
                                          </p:stCondLst>
                                        </p:cTn>
                                        <p:tgtEl>
                                          <p:spTgt spid="31818"/>
                                        </p:tgtEl>
                                        <p:attrNameLst>
                                          <p:attrName>style.visibility</p:attrName>
                                        </p:attrNameLst>
                                      </p:cBhvr>
                                      <p:to>
                                        <p:strVal val="visible"/>
                                      </p:to>
                                    </p:set>
                                    <p:animEffect transition="in" filter="wipe(down)">
                                      <p:cBhvr>
                                        <p:cTn id="331" dur="2000"/>
                                        <p:tgtEl>
                                          <p:spTgt spid="31818"/>
                                        </p:tgtEl>
                                      </p:cBhvr>
                                    </p:animEffect>
                                  </p:childTnLst>
                                  <p:subTnLst>
                                    <p:audio>
                                      <p:cMediaNode>
                                        <p:cTn display="0" masterRel="sameClick">
                                          <p:stCondLst>
                                            <p:cond evt="begin" delay="0">
                                              <p:tn val="329"/>
                                            </p:cond>
                                          </p:stCondLst>
                                          <p:endCondLst>
                                            <p:cond evt="onStopAudio" delay="0">
                                              <p:tgtEl>
                                                <p:sldTgt/>
                                              </p:tgtEl>
                                            </p:cond>
                                          </p:endCondLst>
                                        </p:cTn>
                                        <p:tgtEl>
                                          <p:sndTgt r:embed="rId5" name="flyby.wav"/>
                                        </p:tgtEl>
                                      </p:cMediaNode>
                                    </p:audio>
                                  </p:subTnLst>
                                </p:cTn>
                              </p:par>
                            </p:childTnLst>
                          </p:cTn>
                        </p:par>
                        <p:par>
                          <p:cTn id="332" fill="hold" nodeType="afterGroup">
                            <p:stCondLst>
                              <p:cond delay="7000"/>
                            </p:stCondLst>
                            <p:childTnLst>
                              <p:par>
                                <p:cTn id="333" presetID="1" presetClass="entr" presetSubtype="0" fill="hold" grpId="0" nodeType="afterEffect">
                                  <p:stCondLst>
                                    <p:cond delay="0"/>
                                  </p:stCondLst>
                                  <p:childTnLst>
                                    <p:set>
                                      <p:cBhvr>
                                        <p:cTn id="334" dur="1" fill="hold">
                                          <p:stCondLst>
                                            <p:cond delay="0"/>
                                          </p:stCondLst>
                                        </p:cTn>
                                        <p:tgtEl>
                                          <p:spTgt spid="31819"/>
                                        </p:tgtEl>
                                        <p:attrNameLst>
                                          <p:attrName>style.visibility</p:attrName>
                                        </p:attrNameLst>
                                      </p:cBhvr>
                                      <p:to>
                                        <p:strVal val="visible"/>
                                      </p:to>
                                    </p:set>
                                  </p:childTnLst>
                                  <p:subTnLst>
                                    <p:audio>
                                      <p:cMediaNode>
                                        <p:cTn display="0" masterRel="sameClick">
                                          <p:stCondLst>
                                            <p:cond evt="begin" delay="0">
                                              <p:tn val="333"/>
                                            </p:cond>
                                          </p:stCondLst>
                                          <p:endCondLst>
                                            <p:cond evt="onStopAudio" delay="0">
                                              <p:tgtEl>
                                                <p:sldTgt/>
                                              </p:tgtEl>
                                            </p:cond>
                                          </p:endCondLst>
                                        </p:cTn>
                                        <p:tgtEl>
                                          <p:sndTgt r:embed="rId6" name="explode.wav"/>
                                        </p:tgtEl>
                                      </p:cMediaNode>
                                    </p:audio>
                                  </p:subTnLst>
                                </p:cTn>
                              </p:par>
                            </p:childTnLst>
                          </p:cTn>
                        </p:par>
                        <p:par>
                          <p:cTn id="335" fill="hold" nodeType="afterGroup">
                            <p:stCondLst>
                              <p:cond delay="7000"/>
                            </p:stCondLst>
                            <p:childTnLst>
                              <p:par>
                                <p:cTn id="336" presetID="3" presetClass="exit" presetSubtype="10" fill="hold" grpId="1" nodeType="afterEffect">
                                  <p:stCondLst>
                                    <p:cond delay="0"/>
                                  </p:stCondLst>
                                  <p:childTnLst>
                                    <p:animEffect transition="out" filter="blinds(horizontal)">
                                      <p:cBhvr>
                                        <p:cTn id="337" dur="500"/>
                                        <p:tgtEl>
                                          <p:spTgt spid="31819"/>
                                        </p:tgtEl>
                                      </p:cBhvr>
                                    </p:animEffect>
                                    <p:set>
                                      <p:cBhvr>
                                        <p:cTn id="338" dur="1" fill="hold">
                                          <p:stCondLst>
                                            <p:cond delay="499"/>
                                          </p:stCondLst>
                                        </p:cTn>
                                        <p:tgtEl>
                                          <p:spTgt spid="31819"/>
                                        </p:tgtEl>
                                        <p:attrNameLst>
                                          <p:attrName>style.visibility</p:attrName>
                                        </p:attrNameLst>
                                      </p:cBhvr>
                                      <p:to>
                                        <p:strVal val="hidden"/>
                                      </p:to>
                                    </p:set>
                                  </p:childTnLst>
                                </p:cTn>
                              </p:par>
                            </p:childTnLst>
                          </p:cTn>
                        </p:par>
                        <p:par>
                          <p:cTn id="339" fill="hold" nodeType="afterGroup">
                            <p:stCondLst>
                              <p:cond delay="7500"/>
                            </p:stCondLst>
                            <p:childTnLst>
                              <p:par>
                                <p:cTn id="340" presetID="22" presetClass="exit" presetSubtype="1" fill="hold" grpId="1" nodeType="afterEffect">
                                  <p:stCondLst>
                                    <p:cond delay="0"/>
                                  </p:stCondLst>
                                  <p:childTnLst>
                                    <p:animEffect transition="out" filter="wipe(up)">
                                      <p:cBhvr>
                                        <p:cTn id="341" dur="500"/>
                                        <p:tgtEl>
                                          <p:spTgt spid="31818"/>
                                        </p:tgtEl>
                                      </p:cBhvr>
                                    </p:animEffect>
                                    <p:set>
                                      <p:cBhvr>
                                        <p:cTn id="342" dur="1" fill="hold">
                                          <p:stCondLst>
                                            <p:cond delay="499"/>
                                          </p:stCondLst>
                                        </p:cTn>
                                        <p:tgtEl>
                                          <p:spTgt spid="31818"/>
                                        </p:tgtEl>
                                        <p:attrNameLst>
                                          <p:attrName>style.visibility</p:attrName>
                                        </p:attrNameLst>
                                      </p:cBhvr>
                                      <p:to>
                                        <p:strVal val="hidden"/>
                                      </p:to>
                                    </p:set>
                                  </p:childTnLst>
                                </p:cTn>
                              </p:par>
                            </p:childTnLst>
                          </p:cTn>
                        </p:par>
                        <p:par>
                          <p:cTn id="343" fill="hold" nodeType="afterGroup">
                            <p:stCondLst>
                              <p:cond delay="8000"/>
                            </p:stCondLst>
                            <p:childTnLst>
                              <p:par>
                                <p:cTn id="344" presetID="9" presetClass="entr" presetSubtype="0" fill="hold" nodeType="afterEffect">
                                  <p:stCondLst>
                                    <p:cond delay="0"/>
                                  </p:stCondLst>
                                  <p:childTnLst>
                                    <p:set>
                                      <p:cBhvr>
                                        <p:cTn id="345" dur="1" fill="hold">
                                          <p:stCondLst>
                                            <p:cond delay="0"/>
                                          </p:stCondLst>
                                        </p:cTn>
                                        <p:tgtEl>
                                          <p:spTgt spid="31820"/>
                                        </p:tgtEl>
                                        <p:attrNameLst>
                                          <p:attrName>style.visibility</p:attrName>
                                        </p:attrNameLst>
                                      </p:cBhvr>
                                      <p:to>
                                        <p:strVal val="visible"/>
                                      </p:to>
                                    </p:set>
                                    <p:animEffect transition="in" filter="dissolve">
                                      <p:cBhvr>
                                        <p:cTn id="346" dur="500"/>
                                        <p:tgtEl>
                                          <p:spTgt spid="31820"/>
                                        </p:tgtEl>
                                      </p:cBhvr>
                                    </p:animEffect>
                                  </p:childTnLst>
                                </p:cTn>
                              </p:par>
                              <p:par>
                                <p:cTn id="347" presetID="22" presetClass="entr" presetSubtype="4" fill="hold" grpId="0" nodeType="withEffect">
                                  <p:stCondLst>
                                    <p:cond delay="0"/>
                                  </p:stCondLst>
                                  <p:childTnLst>
                                    <p:set>
                                      <p:cBhvr>
                                        <p:cTn id="348" dur="1" fill="hold">
                                          <p:stCondLst>
                                            <p:cond delay="0"/>
                                          </p:stCondLst>
                                        </p:cTn>
                                        <p:tgtEl>
                                          <p:spTgt spid="31876"/>
                                        </p:tgtEl>
                                        <p:attrNameLst>
                                          <p:attrName>style.visibility</p:attrName>
                                        </p:attrNameLst>
                                      </p:cBhvr>
                                      <p:to>
                                        <p:strVal val="visible"/>
                                      </p:to>
                                    </p:set>
                                    <p:animEffect transition="in" filter="wipe(down)">
                                      <p:cBhvr>
                                        <p:cTn id="349" dur="2000"/>
                                        <p:tgtEl>
                                          <p:spTgt spid="31876"/>
                                        </p:tgtEl>
                                      </p:cBhvr>
                                    </p:animEffect>
                                  </p:childTnLst>
                                  <p:subTnLst>
                                    <p:audio>
                                      <p:cMediaNode>
                                        <p:cTn display="0" masterRel="sameClick">
                                          <p:stCondLst>
                                            <p:cond evt="begin" delay="0">
                                              <p:tn val="347"/>
                                            </p:cond>
                                          </p:stCondLst>
                                          <p:endCondLst>
                                            <p:cond evt="onStopAudio" delay="0">
                                              <p:tgtEl>
                                                <p:sldTgt/>
                                              </p:tgtEl>
                                            </p:cond>
                                          </p:endCondLst>
                                        </p:cTn>
                                        <p:tgtEl>
                                          <p:sndTgt r:embed="rId7" name="shiphorn.wav"/>
                                        </p:tgtEl>
                                      </p:cMediaNode>
                                    </p:audio>
                                  </p:subTnLst>
                                </p:cTn>
                              </p:par>
                            </p:childTnLst>
                          </p:cTn>
                        </p:par>
                        <p:par>
                          <p:cTn id="350" fill="hold" nodeType="afterGroup">
                            <p:stCondLst>
                              <p:cond delay="10000"/>
                            </p:stCondLst>
                            <p:childTnLst>
                              <p:par>
                                <p:cTn id="351" presetID="1" presetClass="entr" presetSubtype="0" fill="hold" grpId="0" nodeType="afterEffect">
                                  <p:stCondLst>
                                    <p:cond delay="0"/>
                                  </p:stCondLst>
                                  <p:childTnLst>
                                    <p:set>
                                      <p:cBhvr>
                                        <p:cTn id="352" dur="1" fill="hold">
                                          <p:stCondLst>
                                            <p:cond delay="0"/>
                                          </p:stCondLst>
                                        </p:cTn>
                                        <p:tgtEl>
                                          <p:spTgt spid="31821"/>
                                        </p:tgtEl>
                                        <p:attrNameLst>
                                          <p:attrName>style.visibility</p:attrName>
                                        </p:attrNameLst>
                                      </p:cBhvr>
                                      <p:to>
                                        <p:strVal val="visible"/>
                                      </p:to>
                                    </p:set>
                                  </p:childTnLst>
                                  <p:subTnLst>
                                    <p:audio>
                                      <p:cMediaNode>
                                        <p:cTn display="0" masterRel="sameClick">
                                          <p:stCondLst>
                                            <p:cond evt="begin" delay="0">
                                              <p:tn val="351"/>
                                            </p:cond>
                                          </p:stCondLst>
                                          <p:endCondLst>
                                            <p:cond evt="onStopAudio" delay="0">
                                              <p:tgtEl>
                                                <p:sldTgt/>
                                              </p:tgtEl>
                                            </p:cond>
                                          </p:endCondLst>
                                        </p:cTn>
                                        <p:tgtEl>
                                          <p:sndTgt r:embed="rId6" name="explode.wav"/>
                                        </p:tgtEl>
                                      </p:cMediaNode>
                                    </p:audio>
                                  </p:subTnLst>
                                </p:cTn>
                              </p:par>
                            </p:childTnLst>
                          </p:cTn>
                        </p:par>
                        <p:par>
                          <p:cTn id="353" fill="hold" nodeType="afterGroup">
                            <p:stCondLst>
                              <p:cond delay="10000"/>
                            </p:stCondLst>
                            <p:childTnLst>
                              <p:par>
                                <p:cTn id="354" presetID="3" presetClass="exit" presetSubtype="10" fill="hold" grpId="1" nodeType="afterEffect">
                                  <p:stCondLst>
                                    <p:cond delay="0"/>
                                  </p:stCondLst>
                                  <p:childTnLst>
                                    <p:animEffect transition="out" filter="blinds(horizontal)">
                                      <p:cBhvr>
                                        <p:cTn id="355" dur="500"/>
                                        <p:tgtEl>
                                          <p:spTgt spid="31821"/>
                                        </p:tgtEl>
                                      </p:cBhvr>
                                    </p:animEffect>
                                    <p:set>
                                      <p:cBhvr>
                                        <p:cTn id="356" dur="1" fill="hold">
                                          <p:stCondLst>
                                            <p:cond delay="499"/>
                                          </p:stCondLst>
                                        </p:cTn>
                                        <p:tgtEl>
                                          <p:spTgt spid="31821"/>
                                        </p:tgtEl>
                                        <p:attrNameLst>
                                          <p:attrName>style.visibility</p:attrName>
                                        </p:attrNameLst>
                                      </p:cBhvr>
                                      <p:to>
                                        <p:strVal val="hidden"/>
                                      </p:to>
                                    </p:set>
                                  </p:childTnLst>
                                </p:cTn>
                              </p:par>
                            </p:childTnLst>
                          </p:cTn>
                        </p:par>
                      </p:childTnLst>
                    </p:cTn>
                  </p:par>
                  <p:par>
                    <p:cTn id="357" fill="hold" nodeType="clickPar">
                      <p:stCondLst>
                        <p:cond delay="indefinite"/>
                      </p:stCondLst>
                      <p:childTnLst>
                        <p:par>
                          <p:cTn id="358" fill="hold" nodeType="withGroup">
                            <p:stCondLst>
                              <p:cond delay="0"/>
                            </p:stCondLst>
                            <p:childTnLst>
                              <p:par>
                                <p:cTn id="359" presetID="9" presetClass="entr" presetSubtype="0" fill="hold" grpId="0" nodeType="clickEffect">
                                  <p:stCondLst>
                                    <p:cond delay="0"/>
                                  </p:stCondLst>
                                  <p:childTnLst>
                                    <p:set>
                                      <p:cBhvr>
                                        <p:cTn id="360" dur="1" fill="hold">
                                          <p:stCondLst>
                                            <p:cond delay="0"/>
                                          </p:stCondLst>
                                        </p:cTn>
                                        <p:tgtEl>
                                          <p:spTgt spid="31823"/>
                                        </p:tgtEl>
                                        <p:attrNameLst>
                                          <p:attrName>style.visibility</p:attrName>
                                        </p:attrNameLst>
                                      </p:cBhvr>
                                      <p:to>
                                        <p:strVal val="visible"/>
                                      </p:to>
                                    </p:set>
                                    <p:animEffect transition="in" filter="dissolve">
                                      <p:cBhvr>
                                        <p:cTn id="361" dur="500"/>
                                        <p:tgtEl>
                                          <p:spTgt spid="31823"/>
                                        </p:tgtEl>
                                      </p:cBhvr>
                                    </p:animEffect>
                                  </p:childTnLst>
                                </p:cTn>
                              </p:par>
                              <p:par>
                                <p:cTn id="362" presetID="0" presetClass="path" presetSubtype="0" accel="50000" decel="50000" fill="hold" grpId="1" nodeType="withEffect">
                                  <p:stCondLst>
                                    <p:cond delay="0"/>
                                  </p:stCondLst>
                                  <p:childTnLst>
                                    <p:animMotion origin="layout" path="M 4.72222E-6 2.22222E-6 L 0.01545 0.01528 L 0.05295 0.05 " pathEditMode="relative" rAng="0" ptsTypes="AAA">
                                      <p:cBhvr>
                                        <p:cTn id="363" dur="2000" fill="hold"/>
                                        <p:tgtEl>
                                          <p:spTgt spid="31823"/>
                                        </p:tgtEl>
                                        <p:attrNameLst>
                                          <p:attrName>ppt_x</p:attrName>
                                          <p:attrName>ppt_y</p:attrName>
                                        </p:attrNameLst>
                                      </p:cBhvr>
                                      <p:rCtr x="2639" y="2500"/>
                                    </p:animMotion>
                                  </p:childTnLst>
                                  <p:subTnLst>
                                    <p:audio>
                                      <p:cMediaNode>
                                        <p:cTn display="0" masterRel="sameClick">
                                          <p:stCondLst>
                                            <p:cond evt="begin" delay="0">
                                              <p:tn val="362"/>
                                            </p:cond>
                                          </p:stCondLst>
                                          <p:endCondLst>
                                            <p:cond evt="onStopAudio" delay="0">
                                              <p:tgtEl>
                                                <p:sldTgt/>
                                              </p:tgtEl>
                                            </p:cond>
                                          </p:endCondLst>
                                        </p:cTn>
                                        <p:tgtEl>
                                          <p:sndTgt r:embed="rId9" name="airplanes.wav"/>
                                        </p:tgtEl>
                                      </p:cMediaNode>
                                    </p:audio>
                                  </p:subTnLst>
                                </p:cTn>
                              </p:par>
                            </p:childTnLst>
                          </p:cTn>
                        </p:par>
                        <p:par>
                          <p:cTn id="364" fill="hold" nodeType="afterGroup">
                            <p:stCondLst>
                              <p:cond delay="2000"/>
                            </p:stCondLst>
                            <p:childTnLst>
                              <p:par>
                                <p:cTn id="365" presetID="1" presetClass="entr" presetSubtype="0" fill="hold" grpId="0" nodeType="afterEffect">
                                  <p:stCondLst>
                                    <p:cond delay="0"/>
                                  </p:stCondLst>
                                  <p:childTnLst>
                                    <p:set>
                                      <p:cBhvr>
                                        <p:cTn id="366" dur="1" fill="hold">
                                          <p:stCondLst>
                                            <p:cond delay="0"/>
                                          </p:stCondLst>
                                        </p:cTn>
                                        <p:tgtEl>
                                          <p:spTgt spid="31826"/>
                                        </p:tgtEl>
                                        <p:attrNameLst>
                                          <p:attrName>style.visibility</p:attrName>
                                        </p:attrNameLst>
                                      </p:cBhvr>
                                      <p:to>
                                        <p:strVal val="visible"/>
                                      </p:to>
                                    </p:set>
                                  </p:childTnLst>
                                  <p:subTnLst>
                                    <p:audio>
                                      <p:cMediaNode>
                                        <p:cTn display="0" masterRel="sameClick">
                                          <p:stCondLst>
                                            <p:cond evt="begin" delay="0">
                                              <p:tn val="365"/>
                                            </p:cond>
                                          </p:stCondLst>
                                          <p:endCondLst>
                                            <p:cond evt="onStopAudio" delay="0">
                                              <p:tgtEl>
                                                <p:sldTgt/>
                                              </p:tgtEl>
                                            </p:cond>
                                          </p:endCondLst>
                                        </p:cTn>
                                        <p:tgtEl>
                                          <p:sndTgt r:embed="rId6" name="explode.wav"/>
                                        </p:tgtEl>
                                      </p:cMediaNode>
                                    </p:audio>
                                  </p:subTnLst>
                                </p:cTn>
                              </p:par>
                              <p:par>
                                <p:cTn id="367" presetID="9" presetClass="exit" presetSubtype="0" fill="hold" grpId="2" nodeType="withEffect">
                                  <p:stCondLst>
                                    <p:cond delay="0"/>
                                  </p:stCondLst>
                                  <p:childTnLst>
                                    <p:animEffect transition="out" filter="dissolve">
                                      <p:cBhvr>
                                        <p:cTn id="368" dur="500"/>
                                        <p:tgtEl>
                                          <p:spTgt spid="31823"/>
                                        </p:tgtEl>
                                      </p:cBhvr>
                                    </p:animEffect>
                                    <p:set>
                                      <p:cBhvr>
                                        <p:cTn id="369" dur="1" fill="hold">
                                          <p:stCondLst>
                                            <p:cond delay="499"/>
                                          </p:stCondLst>
                                        </p:cTn>
                                        <p:tgtEl>
                                          <p:spTgt spid="31823"/>
                                        </p:tgtEl>
                                        <p:attrNameLst>
                                          <p:attrName>style.visibility</p:attrName>
                                        </p:attrNameLst>
                                      </p:cBhvr>
                                      <p:to>
                                        <p:strVal val="hidden"/>
                                      </p:to>
                                    </p:set>
                                  </p:childTnLst>
                                </p:cTn>
                              </p:par>
                            </p:childTnLst>
                          </p:cTn>
                        </p:par>
                        <p:par>
                          <p:cTn id="370" fill="hold" nodeType="afterGroup">
                            <p:stCondLst>
                              <p:cond delay="2500"/>
                            </p:stCondLst>
                            <p:childTnLst>
                              <p:par>
                                <p:cTn id="371" presetID="3" presetClass="exit" presetSubtype="10" fill="hold" grpId="1" nodeType="afterEffect">
                                  <p:stCondLst>
                                    <p:cond delay="0"/>
                                  </p:stCondLst>
                                  <p:childTnLst>
                                    <p:animEffect transition="out" filter="blinds(horizontal)">
                                      <p:cBhvr>
                                        <p:cTn id="372" dur="500"/>
                                        <p:tgtEl>
                                          <p:spTgt spid="31826"/>
                                        </p:tgtEl>
                                      </p:cBhvr>
                                    </p:animEffect>
                                    <p:set>
                                      <p:cBhvr>
                                        <p:cTn id="373" dur="1" fill="hold">
                                          <p:stCondLst>
                                            <p:cond delay="499"/>
                                          </p:stCondLst>
                                        </p:cTn>
                                        <p:tgtEl>
                                          <p:spTgt spid="31826"/>
                                        </p:tgtEl>
                                        <p:attrNameLst>
                                          <p:attrName>style.visibility</p:attrName>
                                        </p:attrNameLst>
                                      </p:cBhvr>
                                      <p:to>
                                        <p:strVal val="hidden"/>
                                      </p:to>
                                    </p:set>
                                  </p:childTnLst>
                                </p:cTn>
                              </p:par>
                              <p:par>
                                <p:cTn id="374" presetID="9" presetClass="entr" presetSubtype="0" fill="hold" nodeType="withEffect">
                                  <p:stCondLst>
                                    <p:cond delay="0"/>
                                  </p:stCondLst>
                                  <p:childTnLst>
                                    <p:set>
                                      <p:cBhvr>
                                        <p:cTn id="375" dur="1" fill="hold">
                                          <p:stCondLst>
                                            <p:cond delay="0"/>
                                          </p:stCondLst>
                                        </p:cTn>
                                        <p:tgtEl>
                                          <p:spTgt spid="31948"/>
                                        </p:tgtEl>
                                        <p:attrNameLst>
                                          <p:attrName>style.visibility</p:attrName>
                                        </p:attrNameLst>
                                      </p:cBhvr>
                                      <p:to>
                                        <p:strVal val="visible"/>
                                      </p:to>
                                    </p:set>
                                    <p:animEffect transition="in" filter="dissolve">
                                      <p:cBhvr>
                                        <p:cTn id="376" dur="500"/>
                                        <p:tgtEl>
                                          <p:spTgt spid="31948"/>
                                        </p:tgtEl>
                                      </p:cBhvr>
                                    </p:animEffect>
                                  </p:childTnLst>
                                </p:cTn>
                              </p:par>
                              <p:par>
                                <p:cTn id="377" presetID="9" presetClass="entr" presetSubtype="0" fill="hold" nodeType="withEffect">
                                  <p:stCondLst>
                                    <p:cond delay="0"/>
                                  </p:stCondLst>
                                  <p:childTnLst>
                                    <p:set>
                                      <p:cBhvr>
                                        <p:cTn id="378" dur="1" fill="hold">
                                          <p:stCondLst>
                                            <p:cond delay="0"/>
                                          </p:stCondLst>
                                        </p:cTn>
                                        <p:tgtEl>
                                          <p:spTgt spid="31878"/>
                                        </p:tgtEl>
                                        <p:attrNameLst>
                                          <p:attrName>style.visibility</p:attrName>
                                        </p:attrNameLst>
                                      </p:cBhvr>
                                      <p:to>
                                        <p:strVal val="visible"/>
                                      </p:to>
                                    </p:set>
                                    <p:animEffect transition="in" filter="dissolve">
                                      <p:cBhvr>
                                        <p:cTn id="379" dur="500"/>
                                        <p:tgtEl>
                                          <p:spTgt spid="31878"/>
                                        </p:tgtEl>
                                      </p:cBhvr>
                                    </p:animEffect>
                                  </p:childTnLst>
                                </p:cTn>
                              </p:par>
                            </p:childTnLst>
                          </p:cTn>
                        </p:par>
                        <p:par>
                          <p:cTn id="380" fill="hold" nodeType="afterGroup">
                            <p:stCondLst>
                              <p:cond delay="3000"/>
                            </p:stCondLst>
                            <p:childTnLst>
                              <p:par>
                                <p:cTn id="381" presetID="9" presetClass="entr" presetSubtype="0" fill="hold" grpId="0" nodeType="afterEffect">
                                  <p:stCondLst>
                                    <p:cond delay="0"/>
                                  </p:stCondLst>
                                  <p:childTnLst>
                                    <p:set>
                                      <p:cBhvr>
                                        <p:cTn id="382" dur="1" fill="hold">
                                          <p:stCondLst>
                                            <p:cond delay="0"/>
                                          </p:stCondLst>
                                        </p:cTn>
                                        <p:tgtEl>
                                          <p:spTgt spid="31824"/>
                                        </p:tgtEl>
                                        <p:attrNameLst>
                                          <p:attrName>style.visibility</p:attrName>
                                        </p:attrNameLst>
                                      </p:cBhvr>
                                      <p:to>
                                        <p:strVal val="visible"/>
                                      </p:to>
                                    </p:set>
                                    <p:animEffect transition="in" filter="dissolve">
                                      <p:cBhvr>
                                        <p:cTn id="383" dur="500"/>
                                        <p:tgtEl>
                                          <p:spTgt spid="31824"/>
                                        </p:tgtEl>
                                      </p:cBhvr>
                                    </p:animEffect>
                                  </p:childTnLst>
                                </p:cTn>
                              </p:par>
                              <p:par>
                                <p:cTn id="384" presetID="0" presetClass="path" presetSubtype="0" accel="50000" decel="50000" fill="hold" grpId="1" nodeType="withEffect">
                                  <p:stCondLst>
                                    <p:cond delay="0"/>
                                  </p:stCondLst>
                                  <p:childTnLst>
                                    <p:animMotion origin="layout" path="M 5E-6 -4.44444E-6 L 0.00973 0.02014 L 0.03438 0.07616 " pathEditMode="relative" rAng="0" ptsTypes="AAA">
                                      <p:cBhvr>
                                        <p:cTn id="385" dur="2000" fill="hold"/>
                                        <p:tgtEl>
                                          <p:spTgt spid="31824"/>
                                        </p:tgtEl>
                                        <p:attrNameLst>
                                          <p:attrName>ppt_x</p:attrName>
                                          <p:attrName>ppt_y</p:attrName>
                                        </p:attrNameLst>
                                      </p:cBhvr>
                                      <p:rCtr x="1719" y="3796"/>
                                    </p:animMotion>
                                  </p:childTnLst>
                                  <p:subTnLst>
                                    <p:audio>
                                      <p:cMediaNode>
                                        <p:cTn display="0" masterRel="sameClick">
                                          <p:stCondLst>
                                            <p:cond evt="begin" delay="0">
                                              <p:tn val="384"/>
                                            </p:cond>
                                          </p:stCondLst>
                                          <p:endCondLst>
                                            <p:cond evt="onStopAudio" delay="0">
                                              <p:tgtEl>
                                                <p:sldTgt/>
                                              </p:tgtEl>
                                            </p:cond>
                                          </p:endCondLst>
                                        </p:cTn>
                                        <p:tgtEl>
                                          <p:sndTgt r:embed="rId9" name="airplanes.wav"/>
                                        </p:tgtEl>
                                      </p:cMediaNode>
                                    </p:audio>
                                  </p:subTnLst>
                                </p:cTn>
                              </p:par>
                            </p:childTnLst>
                          </p:cTn>
                        </p:par>
                        <p:par>
                          <p:cTn id="386" fill="hold" nodeType="afterGroup">
                            <p:stCondLst>
                              <p:cond delay="5000"/>
                            </p:stCondLst>
                            <p:childTnLst>
                              <p:par>
                                <p:cTn id="387" presetID="1" presetClass="entr" presetSubtype="0" fill="hold" grpId="0" nodeType="afterEffect">
                                  <p:stCondLst>
                                    <p:cond delay="0"/>
                                  </p:stCondLst>
                                  <p:childTnLst>
                                    <p:set>
                                      <p:cBhvr>
                                        <p:cTn id="388" dur="1" fill="hold">
                                          <p:stCondLst>
                                            <p:cond delay="0"/>
                                          </p:stCondLst>
                                        </p:cTn>
                                        <p:tgtEl>
                                          <p:spTgt spid="31827"/>
                                        </p:tgtEl>
                                        <p:attrNameLst>
                                          <p:attrName>style.visibility</p:attrName>
                                        </p:attrNameLst>
                                      </p:cBhvr>
                                      <p:to>
                                        <p:strVal val="visible"/>
                                      </p:to>
                                    </p:set>
                                  </p:childTnLst>
                                  <p:subTnLst>
                                    <p:audio>
                                      <p:cMediaNode>
                                        <p:cTn display="0" masterRel="sameClick">
                                          <p:stCondLst>
                                            <p:cond evt="begin" delay="0">
                                              <p:tn val="387"/>
                                            </p:cond>
                                          </p:stCondLst>
                                          <p:endCondLst>
                                            <p:cond evt="onStopAudio" delay="0">
                                              <p:tgtEl>
                                                <p:sldTgt/>
                                              </p:tgtEl>
                                            </p:cond>
                                          </p:endCondLst>
                                        </p:cTn>
                                        <p:tgtEl>
                                          <p:sndTgt r:embed="rId6" name="explode.wav"/>
                                        </p:tgtEl>
                                      </p:cMediaNode>
                                    </p:audio>
                                  </p:subTnLst>
                                </p:cTn>
                              </p:par>
                              <p:par>
                                <p:cTn id="389" presetID="9" presetClass="exit" presetSubtype="0" fill="hold" grpId="2" nodeType="withEffect">
                                  <p:stCondLst>
                                    <p:cond delay="0"/>
                                  </p:stCondLst>
                                  <p:childTnLst>
                                    <p:animEffect transition="out" filter="dissolve">
                                      <p:cBhvr>
                                        <p:cTn id="390" dur="500"/>
                                        <p:tgtEl>
                                          <p:spTgt spid="31824"/>
                                        </p:tgtEl>
                                      </p:cBhvr>
                                    </p:animEffect>
                                    <p:set>
                                      <p:cBhvr>
                                        <p:cTn id="391" dur="1" fill="hold">
                                          <p:stCondLst>
                                            <p:cond delay="499"/>
                                          </p:stCondLst>
                                        </p:cTn>
                                        <p:tgtEl>
                                          <p:spTgt spid="31824"/>
                                        </p:tgtEl>
                                        <p:attrNameLst>
                                          <p:attrName>style.visibility</p:attrName>
                                        </p:attrNameLst>
                                      </p:cBhvr>
                                      <p:to>
                                        <p:strVal val="hidden"/>
                                      </p:to>
                                    </p:set>
                                  </p:childTnLst>
                                </p:cTn>
                              </p:par>
                            </p:childTnLst>
                          </p:cTn>
                        </p:par>
                        <p:par>
                          <p:cTn id="392" fill="hold" nodeType="afterGroup">
                            <p:stCondLst>
                              <p:cond delay="5500"/>
                            </p:stCondLst>
                            <p:childTnLst>
                              <p:par>
                                <p:cTn id="393" presetID="3" presetClass="exit" presetSubtype="10" fill="hold" grpId="1" nodeType="afterEffect">
                                  <p:stCondLst>
                                    <p:cond delay="0"/>
                                  </p:stCondLst>
                                  <p:childTnLst>
                                    <p:animEffect transition="out" filter="blinds(horizontal)">
                                      <p:cBhvr>
                                        <p:cTn id="394" dur="500"/>
                                        <p:tgtEl>
                                          <p:spTgt spid="31827"/>
                                        </p:tgtEl>
                                      </p:cBhvr>
                                    </p:animEffect>
                                    <p:set>
                                      <p:cBhvr>
                                        <p:cTn id="395" dur="1" fill="hold">
                                          <p:stCondLst>
                                            <p:cond delay="499"/>
                                          </p:stCondLst>
                                        </p:cTn>
                                        <p:tgtEl>
                                          <p:spTgt spid="31827"/>
                                        </p:tgtEl>
                                        <p:attrNameLst>
                                          <p:attrName>style.visibility</p:attrName>
                                        </p:attrNameLst>
                                      </p:cBhvr>
                                      <p:to>
                                        <p:strVal val="hidden"/>
                                      </p:to>
                                    </p:set>
                                  </p:childTnLst>
                                </p:cTn>
                              </p:par>
                              <p:par>
                                <p:cTn id="396" presetID="9" presetClass="entr" presetSubtype="0" fill="hold" nodeType="withEffect">
                                  <p:stCondLst>
                                    <p:cond delay="0"/>
                                  </p:stCondLst>
                                  <p:childTnLst>
                                    <p:set>
                                      <p:cBhvr>
                                        <p:cTn id="397" dur="1" fill="hold">
                                          <p:stCondLst>
                                            <p:cond delay="0"/>
                                          </p:stCondLst>
                                        </p:cTn>
                                        <p:tgtEl>
                                          <p:spTgt spid="31892"/>
                                        </p:tgtEl>
                                        <p:attrNameLst>
                                          <p:attrName>style.visibility</p:attrName>
                                        </p:attrNameLst>
                                      </p:cBhvr>
                                      <p:to>
                                        <p:strVal val="visible"/>
                                      </p:to>
                                    </p:set>
                                    <p:animEffect transition="in" filter="dissolve">
                                      <p:cBhvr>
                                        <p:cTn id="398" dur="500"/>
                                        <p:tgtEl>
                                          <p:spTgt spid="31892"/>
                                        </p:tgtEl>
                                      </p:cBhvr>
                                    </p:animEffect>
                                  </p:childTnLst>
                                </p:cTn>
                              </p:par>
                              <p:par>
                                <p:cTn id="399" presetID="9" presetClass="entr" presetSubtype="0" fill="hold" nodeType="withEffect">
                                  <p:stCondLst>
                                    <p:cond delay="0"/>
                                  </p:stCondLst>
                                  <p:childTnLst>
                                    <p:set>
                                      <p:cBhvr>
                                        <p:cTn id="400" dur="1" fill="hold">
                                          <p:stCondLst>
                                            <p:cond delay="0"/>
                                          </p:stCondLst>
                                        </p:cTn>
                                        <p:tgtEl>
                                          <p:spTgt spid="31906"/>
                                        </p:tgtEl>
                                        <p:attrNameLst>
                                          <p:attrName>style.visibility</p:attrName>
                                        </p:attrNameLst>
                                      </p:cBhvr>
                                      <p:to>
                                        <p:strVal val="visible"/>
                                      </p:to>
                                    </p:set>
                                    <p:animEffect transition="in" filter="dissolve">
                                      <p:cBhvr>
                                        <p:cTn id="401" dur="500"/>
                                        <p:tgtEl>
                                          <p:spTgt spid="31906"/>
                                        </p:tgtEl>
                                      </p:cBhvr>
                                    </p:animEffect>
                                  </p:childTnLst>
                                </p:cTn>
                              </p:par>
                            </p:childTnLst>
                          </p:cTn>
                        </p:par>
                        <p:par>
                          <p:cTn id="402" fill="hold" nodeType="afterGroup">
                            <p:stCondLst>
                              <p:cond delay="6000"/>
                            </p:stCondLst>
                            <p:childTnLst>
                              <p:par>
                                <p:cTn id="403" presetID="9" presetClass="entr" presetSubtype="0" fill="hold" grpId="0" nodeType="afterEffect">
                                  <p:stCondLst>
                                    <p:cond delay="0"/>
                                  </p:stCondLst>
                                  <p:childTnLst>
                                    <p:set>
                                      <p:cBhvr>
                                        <p:cTn id="404" dur="1" fill="hold">
                                          <p:stCondLst>
                                            <p:cond delay="0"/>
                                          </p:stCondLst>
                                        </p:cTn>
                                        <p:tgtEl>
                                          <p:spTgt spid="31825"/>
                                        </p:tgtEl>
                                        <p:attrNameLst>
                                          <p:attrName>style.visibility</p:attrName>
                                        </p:attrNameLst>
                                      </p:cBhvr>
                                      <p:to>
                                        <p:strVal val="visible"/>
                                      </p:to>
                                    </p:set>
                                    <p:animEffect transition="in" filter="dissolve">
                                      <p:cBhvr>
                                        <p:cTn id="405" dur="500"/>
                                        <p:tgtEl>
                                          <p:spTgt spid="31825"/>
                                        </p:tgtEl>
                                      </p:cBhvr>
                                    </p:animEffect>
                                  </p:childTnLst>
                                </p:cTn>
                              </p:par>
                              <p:par>
                                <p:cTn id="406" presetID="0" presetClass="path" presetSubtype="0" accel="50000" decel="50000" fill="hold" grpId="1" nodeType="withEffect">
                                  <p:stCondLst>
                                    <p:cond delay="0"/>
                                  </p:stCondLst>
                                  <p:childTnLst>
                                    <p:animMotion origin="layout" path="M 0 -4.07407E-6 L 0.00278 0.02153 L 0.01424 0.08681 " pathEditMode="relative" rAng="0" ptsTypes="AAA">
                                      <p:cBhvr>
                                        <p:cTn id="407" dur="2000" fill="hold"/>
                                        <p:tgtEl>
                                          <p:spTgt spid="31825"/>
                                        </p:tgtEl>
                                        <p:attrNameLst>
                                          <p:attrName>ppt_x</p:attrName>
                                          <p:attrName>ppt_y</p:attrName>
                                        </p:attrNameLst>
                                      </p:cBhvr>
                                      <p:rCtr x="712" y="4329"/>
                                    </p:animMotion>
                                  </p:childTnLst>
                                  <p:subTnLst>
                                    <p:audio>
                                      <p:cMediaNode>
                                        <p:cTn display="0" masterRel="sameClick">
                                          <p:stCondLst>
                                            <p:cond evt="begin" delay="0">
                                              <p:tn val="406"/>
                                            </p:cond>
                                          </p:stCondLst>
                                          <p:endCondLst>
                                            <p:cond evt="onStopAudio" delay="0">
                                              <p:tgtEl>
                                                <p:sldTgt/>
                                              </p:tgtEl>
                                            </p:cond>
                                          </p:endCondLst>
                                        </p:cTn>
                                        <p:tgtEl>
                                          <p:sndTgt r:embed="rId9" name="airplanes.wav"/>
                                        </p:tgtEl>
                                      </p:cMediaNode>
                                    </p:audio>
                                  </p:subTnLst>
                                </p:cTn>
                              </p:par>
                            </p:childTnLst>
                          </p:cTn>
                        </p:par>
                        <p:par>
                          <p:cTn id="408" fill="hold" nodeType="afterGroup">
                            <p:stCondLst>
                              <p:cond delay="8000"/>
                            </p:stCondLst>
                            <p:childTnLst>
                              <p:par>
                                <p:cTn id="409" presetID="1" presetClass="entr" presetSubtype="0" fill="hold" grpId="0" nodeType="afterEffect">
                                  <p:stCondLst>
                                    <p:cond delay="0"/>
                                  </p:stCondLst>
                                  <p:childTnLst>
                                    <p:set>
                                      <p:cBhvr>
                                        <p:cTn id="410" dur="1" fill="hold">
                                          <p:stCondLst>
                                            <p:cond delay="0"/>
                                          </p:stCondLst>
                                        </p:cTn>
                                        <p:tgtEl>
                                          <p:spTgt spid="31828"/>
                                        </p:tgtEl>
                                        <p:attrNameLst>
                                          <p:attrName>style.visibility</p:attrName>
                                        </p:attrNameLst>
                                      </p:cBhvr>
                                      <p:to>
                                        <p:strVal val="visible"/>
                                      </p:to>
                                    </p:set>
                                  </p:childTnLst>
                                  <p:subTnLst>
                                    <p:audio>
                                      <p:cMediaNode>
                                        <p:cTn display="0" masterRel="sameClick">
                                          <p:stCondLst>
                                            <p:cond evt="begin" delay="0">
                                              <p:tn val="409"/>
                                            </p:cond>
                                          </p:stCondLst>
                                          <p:endCondLst>
                                            <p:cond evt="onStopAudio" delay="0">
                                              <p:tgtEl>
                                                <p:sldTgt/>
                                              </p:tgtEl>
                                            </p:cond>
                                          </p:endCondLst>
                                        </p:cTn>
                                        <p:tgtEl>
                                          <p:sndTgt r:embed="rId6" name="explode.wav"/>
                                        </p:tgtEl>
                                      </p:cMediaNode>
                                    </p:audio>
                                  </p:subTnLst>
                                </p:cTn>
                              </p:par>
                              <p:par>
                                <p:cTn id="411" presetID="9" presetClass="exit" presetSubtype="0" fill="hold" grpId="2" nodeType="withEffect">
                                  <p:stCondLst>
                                    <p:cond delay="0"/>
                                  </p:stCondLst>
                                  <p:childTnLst>
                                    <p:animEffect transition="out" filter="dissolve">
                                      <p:cBhvr>
                                        <p:cTn id="412" dur="500"/>
                                        <p:tgtEl>
                                          <p:spTgt spid="31825"/>
                                        </p:tgtEl>
                                      </p:cBhvr>
                                    </p:animEffect>
                                    <p:set>
                                      <p:cBhvr>
                                        <p:cTn id="413" dur="1" fill="hold">
                                          <p:stCondLst>
                                            <p:cond delay="499"/>
                                          </p:stCondLst>
                                        </p:cTn>
                                        <p:tgtEl>
                                          <p:spTgt spid="31825"/>
                                        </p:tgtEl>
                                        <p:attrNameLst>
                                          <p:attrName>style.visibility</p:attrName>
                                        </p:attrNameLst>
                                      </p:cBhvr>
                                      <p:to>
                                        <p:strVal val="hidden"/>
                                      </p:to>
                                    </p:set>
                                  </p:childTnLst>
                                </p:cTn>
                              </p:par>
                            </p:childTnLst>
                          </p:cTn>
                        </p:par>
                        <p:par>
                          <p:cTn id="414" fill="hold" nodeType="afterGroup">
                            <p:stCondLst>
                              <p:cond delay="8500"/>
                            </p:stCondLst>
                            <p:childTnLst>
                              <p:par>
                                <p:cTn id="415" presetID="3" presetClass="exit" presetSubtype="10" fill="hold" grpId="1" nodeType="afterEffect">
                                  <p:stCondLst>
                                    <p:cond delay="0"/>
                                  </p:stCondLst>
                                  <p:childTnLst>
                                    <p:animEffect transition="out" filter="blinds(horizontal)">
                                      <p:cBhvr>
                                        <p:cTn id="416" dur="500"/>
                                        <p:tgtEl>
                                          <p:spTgt spid="31828"/>
                                        </p:tgtEl>
                                      </p:cBhvr>
                                    </p:animEffect>
                                    <p:set>
                                      <p:cBhvr>
                                        <p:cTn id="417" dur="1" fill="hold">
                                          <p:stCondLst>
                                            <p:cond delay="499"/>
                                          </p:stCondLst>
                                        </p:cTn>
                                        <p:tgtEl>
                                          <p:spTgt spid="31828"/>
                                        </p:tgtEl>
                                        <p:attrNameLst>
                                          <p:attrName>style.visibility</p:attrName>
                                        </p:attrNameLst>
                                      </p:cBhvr>
                                      <p:to>
                                        <p:strVal val="hidden"/>
                                      </p:to>
                                    </p:set>
                                  </p:childTnLst>
                                </p:cTn>
                              </p:par>
                              <p:par>
                                <p:cTn id="418" presetID="9" presetClass="entr" presetSubtype="0" fill="hold" nodeType="withEffect">
                                  <p:stCondLst>
                                    <p:cond delay="0"/>
                                  </p:stCondLst>
                                  <p:childTnLst>
                                    <p:set>
                                      <p:cBhvr>
                                        <p:cTn id="419" dur="1" fill="hold">
                                          <p:stCondLst>
                                            <p:cond delay="0"/>
                                          </p:stCondLst>
                                        </p:cTn>
                                        <p:tgtEl>
                                          <p:spTgt spid="31920"/>
                                        </p:tgtEl>
                                        <p:attrNameLst>
                                          <p:attrName>style.visibility</p:attrName>
                                        </p:attrNameLst>
                                      </p:cBhvr>
                                      <p:to>
                                        <p:strVal val="visible"/>
                                      </p:to>
                                    </p:set>
                                    <p:animEffect transition="in" filter="dissolve">
                                      <p:cBhvr>
                                        <p:cTn id="420" dur="500"/>
                                        <p:tgtEl>
                                          <p:spTgt spid="31920"/>
                                        </p:tgtEl>
                                      </p:cBhvr>
                                    </p:animEffect>
                                  </p:childTnLst>
                                </p:cTn>
                              </p:par>
                              <p:par>
                                <p:cTn id="421" presetID="9" presetClass="entr" presetSubtype="0" fill="hold" nodeType="withEffect">
                                  <p:stCondLst>
                                    <p:cond delay="0"/>
                                  </p:stCondLst>
                                  <p:childTnLst>
                                    <p:set>
                                      <p:cBhvr>
                                        <p:cTn id="422" dur="1" fill="hold">
                                          <p:stCondLst>
                                            <p:cond delay="0"/>
                                          </p:stCondLst>
                                        </p:cTn>
                                        <p:tgtEl>
                                          <p:spTgt spid="31949"/>
                                        </p:tgtEl>
                                        <p:attrNameLst>
                                          <p:attrName>style.visibility</p:attrName>
                                        </p:attrNameLst>
                                      </p:cBhvr>
                                      <p:to>
                                        <p:strVal val="visible"/>
                                      </p:to>
                                    </p:set>
                                    <p:animEffect transition="in" filter="dissolve">
                                      <p:cBhvr>
                                        <p:cTn id="423" dur="500"/>
                                        <p:tgtEl>
                                          <p:spTgt spid="31949"/>
                                        </p:tgtEl>
                                      </p:cBhvr>
                                    </p:animEffect>
                                  </p:childTnLst>
                                </p:cTn>
                              </p:par>
                            </p:childTnLst>
                          </p:cTn>
                        </p:par>
                      </p:childTnLst>
                    </p:cTn>
                  </p:par>
                  <p:par>
                    <p:cTn id="424" fill="hold" nodeType="clickPar">
                      <p:stCondLst>
                        <p:cond delay="indefinite"/>
                      </p:stCondLst>
                      <p:childTnLst>
                        <p:par>
                          <p:cTn id="425" fill="hold" nodeType="withGroup">
                            <p:stCondLst>
                              <p:cond delay="0"/>
                            </p:stCondLst>
                            <p:childTnLst>
                              <p:par>
                                <p:cTn id="426" presetID="1" presetClass="entr" presetSubtype="0" fill="hold" grpId="0" nodeType="clickEffect">
                                  <p:stCondLst>
                                    <p:cond delay="0"/>
                                  </p:stCondLst>
                                  <p:childTnLst>
                                    <p:set>
                                      <p:cBhvr>
                                        <p:cTn id="427" dur="1" fill="hold">
                                          <p:stCondLst>
                                            <p:cond delay="0"/>
                                          </p:stCondLst>
                                        </p:cTn>
                                        <p:tgtEl>
                                          <p:spTgt spid="31877"/>
                                        </p:tgtEl>
                                        <p:attrNameLst>
                                          <p:attrName>style.visibility</p:attrName>
                                        </p:attrNameLst>
                                      </p:cBhvr>
                                      <p:to>
                                        <p:strVal val="visible"/>
                                      </p:to>
                                    </p:set>
                                  </p:childTnLst>
                                  <p:subTnLst>
                                    <p:audio>
                                      <p:cMediaNode>
                                        <p:cTn display="0" masterRel="sameClick">
                                          <p:stCondLst>
                                            <p:cond evt="begin" delay="0">
                                              <p:tn val="426"/>
                                            </p:cond>
                                          </p:stCondLst>
                                          <p:endCondLst>
                                            <p:cond evt="onStopAudio" delay="0">
                                              <p:tgtEl>
                                                <p:sldTgt/>
                                              </p:tgtEl>
                                            </p:cond>
                                          </p:endCondLst>
                                        </p:cTn>
                                        <p:tgtEl>
                                          <p:sndTgt r:embed="rId6" name="explode.wav"/>
                                        </p:tgtEl>
                                      </p:cMediaNode>
                                    </p:audio>
                                  </p:subTnLst>
                                </p:cTn>
                              </p:par>
                            </p:childTnLst>
                          </p:cTn>
                        </p:par>
                        <p:par>
                          <p:cTn id="428" fill="hold" nodeType="afterGroup">
                            <p:stCondLst>
                              <p:cond delay="0"/>
                            </p:stCondLst>
                            <p:childTnLst>
                              <p:par>
                                <p:cTn id="429" presetID="3" presetClass="exit" presetSubtype="10" fill="hold" grpId="1" nodeType="afterEffect">
                                  <p:stCondLst>
                                    <p:cond delay="0"/>
                                  </p:stCondLst>
                                  <p:childTnLst>
                                    <p:animEffect transition="out" filter="blinds(horizontal)">
                                      <p:cBhvr>
                                        <p:cTn id="430" dur="500"/>
                                        <p:tgtEl>
                                          <p:spTgt spid="31877"/>
                                        </p:tgtEl>
                                      </p:cBhvr>
                                    </p:animEffect>
                                    <p:set>
                                      <p:cBhvr>
                                        <p:cTn id="431" dur="1" fill="hold">
                                          <p:stCondLst>
                                            <p:cond delay="499"/>
                                          </p:stCondLst>
                                        </p:cTn>
                                        <p:tgtEl>
                                          <p:spTgt spid="31877"/>
                                        </p:tgtEl>
                                        <p:attrNameLst>
                                          <p:attrName>style.visibility</p:attrName>
                                        </p:attrNameLst>
                                      </p:cBhvr>
                                      <p:to>
                                        <p:strVal val="hidden"/>
                                      </p:to>
                                    </p:set>
                                  </p:childTnLst>
                                </p:cTn>
                              </p:par>
                            </p:childTnLst>
                          </p:cTn>
                        </p:par>
                        <p:par>
                          <p:cTn id="432" fill="hold" nodeType="afterGroup">
                            <p:stCondLst>
                              <p:cond delay="500"/>
                            </p:stCondLst>
                            <p:childTnLst>
                              <p:par>
                                <p:cTn id="433" presetID="9" presetClass="exit" presetSubtype="0" fill="hold" grpId="0" nodeType="afterEffect">
                                  <p:stCondLst>
                                    <p:cond delay="0"/>
                                  </p:stCondLst>
                                  <p:childTnLst>
                                    <p:animEffect transition="out" filter="dissolve">
                                      <p:cBhvr>
                                        <p:cTn id="434" dur="500"/>
                                        <p:tgtEl>
                                          <p:spTgt spid="29737"/>
                                        </p:tgtEl>
                                      </p:cBhvr>
                                    </p:animEffect>
                                    <p:set>
                                      <p:cBhvr>
                                        <p:cTn id="435" dur="1" fill="hold">
                                          <p:stCondLst>
                                            <p:cond delay="499"/>
                                          </p:stCondLst>
                                        </p:cTn>
                                        <p:tgtEl>
                                          <p:spTgt spid="29737"/>
                                        </p:tgtEl>
                                        <p:attrNameLst>
                                          <p:attrName>style.visibility</p:attrName>
                                        </p:attrNameLst>
                                      </p:cBhvr>
                                      <p:to>
                                        <p:strVal val="hidden"/>
                                      </p:to>
                                    </p:set>
                                  </p:childTnLst>
                                </p:cTn>
                              </p:par>
                              <p:par>
                                <p:cTn id="436" presetID="9" presetClass="entr" presetSubtype="0" fill="hold" nodeType="withEffect">
                                  <p:stCondLst>
                                    <p:cond delay="0"/>
                                  </p:stCondLst>
                                  <p:childTnLst>
                                    <p:set>
                                      <p:cBhvr>
                                        <p:cTn id="437" dur="1" fill="hold">
                                          <p:stCondLst>
                                            <p:cond delay="0"/>
                                          </p:stCondLst>
                                        </p:cTn>
                                        <p:tgtEl>
                                          <p:spTgt spid="31822"/>
                                        </p:tgtEl>
                                        <p:attrNameLst>
                                          <p:attrName>style.visibility</p:attrName>
                                        </p:attrNameLst>
                                      </p:cBhvr>
                                      <p:to>
                                        <p:strVal val="visible"/>
                                      </p:to>
                                    </p:set>
                                    <p:animEffect transition="in" filter="dissolve">
                                      <p:cBhvr>
                                        <p:cTn id="438" dur="1000"/>
                                        <p:tgtEl>
                                          <p:spTgt spid="31822"/>
                                        </p:tgtEl>
                                      </p:cBhvr>
                                    </p:animEffect>
                                  </p:childTnLst>
                                </p:cTn>
                              </p:par>
                              <p:par>
                                <p:cTn id="439" presetID="22" presetClass="exit" presetSubtype="4" fill="hold" grpId="1" nodeType="withEffect">
                                  <p:stCondLst>
                                    <p:cond delay="0"/>
                                  </p:stCondLst>
                                  <p:childTnLst>
                                    <p:animEffect transition="out" filter="wipe(down)">
                                      <p:cBhvr>
                                        <p:cTn id="440" dur="1000"/>
                                        <p:tgtEl>
                                          <p:spTgt spid="31876"/>
                                        </p:tgtEl>
                                      </p:cBhvr>
                                    </p:animEffect>
                                    <p:set>
                                      <p:cBhvr>
                                        <p:cTn id="441" dur="1" fill="hold">
                                          <p:stCondLst>
                                            <p:cond delay="999"/>
                                          </p:stCondLst>
                                        </p:cTn>
                                        <p:tgtEl>
                                          <p:spTgt spid="31876"/>
                                        </p:tgtEl>
                                        <p:attrNameLst>
                                          <p:attrName>style.visibility</p:attrName>
                                        </p:attrNameLst>
                                      </p:cBhvr>
                                      <p:to>
                                        <p:strVal val="hidden"/>
                                      </p:to>
                                    </p:set>
                                  </p:childTnLst>
                                </p:cTn>
                              </p:par>
                            </p:childTnLst>
                          </p:cTn>
                        </p:par>
                      </p:childTnLst>
                    </p:cTn>
                  </p:par>
                  <p:par>
                    <p:cTn id="442" fill="hold" nodeType="clickPar">
                      <p:stCondLst>
                        <p:cond delay="indefinite"/>
                      </p:stCondLst>
                      <p:childTnLst>
                        <p:par>
                          <p:cTn id="443" fill="hold" nodeType="withGroup">
                            <p:stCondLst>
                              <p:cond delay="0"/>
                            </p:stCondLst>
                            <p:childTnLst>
                              <p:par>
                                <p:cTn id="444" presetID="9" presetClass="entr" presetSubtype="0" fill="hold" nodeType="clickEffect">
                                  <p:stCondLst>
                                    <p:cond delay="0"/>
                                  </p:stCondLst>
                                  <p:childTnLst>
                                    <p:set>
                                      <p:cBhvr>
                                        <p:cTn id="445" dur="1" fill="hold">
                                          <p:stCondLst>
                                            <p:cond delay="0"/>
                                          </p:stCondLst>
                                        </p:cTn>
                                        <p:tgtEl>
                                          <p:spTgt spid="31979"/>
                                        </p:tgtEl>
                                        <p:attrNameLst>
                                          <p:attrName>style.visibility</p:attrName>
                                        </p:attrNameLst>
                                      </p:cBhvr>
                                      <p:to>
                                        <p:strVal val="visible"/>
                                      </p:to>
                                    </p:set>
                                    <p:animEffect transition="in" filter="dissolve">
                                      <p:cBhvr>
                                        <p:cTn id="446" dur="2000"/>
                                        <p:tgtEl>
                                          <p:spTgt spid="31979"/>
                                        </p:tgtEl>
                                      </p:cBhvr>
                                    </p:animEffect>
                                  </p:childTnLst>
                                </p:cTn>
                              </p:par>
                              <p:par>
                                <p:cTn id="447" presetID="9" presetClass="exit" presetSubtype="0" fill="hold" nodeType="withEffect">
                                  <p:stCondLst>
                                    <p:cond delay="0"/>
                                  </p:stCondLst>
                                  <p:childTnLst>
                                    <p:animEffect transition="out" filter="dissolve">
                                      <p:cBhvr>
                                        <p:cTn id="448" dur="2000"/>
                                        <p:tgtEl>
                                          <p:spTgt spid="30680"/>
                                        </p:tgtEl>
                                      </p:cBhvr>
                                    </p:animEffect>
                                    <p:set>
                                      <p:cBhvr>
                                        <p:cTn id="449" dur="1" fill="hold">
                                          <p:stCondLst>
                                            <p:cond delay="1999"/>
                                          </p:stCondLst>
                                        </p:cTn>
                                        <p:tgtEl>
                                          <p:spTgt spid="30680"/>
                                        </p:tgtEl>
                                        <p:attrNameLst>
                                          <p:attrName>style.visibility</p:attrName>
                                        </p:attrNameLst>
                                      </p:cBhvr>
                                      <p:to>
                                        <p:strVal val="hidden"/>
                                      </p:to>
                                    </p:set>
                                  </p:childTnLst>
                                </p:cTn>
                              </p:par>
                              <p:par>
                                <p:cTn id="450" presetID="9" presetClass="exit" presetSubtype="0" fill="hold" nodeType="withEffect">
                                  <p:stCondLst>
                                    <p:cond delay="0"/>
                                  </p:stCondLst>
                                  <p:childTnLst>
                                    <p:animEffect transition="out" filter="dissolve">
                                      <p:cBhvr>
                                        <p:cTn id="451" dur="500"/>
                                        <p:tgtEl>
                                          <p:spTgt spid="30677"/>
                                        </p:tgtEl>
                                      </p:cBhvr>
                                    </p:animEffect>
                                    <p:set>
                                      <p:cBhvr>
                                        <p:cTn id="452" dur="1" fill="hold">
                                          <p:stCondLst>
                                            <p:cond delay="499"/>
                                          </p:stCondLst>
                                        </p:cTn>
                                        <p:tgtEl>
                                          <p:spTgt spid="30677"/>
                                        </p:tgtEl>
                                        <p:attrNameLst>
                                          <p:attrName>style.visibility</p:attrName>
                                        </p:attrNameLst>
                                      </p:cBhvr>
                                      <p:to>
                                        <p:strVal val="hidden"/>
                                      </p:to>
                                    </p:set>
                                  </p:childTnLst>
                                </p:cTn>
                              </p:par>
                              <p:par>
                                <p:cTn id="453" presetID="9" presetClass="entr" presetSubtype="0" fill="hold" grpId="0" nodeType="withEffect">
                                  <p:stCondLst>
                                    <p:cond delay="0"/>
                                  </p:stCondLst>
                                  <p:childTnLst>
                                    <p:set>
                                      <p:cBhvr>
                                        <p:cTn id="454" dur="1" fill="hold">
                                          <p:stCondLst>
                                            <p:cond delay="0"/>
                                          </p:stCondLst>
                                        </p:cTn>
                                        <p:tgtEl>
                                          <p:spTgt spid="31982"/>
                                        </p:tgtEl>
                                        <p:attrNameLst>
                                          <p:attrName>style.visibility</p:attrName>
                                        </p:attrNameLst>
                                      </p:cBhvr>
                                      <p:to>
                                        <p:strVal val="visible"/>
                                      </p:to>
                                    </p:set>
                                    <p:animEffect transition="in" filter="dissolve">
                                      <p:cBhvr>
                                        <p:cTn id="455" dur="2000"/>
                                        <p:tgtEl>
                                          <p:spTgt spid="31982"/>
                                        </p:tgtEl>
                                      </p:cBhvr>
                                    </p:animEffect>
                                  </p:childTnLst>
                                </p:cTn>
                              </p:par>
                              <p:par>
                                <p:cTn id="456" presetID="9" presetClass="exit" presetSubtype="0" fill="hold" grpId="1" nodeType="withEffect">
                                  <p:stCondLst>
                                    <p:cond delay="0"/>
                                  </p:stCondLst>
                                  <p:childTnLst>
                                    <p:animEffect transition="out" filter="dissolve">
                                      <p:cBhvr>
                                        <p:cTn id="457" dur="500"/>
                                        <p:tgtEl>
                                          <p:spTgt spid="30715"/>
                                        </p:tgtEl>
                                      </p:cBhvr>
                                    </p:animEffect>
                                    <p:set>
                                      <p:cBhvr>
                                        <p:cTn id="458" dur="1" fill="hold">
                                          <p:stCondLst>
                                            <p:cond delay="499"/>
                                          </p:stCondLst>
                                        </p:cTn>
                                        <p:tgtEl>
                                          <p:spTgt spid="30715"/>
                                        </p:tgtEl>
                                        <p:attrNameLst>
                                          <p:attrName>style.visibility</p:attrName>
                                        </p:attrNameLst>
                                      </p:cBhvr>
                                      <p:to>
                                        <p:strVal val="hidden"/>
                                      </p:to>
                                    </p:set>
                                  </p:childTnLst>
                                </p:cTn>
                              </p:par>
                            </p:childTnLst>
                          </p:cTn>
                        </p:par>
                        <p:par>
                          <p:cTn id="459" fill="hold" nodeType="afterGroup">
                            <p:stCondLst>
                              <p:cond delay="2000"/>
                            </p:stCondLst>
                            <p:childTnLst>
                              <p:par>
                                <p:cTn id="460" presetID="9" presetClass="entr" presetSubtype="0" fill="hold" grpId="0" nodeType="afterEffect">
                                  <p:stCondLst>
                                    <p:cond delay="0"/>
                                  </p:stCondLst>
                                  <p:childTnLst>
                                    <p:set>
                                      <p:cBhvr>
                                        <p:cTn id="461" dur="1" fill="hold">
                                          <p:stCondLst>
                                            <p:cond delay="0"/>
                                          </p:stCondLst>
                                        </p:cTn>
                                        <p:tgtEl>
                                          <p:spTgt spid="32042"/>
                                        </p:tgtEl>
                                        <p:attrNameLst>
                                          <p:attrName>style.visibility</p:attrName>
                                        </p:attrNameLst>
                                      </p:cBhvr>
                                      <p:to>
                                        <p:strVal val="visible"/>
                                      </p:to>
                                    </p:set>
                                    <p:animEffect transition="in" filter="dissolve">
                                      <p:cBhvr>
                                        <p:cTn id="462" dur="2000"/>
                                        <p:tgtEl>
                                          <p:spTgt spid="32042"/>
                                        </p:tgtEl>
                                      </p:cBhvr>
                                    </p:animEffect>
                                  </p:childTnLst>
                                </p:cTn>
                              </p:par>
                              <p:par>
                                <p:cTn id="463" presetID="9" presetClass="exit" presetSubtype="0" fill="hold" grpId="1" nodeType="withEffect">
                                  <p:stCondLst>
                                    <p:cond delay="0"/>
                                  </p:stCondLst>
                                  <p:childTnLst>
                                    <p:animEffect transition="out" filter="dissolve">
                                      <p:cBhvr>
                                        <p:cTn id="464" dur="2000"/>
                                        <p:tgtEl>
                                          <p:spTgt spid="30683"/>
                                        </p:tgtEl>
                                      </p:cBhvr>
                                    </p:animEffect>
                                    <p:set>
                                      <p:cBhvr>
                                        <p:cTn id="465" dur="1" fill="hold">
                                          <p:stCondLst>
                                            <p:cond delay="1999"/>
                                          </p:stCondLst>
                                        </p:cTn>
                                        <p:tgtEl>
                                          <p:spTgt spid="30683"/>
                                        </p:tgtEl>
                                        <p:attrNameLst>
                                          <p:attrName>style.visibility</p:attrName>
                                        </p:attrNameLst>
                                      </p:cBhvr>
                                      <p:to>
                                        <p:strVal val="hidden"/>
                                      </p:to>
                                    </p:set>
                                  </p:childTnLst>
                                </p:cTn>
                              </p:par>
                            </p:childTnLst>
                          </p:cTn>
                        </p:par>
                        <p:par>
                          <p:cTn id="466" fill="hold" nodeType="afterGroup">
                            <p:stCondLst>
                              <p:cond delay="4000"/>
                            </p:stCondLst>
                            <p:childTnLst>
                              <p:par>
                                <p:cTn id="467" presetID="9" presetClass="exit" presetSubtype="0" fill="hold" nodeType="afterEffect">
                                  <p:stCondLst>
                                    <p:cond delay="0"/>
                                  </p:stCondLst>
                                  <p:childTnLst>
                                    <p:animEffect transition="out" filter="dissolve">
                                      <p:cBhvr>
                                        <p:cTn id="468" dur="2000"/>
                                        <p:tgtEl>
                                          <p:spTgt spid="31861"/>
                                        </p:tgtEl>
                                      </p:cBhvr>
                                    </p:animEffect>
                                    <p:set>
                                      <p:cBhvr>
                                        <p:cTn id="469" dur="1" fill="hold">
                                          <p:stCondLst>
                                            <p:cond delay="1999"/>
                                          </p:stCondLst>
                                        </p:cTn>
                                        <p:tgtEl>
                                          <p:spTgt spid="31861"/>
                                        </p:tgtEl>
                                        <p:attrNameLst>
                                          <p:attrName>style.visibility</p:attrName>
                                        </p:attrNameLst>
                                      </p:cBhvr>
                                      <p:to>
                                        <p:strVal val="hidden"/>
                                      </p:to>
                                    </p:set>
                                  </p:childTnLst>
                                  <p:subTnLst>
                                    <p:audio>
                                      <p:cMediaNode>
                                        <p:cTn display="0" masterRel="sameClick">
                                          <p:stCondLst>
                                            <p:cond evt="begin" delay="0">
                                              <p:tn val="467"/>
                                            </p:cond>
                                          </p:stCondLst>
                                          <p:endCondLst>
                                            <p:cond evt="onStopAudio" delay="0">
                                              <p:tgtEl>
                                                <p:sldTgt/>
                                              </p:tgtEl>
                                            </p:cond>
                                          </p:endCondLst>
                                        </p:cTn>
                                        <p:tgtEl>
                                          <p:sndTgt r:embed="rId4" name="nautical026.wav"/>
                                        </p:tgtEl>
                                      </p:cMediaNode>
                                    </p:audio>
                                  </p:subTnLst>
                                </p:cTn>
                              </p:par>
                              <p:par>
                                <p:cTn id="470" presetID="9" presetClass="exit" presetSubtype="0" fill="hold" nodeType="withEffect">
                                  <p:stCondLst>
                                    <p:cond delay="0"/>
                                  </p:stCondLst>
                                  <p:childTnLst>
                                    <p:animEffect transition="out" filter="dissolve">
                                      <p:cBhvr>
                                        <p:cTn id="471" dur="2000"/>
                                        <p:tgtEl>
                                          <p:spTgt spid="31906"/>
                                        </p:tgtEl>
                                      </p:cBhvr>
                                    </p:animEffect>
                                    <p:set>
                                      <p:cBhvr>
                                        <p:cTn id="472" dur="1" fill="hold">
                                          <p:stCondLst>
                                            <p:cond delay="1999"/>
                                          </p:stCondLst>
                                        </p:cTn>
                                        <p:tgtEl>
                                          <p:spTgt spid="31906"/>
                                        </p:tgtEl>
                                        <p:attrNameLst>
                                          <p:attrName>style.visibility</p:attrName>
                                        </p:attrNameLst>
                                      </p:cBhvr>
                                      <p:to>
                                        <p:strVal val="hidden"/>
                                      </p:to>
                                    </p:set>
                                  </p:childTnLst>
                                </p:cTn>
                              </p:par>
                              <p:par>
                                <p:cTn id="473" presetID="9" presetClass="exit" presetSubtype="0" fill="hold" nodeType="withEffect">
                                  <p:stCondLst>
                                    <p:cond delay="0"/>
                                  </p:stCondLst>
                                  <p:childTnLst>
                                    <p:animEffect transition="out" filter="dissolve">
                                      <p:cBhvr>
                                        <p:cTn id="474" dur="2000"/>
                                        <p:tgtEl>
                                          <p:spTgt spid="31892"/>
                                        </p:tgtEl>
                                      </p:cBhvr>
                                    </p:animEffect>
                                    <p:set>
                                      <p:cBhvr>
                                        <p:cTn id="475" dur="1" fill="hold">
                                          <p:stCondLst>
                                            <p:cond delay="1999"/>
                                          </p:stCondLst>
                                        </p:cTn>
                                        <p:tgtEl>
                                          <p:spTgt spid="31892"/>
                                        </p:tgtEl>
                                        <p:attrNameLst>
                                          <p:attrName>style.visibility</p:attrName>
                                        </p:attrNameLst>
                                      </p:cBhvr>
                                      <p:to>
                                        <p:strVal val="hidden"/>
                                      </p:to>
                                    </p:set>
                                  </p:childTnLst>
                                </p:cTn>
                              </p:par>
                              <p:par>
                                <p:cTn id="476" presetID="9" presetClass="exit" presetSubtype="0" fill="hold" nodeType="withEffect">
                                  <p:stCondLst>
                                    <p:cond delay="0"/>
                                  </p:stCondLst>
                                  <p:childTnLst>
                                    <p:animEffect transition="out" filter="dissolve">
                                      <p:cBhvr>
                                        <p:cTn id="477" dur="2000"/>
                                        <p:tgtEl>
                                          <p:spTgt spid="31948"/>
                                        </p:tgtEl>
                                      </p:cBhvr>
                                    </p:animEffect>
                                    <p:set>
                                      <p:cBhvr>
                                        <p:cTn id="478" dur="1" fill="hold">
                                          <p:stCondLst>
                                            <p:cond delay="1999"/>
                                          </p:stCondLst>
                                        </p:cTn>
                                        <p:tgtEl>
                                          <p:spTgt spid="31948"/>
                                        </p:tgtEl>
                                        <p:attrNameLst>
                                          <p:attrName>style.visibility</p:attrName>
                                        </p:attrNameLst>
                                      </p:cBhvr>
                                      <p:to>
                                        <p:strVal val="hidden"/>
                                      </p:to>
                                    </p:set>
                                  </p:childTnLst>
                                </p:cTn>
                              </p:par>
                              <p:par>
                                <p:cTn id="479" presetID="9" presetClass="exit" presetSubtype="0" fill="hold" nodeType="withEffect">
                                  <p:stCondLst>
                                    <p:cond delay="0"/>
                                  </p:stCondLst>
                                  <p:childTnLst>
                                    <p:animEffect transition="out" filter="dissolve">
                                      <p:cBhvr>
                                        <p:cTn id="480" dur="2000"/>
                                        <p:tgtEl>
                                          <p:spTgt spid="30567"/>
                                        </p:tgtEl>
                                      </p:cBhvr>
                                    </p:animEffect>
                                    <p:set>
                                      <p:cBhvr>
                                        <p:cTn id="481" dur="1" fill="hold">
                                          <p:stCondLst>
                                            <p:cond delay="1999"/>
                                          </p:stCondLst>
                                        </p:cTn>
                                        <p:tgtEl>
                                          <p:spTgt spid="30567"/>
                                        </p:tgtEl>
                                        <p:attrNameLst>
                                          <p:attrName>style.visibility</p:attrName>
                                        </p:attrNameLst>
                                      </p:cBhvr>
                                      <p:to>
                                        <p:strVal val="hidden"/>
                                      </p:to>
                                    </p:set>
                                  </p:childTnLst>
                                </p:cTn>
                              </p:par>
                              <p:par>
                                <p:cTn id="482" presetID="9" presetClass="entr" presetSubtype="0" fill="hold" nodeType="withEffect">
                                  <p:stCondLst>
                                    <p:cond delay="0"/>
                                  </p:stCondLst>
                                  <p:childTnLst>
                                    <p:set>
                                      <p:cBhvr>
                                        <p:cTn id="483" dur="1" fill="hold">
                                          <p:stCondLst>
                                            <p:cond delay="0"/>
                                          </p:stCondLst>
                                        </p:cTn>
                                        <p:tgtEl>
                                          <p:spTgt spid="31860"/>
                                        </p:tgtEl>
                                        <p:attrNameLst>
                                          <p:attrName>style.visibility</p:attrName>
                                        </p:attrNameLst>
                                      </p:cBhvr>
                                      <p:to>
                                        <p:strVal val="visible"/>
                                      </p:to>
                                    </p:set>
                                    <p:animEffect transition="in" filter="dissolve">
                                      <p:cBhvr>
                                        <p:cTn id="484" dur="2000"/>
                                        <p:tgtEl>
                                          <p:spTgt spid="31860"/>
                                        </p:tgtEl>
                                      </p:cBhvr>
                                    </p:animEffect>
                                  </p:childTnLst>
                                </p:cTn>
                              </p:par>
                            </p:childTnLst>
                          </p:cTn>
                        </p:par>
                        <p:par>
                          <p:cTn id="485" fill="hold" nodeType="afterGroup">
                            <p:stCondLst>
                              <p:cond delay="6000"/>
                            </p:stCondLst>
                            <p:childTnLst>
                              <p:par>
                                <p:cTn id="486" presetID="0" presetClass="path" presetSubtype="0" accel="50000" decel="50000" fill="hold" nodeType="afterEffect">
                                  <p:stCondLst>
                                    <p:cond delay="0"/>
                                  </p:stCondLst>
                                  <p:childTnLst>
                                    <p:animMotion origin="layout" path="M -1.38889E-6 -7.40741E-7 L -0.17778 -0.0243 L -0.41111 -0.05833 L -0.52552 -0.09051 L -0.60052 -0.12523 " pathEditMode="relative" rAng="0" ptsTypes="AAAAA">
                                      <p:cBhvr>
                                        <p:cTn id="487" dur="2000" fill="hold"/>
                                        <p:tgtEl>
                                          <p:spTgt spid="31983"/>
                                        </p:tgtEl>
                                        <p:attrNameLst>
                                          <p:attrName>ppt_x</p:attrName>
                                          <p:attrName>ppt_y</p:attrName>
                                        </p:attrNameLst>
                                      </p:cBhvr>
                                      <p:rCtr x="-30035" y="-6273"/>
                                    </p:animMotion>
                                  </p:childTnLst>
                                  <p:subTnLst>
                                    <p:audio>
                                      <p:cMediaNode>
                                        <p:cTn display="0" masterRel="sameClick">
                                          <p:stCondLst>
                                            <p:cond evt="begin" delay="0">
                                              <p:tn val="486"/>
                                            </p:cond>
                                          </p:stCondLst>
                                          <p:endCondLst>
                                            <p:cond evt="onStopAudio" delay="0">
                                              <p:tgtEl>
                                                <p:sldTgt/>
                                              </p:tgtEl>
                                            </p:cond>
                                          </p:endCondLst>
                                        </p:cTn>
                                        <p:tgtEl>
                                          <p:sndTgt r:embed="rId4" name="nautical026.wav"/>
                                        </p:tgtEl>
                                      </p:cMediaNode>
                                    </p:audio>
                                  </p:subTnLst>
                                </p:cTn>
                              </p:par>
                              <p:par>
                                <p:cTn id="488" presetID="0" presetClass="path" presetSubtype="0" accel="50000" decel="50000" fill="hold" nodeType="withEffect">
                                  <p:stCondLst>
                                    <p:cond delay="0"/>
                                  </p:stCondLst>
                                  <p:childTnLst>
                                    <p:animMotion origin="layout" path="M -1.38889E-6 -4.44444E-6 L -0.17309 -0.0155 L -0.3309 -0.0405 L -0.41423 -0.053 L -0.52274 -0.08773 L -0.60191 -0.12384 " pathEditMode="relative" rAng="0" ptsTypes="AAAAAA">
                                      <p:cBhvr>
                                        <p:cTn id="489" dur="2000" fill="hold"/>
                                        <p:tgtEl>
                                          <p:spTgt spid="31996"/>
                                        </p:tgtEl>
                                        <p:attrNameLst>
                                          <p:attrName>ppt_x</p:attrName>
                                          <p:attrName>ppt_y</p:attrName>
                                        </p:attrNameLst>
                                      </p:cBhvr>
                                      <p:rCtr x="-30104" y="-6204"/>
                                    </p:animMotion>
                                  </p:childTnLst>
                                  <p:subTnLst>
                                    <p:audio>
                                      <p:cMediaNode>
                                        <p:cTn display="0" masterRel="sameClick">
                                          <p:stCondLst>
                                            <p:cond evt="begin" delay="0">
                                              <p:tn val="488"/>
                                            </p:cond>
                                          </p:stCondLst>
                                          <p:endCondLst>
                                            <p:cond evt="onStopAudio" delay="0">
                                              <p:tgtEl>
                                                <p:sldTgt/>
                                              </p:tgtEl>
                                            </p:cond>
                                          </p:endCondLst>
                                        </p:cTn>
                                        <p:tgtEl>
                                          <p:sndTgt r:embed="rId4" name="nautical026.wav"/>
                                        </p:tgtEl>
                                      </p:cMediaNode>
                                    </p:audio>
                                  </p:subTnLst>
                                </p:cTn>
                              </p:par>
                              <p:par>
                                <p:cTn id="490" presetID="9" presetClass="entr" presetSubtype="0" fill="hold" nodeType="withEffect">
                                  <p:stCondLst>
                                    <p:cond delay="0"/>
                                  </p:stCondLst>
                                  <p:childTnLst>
                                    <p:set>
                                      <p:cBhvr>
                                        <p:cTn id="491" dur="1" fill="hold">
                                          <p:stCondLst>
                                            <p:cond delay="0"/>
                                          </p:stCondLst>
                                        </p:cTn>
                                        <p:tgtEl>
                                          <p:spTgt spid="30661"/>
                                        </p:tgtEl>
                                        <p:attrNameLst>
                                          <p:attrName>style.visibility</p:attrName>
                                        </p:attrNameLst>
                                      </p:cBhvr>
                                      <p:to>
                                        <p:strVal val="visible"/>
                                      </p:to>
                                    </p:set>
                                    <p:animEffect transition="in" filter="dissolve">
                                      <p:cBhvr>
                                        <p:cTn id="492" dur="2000"/>
                                        <p:tgtEl>
                                          <p:spTgt spid="30661"/>
                                        </p:tgtEl>
                                      </p:cBhvr>
                                    </p:animEffect>
                                  </p:childTnLst>
                                </p:cTn>
                              </p:par>
                              <p:par>
                                <p:cTn id="493" presetID="9" presetClass="entr" presetSubtype="0" fill="hold" nodeType="withEffect">
                                  <p:stCondLst>
                                    <p:cond delay="0"/>
                                  </p:stCondLst>
                                  <p:childTnLst>
                                    <p:set>
                                      <p:cBhvr>
                                        <p:cTn id="494" dur="1" fill="hold">
                                          <p:stCondLst>
                                            <p:cond delay="0"/>
                                          </p:stCondLst>
                                        </p:cTn>
                                        <p:tgtEl>
                                          <p:spTgt spid="30660"/>
                                        </p:tgtEl>
                                        <p:attrNameLst>
                                          <p:attrName>style.visibility</p:attrName>
                                        </p:attrNameLst>
                                      </p:cBhvr>
                                      <p:to>
                                        <p:strVal val="visible"/>
                                      </p:to>
                                    </p:set>
                                    <p:animEffect transition="in" filter="dissolve">
                                      <p:cBhvr>
                                        <p:cTn id="495" dur="2000"/>
                                        <p:tgtEl>
                                          <p:spTgt spid="30660"/>
                                        </p:tgtEl>
                                      </p:cBhvr>
                                    </p:animEffect>
                                  </p:childTnLst>
                                </p:cTn>
                              </p:par>
                            </p:childTnLst>
                          </p:cTn>
                        </p:par>
                        <p:par>
                          <p:cTn id="496" fill="hold" nodeType="afterGroup">
                            <p:stCondLst>
                              <p:cond delay="8000"/>
                            </p:stCondLst>
                            <p:childTnLst>
                              <p:par>
                                <p:cTn id="497" presetID="9" presetClass="exit" presetSubtype="0" fill="hold" nodeType="afterEffect">
                                  <p:stCondLst>
                                    <p:cond delay="0"/>
                                  </p:stCondLst>
                                  <p:childTnLst>
                                    <p:animEffect transition="out" filter="dissolve">
                                      <p:cBhvr>
                                        <p:cTn id="498" dur="500"/>
                                        <p:tgtEl>
                                          <p:spTgt spid="31983"/>
                                        </p:tgtEl>
                                      </p:cBhvr>
                                    </p:animEffect>
                                    <p:set>
                                      <p:cBhvr>
                                        <p:cTn id="499" dur="1" fill="hold">
                                          <p:stCondLst>
                                            <p:cond delay="499"/>
                                          </p:stCondLst>
                                        </p:cTn>
                                        <p:tgtEl>
                                          <p:spTgt spid="31983"/>
                                        </p:tgtEl>
                                        <p:attrNameLst>
                                          <p:attrName>style.visibility</p:attrName>
                                        </p:attrNameLst>
                                      </p:cBhvr>
                                      <p:to>
                                        <p:strVal val="hidden"/>
                                      </p:to>
                                    </p:set>
                                  </p:childTnLst>
                                </p:cTn>
                              </p:par>
                              <p:par>
                                <p:cTn id="500" presetID="9" presetClass="exit" presetSubtype="0" fill="hold" nodeType="withEffect">
                                  <p:stCondLst>
                                    <p:cond delay="0"/>
                                  </p:stCondLst>
                                  <p:childTnLst>
                                    <p:animEffect transition="out" filter="dissolve">
                                      <p:cBhvr>
                                        <p:cTn id="501" dur="500"/>
                                        <p:tgtEl>
                                          <p:spTgt spid="31996"/>
                                        </p:tgtEl>
                                      </p:cBhvr>
                                    </p:animEffect>
                                    <p:set>
                                      <p:cBhvr>
                                        <p:cTn id="502" dur="1" fill="hold">
                                          <p:stCondLst>
                                            <p:cond delay="499"/>
                                          </p:stCondLst>
                                        </p:cTn>
                                        <p:tgtEl>
                                          <p:spTgt spid="31996"/>
                                        </p:tgtEl>
                                        <p:attrNameLst>
                                          <p:attrName>style.visibility</p:attrName>
                                        </p:attrNameLst>
                                      </p:cBhvr>
                                      <p:to>
                                        <p:strVal val="hidden"/>
                                      </p:to>
                                    </p:set>
                                  </p:childTnLst>
                                </p:cTn>
                              </p:par>
                            </p:childTnLst>
                          </p:cTn>
                        </p:par>
                        <p:par>
                          <p:cTn id="503" fill="hold" nodeType="afterGroup">
                            <p:stCondLst>
                              <p:cond delay="8500"/>
                            </p:stCondLst>
                            <p:childTnLst>
                              <p:par>
                                <p:cTn id="504" presetID="1" presetClass="entr" presetSubtype="0" fill="hold" grpId="0" nodeType="afterEffect">
                                  <p:stCondLst>
                                    <p:cond delay="0"/>
                                  </p:stCondLst>
                                  <p:childTnLst>
                                    <p:set>
                                      <p:cBhvr>
                                        <p:cTn id="505" dur="1" fill="hold">
                                          <p:stCondLst>
                                            <p:cond delay="0"/>
                                          </p:stCondLst>
                                        </p:cTn>
                                        <p:tgtEl>
                                          <p:spTgt spid="32009"/>
                                        </p:tgtEl>
                                        <p:attrNameLst>
                                          <p:attrName>style.visibility</p:attrName>
                                        </p:attrNameLst>
                                      </p:cBhvr>
                                      <p:to>
                                        <p:strVal val="visible"/>
                                      </p:to>
                                    </p:set>
                                  </p:childTnLst>
                                  <p:subTnLst>
                                    <p:audio>
                                      <p:cMediaNode>
                                        <p:cTn display="0" masterRel="sameClick">
                                          <p:stCondLst>
                                            <p:cond evt="begin" delay="0">
                                              <p:tn val="504"/>
                                            </p:cond>
                                          </p:stCondLst>
                                          <p:endCondLst>
                                            <p:cond evt="onStopAudio" delay="0">
                                              <p:tgtEl>
                                                <p:sldTgt/>
                                              </p:tgtEl>
                                            </p:cond>
                                          </p:endCondLst>
                                        </p:cTn>
                                        <p:tgtEl>
                                          <p:sndTgt r:embed="rId6" name="explode.wav"/>
                                        </p:tgtEl>
                                      </p:cMediaNode>
                                    </p:audio>
                                  </p:subTnLst>
                                </p:cTn>
                              </p:par>
                            </p:childTnLst>
                          </p:cTn>
                        </p:par>
                        <p:par>
                          <p:cTn id="506" fill="hold" nodeType="afterGroup">
                            <p:stCondLst>
                              <p:cond delay="8500"/>
                            </p:stCondLst>
                            <p:childTnLst>
                              <p:par>
                                <p:cTn id="507" presetID="3" presetClass="exit" presetSubtype="10" fill="hold" grpId="1" nodeType="afterEffect">
                                  <p:stCondLst>
                                    <p:cond delay="0"/>
                                  </p:stCondLst>
                                  <p:childTnLst>
                                    <p:animEffect transition="out" filter="blinds(horizontal)">
                                      <p:cBhvr>
                                        <p:cTn id="508" dur="500"/>
                                        <p:tgtEl>
                                          <p:spTgt spid="32009"/>
                                        </p:tgtEl>
                                      </p:cBhvr>
                                    </p:animEffect>
                                    <p:set>
                                      <p:cBhvr>
                                        <p:cTn id="509" dur="1" fill="hold">
                                          <p:stCondLst>
                                            <p:cond delay="499"/>
                                          </p:stCondLst>
                                        </p:cTn>
                                        <p:tgtEl>
                                          <p:spTgt spid="32009"/>
                                        </p:tgtEl>
                                        <p:attrNameLst>
                                          <p:attrName>style.visibility</p:attrName>
                                        </p:attrNameLst>
                                      </p:cBhvr>
                                      <p:to>
                                        <p:strVal val="hidden"/>
                                      </p:to>
                                    </p:set>
                                  </p:childTnLst>
                                </p:cTn>
                              </p:par>
                            </p:childTnLst>
                          </p:cTn>
                        </p:par>
                        <p:par>
                          <p:cTn id="510" fill="hold" nodeType="afterGroup">
                            <p:stCondLst>
                              <p:cond delay="9000"/>
                            </p:stCondLst>
                            <p:childTnLst>
                              <p:par>
                                <p:cTn id="511" presetID="1" presetClass="entr" presetSubtype="0" fill="hold" grpId="0" nodeType="afterEffect">
                                  <p:stCondLst>
                                    <p:cond delay="0"/>
                                  </p:stCondLst>
                                  <p:childTnLst>
                                    <p:set>
                                      <p:cBhvr>
                                        <p:cTn id="512" dur="1" fill="hold">
                                          <p:stCondLst>
                                            <p:cond delay="0"/>
                                          </p:stCondLst>
                                        </p:cTn>
                                        <p:tgtEl>
                                          <p:spTgt spid="32010"/>
                                        </p:tgtEl>
                                        <p:attrNameLst>
                                          <p:attrName>style.visibility</p:attrName>
                                        </p:attrNameLst>
                                      </p:cBhvr>
                                      <p:to>
                                        <p:strVal val="visible"/>
                                      </p:to>
                                    </p:set>
                                  </p:childTnLst>
                                  <p:subTnLst>
                                    <p:audio>
                                      <p:cMediaNode>
                                        <p:cTn display="0" masterRel="sameClick">
                                          <p:stCondLst>
                                            <p:cond evt="begin" delay="0">
                                              <p:tn val="511"/>
                                            </p:cond>
                                          </p:stCondLst>
                                          <p:endCondLst>
                                            <p:cond evt="onStopAudio" delay="0">
                                              <p:tgtEl>
                                                <p:sldTgt/>
                                              </p:tgtEl>
                                            </p:cond>
                                          </p:endCondLst>
                                        </p:cTn>
                                        <p:tgtEl>
                                          <p:sndTgt r:embed="rId6" name="explode.wav"/>
                                        </p:tgtEl>
                                      </p:cMediaNode>
                                    </p:audio>
                                  </p:subTnLst>
                                </p:cTn>
                              </p:par>
                            </p:childTnLst>
                          </p:cTn>
                        </p:par>
                        <p:par>
                          <p:cTn id="513" fill="hold" nodeType="afterGroup">
                            <p:stCondLst>
                              <p:cond delay="9000"/>
                            </p:stCondLst>
                            <p:childTnLst>
                              <p:par>
                                <p:cTn id="514" presetID="3" presetClass="exit" presetSubtype="10" fill="hold" grpId="1" nodeType="afterEffect">
                                  <p:stCondLst>
                                    <p:cond delay="0"/>
                                  </p:stCondLst>
                                  <p:childTnLst>
                                    <p:animEffect transition="out" filter="blinds(horizontal)">
                                      <p:cBhvr>
                                        <p:cTn id="515" dur="500"/>
                                        <p:tgtEl>
                                          <p:spTgt spid="32010"/>
                                        </p:tgtEl>
                                      </p:cBhvr>
                                    </p:animEffect>
                                    <p:set>
                                      <p:cBhvr>
                                        <p:cTn id="516" dur="1" fill="hold">
                                          <p:stCondLst>
                                            <p:cond delay="499"/>
                                          </p:stCondLst>
                                        </p:cTn>
                                        <p:tgtEl>
                                          <p:spTgt spid="32010"/>
                                        </p:tgtEl>
                                        <p:attrNameLst>
                                          <p:attrName>style.visibility</p:attrName>
                                        </p:attrNameLst>
                                      </p:cBhvr>
                                      <p:to>
                                        <p:strVal val="hidden"/>
                                      </p:to>
                                    </p:set>
                                  </p:childTnLst>
                                </p:cTn>
                              </p:par>
                            </p:childTnLst>
                          </p:cTn>
                        </p:par>
                        <p:par>
                          <p:cTn id="517" fill="hold" nodeType="afterGroup">
                            <p:stCondLst>
                              <p:cond delay="9500"/>
                            </p:stCondLst>
                            <p:childTnLst>
                              <p:par>
                                <p:cTn id="518" presetID="1" presetClass="entr" presetSubtype="0" fill="hold" grpId="0" nodeType="afterEffect">
                                  <p:stCondLst>
                                    <p:cond delay="0"/>
                                  </p:stCondLst>
                                  <p:childTnLst>
                                    <p:set>
                                      <p:cBhvr>
                                        <p:cTn id="519" dur="1" fill="hold">
                                          <p:stCondLst>
                                            <p:cond delay="0"/>
                                          </p:stCondLst>
                                        </p:cTn>
                                        <p:tgtEl>
                                          <p:spTgt spid="32011"/>
                                        </p:tgtEl>
                                        <p:attrNameLst>
                                          <p:attrName>style.visibility</p:attrName>
                                        </p:attrNameLst>
                                      </p:cBhvr>
                                      <p:to>
                                        <p:strVal val="visible"/>
                                      </p:to>
                                    </p:set>
                                  </p:childTnLst>
                                  <p:subTnLst>
                                    <p:audio>
                                      <p:cMediaNode>
                                        <p:cTn display="0" masterRel="sameClick">
                                          <p:stCondLst>
                                            <p:cond evt="begin" delay="0">
                                              <p:tn val="518"/>
                                            </p:cond>
                                          </p:stCondLst>
                                          <p:endCondLst>
                                            <p:cond evt="onStopAudio" delay="0">
                                              <p:tgtEl>
                                                <p:sldTgt/>
                                              </p:tgtEl>
                                            </p:cond>
                                          </p:endCondLst>
                                        </p:cTn>
                                        <p:tgtEl>
                                          <p:sndTgt r:embed="rId6" name="explode.wav"/>
                                        </p:tgtEl>
                                      </p:cMediaNode>
                                    </p:audio>
                                  </p:subTnLst>
                                </p:cTn>
                              </p:par>
                            </p:childTnLst>
                          </p:cTn>
                        </p:par>
                        <p:par>
                          <p:cTn id="520" fill="hold" nodeType="afterGroup">
                            <p:stCondLst>
                              <p:cond delay="9500"/>
                            </p:stCondLst>
                            <p:childTnLst>
                              <p:par>
                                <p:cTn id="521" presetID="3" presetClass="exit" presetSubtype="10" fill="hold" grpId="1" nodeType="afterEffect">
                                  <p:stCondLst>
                                    <p:cond delay="0"/>
                                  </p:stCondLst>
                                  <p:childTnLst>
                                    <p:animEffect transition="out" filter="blinds(horizontal)">
                                      <p:cBhvr>
                                        <p:cTn id="522" dur="500"/>
                                        <p:tgtEl>
                                          <p:spTgt spid="32011"/>
                                        </p:tgtEl>
                                      </p:cBhvr>
                                    </p:animEffect>
                                    <p:set>
                                      <p:cBhvr>
                                        <p:cTn id="523" dur="1" fill="hold">
                                          <p:stCondLst>
                                            <p:cond delay="499"/>
                                          </p:stCondLst>
                                        </p:cTn>
                                        <p:tgtEl>
                                          <p:spTgt spid="32011"/>
                                        </p:tgtEl>
                                        <p:attrNameLst>
                                          <p:attrName>style.visibility</p:attrName>
                                        </p:attrNameLst>
                                      </p:cBhvr>
                                      <p:to>
                                        <p:strVal val="hidden"/>
                                      </p:to>
                                    </p:set>
                                  </p:childTnLst>
                                </p:cTn>
                              </p:par>
                            </p:childTnLst>
                          </p:cTn>
                        </p:par>
                      </p:childTnLst>
                    </p:cTn>
                  </p:par>
                  <p:par>
                    <p:cTn id="524" fill="hold" nodeType="clickPar">
                      <p:stCondLst>
                        <p:cond delay="indefinite"/>
                      </p:stCondLst>
                      <p:childTnLst>
                        <p:par>
                          <p:cTn id="525" fill="hold" nodeType="withGroup">
                            <p:stCondLst>
                              <p:cond delay="0"/>
                            </p:stCondLst>
                            <p:childTnLst>
                              <p:par>
                                <p:cTn id="526" presetID="9" presetClass="entr" presetSubtype="0" fill="hold" grpId="0" nodeType="clickEffect">
                                  <p:stCondLst>
                                    <p:cond delay="0"/>
                                  </p:stCondLst>
                                  <p:childTnLst>
                                    <p:set>
                                      <p:cBhvr>
                                        <p:cTn id="527" dur="1" fill="hold">
                                          <p:stCondLst>
                                            <p:cond delay="0"/>
                                          </p:stCondLst>
                                        </p:cTn>
                                        <p:tgtEl>
                                          <p:spTgt spid="32014"/>
                                        </p:tgtEl>
                                        <p:attrNameLst>
                                          <p:attrName>style.visibility</p:attrName>
                                        </p:attrNameLst>
                                      </p:cBhvr>
                                      <p:to>
                                        <p:strVal val="visible"/>
                                      </p:to>
                                    </p:set>
                                    <p:animEffect transition="in" filter="dissolve">
                                      <p:cBhvr>
                                        <p:cTn id="528" dur="500"/>
                                        <p:tgtEl>
                                          <p:spTgt spid="32014"/>
                                        </p:tgtEl>
                                      </p:cBhvr>
                                    </p:animEffect>
                                  </p:childTnLst>
                                </p:cTn>
                              </p:par>
                            </p:childTnLst>
                          </p:cTn>
                        </p:par>
                        <p:par>
                          <p:cTn id="529" fill="hold" nodeType="afterGroup">
                            <p:stCondLst>
                              <p:cond delay="500"/>
                            </p:stCondLst>
                            <p:childTnLst>
                              <p:par>
                                <p:cTn id="530" presetID="0" presetClass="path" presetSubtype="0" accel="50000" decel="50000" fill="hold" grpId="1" nodeType="afterEffect">
                                  <p:stCondLst>
                                    <p:cond delay="0"/>
                                  </p:stCondLst>
                                  <p:childTnLst>
                                    <p:animMotion origin="layout" path="M 3.61111E-6 1.85185E-6 L -0.06459 -0.11158 L -0.11164 -0.22037 " pathEditMode="relative" rAng="0" ptsTypes="AAA">
                                      <p:cBhvr>
                                        <p:cTn id="531" dur="2000" fill="hold"/>
                                        <p:tgtEl>
                                          <p:spTgt spid="32014"/>
                                        </p:tgtEl>
                                        <p:attrNameLst>
                                          <p:attrName>ppt_x</p:attrName>
                                          <p:attrName>ppt_y</p:attrName>
                                        </p:attrNameLst>
                                      </p:cBhvr>
                                      <p:rCtr x="-5590" y="-11019"/>
                                    </p:animMotion>
                                  </p:childTnLst>
                                  <p:subTnLst>
                                    <p:audio>
                                      <p:cMediaNode>
                                        <p:cTn display="0" masterRel="sameClick">
                                          <p:stCondLst>
                                            <p:cond evt="begin" delay="0">
                                              <p:tn val="530"/>
                                            </p:cond>
                                          </p:stCondLst>
                                          <p:endCondLst>
                                            <p:cond evt="onStopAudio" delay="0">
                                              <p:tgtEl>
                                                <p:sldTgt/>
                                              </p:tgtEl>
                                            </p:cond>
                                          </p:endCondLst>
                                        </p:cTn>
                                        <p:tgtEl>
                                          <p:sndTgt r:embed="rId5" name="flyby.wav"/>
                                        </p:tgtEl>
                                      </p:cMediaNode>
                                    </p:audio>
                                  </p:subTnLst>
                                </p:cTn>
                              </p:par>
                            </p:childTnLst>
                          </p:cTn>
                        </p:par>
                        <p:par>
                          <p:cTn id="532" fill="hold" nodeType="afterGroup">
                            <p:stCondLst>
                              <p:cond delay="2500"/>
                            </p:stCondLst>
                            <p:childTnLst>
                              <p:par>
                                <p:cTn id="533" presetID="1" presetClass="entr" presetSubtype="0" fill="hold" grpId="0" nodeType="afterEffect">
                                  <p:stCondLst>
                                    <p:cond delay="0"/>
                                  </p:stCondLst>
                                  <p:childTnLst>
                                    <p:set>
                                      <p:cBhvr>
                                        <p:cTn id="534" dur="1" fill="hold">
                                          <p:stCondLst>
                                            <p:cond delay="0"/>
                                          </p:stCondLst>
                                        </p:cTn>
                                        <p:tgtEl>
                                          <p:spTgt spid="32012"/>
                                        </p:tgtEl>
                                        <p:attrNameLst>
                                          <p:attrName>style.visibility</p:attrName>
                                        </p:attrNameLst>
                                      </p:cBhvr>
                                      <p:to>
                                        <p:strVal val="visible"/>
                                      </p:to>
                                    </p:set>
                                  </p:childTnLst>
                                  <p:subTnLst>
                                    <p:audio>
                                      <p:cMediaNode>
                                        <p:cTn display="0" masterRel="sameClick">
                                          <p:stCondLst>
                                            <p:cond evt="begin" delay="0">
                                              <p:tn val="533"/>
                                            </p:cond>
                                          </p:stCondLst>
                                          <p:endCondLst>
                                            <p:cond evt="onStopAudio" delay="0">
                                              <p:tgtEl>
                                                <p:sldTgt/>
                                              </p:tgtEl>
                                            </p:cond>
                                          </p:endCondLst>
                                        </p:cTn>
                                        <p:tgtEl>
                                          <p:sndTgt r:embed="rId6" name="explode.wav"/>
                                        </p:tgtEl>
                                      </p:cMediaNode>
                                    </p:audio>
                                  </p:subTnLst>
                                </p:cTn>
                              </p:par>
                            </p:childTnLst>
                          </p:cTn>
                        </p:par>
                        <p:par>
                          <p:cTn id="535" fill="hold" nodeType="afterGroup">
                            <p:stCondLst>
                              <p:cond delay="2500"/>
                            </p:stCondLst>
                            <p:childTnLst>
                              <p:par>
                                <p:cTn id="536" presetID="3" presetClass="exit" presetSubtype="10" fill="hold" grpId="1" nodeType="afterEffect">
                                  <p:stCondLst>
                                    <p:cond delay="0"/>
                                  </p:stCondLst>
                                  <p:childTnLst>
                                    <p:animEffect transition="out" filter="blinds(horizontal)">
                                      <p:cBhvr>
                                        <p:cTn id="537" dur="500"/>
                                        <p:tgtEl>
                                          <p:spTgt spid="32012"/>
                                        </p:tgtEl>
                                      </p:cBhvr>
                                    </p:animEffect>
                                    <p:set>
                                      <p:cBhvr>
                                        <p:cTn id="538" dur="1" fill="hold">
                                          <p:stCondLst>
                                            <p:cond delay="499"/>
                                          </p:stCondLst>
                                        </p:cTn>
                                        <p:tgtEl>
                                          <p:spTgt spid="32012"/>
                                        </p:tgtEl>
                                        <p:attrNameLst>
                                          <p:attrName>style.visibility</p:attrName>
                                        </p:attrNameLst>
                                      </p:cBhvr>
                                      <p:to>
                                        <p:strVal val="hidden"/>
                                      </p:to>
                                    </p:set>
                                  </p:childTnLst>
                                </p:cTn>
                              </p:par>
                            </p:childTnLst>
                          </p:cTn>
                        </p:par>
                        <p:par>
                          <p:cTn id="539" fill="hold" nodeType="afterGroup">
                            <p:stCondLst>
                              <p:cond delay="3000"/>
                            </p:stCondLst>
                            <p:childTnLst>
                              <p:par>
                                <p:cTn id="540" presetID="1" presetClass="entr" presetSubtype="0" fill="hold" grpId="0" nodeType="afterEffect">
                                  <p:stCondLst>
                                    <p:cond delay="0"/>
                                  </p:stCondLst>
                                  <p:childTnLst>
                                    <p:set>
                                      <p:cBhvr>
                                        <p:cTn id="541" dur="1" fill="hold">
                                          <p:stCondLst>
                                            <p:cond delay="0"/>
                                          </p:stCondLst>
                                        </p:cTn>
                                        <p:tgtEl>
                                          <p:spTgt spid="32013"/>
                                        </p:tgtEl>
                                        <p:attrNameLst>
                                          <p:attrName>style.visibility</p:attrName>
                                        </p:attrNameLst>
                                      </p:cBhvr>
                                      <p:to>
                                        <p:strVal val="visible"/>
                                      </p:to>
                                    </p:set>
                                  </p:childTnLst>
                                  <p:subTnLst>
                                    <p:audio>
                                      <p:cMediaNode>
                                        <p:cTn display="0" masterRel="sameClick">
                                          <p:stCondLst>
                                            <p:cond evt="begin" delay="0">
                                              <p:tn val="540"/>
                                            </p:cond>
                                          </p:stCondLst>
                                          <p:endCondLst>
                                            <p:cond evt="onStopAudio" delay="0">
                                              <p:tgtEl>
                                                <p:sldTgt/>
                                              </p:tgtEl>
                                            </p:cond>
                                          </p:endCondLst>
                                        </p:cTn>
                                        <p:tgtEl>
                                          <p:sndTgt r:embed="rId6" name="explode.wav"/>
                                        </p:tgtEl>
                                      </p:cMediaNode>
                                    </p:audio>
                                  </p:subTnLst>
                                </p:cTn>
                              </p:par>
                            </p:childTnLst>
                          </p:cTn>
                        </p:par>
                        <p:par>
                          <p:cTn id="542" fill="hold" nodeType="afterGroup">
                            <p:stCondLst>
                              <p:cond delay="3000"/>
                            </p:stCondLst>
                            <p:childTnLst>
                              <p:par>
                                <p:cTn id="543" presetID="3" presetClass="exit" presetSubtype="10" fill="hold" grpId="1" nodeType="afterEffect">
                                  <p:stCondLst>
                                    <p:cond delay="0"/>
                                  </p:stCondLst>
                                  <p:childTnLst>
                                    <p:animEffect transition="out" filter="blinds(horizontal)">
                                      <p:cBhvr>
                                        <p:cTn id="544" dur="500"/>
                                        <p:tgtEl>
                                          <p:spTgt spid="32013"/>
                                        </p:tgtEl>
                                      </p:cBhvr>
                                    </p:animEffect>
                                    <p:set>
                                      <p:cBhvr>
                                        <p:cTn id="545" dur="1" fill="hold">
                                          <p:stCondLst>
                                            <p:cond delay="499"/>
                                          </p:stCondLst>
                                        </p:cTn>
                                        <p:tgtEl>
                                          <p:spTgt spid="32013"/>
                                        </p:tgtEl>
                                        <p:attrNameLst>
                                          <p:attrName>style.visibility</p:attrName>
                                        </p:attrNameLst>
                                      </p:cBhvr>
                                      <p:to>
                                        <p:strVal val="hidden"/>
                                      </p:to>
                                    </p:set>
                                  </p:childTnLst>
                                </p:cTn>
                              </p:par>
                            </p:childTnLst>
                          </p:cTn>
                        </p:par>
                        <p:par>
                          <p:cTn id="546" fill="hold" nodeType="afterGroup">
                            <p:stCondLst>
                              <p:cond delay="3500"/>
                            </p:stCondLst>
                            <p:childTnLst>
                              <p:par>
                                <p:cTn id="547" presetID="9" presetClass="exit" presetSubtype="0" fill="hold" grpId="2" nodeType="afterEffect">
                                  <p:stCondLst>
                                    <p:cond delay="0"/>
                                  </p:stCondLst>
                                  <p:childTnLst>
                                    <p:animEffect transition="out" filter="dissolve">
                                      <p:cBhvr>
                                        <p:cTn id="548" dur="500"/>
                                        <p:tgtEl>
                                          <p:spTgt spid="32014"/>
                                        </p:tgtEl>
                                      </p:cBhvr>
                                    </p:animEffect>
                                    <p:set>
                                      <p:cBhvr>
                                        <p:cTn id="549" dur="1" fill="hold">
                                          <p:stCondLst>
                                            <p:cond delay="499"/>
                                          </p:stCondLst>
                                        </p:cTn>
                                        <p:tgtEl>
                                          <p:spTgt spid="32014"/>
                                        </p:tgtEl>
                                        <p:attrNameLst>
                                          <p:attrName>style.visibility</p:attrName>
                                        </p:attrNameLst>
                                      </p:cBhvr>
                                      <p:to>
                                        <p:strVal val="hidden"/>
                                      </p:to>
                                    </p:set>
                                  </p:childTnLst>
                                </p:cTn>
                              </p:par>
                              <p:par>
                                <p:cTn id="550" presetID="22" presetClass="entr" presetSubtype="4" fill="hold" nodeType="withEffect">
                                  <p:stCondLst>
                                    <p:cond delay="0"/>
                                  </p:stCondLst>
                                  <p:childTnLst>
                                    <p:set>
                                      <p:cBhvr>
                                        <p:cTn id="551" dur="1" fill="hold">
                                          <p:stCondLst>
                                            <p:cond delay="0"/>
                                          </p:stCondLst>
                                        </p:cTn>
                                        <p:tgtEl>
                                          <p:spTgt spid="31768"/>
                                        </p:tgtEl>
                                        <p:attrNameLst>
                                          <p:attrName>style.visibility</p:attrName>
                                        </p:attrNameLst>
                                      </p:cBhvr>
                                      <p:to>
                                        <p:strVal val="visible"/>
                                      </p:to>
                                    </p:set>
                                    <p:animEffect transition="in" filter="wipe(down)">
                                      <p:cBhvr>
                                        <p:cTn id="552" dur="1000"/>
                                        <p:tgtEl>
                                          <p:spTgt spid="31768"/>
                                        </p:tgtEl>
                                      </p:cBhvr>
                                    </p:animEffect>
                                  </p:childTnLst>
                                </p:cTn>
                              </p:par>
                            </p:childTnLst>
                          </p:cTn>
                        </p:par>
                        <p:par>
                          <p:cTn id="553" fill="hold" nodeType="afterGroup">
                            <p:stCondLst>
                              <p:cond delay="4500"/>
                            </p:stCondLst>
                            <p:childTnLst>
                              <p:par>
                                <p:cTn id="554" presetID="22" presetClass="entr" presetSubtype="4" fill="hold" nodeType="afterEffect">
                                  <p:stCondLst>
                                    <p:cond delay="0"/>
                                  </p:stCondLst>
                                  <p:childTnLst>
                                    <p:set>
                                      <p:cBhvr>
                                        <p:cTn id="555" dur="1" fill="hold">
                                          <p:stCondLst>
                                            <p:cond delay="0"/>
                                          </p:stCondLst>
                                        </p:cTn>
                                        <p:tgtEl>
                                          <p:spTgt spid="31769"/>
                                        </p:tgtEl>
                                        <p:attrNameLst>
                                          <p:attrName>style.visibility</p:attrName>
                                        </p:attrNameLst>
                                      </p:cBhvr>
                                      <p:to>
                                        <p:strVal val="visible"/>
                                      </p:to>
                                    </p:set>
                                    <p:animEffect transition="in" filter="wipe(down)">
                                      <p:cBhvr>
                                        <p:cTn id="556" dur="1000"/>
                                        <p:tgtEl>
                                          <p:spTgt spid="31769"/>
                                        </p:tgtEl>
                                      </p:cBhvr>
                                    </p:animEffect>
                                  </p:childTnLst>
                                </p:cTn>
                              </p:par>
                            </p:childTnLst>
                          </p:cTn>
                        </p:par>
                      </p:childTnLst>
                    </p:cTn>
                  </p:par>
                  <p:par>
                    <p:cTn id="557" fill="hold" nodeType="clickPar">
                      <p:stCondLst>
                        <p:cond delay="indefinite"/>
                      </p:stCondLst>
                      <p:childTnLst>
                        <p:par>
                          <p:cTn id="558" fill="hold" nodeType="withGroup">
                            <p:stCondLst>
                              <p:cond delay="0"/>
                            </p:stCondLst>
                            <p:childTnLst>
                              <p:par>
                                <p:cTn id="559" presetID="9" presetClass="entr" presetSubtype="0" fill="hold" nodeType="clickEffect">
                                  <p:stCondLst>
                                    <p:cond delay="0"/>
                                  </p:stCondLst>
                                  <p:childTnLst>
                                    <p:set>
                                      <p:cBhvr>
                                        <p:cTn id="560" dur="1" fill="hold">
                                          <p:stCondLst>
                                            <p:cond delay="0"/>
                                          </p:stCondLst>
                                        </p:cTn>
                                        <p:tgtEl>
                                          <p:spTgt spid="32020"/>
                                        </p:tgtEl>
                                        <p:attrNameLst>
                                          <p:attrName>style.visibility</p:attrName>
                                        </p:attrNameLst>
                                      </p:cBhvr>
                                      <p:to>
                                        <p:strVal val="visible"/>
                                      </p:to>
                                    </p:set>
                                    <p:animEffect transition="in" filter="dissolve">
                                      <p:cBhvr>
                                        <p:cTn id="561" dur="500"/>
                                        <p:tgtEl>
                                          <p:spTgt spid="32020"/>
                                        </p:tgtEl>
                                      </p:cBhvr>
                                    </p:animEffect>
                                  </p:childTnLst>
                                </p:cTn>
                              </p:par>
                              <p:par>
                                <p:cTn id="562" presetID="9" presetClass="entr" presetSubtype="0" fill="hold" nodeType="withEffect">
                                  <p:stCondLst>
                                    <p:cond delay="0"/>
                                  </p:stCondLst>
                                  <p:childTnLst>
                                    <p:set>
                                      <p:cBhvr>
                                        <p:cTn id="563" dur="1" fill="hold">
                                          <p:stCondLst>
                                            <p:cond delay="0"/>
                                          </p:stCondLst>
                                        </p:cTn>
                                        <p:tgtEl>
                                          <p:spTgt spid="32019"/>
                                        </p:tgtEl>
                                        <p:attrNameLst>
                                          <p:attrName>style.visibility</p:attrName>
                                        </p:attrNameLst>
                                      </p:cBhvr>
                                      <p:to>
                                        <p:strVal val="visible"/>
                                      </p:to>
                                    </p:set>
                                    <p:animEffect transition="in" filter="dissolve">
                                      <p:cBhvr>
                                        <p:cTn id="564" dur="500"/>
                                        <p:tgtEl>
                                          <p:spTgt spid="32019"/>
                                        </p:tgtEl>
                                      </p:cBhvr>
                                    </p:animEffect>
                                  </p:childTnLst>
                                </p:cTn>
                              </p:par>
                              <p:par>
                                <p:cTn id="565" presetID="9" presetClass="entr" presetSubtype="0" fill="hold" nodeType="withEffect">
                                  <p:stCondLst>
                                    <p:cond delay="0"/>
                                  </p:stCondLst>
                                  <p:childTnLst>
                                    <p:set>
                                      <p:cBhvr>
                                        <p:cTn id="566" dur="1" fill="hold">
                                          <p:stCondLst>
                                            <p:cond delay="0"/>
                                          </p:stCondLst>
                                        </p:cTn>
                                        <p:tgtEl>
                                          <p:spTgt spid="32021"/>
                                        </p:tgtEl>
                                        <p:attrNameLst>
                                          <p:attrName>style.visibility</p:attrName>
                                        </p:attrNameLst>
                                      </p:cBhvr>
                                      <p:to>
                                        <p:strVal val="visible"/>
                                      </p:to>
                                    </p:set>
                                    <p:animEffect transition="in" filter="dissolve">
                                      <p:cBhvr>
                                        <p:cTn id="567" dur="500"/>
                                        <p:tgtEl>
                                          <p:spTgt spid="32021"/>
                                        </p:tgtEl>
                                      </p:cBhvr>
                                    </p:animEffect>
                                  </p:childTnLst>
                                </p:cTn>
                              </p:par>
                              <p:par>
                                <p:cTn id="568" presetID="22" presetClass="entr" presetSubtype="1" fill="hold" grpId="0" nodeType="withEffect">
                                  <p:stCondLst>
                                    <p:cond delay="0"/>
                                  </p:stCondLst>
                                  <p:childTnLst>
                                    <p:set>
                                      <p:cBhvr>
                                        <p:cTn id="569" dur="1" fill="hold">
                                          <p:stCondLst>
                                            <p:cond delay="0"/>
                                          </p:stCondLst>
                                        </p:cTn>
                                        <p:tgtEl>
                                          <p:spTgt spid="32022"/>
                                        </p:tgtEl>
                                        <p:attrNameLst>
                                          <p:attrName>style.visibility</p:attrName>
                                        </p:attrNameLst>
                                      </p:cBhvr>
                                      <p:to>
                                        <p:strVal val="visible"/>
                                      </p:to>
                                    </p:set>
                                    <p:animEffect transition="in" filter="wipe(up)">
                                      <p:cBhvr>
                                        <p:cTn id="570" dur="2000"/>
                                        <p:tgtEl>
                                          <p:spTgt spid="32022"/>
                                        </p:tgtEl>
                                      </p:cBhvr>
                                    </p:animEffect>
                                  </p:childTnLst>
                                  <p:subTnLst>
                                    <p:audio>
                                      <p:cMediaNode>
                                        <p:cTn display="0" masterRel="sameClick">
                                          <p:stCondLst>
                                            <p:cond evt="begin" delay="0">
                                              <p:tn val="568"/>
                                            </p:cond>
                                          </p:stCondLst>
                                          <p:endCondLst>
                                            <p:cond evt="onStopAudio" delay="0">
                                              <p:tgtEl>
                                                <p:sldTgt/>
                                              </p:tgtEl>
                                            </p:cond>
                                          </p:endCondLst>
                                        </p:cTn>
                                        <p:tgtEl>
                                          <p:sndTgt r:embed="rId10" name="Tank.wav"/>
                                        </p:tgtEl>
                                      </p:cMediaNode>
                                    </p:audio>
                                  </p:subTnLst>
                                </p:cTn>
                              </p:par>
                              <p:par>
                                <p:cTn id="571" presetID="22" presetClass="entr" presetSubtype="1" fill="hold" grpId="0" nodeType="withEffect">
                                  <p:stCondLst>
                                    <p:cond delay="0"/>
                                  </p:stCondLst>
                                  <p:childTnLst>
                                    <p:set>
                                      <p:cBhvr>
                                        <p:cTn id="572" dur="1" fill="hold">
                                          <p:stCondLst>
                                            <p:cond delay="0"/>
                                          </p:stCondLst>
                                        </p:cTn>
                                        <p:tgtEl>
                                          <p:spTgt spid="32023"/>
                                        </p:tgtEl>
                                        <p:attrNameLst>
                                          <p:attrName>style.visibility</p:attrName>
                                        </p:attrNameLst>
                                      </p:cBhvr>
                                      <p:to>
                                        <p:strVal val="visible"/>
                                      </p:to>
                                    </p:set>
                                    <p:animEffect transition="in" filter="wipe(up)">
                                      <p:cBhvr>
                                        <p:cTn id="573" dur="2000"/>
                                        <p:tgtEl>
                                          <p:spTgt spid="32023"/>
                                        </p:tgtEl>
                                      </p:cBhvr>
                                    </p:animEffect>
                                  </p:childTnLst>
                                </p:cTn>
                              </p:par>
                              <p:par>
                                <p:cTn id="574" presetID="22" presetClass="entr" presetSubtype="8" fill="hold" grpId="0" nodeType="withEffect">
                                  <p:stCondLst>
                                    <p:cond delay="0"/>
                                  </p:stCondLst>
                                  <p:childTnLst>
                                    <p:set>
                                      <p:cBhvr>
                                        <p:cTn id="575" dur="1" fill="hold">
                                          <p:stCondLst>
                                            <p:cond delay="0"/>
                                          </p:stCondLst>
                                        </p:cTn>
                                        <p:tgtEl>
                                          <p:spTgt spid="32024"/>
                                        </p:tgtEl>
                                        <p:attrNameLst>
                                          <p:attrName>style.visibility</p:attrName>
                                        </p:attrNameLst>
                                      </p:cBhvr>
                                      <p:to>
                                        <p:strVal val="visible"/>
                                      </p:to>
                                    </p:set>
                                    <p:animEffect transition="in" filter="wipe(left)">
                                      <p:cBhvr>
                                        <p:cTn id="576" dur="2000"/>
                                        <p:tgtEl>
                                          <p:spTgt spid="32024"/>
                                        </p:tgtEl>
                                      </p:cBhvr>
                                    </p:animEffect>
                                  </p:childTnLst>
                                </p:cTn>
                              </p:par>
                            </p:childTnLst>
                          </p:cTn>
                        </p:par>
                        <p:par>
                          <p:cTn id="577" fill="hold" nodeType="afterGroup">
                            <p:stCondLst>
                              <p:cond delay="2000"/>
                            </p:stCondLst>
                            <p:childTnLst>
                              <p:par>
                                <p:cTn id="578" presetID="1" presetClass="entr" presetSubtype="0" fill="hold" grpId="0" nodeType="afterEffect">
                                  <p:stCondLst>
                                    <p:cond delay="0"/>
                                  </p:stCondLst>
                                  <p:childTnLst>
                                    <p:set>
                                      <p:cBhvr>
                                        <p:cTn id="579" dur="1" fill="hold">
                                          <p:stCondLst>
                                            <p:cond delay="0"/>
                                          </p:stCondLst>
                                        </p:cTn>
                                        <p:tgtEl>
                                          <p:spTgt spid="32025"/>
                                        </p:tgtEl>
                                        <p:attrNameLst>
                                          <p:attrName>style.visibility</p:attrName>
                                        </p:attrNameLst>
                                      </p:cBhvr>
                                      <p:to>
                                        <p:strVal val="visible"/>
                                      </p:to>
                                    </p:set>
                                  </p:childTnLst>
                                  <p:subTnLst>
                                    <p:audio>
                                      <p:cMediaNode>
                                        <p:cTn display="0" masterRel="sameClick">
                                          <p:stCondLst>
                                            <p:cond evt="begin" delay="0">
                                              <p:tn val="578"/>
                                            </p:cond>
                                          </p:stCondLst>
                                          <p:endCondLst>
                                            <p:cond evt="onStopAudio" delay="0">
                                              <p:tgtEl>
                                                <p:sldTgt/>
                                              </p:tgtEl>
                                            </p:cond>
                                          </p:endCondLst>
                                        </p:cTn>
                                        <p:tgtEl>
                                          <p:sndTgt r:embed="rId6" name="explode.wav"/>
                                        </p:tgtEl>
                                      </p:cMediaNode>
                                    </p:audio>
                                  </p:subTnLst>
                                </p:cTn>
                              </p:par>
                            </p:childTnLst>
                          </p:cTn>
                        </p:par>
                        <p:par>
                          <p:cTn id="580" fill="hold" nodeType="afterGroup">
                            <p:stCondLst>
                              <p:cond delay="2000"/>
                            </p:stCondLst>
                            <p:childTnLst>
                              <p:par>
                                <p:cTn id="581" presetID="3" presetClass="exit" presetSubtype="10" fill="hold" grpId="1" nodeType="afterEffect">
                                  <p:stCondLst>
                                    <p:cond delay="0"/>
                                  </p:stCondLst>
                                  <p:childTnLst>
                                    <p:animEffect transition="out" filter="blinds(horizontal)">
                                      <p:cBhvr>
                                        <p:cTn id="582" dur="500"/>
                                        <p:tgtEl>
                                          <p:spTgt spid="32025"/>
                                        </p:tgtEl>
                                      </p:cBhvr>
                                    </p:animEffect>
                                    <p:set>
                                      <p:cBhvr>
                                        <p:cTn id="583" dur="1" fill="hold">
                                          <p:stCondLst>
                                            <p:cond delay="499"/>
                                          </p:stCondLst>
                                        </p:cTn>
                                        <p:tgtEl>
                                          <p:spTgt spid="32025"/>
                                        </p:tgtEl>
                                        <p:attrNameLst>
                                          <p:attrName>style.visibility</p:attrName>
                                        </p:attrNameLst>
                                      </p:cBhvr>
                                      <p:to>
                                        <p:strVal val="hidden"/>
                                      </p:to>
                                    </p:set>
                                  </p:childTnLst>
                                </p:cTn>
                              </p:par>
                            </p:childTnLst>
                          </p:cTn>
                        </p:par>
                        <p:par>
                          <p:cTn id="584" fill="hold" nodeType="afterGroup">
                            <p:stCondLst>
                              <p:cond delay="2500"/>
                            </p:stCondLst>
                            <p:childTnLst>
                              <p:par>
                                <p:cTn id="585" presetID="1" presetClass="entr" presetSubtype="0" fill="hold" grpId="0" nodeType="afterEffect">
                                  <p:stCondLst>
                                    <p:cond delay="0"/>
                                  </p:stCondLst>
                                  <p:childTnLst>
                                    <p:set>
                                      <p:cBhvr>
                                        <p:cTn id="586" dur="1" fill="hold">
                                          <p:stCondLst>
                                            <p:cond delay="0"/>
                                          </p:stCondLst>
                                        </p:cTn>
                                        <p:tgtEl>
                                          <p:spTgt spid="32026"/>
                                        </p:tgtEl>
                                        <p:attrNameLst>
                                          <p:attrName>style.visibility</p:attrName>
                                        </p:attrNameLst>
                                      </p:cBhvr>
                                      <p:to>
                                        <p:strVal val="visible"/>
                                      </p:to>
                                    </p:set>
                                  </p:childTnLst>
                                  <p:subTnLst>
                                    <p:audio>
                                      <p:cMediaNode>
                                        <p:cTn display="0" masterRel="sameClick">
                                          <p:stCondLst>
                                            <p:cond evt="begin" delay="0">
                                              <p:tn val="585"/>
                                            </p:cond>
                                          </p:stCondLst>
                                          <p:endCondLst>
                                            <p:cond evt="onStopAudio" delay="0">
                                              <p:tgtEl>
                                                <p:sldTgt/>
                                              </p:tgtEl>
                                            </p:cond>
                                          </p:endCondLst>
                                        </p:cTn>
                                        <p:tgtEl>
                                          <p:sndTgt r:embed="rId6" name="explode.wav"/>
                                        </p:tgtEl>
                                      </p:cMediaNode>
                                    </p:audio>
                                  </p:subTnLst>
                                </p:cTn>
                              </p:par>
                            </p:childTnLst>
                          </p:cTn>
                        </p:par>
                        <p:par>
                          <p:cTn id="587" fill="hold" nodeType="afterGroup">
                            <p:stCondLst>
                              <p:cond delay="2500"/>
                            </p:stCondLst>
                            <p:childTnLst>
                              <p:par>
                                <p:cTn id="588" presetID="3" presetClass="exit" presetSubtype="10" fill="hold" grpId="1" nodeType="afterEffect">
                                  <p:stCondLst>
                                    <p:cond delay="0"/>
                                  </p:stCondLst>
                                  <p:childTnLst>
                                    <p:animEffect transition="out" filter="blinds(horizontal)">
                                      <p:cBhvr>
                                        <p:cTn id="589" dur="500"/>
                                        <p:tgtEl>
                                          <p:spTgt spid="32026"/>
                                        </p:tgtEl>
                                      </p:cBhvr>
                                    </p:animEffect>
                                    <p:set>
                                      <p:cBhvr>
                                        <p:cTn id="590" dur="1" fill="hold">
                                          <p:stCondLst>
                                            <p:cond delay="499"/>
                                          </p:stCondLst>
                                        </p:cTn>
                                        <p:tgtEl>
                                          <p:spTgt spid="32026"/>
                                        </p:tgtEl>
                                        <p:attrNameLst>
                                          <p:attrName>style.visibility</p:attrName>
                                        </p:attrNameLst>
                                      </p:cBhvr>
                                      <p:to>
                                        <p:strVal val="hidden"/>
                                      </p:to>
                                    </p:set>
                                  </p:childTnLst>
                                </p:cTn>
                              </p:par>
                            </p:childTnLst>
                          </p:cTn>
                        </p:par>
                        <p:par>
                          <p:cTn id="591" fill="hold" nodeType="afterGroup">
                            <p:stCondLst>
                              <p:cond delay="3000"/>
                            </p:stCondLst>
                            <p:childTnLst>
                              <p:par>
                                <p:cTn id="592" presetID="9" presetClass="exit" presetSubtype="0" fill="hold" grpId="0" nodeType="afterEffect">
                                  <p:stCondLst>
                                    <p:cond delay="0"/>
                                  </p:stCondLst>
                                  <p:childTnLst>
                                    <p:animEffect transition="out" filter="dissolve">
                                      <p:cBhvr>
                                        <p:cTn id="593" dur="500"/>
                                        <p:tgtEl>
                                          <p:spTgt spid="29719"/>
                                        </p:tgtEl>
                                      </p:cBhvr>
                                    </p:animEffect>
                                    <p:set>
                                      <p:cBhvr>
                                        <p:cTn id="594" dur="1" fill="hold">
                                          <p:stCondLst>
                                            <p:cond delay="499"/>
                                          </p:stCondLst>
                                        </p:cTn>
                                        <p:tgtEl>
                                          <p:spTgt spid="29719"/>
                                        </p:tgtEl>
                                        <p:attrNameLst>
                                          <p:attrName>style.visibility</p:attrName>
                                        </p:attrNameLst>
                                      </p:cBhvr>
                                      <p:to>
                                        <p:strVal val="hidden"/>
                                      </p:to>
                                    </p:set>
                                  </p:childTnLst>
                                </p:cTn>
                              </p:par>
                            </p:childTnLst>
                          </p:cTn>
                        </p:par>
                        <p:par>
                          <p:cTn id="595" fill="hold" nodeType="afterGroup">
                            <p:stCondLst>
                              <p:cond delay="3500"/>
                            </p:stCondLst>
                            <p:childTnLst>
                              <p:par>
                                <p:cTn id="596" presetID="9" presetClass="exit" presetSubtype="0" fill="hold" grpId="0" nodeType="afterEffect">
                                  <p:stCondLst>
                                    <p:cond delay="0"/>
                                  </p:stCondLst>
                                  <p:childTnLst>
                                    <p:animEffect transition="out" filter="dissolve">
                                      <p:cBhvr>
                                        <p:cTn id="597" dur="500"/>
                                        <p:tgtEl>
                                          <p:spTgt spid="29720"/>
                                        </p:tgtEl>
                                      </p:cBhvr>
                                    </p:animEffect>
                                    <p:set>
                                      <p:cBhvr>
                                        <p:cTn id="598" dur="1" fill="hold">
                                          <p:stCondLst>
                                            <p:cond delay="499"/>
                                          </p:stCondLst>
                                        </p:cTn>
                                        <p:tgtEl>
                                          <p:spTgt spid="29720"/>
                                        </p:tgtEl>
                                        <p:attrNameLst>
                                          <p:attrName>style.visibility</p:attrName>
                                        </p:attrNameLst>
                                      </p:cBhvr>
                                      <p:to>
                                        <p:strVal val="hidden"/>
                                      </p:to>
                                    </p:set>
                                  </p:childTnLst>
                                </p:cTn>
                              </p:par>
                            </p:childTnLst>
                          </p:cTn>
                        </p:par>
                      </p:childTnLst>
                    </p:cTn>
                  </p:par>
                  <p:par>
                    <p:cTn id="599" fill="hold" nodeType="clickPar">
                      <p:stCondLst>
                        <p:cond delay="indefinite"/>
                      </p:stCondLst>
                      <p:childTnLst>
                        <p:par>
                          <p:cTn id="600" fill="hold" nodeType="withGroup">
                            <p:stCondLst>
                              <p:cond delay="0"/>
                            </p:stCondLst>
                            <p:childTnLst>
                              <p:par>
                                <p:cTn id="601" presetID="9" presetClass="exit" presetSubtype="0" fill="hold" grpId="1" nodeType="clickEffect">
                                  <p:stCondLst>
                                    <p:cond delay="0"/>
                                  </p:stCondLst>
                                  <p:childTnLst>
                                    <p:animEffect transition="out" filter="dissolve">
                                      <p:cBhvr>
                                        <p:cTn id="602" dur="500"/>
                                        <p:tgtEl>
                                          <p:spTgt spid="31982"/>
                                        </p:tgtEl>
                                      </p:cBhvr>
                                    </p:animEffect>
                                    <p:set>
                                      <p:cBhvr>
                                        <p:cTn id="603" dur="1" fill="hold">
                                          <p:stCondLst>
                                            <p:cond delay="499"/>
                                          </p:stCondLst>
                                        </p:cTn>
                                        <p:tgtEl>
                                          <p:spTgt spid="31982"/>
                                        </p:tgtEl>
                                        <p:attrNameLst>
                                          <p:attrName>style.visibility</p:attrName>
                                        </p:attrNameLst>
                                      </p:cBhvr>
                                      <p:to>
                                        <p:strVal val="hidden"/>
                                      </p:to>
                                    </p:set>
                                  </p:childTnLst>
                                </p:cTn>
                              </p:par>
                              <p:par>
                                <p:cTn id="604" presetID="9" presetClass="exit" presetSubtype="0" fill="hold" nodeType="withEffect">
                                  <p:stCondLst>
                                    <p:cond delay="0"/>
                                  </p:stCondLst>
                                  <p:childTnLst>
                                    <p:animEffect transition="out" filter="dissolve">
                                      <p:cBhvr>
                                        <p:cTn id="605" dur="500"/>
                                        <p:tgtEl>
                                          <p:spTgt spid="31979"/>
                                        </p:tgtEl>
                                      </p:cBhvr>
                                    </p:animEffect>
                                    <p:set>
                                      <p:cBhvr>
                                        <p:cTn id="606" dur="1" fill="hold">
                                          <p:stCondLst>
                                            <p:cond delay="499"/>
                                          </p:stCondLst>
                                        </p:cTn>
                                        <p:tgtEl>
                                          <p:spTgt spid="31979"/>
                                        </p:tgtEl>
                                        <p:attrNameLst>
                                          <p:attrName>style.visibility</p:attrName>
                                        </p:attrNameLst>
                                      </p:cBhvr>
                                      <p:to>
                                        <p:strVal val="hidden"/>
                                      </p:to>
                                    </p:set>
                                  </p:childTnLst>
                                </p:cTn>
                              </p:par>
                              <p:par>
                                <p:cTn id="607" presetID="9" presetClass="exit" presetSubtype="0" fill="hold" nodeType="withEffect">
                                  <p:stCondLst>
                                    <p:cond delay="0"/>
                                  </p:stCondLst>
                                  <p:childTnLst>
                                    <p:animEffect transition="out" filter="dissolve">
                                      <p:cBhvr>
                                        <p:cTn id="608" dur="500"/>
                                        <p:tgtEl>
                                          <p:spTgt spid="31820"/>
                                        </p:tgtEl>
                                      </p:cBhvr>
                                    </p:animEffect>
                                    <p:set>
                                      <p:cBhvr>
                                        <p:cTn id="609" dur="1" fill="hold">
                                          <p:stCondLst>
                                            <p:cond delay="499"/>
                                          </p:stCondLst>
                                        </p:cTn>
                                        <p:tgtEl>
                                          <p:spTgt spid="31820"/>
                                        </p:tgtEl>
                                        <p:attrNameLst>
                                          <p:attrName>style.visibility</p:attrName>
                                        </p:attrNameLst>
                                      </p:cBhvr>
                                      <p:to>
                                        <p:strVal val="hidden"/>
                                      </p:to>
                                    </p:set>
                                  </p:childTnLst>
                                </p:cTn>
                              </p:par>
                              <p:par>
                                <p:cTn id="610" presetID="9" presetClass="exit" presetSubtype="0" fill="hold" nodeType="withEffect">
                                  <p:stCondLst>
                                    <p:cond delay="0"/>
                                  </p:stCondLst>
                                  <p:childTnLst>
                                    <p:animEffect transition="out" filter="dissolve">
                                      <p:cBhvr>
                                        <p:cTn id="611" dur="500"/>
                                        <p:tgtEl>
                                          <p:spTgt spid="32029"/>
                                        </p:tgtEl>
                                      </p:cBhvr>
                                    </p:animEffect>
                                    <p:set>
                                      <p:cBhvr>
                                        <p:cTn id="612" dur="1" fill="hold">
                                          <p:stCondLst>
                                            <p:cond delay="499"/>
                                          </p:stCondLst>
                                        </p:cTn>
                                        <p:tgtEl>
                                          <p:spTgt spid="32029"/>
                                        </p:tgtEl>
                                        <p:attrNameLst>
                                          <p:attrName>style.visibility</p:attrName>
                                        </p:attrNameLst>
                                      </p:cBhvr>
                                      <p:to>
                                        <p:strVal val="hidden"/>
                                      </p:to>
                                    </p:set>
                                  </p:childTnLst>
                                </p:cTn>
                              </p:par>
                              <p:par>
                                <p:cTn id="613" presetID="9" presetClass="exit" presetSubtype="0" fill="hold" nodeType="withEffect">
                                  <p:stCondLst>
                                    <p:cond delay="0"/>
                                  </p:stCondLst>
                                  <p:childTnLst>
                                    <p:animEffect transition="out" filter="dissolve">
                                      <p:cBhvr>
                                        <p:cTn id="614" dur="500"/>
                                        <p:tgtEl>
                                          <p:spTgt spid="31794"/>
                                        </p:tgtEl>
                                      </p:cBhvr>
                                    </p:animEffect>
                                    <p:set>
                                      <p:cBhvr>
                                        <p:cTn id="615" dur="1" fill="hold">
                                          <p:stCondLst>
                                            <p:cond delay="499"/>
                                          </p:stCondLst>
                                        </p:cTn>
                                        <p:tgtEl>
                                          <p:spTgt spid="31794"/>
                                        </p:tgtEl>
                                        <p:attrNameLst>
                                          <p:attrName>style.visibility</p:attrName>
                                        </p:attrNameLst>
                                      </p:cBhvr>
                                      <p:to>
                                        <p:strVal val="hidden"/>
                                      </p:to>
                                    </p:set>
                                  </p:childTnLst>
                                </p:cTn>
                              </p:par>
                              <p:par>
                                <p:cTn id="616" presetID="9" presetClass="exit" presetSubtype="0" fill="hold" grpId="0" nodeType="withEffect">
                                  <p:stCondLst>
                                    <p:cond delay="0"/>
                                  </p:stCondLst>
                                  <p:childTnLst>
                                    <p:animEffect transition="out" filter="dissolve">
                                      <p:cBhvr>
                                        <p:cTn id="617" dur="500"/>
                                        <p:tgtEl>
                                          <p:spTgt spid="30077"/>
                                        </p:tgtEl>
                                      </p:cBhvr>
                                    </p:animEffect>
                                    <p:set>
                                      <p:cBhvr>
                                        <p:cTn id="618" dur="1" fill="hold">
                                          <p:stCondLst>
                                            <p:cond delay="499"/>
                                          </p:stCondLst>
                                        </p:cTn>
                                        <p:tgtEl>
                                          <p:spTgt spid="30077"/>
                                        </p:tgtEl>
                                        <p:attrNameLst>
                                          <p:attrName>style.visibility</p:attrName>
                                        </p:attrNameLst>
                                      </p:cBhvr>
                                      <p:to>
                                        <p:strVal val="hidden"/>
                                      </p:to>
                                    </p:set>
                                  </p:childTnLst>
                                </p:cTn>
                              </p:par>
                              <p:par>
                                <p:cTn id="619" presetID="9" presetClass="exit" presetSubtype="0" fill="hold" nodeType="withEffect">
                                  <p:stCondLst>
                                    <p:cond delay="0"/>
                                  </p:stCondLst>
                                  <p:childTnLst>
                                    <p:animEffect transition="out" filter="dissolve">
                                      <p:cBhvr>
                                        <p:cTn id="620" dur="500"/>
                                        <p:tgtEl>
                                          <p:spTgt spid="30335"/>
                                        </p:tgtEl>
                                      </p:cBhvr>
                                    </p:animEffect>
                                    <p:set>
                                      <p:cBhvr>
                                        <p:cTn id="621" dur="1" fill="hold">
                                          <p:stCondLst>
                                            <p:cond delay="499"/>
                                          </p:stCondLst>
                                        </p:cTn>
                                        <p:tgtEl>
                                          <p:spTgt spid="30335"/>
                                        </p:tgtEl>
                                        <p:attrNameLst>
                                          <p:attrName>style.visibility</p:attrName>
                                        </p:attrNameLst>
                                      </p:cBhvr>
                                      <p:to>
                                        <p:strVal val="hidden"/>
                                      </p:to>
                                    </p:set>
                                  </p:childTnLst>
                                </p:cTn>
                              </p:par>
                              <p:par>
                                <p:cTn id="622" presetID="9" presetClass="exit" presetSubtype="0" fill="hold" nodeType="withEffect">
                                  <p:stCondLst>
                                    <p:cond delay="0"/>
                                  </p:stCondLst>
                                  <p:childTnLst>
                                    <p:animEffect transition="out" filter="dissolve">
                                      <p:cBhvr>
                                        <p:cTn id="623" dur="500"/>
                                        <p:tgtEl>
                                          <p:spTgt spid="30330"/>
                                        </p:tgtEl>
                                      </p:cBhvr>
                                    </p:animEffect>
                                    <p:set>
                                      <p:cBhvr>
                                        <p:cTn id="624" dur="1" fill="hold">
                                          <p:stCondLst>
                                            <p:cond delay="499"/>
                                          </p:stCondLst>
                                        </p:cTn>
                                        <p:tgtEl>
                                          <p:spTgt spid="30330"/>
                                        </p:tgtEl>
                                        <p:attrNameLst>
                                          <p:attrName>style.visibility</p:attrName>
                                        </p:attrNameLst>
                                      </p:cBhvr>
                                      <p:to>
                                        <p:strVal val="hidden"/>
                                      </p:to>
                                    </p:set>
                                  </p:childTnLst>
                                </p:cTn>
                              </p:par>
                              <p:par>
                                <p:cTn id="625" presetID="9" presetClass="exit" presetSubtype="0" fill="hold" nodeType="withEffect">
                                  <p:stCondLst>
                                    <p:cond delay="0"/>
                                  </p:stCondLst>
                                  <p:childTnLst>
                                    <p:animEffect transition="out" filter="dissolve">
                                      <p:cBhvr>
                                        <p:cTn id="626" dur="500"/>
                                        <p:tgtEl>
                                          <p:spTgt spid="30319"/>
                                        </p:tgtEl>
                                      </p:cBhvr>
                                    </p:animEffect>
                                    <p:set>
                                      <p:cBhvr>
                                        <p:cTn id="627" dur="1" fill="hold">
                                          <p:stCondLst>
                                            <p:cond delay="499"/>
                                          </p:stCondLst>
                                        </p:cTn>
                                        <p:tgtEl>
                                          <p:spTgt spid="30319"/>
                                        </p:tgtEl>
                                        <p:attrNameLst>
                                          <p:attrName>style.visibility</p:attrName>
                                        </p:attrNameLst>
                                      </p:cBhvr>
                                      <p:to>
                                        <p:strVal val="hidden"/>
                                      </p:to>
                                    </p:set>
                                  </p:childTnLst>
                                </p:cTn>
                              </p:par>
                              <p:par>
                                <p:cTn id="628" presetID="9" presetClass="exit" presetSubtype="0" fill="hold" grpId="0" nodeType="withEffect">
                                  <p:stCondLst>
                                    <p:cond delay="0"/>
                                  </p:stCondLst>
                                  <p:childTnLst>
                                    <p:animEffect transition="out" filter="dissolve">
                                      <p:cBhvr>
                                        <p:cTn id="629" dur="500"/>
                                        <p:tgtEl>
                                          <p:spTgt spid="31759"/>
                                        </p:tgtEl>
                                      </p:cBhvr>
                                    </p:animEffect>
                                    <p:set>
                                      <p:cBhvr>
                                        <p:cTn id="630" dur="1" fill="hold">
                                          <p:stCondLst>
                                            <p:cond delay="499"/>
                                          </p:stCondLst>
                                        </p:cTn>
                                        <p:tgtEl>
                                          <p:spTgt spid="31759"/>
                                        </p:tgtEl>
                                        <p:attrNameLst>
                                          <p:attrName>style.visibility</p:attrName>
                                        </p:attrNameLst>
                                      </p:cBhvr>
                                      <p:to>
                                        <p:strVal val="hidden"/>
                                      </p:to>
                                    </p:set>
                                  </p:childTnLst>
                                </p:cTn>
                              </p:par>
                              <p:par>
                                <p:cTn id="631" presetID="9" presetClass="exit" presetSubtype="0" fill="hold" grpId="0" nodeType="withEffect">
                                  <p:stCondLst>
                                    <p:cond delay="0"/>
                                  </p:stCondLst>
                                  <p:childTnLst>
                                    <p:animEffect transition="out" filter="dissolve">
                                      <p:cBhvr>
                                        <p:cTn id="632" dur="500"/>
                                        <p:tgtEl>
                                          <p:spTgt spid="31756"/>
                                        </p:tgtEl>
                                      </p:cBhvr>
                                    </p:animEffect>
                                    <p:set>
                                      <p:cBhvr>
                                        <p:cTn id="633" dur="1" fill="hold">
                                          <p:stCondLst>
                                            <p:cond delay="499"/>
                                          </p:stCondLst>
                                        </p:cTn>
                                        <p:tgtEl>
                                          <p:spTgt spid="31756"/>
                                        </p:tgtEl>
                                        <p:attrNameLst>
                                          <p:attrName>style.visibility</p:attrName>
                                        </p:attrNameLst>
                                      </p:cBhvr>
                                      <p:to>
                                        <p:strVal val="hidden"/>
                                      </p:to>
                                    </p:set>
                                  </p:childTnLst>
                                </p:cTn>
                              </p:par>
                              <p:par>
                                <p:cTn id="634" presetID="9" presetClass="exit" presetSubtype="0" fill="hold" grpId="0" nodeType="withEffect">
                                  <p:stCondLst>
                                    <p:cond delay="0"/>
                                  </p:stCondLst>
                                  <p:childTnLst>
                                    <p:animEffect transition="out" filter="dissolve">
                                      <p:cBhvr>
                                        <p:cTn id="635" dur="500"/>
                                        <p:tgtEl>
                                          <p:spTgt spid="31757"/>
                                        </p:tgtEl>
                                      </p:cBhvr>
                                    </p:animEffect>
                                    <p:set>
                                      <p:cBhvr>
                                        <p:cTn id="636" dur="1" fill="hold">
                                          <p:stCondLst>
                                            <p:cond delay="499"/>
                                          </p:stCondLst>
                                        </p:cTn>
                                        <p:tgtEl>
                                          <p:spTgt spid="31757"/>
                                        </p:tgtEl>
                                        <p:attrNameLst>
                                          <p:attrName>style.visibility</p:attrName>
                                        </p:attrNameLst>
                                      </p:cBhvr>
                                      <p:to>
                                        <p:strVal val="hidden"/>
                                      </p:to>
                                    </p:set>
                                  </p:childTnLst>
                                </p:cTn>
                              </p:par>
                              <p:par>
                                <p:cTn id="637" presetID="9" presetClass="exit" presetSubtype="0" fill="hold" grpId="0" nodeType="withEffect">
                                  <p:stCondLst>
                                    <p:cond delay="0"/>
                                  </p:stCondLst>
                                  <p:childTnLst>
                                    <p:animEffect transition="out" filter="dissolve">
                                      <p:cBhvr>
                                        <p:cTn id="638" dur="500"/>
                                        <p:tgtEl>
                                          <p:spTgt spid="30056"/>
                                        </p:tgtEl>
                                      </p:cBhvr>
                                    </p:animEffect>
                                    <p:set>
                                      <p:cBhvr>
                                        <p:cTn id="639" dur="1" fill="hold">
                                          <p:stCondLst>
                                            <p:cond delay="499"/>
                                          </p:stCondLst>
                                        </p:cTn>
                                        <p:tgtEl>
                                          <p:spTgt spid="30056"/>
                                        </p:tgtEl>
                                        <p:attrNameLst>
                                          <p:attrName>style.visibility</p:attrName>
                                        </p:attrNameLst>
                                      </p:cBhvr>
                                      <p:to>
                                        <p:strVal val="hidden"/>
                                      </p:to>
                                    </p:set>
                                  </p:childTnLst>
                                </p:cTn>
                              </p:par>
                              <p:par>
                                <p:cTn id="640" presetID="9" presetClass="exit" presetSubtype="0" fill="hold" grpId="0" nodeType="withEffect">
                                  <p:stCondLst>
                                    <p:cond delay="0"/>
                                  </p:stCondLst>
                                  <p:childTnLst>
                                    <p:animEffect transition="out" filter="dissolve">
                                      <p:cBhvr>
                                        <p:cTn id="641" dur="500"/>
                                        <p:tgtEl>
                                          <p:spTgt spid="31758"/>
                                        </p:tgtEl>
                                      </p:cBhvr>
                                    </p:animEffect>
                                    <p:set>
                                      <p:cBhvr>
                                        <p:cTn id="642" dur="1" fill="hold">
                                          <p:stCondLst>
                                            <p:cond delay="499"/>
                                          </p:stCondLst>
                                        </p:cTn>
                                        <p:tgtEl>
                                          <p:spTgt spid="31758"/>
                                        </p:tgtEl>
                                        <p:attrNameLst>
                                          <p:attrName>style.visibility</p:attrName>
                                        </p:attrNameLst>
                                      </p:cBhvr>
                                      <p:to>
                                        <p:strVal val="hidden"/>
                                      </p:to>
                                    </p:set>
                                  </p:childTnLst>
                                </p:cTn>
                              </p:par>
                              <p:par>
                                <p:cTn id="643" presetID="9" presetClass="exit" presetSubtype="0" fill="hold" grpId="0" nodeType="withEffect">
                                  <p:stCondLst>
                                    <p:cond delay="0"/>
                                  </p:stCondLst>
                                  <p:childTnLst>
                                    <p:animEffect transition="out" filter="dissolve">
                                      <p:cBhvr>
                                        <p:cTn id="644" dur="500"/>
                                        <p:tgtEl>
                                          <p:spTgt spid="30055"/>
                                        </p:tgtEl>
                                      </p:cBhvr>
                                    </p:animEffect>
                                    <p:set>
                                      <p:cBhvr>
                                        <p:cTn id="645" dur="1" fill="hold">
                                          <p:stCondLst>
                                            <p:cond delay="499"/>
                                          </p:stCondLst>
                                        </p:cTn>
                                        <p:tgtEl>
                                          <p:spTgt spid="30055"/>
                                        </p:tgtEl>
                                        <p:attrNameLst>
                                          <p:attrName>style.visibility</p:attrName>
                                        </p:attrNameLst>
                                      </p:cBhvr>
                                      <p:to>
                                        <p:strVal val="hidden"/>
                                      </p:to>
                                    </p:set>
                                  </p:childTnLst>
                                </p:cTn>
                              </p:par>
                            </p:childTnLst>
                          </p:cTn>
                        </p:par>
                        <p:par>
                          <p:cTn id="646" fill="hold" nodeType="afterGroup">
                            <p:stCondLst>
                              <p:cond delay="500"/>
                            </p:stCondLst>
                            <p:childTnLst>
                              <p:par>
                                <p:cTn id="647" presetID="9" presetClass="entr" presetSubtype="0" fill="hold" grpId="0" nodeType="afterEffect">
                                  <p:stCondLst>
                                    <p:cond delay="0"/>
                                  </p:stCondLst>
                                  <p:childTnLst>
                                    <p:set>
                                      <p:cBhvr>
                                        <p:cTn id="648" dur="1" fill="hold">
                                          <p:stCondLst>
                                            <p:cond delay="0"/>
                                          </p:stCondLst>
                                        </p:cTn>
                                        <p:tgtEl>
                                          <p:spTgt spid="32031"/>
                                        </p:tgtEl>
                                        <p:attrNameLst>
                                          <p:attrName>style.visibility</p:attrName>
                                        </p:attrNameLst>
                                      </p:cBhvr>
                                      <p:to>
                                        <p:strVal val="visible"/>
                                      </p:to>
                                    </p:set>
                                    <p:animEffect transition="in" filter="dissolve">
                                      <p:cBhvr>
                                        <p:cTn id="649" dur="500"/>
                                        <p:tgtEl>
                                          <p:spTgt spid="32031"/>
                                        </p:tgtEl>
                                      </p:cBhvr>
                                    </p:animEffect>
                                  </p:childTnLst>
                                </p:cTn>
                              </p:par>
                            </p:childTnLst>
                          </p:cTn>
                        </p:par>
                        <p:par>
                          <p:cTn id="650" fill="hold" nodeType="afterGroup">
                            <p:stCondLst>
                              <p:cond delay="1000"/>
                            </p:stCondLst>
                            <p:childTnLst>
                              <p:par>
                                <p:cTn id="651" presetID="22" presetClass="entr" presetSubtype="4" fill="hold" grpId="0" nodeType="afterEffect">
                                  <p:stCondLst>
                                    <p:cond delay="0"/>
                                  </p:stCondLst>
                                  <p:childTnLst>
                                    <p:set>
                                      <p:cBhvr>
                                        <p:cTn id="652" dur="1" fill="hold">
                                          <p:stCondLst>
                                            <p:cond delay="0"/>
                                          </p:stCondLst>
                                        </p:cTn>
                                        <p:tgtEl>
                                          <p:spTgt spid="32041"/>
                                        </p:tgtEl>
                                        <p:attrNameLst>
                                          <p:attrName>style.visibility</p:attrName>
                                        </p:attrNameLst>
                                      </p:cBhvr>
                                      <p:to>
                                        <p:strVal val="visible"/>
                                      </p:to>
                                    </p:set>
                                    <p:animEffect transition="in" filter="wipe(down)">
                                      <p:cBhvr>
                                        <p:cTn id="653" dur="2000"/>
                                        <p:tgtEl>
                                          <p:spTgt spid="32041"/>
                                        </p:tgtEl>
                                      </p:cBhvr>
                                    </p:animEffect>
                                  </p:childTnLst>
                                  <p:subTnLst>
                                    <p:audio>
                                      <p:cMediaNode>
                                        <p:cTn display="0" masterRel="sameClick">
                                          <p:stCondLst>
                                            <p:cond evt="begin" delay="0">
                                              <p:tn val="651"/>
                                            </p:cond>
                                          </p:stCondLst>
                                          <p:endCondLst>
                                            <p:cond evt="onStopAudio" delay="0">
                                              <p:tgtEl>
                                                <p:sldTgt/>
                                              </p:tgtEl>
                                            </p:cond>
                                          </p:endCondLst>
                                        </p:cTn>
                                        <p:tgtEl>
                                          <p:sndTgt r:embed="rId5" name="flyby.wav"/>
                                        </p:tgtEl>
                                      </p:cMediaNode>
                                    </p:audio>
                                  </p:subTnLst>
                                </p:cTn>
                              </p:par>
                            </p:childTnLst>
                          </p:cTn>
                        </p:par>
                        <p:par>
                          <p:cTn id="654" fill="hold" nodeType="afterGroup">
                            <p:stCondLst>
                              <p:cond delay="3000"/>
                            </p:stCondLst>
                            <p:childTnLst>
                              <p:par>
                                <p:cTn id="655" presetID="9" presetClass="entr" presetSubtype="0" fill="hold" nodeType="afterEffect">
                                  <p:stCondLst>
                                    <p:cond delay="0"/>
                                  </p:stCondLst>
                                  <p:childTnLst>
                                    <p:set>
                                      <p:cBhvr>
                                        <p:cTn id="656" dur="1" fill="hold">
                                          <p:stCondLst>
                                            <p:cond delay="0"/>
                                          </p:stCondLst>
                                        </p:cTn>
                                        <p:tgtEl>
                                          <p:spTgt spid="32040"/>
                                        </p:tgtEl>
                                        <p:attrNameLst>
                                          <p:attrName>style.visibility</p:attrName>
                                        </p:attrNameLst>
                                      </p:cBhvr>
                                      <p:to>
                                        <p:strVal val="visible"/>
                                      </p:to>
                                    </p:set>
                                    <p:animEffect transition="in" filter="dissolve">
                                      <p:cBhvr>
                                        <p:cTn id="657" dur="500"/>
                                        <p:tgtEl>
                                          <p:spTgt spid="32040"/>
                                        </p:tgtEl>
                                      </p:cBhvr>
                                    </p:animEffect>
                                  </p:childTnLst>
                                </p:cTn>
                              </p:par>
                            </p:childTnLst>
                          </p:cTn>
                        </p:par>
                      </p:childTnLst>
                    </p:cTn>
                  </p:par>
                  <p:par>
                    <p:cTn id="658" fill="hold" nodeType="clickPar">
                      <p:stCondLst>
                        <p:cond delay="indefinite"/>
                      </p:stCondLst>
                      <p:childTnLst>
                        <p:par>
                          <p:cTn id="659" fill="hold" nodeType="withGroup">
                            <p:stCondLst>
                              <p:cond delay="0"/>
                            </p:stCondLst>
                            <p:childTnLst>
                              <p:par>
                                <p:cTn id="660" presetID="9" presetClass="entr" presetSubtype="0" fill="hold" nodeType="clickEffect">
                                  <p:stCondLst>
                                    <p:cond delay="0"/>
                                  </p:stCondLst>
                                  <p:childTnLst>
                                    <p:set>
                                      <p:cBhvr>
                                        <p:cTn id="661" dur="1" fill="hold">
                                          <p:stCondLst>
                                            <p:cond delay="0"/>
                                          </p:stCondLst>
                                        </p:cTn>
                                        <p:tgtEl>
                                          <p:spTgt spid="32030"/>
                                        </p:tgtEl>
                                        <p:attrNameLst>
                                          <p:attrName>style.visibility</p:attrName>
                                        </p:attrNameLst>
                                      </p:cBhvr>
                                      <p:to>
                                        <p:strVal val="visible"/>
                                      </p:to>
                                    </p:set>
                                    <p:animEffect transition="in" filter="dissolve">
                                      <p:cBhvr>
                                        <p:cTn id="662" dur="500"/>
                                        <p:tgtEl>
                                          <p:spTgt spid="32030"/>
                                        </p:tgtEl>
                                      </p:cBhvr>
                                    </p:animEffect>
                                  </p:childTnLst>
                                </p:cTn>
                              </p:par>
                            </p:childTnLst>
                          </p:cTn>
                        </p:par>
                        <p:par>
                          <p:cTn id="663" fill="hold" nodeType="afterGroup">
                            <p:stCondLst>
                              <p:cond delay="500"/>
                            </p:stCondLst>
                            <p:childTnLst>
                              <p:par>
                                <p:cTn id="664" presetID="22" presetClass="exit" presetSubtype="2" fill="hold" grpId="0" nodeType="afterEffect">
                                  <p:stCondLst>
                                    <p:cond delay="0"/>
                                  </p:stCondLst>
                                  <p:childTnLst>
                                    <p:animEffect transition="out" filter="wipe(right)">
                                      <p:cBhvr>
                                        <p:cTn id="665" dur="500"/>
                                        <p:tgtEl>
                                          <p:spTgt spid="29730"/>
                                        </p:tgtEl>
                                      </p:cBhvr>
                                    </p:animEffect>
                                    <p:set>
                                      <p:cBhvr>
                                        <p:cTn id="666" dur="1" fill="hold">
                                          <p:stCondLst>
                                            <p:cond delay="499"/>
                                          </p:stCondLst>
                                        </p:cTn>
                                        <p:tgtEl>
                                          <p:spTgt spid="29730"/>
                                        </p:tgtEl>
                                        <p:attrNameLst>
                                          <p:attrName>style.visibility</p:attrName>
                                        </p:attrNameLst>
                                      </p:cBhvr>
                                      <p:to>
                                        <p:strVal val="hidden"/>
                                      </p:to>
                                    </p:set>
                                  </p:childTnLst>
                                </p:cTn>
                              </p:par>
                              <p:par>
                                <p:cTn id="667" presetID="22" presetClass="exit" presetSubtype="2" fill="hold" grpId="0" nodeType="withEffect">
                                  <p:stCondLst>
                                    <p:cond delay="0"/>
                                  </p:stCondLst>
                                  <p:childTnLst>
                                    <p:animEffect transition="out" filter="wipe(right)">
                                      <p:cBhvr>
                                        <p:cTn id="668" dur="500"/>
                                        <p:tgtEl>
                                          <p:spTgt spid="29729"/>
                                        </p:tgtEl>
                                      </p:cBhvr>
                                    </p:animEffect>
                                    <p:set>
                                      <p:cBhvr>
                                        <p:cTn id="669" dur="1" fill="hold">
                                          <p:stCondLst>
                                            <p:cond delay="499"/>
                                          </p:stCondLst>
                                        </p:cTn>
                                        <p:tgtEl>
                                          <p:spTgt spid="29729"/>
                                        </p:tgtEl>
                                        <p:attrNameLst>
                                          <p:attrName>style.visibility</p:attrName>
                                        </p:attrNameLst>
                                      </p:cBhvr>
                                      <p:to>
                                        <p:strVal val="hidden"/>
                                      </p:to>
                                    </p:set>
                                  </p:childTnLst>
                                </p:cTn>
                              </p:par>
                              <p:par>
                                <p:cTn id="670" presetID="22" presetClass="exit" presetSubtype="4" fill="hold" grpId="0" nodeType="withEffect">
                                  <p:stCondLst>
                                    <p:cond delay="0"/>
                                  </p:stCondLst>
                                  <p:childTnLst>
                                    <p:animEffect transition="out" filter="wipe(down)">
                                      <p:cBhvr>
                                        <p:cTn id="671" dur="500"/>
                                        <p:tgtEl>
                                          <p:spTgt spid="29724"/>
                                        </p:tgtEl>
                                      </p:cBhvr>
                                    </p:animEffect>
                                    <p:set>
                                      <p:cBhvr>
                                        <p:cTn id="672" dur="1" fill="hold">
                                          <p:stCondLst>
                                            <p:cond delay="499"/>
                                          </p:stCondLst>
                                        </p:cTn>
                                        <p:tgtEl>
                                          <p:spTgt spid="29724"/>
                                        </p:tgtEl>
                                        <p:attrNameLst>
                                          <p:attrName>style.visibility</p:attrName>
                                        </p:attrNameLst>
                                      </p:cBhvr>
                                      <p:to>
                                        <p:strVal val="hidden"/>
                                      </p:to>
                                    </p:set>
                                  </p:childTnLst>
                                </p:cTn>
                              </p:par>
                              <p:par>
                                <p:cTn id="673" presetID="22" presetClass="exit" presetSubtype="4" fill="hold" grpId="0" nodeType="withEffect">
                                  <p:stCondLst>
                                    <p:cond delay="0"/>
                                  </p:stCondLst>
                                  <p:childTnLst>
                                    <p:animEffect transition="out" filter="wipe(down)">
                                      <p:cBhvr>
                                        <p:cTn id="674" dur="500"/>
                                        <p:tgtEl>
                                          <p:spTgt spid="29710"/>
                                        </p:tgtEl>
                                      </p:cBhvr>
                                    </p:animEffect>
                                    <p:set>
                                      <p:cBhvr>
                                        <p:cTn id="675" dur="1" fill="hold">
                                          <p:stCondLst>
                                            <p:cond delay="499"/>
                                          </p:stCondLst>
                                        </p:cTn>
                                        <p:tgtEl>
                                          <p:spTgt spid="29710"/>
                                        </p:tgtEl>
                                        <p:attrNameLst>
                                          <p:attrName>style.visibility</p:attrName>
                                        </p:attrNameLst>
                                      </p:cBhvr>
                                      <p:to>
                                        <p:strVal val="hidden"/>
                                      </p:to>
                                    </p:set>
                                  </p:childTnLst>
                                </p:cTn>
                              </p:par>
                              <p:par>
                                <p:cTn id="676" presetID="22" presetClass="exit" presetSubtype="4" fill="hold" grpId="0" nodeType="withEffect">
                                  <p:stCondLst>
                                    <p:cond delay="0"/>
                                  </p:stCondLst>
                                  <p:childTnLst>
                                    <p:animEffect transition="out" filter="wipe(down)">
                                      <p:cBhvr>
                                        <p:cTn id="677" dur="500"/>
                                        <p:tgtEl>
                                          <p:spTgt spid="29711"/>
                                        </p:tgtEl>
                                      </p:cBhvr>
                                    </p:animEffect>
                                    <p:set>
                                      <p:cBhvr>
                                        <p:cTn id="678" dur="1" fill="hold">
                                          <p:stCondLst>
                                            <p:cond delay="499"/>
                                          </p:stCondLst>
                                        </p:cTn>
                                        <p:tgtEl>
                                          <p:spTgt spid="29711"/>
                                        </p:tgtEl>
                                        <p:attrNameLst>
                                          <p:attrName>style.visibility</p:attrName>
                                        </p:attrNameLst>
                                      </p:cBhvr>
                                      <p:to>
                                        <p:strVal val="hidden"/>
                                      </p:to>
                                    </p:set>
                                  </p:childTnLst>
                                </p:cTn>
                              </p:par>
                            </p:childTnLst>
                          </p:cTn>
                        </p:par>
                        <p:par>
                          <p:cTn id="679" fill="hold" nodeType="afterGroup">
                            <p:stCondLst>
                              <p:cond delay="1000"/>
                            </p:stCondLst>
                            <p:childTnLst>
                              <p:par>
                                <p:cTn id="680" presetID="22" presetClass="exit" presetSubtype="4" fill="hold" grpId="0" nodeType="afterEffect">
                                  <p:stCondLst>
                                    <p:cond delay="0"/>
                                  </p:stCondLst>
                                  <p:childTnLst>
                                    <p:animEffect transition="out" filter="wipe(down)">
                                      <p:cBhvr>
                                        <p:cTn id="681" dur="500"/>
                                        <p:tgtEl>
                                          <p:spTgt spid="29708"/>
                                        </p:tgtEl>
                                      </p:cBhvr>
                                    </p:animEffect>
                                    <p:set>
                                      <p:cBhvr>
                                        <p:cTn id="682" dur="1" fill="hold">
                                          <p:stCondLst>
                                            <p:cond delay="499"/>
                                          </p:stCondLst>
                                        </p:cTn>
                                        <p:tgtEl>
                                          <p:spTgt spid="29708"/>
                                        </p:tgtEl>
                                        <p:attrNameLst>
                                          <p:attrName>style.visibility</p:attrName>
                                        </p:attrNameLst>
                                      </p:cBhvr>
                                      <p:to>
                                        <p:strVal val="hidden"/>
                                      </p:to>
                                    </p:set>
                                  </p:childTnLst>
                                </p:cTn>
                              </p:par>
                              <p:par>
                                <p:cTn id="683" presetID="22" presetClass="exit" presetSubtype="2" fill="hold" grpId="0" nodeType="withEffect">
                                  <p:stCondLst>
                                    <p:cond delay="0"/>
                                  </p:stCondLst>
                                  <p:childTnLst>
                                    <p:animEffect transition="out" filter="wipe(right)">
                                      <p:cBhvr>
                                        <p:cTn id="684" dur="500"/>
                                        <p:tgtEl>
                                          <p:spTgt spid="29702"/>
                                        </p:tgtEl>
                                      </p:cBhvr>
                                    </p:animEffect>
                                    <p:set>
                                      <p:cBhvr>
                                        <p:cTn id="685" dur="1" fill="hold">
                                          <p:stCondLst>
                                            <p:cond delay="499"/>
                                          </p:stCondLst>
                                        </p:cTn>
                                        <p:tgtEl>
                                          <p:spTgt spid="29702"/>
                                        </p:tgtEl>
                                        <p:attrNameLst>
                                          <p:attrName>style.visibility</p:attrName>
                                        </p:attrNameLst>
                                      </p:cBhvr>
                                      <p:to>
                                        <p:strVal val="hidden"/>
                                      </p:to>
                                    </p:set>
                                  </p:childTnLst>
                                </p:cTn>
                              </p:par>
                              <p:par>
                                <p:cTn id="686" presetID="22" presetClass="exit" presetSubtype="4" fill="hold" grpId="0" nodeType="withEffect">
                                  <p:stCondLst>
                                    <p:cond delay="0"/>
                                  </p:stCondLst>
                                  <p:childTnLst>
                                    <p:animEffect transition="out" filter="wipe(down)">
                                      <p:cBhvr>
                                        <p:cTn id="687" dur="500"/>
                                        <p:tgtEl>
                                          <p:spTgt spid="29713"/>
                                        </p:tgtEl>
                                      </p:cBhvr>
                                    </p:animEffect>
                                    <p:set>
                                      <p:cBhvr>
                                        <p:cTn id="688" dur="1" fill="hold">
                                          <p:stCondLst>
                                            <p:cond delay="499"/>
                                          </p:stCondLst>
                                        </p:cTn>
                                        <p:tgtEl>
                                          <p:spTgt spid="29713"/>
                                        </p:tgtEl>
                                        <p:attrNameLst>
                                          <p:attrName>style.visibility</p:attrName>
                                        </p:attrNameLst>
                                      </p:cBhvr>
                                      <p:to>
                                        <p:strVal val="hidden"/>
                                      </p:to>
                                    </p:set>
                                  </p:childTnLst>
                                </p:cTn>
                              </p:par>
                              <p:par>
                                <p:cTn id="689" presetID="22" presetClass="exit" presetSubtype="4" fill="hold" grpId="0" nodeType="withEffect">
                                  <p:stCondLst>
                                    <p:cond delay="0"/>
                                  </p:stCondLst>
                                  <p:childTnLst>
                                    <p:animEffect transition="out" filter="wipe(down)">
                                      <p:cBhvr>
                                        <p:cTn id="690" dur="500"/>
                                        <p:tgtEl>
                                          <p:spTgt spid="29712"/>
                                        </p:tgtEl>
                                      </p:cBhvr>
                                    </p:animEffect>
                                    <p:set>
                                      <p:cBhvr>
                                        <p:cTn id="691" dur="1" fill="hold">
                                          <p:stCondLst>
                                            <p:cond delay="499"/>
                                          </p:stCondLst>
                                        </p:cTn>
                                        <p:tgtEl>
                                          <p:spTgt spid="29712"/>
                                        </p:tgtEl>
                                        <p:attrNameLst>
                                          <p:attrName>style.visibility</p:attrName>
                                        </p:attrNameLst>
                                      </p:cBhvr>
                                      <p:to>
                                        <p:strVal val="hidden"/>
                                      </p:to>
                                    </p:set>
                                  </p:childTnLst>
                                </p:cTn>
                              </p:par>
                            </p:childTnLst>
                          </p:cTn>
                        </p:par>
                        <p:par>
                          <p:cTn id="692" fill="hold" nodeType="afterGroup">
                            <p:stCondLst>
                              <p:cond delay="1500"/>
                            </p:stCondLst>
                            <p:childTnLst>
                              <p:par>
                                <p:cTn id="693" presetID="22" presetClass="exit" presetSubtype="2" fill="hold" grpId="0" nodeType="afterEffect">
                                  <p:stCondLst>
                                    <p:cond delay="0"/>
                                  </p:stCondLst>
                                  <p:childTnLst>
                                    <p:animEffect transition="out" filter="wipe(right)">
                                      <p:cBhvr>
                                        <p:cTn id="694" dur="500"/>
                                        <p:tgtEl>
                                          <p:spTgt spid="29722"/>
                                        </p:tgtEl>
                                      </p:cBhvr>
                                    </p:animEffect>
                                    <p:set>
                                      <p:cBhvr>
                                        <p:cTn id="695" dur="1" fill="hold">
                                          <p:stCondLst>
                                            <p:cond delay="499"/>
                                          </p:stCondLst>
                                        </p:cTn>
                                        <p:tgtEl>
                                          <p:spTgt spid="29722"/>
                                        </p:tgtEl>
                                        <p:attrNameLst>
                                          <p:attrName>style.visibility</p:attrName>
                                        </p:attrNameLst>
                                      </p:cBhvr>
                                      <p:to>
                                        <p:strVal val="hidden"/>
                                      </p:to>
                                    </p:set>
                                  </p:childTnLst>
                                </p:cTn>
                              </p:par>
                              <p:par>
                                <p:cTn id="696" presetID="22" presetClass="exit" presetSubtype="4" fill="hold" grpId="0" nodeType="withEffect">
                                  <p:stCondLst>
                                    <p:cond delay="0"/>
                                  </p:stCondLst>
                                  <p:childTnLst>
                                    <p:animEffect transition="out" filter="wipe(down)">
                                      <p:cBhvr>
                                        <p:cTn id="697" dur="500"/>
                                        <p:tgtEl>
                                          <p:spTgt spid="29704"/>
                                        </p:tgtEl>
                                      </p:cBhvr>
                                    </p:animEffect>
                                    <p:set>
                                      <p:cBhvr>
                                        <p:cTn id="698" dur="1" fill="hold">
                                          <p:stCondLst>
                                            <p:cond delay="499"/>
                                          </p:stCondLst>
                                        </p:cTn>
                                        <p:tgtEl>
                                          <p:spTgt spid="29704"/>
                                        </p:tgtEl>
                                        <p:attrNameLst>
                                          <p:attrName>style.visibility</p:attrName>
                                        </p:attrNameLst>
                                      </p:cBhvr>
                                      <p:to>
                                        <p:strVal val="hidden"/>
                                      </p:to>
                                    </p:set>
                                  </p:childTnLst>
                                </p:cTn>
                              </p:par>
                            </p:childTnLst>
                          </p:cTn>
                        </p:par>
                        <p:par>
                          <p:cTn id="699" fill="hold" nodeType="afterGroup">
                            <p:stCondLst>
                              <p:cond delay="2000"/>
                            </p:stCondLst>
                            <p:childTnLst>
                              <p:par>
                                <p:cTn id="700" presetID="22" presetClass="exit" presetSubtype="2" fill="hold" grpId="0" nodeType="afterEffect">
                                  <p:stCondLst>
                                    <p:cond delay="0"/>
                                  </p:stCondLst>
                                  <p:childTnLst>
                                    <p:animEffect transition="out" filter="wipe(right)">
                                      <p:cBhvr>
                                        <p:cTn id="701" dur="500"/>
                                        <p:tgtEl>
                                          <p:spTgt spid="29723"/>
                                        </p:tgtEl>
                                      </p:cBhvr>
                                    </p:animEffect>
                                    <p:set>
                                      <p:cBhvr>
                                        <p:cTn id="702" dur="1" fill="hold">
                                          <p:stCondLst>
                                            <p:cond delay="499"/>
                                          </p:stCondLst>
                                        </p:cTn>
                                        <p:tgtEl>
                                          <p:spTgt spid="29723"/>
                                        </p:tgtEl>
                                        <p:attrNameLst>
                                          <p:attrName>style.visibility</p:attrName>
                                        </p:attrNameLst>
                                      </p:cBhvr>
                                      <p:to>
                                        <p:strVal val="hidden"/>
                                      </p:to>
                                    </p:set>
                                  </p:childTnLst>
                                </p:cTn>
                              </p:par>
                            </p:childTnLst>
                          </p:cTn>
                        </p:par>
                        <p:par>
                          <p:cTn id="703" fill="hold" nodeType="afterGroup">
                            <p:stCondLst>
                              <p:cond delay="2500"/>
                            </p:stCondLst>
                            <p:childTnLst>
                              <p:par>
                                <p:cTn id="704" presetID="22" presetClass="exit" presetSubtype="4" fill="hold" grpId="0" nodeType="afterEffect">
                                  <p:stCondLst>
                                    <p:cond delay="0"/>
                                  </p:stCondLst>
                                  <p:childTnLst>
                                    <p:animEffect transition="out" filter="wipe(down)">
                                      <p:cBhvr>
                                        <p:cTn id="705" dur="500"/>
                                        <p:tgtEl>
                                          <p:spTgt spid="29738"/>
                                        </p:tgtEl>
                                      </p:cBhvr>
                                    </p:animEffect>
                                    <p:set>
                                      <p:cBhvr>
                                        <p:cTn id="706" dur="1" fill="hold">
                                          <p:stCondLst>
                                            <p:cond delay="499"/>
                                          </p:stCondLst>
                                        </p:cTn>
                                        <p:tgtEl>
                                          <p:spTgt spid="29738"/>
                                        </p:tgtEl>
                                        <p:attrNameLst>
                                          <p:attrName>style.visibility</p:attrName>
                                        </p:attrNameLst>
                                      </p:cBhvr>
                                      <p:to>
                                        <p:strVal val="hidden"/>
                                      </p:to>
                                    </p:set>
                                  </p:childTnLst>
                                </p:cTn>
                              </p:par>
                              <p:par>
                                <p:cTn id="707" presetID="22" presetClass="exit" presetSubtype="4" fill="hold" grpId="0" nodeType="withEffect">
                                  <p:stCondLst>
                                    <p:cond delay="0"/>
                                  </p:stCondLst>
                                  <p:childTnLst>
                                    <p:animEffect transition="out" filter="wipe(down)">
                                      <p:cBhvr>
                                        <p:cTn id="708" dur="500"/>
                                        <p:tgtEl>
                                          <p:spTgt spid="29714"/>
                                        </p:tgtEl>
                                      </p:cBhvr>
                                    </p:animEffect>
                                    <p:set>
                                      <p:cBhvr>
                                        <p:cTn id="709" dur="1" fill="hold">
                                          <p:stCondLst>
                                            <p:cond delay="499"/>
                                          </p:stCondLst>
                                        </p:cTn>
                                        <p:tgtEl>
                                          <p:spTgt spid="29714"/>
                                        </p:tgtEl>
                                        <p:attrNameLst>
                                          <p:attrName>style.visibility</p:attrName>
                                        </p:attrNameLst>
                                      </p:cBhvr>
                                      <p:to>
                                        <p:strVal val="hidden"/>
                                      </p:to>
                                    </p:set>
                                  </p:childTnLst>
                                </p:cTn>
                              </p:par>
                            </p:childTnLst>
                          </p:cTn>
                        </p:par>
                        <p:par>
                          <p:cTn id="710" fill="hold" nodeType="afterGroup">
                            <p:stCondLst>
                              <p:cond delay="3000"/>
                            </p:stCondLst>
                            <p:childTnLst>
                              <p:par>
                                <p:cTn id="711" presetID="22" presetClass="exit" presetSubtype="4" fill="hold" grpId="0" nodeType="afterEffect">
                                  <p:stCondLst>
                                    <p:cond delay="0"/>
                                  </p:stCondLst>
                                  <p:childTnLst>
                                    <p:animEffect transition="out" filter="wipe(down)">
                                      <p:cBhvr>
                                        <p:cTn id="712" dur="500"/>
                                        <p:tgtEl>
                                          <p:spTgt spid="29715"/>
                                        </p:tgtEl>
                                      </p:cBhvr>
                                    </p:animEffect>
                                    <p:set>
                                      <p:cBhvr>
                                        <p:cTn id="713" dur="1" fill="hold">
                                          <p:stCondLst>
                                            <p:cond delay="499"/>
                                          </p:stCondLst>
                                        </p:cTn>
                                        <p:tgtEl>
                                          <p:spTgt spid="29715"/>
                                        </p:tgtEl>
                                        <p:attrNameLst>
                                          <p:attrName>style.visibility</p:attrName>
                                        </p:attrNameLst>
                                      </p:cBhvr>
                                      <p:to>
                                        <p:strVal val="hidden"/>
                                      </p:to>
                                    </p:set>
                                  </p:childTnLst>
                                </p:cTn>
                              </p:par>
                              <p:par>
                                <p:cTn id="714" presetID="22" presetClass="exit" presetSubtype="1" fill="hold" grpId="0" nodeType="withEffect">
                                  <p:stCondLst>
                                    <p:cond delay="0"/>
                                  </p:stCondLst>
                                  <p:childTnLst>
                                    <p:animEffect transition="out" filter="wipe(up)">
                                      <p:cBhvr>
                                        <p:cTn id="715" dur="500"/>
                                        <p:tgtEl>
                                          <p:spTgt spid="29718"/>
                                        </p:tgtEl>
                                      </p:cBhvr>
                                    </p:animEffect>
                                    <p:set>
                                      <p:cBhvr>
                                        <p:cTn id="716" dur="1" fill="hold">
                                          <p:stCondLst>
                                            <p:cond delay="499"/>
                                          </p:stCondLst>
                                        </p:cTn>
                                        <p:tgtEl>
                                          <p:spTgt spid="29718"/>
                                        </p:tgtEl>
                                        <p:attrNameLst>
                                          <p:attrName>style.visibility</p:attrName>
                                        </p:attrNameLst>
                                      </p:cBhvr>
                                      <p:to>
                                        <p:strVal val="hidden"/>
                                      </p:to>
                                    </p:set>
                                  </p:childTnLst>
                                </p:cTn>
                              </p:par>
                            </p:childTnLst>
                          </p:cTn>
                        </p:par>
                        <p:par>
                          <p:cTn id="717" fill="hold" nodeType="afterGroup">
                            <p:stCondLst>
                              <p:cond delay="3500"/>
                            </p:stCondLst>
                            <p:childTnLst>
                              <p:par>
                                <p:cTn id="718" presetID="22" presetClass="exit" presetSubtype="8" fill="hold" grpId="0" nodeType="afterEffect">
                                  <p:stCondLst>
                                    <p:cond delay="0"/>
                                  </p:stCondLst>
                                  <p:childTnLst>
                                    <p:animEffect transition="out" filter="wipe(left)">
                                      <p:cBhvr>
                                        <p:cTn id="719" dur="500"/>
                                        <p:tgtEl>
                                          <p:spTgt spid="29716"/>
                                        </p:tgtEl>
                                      </p:cBhvr>
                                    </p:animEffect>
                                    <p:set>
                                      <p:cBhvr>
                                        <p:cTn id="720" dur="1" fill="hold">
                                          <p:stCondLst>
                                            <p:cond delay="499"/>
                                          </p:stCondLst>
                                        </p:cTn>
                                        <p:tgtEl>
                                          <p:spTgt spid="29716"/>
                                        </p:tgtEl>
                                        <p:attrNameLst>
                                          <p:attrName>style.visibility</p:attrName>
                                        </p:attrNameLst>
                                      </p:cBhvr>
                                      <p:to>
                                        <p:strVal val="hidden"/>
                                      </p:to>
                                    </p:set>
                                  </p:childTnLst>
                                </p:cTn>
                              </p:par>
                              <p:par>
                                <p:cTn id="721" presetID="22" presetClass="exit" presetSubtype="8" fill="hold" grpId="0" nodeType="withEffect">
                                  <p:stCondLst>
                                    <p:cond delay="0"/>
                                  </p:stCondLst>
                                  <p:childTnLst>
                                    <p:animEffect transition="out" filter="wipe(left)">
                                      <p:cBhvr>
                                        <p:cTn id="722" dur="500"/>
                                        <p:tgtEl>
                                          <p:spTgt spid="29717"/>
                                        </p:tgtEl>
                                      </p:cBhvr>
                                    </p:animEffect>
                                    <p:set>
                                      <p:cBhvr>
                                        <p:cTn id="723" dur="1" fill="hold">
                                          <p:stCondLst>
                                            <p:cond delay="499"/>
                                          </p:stCondLst>
                                        </p:cTn>
                                        <p:tgtEl>
                                          <p:spTgt spid="29717"/>
                                        </p:tgtEl>
                                        <p:attrNameLst>
                                          <p:attrName>style.visibility</p:attrName>
                                        </p:attrNameLst>
                                      </p:cBhvr>
                                      <p:to>
                                        <p:strVal val="hidden"/>
                                      </p:to>
                                    </p:set>
                                  </p:childTnLst>
                                </p:cTn>
                              </p:par>
                              <p:par>
                                <p:cTn id="724" presetID="12" presetClass="exit" presetSubtype="4" fill="hold" nodeType="withEffect">
                                  <p:stCondLst>
                                    <p:cond delay="0"/>
                                  </p:stCondLst>
                                  <p:childTnLst>
                                    <p:animEffect transition="out" filter="slide(fromBottom)">
                                      <p:cBhvr>
                                        <p:cTn id="725" dur="3000"/>
                                        <p:tgtEl>
                                          <p:spTgt spid="32030"/>
                                        </p:tgtEl>
                                      </p:cBhvr>
                                    </p:animEffect>
                                    <p:set>
                                      <p:cBhvr>
                                        <p:cTn id="726" dur="1" fill="hold">
                                          <p:stCondLst>
                                            <p:cond delay="2999"/>
                                          </p:stCondLst>
                                        </p:cTn>
                                        <p:tgtEl>
                                          <p:spTgt spid="320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41" grpId="0" animBg="1"/>
      <p:bldP spid="31756" grpId="0" animBg="1"/>
      <p:bldP spid="31757" grpId="0" animBg="1"/>
      <p:bldP spid="31758" grpId="0" animBg="1"/>
      <p:bldP spid="31759" grpId="0" animBg="1"/>
      <p:bldP spid="29702" grpId="0" animBg="1"/>
      <p:bldP spid="29703" grpId="0" animBg="1"/>
      <p:bldP spid="29704" grpId="0" animBg="1"/>
      <p:bldP spid="29705" grpId="0" animBg="1"/>
      <p:bldP spid="29708" grpId="0" animBg="1"/>
      <p:bldP spid="29710" grpId="0" animBg="1"/>
      <p:bldP spid="29711" grpId="0" animBg="1"/>
      <p:bldP spid="29712" grpId="0" animBg="1"/>
      <p:bldP spid="29713" grpId="0" animBg="1"/>
      <p:bldP spid="29714" grpId="0" animBg="1"/>
      <p:bldP spid="29715" grpId="0" animBg="1"/>
      <p:bldP spid="29716" grpId="0" animBg="1"/>
      <p:bldP spid="29717" grpId="0" animBg="1"/>
      <p:bldP spid="29718" grpId="0" animBg="1"/>
      <p:bldP spid="29719" grpId="0" animBg="1"/>
      <p:bldP spid="29720" grpId="0" animBg="1"/>
      <p:bldP spid="29721" grpId="0" animBg="1"/>
      <p:bldP spid="29722" grpId="0" animBg="1"/>
      <p:bldP spid="29723" grpId="0" animBg="1"/>
      <p:bldP spid="29724" grpId="0" animBg="1"/>
      <p:bldP spid="29729" grpId="0" animBg="1"/>
      <p:bldP spid="29730" grpId="0" animBg="1"/>
      <p:bldP spid="29737" grpId="0" animBg="1"/>
      <p:bldP spid="29738" grpId="0" animBg="1"/>
      <p:bldP spid="30055" grpId="0" animBg="1"/>
      <p:bldP spid="30056" grpId="0" animBg="1"/>
      <p:bldP spid="30077" grpId="0" animBg="1"/>
      <p:bldP spid="30683" grpId="0" animBg="1"/>
      <p:bldP spid="30683" grpId="1" animBg="1"/>
      <p:bldP spid="30715" grpId="0" animBg="1"/>
      <p:bldP spid="30715" grpId="1" animBg="1"/>
      <p:bldP spid="31783" grpId="0" animBg="1"/>
      <p:bldP spid="31783" grpId="1" animBg="1"/>
      <p:bldP spid="31786" grpId="0" animBg="1"/>
      <p:bldP spid="31786" grpId="1" animBg="1"/>
      <p:bldP spid="31790" grpId="0" animBg="1"/>
      <p:bldP spid="31790" grpId="1" animBg="1"/>
      <p:bldP spid="31788" grpId="0" animBg="1"/>
      <p:bldP spid="31788" grpId="1" animBg="1"/>
      <p:bldP spid="31784" grpId="0" animBg="1"/>
      <p:bldP spid="31784" grpId="1" animBg="1"/>
      <p:bldP spid="31785" grpId="0" animBg="1"/>
      <p:bldP spid="31785" grpId="1" animBg="1"/>
      <p:bldP spid="31789" grpId="0" animBg="1"/>
      <p:bldP spid="31789" grpId="1" animBg="1"/>
      <p:bldP spid="31789" grpId="2" animBg="1"/>
      <p:bldP spid="31798" grpId="0" animBg="1"/>
      <p:bldP spid="31798" grpId="1" animBg="1"/>
      <p:bldP spid="31799" grpId="0" animBg="1"/>
      <p:bldP spid="31799" grpId="1" animBg="1"/>
      <p:bldP spid="31800" grpId="0" animBg="1"/>
      <p:bldP spid="31800" grpId="1" animBg="1"/>
      <p:bldP spid="31801" grpId="0" animBg="1"/>
      <p:bldP spid="31801" grpId="1" animBg="1"/>
      <p:bldP spid="31802" grpId="0" animBg="1"/>
      <p:bldP spid="31802" grpId="1" animBg="1"/>
      <p:bldP spid="31803" grpId="0" animBg="1"/>
      <p:bldP spid="31803" grpId="1" animBg="1"/>
      <p:bldP spid="31805" grpId="0" animBg="1"/>
      <p:bldP spid="31805" grpId="1" animBg="1"/>
      <p:bldP spid="31807" grpId="0" animBg="1"/>
      <p:bldP spid="31807" grpId="1" animBg="1"/>
      <p:bldP spid="31816" grpId="0" animBg="1"/>
      <p:bldP spid="31816" grpId="1" animBg="1"/>
      <p:bldP spid="31817" grpId="0" animBg="1"/>
      <p:bldP spid="31817" grpId="1" animBg="1"/>
      <p:bldP spid="31818" grpId="0" animBg="1"/>
      <p:bldP spid="31818" grpId="1" animBg="1"/>
      <p:bldP spid="31819" grpId="0" animBg="1"/>
      <p:bldP spid="31819" grpId="1" animBg="1"/>
      <p:bldP spid="31821" grpId="0" animBg="1"/>
      <p:bldP spid="31821" grpId="1" animBg="1"/>
      <p:bldP spid="31823" grpId="0" animBg="1"/>
      <p:bldP spid="31823" grpId="1" animBg="1"/>
      <p:bldP spid="31823" grpId="2" animBg="1"/>
      <p:bldP spid="31824" grpId="0" animBg="1"/>
      <p:bldP spid="31824" grpId="1" animBg="1"/>
      <p:bldP spid="31824" grpId="2" animBg="1"/>
      <p:bldP spid="31825" grpId="0" animBg="1"/>
      <p:bldP spid="31825" grpId="1" animBg="1"/>
      <p:bldP spid="31825" grpId="2" animBg="1"/>
      <p:bldP spid="31826" grpId="0" animBg="1"/>
      <p:bldP spid="31826" grpId="1" animBg="1"/>
      <p:bldP spid="31827" grpId="0" animBg="1"/>
      <p:bldP spid="31827" grpId="1" animBg="1"/>
      <p:bldP spid="31828" grpId="0" animBg="1"/>
      <p:bldP spid="31828" grpId="1" animBg="1"/>
      <p:bldP spid="31875" grpId="0" animBg="1"/>
      <p:bldP spid="31875" grpId="1" animBg="1"/>
      <p:bldP spid="31876" grpId="0" animBg="1"/>
      <p:bldP spid="31876" grpId="1" animBg="1"/>
      <p:bldP spid="31877" grpId="0" animBg="1"/>
      <p:bldP spid="31877" grpId="1" animBg="1"/>
      <p:bldP spid="29698" grpId="0" animBg="1"/>
      <p:bldP spid="29769" grpId="0"/>
      <p:bldP spid="31982" grpId="0" animBg="1"/>
      <p:bldP spid="31982" grpId="1" animBg="1"/>
      <p:bldP spid="32009" grpId="0" animBg="1"/>
      <p:bldP spid="32009" grpId="1" animBg="1"/>
      <p:bldP spid="32010" grpId="0" animBg="1"/>
      <p:bldP spid="32010" grpId="1" animBg="1"/>
      <p:bldP spid="32011" grpId="0" animBg="1"/>
      <p:bldP spid="32011" grpId="1" animBg="1"/>
      <p:bldP spid="32012" grpId="0" animBg="1"/>
      <p:bldP spid="32012" grpId="1" animBg="1"/>
      <p:bldP spid="32013" grpId="0" animBg="1"/>
      <p:bldP spid="32013" grpId="1" animBg="1"/>
      <p:bldP spid="31787" grpId="0" animBg="1"/>
      <p:bldP spid="31787" grpId="1" animBg="1"/>
      <p:bldP spid="31787" grpId="2" animBg="1"/>
      <p:bldP spid="31787" grpId="3" animBg="1"/>
      <p:bldP spid="32014" grpId="0" animBg="1"/>
      <p:bldP spid="32014" grpId="1" animBg="1"/>
      <p:bldP spid="32014" grpId="2" animBg="1"/>
      <p:bldP spid="32015" grpId="0" animBg="1"/>
      <p:bldP spid="32015" grpId="1" animBg="1"/>
      <p:bldP spid="32016" grpId="0" animBg="1"/>
      <p:bldP spid="32016" grpId="1" animBg="1"/>
      <p:bldP spid="32022" grpId="0" animBg="1"/>
      <p:bldP spid="32023" grpId="0" animBg="1"/>
      <p:bldP spid="32024" grpId="0" animBg="1"/>
      <p:bldP spid="32025" grpId="0" animBg="1"/>
      <p:bldP spid="32025" grpId="1" animBg="1"/>
      <p:bldP spid="32026" grpId="0" animBg="1"/>
      <p:bldP spid="32026" grpId="1" animBg="1"/>
      <p:bldP spid="32027" grpId="0" animBg="1"/>
      <p:bldP spid="32027" grpId="1" animBg="1"/>
      <p:bldP spid="32031" grpId="0" animBg="1"/>
      <p:bldP spid="32042"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8812</TotalTime>
  <Words>4394</Words>
  <Application>Microsoft Office PowerPoint</Application>
  <PresentationFormat>On-screen Show (4:3)</PresentationFormat>
  <Paragraphs>572</Paragraphs>
  <Slides>9</Slides>
  <Notes>9</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13" baseType="lpstr">
      <vt:lpstr>Arial</vt:lpstr>
      <vt:lpstr>High Tower Text</vt:lpstr>
      <vt:lpstr>Default Design</vt:lpstr>
      <vt:lpstr>Paintbrush Picture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Fort Leavenworth, KS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gary.linhart</dc:creator>
  <cp:lastModifiedBy>Serravo, Michael P CIV USA TRADOC</cp:lastModifiedBy>
  <cp:revision>170</cp:revision>
  <dcterms:created xsi:type="dcterms:W3CDTF">2007-11-01T18:02:47Z</dcterms:created>
  <dcterms:modified xsi:type="dcterms:W3CDTF">2017-04-13T20:26:42Z</dcterms:modified>
</cp:coreProperties>
</file>