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8" r:id="rId3"/>
    <p:sldId id="256" r:id="rId4"/>
    <p:sldId id="257" r:id="rId5"/>
    <p:sldId id="259"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00CC"/>
    <a:srgbClr val="FF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snapToGrid="0">
      <p:cViewPr>
        <p:scale>
          <a:sx n="66" d="100"/>
          <a:sy n="66" d="100"/>
        </p:scale>
        <p:origin x="-84" y="-120"/>
      </p:cViewPr>
      <p:guideLst>
        <p:guide orient="horz" pos="2160"/>
        <p:guide pos="2880"/>
      </p:guideLst>
    </p:cSldViewPr>
  </p:slideViewPr>
  <p:notesTextViewPr>
    <p:cViewPr>
      <p:scale>
        <a:sx n="100" d="100"/>
        <a:sy n="100" d="100"/>
      </p:scale>
      <p:origin x="0" y="0"/>
    </p:cViewPr>
  </p:notesTextViewPr>
  <p:notesViewPr>
    <p:cSldViewPr snapToGrid="0">
      <p:cViewPr varScale="1">
        <p:scale>
          <a:sx n="92" d="100"/>
          <a:sy n="92" d="100"/>
        </p:scale>
        <p:origin x="373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928F32D-C73D-4AAB-B2A4-8DDDA598F108}" type="slidenum">
              <a:rPr lang="en-US" altLang="en-US"/>
              <a:pPr/>
              <a:t>‹#›</a:t>
            </a:fld>
            <a:endParaRPr lang="en-US" altLang="en-US"/>
          </a:p>
        </p:txBody>
      </p:sp>
    </p:spTree>
    <p:extLst>
      <p:ext uri="{BB962C8B-B14F-4D97-AF65-F5344CB8AC3E}">
        <p14:creationId xmlns:p14="http://schemas.microsoft.com/office/powerpoint/2010/main" val="11296810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08BCFF-FE78-4461-B29D-9898BEBFD253}" type="slidenum">
              <a:rPr lang="en-US" altLang="en-US"/>
              <a:pPr/>
              <a:t>1</a:t>
            </a:fld>
            <a:endParaRPr lang="en-US" altLang="en-US"/>
          </a:p>
        </p:txBody>
      </p:sp>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altLang="en-US"/>
              <a:t>Instructor Note:</a:t>
            </a:r>
          </a:p>
          <a:p>
            <a:r>
              <a:rPr lang="en-US" altLang="en-US"/>
              <a:t>These slides contain animated objects. This presentation is intended to be viewed in “Slide Show”.  Each click of the mouse will move an object, make an object appear/disappear or show an arrow.  Each bulleted line in the Notes Pages correspond the sequential order of each “action” and describes that action.  </a:t>
            </a:r>
          </a:p>
          <a:p>
            <a:r>
              <a:rPr lang="en-US" altLang="en-US"/>
              <a:t>Lines without bullets and in </a:t>
            </a:r>
            <a:r>
              <a:rPr lang="en-US" altLang="en-US" b="1">
                <a:solidFill>
                  <a:schemeClr val="accent2"/>
                </a:solidFill>
              </a:rPr>
              <a:t>blue</a:t>
            </a:r>
            <a:r>
              <a:rPr lang="en-US" altLang="en-US"/>
              <a:t> are simply further analysis that have no action.</a:t>
            </a:r>
          </a:p>
          <a:p>
            <a:r>
              <a:rPr lang="en-US" altLang="en-US"/>
              <a:t>Notes in </a:t>
            </a:r>
            <a:r>
              <a:rPr lang="en-US" altLang="en-US" b="1">
                <a:solidFill>
                  <a:srgbClr val="FF0000"/>
                </a:solidFill>
              </a:rPr>
              <a:t>red</a:t>
            </a:r>
            <a:r>
              <a:rPr lang="en-US" altLang="en-US"/>
              <a:t> are references to the accompanying </a:t>
            </a:r>
            <a:r>
              <a:rPr lang="en-US" altLang="en-US" i="1"/>
              <a:t>Word</a:t>
            </a:r>
            <a:r>
              <a:rPr lang="en-US" altLang="en-US"/>
              <a:t> analysis document.  </a:t>
            </a:r>
          </a:p>
        </p:txBody>
      </p:sp>
    </p:spTree>
    <p:extLst>
      <p:ext uri="{BB962C8B-B14F-4D97-AF65-F5344CB8AC3E}">
        <p14:creationId xmlns:p14="http://schemas.microsoft.com/office/powerpoint/2010/main" val="3214929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624824-6CD1-4AB5-AAEF-3BAA847E1BDC}" type="slidenum">
              <a:rPr lang="en-US" altLang="en-US"/>
              <a:pPr/>
              <a:t>2</a:t>
            </a:fld>
            <a:endParaRPr lang="en-US" altLang="en-US"/>
          </a:p>
        </p:txBody>
      </p:sp>
      <p:sp>
        <p:nvSpPr>
          <p:cNvPr id="6146" name="Rectangle 2"/>
          <p:cNvSpPr>
            <a:spLocks noRot="1" noChangeArrowheads="1" noTextEdit="1"/>
          </p:cNvSpPr>
          <p:nvPr>
            <p:ph type="sldImg"/>
          </p:nvPr>
        </p:nvSpPr>
        <p:spPr>
          <a:xfrm>
            <a:off x="2301875" y="12700"/>
            <a:ext cx="1693863" cy="1270000"/>
          </a:xfrm>
          <a:ln/>
        </p:spPr>
      </p:sp>
      <p:sp>
        <p:nvSpPr>
          <p:cNvPr id="6147" name="Rectangle 3"/>
          <p:cNvSpPr>
            <a:spLocks noGrp="1" noChangeArrowheads="1"/>
          </p:cNvSpPr>
          <p:nvPr>
            <p:ph type="body" idx="1"/>
          </p:nvPr>
        </p:nvSpPr>
        <p:spPr>
          <a:xfrm>
            <a:off x="244475" y="1363663"/>
            <a:ext cx="6613525" cy="7615237"/>
          </a:xfrm>
        </p:spPr>
        <p:txBody>
          <a:bodyPr/>
          <a:lstStyle/>
          <a:p>
            <a:pPr>
              <a:lnSpc>
                <a:spcPct val="90000"/>
              </a:lnSpc>
            </a:pPr>
            <a:r>
              <a:rPr lang="en-US" altLang="en-US" sz="1000">
                <a:solidFill>
                  <a:schemeClr val="accent2"/>
                </a:solidFill>
              </a:rPr>
              <a:t>US PLAN:  The US Strategic plan was to concentrate on the Spanish Colonies and only attack the Spanish mainland as a last resort.  To accomplish this, the US would rely on its strength: the Navy.  It was envisioned that the Navy could control the Spanish possessions through the destruction of their squadrons and merchant ships.  This action would cut the colonial land forces from Spain and they would eventually be forced to capitulate.  Thus the only need for the U.S. Army would be as occupation forces. (</a:t>
            </a:r>
            <a:r>
              <a:rPr lang="en-US" altLang="en-US" sz="1000">
                <a:solidFill>
                  <a:srgbClr val="FF0000"/>
                </a:solidFill>
              </a:rPr>
              <a:t>See Analysis: Spanish-American War #1</a:t>
            </a:r>
            <a:r>
              <a:rPr lang="en-US" altLang="en-US" sz="1000">
                <a:solidFill>
                  <a:schemeClr val="accent2"/>
                </a:solidFill>
              </a:rPr>
              <a:t>) </a:t>
            </a:r>
          </a:p>
          <a:p>
            <a:pPr>
              <a:lnSpc>
                <a:spcPct val="90000"/>
              </a:lnSpc>
              <a:buFontTx/>
              <a:buChar char="•"/>
            </a:pPr>
            <a:r>
              <a:rPr lang="en-US" altLang="en-US" sz="1000"/>
              <a:t>The Primary US Objective was to Blockade and thus eventually control Cuba.</a:t>
            </a:r>
          </a:p>
          <a:p>
            <a:pPr>
              <a:lnSpc>
                <a:spcPct val="90000"/>
              </a:lnSpc>
              <a:buFontTx/>
              <a:buChar char="•"/>
            </a:pPr>
            <a:r>
              <a:rPr lang="en-US" altLang="en-US" sz="1000"/>
              <a:t>Secondary Objectives were the Spanish possessions of the Philippines and Puerto Rico.</a:t>
            </a:r>
          </a:p>
          <a:p>
            <a:pPr>
              <a:lnSpc>
                <a:spcPct val="90000"/>
              </a:lnSpc>
            </a:pPr>
            <a:r>
              <a:rPr lang="en-US" altLang="en-US" sz="1000">
                <a:solidFill>
                  <a:schemeClr val="accent2"/>
                </a:solidFill>
              </a:rPr>
              <a:t>The US had two Naval Squadrons to effect these objectives (there were several secondary forces, but those were used for coastal defense):</a:t>
            </a:r>
          </a:p>
          <a:p>
            <a:pPr>
              <a:lnSpc>
                <a:spcPct val="90000"/>
              </a:lnSpc>
              <a:buFontTx/>
              <a:buChar char="•"/>
            </a:pPr>
            <a:r>
              <a:rPr lang="en-US" altLang="en-US" sz="1000"/>
              <a:t>In the Pacific, stationed at Hong Kong prior to the declaration of war, the US had the Asiatic Squadron under Commodore Dewey. His flagship, the USS Olympia, far out-powered anything the Spanish had in the Philippines (it was the only fully turreted ship for either side) </a:t>
            </a:r>
          </a:p>
          <a:p>
            <a:pPr>
              <a:lnSpc>
                <a:spcPct val="90000"/>
              </a:lnSpc>
              <a:buFontTx/>
              <a:buChar char="•"/>
            </a:pPr>
            <a:r>
              <a:rPr lang="en-US" altLang="en-US" sz="1000"/>
              <a:t>Three lesser cruisers, a bit antiquated for the period, all outclassed even the best Spanish opponent. </a:t>
            </a:r>
          </a:p>
          <a:p>
            <a:pPr>
              <a:lnSpc>
                <a:spcPct val="90000"/>
              </a:lnSpc>
              <a:buFontTx/>
              <a:buChar char="•"/>
            </a:pPr>
            <a:r>
              <a:rPr lang="en-US" altLang="en-US" sz="1000"/>
              <a:t>Two unarmored gunboats, intended for inland water operations and blockading, were still heavily armed and able to compete with the enemy ships.</a:t>
            </a:r>
          </a:p>
          <a:p>
            <a:pPr>
              <a:lnSpc>
                <a:spcPct val="90000"/>
              </a:lnSpc>
              <a:buFontTx/>
              <a:buChar char="•"/>
            </a:pPr>
            <a:r>
              <a:rPr lang="en-US" altLang="en-US" sz="1000"/>
              <a:t>The Spanish squadron, Commanded by Admiral Montojo, had only one cruiser (his flagship) of a class that was competitive with the American cruisers (with the exception of the Olympia). However, even so, she was under-gunned and under-armored compared to the Americans. </a:t>
            </a:r>
          </a:p>
          <a:p>
            <a:pPr>
              <a:lnSpc>
                <a:spcPct val="90000"/>
              </a:lnSpc>
              <a:buFontTx/>
              <a:buChar char="•"/>
            </a:pPr>
            <a:r>
              <a:rPr lang="en-US" altLang="en-US" sz="1000"/>
              <a:t>The second best Spanish Cruiser was similarly under-gunned, and further hampered by engine problems that left her stationary.  She had to be towed to the Spanish anchorage at Cavite.</a:t>
            </a:r>
          </a:p>
          <a:p>
            <a:pPr>
              <a:lnSpc>
                <a:spcPct val="90000"/>
              </a:lnSpc>
              <a:buFontTx/>
              <a:buChar char="•"/>
            </a:pPr>
            <a:r>
              <a:rPr lang="en-US" altLang="en-US" sz="1000"/>
              <a:t>The rest of the Spanish Squadron of small cruisers and gunboats could not even compete with the American gunboats.  All were in poor mechanical condition, poorly armored, and several of the guns had been removed for use on shore batteries.</a:t>
            </a:r>
          </a:p>
          <a:p>
            <a:pPr>
              <a:lnSpc>
                <a:spcPct val="90000"/>
              </a:lnSpc>
            </a:pPr>
            <a:r>
              <a:rPr lang="en-US" altLang="en-US" sz="1000">
                <a:solidFill>
                  <a:schemeClr val="accent2"/>
                </a:solidFill>
              </a:rPr>
              <a:t>For the Cuban theater, the US had a relatively modern fleet.</a:t>
            </a:r>
            <a:r>
              <a:rPr lang="en-US" altLang="en-US" sz="1000"/>
              <a:t>  </a:t>
            </a:r>
          </a:p>
          <a:p>
            <a:pPr>
              <a:lnSpc>
                <a:spcPct val="90000"/>
              </a:lnSpc>
              <a:buFontTx/>
              <a:buChar char="•"/>
            </a:pPr>
            <a:r>
              <a:rPr lang="en-US" altLang="en-US" sz="1000"/>
              <a:t>The North Atlantic Squadron contained two very successful cruisers that were designated as flagships. </a:t>
            </a:r>
          </a:p>
          <a:p>
            <a:pPr>
              <a:lnSpc>
                <a:spcPct val="90000"/>
              </a:lnSpc>
              <a:buFontTx/>
              <a:buChar char="•"/>
            </a:pPr>
            <a:r>
              <a:rPr lang="en-US" altLang="en-US" sz="1000"/>
              <a:t>The USS Iowa, the newest ship in the fleet (only one year old from commissioning), had smaller main guns than the previous Indiana Class, but better sea-going capabilities and could fight better in heavy seas. </a:t>
            </a:r>
          </a:p>
          <a:p>
            <a:pPr>
              <a:lnSpc>
                <a:spcPct val="90000"/>
              </a:lnSpc>
              <a:buFontTx/>
              <a:buChar char="•"/>
            </a:pPr>
            <a:r>
              <a:rPr lang="en-US" altLang="en-US" sz="1000"/>
              <a:t>Three sea going coastline battleships of the Indiana Class (also fairly new with 1895-96 commissioning) were powerfully armed and armored. </a:t>
            </a:r>
          </a:p>
          <a:p>
            <a:pPr>
              <a:lnSpc>
                <a:spcPct val="90000"/>
              </a:lnSpc>
              <a:buFontTx/>
              <a:buChar char="•"/>
            </a:pPr>
            <a:r>
              <a:rPr lang="en-US" altLang="en-US" sz="1000"/>
              <a:t>2</a:t>
            </a:r>
            <a:r>
              <a:rPr lang="en-US" altLang="en-US" sz="1000" baseline="30000"/>
              <a:t>nd</a:t>
            </a:r>
            <a:r>
              <a:rPr lang="en-US" altLang="en-US" sz="1000"/>
              <a:t> Class Battleship Texas (the first bonafide US Battleship) was very similar to the USS Maine.  Its design was clearly outmoded by the two new classes. </a:t>
            </a:r>
          </a:p>
          <a:p>
            <a:pPr>
              <a:lnSpc>
                <a:spcPct val="90000"/>
              </a:lnSpc>
              <a:buFontTx/>
              <a:buChar char="•"/>
            </a:pPr>
            <a:r>
              <a:rPr lang="en-US" altLang="en-US" sz="1000"/>
              <a:t>While the US Navy understood its’ superiority in ships, the American public did not.  With the public fearing an attack on the coast, the Navy was forced to divide its capital ships into two squadrons: The Main Squadron under Rear Admiral Sampson was to conduct a blockade of Cuba from Key West and a “Flying Squadron” under Commodore Schley was positioned at Norfolk to either react to any attack on the American coast, or reinforce Sampson as needed.</a:t>
            </a:r>
          </a:p>
          <a:p>
            <a:pPr>
              <a:lnSpc>
                <a:spcPct val="90000"/>
              </a:lnSpc>
            </a:pPr>
            <a:r>
              <a:rPr lang="en-US" altLang="en-US" sz="1000">
                <a:solidFill>
                  <a:schemeClr val="accent2"/>
                </a:solidFill>
              </a:rPr>
              <a:t>The Spanish Atlantic Fleet consisted of one battleship (Pelato) and six cruisers.  The Pelato and two cruisers were allocated to protect the Spanish coast (the Pelato and one cruiser were later sent to defeat Dewey after the Battle of Manila Bay, but were recalled at the Suez Canal as the war ended). </a:t>
            </a:r>
          </a:p>
          <a:p>
            <a:pPr>
              <a:lnSpc>
                <a:spcPct val="90000"/>
              </a:lnSpc>
              <a:buFontTx/>
              <a:buChar char="•"/>
            </a:pPr>
            <a:r>
              <a:rPr lang="en-US" altLang="en-US" sz="1000"/>
              <a:t>The remaining four cruisers, commanded by Admiral Cervera, were sent to relieve Cuba from the US Blockade, or at least protect Puerto Rico.  Three cruisers had two 11 inch guns (one each in two armored turrets), while the fourth (the Crystobal Colon) had mountings for two 10 inch guns that were not installed.  </a:t>
            </a:r>
          </a:p>
          <a:p>
            <a:pPr>
              <a:lnSpc>
                <a:spcPct val="90000"/>
              </a:lnSpc>
              <a:buFontTx/>
              <a:buChar char="•"/>
            </a:pPr>
            <a:r>
              <a:rPr lang="en-US" altLang="en-US" sz="1000"/>
              <a:t>Two Torpedo-Destroyers – These mounted newly developed motorized torpedoes.  The Americans had no equivalent, so this unknown capability was a concern for the US. </a:t>
            </a:r>
          </a:p>
          <a:p>
            <a:pPr>
              <a:lnSpc>
                <a:spcPct val="90000"/>
              </a:lnSpc>
            </a:pPr>
            <a:r>
              <a:rPr lang="en-US" altLang="en-US" sz="1000">
                <a:solidFill>
                  <a:schemeClr val="accent2"/>
                </a:solidFill>
              </a:rPr>
              <a:t>The Spanish had built a light, fast fleet to control her distant and weakening imperial possession (as opposed to the Americans who built large powerful battleships to protect the Coast).  Consequently, as with the Pacific theater, the Spanish were heavily out-classed.  To make matters worse, the maintenance of the ships and the training of their crews were also lagging far behind the Americans. (</a:t>
            </a:r>
            <a:r>
              <a:rPr lang="en-US" altLang="en-US" sz="1000">
                <a:solidFill>
                  <a:srgbClr val="FF0000"/>
                </a:solidFill>
              </a:rPr>
              <a:t>See Analysis: Spanish-American War #2</a:t>
            </a:r>
            <a:r>
              <a:rPr lang="en-US" altLang="en-US" sz="1000">
                <a:solidFill>
                  <a:schemeClr val="accent2"/>
                </a:solidFill>
              </a:rPr>
              <a:t>) </a:t>
            </a:r>
          </a:p>
        </p:txBody>
      </p:sp>
    </p:spTree>
    <p:extLst>
      <p:ext uri="{BB962C8B-B14F-4D97-AF65-F5344CB8AC3E}">
        <p14:creationId xmlns:p14="http://schemas.microsoft.com/office/powerpoint/2010/main" val="1309433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7EA5C-6F5A-4C8A-BA9D-026004069AB5}" type="slidenum">
              <a:rPr lang="en-US" altLang="en-US"/>
              <a:pPr/>
              <a:t>3</a:t>
            </a:fld>
            <a:endParaRPr lang="en-US" altLang="en-US"/>
          </a:p>
        </p:txBody>
      </p:sp>
      <p:sp>
        <p:nvSpPr>
          <p:cNvPr id="7170" name="Rectangle 2"/>
          <p:cNvSpPr>
            <a:spLocks noRot="1" noChangeArrowheads="1" noTextEdit="1"/>
          </p:cNvSpPr>
          <p:nvPr>
            <p:ph type="sldImg"/>
          </p:nvPr>
        </p:nvSpPr>
        <p:spPr>
          <a:xfrm>
            <a:off x="2019300" y="0"/>
            <a:ext cx="2273300" cy="1704975"/>
          </a:xfrm>
          <a:ln/>
        </p:spPr>
      </p:sp>
      <p:sp>
        <p:nvSpPr>
          <p:cNvPr id="7171" name="Rectangle 3"/>
          <p:cNvSpPr>
            <a:spLocks noGrp="1" noChangeArrowheads="1"/>
          </p:cNvSpPr>
          <p:nvPr>
            <p:ph type="body" idx="1"/>
          </p:nvPr>
        </p:nvSpPr>
        <p:spPr>
          <a:xfrm>
            <a:off x="0" y="1866900"/>
            <a:ext cx="6858000" cy="7277100"/>
          </a:xfrm>
        </p:spPr>
        <p:txBody>
          <a:bodyPr/>
          <a:lstStyle/>
          <a:p>
            <a:r>
              <a:rPr lang="en-US" altLang="en-US" sz="1400" b="1" u="sng"/>
              <a:t>1898</a:t>
            </a:r>
          </a:p>
          <a:p>
            <a:pPr>
              <a:buFontTx/>
              <a:buChar char="•"/>
            </a:pPr>
            <a:r>
              <a:rPr lang="en-US" altLang="en-US" sz="1000"/>
              <a:t>30 April-1 May:  Dewey’s Asiatic Squadron sailed from Hong Kong bay and defeated the Spanish Squadron.  The Spanish, knowing that they were out-classed, had anchored their ships close to shore batteries located on a peninsula (to act as a continuation of those batteries and provide mutual support).  It was no use: The well-trained American gunners outscored their Spanish counterparts with 170 hits to 15.  By the end of the day, the Spanish lost or abandoned all of their ships.  Consequently, losing their connection with the Spanish mainland, the Spanish consolidated into a few coastal ports, primarily Manila, and were in turn quickly surrounded by Filipino rebels who established trench lines all around the city (</a:t>
            </a:r>
            <a:r>
              <a:rPr lang="en-US" altLang="en-US" sz="1000">
                <a:solidFill>
                  <a:srgbClr val="008000"/>
                </a:solidFill>
              </a:rPr>
              <a:t>Green Semi-circle</a:t>
            </a:r>
            <a:r>
              <a:rPr lang="en-US" altLang="en-US" sz="1000"/>
              <a:t>).</a:t>
            </a:r>
          </a:p>
          <a:p>
            <a:pPr>
              <a:buFontTx/>
              <a:buChar char="•"/>
            </a:pPr>
            <a:r>
              <a:rPr lang="en-US" altLang="en-US" sz="1000"/>
              <a:t>3-12 May – Learning that Cervera’s Squadron had sortied on 29 April from the Cape Verde Islands (just off the west coast of Africa),  Sampson sailed to Puerto Rico to intercept him (Sampson believed Cervera would refill his coal supply at the strong Spanish port of San Juan after their Atlantic trek).</a:t>
            </a:r>
          </a:p>
          <a:p>
            <a:pPr>
              <a:buFontTx/>
              <a:buChar char="•"/>
            </a:pPr>
            <a:r>
              <a:rPr lang="en-US" altLang="en-US" sz="1000"/>
              <a:t>12 May – Cervera had anticipated Sampson’s move and chose to coal at Curacau (Dutch Colony – The French at Martinique refused his request for coal)</a:t>
            </a:r>
          </a:p>
          <a:p>
            <a:pPr>
              <a:buFontTx/>
              <a:buChar char="•"/>
            </a:pPr>
            <a:r>
              <a:rPr lang="en-US" altLang="en-US" sz="1000"/>
              <a:t>12-18 May – Finding no Spanish ships at San Juan, Sampson returned to Key West to Link up with the Flying Squadron.</a:t>
            </a:r>
          </a:p>
          <a:p>
            <a:pPr>
              <a:buFontTx/>
              <a:buChar char="•"/>
            </a:pPr>
            <a:r>
              <a:rPr lang="en-US" altLang="en-US" sz="1000"/>
              <a:t>19 May – With the Americans maneuvering near Havana to blockade that main effort, Cervera slipped into Santiago Harbor.  At this point, he had no follow on course of action other than being a threat to further American operations.</a:t>
            </a:r>
          </a:p>
          <a:p>
            <a:pPr>
              <a:buFontTx/>
              <a:buChar char="•"/>
            </a:pPr>
            <a:r>
              <a:rPr lang="en-US" altLang="en-US" sz="1000"/>
              <a:t>18 May – 1 June – Still thinking Havana Harbor to be the eventual Spanish objective, Sampson again split his forces between Havana (himself) and Cienfuegos (Schley) which was linked to Havana by rail.  Still finding no Spanish activity, the Americans, with the aid of Cuban intelligence, finally located the Spanish Squadron and blockaded them in the Santiago Harbor. Unable to enter the Harbor due to mines and strong shore batteries, (and since the Spanish were too weak to confront the US Squadron in open waters) a stalemate ensued. </a:t>
            </a:r>
          </a:p>
          <a:p>
            <a:pPr>
              <a:buFontTx/>
              <a:buChar char="•"/>
            </a:pPr>
            <a:r>
              <a:rPr lang="en-US" altLang="en-US" sz="1000"/>
              <a:t>14 June – 1 July - To break the stalemate, the Navy called on the Army to capture the batteries. The US 5</a:t>
            </a:r>
            <a:r>
              <a:rPr lang="en-US" altLang="en-US" sz="1000" baseline="30000"/>
              <a:t>th</a:t>
            </a:r>
            <a:r>
              <a:rPr lang="en-US" altLang="en-US" sz="1000"/>
              <a:t> Corp under MG William Shafter deployed to Santiago(14-20 June), disembarked east of the city (22-24 June) and attacked both El Caney and the city itself (1 July) and began a siege. (even though the Navy desired for Shafter to attack the fortifications covering the harbor – </a:t>
            </a:r>
            <a:r>
              <a:rPr lang="en-US" altLang="en-US" sz="1000">
                <a:solidFill>
                  <a:srgbClr val="FF0000"/>
                </a:solidFill>
              </a:rPr>
              <a:t>See Analysis: Spanish-American War #3</a:t>
            </a:r>
            <a:r>
              <a:rPr lang="en-US" altLang="en-US" sz="1000"/>
              <a:t>).  </a:t>
            </a:r>
          </a:p>
          <a:p>
            <a:pPr>
              <a:buFontTx/>
              <a:buChar char="•"/>
            </a:pPr>
            <a:r>
              <a:rPr lang="en-US" altLang="en-US" sz="1000"/>
              <a:t>3 July - Concerned that Santiago was about to fall to the Americans, Cervera attempted to make a run out of the Harbor.  However, much like the battle of Manila Bay, the American superiority in gunnery and guns resulted in every Spanish ship either sunk or beached. </a:t>
            </a:r>
          </a:p>
          <a:p>
            <a:pPr>
              <a:buFontTx/>
              <a:buChar char="•"/>
            </a:pPr>
            <a:r>
              <a:rPr lang="en-US" altLang="en-US" sz="1000"/>
              <a:t>End of June – End of July – US VIII Corps (in three separate expeditions, under MG Wesley Merritt.) traveled from San Francisco to the Philippines, and deployed in the southern portion of the Filipino lines around Manila. </a:t>
            </a:r>
          </a:p>
          <a:p>
            <a:pPr>
              <a:buFontTx/>
              <a:buChar char="•"/>
            </a:pPr>
            <a:r>
              <a:rPr lang="en-US" altLang="en-US" sz="1000"/>
              <a:t>21-25 July – General Miles lead an expedition from Guantanamo Bay to Puerto Rico.</a:t>
            </a:r>
          </a:p>
          <a:p>
            <a:pPr>
              <a:buFontTx/>
              <a:buChar char="•"/>
            </a:pPr>
            <a:r>
              <a:rPr lang="en-US" altLang="en-US" sz="1000"/>
              <a:t>Aug 13 – 1</a:t>
            </a:r>
            <a:r>
              <a:rPr lang="en-US" altLang="en-US" sz="1000" baseline="30000"/>
              <a:t>st</a:t>
            </a:r>
            <a:r>
              <a:rPr lang="en-US" altLang="en-US" sz="1000"/>
              <a:t> Battle of Manila.  In a ‘pre-arranged’ battle, the Americans and Spanish conducted a half-hearted fight.  The Americans agreed to not use naval bombardment and keep the Filipinos out of the city in exchange for the quick capitulation by the Spanish.</a:t>
            </a:r>
          </a:p>
          <a:p>
            <a:pPr>
              <a:buFontTx/>
              <a:buChar char="•"/>
            </a:pPr>
            <a:r>
              <a:rPr lang="en-US" altLang="en-US" sz="1000"/>
              <a:t>10 Dec – Treaty of Paris signed: </a:t>
            </a:r>
          </a:p>
          <a:p>
            <a:pPr lvl="1">
              <a:buFontTx/>
              <a:buChar char="•"/>
            </a:pPr>
            <a:r>
              <a:rPr lang="en-US" altLang="en-US" sz="1000"/>
              <a:t>Spanish relinquish control of Cuba, which becomes an independent State</a:t>
            </a:r>
          </a:p>
          <a:p>
            <a:pPr lvl="1">
              <a:buFontTx/>
              <a:buChar char="•"/>
            </a:pPr>
            <a:r>
              <a:rPr lang="en-US" altLang="en-US" sz="1000"/>
              <a:t>Spain ceded Puerto Rico, Guam and the Philippines to the US</a:t>
            </a:r>
          </a:p>
          <a:p>
            <a:pPr lvl="1">
              <a:buFontTx/>
              <a:buChar char="•"/>
            </a:pPr>
            <a:r>
              <a:rPr lang="en-US" altLang="en-US" sz="1000"/>
              <a:t>Since Manila fell after the initial peace protocol had been signed on 12 August, the US paid Spain $20 million for the Philippines.  </a:t>
            </a:r>
          </a:p>
        </p:txBody>
      </p:sp>
    </p:spTree>
    <p:extLst>
      <p:ext uri="{BB962C8B-B14F-4D97-AF65-F5344CB8AC3E}">
        <p14:creationId xmlns:p14="http://schemas.microsoft.com/office/powerpoint/2010/main" val="129881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69336C-3606-443B-B19B-2999D1373E1B}" type="slidenum">
              <a:rPr lang="en-US" altLang="en-US"/>
              <a:pPr/>
              <a:t>4</a:t>
            </a:fld>
            <a:endParaRPr lang="en-US" altLang="en-US"/>
          </a:p>
        </p:txBody>
      </p:sp>
      <p:sp>
        <p:nvSpPr>
          <p:cNvPr id="8194" name="Rectangle 2"/>
          <p:cNvSpPr>
            <a:spLocks noRot="1" noChangeArrowheads="1" noTextEdit="1"/>
          </p:cNvSpPr>
          <p:nvPr>
            <p:ph type="sldImg"/>
          </p:nvPr>
        </p:nvSpPr>
        <p:spPr>
          <a:xfrm>
            <a:off x="3048000" y="0"/>
            <a:ext cx="615950" cy="461963"/>
          </a:xfrm>
          <a:ln/>
        </p:spPr>
      </p:sp>
      <p:sp>
        <p:nvSpPr>
          <p:cNvPr id="8195" name="Rectangle 3"/>
          <p:cNvSpPr>
            <a:spLocks noGrp="1" noChangeArrowheads="1"/>
          </p:cNvSpPr>
          <p:nvPr>
            <p:ph type="body" idx="1"/>
          </p:nvPr>
        </p:nvSpPr>
        <p:spPr>
          <a:xfrm>
            <a:off x="0" y="260350"/>
            <a:ext cx="6858000" cy="8883650"/>
          </a:xfrm>
        </p:spPr>
        <p:txBody>
          <a:bodyPr/>
          <a:lstStyle/>
          <a:p>
            <a:pPr>
              <a:lnSpc>
                <a:spcPct val="80000"/>
              </a:lnSpc>
            </a:pPr>
            <a:r>
              <a:rPr lang="en-US" altLang="en-US" b="1" u="sng"/>
              <a:t>1899</a:t>
            </a:r>
          </a:p>
          <a:p>
            <a:pPr>
              <a:lnSpc>
                <a:spcPct val="80000"/>
              </a:lnSpc>
            </a:pPr>
            <a:r>
              <a:rPr lang="en-US" altLang="en-US" sz="1000">
                <a:solidFill>
                  <a:schemeClr val="accent2"/>
                </a:solidFill>
              </a:rPr>
              <a:t>With Treaty of Paris, essentially one occupier exchanged places with another occupier.  Now the US 8</a:t>
            </a:r>
            <a:r>
              <a:rPr lang="en-US" altLang="en-US" sz="1000" baseline="30000">
                <a:solidFill>
                  <a:schemeClr val="accent2"/>
                </a:solidFill>
              </a:rPr>
              <a:t>th</a:t>
            </a:r>
            <a:r>
              <a:rPr lang="en-US" altLang="en-US" sz="1000">
                <a:solidFill>
                  <a:schemeClr val="accent2"/>
                </a:solidFill>
              </a:rPr>
              <a:t> Corps under MG Elwell Otis (who assumed command from Merritt on 29 AUG 1898) occupied Manila and was surrounded by a Filipino Army that desired independence. The US, however, opted to annex the Philippines from the Spanish rather than grant independence.</a:t>
            </a:r>
            <a:r>
              <a:rPr lang="en-US" altLang="en-US" sz="1000">
                <a:solidFill>
                  <a:srgbClr val="FF0000"/>
                </a:solidFill>
              </a:rPr>
              <a:t> </a:t>
            </a:r>
          </a:p>
          <a:p>
            <a:pPr>
              <a:lnSpc>
                <a:spcPct val="80000"/>
              </a:lnSpc>
              <a:buFontTx/>
              <a:buChar char="•"/>
            </a:pPr>
            <a:r>
              <a:rPr lang="en-US" altLang="en-US" sz="1000"/>
              <a:t>23 JAN: The Filipino leader Emilio Aguinaldo, established a government at Malolos (</a:t>
            </a:r>
            <a:r>
              <a:rPr lang="en-US" altLang="en-US" sz="1000">
                <a:solidFill>
                  <a:srgbClr val="008000"/>
                </a:solidFill>
              </a:rPr>
              <a:t>Green Circle</a:t>
            </a:r>
            <a:r>
              <a:rPr lang="en-US" altLang="en-US" sz="1000"/>
              <a:t>) and decided to counter the Americans in a conventional manner with the Army of Liberation (AOL).  He also called for insurrection within the city of Manila. </a:t>
            </a:r>
          </a:p>
          <a:p>
            <a:pPr>
              <a:lnSpc>
                <a:spcPct val="80000"/>
              </a:lnSpc>
              <a:buFontTx/>
              <a:buChar char="•"/>
            </a:pPr>
            <a:r>
              <a:rPr lang="en-US" altLang="en-US" sz="1000"/>
              <a:t>4-23 FEB:  2</a:t>
            </a:r>
            <a:r>
              <a:rPr lang="en-US" altLang="en-US" sz="1000" baseline="30000"/>
              <a:t>nd</a:t>
            </a:r>
            <a:r>
              <a:rPr lang="en-US" altLang="en-US" sz="1000"/>
              <a:t> Battle of Manila.  The Filipino trenches were broken and the AOL withdrew north.  The US 2</a:t>
            </a:r>
            <a:r>
              <a:rPr lang="en-US" altLang="en-US" sz="1000" baseline="30000"/>
              <a:t>nd</a:t>
            </a:r>
            <a:r>
              <a:rPr lang="en-US" altLang="en-US" sz="1000"/>
              <a:t> Division under MG Arthur MacArthur unsuccessfully attempted to cut off the AOL and destroy it, but did capture Caloocan.  An uprising by Filipinos in Manila was also repressed.</a:t>
            </a:r>
          </a:p>
          <a:p>
            <a:pPr>
              <a:lnSpc>
                <a:spcPct val="80000"/>
              </a:lnSpc>
              <a:buFontTx/>
              <a:buChar char="•"/>
            </a:pPr>
            <a:r>
              <a:rPr lang="en-US" altLang="en-US" sz="1000"/>
              <a:t>11 February – Early March – The City of Illoilo fell.  Bacolod and Cebu City were occupied shortly after in an attempt to control the Eastern Visayas – insufficient troops precluded this.  </a:t>
            </a:r>
          </a:p>
          <a:p>
            <a:pPr>
              <a:lnSpc>
                <a:spcPct val="80000"/>
              </a:lnSpc>
              <a:buFontTx/>
              <a:buChar char="•"/>
            </a:pPr>
            <a:r>
              <a:rPr lang="en-US" altLang="en-US" sz="1000"/>
              <a:t>12-17March -  With the Capital/President/and the majority of the AOL all located north of Manila, Otis planned a </a:t>
            </a:r>
            <a:r>
              <a:rPr lang="en-US" altLang="en-US" sz="1000" u="sng"/>
              <a:t>Spring Offensive</a:t>
            </a:r>
            <a:r>
              <a:rPr lang="en-US" altLang="en-US" sz="1000"/>
              <a:t> into Northern Luzon with the ultimate objective of capturing the capital and destroying the AOL in a decisive battle. However, prior to this offensive an expedition under BG Loyd Wheaton moved East to cut the Filipino forces in half and secure the US southern flank. (</a:t>
            </a:r>
            <a:r>
              <a:rPr lang="en-US" altLang="en-US" sz="1000" i="1">
                <a:solidFill>
                  <a:srgbClr val="FF0000"/>
                </a:solidFill>
              </a:rPr>
              <a:t>NOTE: The blue shaded area represent expanded occupation of the islands by US forces, but not necessarily full control of that area</a:t>
            </a:r>
            <a:r>
              <a:rPr lang="en-US" altLang="en-US" sz="1000"/>
              <a:t>)</a:t>
            </a:r>
          </a:p>
          <a:p>
            <a:pPr>
              <a:lnSpc>
                <a:spcPct val="80000"/>
              </a:lnSpc>
              <a:buFontTx/>
              <a:buChar char="•"/>
            </a:pPr>
            <a:r>
              <a:rPr lang="en-US" altLang="en-US" sz="1000"/>
              <a:t>25-31 March – </a:t>
            </a:r>
            <a:r>
              <a:rPr lang="en-US" altLang="en-US" sz="1000" u="sng"/>
              <a:t>Phase I - Malolos Campaign</a:t>
            </a:r>
            <a:r>
              <a:rPr lang="en-US" altLang="en-US" sz="1000"/>
              <a:t> – While the 1</a:t>
            </a:r>
            <a:r>
              <a:rPr lang="en-US" altLang="en-US" sz="1000" baseline="30000"/>
              <a:t>st</a:t>
            </a:r>
            <a:r>
              <a:rPr lang="en-US" altLang="en-US" sz="1000"/>
              <a:t> Division (MG Henry Lawton) held the southern line, MacArthur’s 2</a:t>
            </a:r>
            <a:r>
              <a:rPr lang="en-US" altLang="en-US" sz="1000" baseline="30000"/>
              <a:t>nd</a:t>
            </a:r>
            <a:r>
              <a:rPr lang="en-US" altLang="en-US" sz="1000"/>
              <a:t> Division attacked and captured Malolos.  However, attempts to cut off and destroy the AOL failed, and the AOL escapes to the north. Aguinaldo moved his government to San Isidro.</a:t>
            </a:r>
          </a:p>
          <a:p>
            <a:pPr>
              <a:lnSpc>
                <a:spcPct val="80000"/>
              </a:lnSpc>
            </a:pPr>
            <a:r>
              <a:rPr lang="en-US" altLang="en-US" sz="1000">
                <a:solidFill>
                  <a:schemeClr val="accent2"/>
                </a:solidFill>
              </a:rPr>
              <a:t>April – May: </a:t>
            </a:r>
            <a:r>
              <a:rPr lang="en-US" altLang="en-US" sz="1000" u="sng">
                <a:solidFill>
                  <a:schemeClr val="accent2"/>
                </a:solidFill>
              </a:rPr>
              <a:t>Phase II of the Spring Offensive</a:t>
            </a:r>
            <a:r>
              <a:rPr lang="en-US" altLang="en-US" sz="1000">
                <a:solidFill>
                  <a:schemeClr val="accent2"/>
                </a:solidFill>
              </a:rPr>
              <a:t> was to push into the Bulacan and Pampanga provinces while Otis still had State Volunteers (the U.S. government was calling for their return).</a:t>
            </a:r>
          </a:p>
          <a:p>
            <a:pPr>
              <a:lnSpc>
                <a:spcPct val="80000"/>
              </a:lnSpc>
              <a:buFontTx/>
              <a:buChar char="•"/>
            </a:pPr>
            <a:r>
              <a:rPr lang="en-US" altLang="en-US" sz="1000"/>
              <a:t>23-26 April – MacArthur attacked the fortifications at Calumpit, but once again the AOL escaped. Simultaneously, 22 April-2 May, Lawton’s 1</a:t>
            </a:r>
            <a:r>
              <a:rPr lang="en-US" altLang="en-US" sz="1000" baseline="30000"/>
              <a:t>st</a:t>
            </a:r>
            <a:r>
              <a:rPr lang="en-US" altLang="en-US" sz="1000"/>
              <a:t> Division attacked to Baliuag. </a:t>
            </a:r>
          </a:p>
          <a:p>
            <a:pPr>
              <a:lnSpc>
                <a:spcPct val="80000"/>
              </a:lnSpc>
              <a:buFontTx/>
              <a:buChar char="•"/>
            </a:pPr>
            <a:r>
              <a:rPr lang="en-US" altLang="en-US" sz="1000"/>
              <a:t>4-5 May – MacArthur continued to push along the N/S Railroad, but stalled at San Fernanado. </a:t>
            </a:r>
          </a:p>
          <a:p>
            <a:pPr>
              <a:lnSpc>
                <a:spcPct val="80000"/>
              </a:lnSpc>
              <a:buFontTx/>
              <a:buChar char="•"/>
            </a:pPr>
            <a:r>
              <a:rPr lang="en-US" altLang="en-US" sz="1000"/>
              <a:t>11-17 May – With MacArthur unable to continue the offensive, Lawton proposed and executed an offensive north around the Candaba Swamp to catch the AOL between the two division.  Once Lawton reached San Isidro (which prompted Aguinaldo to move his capital again, this time to Tarlac) 1</a:t>
            </a:r>
            <a:r>
              <a:rPr lang="en-US" altLang="en-US" sz="1000" baseline="30000"/>
              <a:t>st</a:t>
            </a:r>
            <a:r>
              <a:rPr lang="en-US" altLang="en-US" sz="1000"/>
              <a:t> Division also lost momentum due to severe logistical problems and exhaustion.  Lawton fell back to the US lines, along the Rio Grande route, without keeping control of the areas he attacked through.  The Spring Offensive ended, with the majority of the 8</a:t>
            </a:r>
            <a:r>
              <a:rPr lang="en-US" altLang="en-US" sz="1000" baseline="30000"/>
              <a:t>th</a:t>
            </a:r>
            <a:r>
              <a:rPr lang="en-US" altLang="en-US" sz="1000"/>
              <a:t> Corps defending the rail line from Manila to San Fernando. </a:t>
            </a:r>
          </a:p>
          <a:p>
            <a:pPr>
              <a:lnSpc>
                <a:spcPct val="80000"/>
              </a:lnSpc>
            </a:pPr>
            <a:r>
              <a:rPr lang="en-US" altLang="en-US" sz="1000">
                <a:solidFill>
                  <a:schemeClr val="accent2"/>
                </a:solidFill>
              </a:rPr>
              <a:t>June-September – During the Monsoon Season, Otis prepared for the fall offensive, sent back the State Volunteer Regiments (to be replaced by US Volunteers in the fall) and strengthened his position around Manila to the west and to the south:</a:t>
            </a:r>
          </a:p>
          <a:p>
            <a:pPr>
              <a:lnSpc>
                <a:spcPct val="80000"/>
              </a:lnSpc>
              <a:buFontTx/>
              <a:buChar char="•"/>
            </a:pPr>
            <a:r>
              <a:rPr lang="en-US" altLang="en-US" sz="1000"/>
              <a:t>3-4 June – Expedition that pushed west then South to capture Morong (and trapped insurgents in that peninsula).</a:t>
            </a:r>
          </a:p>
          <a:p>
            <a:pPr>
              <a:lnSpc>
                <a:spcPct val="80000"/>
              </a:lnSpc>
              <a:buFontTx/>
              <a:buChar char="•"/>
            </a:pPr>
            <a:r>
              <a:rPr lang="en-US" altLang="en-US" sz="1000"/>
              <a:t>10-19 June – Two pronged attack on the Coasts of Manila Bay and  Laguna de Bay to take those supply points away from the insurgents.</a:t>
            </a:r>
          </a:p>
          <a:p>
            <a:pPr>
              <a:lnSpc>
                <a:spcPct val="80000"/>
              </a:lnSpc>
            </a:pPr>
            <a:r>
              <a:rPr lang="en-US" altLang="en-US" sz="1000" u="sng">
                <a:solidFill>
                  <a:schemeClr val="accent2"/>
                </a:solidFill>
              </a:rPr>
              <a:t>Fall Campaign</a:t>
            </a:r>
            <a:r>
              <a:rPr lang="en-US" altLang="en-US" sz="1000">
                <a:solidFill>
                  <a:schemeClr val="accent2"/>
                </a:solidFill>
              </a:rPr>
              <a:t>: In order to capture the AOL and prevent it from dispersing into the surrounding mountains, Otis devised a three column attack:</a:t>
            </a:r>
          </a:p>
          <a:p>
            <a:pPr>
              <a:lnSpc>
                <a:spcPct val="80000"/>
              </a:lnSpc>
              <a:buFontTx/>
              <a:buChar char="•"/>
            </a:pPr>
            <a:r>
              <a:rPr lang="en-US" altLang="en-US" sz="1000"/>
              <a:t>Lawton’s 1</a:t>
            </a:r>
            <a:r>
              <a:rPr lang="en-US" altLang="en-US" sz="1000" baseline="30000"/>
              <a:t>st</a:t>
            </a:r>
            <a:r>
              <a:rPr lang="en-US" altLang="en-US" sz="1000"/>
              <a:t> Division would advance up the Rio Grande and block escape routes into the mountains to the east, and eventually link up with an amphibious expedition under Wheaton which was to block the coast road leading into Northern Luzon. </a:t>
            </a:r>
          </a:p>
          <a:p>
            <a:pPr>
              <a:lnSpc>
                <a:spcPct val="80000"/>
              </a:lnSpc>
              <a:buFontTx/>
              <a:buChar char="•"/>
            </a:pPr>
            <a:r>
              <a:rPr lang="en-US" altLang="en-US" sz="1000"/>
              <a:t>Finally, MacArthur’s 2</a:t>
            </a:r>
            <a:r>
              <a:rPr lang="en-US" altLang="en-US" sz="1000" baseline="30000"/>
              <a:t>nd</a:t>
            </a:r>
            <a:r>
              <a:rPr lang="en-US" altLang="en-US" sz="1000"/>
              <a:t> Division was to continue its push up the North/South Railroad and destroy the AOL against the pocket created by Lawton and Wheaton.</a:t>
            </a:r>
          </a:p>
          <a:p>
            <a:pPr>
              <a:lnSpc>
                <a:spcPct val="80000"/>
              </a:lnSpc>
              <a:buFontTx/>
              <a:buChar char="•"/>
            </a:pPr>
            <a:r>
              <a:rPr lang="en-US" altLang="en-US" sz="1000"/>
              <a:t>9-31 OCT – Lawton attacked to Cabanatuan</a:t>
            </a:r>
          </a:p>
          <a:p>
            <a:pPr>
              <a:lnSpc>
                <a:spcPct val="80000"/>
              </a:lnSpc>
              <a:buFontTx/>
              <a:buChar char="•"/>
            </a:pPr>
            <a:r>
              <a:rPr lang="en-US" altLang="en-US" sz="1000"/>
              <a:t>5-8 NOV – Wheaton sailed from Manila (6 Nov) while Macarthur advanced to Mabalacat. Wheaton began to land on 7 Nov. but did not complete the operation until after 12 Nov due to bad weather and rough seas. Aguinaldo again moved his capital, this time to Bayambang.</a:t>
            </a:r>
          </a:p>
          <a:p>
            <a:pPr>
              <a:lnSpc>
                <a:spcPct val="80000"/>
              </a:lnSpc>
              <a:buFontTx/>
              <a:buChar char="•"/>
            </a:pPr>
            <a:r>
              <a:rPr lang="en-US" altLang="en-US" sz="1000"/>
              <a:t>30 OCT-13 NOV – With a ½ dismounted Cav Squadron (BG Young) in the lead, Lawton’s force drove north to link up with Wheaton.  Since Wheaton did not push out from the Coast with vigor, Aguinaldo, who called for a dispersal of the AOL and a shift to guerilla warfare, narrowly escaped to Northern Luzon.</a:t>
            </a:r>
          </a:p>
          <a:p>
            <a:pPr>
              <a:lnSpc>
                <a:spcPct val="80000"/>
              </a:lnSpc>
              <a:buFontTx/>
              <a:buChar char="•"/>
            </a:pPr>
            <a:r>
              <a:rPr lang="en-US" altLang="en-US" sz="1000"/>
              <a:t>8 NOV – DEC – 20-26 NOV: MacArthur reached Dagupan, the end of the rail line to Manila and linked up with Wheaton’s forces.  8</a:t>
            </a:r>
            <a:r>
              <a:rPr lang="en-US" altLang="en-US" sz="1000" baseline="30000"/>
              <a:t>th</a:t>
            </a:r>
            <a:r>
              <a:rPr lang="en-US" altLang="en-US" sz="1000"/>
              <a:t> Corps then proceeded to occupy the rest of Northern Luzon. </a:t>
            </a:r>
          </a:p>
          <a:p>
            <a:pPr>
              <a:lnSpc>
                <a:spcPct val="80000"/>
              </a:lnSpc>
              <a:buFontTx/>
              <a:buChar char="•"/>
            </a:pPr>
            <a:r>
              <a:rPr lang="en-US" altLang="en-US" sz="1000"/>
              <a:t>NOV-DEC – West Visayas – As North Luzon was being occupied, the West Visayas finally received the necessary reinforcements to fully occupy the islands.</a:t>
            </a:r>
          </a:p>
          <a:p>
            <a:pPr>
              <a:lnSpc>
                <a:spcPct val="80000"/>
              </a:lnSpc>
            </a:pPr>
            <a:r>
              <a:rPr lang="en-US" altLang="en-US" b="1" u="sng"/>
              <a:t>1900</a:t>
            </a:r>
          </a:p>
          <a:p>
            <a:pPr>
              <a:lnSpc>
                <a:spcPct val="80000"/>
              </a:lnSpc>
              <a:buFontTx/>
              <a:buChar char="•"/>
            </a:pPr>
            <a:r>
              <a:rPr lang="en-US" altLang="en-US" sz="1000"/>
              <a:t>4-10 JAN – Otis turned to occupy Southern Luzon.  Again using separate columns, Otis sent one to cordon off the enemy from the west and the other to attack from the north to destroy him. The 8</a:t>
            </a:r>
            <a:r>
              <a:rPr lang="en-US" altLang="en-US" sz="1000" baseline="30000"/>
              <a:t>th</a:t>
            </a:r>
            <a:r>
              <a:rPr lang="en-US" altLang="en-US" sz="1000"/>
              <a:t> Corps was again disappointed since there was no climactic or decisive battle. The remnants of the AOL simply disappeared into the countryside. The 8</a:t>
            </a:r>
            <a:r>
              <a:rPr lang="en-US" altLang="en-US" sz="1000" baseline="30000"/>
              <a:t>th</a:t>
            </a:r>
            <a:r>
              <a:rPr lang="en-US" altLang="en-US" sz="1000"/>
              <a:t> Corps was then able to occupy the most rebellious region of the Philippines rather rapidly.</a:t>
            </a:r>
          </a:p>
          <a:p>
            <a:pPr>
              <a:lnSpc>
                <a:spcPct val="80000"/>
              </a:lnSpc>
            </a:pPr>
            <a:endParaRPr lang="en-US" altLang="en-US" sz="1000">
              <a:solidFill>
                <a:schemeClr val="accent2"/>
              </a:solidFill>
            </a:endParaRPr>
          </a:p>
          <a:p>
            <a:pPr>
              <a:lnSpc>
                <a:spcPct val="80000"/>
              </a:lnSpc>
              <a:buFontTx/>
              <a:buChar char="•"/>
            </a:pPr>
            <a:endParaRPr lang="en-US" altLang="en-US" sz="1000">
              <a:solidFill>
                <a:schemeClr val="accent2"/>
              </a:solidFill>
            </a:endParaRPr>
          </a:p>
        </p:txBody>
      </p:sp>
    </p:spTree>
    <p:extLst>
      <p:ext uri="{BB962C8B-B14F-4D97-AF65-F5344CB8AC3E}">
        <p14:creationId xmlns:p14="http://schemas.microsoft.com/office/powerpoint/2010/main" val="2053603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B4B67C-2C4A-43DA-8CC2-182283F096A5}" type="slidenum">
              <a:rPr lang="en-US" altLang="en-US"/>
              <a:pPr/>
              <a:t>5</a:t>
            </a:fld>
            <a:endParaRPr lang="en-US" altLang="en-US"/>
          </a:p>
        </p:txBody>
      </p:sp>
      <p:sp>
        <p:nvSpPr>
          <p:cNvPr id="10242" name="Rectangle 2"/>
          <p:cNvSpPr>
            <a:spLocks noRot="1" noChangeArrowheads="1" noTextEdit="1"/>
          </p:cNvSpPr>
          <p:nvPr>
            <p:ph type="sldImg"/>
          </p:nvPr>
        </p:nvSpPr>
        <p:spPr>
          <a:xfrm>
            <a:off x="1143000" y="266700"/>
            <a:ext cx="4572000" cy="3429000"/>
          </a:xfrm>
          <a:ln/>
        </p:spPr>
      </p:sp>
      <p:sp>
        <p:nvSpPr>
          <p:cNvPr id="10243" name="Rectangle 3"/>
          <p:cNvSpPr>
            <a:spLocks noGrp="1" noChangeArrowheads="1"/>
          </p:cNvSpPr>
          <p:nvPr>
            <p:ph type="body" idx="1"/>
          </p:nvPr>
        </p:nvSpPr>
        <p:spPr>
          <a:xfrm>
            <a:off x="0" y="3556000"/>
            <a:ext cx="6858000" cy="5588000"/>
          </a:xfrm>
        </p:spPr>
        <p:txBody>
          <a:bodyPr/>
          <a:lstStyle/>
          <a:p>
            <a:r>
              <a:rPr lang="en-US" altLang="en-US" b="1" u="sng"/>
              <a:t>1900</a:t>
            </a:r>
          </a:p>
          <a:p>
            <a:pPr>
              <a:buFontTx/>
              <a:buChar char="•"/>
            </a:pPr>
            <a:r>
              <a:rPr lang="en-US" altLang="en-US" sz="1000"/>
              <a:t>JAN-FEB - As maneuver operations were coming to a close, Washington ordered Otis to occupy the Hemp ports to insure a return of the best cordage in the world.  Twine and rope sales had increased considerably and the US economy was calling for a relief. Additionally, the southern islands of Mindanao had to be occupied IAW a treaty with the Sultan of Sulu which had been signed in AUG 99  (these islands would accept US Sovereignty in return for protection and free trade). The result was a scattering of forces prior to each island being brought to complete pacification in a more systematic fashion. Some ports fell quickly, while others resulted in minor battles.</a:t>
            </a:r>
          </a:p>
          <a:p>
            <a:pPr>
              <a:buFontTx/>
              <a:buChar char="•"/>
            </a:pPr>
            <a:r>
              <a:rPr lang="en-US" altLang="en-US" sz="1000"/>
              <a:t>MARCH – Four Departments were created with parallel duties – Each Commander, and their subordinates, were to (1) Coordinate operations to defeat opposition and (2) establish government/infrastructure/education/etc. </a:t>
            </a:r>
          </a:p>
          <a:p>
            <a:pPr>
              <a:buFontTx/>
              <a:buChar char="•"/>
            </a:pPr>
            <a:r>
              <a:rPr lang="en-US" altLang="en-US" sz="1000"/>
              <a:t>With the restructuring of the 8</a:t>
            </a:r>
            <a:r>
              <a:rPr lang="en-US" altLang="en-US" sz="1000" baseline="30000"/>
              <a:t>th</a:t>
            </a:r>
            <a:r>
              <a:rPr lang="en-US" altLang="en-US" sz="1000"/>
              <a:t> Corp to 4 geographical departments, the troops were dispersed into garrisons that rapidly expanded to occupy the entire archipelago:  1 NOV 99 – 53 Stations / 1 Oct 00 – 413 Stations / Mar 1901 – 502 stations / Dec 1901 – 639 Stations</a:t>
            </a:r>
          </a:p>
          <a:p>
            <a:pPr>
              <a:buFontTx/>
              <a:buChar char="•"/>
            </a:pPr>
            <a:r>
              <a:rPr lang="en-US" altLang="en-US" sz="1000"/>
              <a:t>During the early months of occupation, Otis’ emphasis was on benevolent assimilation and much was built to make American sovereignty look appealing. (</a:t>
            </a:r>
            <a:r>
              <a:rPr lang="en-US" altLang="en-US" sz="1000">
                <a:solidFill>
                  <a:srgbClr val="FF0000"/>
                </a:solidFill>
              </a:rPr>
              <a:t>See Analysis: Philippine War #1</a:t>
            </a:r>
            <a:r>
              <a:rPr lang="en-US" altLang="en-US" sz="1000"/>
              <a:t>)</a:t>
            </a:r>
          </a:p>
          <a:p>
            <a:pPr>
              <a:buFontTx/>
              <a:buChar char="•"/>
            </a:pPr>
            <a:r>
              <a:rPr lang="en-US" altLang="en-US" sz="1000"/>
              <a:t>MacArthur, who took command from Otis in May, shifted emphasis to increased punitive measures as insurgent activities increased (</a:t>
            </a:r>
            <a:r>
              <a:rPr lang="en-US" altLang="en-US" sz="1000">
                <a:solidFill>
                  <a:srgbClr val="FF0000"/>
                </a:solidFill>
              </a:rPr>
              <a:t>See Analysis: Philippine War #2</a:t>
            </a:r>
            <a:r>
              <a:rPr lang="en-US" altLang="en-US" sz="1000"/>
              <a:t>)</a:t>
            </a:r>
          </a:p>
          <a:p>
            <a:pPr>
              <a:buFontTx/>
              <a:buChar char="•"/>
            </a:pPr>
            <a:r>
              <a:rPr lang="en-US" altLang="en-US" sz="1000"/>
              <a:t>SEPT – Aguinaldo established a HQ in the remote town of Palanan, but had little control over the insurgency.  The insurgent strategy during the occupation was to only attack American weakness and attempt to wear down American will.  Unfortunately for the insurgents,  they had tied this long term strategy to a short term goal: attempting to convince America to vote for the anti – imperialist candidate – William Jennings Bryan – in the November 1900 elections.  While this goal momentarily united the insurgent effort, when McKinley was re-elected, the effect on insurgent moral was devastating. </a:t>
            </a:r>
          </a:p>
          <a:p>
            <a:pPr>
              <a:buFontTx/>
              <a:buChar char="•"/>
            </a:pPr>
            <a:r>
              <a:rPr lang="en-US" altLang="en-US" sz="1000"/>
              <a:t>Early 1901 – The majority of the insurgent leadership capitulates:</a:t>
            </a:r>
          </a:p>
          <a:p>
            <a:pPr lvl="1">
              <a:buFontTx/>
              <a:buChar char="•"/>
            </a:pPr>
            <a:r>
              <a:rPr lang="en-US" altLang="en-US" sz="1000"/>
              <a:t>March – Marioano Trias of Southern Luzon and all major Jefes of Panay and Northern Mindenao.</a:t>
            </a:r>
          </a:p>
          <a:p>
            <a:pPr lvl="1">
              <a:buFontTx/>
              <a:buChar char="•"/>
            </a:pPr>
            <a:r>
              <a:rPr lang="en-US" altLang="en-US" sz="1000"/>
              <a:t>April – Aquinaldo captured in a US Raid.</a:t>
            </a:r>
          </a:p>
          <a:p>
            <a:pPr lvl="1">
              <a:buFontTx/>
              <a:buChar char="•"/>
            </a:pPr>
            <a:r>
              <a:rPr lang="en-US" altLang="en-US" sz="1000"/>
              <a:t>By June, the only holdouts are Miguel Malvar in Batangas and Vicente Lukban on Samar.</a:t>
            </a:r>
          </a:p>
          <a:p>
            <a:r>
              <a:rPr lang="en-US" altLang="en-US" sz="1000">
                <a:solidFill>
                  <a:schemeClr val="accent2"/>
                </a:solidFill>
              </a:rPr>
              <a:t>July 1901 – Command Split – The duel command structure was finally dissolved with William Taft taking the responsibilities of the Office of the Military Governor, and MG Adna Chaffee becoming the Commanding General, both replacing MacArthur.</a:t>
            </a:r>
          </a:p>
          <a:p>
            <a:pPr>
              <a:buFontTx/>
              <a:buChar char="•"/>
            </a:pPr>
            <a:r>
              <a:rPr lang="en-US" altLang="en-US" sz="1000"/>
              <a:t>With the island of Samar and the province of Batangas still in rebellion, Chaffee placed very aggressive commanders in these areas: BG Jacob Smith in the first and BG Franklin Bell in the second, who with punitive expeditions, pacify both areas by 1902. (</a:t>
            </a:r>
            <a:r>
              <a:rPr lang="en-US" altLang="en-US" sz="1000">
                <a:solidFill>
                  <a:srgbClr val="FF0000"/>
                </a:solidFill>
              </a:rPr>
              <a:t>See Analysis: Philippine War #3</a:t>
            </a:r>
            <a:r>
              <a:rPr lang="en-US" altLang="en-US" sz="1000"/>
              <a:t>) </a:t>
            </a:r>
          </a:p>
        </p:txBody>
      </p:sp>
    </p:spTree>
    <p:extLst>
      <p:ext uri="{BB962C8B-B14F-4D97-AF65-F5344CB8AC3E}">
        <p14:creationId xmlns:p14="http://schemas.microsoft.com/office/powerpoint/2010/main" val="1480961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520886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651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088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055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613168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887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074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90505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354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6742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08136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 name="Rectangle 40"/>
          <p:cNvSpPr>
            <a:spLocks noChangeArrowheads="1"/>
          </p:cNvSpPr>
          <p:nvPr userDrawn="1"/>
        </p:nvSpPr>
        <p:spPr bwMode="auto">
          <a:xfrm>
            <a:off x="0" y="0"/>
            <a:ext cx="9144000" cy="6858000"/>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1" name="Freeform 7"/>
          <p:cNvSpPr>
            <a:spLocks/>
          </p:cNvSpPr>
          <p:nvPr userDrawn="1"/>
        </p:nvSpPr>
        <p:spPr bwMode="auto">
          <a:xfrm>
            <a:off x="1312863" y="409575"/>
            <a:ext cx="1976437" cy="2805113"/>
          </a:xfrm>
          <a:custGeom>
            <a:avLst/>
            <a:gdLst>
              <a:gd name="T0" fmla="*/ 394 w 1245"/>
              <a:gd name="T1" fmla="*/ 13 h 1767"/>
              <a:gd name="T2" fmla="*/ 659 w 1245"/>
              <a:gd name="T3" fmla="*/ 74 h 1767"/>
              <a:gd name="T4" fmla="*/ 675 w 1245"/>
              <a:gd name="T5" fmla="*/ 156 h 1767"/>
              <a:gd name="T6" fmla="*/ 685 w 1245"/>
              <a:gd name="T7" fmla="*/ 330 h 1767"/>
              <a:gd name="T8" fmla="*/ 741 w 1245"/>
              <a:gd name="T9" fmla="*/ 432 h 1767"/>
              <a:gd name="T10" fmla="*/ 691 w 1245"/>
              <a:gd name="T11" fmla="*/ 628 h 1767"/>
              <a:gd name="T12" fmla="*/ 631 w 1245"/>
              <a:gd name="T13" fmla="*/ 714 h 1767"/>
              <a:gd name="T14" fmla="*/ 503 w 1245"/>
              <a:gd name="T15" fmla="*/ 824 h 1767"/>
              <a:gd name="T16" fmla="*/ 483 w 1245"/>
              <a:gd name="T17" fmla="*/ 932 h 1767"/>
              <a:gd name="T18" fmla="*/ 545 w 1245"/>
              <a:gd name="T19" fmla="*/ 1136 h 1767"/>
              <a:gd name="T20" fmla="*/ 561 w 1245"/>
              <a:gd name="T21" fmla="*/ 1256 h 1767"/>
              <a:gd name="T22" fmla="*/ 695 w 1245"/>
              <a:gd name="T23" fmla="*/ 1364 h 1767"/>
              <a:gd name="T24" fmla="*/ 625 w 1245"/>
              <a:gd name="T25" fmla="*/ 1280 h 1767"/>
              <a:gd name="T26" fmla="*/ 681 w 1245"/>
              <a:gd name="T27" fmla="*/ 1292 h 1767"/>
              <a:gd name="T28" fmla="*/ 747 w 1245"/>
              <a:gd name="T29" fmla="*/ 1242 h 1767"/>
              <a:gd name="T30" fmla="*/ 905 w 1245"/>
              <a:gd name="T31" fmla="*/ 1302 h 1767"/>
              <a:gd name="T32" fmla="*/ 941 w 1245"/>
              <a:gd name="T33" fmla="*/ 1412 h 1767"/>
              <a:gd name="T34" fmla="*/ 965 w 1245"/>
              <a:gd name="T35" fmla="*/ 1338 h 1767"/>
              <a:gd name="T36" fmla="*/ 1093 w 1245"/>
              <a:gd name="T37" fmla="*/ 1348 h 1767"/>
              <a:gd name="T38" fmla="*/ 1173 w 1245"/>
              <a:gd name="T39" fmla="*/ 1416 h 1767"/>
              <a:gd name="T40" fmla="*/ 1061 w 1245"/>
              <a:gd name="T41" fmla="*/ 1414 h 1767"/>
              <a:gd name="T42" fmla="*/ 1137 w 1245"/>
              <a:gd name="T43" fmla="*/ 1542 h 1767"/>
              <a:gd name="T44" fmla="*/ 1189 w 1245"/>
              <a:gd name="T45" fmla="*/ 1600 h 1767"/>
              <a:gd name="T46" fmla="*/ 1209 w 1245"/>
              <a:gd name="T47" fmla="*/ 1754 h 1767"/>
              <a:gd name="T48" fmla="*/ 1141 w 1245"/>
              <a:gd name="T49" fmla="*/ 1672 h 1767"/>
              <a:gd name="T50" fmla="*/ 1149 w 1245"/>
              <a:gd name="T51" fmla="*/ 1632 h 1767"/>
              <a:gd name="T52" fmla="*/ 1093 w 1245"/>
              <a:gd name="T53" fmla="*/ 1648 h 1767"/>
              <a:gd name="T54" fmla="*/ 993 w 1245"/>
              <a:gd name="T55" fmla="*/ 1600 h 1767"/>
              <a:gd name="T56" fmla="*/ 953 w 1245"/>
              <a:gd name="T57" fmla="*/ 1494 h 1767"/>
              <a:gd name="T58" fmla="*/ 763 w 1245"/>
              <a:gd name="T59" fmla="*/ 1356 h 1767"/>
              <a:gd name="T60" fmla="*/ 799 w 1245"/>
              <a:gd name="T61" fmla="*/ 1464 h 1767"/>
              <a:gd name="T62" fmla="*/ 755 w 1245"/>
              <a:gd name="T63" fmla="*/ 1502 h 1767"/>
              <a:gd name="T64" fmla="*/ 639 w 1245"/>
              <a:gd name="T65" fmla="*/ 1400 h 1767"/>
              <a:gd name="T66" fmla="*/ 485 w 1245"/>
              <a:gd name="T67" fmla="*/ 1378 h 1767"/>
              <a:gd name="T68" fmla="*/ 445 w 1245"/>
              <a:gd name="T69" fmla="*/ 1442 h 1767"/>
              <a:gd name="T70" fmla="*/ 371 w 1245"/>
              <a:gd name="T71" fmla="*/ 1446 h 1767"/>
              <a:gd name="T72" fmla="*/ 319 w 1245"/>
              <a:gd name="T73" fmla="*/ 1428 h 1767"/>
              <a:gd name="T74" fmla="*/ 285 w 1245"/>
              <a:gd name="T75" fmla="*/ 1366 h 1767"/>
              <a:gd name="T76" fmla="*/ 265 w 1245"/>
              <a:gd name="T77" fmla="*/ 1250 h 1767"/>
              <a:gd name="T78" fmla="*/ 263 w 1245"/>
              <a:gd name="T79" fmla="*/ 1114 h 1767"/>
              <a:gd name="T80" fmla="*/ 233 w 1245"/>
              <a:gd name="T81" fmla="*/ 1224 h 1767"/>
              <a:gd name="T82" fmla="*/ 149 w 1245"/>
              <a:gd name="T83" fmla="*/ 1134 h 1767"/>
              <a:gd name="T84" fmla="*/ 79 w 1245"/>
              <a:gd name="T85" fmla="*/ 988 h 1767"/>
              <a:gd name="T86" fmla="*/ 45 w 1245"/>
              <a:gd name="T87" fmla="*/ 878 h 1767"/>
              <a:gd name="T88" fmla="*/ 37 w 1245"/>
              <a:gd name="T89" fmla="*/ 790 h 1767"/>
              <a:gd name="T90" fmla="*/ 5 w 1245"/>
              <a:gd name="T91" fmla="*/ 676 h 1767"/>
              <a:gd name="T92" fmla="*/ 57 w 1245"/>
              <a:gd name="T93" fmla="*/ 698 h 1767"/>
              <a:gd name="T94" fmla="*/ 141 w 1245"/>
              <a:gd name="T95" fmla="*/ 748 h 1767"/>
              <a:gd name="T96" fmla="*/ 167 w 1245"/>
              <a:gd name="T97" fmla="*/ 672 h 1767"/>
              <a:gd name="T98" fmla="*/ 167 w 1245"/>
              <a:gd name="T99" fmla="*/ 550 h 1767"/>
              <a:gd name="T100" fmla="*/ 199 w 1245"/>
              <a:gd name="T101" fmla="*/ 350 h 1767"/>
              <a:gd name="T102" fmla="*/ 187 w 1245"/>
              <a:gd name="T103" fmla="*/ 250 h 1767"/>
              <a:gd name="T104" fmla="*/ 215 w 1245"/>
              <a:gd name="T105" fmla="*/ 164 h 1767"/>
              <a:gd name="T106" fmla="*/ 281 w 1245"/>
              <a:gd name="T107" fmla="*/ 36 h 1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45" h="1767">
                <a:moveTo>
                  <a:pt x="305" y="4"/>
                </a:moveTo>
                <a:cubicBezTo>
                  <a:pt x="313" y="3"/>
                  <a:pt x="316" y="31"/>
                  <a:pt x="331" y="32"/>
                </a:cubicBezTo>
                <a:cubicBezTo>
                  <a:pt x="346" y="33"/>
                  <a:pt x="354" y="0"/>
                  <a:pt x="394" y="13"/>
                </a:cubicBezTo>
                <a:cubicBezTo>
                  <a:pt x="434" y="26"/>
                  <a:pt x="536" y="91"/>
                  <a:pt x="573" y="108"/>
                </a:cubicBezTo>
                <a:cubicBezTo>
                  <a:pt x="610" y="125"/>
                  <a:pt x="603" y="120"/>
                  <a:pt x="617" y="114"/>
                </a:cubicBezTo>
                <a:cubicBezTo>
                  <a:pt x="631" y="108"/>
                  <a:pt x="650" y="87"/>
                  <a:pt x="659" y="74"/>
                </a:cubicBezTo>
                <a:cubicBezTo>
                  <a:pt x="668" y="61"/>
                  <a:pt x="663" y="32"/>
                  <a:pt x="673" y="38"/>
                </a:cubicBezTo>
                <a:cubicBezTo>
                  <a:pt x="683" y="44"/>
                  <a:pt x="719" y="90"/>
                  <a:pt x="719" y="110"/>
                </a:cubicBezTo>
                <a:cubicBezTo>
                  <a:pt x="719" y="130"/>
                  <a:pt x="682" y="132"/>
                  <a:pt x="675" y="156"/>
                </a:cubicBezTo>
                <a:cubicBezTo>
                  <a:pt x="668" y="180"/>
                  <a:pt x="674" y="230"/>
                  <a:pt x="675" y="254"/>
                </a:cubicBezTo>
                <a:cubicBezTo>
                  <a:pt x="676" y="278"/>
                  <a:pt x="677" y="287"/>
                  <a:pt x="679" y="300"/>
                </a:cubicBezTo>
                <a:cubicBezTo>
                  <a:pt x="681" y="313"/>
                  <a:pt x="682" y="317"/>
                  <a:pt x="685" y="330"/>
                </a:cubicBezTo>
                <a:cubicBezTo>
                  <a:pt x="688" y="343"/>
                  <a:pt x="685" y="371"/>
                  <a:pt x="695" y="380"/>
                </a:cubicBezTo>
                <a:cubicBezTo>
                  <a:pt x="705" y="389"/>
                  <a:pt x="735" y="377"/>
                  <a:pt x="743" y="386"/>
                </a:cubicBezTo>
                <a:cubicBezTo>
                  <a:pt x="751" y="395"/>
                  <a:pt x="736" y="423"/>
                  <a:pt x="741" y="432"/>
                </a:cubicBezTo>
                <a:cubicBezTo>
                  <a:pt x="746" y="441"/>
                  <a:pt x="768" y="432"/>
                  <a:pt x="771" y="442"/>
                </a:cubicBezTo>
                <a:cubicBezTo>
                  <a:pt x="774" y="452"/>
                  <a:pt x="774" y="459"/>
                  <a:pt x="761" y="490"/>
                </a:cubicBezTo>
                <a:cubicBezTo>
                  <a:pt x="748" y="521"/>
                  <a:pt x="703" y="596"/>
                  <a:pt x="691" y="628"/>
                </a:cubicBezTo>
                <a:cubicBezTo>
                  <a:pt x="679" y="660"/>
                  <a:pt x="694" y="669"/>
                  <a:pt x="687" y="684"/>
                </a:cubicBezTo>
                <a:cubicBezTo>
                  <a:pt x="680" y="699"/>
                  <a:pt x="660" y="713"/>
                  <a:pt x="651" y="718"/>
                </a:cubicBezTo>
                <a:cubicBezTo>
                  <a:pt x="642" y="723"/>
                  <a:pt x="648" y="709"/>
                  <a:pt x="631" y="714"/>
                </a:cubicBezTo>
                <a:cubicBezTo>
                  <a:pt x="614" y="719"/>
                  <a:pt x="568" y="735"/>
                  <a:pt x="549" y="748"/>
                </a:cubicBezTo>
                <a:cubicBezTo>
                  <a:pt x="530" y="761"/>
                  <a:pt x="523" y="777"/>
                  <a:pt x="515" y="790"/>
                </a:cubicBezTo>
                <a:cubicBezTo>
                  <a:pt x="507" y="803"/>
                  <a:pt x="500" y="815"/>
                  <a:pt x="503" y="824"/>
                </a:cubicBezTo>
                <a:cubicBezTo>
                  <a:pt x="506" y="833"/>
                  <a:pt x="533" y="829"/>
                  <a:pt x="531" y="842"/>
                </a:cubicBezTo>
                <a:cubicBezTo>
                  <a:pt x="529" y="855"/>
                  <a:pt x="499" y="887"/>
                  <a:pt x="491" y="902"/>
                </a:cubicBezTo>
                <a:cubicBezTo>
                  <a:pt x="483" y="917"/>
                  <a:pt x="489" y="922"/>
                  <a:pt x="483" y="932"/>
                </a:cubicBezTo>
                <a:cubicBezTo>
                  <a:pt x="477" y="942"/>
                  <a:pt x="455" y="950"/>
                  <a:pt x="455" y="962"/>
                </a:cubicBezTo>
                <a:cubicBezTo>
                  <a:pt x="455" y="974"/>
                  <a:pt x="466" y="977"/>
                  <a:pt x="481" y="1006"/>
                </a:cubicBezTo>
                <a:cubicBezTo>
                  <a:pt x="496" y="1035"/>
                  <a:pt x="538" y="1113"/>
                  <a:pt x="545" y="1136"/>
                </a:cubicBezTo>
                <a:cubicBezTo>
                  <a:pt x="552" y="1159"/>
                  <a:pt x="525" y="1132"/>
                  <a:pt x="523" y="1146"/>
                </a:cubicBezTo>
                <a:cubicBezTo>
                  <a:pt x="521" y="1160"/>
                  <a:pt x="525" y="1200"/>
                  <a:pt x="531" y="1218"/>
                </a:cubicBezTo>
                <a:cubicBezTo>
                  <a:pt x="537" y="1236"/>
                  <a:pt x="556" y="1243"/>
                  <a:pt x="561" y="1256"/>
                </a:cubicBezTo>
                <a:cubicBezTo>
                  <a:pt x="566" y="1269"/>
                  <a:pt x="556" y="1285"/>
                  <a:pt x="561" y="1296"/>
                </a:cubicBezTo>
                <a:cubicBezTo>
                  <a:pt x="566" y="1307"/>
                  <a:pt x="567" y="1311"/>
                  <a:pt x="589" y="1322"/>
                </a:cubicBezTo>
                <a:cubicBezTo>
                  <a:pt x="611" y="1333"/>
                  <a:pt x="684" y="1364"/>
                  <a:pt x="695" y="1364"/>
                </a:cubicBezTo>
                <a:cubicBezTo>
                  <a:pt x="706" y="1364"/>
                  <a:pt x="669" y="1339"/>
                  <a:pt x="653" y="1324"/>
                </a:cubicBezTo>
                <a:cubicBezTo>
                  <a:pt x="637" y="1309"/>
                  <a:pt x="606" y="1281"/>
                  <a:pt x="601" y="1274"/>
                </a:cubicBezTo>
                <a:cubicBezTo>
                  <a:pt x="596" y="1267"/>
                  <a:pt x="607" y="1269"/>
                  <a:pt x="625" y="1280"/>
                </a:cubicBezTo>
                <a:cubicBezTo>
                  <a:pt x="643" y="1291"/>
                  <a:pt x="693" y="1335"/>
                  <a:pt x="707" y="1342"/>
                </a:cubicBezTo>
                <a:cubicBezTo>
                  <a:pt x="721" y="1349"/>
                  <a:pt x="715" y="1328"/>
                  <a:pt x="711" y="1320"/>
                </a:cubicBezTo>
                <a:cubicBezTo>
                  <a:pt x="707" y="1312"/>
                  <a:pt x="684" y="1301"/>
                  <a:pt x="681" y="1292"/>
                </a:cubicBezTo>
                <a:cubicBezTo>
                  <a:pt x="678" y="1283"/>
                  <a:pt x="689" y="1266"/>
                  <a:pt x="695" y="1268"/>
                </a:cubicBezTo>
                <a:cubicBezTo>
                  <a:pt x="701" y="1270"/>
                  <a:pt x="708" y="1308"/>
                  <a:pt x="717" y="1304"/>
                </a:cubicBezTo>
                <a:cubicBezTo>
                  <a:pt x="726" y="1300"/>
                  <a:pt x="729" y="1252"/>
                  <a:pt x="747" y="1242"/>
                </a:cubicBezTo>
                <a:cubicBezTo>
                  <a:pt x="765" y="1232"/>
                  <a:pt x="802" y="1243"/>
                  <a:pt x="823" y="1246"/>
                </a:cubicBezTo>
                <a:cubicBezTo>
                  <a:pt x="844" y="1249"/>
                  <a:pt x="859" y="1249"/>
                  <a:pt x="873" y="1258"/>
                </a:cubicBezTo>
                <a:cubicBezTo>
                  <a:pt x="887" y="1267"/>
                  <a:pt x="896" y="1288"/>
                  <a:pt x="905" y="1302"/>
                </a:cubicBezTo>
                <a:cubicBezTo>
                  <a:pt x="914" y="1316"/>
                  <a:pt x="925" y="1330"/>
                  <a:pt x="927" y="1344"/>
                </a:cubicBezTo>
                <a:cubicBezTo>
                  <a:pt x="929" y="1358"/>
                  <a:pt x="915" y="1377"/>
                  <a:pt x="917" y="1388"/>
                </a:cubicBezTo>
                <a:cubicBezTo>
                  <a:pt x="919" y="1399"/>
                  <a:pt x="929" y="1410"/>
                  <a:pt x="941" y="1412"/>
                </a:cubicBezTo>
                <a:cubicBezTo>
                  <a:pt x="953" y="1414"/>
                  <a:pt x="978" y="1409"/>
                  <a:pt x="987" y="1402"/>
                </a:cubicBezTo>
                <a:cubicBezTo>
                  <a:pt x="996" y="1395"/>
                  <a:pt x="997" y="1379"/>
                  <a:pt x="993" y="1368"/>
                </a:cubicBezTo>
                <a:cubicBezTo>
                  <a:pt x="989" y="1357"/>
                  <a:pt x="965" y="1347"/>
                  <a:pt x="965" y="1338"/>
                </a:cubicBezTo>
                <a:cubicBezTo>
                  <a:pt x="965" y="1329"/>
                  <a:pt x="985" y="1312"/>
                  <a:pt x="995" y="1314"/>
                </a:cubicBezTo>
                <a:lnTo>
                  <a:pt x="1027" y="1352"/>
                </a:lnTo>
                <a:lnTo>
                  <a:pt x="1093" y="1348"/>
                </a:lnTo>
                <a:lnTo>
                  <a:pt x="1133" y="1378"/>
                </a:lnTo>
                <a:lnTo>
                  <a:pt x="1173" y="1400"/>
                </a:lnTo>
                <a:cubicBezTo>
                  <a:pt x="1180" y="1406"/>
                  <a:pt x="1177" y="1414"/>
                  <a:pt x="1173" y="1416"/>
                </a:cubicBezTo>
                <a:cubicBezTo>
                  <a:pt x="1169" y="1418"/>
                  <a:pt x="1159" y="1412"/>
                  <a:pt x="1151" y="1414"/>
                </a:cubicBezTo>
                <a:cubicBezTo>
                  <a:pt x="1143" y="1416"/>
                  <a:pt x="1140" y="1426"/>
                  <a:pt x="1125" y="1426"/>
                </a:cubicBezTo>
                <a:cubicBezTo>
                  <a:pt x="1110" y="1426"/>
                  <a:pt x="1073" y="1411"/>
                  <a:pt x="1061" y="1414"/>
                </a:cubicBezTo>
                <a:cubicBezTo>
                  <a:pt x="1049" y="1417"/>
                  <a:pt x="1045" y="1432"/>
                  <a:pt x="1051" y="1446"/>
                </a:cubicBezTo>
                <a:cubicBezTo>
                  <a:pt x="1057" y="1460"/>
                  <a:pt x="1085" y="1480"/>
                  <a:pt x="1099" y="1496"/>
                </a:cubicBezTo>
                <a:cubicBezTo>
                  <a:pt x="1113" y="1512"/>
                  <a:pt x="1134" y="1525"/>
                  <a:pt x="1137" y="1542"/>
                </a:cubicBezTo>
                <a:cubicBezTo>
                  <a:pt x="1140" y="1559"/>
                  <a:pt x="1114" y="1593"/>
                  <a:pt x="1117" y="1600"/>
                </a:cubicBezTo>
                <a:cubicBezTo>
                  <a:pt x="1120" y="1607"/>
                  <a:pt x="1145" y="1582"/>
                  <a:pt x="1157" y="1582"/>
                </a:cubicBezTo>
                <a:cubicBezTo>
                  <a:pt x="1169" y="1582"/>
                  <a:pt x="1175" y="1596"/>
                  <a:pt x="1189" y="1600"/>
                </a:cubicBezTo>
                <a:cubicBezTo>
                  <a:pt x="1203" y="1604"/>
                  <a:pt x="1233" y="1596"/>
                  <a:pt x="1239" y="1604"/>
                </a:cubicBezTo>
                <a:cubicBezTo>
                  <a:pt x="1245" y="1612"/>
                  <a:pt x="1228" y="1625"/>
                  <a:pt x="1223" y="1650"/>
                </a:cubicBezTo>
                <a:cubicBezTo>
                  <a:pt x="1218" y="1675"/>
                  <a:pt x="1218" y="1741"/>
                  <a:pt x="1209" y="1754"/>
                </a:cubicBezTo>
                <a:cubicBezTo>
                  <a:pt x="1200" y="1767"/>
                  <a:pt x="1178" y="1736"/>
                  <a:pt x="1167" y="1730"/>
                </a:cubicBezTo>
                <a:cubicBezTo>
                  <a:pt x="1156" y="1724"/>
                  <a:pt x="1145" y="1726"/>
                  <a:pt x="1141" y="1716"/>
                </a:cubicBezTo>
                <a:cubicBezTo>
                  <a:pt x="1137" y="1706"/>
                  <a:pt x="1135" y="1681"/>
                  <a:pt x="1141" y="1672"/>
                </a:cubicBezTo>
                <a:cubicBezTo>
                  <a:pt x="1147" y="1663"/>
                  <a:pt x="1170" y="1665"/>
                  <a:pt x="1177" y="1658"/>
                </a:cubicBezTo>
                <a:cubicBezTo>
                  <a:pt x="1184" y="1651"/>
                  <a:pt x="1188" y="1634"/>
                  <a:pt x="1183" y="1630"/>
                </a:cubicBezTo>
                <a:cubicBezTo>
                  <a:pt x="1178" y="1626"/>
                  <a:pt x="1157" y="1628"/>
                  <a:pt x="1149" y="1632"/>
                </a:cubicBezTo>
                <a:cubicBezTo>
                  <a:pt x="1141" y="1636"/>
                  <a:pt x="1143" y="1651"/>
                  <a:pt x="1137" y="1656"/>
                </a:cubicBezTo>
                <a:cubicBezTo>
                  <a:pt x="1131" y="1661"/>
                  <a:pt x="1120" y="1663"/>
                  <a:pt x="1113" y="1662"/>
                </a:cubicBezTo>
                <a:cubicBezTo>
                  <a:pt x="1106" y="1661"/>
                  <a:pt x="1102" y="1651"/>
                  <a:pt x="1093" y="1648"/>
                </a:cubicBezTo>
                <a:cubicBezTo>
                  <a:pt x="1084" y="1645"/>
                  <a:pt x="1070" y="1649"/>
                  <a:pt x="1059" y="1642"/>
                </a:cubicBezTo>
                <a:cubicBezTo>
                  <a:pt x="1048" y="1635"/>
                  <a:pt x="1036" y="1611"/>
                  <a:pt x="1025" y="1604"/>
                </a:cubicBezTo>
                <a:cubicBezTo>
                  <a:pt x="1014" y="1597"/>
                  <a:pt x="998" y="1606"/>
                  <a:pt x="993" y="1600"/>
                </a:cubicBezTo>
                <a:cubicBezTo>
                  <a:pt x="988" y="1594"/>
                  <a:pt x="1001" y="1577"/>
                  <a:pt x="997" y="1566"/>
                </a:cubicBezTo>
                <a:cubicBezTo>
                  <a:pt x="993" y="1555"/>
                  <a:pt x="974" y="1544"/>
                  <a:pt x="967" y="1532"/>
                </a:cubicBezTo>
                <a:cubicBezTo>
                  <a:pt x="960" y="1520"/>
                  <a:pt x="966" y="1505"/>
                  <a:pt x="953" y="1494"/>
                </a:cubicBezTo>
                <a:cubicBezTo>
                  <a:pt x="940" y="1483"/>
                  <a:pt x="908" y="1481"/>
                  <a:pt x="891" y="1466"/>
                </a:cubicBezTo>
                <a:cubicBezTo>
                  <a:pt x="874" y="1451"/>
                  <a:pt x="870" y="1420"/>
                  <a:pt x="849" y="1402"/>
                </a:cubicBezTo>
                <a:cubicBezTo>
                  <a:pt x="828" y="1384"/>
                  <a:pt x="776" y="1356"/>
                  <a:pt x="763" y="1356"/>
                </a:cubicBezTo>
                <a:cubicBezTo>
                  <a:pt x="750" y="1356"/>
                  <a:pt x="770" y="1387"/>
                  <a:pt x="771" y="1400"/>
                </a:cubicBezTo>
                <a:cubicBezTo>
                  <a:pt x="772" y="1413"/>
                  <a:pt x="766" y="1421"/>
                  <a:pt x="771" y="1432"/>
                </a:cubicBezTo>
                <a:cubicBezTo>
                  <a:pt x="776" y="1443"/>
                  <a:pt x="791" y="1444"/>
                  <a:pt x="799" y="1464"/>
                </a:cubicBezTo>
                <a:cubicBezTo>
                  <a:pt x="807" y="1484"/>
                  <a:pt x="823" y="1534"/>
                  <a:pt x="819" y="1550"/>
                </a:cubicBezTo>
                <a:cubicBezTo>
                  <a:pt x="815" y="1566"/>
                  <a:pt x="786" y="1568"/>
                  <a:pt x="775" y="1560"/>
                </a:cubicBezTo>
                <a:cubicBezTo>
                  <a:pt x="764" y="1552"/>
                  <a:pt x="763" y="1519"/>
                  <a:pt x="755" y="1502"/>
                </a:cubicBezTo>
                <a:cubicBezTo>
                  <a:pt x="747" y="1485"/>
                  <a:pt x="737" y="1469"/>
                  <a:pt x="725" y="1460"/>
                </a:cubicBezTo>
                <a:cubicBezTo>
                  <a:pt x="713" y="1451"/>
                  <a:pt x="697" y="1456"/>
                  <a:pt x="683" y="1446"/>
                </a:cubicBezTo>
                <a:cubicBezTo>
                  <a:pt x="669" y="1436"/>
                  <a:pt x="659" y="1416"/>
                  <a:pt x="639" y="1400"/>
                </a:cubicBezTo>
                <a:cubicBezTo>
                  <a:pt x="619" y="1384"/>
                  <a:pt x="581" y="1357"/>
                  <a:pt x="563" y="1352"/>
                </a:cubicBezTo>
                <a:cubicBezTo>
                  <a:pt x="545" y="1347"/>
                  <a:pt x="542" y="1368"/>
                  <a:pt x="529" y="1372"/>
                </a:cubicBezTo>
                <a:cubicBezTo>
                  <a:pt x="516" y="1376"/>
                  <a:pt x="495" y="1373"/>
                  <a:pt x="485" y="1378"/>
                </a:cubicBezTo>
                <a:cubicBezTo>
                  <a:pt x="475" y="1383"/>
                  <a:pt x="470" y="1396"/>
                  <a:pt x="469" y="1404"/>
                </a:cubicBezTo>
                <a:cubicBezTo>
                  <a:pt x="468" y="1412"/>
                  <a:pt x="485" y="1420"/>
                  <a:pt x="481" y="1426"/>
                </a:cubicBezTo>
                <a:cubicBezTo>
                  <a:pt x="477" y="1432"/>
                  <a:pt x="455" y="1437"/>
                  <a:pt x="445" y="1442"/>
                </a:cubicBezTo>
                <a:cubicBezTo>
                  <a:pt x="435" y="1447"/>
                  <a:pt x="431" y="1458"/>
                  <a:pt x="423" y="1456"/>
                </a:cubicBezTo>
                <a:cubicBezTo>
                  <a:pt x="415" y="1454"/>
                  <a:pt x="406" y="1434"/>
                  <a:pt x="397" y="1432"/>
                </a:cubicBezTo>
                <a:cubicBezTo>
                  <a:pt x="388" y="1430"/>
                  <a:pt x="379" y="1445"/>
                  <a:pt x="371" y="1446"/>
                </a:cubicBezTo>
                <a:cubicBezTo>
                  <a:pt x="363" y="1447"/>
                  <a:pt x="355" y="1436"/>
                  <a:pt x="347" y="1436"/>
                </a:cubicBezTo>
                <a:cubicBezTo>
                  <a:pt x="339" y="1436"/>
                  <a:pt x="330" y="1445"/>
                  <a:pt x="325" y="1444"/>
                </a:cubicBezTo>
                <a:cubicBezTo>
                  <a:pt x="320" y="1443"/>
                  <a:pt x="318" y="1435"/>
                  <a:pt x="319" y="1428"/>
                </a:cubicBezTo>
                <a:cubicBezTo>
                  <a:pt x="320" y="1421"/>
                  <a:pt x="329" y="1409"/>
                  <a:pt x="329" y="1400"/>
                </a:cubicBezTo>
                <a:cubicBezTo>
                  <a:pt x="329" y="1391"/>
                  <a:pt x="328" y="1382"/>
                  <a:pt x="321" y="1376"/>
                </a:cubicBezTo>
                <a:cubicBezTo>
                  <a:pt x="314" y="1370"/>
                  <a:pt x="298" y="1364"/>
                  <a:pt x="285" y="1366"/>
                </a:cubicBezTo>
                <a:cubicBezTo>
                  <a:pt x="272" y="1368"/>
                  <a:pt x="253" y="1403"/>
                  <a:pt x="245" y="1390"/>
                </a:cubicBezTo>
                <a:cubicBezTo>
                  <a:pt x="237" y="1377"/>
                  <a:pt x="234" y="1311"/>
                  <a:pt x="237" y="1288"/>
                </a:cubicBezTo>
                <a:cubicBezTo>
                  <a:pt x="240" y="1265"/>
                  <a:pt x="251" y="1265"/>
                  <a:pt x="265" y="1250"/>
                </a:cubicBezTo>
                <a:cubicBezTo>
                  <a:pt x="279" y="1235"/>
                  <a:pt x="308" y="1217"/>
                  <a:pt x="319" y="1196"/>
                </a:cubicBezTo>
                <a:cubicBezTo>
                  <a:pt x="330" y="1175"/>
                  <a:pt x="338" y="1138"/>
                  <a:pt x="329" y="1124"/>
                </a:cubicBezTo>
                <a:cubicBezTo>
                  <a:pt x="320" y="1110"/>
                  <a:pt x="280" y="1119"/>
                  <a:pt x="263" y="1114"/>
                </a:cubicBezTo>
                <a:cubicBezTo>
                  <a:pt x="246" y="1109"/>
                  <a:pt x="230" y="1085"/>
                  <a:pt x="225" y="1092"/>
                </a:cubicBezTo>
                <a:cubicBezTo>
                  <a:pt x="220" y="1099"/>
                  <a:pt x="234" y="1134"/>
                  <a:pt x="235" y="1156"/>
                </a:cubicBezTo>
                <a:cubicBezTo>
                  <a:pt x="236" y="1178"/>
                  <a:pt x="244" y="1218"/>
                  <a:pt x="233" y="1224"/>
                </a:cubicBezTo>
                <a:cubicBezTo>
                  <a:pt x="222" y="1230"/>
                  <a:pt x="180" y="1205"/>
                  <a:pt x="171" y="1194"/>
                </a:cubicBezTo>
                <a:cubicBezTo>
                  <a:pt x="162" y="1183"/>
                  <a:pt x="181" y="1168"/>
                  <a:pt x="177" y="1158"/>
                </a:cubicBezTo>
                <a:cubicBezTo>
                  <a:pt x="173" y="1148"/>
                  <a:pt x="154" y="1145"/>
                  <a:pt x="149" y="1134"/>
                </a:cubicBezTo>
                <a:cubicBezTo>
                  <a:pt x="144" y="1123"/>
                  <a:pt x="153" y="1095"/>
                  <a:pt x="145" y="1092"/>
                </a:cubicBezTo>
                <a:cubicBezTo>
                  <a:pt x="137" y="1089"/>
                  <a:pt x="112" y="1131"/>
                  <a:pt x="101" y="1114"/>
                </a:cubicBezTo>
                <a:cubicBezTo>
                  <a:pt x="90" y="1097"/>
                  <a:pt x="89" y="1019"/>
                  <a:pt x="79" y="988"/>
                </a:cubicBezTo>
                <a:cubicBezTo>
                  <a:pt x="69" y="957"/>
                  <a:pt x="46" y="938"/>
                  <a:pt x="43" y="924"/>
                </a:cubicBezTo>
                <a:cubicBezTo>
                  <a:pt x="40" y="910"/>
                  <a:pt x="63" y="910"/>
                  <a:pt x="63" y="902"/>
                </a:cubicBezTo>
                <a:cubicBezTo>
                  <a:pt x="63" y="894"/>
                  <a:pt x="47" y="886"/>
                  <a:pt x="45" y="878"/>
                </a:cubicBezTo>
                <a:cubicBezTo>
                  <a:pt x="43" y="870"/>
                  <a:pt x="54" y="864"/>
                  <a:pt x="53" y="856"/>
                </a:cubicBezTo>
                <a:cubicBezTo>
                  <a:pt x="52" y="848"/>
                  <a:pt x="44" y="839"/>
                  <a:pt x="41" y="828"/>
                </a:cubicBezTo>
                <a:cubicBezTo>
                  <a:pt x="38" y="817"/>
                  <a:pt x="42" y="798"/>
                  <a:pt x="37" y="790"/>
                </a:cubicBezTo>
                <a:cubicBezTo>
                  <a:pt x="32" y="782"/>
                  <a:pt x="14" y="789"/>
                  <a:pt x="11" y="780"/>
                </a:cubicBezTo>
                <a:cubicBezTo>
                  <a:pt x="8" y="771"/>
                  <a:pt x="18" y="755"/>
                  <a:pt x="17" y="738"/>
                </a:cubicBezTo>
                <a:cubicBezTo>
                  <a:pt x="16" y="721"/>
                  <a:pt x="0" y="692"/>
                  <a:pt x="5" y="676"/>
                </a:cubicBezTo>
                <a:lnTo>
                  <a:pt x="45" y="640"/>
                </a:lnTo>
                <a:cubicBezTo>
                  <a:pt x="55" y="637"/>
                  <a:pt x="63" y="650"/>
                  <a:pt x="65" y="660"/>
                </a:cubicBezTo>
                <a:cubicBezTo>
                  <a:pt x="67" y="670"/>
                  <a:pt x="51" y="689"/>
                  <a:pt x="57" y="698"/>
                </a:cubicBezTo>
                <a:cubicBezTo>
                  <a:pt x="63" y="707"/>
                  <a:pt x="91" y="704"/>
                  <a:pt x="101" y="714"/>
                </a:cubicBezTo>
                <a:cubicBezTo>
                  <a:pt x="111" y="724"/>
                  <a:pt x="112" y="752"/>
                  <a:pt x="119" y="758"/>
                </a:cubicBezTo>
                <a:cubicBezTo>
                  <a:pt x="126" y="764"/>
                  <a:pt x="133" y="750"/>
                  <a:pt x="141" y="748"/>
                </a:cubicBezTo>
                <a:cubicBezTo>
                  <a:pt x="149" y="746"/>
                  <a:pt x="157" y="752"/>
                  <a:pt x="165" y="748"/>
                </a:cubicBezTo>
                <a:cubicBezTo>
                  <a:pt x="173" y="744"/>
                  <a:pt x="189" y="735"/>
                  <a:pt x="189" y="722"/>
                </a:cubicBezTo>
                <a:cubicBezTo>
                  <a:pt x="189" y="709"/>
                  <a:pt x="170" y="687"/>
                  <a:pt x="167" y="672"/>
                </a:cubicBezTo>
                <a:cubicBezTo>
                  <a:pt x="164" y="657"/>
                  <a:pt x="175" y="647"/>
                  <a:pt x="173" y="634"/>
                </a:cubicBezTo>
                <a:cubicBezTo>
                  <a:pt x="171" y="621"/>
                  <a:pt x="156" y="608"/>
                  <a:pt x="155" y="594"/>
                </a:cubicBezTo>
                <a:cubicBezTo>
                  <a:pt x="154" y="580"/>
                  <a:pt x="160" y="568"/>
                  <a:pt x="167" y="550"/>
                </a:cubicBezTo>
                <a:cubicBezTo>
                  <a:pt x="174" y="532"/>
                  <a:pt x="193" y="507"/>
                  <a:pt x="197" y="484"/>
                </a:cubicBezTo>
                <a:cubicBezTo>
                  <a:pt x="201" y="461"/>
                  <a:pt x="189" y="434"/>
                  <a:pt x="189" y="412"/>
                </a:cubicBezTo>
                <a:cubicBezTo>
                  <a:pt x="189" y="390"/>
                  <a:pt x="203" y="367"/>
                  <a:pt x="199" y="350"/>
                </a:cubicBezTo>
                <a:cubicBezTo>
                  <a:pt x="195" y="333"/>
                  <a:pt x="168" y="323"/>
                  <a:pt x="167" y="310"/>
                </a:cubicBezTo>
                <a:cubicBezTo>
                  <a:pt x="166" y="297"/>
                  <a:pt x="192" y="282"/>
                  <a:pt x="195" y="272"/>
                </a:cubicBezTo>
                <a:cubicBezTo>
                  <a:pt x="198" y="262"/>
                  <a:pt x="186" y="256"/>
                  <a:pt x="187" y="250"/>
                </a:cubicBezTo>
                <a:cubicBezTo>
                  <a:pt x="188" y="244"/>
                  <a:pt x="200" y="244"/>
                  <a:pt x="201" y="238"/>
                </a:cubicBezTo>
                <a:cubicBezTo>
                  <a:pt x="202" y="232"/>
                  <a:pt x="193" y="226"/>
                  <a:pt x="195" y="214"/>
                </a:cubicBezTo>
                <a:cubicBezTo>
                  <a:pt x="197" y="202"/>
                  <a:pt x="206" y="183"/>
                  <a:pt x="215" y="164"/>
                </a:cubicBezTo>
                <a:cubicBezTo>
                  <a:pt x="224" y="145"/>
                  <a:pt x="243" y="120"/>
                  <a:pt x="247" y="100"/>
                </a:cubicBezTo>
                <a:cubicBezTo>
                  <a:pt x="251" y="80"/>
                  <a:pt x="231" y="55"/>
                  <a:pt x="237" y="44"/>
                </a:cubicBezTo>
                <a:cubicBezTo>
                  <a:pt x="243" y="33"/>
                  <a:pt x="270" y="43"/>
                  <a:pt x="281" y="36"/>
                </a:cubicBezTo>
                <a:cubicBezTo>
                  <a:pt x="292" y="29"/>
                  <a:pt x="293" y="5"/>
                  <a:pt x="305" y="4"/>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Freeform 8"/>
          <p:cNvSpPr>
            <a:spLocks/>
          </p:cNvSpPr>
          <p:nvPr userDrawn="1"/>
        </p:nvSpPr>
        <p:spPr bwMode="auto">
          <a:xfrm>
            <a:off x="2252663" y="3486150"/>
            <a:ext cx="576262" cy="673100"/>
          </a:xfrm>
          <a:custGeom>
            <a:avLst/>
            <a:gdLst>
              <a:gd name="T0" fmla="*/ 35 w 363"/>
              <a:gd name="T1" fmla="*/ 0 h 424"/>
              <a:gd name="T2" fmla="*/ 5 w 363"/>
              <a:gd name="T3" fmla="*/ 48 h 424"/>
              <a:gd name="T4" fmla="*/ 63 w 363"/>
              <a:gd name="T5" fmla="*/ 64 h 424"/>
              <a:gd name="T6" fmla="*/ 55 w 363"/>
              <a:gd name="T7" fmla="*/ 236 h 424"/>
              <a:gd name="T8" fmla="*/ 23 w 363"/>
              <a:gd name="T9" fmla="*/ 318 h 424"/>
              <a:gd name="T10" fmla="*/ 31 w 363"/>
              <a:gd name="T11" fmla="*/ 360 h 424"/>
              <a:gd name="T12" fmla="*/ 19 w 363"/>
              <a:gd name="T13" fmla="*/ 420 h 424"/>
              <a:gd name="T14" fmla="*/ 75 w 363"/>
              <a:gd name="T15" fmla="*/ 386 h 424"/>
              <a:gd name="T16" fmla="*/ 203 w 363"/>
              <a:gd name="T17" fmla="*/ 336 h 424"/>
              <a:gd name="T18" fmla="*/ 259 w 363"/>
              <a:gd name="T19" fmla="*/ 302 h 424"/>
              <a:gd name="T20" fmla="*/ 259 w 363"/>
              <a:gd name="T21" fmla="*/ 276 h 424"/>
              <a:gd name="T22" fmla="*/ 345 w 363"/>
              <a:gd name="T23" fmla="*/ 200 h 424"/>
              <a:gd name="T24" fmla="*/ 355 w 363"/>
              <a:gd name="T25" fmla="*/ 102 h 424"/>
              <a:gd name="T26" fmla="*/ 295 w 363"/>
              <a:gd name="T27" fmla="*/ 132 h 424"/>
              <a:gd name="T28" fmla="*/ 267 w 363"/>
              <a:gd name="T29" fmla="*/ 80 h 424"/>
              <a:gd name="T30" fmla="*/ 203 w 363"/>
              <a:gd name="T31" fmla="*/ 104 h 424"/>
              <a:gd name="T32" fmla="*/ 155 w 363"/>
              <a:gd name="T33" fmla="*/ 52 h 424"/>
              <a:gd name="T34" fmla="*/ 125 w 363"/>
              <a:gd name="T35" fmla="*/ 48 h 424"/>
              <a:gd name="T36" fmla="*/ 75 w 363"/>
              <a:gd name="T37" fmla="*/ 28 h 424"/>
              <a:gd name="T38" fmla="*/ 35 w 363"/>
              <a:gd name="T39"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3" h="424">
                <a:moveTo>
                  <a:pt x="35" y="0"/>
                </a:moveTo>
                <a:cubicBezTo>
                  <a:pt x="23" y="5"/>
                  <a:pt x="0" y="37"/>
                  <a:pt x="5" y="48"/>
                </a:cubicBezTo>
                <a:cubicBezTo>
                  <a:pt x="10" y="59"/>
                  <a:pt x="55" y="33"/>
                  <a:pt x="63" y="64"/>
                </a:cubicBezTo>
                <a:cubicBezTo>
                  <a:pt x="71" y="95"/>
                  <a:pt x="62" y="194"/>
                  <a:pt x="55" y="236"/>
                </a:cubicBezTo>
                <a:cubicBezTo>
                  <a:pt x="48" y="278"/>
                  <a:pt x="27" y="297"/>
                  <a:pt x="23" y="318"/>
                </a:cubicBezTo>
                <a:cubicBezTo>
                  <a:pt x="19" y="339"/>
                  <a:pt x="32" y="343"/>
                  <a:pt x="31" y="360"/>
                </a:cubicBezTo>
                <a:cubicBezTo>
                  <a:pt x="30" y="377"/>
                  <a:pt x="12" y="416"/>
                  <a:pt x="19" y="420"/>
                </a:cubicBezTo>
                <a:cubicBezTo>
                  <a:pt x="26" y="424"/>
                  <a:pt x="45" y="400"/>
                  <a:pt x="75" y="386"/>
                </a:cubicBezTo>
                <a:cubicBezTo>
                  <a:pt x="105" y="372"/>
                  <a:pt x="173" y="350"/>
                  <a:pt x="203" y="336"/>
                </a:cubicBezTo>
                <a:cubicBezTo>
                  <a:pt x="233" y="322"/>
                  <a:pt x="250" y="312"/>
                  <a:pt x="259" y="302"/>
                </a:cubicBezTo>
                <a:cubicBezTo>
                  <a:pt x="268" y="292"/>
                  <a:pt x="245" y="293"/>
                  <a:pt x="259" y="276"/>
                </a:cubicBezTo>
                <a:cubicBezTo>
                  <a:pt x="273" y="259"/>
                  <a:pt x="329" y="229"/>
                  <a:pt x="345" y="200"/>
                </a:cubicBezTo>
                <a:cubicBezTo>
                  <a:pt x="361" y="171"/>
                  <a:pt x="363" y="113"/>
                  <a:pt x="355" y="102"/>
                </a:cubicBezTo>
                <a:cubicBezTo>
                  <a:pt x="347" y="91"/>
                  <a:pt x="310" y="136"/>
                  <a:pt x="295" y="132"/>
                </a:cubicBezTo>
                <a:cubicBezTo>
                  <a:pt x="280" y="128"/>
                  <a:pt x="282" y="85"/>
                  <a:pt x="267" y="80"/>
                </a:cubicBezTo>
                <a:cubicBezTo>
                  <a:pt x="252" y="75"/>
                  <a:pt x="222" y="109"/>
                  <a:pt x="203" y="104"/>
                </a:cubicBezTo>
                <a:cubicBezTo>
                  <a:pt x="184" y="99"/>
                  <a:pt x="168" y="61"/>
                  <a:pt x="155" y="52"/>
                </a:cubicBezTo>
                <a:cubicBezTo>
                  <a:pt x="142" y="43"/>
                  <a:pt x="138" y="52"/>
                  <a:pt x="125" y="48"/>
                </a:cubicBezTo>
                <a:cubicBezTo>
                  <a:pt x="112" y="44"/>
                  <a:pt x="90" y="36"/>
                  <a:pt x="75" y="28"/>
                </a:cubicBezTo>
                <a:cubicBezTo>
                  <a:pt x="60" y="20"/>
                  <a:pt x="43" y="6"/>
                  <a:pt x="35" y="0"/>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3" name="Freeform 9"/>
          <p:cNvSpPr>
            <a:spLocks/>
          </p:cNvSpPr>
          <p:nvPr userDrawn="1"/>
        </p:nvSpPr>
        <p:spPr bwMode="auto">
          <a:xfrm>
            <a:off x="1555750" y="2740025"/>
            <a:ext cx="554038" cy="617538"/>
          </a:xfrm>
          <a:custGeom>
            <a:avLst/>
            <a:gdLst>
              <a:gd name="T0" fmla="*/ 2 w 349"/>
              <a:gd name="T1" fmla="*/ 30 h 389"/>
              <a:gd name="T2" fmla="*/ 24 w 349"/>
              <a:gd name="T3" fmla="*/ 2 h 389"/>
              <a:gd name="T4" fmla="*/ 126 w 349"/>
              <a:gd name="T5" fmla="*/ 16 h 389"/>
              <a:gd name="T6" fmla="*/ 180 w 349"/>
              <a:gd name="T7" fmla="*/ 8 h 389"/>
              <a:gd name="T8" fmla="*/ 214 w 349"/>
              <a:gd name="T9" fmla="*/ 42 h 389"/>
              <a:gd name="T10" fmla="*/ 242 w 349"/>
              <a:gd name="T11" fmla="*/ 38 h 389"/>
              <a:gd name="T12" fmla="*/ 310 w 349"/>
              <a:gd name="T13" fmla="*/ 90 h 389"/>
              <a:gd name="T14" fmla="*/ 324 w 349"/>
              <a:gd name="T15" fmla="*/ 114 h 389"/>
              <a:gd name="T16" fmla="*/ 348 w 349"/>
              <a:gd name="T17" fmla="*/ 114 h 389"/>
              <a:gd name="T18" fmla="*/ 333 w 349"/>
              <a:gd name="T19" fmla="*/ 147 h 389"/>
              <a:gd name="T20" fmla="*/ 346 w 349"/>
              <a:gd name="T21" fmla="*/ 246 h 389"/>
              <a:gd name="T22" fmla="*/ 320 w 349"/>
              <a:gd name="T23" fmla="*/ 300 h 389"/>
              <a:gd name="T24" fmla="*/ 312 w 349"/>
              <a:gd name="T25" fmla="*/ 340 h 389"/>
              <a:gd name="T26" fmla="*/ 278 w 349"/>
              <a:gd name="T27" fmla="*/ 358 h 389"/>
              <a:gd name="T28" fmla="*/ 254 w 349"/>
              <a:gd name="T29" fmla="*/ 384 h 389"/>
              <a:gd name="T30" fmla="*/ 206 w 349"/>
              <a:gd name="T31" fmla="*/ 328 h 389"/>
              <a:gd name="T32" fmla="*/ 168 w 349"/>
              <a:gd name="T33" fmla="*/ 290 h 389"/>
              <a:gd name="T34" fmla="*/ 172 w 349"/>
              <a:gd name="T35" fmla="*/ 256 h 389"/>
              <a:gd name="T36" fmla="*/ 130 w 349"/>
              <a:gd name="T37" fmla="*/ 224 h 389"/>
              <a:gd name="T38" fmla="*/ 120 w 349"/>
              <a:gd name="T39" fmla="*/ 150 h 389"/>
              <a:gd name="T40" fmla="*/ 82 w 349"/>
              <a:gd name="T41" fmla="*/ 102 h 389"/>
              <a:gd name="T42" fmla="*/ 66 w 349"/>
              <a:gd name="T43" fmla="*/ 94 h 389"/>
              <a:gd name="T44" fmla="*/ 38 w 349"/>
              <a:gd name="T45" fmla="*/ 34 h 389"/>
              <a:gd name="T46" fmla="*/ 2 w 349"/>
              <a:gd name="T47" fmla="*/ 3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9" h="389">
                <a:moveTo>
                  <a:pt x="2" y="30"/>
                </a:moveTo>
                <a:cubicBezTo>
                  <a:pt x="0" y="20"/>
                  <a:pt x="3" y="4"/>
                  <a:pt x="24" y="2"/>
                </a:cubicBezTo>
                <a:cubicBezTo>
                  <a:pt x="45" y="0"/>
                  <a:pt x="100" y="15"/>
                  <a:pt x="126" y="16"/>
                </a:cubicBezTo>
                <a:cubicBezTo>
                  <a:pt x="152" y="17"/>
                  <a:pt x="165" y="4"/>
                  <a:pt x="180" y="8"/>
                </a:cubicBezTo>
                <a:cubicBezTo>
                  <a:pt x="195" y="12"/>
                  <a:pt x="204" y="37"/>
                  <a:pt x="214" y="42"/>
                </a:cubicBezTo>
                <a:cubicBezTo>
                  <a:pt x="224" y="47"/>
                  <a:pt x="226" y="30"/>
                  <a:pt x="242" y="38"/>
                </a:cubicBezTo>
                <a:cubicBezTo>
                  <a:pt x="258" y="46"/>
                  <a:pt x="297" y="78"/>
                  <a:pt x="310" y="90"/>
                </a:cubicBezTo>
                <a:cubicBezTo>
                  <a:pt x="323" y="102"/>
                  <a:pt x="318" y="110"/>
                  <a:pt x="324" y="114"/>
                </a:cubicBezTo>
                <a:cubicBezTo>
                  <a:pt x="330" y="118"/>
                  <a:pt x="347" y="109"/>
                  <a:pt x="348" y="114"/>
                </a:cubicBezTo>
                <a:cubicBezTo>
                  <a:pt x="349" y="119"/>
                  <a:pt x="333" y="125"/>
                  <a:pt x="333" y="147"/>
                </a:cubicBezTo>
                <a:cubicBezTo>
                  <a:pt x="333" y="169"/>
                  <a:pt x="348" y="221"/>
                  <a:pt x="346" y="246"/>
                </a:cubicBezTo>
                <a:cubicBezTo>
                  <a:pt x="344" y="271"/>
                  <a:pt x="326" y="284"/>
                  <a:pt x="320" y="300"/>
                </a:cubicBezTo>
                <a:cubicBezTo>
                  <a:pt x="314" y="316"/>
                  <a:pt x="319" y="330"/>
                  <a:pt x="312" y="340"/>
                </a:cubicBezTo>
                <a:cubicBezTo>
                  <a:pt x="305" y="350"/>
                  <a:pt x="288" y="351"/>
                  <a:pt x="278" y="358"/>
                </a:cubicBezTo>
                <a:cubicBezTo>
                  <a:pt x="268" y="365"/>
                  <a:pt x="266" y="389"/>
                  <a:pt x="254" y="384"/>
                </a:cubicBezTo>
                <a:cubicBezTo>
                  <a:pt x="242" y="379"/>
                  <a:pt x="220" y="344"/>
                  <a:pt x="206" y="328"/>
                </a:cubicBezTo>
                <a:cubicBezTo>
                  <a:pt x="192" y="312"/>
                  <a:pt x="174" y="302"/>
                  <a:pt x="168" y="290"/>
                </a:cubicBezTo>
                <a:cubicBezTo>
                  <a:pt x="162" y="278"/>
                  <a:pt x="178" y="267"/>
                  <a:pt x="172" y="256"/>
                </a:cubicBezTo>
                <a:cubicBezTo>
                  <a:pt x="166" y="245"/>
                  <a:pt x="139" y="242"/>
                  <a:pt x="130" y="224"/>
                </a:cubicBezTo>
                <a:cubicBezTo>
                  <a:pt x="121" y="206"/>
                  <a:pt x="128" y="170"/>
                  <a:pt x="120" y="150"/>
                </a:cubicBezTo>
                <a:cubicBezTo>
                  <a:pt x="112" y="130"/>
                  <a:pt x="91" y="111"/>
                  <a:pt x="82" y="102"/>
                </a:cubicBezTo>
                <a:cubicBezTo>
                  <a:pt x="73" y="93"/>
                  <a:pt x="73" y="105"/>
                  <a:pt x="66" y="94"/>
                </a:cubicBezTo>
                <a:cubicBezTo>
                  <a:pt x="59" y="83"/>
                  <a:pt x="49" y="45"/>
                  <a:pt x="38" y="34"/>
                </a:cubicBezTo>
                <a:cubicBezTo>
                  <a:pt x="27" y="23"/>
                  <a:pt x="9" y="31"/>
                  <a:pt x="2" y="3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Freeform 10"/>
          <p:cNvSpPr>
            <a:spLocks/>
          </p:cNvSpPr>
          <p:nvPr userDrawn="1"/>
        </p:nvSpPr>
        <p:spPr bwMode="auto">
          <a:xfrm>
            <a:off x="3302000" y="3160713"/>
            <a:ext cx="665163" cy="684212"/>
          </a:xfrm>
          <a:custGeom>
            <a:avLst/>
            <a:gdLst>
              <a:gd name="T0" fmla="*/ 18 w 419"/>
              <a:gd name="T1" fmla="*/ 11 h 431"/>
              <a:gd name="T2" fmla="*/ 136 w 419"/>
              <a:gd name="T3" fmla="*/ 29 h 431"/>
              <a:gd name="T4" fmla="*/ 272 w 419"/>
              <a:gd name="T5" fmla="*/ 7 h 431"/>
              <a:gd name="T6" fmla="*/ 302 w 419"/>
              <a:gd name="T7" fmla="*/ 73 h 431"/>
              <a:gd name="T8" fmla="*/ 362 w 419"/>
              <a:gd name="T9" fmla="*/ 109 h 431"/>
              <a:gd name="T10" fmla="*/ 344 w 419"/>
              <a:gd name="T11" fmla="*/ 135 h 431"/>
              <a:gd name="T12" fmla="*/ 360 w 419"/>
              <a:gd name="T13" fmla="*/ 167 h 431"/>
              <a:gd name="T14" fmla="*/ 338 w 419"/>
              <a:gd name="T15" fmla="*/ 195 h 431"/>
              <a:gd name="T16" fmla="*/ 364 w 419"/>
              <a:gd name="T17" fmla="*/ 231 h 431"/>
              <a:gd name="T18" fmla="*/ 352 w 419"/>
              <a:gd name="T19" fmla="*/ 277 h 431"/>
              <a:gd name="T20" fmla="*/ 378 w 419"/>
              <a:gd name="T21" fmla="*/ 335 h 431"/>
              <a:gd name="T22" fmla="*/ 398 w 419"/>
              <a:gd name="T23" fmla="*/ 363 h 431"/>
              <a:gd name="T24" fmla="*/ 380 w 419"/>
              <a:gd name="T25" fmla="*/ 387 h 431"/>
              <a:gd name="T26" fmla="*/ 414 w 419"/>
              <a:gd name="T27" fmla="*/ 417 h 431"/>
              <a:gd name="T28" fmla="*/ 348 w 419"/>
              <a:gd name="T29" fmla="*/ 429 h 431"/>
              <a:gd name="T30" fmla="*/ 292 w 419"/>
              <a:gd name="T31" fmla="*/ 423 h 431"/>
              <a:gd name="T32" fmla="*/ 266 w 419"/>
              <a:gd name="T33" fmla="*/ 381 h 431"/>
              <a:gd name="T34" fmla="*/ 242 w 419"/>
              <a:gd name="T35" fmla="*/ 383 h 431"/>
              <a:gd name="T36" fmla="*/ 210 w 419"/>
              <a:gd name="T37" fmla="*/ 331 h 431"/>
              <a:gd name="T38" fmla="*/ 184 w 419"/>
              <a:gd name="T39" fmla="*/ 305 h 431"/>
              <a:gd name="T40" fmla="*/ 220 w 419"/>
              <a:gd name="T41" fmla="*/ 293 h 431"/>
              <a:gd name="T42" fmla="*/ 220 w 419"/>
              <a:gd name="T43" fmla="*/ 247 h 431"/>
              <a:gd name="T44" fmla="*/ 198 w 419"/>
              <a:gd name="T45" fmla="*/ 245 h 431"/>
              <a:gd name="T46" fmla="*/ 176 w 419"/>
              <a:gd name="T47" fmla="*/ 227 h 431"/>
              <a:gd name="T48" fmla="*/ 132 w 419"/>
              <a:gd name="T49" fmla="*/ 167 h 431"/>
              <a:gd name="T50" fmla="*/ 68 w 419"/>
              <a:gd name="T51" fmla="*/ 145 h 431"/>
              <a:gd name="T52" fmla="*/ 30 w 419"/>
              <a:gd name="T53" fmla="*/ 59 h 431"/>
              <a:gd name="T54" fmla="*/ 18 w 419"/>
              <a:gd name="T55" fmla="*/ 1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19" h="431">
                <a:moveTo>
                  <a:pt x="18" y="11"/>
                </a:moveTo>
                <a:cubicBezTo>
                  <a:pt x="36" y="6"/>
                  <a:pt x="94" y="30"/>
                  <a:pt x="136" y="29"/>
                </a:cubicBezTo>
                <a:cubicBezTo>
                  <a:pt x="178" y="28"/>
                  <a:pt x="244" y="0"/>
                  <a:pt x="272" y="7"/>
                </a:cubicBezTo>
                <a:cubicBezTo>
                  <a:pt x="300" y="14"/>
                  <a:pt x="287" y="56"/>
                  <a:pt x="302" y="73"/>
                </a:cubicBezTo>
                <a:cubicBezTo>
                  <a:pt x="317" y="90"/>
                  <a:pt x="355" y="99"/>
                  <a:pt x="362" y="109"/>
                </a:cubicBezTo>
                <a:cubicBezTo>
                  <a:pt x="369" y="119"/>
                  <a:pt x="344" y="125"/>
                  <a:pt x="344" y="135"/>
                </a:cubicBezTo>
                <a:cubicBezTo>
                  <a:pt x="344" y="145"/>
                  <a:pt x="361" y="157"/>
                  <a:pt x="360" y="167"/>
                </a:cubicBezTo>
                <a:cubicBezTo>
                  <a:pt x="359" y="177"/>
                  <a:pt x="337" y="184"/>
                  <a:pt x="338" y="195"/>
                </a:cubicBezTo>
                <a:cubicBezTo>
                  <a:pt x="339" y="206"/>
                  <a:pt x="362" y="217"/>
                  <a:pt x="364" y="231"/>
                </a:cubicBezTo>
                <a:cubicBezTo>
                  <a:pt x="366" y="245"/>
                  <a:pt x="350" y="260"/>
                  <a:pt x="352" y="277"/>
                </a:cubicBezTo>
                <a:cubicBezTo>
                  <a:pt x="354" y="294"/>
                  <a:pt x="370" y="321"/>
                  <a:pt x="378" y="335"/>
                </a:cubicBezTo>
                <a:cubicBezTo>
                  <a:pt x="386" y="349"/>
                  <a:pt x="398" y="354"/>
                  <a:pt x="398" y="363"/>
                </a:cubicBezTo>
                <a:cubicBezTo>
                  <a:pt x="398" y="372"/>
                  <a:pt x="377" y="378"/>
                  <a:pt x="380" y="387"/>
                </a:cubicBezTo>
                <a:cubicBezTo>
                  <a:pt x="383" y="396"/>
                  <a:pt x="419" y="410"/>
                  <a:pt x="414" y="417"/>
                </a:cubicBezTo>
                <a:cubicBezTo>
                  <a:pt x="409" y="424"/>
                  <a:pt x="368" y="428"/>
                  <a:pt x="348" y="429"/>
                </a:cubicBezTo>
                <a:cubicBezTo>
                  <a:pt x="328" y="430"/>
                  <a:pt x="306" y="431"/>
                  <a:pt x="292" y="423"/>
                </a:cubicBezTo>
                <a:cubicBezTo>
                  <a:pt x="278" y="415"/>
                  <a:pt x="274" y="388"/>
                  <a:pt x="266" y="381"/>
                </a:cubicBezTo>
                <a:cubicBezTo>
                  <a:pt x="258" y="374"/>
                  <a:pt x="251" y="391"/>
                  <a:pt x="242" y="383"/>
                </a:cubicBezTo>
                <a:cubicBezTo>
                  <a:pt x="233" y="375"/>
                  <a:pt x="220" y="344"/>
                  <a:pt x="210" y="331"/>
                </a:cubicBezTo>
                <a:cubicBezTo>
                  <a:pt x="200" y="318"/>
                  <a:pt x="182" y="311"/>
                  <a:pt x="184" y="305"/>
                </a:cubicBezTo>
                <a:cubicBezTo>
                  <a:pt x="186" y="299"/>
                  <a:pt x="214" y="302"/>
                  <a:pt x="220" y="293"/>
                </a:cubicBezTo>
                <a:cubicBezTo>
                  <a:pt x="226" y="284"/>
                  <a:pt x="224" y="255"/>
                  <a:pt x="220" y="247"/>
                </a:cubicBezTo>
                <a:cubicBezTo>
                  <a:pt x="216" y="239"/>
                  <a:pt x="205" y="248"/>
                  <a:pt x="198" y="245"/>
                </a:cubicBezTo>
                <a:cubicBezTo>
                  <a:pt x="191" y="242"/>
                  <a:pt x="187" y="240"/>
                  <a:pt x="176" y="227"/>
                </a:cubicBezTo>
                <a:cubicBezTo>
                  <a:pt x="165" y="214"/>
                  <a:pt x="150" y="181"/>
                  <a:pt x="132" y="167"/>
                </a:cubicBezTo>
                <a:cubicBezTo>
                  <a:pt x="114" y="153"/>
                  <a:pt x="85" y="163"/>
                  <a:pt x="68" y="145"/>
                </a:cubicBezTo>
                <a:cubicBezTo>
                  <a:pt x="51" y="127"/>
                  <a:pt x="38" y="81"/>
                  <a:pt x="30" y="59"/>
                </a:cubicBezTo>
                <a:cubicBezTo>
                  <a:pt x="22" y="37"/>
                  <a:pt x="0" y="21"/>
                  <a:pt x="18" y="11"/>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Freeform 11"/>
          <p:cNvSpPr>
            <a:spLocks/>
          </p:cNvSpPr>
          <p:nvPr userDrawn="1"/>
        </p:nvSpPr>
        <p:spPr bwMode="auto">
          <a:xfrm>
            <a:off x="2259013" y="4445000"/>
            <a:ext cx="2146300" cy="1941513"/>
          </a:xfrm>
          <a:custGeom>
            <a:avLst/>
            <a:gdLst>
              <a:gd name="T0" fmla="*/ 1045 w 1352"/>
              <a:gd name="T1" fmla="*/ 2 h 1223"/>
              <a:gd name="T2" fmla="*/ 1153 w 1352"/>
              <a:gd name="T3" fmla="*/ 78 h 1223"/>
              <a:gd name="T4" fmla="*/ 1225 w 1352"/>
              <a:gd name="T5" fmla="*/ 132 h 1223"/>
              <a:gd name="T6" fmla="*/ 1269 w 1352"/>
              <a:gd name="T7" fmla="*/ 262 h 1223"/>
              <a:gd name="T8" fmla="*/ 1277 w 1352"/>
              <a:gd name="T9" fmla="*/ 372 h 1223"/>
              <a:gd name="T10" fmla="*/ 1305 w 1352"/>
              <a:gd name="T11" fmla="*/ 446 h 1223"/>
              <a:gd name="T12" fmla="*/ 1279 w 1352"/>
              <a:gd name="T13" fmla="*/ 532 h 1223"/>
              <a:gd name="T14" fmla="*/ 1349 w 1352"/>
              <a:gd name="T15" fmla="*/ 646 h 1223"/>
              <a:gd name="T16" fmla="*/ 1347 w 1352"/>
              <a:gd name="T17" fmla="*/ 716 h 1223"/>
              <a:gd name="T18" fmla="*/ 1279 w 1352"/>
              <a:gd name="T19" fmla="*/ 798 h 1223"/>
              <a:gd name="T20" fmla="*/ 1235 w 1352"/>
              <a:gd name="T21" fmla="*/ 808 h 1223"/>
              <a:gd name="T22" fmla="*/ 1237 w 1352"/>
              <a:gd name="T23" fmla="*/ 970 h 1223"/>
              <a:gd name="T24" fmla="*/ 1201 w 1352"/>
              <a:gd name="T25" fmla="*/ 848 h 1223"/>
              <a:gd name="T26" fmla="*/ 1175 w 1352"/>
              <a:gd name="T27" fmla="*/ 790 h 1223"/>
              <a:gd name="T28" fmla="*/ 1129 w 1352"/>
              <a:gd name="T29" fmla="*/ 690 h 1223"/>
              <a:gd name="T30" fmla="*/ 1071 w 1352"/>
              <a:gd name="T31" fmla="*/ 766 h 1223"/>
              <a:gd name="T32" fmla="*/ 1057 w 1352"/>
              <a:gd name="T33" fmla="*/ 930 h 1223"/>
              <a:gd name="T34" fmla="*/ 1005 w 1352"/>
              <a:gd name="T35" fmla="*/ 1204 h 1223"/>
              <a:gd name="T36" fmla="*/ 947 w 1352"/>
              <a:gd name="T37" fmla="*/ 1130 h 1223"/>
              <a:gd name="T38" fmla="*/ 963 w 1352"/>
              <a:gd name="T39" fmla="*/ 1058 h 1223"/>
              <a:gd name="T40" fmla="*/ 907 w 1352"/>
              <a:gd name="T41" fmla="*/ 1118 h 1223"/>
              <a:gd name="T42" fmla="*/ 655 w 1352"/>
              <a:gd name="T43" fmla="*/ 1010 h 1223"/>
              <a:gd name="T44" fmla="*/ 615 w 1352"/>
              <a:gd name="T45" fmla="*/ 854 h 1223"/>
              <a:gd name="T46" fmla="*/ 621 w 1352"/>
              <a:gd name="T47" fmla="*/ 758 h 1223"/>
              <a:gd name="T48" fmla="*/ 651 w 1352"/>
              <a:gd name="T49" fmla="*/ 670 h 1223"/>
              <a:gd name="T50" fmla="*/ 557 w 1352"/>
              <a:gd name="T51" fmla="*/ 604 h 1223"/>
              <a:gd name="T52" fmla="*/ 473 w 1352"/>
              <a:gd name="T53" fmla="*/ 556 h 1223"/>
              <a:gd name="T54" fmla="*/ 461 w 1352"/>
              <a:gd name="T55" fmla="*/ 604 h 1223"/>
              <a:gd name="T56" fmla="*/ 447 w 1352"/>
              <a:gd name="T57" fmla="*/ 670 h 1223"/>
              <a:gd name="T58" fmla="*/ 397 w 1352"/>
              <a:gd name="T59" fmla="*/ 654 h 1223"/>
              <a:gd name="T60" fmla="*/ 371 w 1352"/>
              <a:gd name="T61" fmla="*/ 622 h 1223"/>
              <a:gd name="T62" fmla="*/ 323 w 1352"/>
              <a:gd name="T63" fmla="*/ 666 h 1223"/>
              <a:gd name="T64" fmla="*/ 267 w 1352"/>
              <a:gd name="T65" fmla="*/ 670 h 1223"/>
              <a:gd name="T66" fmla="*/ 267 w 1352"/>
              <a:gd name="T67" fmla="*/ 594 h 1223"/>
              <a:gd name="T68" fmla="*/ 167 w 1352"/>
              <a:gd name="T69" fmla="*/ 638 h 1223"/>
              <a:gd name="T70" fmla="*/ 143 w 1352"/>
              <a:gd name="T71" fmla="*/ 700 h 1223"/>
              <a:gd name="T72" fmla="*/ 85 w 1352"/>
              <a:gd name="T73" fmla="*/ 820 h 1223"/>
              <a:gd name="T74" fmla="*/ 29 w 1352"/>
              <a:gd name="T75" fmla="*/ 814 h 1223"/>
              <a:gd name="T76" fmla="*/ 45 w 1352"/>
              <a:gd name="T77" fmla="*/ 720 h 1223"/>
              <a:gd name="T78" fmla="*/ 121 w 1352"/>
              <a:gd name="T79" fmla="*/ 512 h 1223"/>
              <a:gd name="T80" fmla="*/ 231 w 1352"/>
              <a:gd name="T81" fmla="*/ 470 h 1223"/>
              <a:gd name="T82" fmla="*/ 325 w 1352"/>
              <a:gd name="T83" fmla="*/ 452 h 1223"/>
              <a:gd name="T84" fmla="*/ 323 w 1352"/>
              <a:gd name="T85" fmla="*/ 400 h 1223"/>
              <a:gd name="T86" fmla="*/ 395 w 1352"/>
              <a:gd name="T87" fmla="*/ 362 h 1223"/>
              <a:gd name="T88" fmla="*/ 549 w 1352"/>
              <a:gd name="T89" fmla="*/ 362 h 1223"/>
              <a:gd name="T90" fmla="*/ 507 w 1352"/>
              <a:gd name="T91" fmla="*/ 520 h 1223"/>
              <a:gd name="T92" fmla="*/ 667 w 1352"/>
              <a:gd name="T93" fmla="*/ 450 h 1223"/>
              <a:gd name="T94" fmla="*/ 727 w 1352"/>
              <a:gd name="T95" fmla="*/ 330 h 1223"/>
              <a:gd name="T96" fmla="*/ 831 w 1352"/>
              <a:gd name="T97" fmla="*/ 214 h 1223"/>
              <a:gd name="T98" fmla="*/ 947 w 1352"/>
              <a:gd name="T99" fmla="*/ 254 h 1223"/>
              <a:gd name="T100" fmla="*/ 977 w 1352"/>
              <a:gd name="T101" fmla="*/ 222 h 1223"/>
              <a:gd name="T102" fmla="*/ 1037 w 1352"/>
              <a:gd name="T103" fmla="*/ 168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52" h="1223">
                <a:moveTo>
                  <a:pt x="991" y="34"/>
                </a:moveTo>
                <a:cubicBezTo>
                  <a:pt x="994" y="5"/>
                  <a:pt x="1033" y="0"/>
                  <a:pt x="1045" y="2"/>
                </a:cubicBezTo>
                <a:cubicBezTo>
                  <a:pt x="1057" y="4"/>
                  <a:pt x="1047" y="31"/>
                  <a:pt x="1065" y="44"/>
                </a:cubicBezTo>
                <a:cubicBezTo>
                  <a:pt x="1083" y="57"/>
                  <a:pt x="1133" y="60"/>
                  <a:pt x="1153" y="78"/>
                </a:cubicBezTo>
                <a:cubicBezTo>
                  <a:pt x="1173" y="96"/>
                  <a:pt x="1175" y="141"/>
                  <a:pt x="1187" y="150"/>
                </a:cubicBezTo>
                <a:cubicBezTo>
                  <a:pt x="1199" y="159"/>
                  <a:pt x="1219" y="126"/>
                  <a:pt x="1225" y="132"/>
                </a:cubicBezTo>
                <a:cubicBezTo>
                  <a:pt x="1231" y="138"/>
                  <a:pt x="1214" y="164"/>
                  <a:pt x="1221" y="186"/>
                </a:cubicBezTo>
                <a:cubicBezTo>
                  <a:pt x="1228" y="208"/>
                  <a:pt x="1272" y="238"/>
                  <a:pt x="1269" y="262"/>
                </a:cubicBezTo>
                <a:cubicBezTo>
                  <a:pt x="1266" y="286"/>
                  <a:pt x="1202" y="310"/>
                  <a:pt x="1203" y="328"/>
                </a:cubicBezTo>
                <a:cubicBezTo>
                  <a:pt x="1204" y="346"/>
                  <a:pt x="1265" y="352"/>
                  <a:pt x="1277" y="372"/>
                </a:cubicBezTo>
                <a:cubicBezTo>
                  <a:pt x="1289" y="392"/>
                  <a:pt x="1268" y="434"/>
                  <a:pt x="1273" y="446"/>
                </a:cubicBezTo>
                <a:cubicBezTo>
                  <a:pt x="1278" y="458"/>
                  <a:pt x="1301" y="436"/>
                  <a:pt x="1305" y="446"/>
                </a:cubicBezTo>
                <a:cubicBezTo>
                  <a:pt x="1309" y="456"/>
                  <a:pt x="1303" y="490"/>
                  <a:pt x="1299" y="504"/>
                </a:cubicBezTo>
                <a:cubicBezTo>
                  <a:pt x="1295" y="518"/>
                  <a:pt x="1272" y="518"/>
                  <a:pt x="1279" y="532"/>
                </a:cubicBezTo>
                <a:cubicBezTo>
                  <a:pt x="1286" y="546"/>
                  <a:pt x="1327" y="569"/>
                  <a:pt x="1339" y="588"/>
                </a:cubicBezTo>
                <a:cubicBezTo>
                  <a:pt x="1351" y="607"/>
                  <a:pt x="1349" y="632"/>
                  <a:pt x="1349" y="646"/>
                </a:cubicBezTo>
                <a:cubicBezTo>
                  <a:pt x="1349" y="660"/>
                  <a:pt x="1337" y="660"/>
                  <a:pt x="1337" y="672"/>
                </a:cubicBezTo>
                <a:cubicBezTo>
                  <a:pt x="1337" y="684"/>
                  <a:pt x="1352" y="695"/>
                  <a:pt x="1347" y="716"/>
                </a:cubicBezTo>
                <a:cubicBezTo>
                  <a:pt x="1342" y="737"/>
                  <a:pt x="1320" y="784"/>
                  <a:pt x="1309" y="798"/>
                </a:cubicBezTo>
                <a:cubicBezTo>
                  <a:pt x="1298" y="812"/>
                  <a:pt x="1285" y="791"/>
                  <a:pt x="1279" y="798"/>
                </a:cubicBezTo>
                <a:cubicBezTo>
                  <a:pt x="1273" y="805"/>
                  <a:pt x="1280" y="836"/>
                  <a:pt x="1273" y="838"/>
                </a:cubicBezTo>
                <a:cubicBezTo>
                  <a:pt x="1266" y="840"/>
                  <a:pt x="1239" y="804"/>
                  <a:pt x="1235" y="808"/>
                </a:cubicBezTo>
                <a:cubicBezTo>
                  <a:pt x="1231" y="812"/>
                  <a:pt x="1251" y="835"/>
                  <a:pt x="1251" y="862"/>
                </a:cubicBezTo>
                <a:cubicBezTo>
                  <a:pt x="1251" y="889"/>
                  <a:pt x="1244" y="960"/>
                  <a:pt x="1237" y="970"/>
                </a:cubicBezTo>
                <a:cubicBezTo>
                  <a:pt x="1230" y="980"/>
                  <a:pt x="1213" y="944"/>
                  <a:pt x="1207" y="924"/>
                </a:cubicBezTo>
                <a:cubicBezTo>
                  <a:pt x="1201" y="904"/>
                  <a:pt x="1206" y="866"/>
                  <a:pt x="1201" y="848"/>
                </a:cubicBezTo>
                <a:cubicBezTo>
                  <a:pt x="1196" y="830"/>
                  <a:pt x="1183" y="828"/>
                  <a:pt x="1179" y="818"/>
                </a:cubicBezTo>
                <a:cubicBezTo>
                  <a:pt x="1175" y="808"/>
                  <a:pt x="1181" y="803"/>
                  <a:pt x="1175" y="790"/>
                </a:cubicBezTo>
                <a:cubicBezTo>
                  <a:pt x="1169" y="777"/>
                  <a:pt x="1153" y="759"/>
                  <a:pt x="1145" y="742"/>
                </a:cubicBezTo>
                <a:cubicBezTo>
                  <a:pt x="1137" y="725"/>
                  <a:pt x="1138" y="695"/>
                  <a:pt x="1129" y="690"/>
                </a:cubicBezTo>
                <a:cubicBezTo>
                  <a:pt x="1120" y="685"/>
                  <a:pt x="1099" y="699"/>
                  <a:pt x="1089" y="712"/>
                </a:cubicBezTo>
                <a:cubicBezTo>
                  <a:pt x="1079" y="725"/>
                  <a:pt x="1087" y="739"/>
                  <a:pt x="1071" y="766"/>
                </a:cubicBezTo>
                <a:cubicBezTo>
                  <a:pt x="1055" y="793"/>
                  <a:pt x="997" y="847"/>
                  <a:pt x="995" y="874"/>
                </a:cubicBezTo>
                <a:cubicBezTo>
                  <a:pt x="993" y="901"/>
                  <a:pt x="1039" y="900"/>
                  <a:pt x="1057" y="930"/>
                </a:cubicBezTo>
                <a:cubicBezTo>
                  <a:pt x="1075" y="960"/>
                  <a:pt x="1110" y="1010"/>
                  <a:pt x="1101" y="1056"/>
                </a:cubicBezTo>
                <a:cubicBezTo>
                  <a:pt x="1092" y="1102"/>
                  <a:pt x="1026" y="1185"/>
                  <a:pt x="1005" y="1204"/>
                </a:cubicBezTo>
                <a:cubicBezTo>
                  <a:pt x="984" y="1223"/>
                  <a:pt x="985" y="1182"/>
                  <a:pt x="975" y="1170"/>
                </a:cubicBezTo>
                <a:cubicBezTo>
                  <a:pt x="965" y="1158"/>
                  <a:pt x="947" y="1145"/>
                  <a:pt x="947" y="1130"/>
                </a:cubicBezTo>
                <a:cubicBezTo>
                  <a:pt x="947" y="1115"/>
                  <a:pt x="974" y="1092"/>
                  <a:pt x="977" y="1080"/>
                </a:cubicBezTo>
                <a:cubicBezTo>
                  <a:pt x="980" y="1068"/>
                  <a:pt x="970" y="1061"/>
                  <a:pt x="963" y="1058"/>
                </a:cubicBezTo>
                <a:cubicBezTo>
                  <a:pt x="956" y="1055"/>
                  <a:pt x="946" y="1052"/>
                  <a:pt x="937" y="1062"/>
                </a:cubicBezTo>
                <a:cubicBezTo>
                  <a:pt x="928" y="1072"/>
                  <a:pt x="920" y="1110"/>
                  <a:pt x="907" y="1118"/>
                </a:cubicBezTo>
                <a:cubicBezTo>
                  <a:pt x="894" y="1126"/>
                  <a:pt x="901" y="1130"/>
                  <a:pt x="859" y="1112"/>
                </a:cubicBezTo>
                <a:cubicBezTo>
                  <a:pt x="817" y="1094"/>
                  <a:pt x="694" y="1035"/>
                  <a:pt x="655" y="1010"/>
                </a:cubicBezTo>
                <a:cubicBezTo>
                  <a:pt x="616" y="985"/>
                  <a:pt x="632" y="988"/>
                  <a:pt x="625" y="962"/>
                </a:cubicBezTo>
                <a:cubicBezTo>
                  <a:pt x="618" y="936"/>
                  <a:pt x="619" y="873"/>
                  <a:pt x="615" y="854"/>
                </a:cubicBezTo>
                <a:cubicBezTo>
                  <a:pt x="611" y="835"/>
                  <a:pt x="598" y="866"/>
                  <a:pt x="599" y="850"/>
                </a:cubicBezTo>
                <a:cubicBezTo>
                  <a:pt x="600" y="834"/>
                  <a:pt x="610" y="785"/>
                  <a:pt x="621" y="758"/>
                </a:cubicBezTo>
                <a:cubicBezTo>
                  <a:pt x="632" y="731"/>
                  <a:pt x="662" y="705"/>
                  <a:pt x="667" y="690"/>
                </a:cubicBezTo>
                <a:cubicBezTo>
                  <a:pt x="672" y="675"/>
                  <a:pt x="659" y="682"/>
                  <a:pt x="651" y="670"/>
                </a:cubicBezTo>
                <a:cubicBezTo>
                  <a:pt x="643" y="658"/>
                  <a:pt x="633" y="629"/>
                  <a:pt x="617" y="618"/>
                </a:cubicBezTo>
                <a:cubicBezTo>
                  <a:pt x="601" y="607"/>
                  <a:pt x="572" y="611"/>
                  <a:pt x="557" y="604"/>
                </a:cubicBezTo>
                <a:cubicBezTo>
                  <a:pt x="542" y="597"/>
                  <a:pt x="543" y="582"/>
                  <a:pt x="529" y="574"/>
                </a:cubicBezTo>
                <a:cubicBezTo>
                  <a:pt x="515" y="566"/>
                  <a:pt x="487" y="555"/>
                  <a:pt x="473" y="556"/>
                </a:cubicBezTo>
                <a:cubicBezTo>
                  <a:pt x="459" y="557"/>
                  <a:pt x="447" y="574"/>
                  <a:pt x="445" y="582"/>
                </a:cubicBezTo>
                <a:cubicBezTo>
                  <a:pt x="443" y="590"/>
                  <a:pt x="464" y="595"/>
                  <a:pt x="461" y="604"/>
                </a:cubicBezTo>
                <a:cubicBezTo>
                  <a:pt x="458" y="613"/>
                  <a:pt x="429" y="627"/>
                  <a:pt x="427" y="638"/>
                </a:cubicBezTo>
                <a:cubicBezTo>
                  <a:pt x="425" y="649"/>
                  <a:pt x="445" y="662"/>
                  <a:pt x="447" y="670"/>
                </a:cubicBezTo>
                <a:cubicBezTo>
                  <a:pt x="449" y="678"/>
                  <a:pt x="445" y="689"/>
                  <a:pt x="437" y="686"/>
                </a:cubicBezTo>
                <a:cubicBezTo>
                  <a:pt x="429" y="683"/>
                  <a:pt x="410" y="659"/>
                  <a:pt x="397" y="654"/>
                </a:cubicBezTo>
                <a:cubicBezTo>
                  <a:pt x="384" y="649"/>
                  <a:pt x="361" y="661"/>
                  <a:pt x="357" y="656"/>
                </a:cubicBezTo>
                <a:cubicBezTo>
                  <a:pt x="353" y="651"/>
                  <a:pt x="373" y="632"/>
                  <a:pt x="371" y="622"/>
                </a:cubicBezTo>
                <a:cubicBezTo>
                  <a:pt x="369" y="612"/>
                  <a:pt x="353" y="591"/>
                  <a:pt x="345" y="598"/>
                </a:cubicBezTo>
                <a:cubicBezTo>
                  <a:pt x="337" y="605"/>
                  <a:pt x="331" y="659"/>
                  <a:pt x="323" y="666"/>
                </a:cubicBezTo>
                <a:cubicBezTo>
                  <a:pt x="315" y="673"/>
                  <a:pt x="306" y="641"/>
                  <a:pt x="297" y="642"/>
                </a:cubicBezTo>
                <a:cubicBezTo>
                  <a:pt x="288" y="643"/>
                  <a:pt x="272" y="672"/>
                  <a:pt x="267" y="670"/>
                </a:cubicBezTo>
                <a:cubicBezTo>
                  <a:pt x="262" y="668"/>
                  <a:pt x="269" y="643"/>
                  <a:pt x="269" y="630"/>
                </a:cubicBezTo>
                <a:cubicBezTo>
                  <a:pt x="269" y="617"/>
                  <a:pt x="280" y="600"/>
                  <a:pt x="267" y="594"/>
                </a:cubicBezTo>
                <a:cubicBezTo>
                  <a:pt x="254" y="588"/>
                  <a:pt x="206" y="585"/>
                  <a:pt x="189" y="592"/>
                </a:cubicBezTo>
                <a:cubicBezTo>
                  <a:pt x="172" y="599"/>
                  <a:pt x="176" y="625"/>
                  <a:pt x="167" y="638"/>
                </a:cubicBezTo>
                <a:cubicBezTo>
                  <a:pt x="158" y="651"/>
                  <a:pt x="141" y="662"/>
                  <a:pt x="137" y="672"/>
                </a:cubicBezTo>
                <a:cubicBezTo>
                  <a:pt x="133" y="682"/>
                  <a:pt x="147" y="689"/>
                  <a:pt x="143" y="700"/>
                </a:cubicBezTo>
                <a:cubicBezTo>
                  <a:pt x="139" y="711"/>
                  <a:pt x="121" y="716"/>
                  <a:pt x="111" y="736"/>
                </a:cubicBezTo>
                <a:cubicBezTo>
                  <a:pt x="101" y="756"/>
                  <a:pt x="94" y="804"/>
                  <a:pt x="85" y="820"/>
                </a:cubicBezTo>
                <a:cubicBezTo>
                  <a:pt x="76" y="836"/>
                  <a:pt x="68" y="835"/>
                  <a:pt x="59" y="834"/>
                </a:cubicBezTo>
                <a:cubicBezTo>
                  <a:pt x="50" y="833"/>
                  <a:pt x="38" y="826"/>
                  <a:pt x="29" y="814"/>
                </a:cubicBezTo>
                <a:cubicBezTo>
                  <a:pt x="20" y="802"/>
                  <a:pt x="0" y="776"/>
                  <a:pt x="3" y="760"/>
                </a:cubicBezTo>
                <a:cubicBezTo>
                  <a:pt x="6" y="744"/>
                  <a:pt x="35" y="742"/>
                  <a:pt x="45" y="720"/>
                </a:cubicBezTo>
                <a:cubicBezTo>
                  <a:pt x="55" y="698"/>
                  <a:pt x="52" y="665"/>
                  <a:pt x="65" y="630"/>
                </a:cubicBezTo>
                <a:cubicBezTo>
                  <a:pt x="78" y="595"/>
                  <a:pt x="98" y="535"/>
                  <a:pt x="121" y="512"/>
                </a:cubicBezTo>
                <a:cubicBezTo>
                  <a:pt x="144" y="489"/>
                  <a:pt x="183" y="499"/>
                  <a:pt x="201" y="492"/>
                </a:cubicBezTo>
                <a:cubicBezTo>
                  <a:pt x="219" y="485"/>
                  <a:pt x="219" y="472"/>
                  <a:pt x="231" y="470"/>
                </a:cubicBezTo>
                <a:cubicBezTo>
                  <a:pt x="243" y="468"/>
                  <a:pt x="257" y="481"/>
                  <a:pt x="273" y="478"/>
                </a:cubicBezTo>
                <a:cubicBezTo>
                  <a:pt x="289" y="475"/>
                  <a:pt x="320" y="461"/>
                  <a:pt x="325" y="452"/>
                </a:cubicBezTo>
                <a:cubicBezTo>
                  <a:pt x="330" y="443"/>
                  <a:pt x="303" y="431"/>
                  <a:pt x="303" y="422"/>
                </a:cubicBezTo>
                <a:cubicBezTo>
                  <a:pt x="303" y="413"/>
                  <a:pt x="316" y="410"/>
                  <a:pt x="323" y="400"/>
                </a:cubicBezTo>
                <a:cubicBezTo>
                  <a:pt x="330" y="390"/>
                  <a:pt x="331" y="366"/>
                  <a:pt x="343" y="360"/>
                </a:cubicBezTo>
                <a:cubicBezTo>
                  <a:pt x="355" y="354"/>
                  <a:pt x="369" y="368"/>
                  <a:pt x="395" y="362"/>
                </a:cubicBezTo>
                <a:cubicBezTo>
                  <a:pt x="421" y="356"/>
                  <a:pt x="473" y="324"/>
                  <a:pt x="499" y="324"/>
                </a:cubicBezTo>
                <a:cubicBezTo>
                  <a:pt x="525" y="324"/>
                  <a:pt x="538" y="342"/>
                  <a:pt x="549" y="362"/>
                </a:cubicBezTo>
                <a:cubicBezTo>
                  <a:pt x="560" y="382"/>
                  <a:pt x="574" y="418"/>
                  <a:pt x="567" y="444"/>
                </a:cubicBezTo>
                <a:cubicBezTo>
                  <a:pt x="560" y="470"/>
                  <a:pt x="501" y="516"/>
                  <a:pt x="507" y="520"/>
                </a:cubicBezTo>
                <a:cubicBezTo>
                  <a:pt x="513" y="524"/>
                  <a:pt x="576" y="478"/>
                  <a:pt x="603" y="466"/>
                </a:cubicBezTo>
                <a:cubicBezTo>
                  <a:pt x="630" y="454"/>
                  <a:pt x="653" y="467"/>
                  <a:pt x="667" y="450"/>
                </a:cubicBezTo>
                <a:cubicBezTo>
                  <a:pt x="681" y="433"/>
                  <a:pt x="679" y="384"/>
                  <a:pt x="689" y="364"/>
                </a:cubicBezTo>
                <a:cubicBezTo>
                  <a:pt x="699" y="344"/>
                  <a:pt x="707" y="328"/>
                  <a:pt x="727" y="330"/>
                </a:cubicBezTo>
                <a:cubicBezTo>
                  <a:pt x="747" y="332"/>
                  <a:pt x="794" y="395"/>
                  <a:pt x="811" y="376"/>
                </a:cubicBezTo>
                <a:cubicBezTo>
                  <a:pt x="828" y="357"/>
                  <a:pt x="812" y="230"/>
                  <a:pt x="831" y="214"/>
                </a:cubicBezTo>
                <a:cubicBezTo>
                  <a:pt x="850" y="198"/>
                  <a:pt x="904" y="271"/>
                  <a:pt x="923" y="278"/>
                </a:cubicBezTo>
                <a:cubicBezTo>
                  <a:pt x="942" y="285"/>
                  <a:pt x="943" y="268"/>
                  <a:pt x="947" y="254"/>
                </a:cubicBezTo>
                <a:cubicBezTo>
                  <a:pt x="951" y="240"/>
                  <a:pt x="944" y="199"/>
                  <a:pt x="949" y="194"/>
                </a:cubicBezTo>
                <a:cubicBezTo>
                  <a:pt x="954" y="189"/>
                  <a:pt x="964" y="218"/>
                  <a:pt x="977" y="222"/>
                </a:cubicBezTo>
                <a:cubicBezTo>
                  <a:pt x="990" y="226"/>
                  <a:pt x="1019" y="229"/>
                  <a:pt x="1029" y="220"/>
                </a:cubicBezTo>
                <a:cubicBezTo>
                  <a:pt x="1039" y="211"/>
                  <a:pt x="1043" y="199"/>
                  <a:pt x="1037" y="168"/>
                </a:cubicBezTo>
                <a:cubicBezTo>
                  <a:pt x="1031" y="137"/>
                  <a:pt x="1001" y="62"/>
                  <a:pt x="991" y="34"/>
                </a:cubicBezTo>
                <a:close/>
              </a:path>
            </a:pathLst>
          </a:custGeom>
          <a:solidFill>
            <a:schemeClr val="bg1"/>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6" name="Freeform 12"/>
          <p:cNvSpPr>
            <a:spLocks/>
          </p:cNvSpPr>
          <p:nvPr userDrawn="1"/>
        </p:nvSpPr>
        <p:spPr bwMode="auto">
          <a:xfrm>
            <a:off x="2462213" y="3879850"/>
            <a:ext cx="574675" cy="931863"/>
          </a:xfrm>
          <a:custGeom>
            <a:avLst/>
            <a:gdLst>
              <a:gd name="T0" fmla="*/ 37 w 362"/>
              <a:gd name="T1" fmla="*/ 306 h 587"/>
              <a:gd name="T2" fmla="*/ 89 w 362"/>
              <a:gd name="T3" fmla="*/ 304 h 587"/>
              <a:gd name="T4" fmla="*/ 151 w 362"/>
              <a:gd name="T5" fmla="*/ 274 h 587"/>
              <a:gd name="T6" fmla="*/ 143 w 362"/>
              <a:gd name="T7" fmla="*/ 226 h 587"/>
              <a:gd name="T8" fmla="*/ 153 w 362"/>
              <a:gd name="T9" fmla="*/ 188 h 587"/>
              <a:gd name="T10" fmla="*/ 135 w 362"/>
              <a:gd name="T11" fmla="*/ 144 h 587"/>
              <a:gd name="T12" fmla="*/ 163 w 362"/>
              <a:gd name="T13" fmla="*/ 130 h 587"/>
              <a:gd name="T14" fmla="*/ 183 w 362"/>
              <a:gd name="T15" fmla="*/ 82 h 587"/>
              <a:gd name="T16" fmla="*/ 175 w 362"/>
              <a:gd name="T17" fmla="*/ 62 h 587"/>
              <a:gd name="T18" fmla="*/ 205 w 362"/>
              <a:gd name="T19" fmla="*/ 26 h 587"/>
              <a:gd name="T20" fmla="*/ 251 w 362"/>
              <a:gd name="T21" fmla="*/ 6 h 587"/>
              <a:gd name="T22" fmla="*/ 351 w 362"/>
              <a:gd name="T23" fmla="*/ 64 h 587"/>
              <a:gd name="T24" fmla="*/ 317 w 362"/>
              <a:gd name="T25" fmla="*/ 152 h 587"/>
              <a:gd name="T26" fmla="*/ 277 w 362"/>
              <a:gd name="T27" fmla="*/ 224 h 587"/>
              <a:gd name="T28" fmla="*/ 267 w 362"/>
              <a:gd name="T29" fmla="*/ 290 h 587"/>
              <a:gd name="T30" fmla="*/ 233 w 362"/>
              <a:gd name="T31" fmla="*/ 332 h 587"/>
              <a:gd name="T32" fmla="*/ 229 w 362"/>
              <a:gd name="T33" fmla="*/ 400 h 587"/>
              <a:gd name="T34" fmla="*/ 279 w 362"/>
              <a:gd name="T35" fmla="*/ 502 h 587"/>
              <a:gd name="T36" fmla="*/ 257 w 362"/>
              <a:gd name="T37" fmla="*/ 554 h 587"/>
              <a:gd name="T38" fmla="*/ 195 w 362"/>
              <a:gd name="T39" fmla="*/ 576 h 587"/>
              <a:gd name="T40" fmla="*/ 147 w 362"/>
              <a:gd name="T41" fmla="*/ 486 h 587"/>
              <a:gd name="T42" fmla="*/ 99 w 362"/>
              <a:gd name="T43" fmla="*/ 484 h 587"/>
              <a:gd name="T44" fmla="*/ 13 w 362"/>
              <a:gd name="T45" fmla="*/ 380 h 587"/>
              <a:gd name="T46" fmla="*/ 21 w 362"/>
              <a:gd name="T47" fmla="*/ 362 h 587"/>
              <a:gd name="T48" fmla="*/ 37 w 362"/>
              <a:gd name="T49" fmla="*/ 306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2" h="587">
                <a:moveTo>
                  <a:pt x="37" y="306"/>
                </a:moveTo>
                <a:lnTo>
                  <a:pt x="89" y="304"/>
                </a:lnTo>
                <a:lnTo>
                  <a:pt x="151" y="274"/>
                </a:lnTo>
                <a:lnTo>
                  <a:pt x="143" y="226"/>
                </a:lnTo>
                <a:lnTo>
                  <a:pt x="153" y="188"/>
                </a:lnTo>
                <a:lnTo>
                  <a:pt x="135" y="144"/>
                </a:lnTo>
                <a:cubicBezTo>
                  <a:pt x="137" y="134"/>
                  <a:pt x="155" y="140"/>
                  <a:pt x="163" y="130"/>
                </a:cubicBezTo>
                <a:cubicBezTo>
                  <a:pt x="171" y="120"/>
                  <a:pt x="181" y="93"/>
                  <a:pt x="183" y="82"/>
                </a:cubicBezTo>
                <a:cubicBezTo>
                  <a:pt x="185" y="71"/>
                  <a:pt x="171" y="71"/>
                  <a:pt x="175" y="62"/>
                </a:cubicBezTo>
                <a:cubicBezTo>
                  <a:pt x="179" y="53"/>
                  <a:pt x="192" y="35"/>
                  <a:pt x="205" y="26"/>
                </a:cubicBezTo>
                <a:cubicBezTo>
                  <a:pt x="218" y="17"/>
                  <a:pt x="227" y="0"/>
                  <a:pt x="251" y="6"/>
                </a:cubicBezTo>
                <a:cubicBezTo>
                  <a:pt x="275" y="12"/>
                  <a:pt x="340" y="40"/>
                  <a:pt x="351" y="64"/>
                </a:cubicBezTo>
                <a:cubicBezTo>
                  <a:pt x="362" y="88"/>
                  <a:pt x="329" y="125"/>
                  <a:pt x="317" y="152"/>
                </a:cubicBezTo>
                <a:cubicBezTo>
                  <a:pt x="305" y="179"/>
                  <a:pt x="285" y="201"/>
                  <a:pt x="277" y="224"/>
                </a:cubicBezTo>
                <a:cubicBezTo>
                  <a:pt x="269" y="247"/>
                  <a:pt x="274" y="272"/>
                  <a:pt x="267" y="290"/>
                </a:cubicBezTo>
                <a:cubicBezTo>
                  <a:pt x="260" y="308"/>
                  <a:pt x="239" y="314"/>
                  <a:pt x="233" y="332"/>
                </a:cubicBezTo>
                <a:cubicBezTo>
                  <a:pt x="227" y="350"/>
                  <a:pt x="221" y="372"/>
                  <a:pt x="229" y="400"/>
                </a:cubicBezTo>
                <a:cubicBezTo>
                  <a:pt x="237" y="428"/>
                  <a:pt x="274" y="476"/>
                  <a:pt x="279" y="502"/>
                </a:cubicBezTo>
                <a:cubicBezTo>
                  <a:pt x="284" y="528"/>
                  <a:pt x="271" y="542"/>
                  <a:pt x="257" y="554"/>
                </a:cubicBezTo>
                <a:cubicBezTo>
                  <a:pt x="243" y="566"/>
                  <a:pt x="213" y="587"/>
                  <a:pt x="195" y="576"/>
                </a:cubicBezTo>
                <a:cubicBezTo>
                  <a:pt x="177" y="565"/>
                  <a:pt x="163" y="501"/>
                  <a:pt x="147" y="486"/>
                </a:cubicBezTo>
                <a:cubicBezTo>
                  <a:pt x="131" y="471"/>
                  <a:pt x="121" y="502"/>
                  <a:pt x="99" y="484"/>
                </a:cubicBezTo>
                <a:cubicBezTo>
                  <a:pt x="77" y="466"/>
                  <a:pt x="26" y="400"/>
                  <a:pt x="13" y="380"/>
                </a:cubicBezTo>
                <a:cubicBezTo>
                  <a:pt x="0" y="360"/>
                  <a:pt x="17" y="374"/>
                  <a:pt x="21" y="362"/>
                </a:cubicBezTo>
                <a:cubicBezTo>
                  <a:pt x="25" y="350"/>
                  <a:pt x="34" y="318"/>
                  <a:pt x="37" y="306"/>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7" name="Freeform 13"/>
          <p:cNvSpPr>
            <a:spLocks/>
          </p:cNvSpPr>
          <p:nvPr userDrawn="1"/>
        </p:nvSpPr>
        <p:spPr bwMode="auto">
          <a:xfrm>
            <a:off x="2903538" y="3733800"/>
            <a:ext cx="330200" cy="903288"/>
          </a:xfrm>
          <a:custGeom>
            <a:avLst/>
            <a:gdLst>
              <a:gd name="T0" fmla="*/ 203 w 208"/>
              <a:gd name="T1" fmla="*/ 14 h 569"/>
              <a:gd name="T2" fmla="*/ 165 w 208"/>
              <a:gd name="T3" fmla="*/ 76 h 569"/>
              <a:gd name="T4" fmla="*/ 163 w 208"/>
              <a:gd name="T5" fmla="*/ 146 h 569"/>
              <a:gd name="T6" fmla="*/ 101 w 208"/>
              <a:gd name="T7" fmla="*/ 258 h 569"/>
              <a:gd name="T8" fmla="*/ 29 w 208"/>
              <a:gd name="T9" fmla="*/ 390 h 569"/>
              <a:gd name="T10" fmla="*/ 3 w 208"/>
              <a:gd name="T11" fmla="*/ 548 h 569"/>
              <a:gd name="T12" fmla="*/ 49 w 208"/>
              <a:gd name="T13" fmla="*/ 518 h 569"/>
              <a:gd name="T14" fmla="*/ 87 w 208"/>
              <a:gd name="T15" fmla="*/ 416 h 569"/>
              <a:gd name="T16" fmla="*/ 131 w 208"/>
              <a:gd name="T17" fmla="*/ 326 h 569"/>
              <a:gd name="T18" fmla="*/ 169 w 208"/>
              <a:gd name="T19" fmla="*/ 308 h 569"/>
              <a:gd name="T20" fmla="*/ 199 w 208"/>
              <a:gd name="T21" fmla="*/ 268 h 569"/>
              <a:gd name="T22" fmla="*/ 197 w 208"/>
              <a:gd name="T23" fmla="*/ 162 h 569"/>
              <a:gd name="T24" fmla="*/ 203 w 208"/>
              <a:gd name="T25" fmla="*/ 14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8" h="569">
                <a:moveTo>
                  <a:pt x="203" y="14"/>
                </a:moveTo>
                <a:cubicBezTo>
                  <a:pt x="198" y="0"/>
                  <a:pt x="172" y="54"/>
                  <a:pt x="165" y="76"/>
                </a:cubicBezTo>
                <a:cubicBezTo>
                  <a:pt x="158" y="98"/>
                  <a:pt x="174" y="116"/>
                  <a:pt x="163" y="146"/>
                </a:cubicBezTo>
                <a:cubicBezTo>
                  <a:pt x="152" y="176"/>
                  <a:pt x="123" y="217"/>
                  <a:pt x="101" y="258"/>
                </a:cubicBezTo>
                <a:cubicBezTo>
                  <a:pt x="79" y="299"/>
                  <a:pt x="45" y="342"/>
                  <a:pt x="29" y="390"/>
                </a:cubicBezTo>
                <a:cubicBezTo>
                  <a:pt x="13" y="438"/>
                  <a:pt x="0" y="527"/>
                  <a:pt x="3" y="548"/>
                </a:cubicBezTo>
                <a:cubicBezTo>
                  <a:pt x="6" y="569"/>
                  <a:pt x="35" y="540"/>
                  <a:pt x="49" y="518"/>
                </a:cubicBezTo>
                <a:cubicBezTo>
                  <a:pt x="63" y="496"/>
                  <a:pt x="73" y="448"/>
                  <a:pt x="87" y="416"/>
                </a:cubicBezTo>
                <a:cubicBezTo>
                  <a:pt x="101" y="384"/>
                  <a:pt x="117" y="344"/>
                  <a:pt x="131" y="326"/>
                </a:cubicBezTo>
                <a:cubicBezTo>
                  <a:pt x="145" y="308"/>
                  <a:pt x="158" y="318"/>
                  <a:pt x="169" y="308"/>
                </a:cubicBezTo>
                <a:cubicBezTo>
                  <a:pt x="180" y="298"/>
                  <a:pt x="194" y="292"/>
                  <a:pt x="199" y="268"/>
                </a:cubicBezTo>
                <a:cubicBezTo>
                  <a:pt x="204" y="244"/>
                  <a:pt x="196" y="204"/>
                  <a:pt x="197" y="162"/>
                </a:cubicBezTo>
                <a:cubicBezTo>
                  <a:pt x="198" y="120"/>
                  <a:pt x="208" y="28"/>
                  <a:pt x="203" y="14"/>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Freeform 14"/>
          <p:cNvSpPr>
            <a:spLocks/>
          </p:cNvSpPr>
          <p:nvPr userDrawn="1"/>
        </p:nvSpPr>
        <p:spPr bwMode="auto">
          <a:xfrm>
            <a:off x="3117850" y="4275138"/>
            <a:ext cx="374650" cy="263525"/>
          </a:xfrm>
          <a:custGeom>
            <a:avLst/>
            <a:gdLst>
              <a:gd name="T0" fmla="*/ 2 w 236"/>
              <a:gd name="T1" fmla="*/ 109 h 166"/>
              <a:gd name="T2" fmla="*/ 40 w 236"/>
              <a:gd name="T3" fmla="*/ 59 h 166"/>
              <a:gd name="T4" fmla="*/ 76 w 236"/>
              <a:gd name="T5" fmla="*/ 45 h 166"/>
              <a:gd name="T6" fmla="*/ 130 w 236"/>
              <a:gd name="T7" fmla="*/ 1 h 166"/>
              <a:gd name="T8" fmla="*/ 222 w 236"/>
              <a:gd name="T9" fmla="*/ 49 h 166"/>
              <a:gd name="T10" fmla="*/ 214 w 236"/>
              <a:gd name="T11" fmla="*/ 81 h 166"/>
              <a:gd name="T12" fmla="*/ 230 w 236"/>
              <a:gd name="T13" fmla="*/ 111 h 166"/>
              <a:gd name="T14" fmla="*/ 218 w 236"/>
              <a:gd name="T15" fmla="*/ 127 h 166"/>
              <a:gd name="T16" fmla="*/ 196 w 236"/>
              <a:gd name="T17" fmla="*/ 119 h 166"/>
              <a:gd name="T18" fmla="*/ 176 w 236"/>
              <a:gd name="T19" fmla="*/ 133 h 166"/>
              <a:gd name="T20" fmla="*/ 152 w 236"/>
              <a:gd name="T21" fmla="*/ 161 h 166"/>
              <a:gd name="T22" fmla="*/ 74 w 236"/>
              <a:gd name="T23" fmla="*/ 161 h 166"/>
              <a:gd name="T24" fmla="*/ 32 w 236"/>
              <a:gd name="T25" fmla="*/ 155 h 166"/>
              <a:gd name="T26" fmla="*/ 2 w 236"/>
              <a:gd name="T27" fmla="*/ 10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6" h="166">
                <a:moveTo>
                  <a:pt x="2" y="109"/>
                </a:moveTo>
                <a:cubicBezTo>
                  <a:pt x="0" y="94"/>
                  <a:pt x="28" y="70"/>
                  <a:pt x="40" y="59"/>
                </a:cubicBezTo>
                <a:cubicBezTo>
                  <a:pt x="52" y="48"/>
                  <a:pt x="61" y="55"/>
                  <a:pt x="76" y="45"/>
                </a:cubicBezTo>
                <a:cubicBezTo>
                  <a:pt x="91" y="35"/>
                  <a:pt x="106" y="0"/>
                  <a:pt x="130" y="1"/>
                </a:cubicBezTo>
                <a:cubicBezTo>
                  <a:pt x="154" y="2"/>
                  <a:pt x="208" y="36"/>
                  <a:pt x="222" y="49"/>
                </a:cubicBezTo>
                <a:cubicBezTo>
                  <a:pt x="236" y="62"/>
                  <a:pt x="213" y="71"/>
                  <a:pt x="214" y="81"/>
                </a:cubicBezTo>
                <a:cubicBezTo>
                  <a:pt x="215" y="91"/>
                  <a:pt x="229" y="103"/>
                  <a:pt x="230" y="111"/>
                </a:cubicBezTo>
                <a:cubicBezTo>
                  <a:pt x="231" y="119"/>
                  <a:pt x="224" y="126"/>
                  <a:pt x="218" y="127"/>
                </a:cubicBezTo>
                <a:cubicBezTo>
                  <a:pt x="212" y="128"/>
                  <a:pt x="203" y="118"/>
                  <a:pt x="196" y="119"/>
                </a:cubicBezTo>
                <a:cubicBezTo>
                  <a:pt x="189" y="120"/>
                  <a:pt x="183" y="126"/>
                  <a:pt x="176" y="133"/>
                </a:cubicBezTo>
                <a:cubicBezTo>
                  <a:pt x="169" y="140"/>
                  <a:pt x="169" y="156"/>
                  <a:pt x="152" y="161"/>
                </a:cubicBezTo>
                <a:cubicBezTo>
                  <a:pt x="135" y="166"/>
                  <a:pt x="94" y="162"/>
                  <a:pt x="74" y="161"/>
                </a:cubicBezTo>
                <a:cubicBezTo>
                  <a:pt x="54" y="160"/>
                  <a:pt x="44" y="164"/>
                  <a:pt x="32" y="155"/>
                </a:cubicBezTo>
                <a:cubicBezTo>
                  <a:pt x="20" y="146"/>
                  <a:pt x="8" y="119"/>
                  <a:pt x="2" y="109"/>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9" name="Freeform 15"/>
          <p:cNvSpPr>
            <a:spLocks/>
          </p:cNvSpPr>
          <p:nvPr userDrawn="1"/>
        </p:nvSpPr>
        <p:spPr bwMode="auto">
          <a:xfrm>
            <a:off x="3333750" y="3640138"/>
            <a:ext cx="450850" cy="708025"/>
          </a:xfrm>
          <a:custGeom>
            <a:avLst/>
            <a:gdLst>
              <a:gd name="T0" fmla="*/ 0 w 284"/>
              <a:gd name="T1" fmla="*/ 3 h 446"/>
              <a:gd name="T2" fmla="*/ 104 w 284"/>
              <a:gd name="T3" fmla="*/ 75 h 446"/>
              <a:gd name="T4" fmla="*/ 172 w 284"/>
              <a:gd name="T5" fmla="*/ 35 h 446"/>
              <a:gd name="T6" fmla="*/ 218 w 284"/>
              <a:gd name="T7" fmla="*/ 155 h 446"/>
              <a:gd name="T8" fmla="*/ 194 w 284"/>
              <a:gd name="T9" fmla="*/ 205 h 446"/>
              <a:gd name="T10" fmla="*/ 258 w 284"/>
              <a:gd name="T11" fmla="*/ 269 h 446"/>
              <a:gd name="T12" fmla="*/ 258 w 284"/>
              <a:gd name="T13" fmla="*/ 311 h 446"/>
              <a:gd name="T14" fmla="*/ 282 w 284"/>
              <a:gd name="T15" fmla="*/ 349 h 446"/>
              <a:gd name="T16" fmla="*/ 244 w 284"/>
              <a:gd name="T17" fmla="*/ 381 h 446"/>
              <a:gd name="T18" fmla="*/ 198 w 284"/>
              <a:gd name="T19" fmla="*/ 335 h 446"/>
              <a:gd name="T20" fmla="*/ 216 w 284"/>
              <a:gd name="T21" fmla="*/ 433 h 446"/>
              <a:gd name="T22" fmla="*/ 184 w 284"/>
              <a:gd name="T23" fmla="*/ 413 h 446"/>
              <a:gd name="T24" fmla="*/ 134 w 284"/>
              <a:gd name="T25" fmla="*/ 389 h 446"/>
              <a:gd name="T26" fmla="*/ 150 w 284"/>
              <a:gd name="T27" fmla="*/ 365 h 446"/>
              <a:gd name="T28" fmla="*/ 124 w 284"/>
              <a:gd name="T29" fmla="*/ 331 h 446"/>
              <a:gd name="T30" fmla="*/ 132 w 284"/>
              <a:gd name="T31" fmla="*/ 271 h 446"/>
              <a:gd name="T32" fmla="*/ 148 w 284"/>
              <a:gd name="T33" fmla="*/ 241 h 446"/>
              <a:gd name="T34" fmla="*/ 128 w 284"/>
              <a:gd name="T35" fmla="*/ 189 h 446"/>
              <a:gd name="T36" fmla="*/ 80 w 284"/>
              <a:gd name="T37" fmla="*/ 157 h 446"/>
              <a:gd name="T38" fmla="*/ 74 w 284"/>
              <a:gd name="T39" fmla="*/ 195 h 446"/>
              <a:gd name="T40" fmla="*/ 36 w 284"/>
              <a:gd name="T41" fmla="*/ 175 h 446"/>
              <a:gd name="T42" fmla="*/ 36 w 284"/>
              <a:gd name="T43" fmla="*/ 95 h 446"/>
              <a:gd name="T44" fmla="*/ 0 w 284"/>
              <a:gd name="T45" fmla="*/ 3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 h="446">
                <a:moveTo>
                  <a:pt x="0" y="3"/>
                </a:moveTo>
                <a:cubicBezTo>
                  <a:pt x="15" y="0"/>
                  <a:pt x="75" y="70"/>
                  <a:pt x="104" y="75"/>
                </a:cubicBezTo>
                <a:cubicBezTo>
                  <a:pt x="133" y="80"/>
                  <a:pt x="153" y="22"/>
                  <a:pt x="172" y="35"/>
                </a:cubicBezTo>
                <a:cubicBezTo>
                  <a:pt x="191" y="48"/>
                  <a:pt x="214" y="127"/>
                  <a:pt x="218" y="155"/>
                </a:cubicBezTo>
                <a:cubicBezTo>
                  <a:pt x="222" y="183"/>
                  <a:pt x="187" y="186"/>
                  <a:pt x="194" y="205"/>
                </a:cubicBezTo>
                <a:cubicBezTo>
                  <a:pt x="201" y="224"/>
                  <a:pt x="247" y="251"/>
                  <a:pt x="258" y="269"/>
                </a:cubicBezTo>
                <a:cubicBezTo>
                  <a:pt x="269" y="287"/>
                  <a:pt x="254" y="298"/>
                  <a:pt x="258" y="311"/>
                </a:cubicBezTo>
                <a:cubicBezTo>
                  <a:pt x="262" y="324"/>
                  <a:pt x="284" y="337"/>
                  <a:pt x="282" y="349"/>
                </a:cubicBezTo>
                <a:cubicBezTo>
                  <a:pt x="280" y="361"/>
                  <a:pt x="258" y="383"/>
                  <a:pt x="244" y="381"/>
                </a:cubicBezTo>
                <a:cubicBezTo>
                  <a:pt x="230" y="379"/>
                  <a:pt x="203" y="326"/>
                  <a:pt x="198" y="335"/>
                </a:cubicBezTo>
                <a:cubicBezTo>
                  <a:pt x="193" y="344"/>
                  <a:pt x="218" y="420"/>
                  <a:pt x="216" y="433"/>
                </a:cubicBezTo>
                <a:cubicBezTo>
                  <a:pt x="214" y="446"/>
                  <a:pt x="198" y="420"/>
                  <a:pt x="184" y="413"/>
                </a:cubicBezTo>
                <a:cubicBezTo>
                  <a:pt x="170" y="406"/>
                  <a:pt x="140" y="397"/>
                  <a:pt x="134" y="389"/>
                </a:cubicBezTo>
                <a:cubicBezTo>
                  <a:pt x="128" y="381"/>
                  <a:pt x="152" y="375"/>
                  <a:pt x="150" y="365"/>
                </a:cubicBezTo>
                <a:cubicBezTo>
                  <a:pt x="148" y="355"/>
                  <a:pt x="127" y="347"/>
                  <a:pt x="124" y="331"/>
                </a:cubicBezTo>
                <a:cubicBezTo>
                  <a:pt x="121" y="315"/>
                  <a:pt x="128" y="286"/>
                  <a:pt x="132" y="271"/>
                </a:cubicBezTo>
                <a:cubicBezTo>
                  <a:pt x="136" y="256"/>
                  <a:pt x="149" y="255"/>
                  <a:pt x="148" y="241"/>
                </a:cubicBezTo>
                <a:cubicBezTo>
                  <a:pt x="147" y="227"/>
                  <a:pt x="139" y="203"/>
                  <a:pt x="128" y="189"/>
                </a:cubicBezTo>
                <a:cubicBezTo>
                  <a:pt x="117" y="175"/>
                  <a:pt x="89" y="156"/>
                  <a:pt x="80" y="157"/>
                </a:cubicBezTo>
                <a:cubicBezTo>
                  <a:pt x="71" y="158"/>
                  <a:pt x="81" y="192"/>
                  <a:pt x="74" y="195"/>
                </a:cubicBezTo>
                <a:cubicBezTo>
                  <a:pt x="67" y="198"/>
                  <a:pt x="42" y="191"/>
                  <a:pt x="36" y="175"/>
                </a:cubicBezTo>
                <a:cubicBezTo>
                  <a:pt x="30" y="159"/>
                  <a:pt x="42" y="124"/>
                  <a:pt x="36" y="95"/>
                </a:cubicBezTo>
                <a:cubicBezTo>
                  <a:pt x="30" y="66"/>
                  <a:pt x="8" y="22"/>
                  <a:pt x="0" y="3"/>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0" name="Freeform 16"/>
          <p:cNvSpPr>
            <a:spLocks/>
          </p:cNvSpPr>
          <p:nvPr userDrawn="1"/>
        </p:nvSpPr>
        <p:spPr bwMode="auto">
          <a:xfrm>
            <a:off x="2809875" y="3155950"/>
            <a:ext cx="423863" cy="406400"/>
          </a:xfrm>
          <a:custGeom>
            <a:avLst/>
            <a:gdLst>
              <a:gd name="T0" fmla="*/ 0 w 267"/>
              <a:gd name="T1" fmla="*/ 191 h 256"/>
              <a:gd name="T2" fmla="*/ 40 w 267"/>
              <a:gd name="T3" fmla="*/ 118 h 256"/>
              <a:gd name="T4" fmla="*/ 30 w 267"/>
              <a:gd name="T5" fmla="*/ 98 h 256"/>
              <a:gd name="T6" fmla="*/ 46 w 267"/>
              <a:gd name="T7" fmla="*/ 68 h 256"/>
              <a:gd name="T8" fmla="*/ 24 w 267"/>
              <a:gd name="T9" fmla="*/ 34 h 256"/>
              <a:gd name="T10" fmla="*/ 34 w 267"/>
              <a:gd name="T11" fmla="*/ 2 h 256"/>
              <a:gd name="T12" fmla="*/ 58 w 267"/>
              <a:gd name="T13" fmla="*/ 20 h 256"/>
              <a:gd name="T14" fmla="*/ 56 w 267"/>
              <a:gd name="T15" fmla="*/ 50 h 256"/>
              <a:gd name="T16" fmla="*/ 78 w 267"/>
              <a:gd name="T17" fmla="*/ 32 h 256"/>
              <a:gd name="T18" fmla="*/ 120 w 267"/>
              <a:gd name="T19" fmla="*/ 54 h 256"/>
              <a:gd name="T20" fmla="*/ 154 w 267"/>
              <a:gd name="T21" fmla="*/ 86 h 256"/>
              <a:gd name="T22" fmla="*/ 184 w 267"/>
              <a:gd name="T23" fmla="*/ 122 h 256"/>
              <a:gd name="T24" fmla="*/ 200 w 267"/>
              <a:gd name="T25" fmla="*/ 114 h 256"/>
              <a:gd name="T26" fmla="*/ 240 w 267"/>
              <a:gd name="T27" fmla="*/ 158 h 256"/>
              <a:gd name="T28" fmla="*/ 264 w 267"/>
              <a:gd name="T29" fmla="*/ 216 h 256"/>
              <a:gd name="T30" fmla="*/ 258 w 267"/>
              <a:gd name="T31" fmla="*/ 254 h 256"/>
              <a:gd name="T32" fmla="*/ 234 w 267"/>
              <a:gd name="T33" fmla="*/ 226 h 256"/>
              <a:gd name="T34" fmla="*/ 204 w 267"/>
              <a:gd name="T35" fmla="*/ 200 h 256"/>
              <a:gd name="T36" fmla="*/ 176 w 267"/>
              <a:gd name="T37" fmla="*/ 198 h 256"/>
              <a:gd name="T38" fmla="*/ 150 w 267"/>
              <a:gd name="T39" fmla="*/ 162 h 256"/>
              <a:gd name="T40" fmla="*/ 86 w 267"/>
              <a:gd name="T41" fmla="*/ 116 h 256"/>
              <a:gd name="T42" fmla="*/ 60 w 267"/>
              <a:gd name="T43" fmla="*/ 150 h 256"/>
              <a:gd name="T44" fmla="*/ 27 w 267"/>
              <a:gd name="T45" fmla="*/ 188 h 256"/>
              <a:gd name="T46" fmla="*/ 0 w 267"/>
              <a:gd name="T47" fmla="*/ 191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7" h="256">
                <a:moveTo>
                  <a:pt x="0" y="191"/>
                </a:moveTo>
                <a:cubicBezTo>
                  <a:pt x="2" y="179"/>
                  <a:pt x="35" y="133"/>
                  <a:pt x="40" y="118"/>
                </a:cubicBezTo>
                <a:cubicBezTo>
                  <a:pt x="45" y="103"/>
                  <a:pt x="29" y="106"/>
                  <a:pt x="30" y="98"/>
                </a:cubicBezTo>
                <a:cubicBezTo>
                  <a:pt x="31" y="90"/>
                  <a:pt x="47" y="79"/>
                  <a:pt x="46" y="68"/>
                </a:cubicBezTo>
                <a:cubicBezTo>
                  <a:pt x="45" y="57"/>
                  <a:pt x="26" y="45"/>
                  <a:pt x="24" y="34"/>
                </a:cubicBezTo>
                <a:cubicBezTo>
                  <a:pt x="22" y="23"/>
                  <a:pt x="29" y="4"/>
                  <a:pt x="34" y="2"/>
                </a:cubicBezTo>
                <a:cubicBezTo>
                  <a:pt x="39" y="0"/>
                  <a:pt x="54" y="12"/>
                  <a:pt x="58" y="20"/>
                </a:cubicBezTo>
                <a:cubicBezTo>
                  <a:pt x="62" y="28"/>
                  <a:pt x="53" y="48"/>
                  <a:pt x="56" y="50"/>
                </a:cubicBezTo>
                <a:cubicBezTo>
                  <a:pt x="59" y="52"/>
                  <a:pt x="67" y="31"/>
                  <a:pt x="78" y="32"/>
                </a:cubicBezTo>
                <a:cubicBezTo>
                  <a:pt x="89" y="33"/>
                  <a:pt x="107" y="45"/>
                  <a:pt x="120" y="54"/>
                </a:cubicBezTo>
                <a:cubicBezTo>
                  <a:pt x="133" y="63"/>
                  <a:pt x="143" y="75"/>
                  <a:pt x="154" y="86"/>
                </a:cubicBezTo>
                <a:cubicBezTo>
                  <a:pt x="165" y="97"/>
                  <a:pt x="176" y="117"/>
                  <a:pt x="184" y="122"/>
                </a:cubicBezTo>
                <a:cubicBezTo>
                  <a:pt x="192" y="127"/>
                  <a:pt x="191" y="108"/>
                  <a:pt x="200" y="114"/>
                </a:cubicBezTo>
                <a:cubicBezTo>
                  <a:pt x="209" y="120"/>
                  <a:pt x="229" y="141"/>
                  <a:pt x="240" y="158"/>
                </a:cubicBezTo>
                <a:cubicBezTo>
                  <a:pt x="251" y="175"/>
                  <a:pt x="261" y="200"/>
                  <a:pt x="264" y="216"/>
                </a:cubicBezTo>
                <a:cubicBezTo>
                  <a:pt x="267" y="232"/>
                  <a:pt x="263" y="252"/>
                  <a:pt x="258" y="254"/>
                </a:cubicBezTo>
                <a:cubicBezTo>
                  <a:pt x="253" y="256"/>
                  <a:pt x="243" y="235"/>
                  <a:pt x="234" y="226"/>
                </a:cubicBezTo>
                <a:cubicBezTo>
                  <a:pt x="225" y="217"/>
                  <a:pt x="214" y="205"/>
                  <a:pt x="204" y="200"/>
                </a:cubicBezTo>
                <a:cubicBezTo>
                  <a:pt x="194" y="195"/>
                  <a:pt x="185" y="204"/>
                  <a:pt x="176" y="198"/>
                </a:cubicBezTo>
                <a:cubicBezTo>
                  <a:pt x="167" y="192"/>
                  <a:pt x="165" y="176"/>
                  <a:pt x="150" y="162"/>
                </a:cubicBezTo>
                <a:cubicBezTo>
                  <a:pt x="135" y="148"/>
                  <a:pt x="101" y="118"/>
                  <a:pt x="86" y="116"/>
                </a:cubicBezTo>
                <a:cubicBezTo>
                  <a:pt x="71" y="114"/>
                  <a:pt x="70" y="138"/>
                  <a:pt x="60" y="150"/>
                </a:cubicBezTo>
                <a:cubicBezTo>
                  <a:pt x="50" y="162"/>
                  <a:pt x="37" y="181"/>
                  <a:pt x="27" y="188"/>
                </a:cubicBezTo>
                <a:cubicBezTo>
                  <a:pt x="17" y="195"/>
                  <a:pt x="6" y="191"/>
                  <a:pt x="0" y="191"/>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1" name="Freeform 17"/>
          <p:cNvSpPr>
            <a:spLocks/>
          </p:cNvSpPr>
          <p:nvPr userDrawn="1"/>
        </p:nvSpPr>
        <p:spPr bwMode="auto">
          <a:xfrm>
            <a:off x="141288" y="3694113"/>
            <a:ext cx="1152525" cy="1393825"/>
          </a:xfrm>
          <a:custGeom>
            <a:avLst/>
            <a:gdLst>
              <a:gd name="T0" fmla="*/ 105 w 726"/>
              <a:gd name="T1" fmla="*/ 715 h 878"/>
              <a:gd name="T2" fmla="*/ 145 w 726"/>
              <a:gd name="T3" fmla="*/ 667 h 878"/>
              <a:gd name="T4" fmla="*/ 219 w 726"/>
              <a:gd name="T5" fmla="*/ 605 h 878"/>
              <a:gd name="T6" fmla="*/ 263 w 726"/>
              <a:gd name="T7" fmla="*/ 591 h 878"/>
              <a:gd name="T8" fmla="*/ 371 w 726"/>
              <a:gd name="T9" fmla="*/ 473 h 878"/>
              <a:gd name="T10" fmla="*/ 455 w 726"/>
              <a:gd name="T11" fmla="*/ 375 h 878"/>
              <a:gd name="T12" fmla="*/ 513 w 726"/>
              <a:gd name="T13" fmla="*/ 335 h 878"/>
              <a:gd name="T14" fmla="*/ 543 w 726"/>
              <a:gd name="T15" fmla="*/ 271 h 878"/>
              <a:gd name="T16" fmla="*/ 567 w 726"/>
              <a:gd name="T17" fmla="*/ 293 h 878"/>
              <a:gd name="T18" fmla="*/ 617 w 726"/>
              <a:gd name="T19" fmla="*/ 223 h 878"/>
              <a:gd name="T20" fmla="*/ 581 w 726"/>
              <a:gd name="T21" fmla="*/ 171 h 878"/>
              <a:gd name="T22" fmla="*/ 587 w 726"/>
              <a:gd name="T23" fmla="*/ 141 h 878"/>
              <a:gd name="T24" fmla="*/ 651 w 726"/>
              <a:gd name="T25" fmla="*/ 197 h 878"/>
              <a:gd name="T26" fmla="*/ 649 w 726"/>
              <a:gd name="T27" fmla="*/ 165 h 878"/>
              <a:gd name="T28" fmla="*/ 605 w 726"/>
              <a:gd name="T29" fmla="*/ 111 h 878"/>
              <a:gd name="T30" fmla="*/ 633 w 726"/>
              <a:gd name="T31" fmla="*/ 83 h 878"/>
              <a:gd name="T32" fmla="*/ 669 w 726"/>
              <a:gd name="T33" fmla="*/ 5 h 878"/>
              <a:gd name="T34" fmla="*/ 683 w 726"/>
              <a:gd name="T35" fmla="*/ 111 h 878"/>
              <a:gd name="T36" fmla="*/ 665 w 726"/>
              <a:gd name="T37" fmla="*/ 145 h 878"/>
              <a:gd name="T38" fmla="*/ 689 w 726"/>
              <a:gd name="T39" fmla="*/ 193 h 878"/>
              <a:gd name="T40" fmla="*/ 715 w 726"/>
              <a:gd name="T41" fmla="*/ 273 h 878"/>
              <a:gd name="T42" fmla="*/ 621 w 726"/>
              <a:gd name="T43" fmla="*/ 313 h 878"/>
              <a:gd name="T44" fmla="*/ 585 w 726"/>
              <a:gd name="T45" fmla="*/ 351 h 878"/>
              <a:gd name="T46" fmla="*/ 575 w 726"/>
              <a:gd name="T47" fmla="*/ 395 h 878"/>
              <a:gd name="T48" fmla="*/ 503 w 726"/>
              <a:gd name="T49" fmla="*/ 417 h 878"/>
              <a:gd name="T50" fmla="*/ 457 w 726"/>
              <a:gd name="T51" fmla="*/ 427 h 878"/>
              <a:gd name="T52" fmla="*/ 457 w 726"/>
              <a:gd name="T53" fmla="*/ 493 h 878"/>
              <a:gd name="T54" fmla="*/ 411 w 726"/>
              <a:gd name="T55" fmla="*/ 553 h 878"/>
              <a:gd name="T56" fmla="*/ 339 w 726"/>
              <a:gd name="T57" fmla="*/ 639 h 878"/>
              <a:gd name="T58" fmla="*/ 277 w 726"/>
              <a:gd name="T59" fmla="*/ 649 h 878"/>
              <a:gd name="T60" fmla="*/ 229 w 726"/>
              <a:gd name="T61" fmla="*/ 727 h 878"/>
              <a:gd name="T62" fmla="*/ 159 w 726"/>
              <a:gd name="T63" fmla="*/ 787 h 878"/>
              <a:gd name="T64" fmla="*/ 107 w 726"/>
              <a:gd name="T65" fmla="*/ 789 h 878"/>
              <a:gd name="T66" fmla="*/ 97 w 726"/>
              <a:gd name="T67" fmla="*/ 827 h 878"/>
              <a:gd name="T68" fmla="*/ 59 w 726"/>
              <a:gd name="T69" fmla="*/ 831 h 878"/>
              <a:gd name="T70" fmla="*/ 5 w 726"/>
              <a:gd name="T71" fmla="*/ 871 h 878"/>
              <a:gd name="T72" fmla="*/ 31 w 726"/>
              <a:gd name="T73" fmla="*/ 791 h 878"/>
              <a:gd name="T74" fmla="*/ 19 w 726"/>
              <a:gd name="T75" fmla="*/ 789 h 878"/>
              <a:gd name="T76" fmla="*/ 105 w 726"/>
              <a:gd name="T77" fmla="*/ 715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26" h="878">
                <a:moveTo>
                  <a:pt x="105" y="715"/>
                </a:moveTo>
                <a:cubicBezTo>
                  <a:pt x="126" y="695"/>
                  <a:pt x="126" y="685"/>
                  <a:pt x="145" y="667"/>
                </a:cubicBezTo>
                <a:cubicBezTo>
                  <a:pt x="164" y="649"/>
                  <a:pt x="199" y="618"/>
                  <a:pt x="219" y="605"/>
                </a:cubicBezTo>
                <a:cubicBezTo>
                  <a:pt x="239" y="592"/>
                  <a:pt x="238" y="613"/>
                  <a:pt x="263" y="591"/>
                </a:cubicBezTo>
                <a:cubicBezTo>
                  <a:pt x="288" y="569"/>
                  <a:pt x="339" y="509"/>
                  <a:pt x="371" y="473"/>
                </a:cubicBezTo>
                <a:lnTo>
                  <a:pt x="455" y="375"/>
                </a:lnTo>
                <a:lnTo>
                  <a:pt x="513" y="335"/>
                </a:lnTo>
                <a:lnTo>
                  <a:pt x="543" y="271"/>
                </a:lnTo>
                <a:cubicBezTo>
                  <a:pt x="552" y="264"/>
                  <a:pt x="555" y="301"/>
                  <a:pt x="567" y="293"/>
                </a:cubicBezTo>
                <a:cubicBezTo>
                  <a:pt x="579" y="285"/>
                  <a:pt x="615" y="243"/>
                  <a:pt x="617" y="223"/>
                </a:cubicBezTo>
                <a:cubicBezTo>
                  <a:pt x="619" y="203"/>
                  <a:pt x="586" y="185"/>
                  <a:pt x="581" y="171"/>
                </a:cubicBezTo>
                <a:cubicBezTo>
                  <a:pt x="576" y="157"/>
                  <a:pt x="576" y="137"/>
                  <a:pt x="587" y="141"/>
                </a:cubicBezTo>
                <a:cubicBezTo>
                  <a:pt x="598" y="145"/>
                  <a:pt x="641" y="193"/>
                  <a:pt x="651" y="197"/>
                </a:cubicBezTo>
                <a:cubicBezTo>
                  <a:pt x="661" y="201"/>
                  <a:pt x="657" y="179"/>
                  <a:pt x="649" y="165"/>
                </a:cubicBezTo>
                <a:cubicBezTo>
                  <a:pt x="641" y="151"/>
                  <a:pt x="608" y="125"/>
                  <a:pt x="605" y="111"/>
                </a:cubicBezTo>
                <a:cubicBezTo>
                  <a:pt x="602" y="97"/>
                  <a:pt x="622" y="101"/>
                  <a:pt x="633" y="83"/>
                </a:cubicBezTo>
                <a:cubicBezTo>
                  <a:pt x="644" y="65"/>
                  <a:pt x="661" y="0"/>
                  <a:pt x="669" y="5"/>
                </a:cubicBezTo>
                <a:cubicBezTo>
                  <a:pt x="677" y="10"/>
                  <a:pt x="684" y="88"/>
                  <a:pt x="683" y="111"/>
                </a:cubicBezTo>
                <a:cubicBezTo>
                  <a:pt x="682" y="134"/>
                  <a:pt x="664" y="131"/>
                  <a:pt x="665" y="145"/>
                </a:cubicBezTo>
                <a:cubicBezTo>
                  <a:pt x="666" y="159"/>
                  <a:pt x="681" y="172"/>
                  <a:pt x="689" y="193"/>
                </a:cubicBezTo>
                <a:cubicBezTo>
                  <a:pt x="697" y="214"/>
                  <a:pt x="726" y="253"/>
                  <a:pt x="715" y="273"/>
                </a:cubicBezTo>
                <a:cubicBezTo>
                  <a:pt x="704" y="293"/>
                  <a:pt x="643" y="300"/>
                  <a:pt x="621" y="313"/>
                </a:cubicBezTo>
                <a:cubicBezTo>
                  <a:pt x="599" y="326"/>
                  <a:pt x="593" y="337"/>
                  <a:pt x="585" y="351"/>
                </a:cubicBezTo>
                <a:cubicBezTo>
                  <a:pt x="577" y="365"/>
                  <a:pt x="589" y="384"/>
                  <a:pt x="575" y="395"/>
                </a:cubicBezTo>
                <a:cubicBezTo>
                  <a:pt x="561" y="406"/>
                  <a:pt x="523" y="412"/>
                  <a:pt x="503" y="417"/>
                </a:cubicBezTo>
                <a:cubicBezTo>
                  <a:pt x="483" y="422"/>
                  <a:pt x="465" y="414"/>
                  <a:pt x="457" y="427"/>
                </a:cubicBezTo>
                <a:cubicBezTo>
                  <a:pt x="449" y="440"/>
                  <a:pt x="465" y="472"/>
                  <a:pt x="457" y="493"/>
                </a:cubicBezTo>
                <a:cubicBezTo>
                  <a:pt x="449" y="514"/>
                  <a:pt x="431" y="529"/>
                  <a:pt x="411" y="553"/>
                </a:cubicBezTo>
                <a:cubicBezTo>
                  <a:pt x="391" y="577"/>
                  <a:pt x="361" y="623"/>
                  <a:pt x="339" y="639"/>
                </a:cubicBezTo>
                <a:cubicBezTo>
                  <a:pt x="317" y="655"/>
                  <a:pt x="295" y="634"/>
                  <a:pt x="277" y="649"/>
                </a:cubicBezTo>
                <a:cubicBezTo>
                  <a:pt x="259" y="664"/>
                  <a:pt x="249" y="704"/>
                  <a:pt x="229" y="727"/>
                </a:cubicBezTo>
                <a:cubicBezTo>
                  <a:pt x="209" y="750"/>
                  <a:pt x="179" y="777"/>
                  <a:pt x="159" y="787"/>
                </a:cubicBezTo>
                <a:cubicBezTo>
                  <a:pt x="139" y="797"/>
                  <a:pt x="117" y="782"/>
                  <a:pt x="107" y="789"/>
                </a:cubicBezTo>
                <a:cubicBezTo>
                  <a:pt x="97" y="796"/>
                  <a:pt x="105" y="820"/>
                  <a:pt x="97" y="827"/>
                </a:cubicBezTo>
                <a:cubicBezTo>
                  <a:pt x="89" y="834"/>
                  <a:pt x="74" y="824"/>
                  <a:pt x="59" y="831"/>
                </a:cubicBezTo>
                <a:cubicBezTo>
                  <a:pt x="44" y="838"/>
                  <a:pt x="10" y="878"/>
                  <a:pt x="5" y="871"/>
                </a:cubicBezTo>
                <a:cubicBezTo>
                  <a:pt x="0" y="864"/>
                  <a:pt x="29" y="805"/>
                  <a:pt x="31" y="791"/>
                </a:cubicBezTo>
                <a:cubicBezTo>
                  <a:pt x="33" y="777"/>
                  <a:pt x="7" y="802"/>
                  <a:pt x="19" y="789"/>
                </a:cubicBezTo>
                <a:cubicBezTo>
                  <a:pt x="31" y="776"/>
                  <a:pt x="84" y="735"/>
                  <a:pt x="105" y="715"/>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2" name="Freeform 18"/>
          <p:cNvSpPr>
            <a:spLocks/>
          </p:cNvSpPr>
          <p:nvPr userDrawn="1"/>
        </p:nvSpPr>
        <p:spPr bwMode="auto">
          <a:xfrm>
            <a:off x="2220913" y="2727325"/>
            <a:ext cx="155575" cy="185738"/>
          </a:xfrm>
          <a:custGeom>
            <a:avLst/>
            <a:gdLst>
              <a:gd name="T0" fmla="*/ 17 w 98"/>
              <a:gd name="T1" fmla="*/ 2 h 117"/>
              <a:gd name="T2" fmla="*/ 73 w 98"/>
              <a:gd name="T3" fmla="*/ 20 h 117"/>
              <a:gd name="T4" fmla="*/ 95 w 98"/>
              <a:gd name="T5" fmla="*/ 58 h 117"/>
              <a:gd name="T6" fmla="*/ 55 w 98"/>
              <a:gd name="T7" fmla="*/ 112 h 117"/>
              <a:gd name="T8" fmla="*/ 37 w 98"/>
              <a:gd name="T9" fmla="*/ 88 h 117"/>
              <a:gd name="T10" fmla="*/ 5 w 98"/>
              <a:gd name="T11" fmla="*/ 78 h 117"/>
              <a:gd name="T12" fmla="*/ 5 w 98"/>
              <a:gd name="T13" fmla="*/ 32 h 117"/>
              <a:gd name="T14" fmla="*/ 17 w 98"/>
              <a:gd name="T15" fmla="*/ 2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117">
                <a:moveTo>
                  <a:pt x="17" y="2"/>
                </a:moveTo>
                <a:cubicBezTo>
                  <a:pt x="28" y="0"/>
                  <a:pt x="60" y="11"/>
                  <a:pt x="73" y="20"/>
                </a:cubicBezTo>
                <a:cubicBezTo>
                  <a:pt x="86" y="29"/>
                  <a:pt x="98" y="43"/>
                  <a:pt x="95" y="58"/>
                </a:cubicBezTo>
                <a:cubicBezTo>
                  <a:pt x="92" y="73"/>
                  <a:pt x="65" y="107"/>
                  <a:pt x="55" y="112"/>
                </a:cubicBezTo>
                <a:cubicBezTo>
                  <a:pt x="45" y="117"/>
                  <a:pt x="45" y="94"/>
                  <a:pt x="37" y="88"/>
                </a:cubicBezTo>
                <a:cubicBezTo>
                  <a:pt x="29" y="82"/>
                  <a:pt x="10" y="87"/>
                  <a:pt x="5" y="78"/>
                </a:cubicBezTo>
                <a:cubicBezTo>
                  <a:pt x="0" y="69"/>
                  <a:pt x="3" y="45"/>
                  <a:pt x="5" y="32"/>
                </a:cubicBezTo>
                <a:cubicBezTo>
                  <a:pt x="7" y="19"/>
                  <a:pt x="4" y="3"/>
                  <a:pt x="17" y="2"/>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3" name="Freeform 19"/>
          <p:cNvSpPr>
            <a:spLocks/>
          </p:cNvSpPr>
          <p:nvPr userDrawn="1"/>
        </p:nvSpPr>
        <p:spPr bwMode="auto">
          <a:xfrm>
            <a:off x="1903413" y="2303463"/>
            <a:ext cx="206375" cy="158750"/>
          </a:xfrm>
          <a:custGeom>
            <a:avLst/>
            <a:gdLst>
              <a:gd name="T0" fmla="*/ 29 w 130"/>
              <a:gd name="T1" fmla="*/ 7 h 100"/>
              <a:gd name="T2" fmla="*/ 71 w 130"/>
              <a:gd name="T3" fmla="*/ 15 h 100"/>
              <a:gd name="T4" fmla="*/ 75 w 130"/>
              <a:gd name="T5" fmla="*/ 53 h 100"/>
              <a:gd name="T6" fmla="*/ 111 w 130"/>
              <a:gd name="T7" fmla="*/ 31 h 100"/>
              <a:gd name="T8" fmla="*/ 121 w 130"/>
              <a:gd name="T9" fmla="*/ 47 h 100"/>
              <a:gd name="T10" fmla="*/ 57 w 130"/>
              <a:gd name="T11" fmla="*/ 97 h 100"/>
              <a:gd name="T12" fmla="*/ 5 w 130"/>
              <a:gd name="T13" fmla="*/ 29 h 100"/>
              <a:gd name="T14" fmla="*/ 29 w 130"/>
              <a:gd name="T15" fmla="*/ 7 h 1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 h="100">
                <a:moveTo>
                  <a:pt x="29" y="7"/>
                </a:moveTo>
                <a:cubicBezTo>
                  <a:pt x="40" y="0"/>
                  <a:pt x="63" y="7"/>
                  <a:pt x="71" y="15"/>
                </a:cubicBezTo>
                <a:cubicBezTo>
                  <a:pt x="79" y="23"/>
                  <a:pt x="68" y="50"/>
                  <a:pt x="75" y="53"/>
                </a:cubicBezTo>
                <a:cubicBezTo>
                  <a:pt x="82" y="56"/>
                  <a:pt x="103" y="32"/>
                  <a:pt x="111" y="31"/>
                </a:cubicBezTo>
                <a:cubicBezTo>
                  <a:pt x="119" y="30"/>
                  <a:pt x="130" y="36"/>
                  <a:pt x="121" y="47"/>
                </a:cubicBezTo>
                <a:cubicBezTo>
                  <a:pt x="112" y="58"/>
                  <a:pt x="76" y="100"/>
                  <a:pt x="57" y="97"/>
                </a:cubicBezTo>
                <a:cubicBezTo>
                  <a:pt x="38" y="94"/>
                  <a:pt x="10" y="44"/>
                  <a:pt x="5" y="29"/>
                </a:cubicBezTo>
                <a:cubicBezTo>
                  <a:pt x="0" y="14"/>
                  <a:pt x="24" y="12"/>
                  <a:pt x="29" y="7"/>
                </a:cubicBezTo>
                <a:close/>
              </a:path>
            </a:pathLst>
          </a:cu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 name="Freeform 20"/>
          <p:cNvSpPr>
            <a:spLocks/>
          </p:cNvSpPr>
          <p:nvPr userDrawn="1"/>
        </p:nvSpPr>
        <p:spPr bwMode="auto">
          <a:xfrm>
            <a:off x="1860550" y="2489200"/>
            <a:ext cx="82550" cy="106363"/>
          </a:xfrm>
          <a:custGeom>
            <a:avLst/>
            <a:gdLst>
              <a:gd name="T0" fmla="*/ 6 w 52"/>
              <a:gd name="T1" fmla="*/ 6 h 67"/>
              <a:gd name="T2" fmla="*/ 38 w 52"/>
              <a:gd name="T3" fmla="*/ 6 h 67"/>
              <a:gd name="T4" fmla="*/ 48 w 52"/>
              <a:gd name="T5" fmla="*/ 36 h 67"/>
              <a:gd name="T6" fmla="*/ 16 w 52"/>
              <a:gd name="T7" fmla="*/ 66 h 67"/>
              <a:gd name="T8" fmla="*/ 2 w 52"/>
              <a:gd name="T9" fmla="*/ 40 h 67"/>
              <a:gd name="T10" fmla="*/ 6 w 52"/>
              <a:gd name="T11" fmla="*/ 6 h 67"/>
            </a:gdLst>
            <a:ahLst/>
            <a:cxnLst>
              <a:cxn ang="0">
                <a:pos x="T0" y="T1"/>
              </a:cxn>
              <a:cxn ang="0">
                <a:pos x="T2" y="T3"/>
              </a:cxn>
              <a:cxn ang="0">
                <a:pos x="T4" y="T5"/>
              </a:cxn>
              <a:cxn ang="0">
                <a:pos x="T6" y="T7"/>
              </a:cxn>
              <a:cxn ang="0">
                <a:pos x="T8" y="T9"/>
              </a:cxn>
              <a:cxn ang="0">
                <a:pos x="T10" y="T11"/>
              </a:cxn>
            </a:cxnLst>
            <a:rect l="0" t="0" r="r" b="b"/>
            <a:pathLst>
              <a:path w="52" h="67">
                <a:moveTo>
                  <a:pt x="6" y="6"/>
                </a:moveTo>
                <a:cubicBezTo>
                  <a:pt x="12" y="0"/>
                  <a:pt x="31" y="1"/>
                  <a:pt x="38" y="6"/>
                </a:cubicBezTo>
                <a:cubicBezTo>
                  <a:pt x="45" y="11"/>
                  <a:pt x="52" y="26"/>
                  <a:pt x="48" y="36"/>
                </a:cubicBezTo>
                <a:cubicBezTo>
                  <a:pt x="44" y="46"/>
                  <a:pt x="24" y="65"/>
                  <a:pt x="16" y="66"/>
                </a:cubicBezTo>
                <a:cubicBezTo>
                  <a:pt x="8" y="67"/>
                  <a:pt x="4" y="50"/>
                  <a:pt x="2" y="40"/>
                </a:cubicBezTo>
                <a:cubicBezTo>
                  <a:pt x="0" y="30"/>
                  <a:pt x="0" y="12"/>
                  <a:pt x="6" y="6"/>
                </a:cubicBezTo>
                <a:close/>
              </a:path>
            </a:pathLst>
          </a:cu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Freeform 21"/>
          <p:cNvSpPr>
            <a:spLocks/>
          </p:cNvSpPr>
          <p:nvPr userDrawn="1"/>
        </p:nvSpPr>
        <p:spPr bwMode="auto">
          <a:xfrm>
            <a:off x="2219325" y="2055813"/>
            <a:ext cx="114300" cy="187325"/>
          </a:xfrm>
          <a:custGeom>
            <a:avLst/>
            <a:gdLst>
              <a:gd name="T0" fmla="*/ 42 w 72"/>
              <a:gd name="T1" fmla="*/ 1 h 118"/>
              <a:gd name="T2" fmla="*/ 62 w 72"/>
              <a:gd name="T3" fmla="*/ 21 h 118"/>
              <a:gd name="T4" fmla="*/ 54 w 72"/>
              <a:gd name="T5" fmla="*/ 45 h 118"/>
              <a:gd name="T6" fmla="*/ 70 w 72"/>
              <a:gd name="T7" fmla="*/ 89 h 118"/>
              <a:gd name="T8" fmla="*/ 44 w 72"/>
              <a:gd name="T9" fmla="*/ 115 h 118"/>
              <a:gd name="T10" fmla="*/ 26 w 72"/>
              <a:gd name="T11" fmla="*/ 107 h 118"/>
              <a:gd name="T12" fmla="*/ 30 w 72"/>
              <a:gd name="T13" fmla="*/ 69 h 118"/>
              <a:gd name="T14" fmla="*/ 2 w 72"/>
              <a:gd name="T15" fmla="*/ 15 h 118"/>
              <a:gd name="T16" fmla="*/ 42 w 72"/>
              <a:gd name="T1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18">
                <a:moveTo>
                  <a:pt x="42" y="1"/>
                </a:moveTo>
                <a:cubicBezTo>
                  <a:pt x="52" y="2"/>
                  <a:pt x="60" y="14"/>
                  <a:pt x="62" y="21"/>
                </a:cubicBezTo>
                <a:cubicBezTo>
                  <a:pt x="64" y="28"/>
                  <a:pt x="53" y="34"/>
                  <a:pt x="54" y="45"/>
                </a:cubicBezTo>
                <a:cubicBezTo>
                  <a:pt x="55" y="56"/>
                  <a:pt x="72" y="77"/>
                  <a:pt x="70" y="89"/>
                </a:cubicBezTo>
                <a:cubicBezTo>
                  <a:pt x="68" y="101"/>
                  <a:pt x="51" y="112"/>
                  <a:pt x="44" y="115"/>
                </a:cubicBezTo>
                <a:cubicBezTo>
                  <a:pt x="37" y="118"/>
                  <a:pt x="28" y="115"/>
                  <a:pt x="26" y="107"/>
                </a:cubicBezTo>
                <a:cubicBezTo>
                  <a:pt x="24" y="99"/>
                  <a:pt x="34" y="84"/>
                  <a:pt x="30" y="69"/>
                </a:cubicBezTo>
                <a:cubicBezTo>
                  <a:pt x="26" y="54"/>
                  <a:pt x="0" y="26"/>
                  <a:pt x="2" y="15"/>
                </a:cubicBezTo>
                <a:cubicBezTo>
                  <a:pt x="4" y="4"/>
                  <a:pt x="27" y="0"/>
                  <a:pt x="42" y="1"/>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Freeform 22"/>
          <p:cNvSpPr>
            <a:spLocks/>
          </p:cNvSpPr>
          <p:nvPr userDrawn="1"/>
        </p:nvSpPr>
        <p:spPr bwMode="auto">
          <a:xfrm>
            <a:off x="2274888" y="3136900"/>
            <a:ext cx="109537" cy="252413"/>
          </a:xfrm>
          <a:custGeom>
            <a:avLst/>
            <a:gdLst>
              <a:gd name="T0" fmla="*/ 65 w 69"/>
              <a:gd name="T1" fmla="*/ 0 h 159"/>
              <a:gd name="T2" fmla="*/ 57 w 69"/>
              <a:gd name="T3" fmla="*/ 58 h 159"/>
              <a:gd name="T4" fmla="*/ 41 w 69"/>
              <a:gd name="T5" fmla="*/ 110 h 159"/>
              <a:gd name="T6" fmla="*/ 19 w 69"/>
              <a:gd name="T7" fmla="*/ 158 h 159"/>
              <a:gd name="T8" fmla="*/ 13 w 69"/>
              <a:gd name="T9" fmla="*/ 118 h 159"/>
              <a:gd name="T10" fmla="*/ 1 w 69"/>
              <a:gd name="T11" fmla="*/ 106 h 159"/>
              <a:gd name="T12" fmla="*/ 5 w 69"/>
              <a:gd name="T13" fmla="*/ 82 h 159"/>
              <a:gd name="T14" fmla="*/ 21 w 69"/>
              <a:gd name="T15" fmla="*/ 58 h 159"/>
              <a:gd name="T16" fmla="*/ 17 w 69"/>
              <a:gd name="T17" fmla="*/ 22 h 159"/>
              <a:gd name="T18" fmla="*/ 65 w 69"/>
              <a:gd name="T1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59">
                <a:moveTo>
                  <a:pt x="65" y="0"/>
                </a:moveTo>
                <a:cubicBezTo>
                  <a:pt x="69" y="3"/>
                  <a:pt x="61" y="40"/>
                  <a:pt x="57" y="58"/>
                </a:cubicBezTo>
                <a:cubicBezTo>
                  <a:pt x="53" y="76"/>
                  <a:pt x="47" y="94"/>
                  <a:pt x="41" y="110"/>
                </a:cubicBezTo>
                <a:cubicBezTo>
                  <a:pt x="35" y="126"/>
                  <a:pt x="24" y="157"/>
                  <a:pt x="19" y="158"/>
                </a:cubicBezTo>
                <a:cubicBezTo>
                  <a:pt x="14" y="159"/>
                  <a:pt x="16" y="127"/>
                  <a:pt x="13" y="118"/>
                </a:cubicBezTo>
                <a:cubicBezTo>
                  <a:pt x="10" y="109"/>
                  <a:pt x="2" y="112"/>
                  <a:pt x="1" y="106"/>
                </a:cubicBezTo>
                <a:cubicBezTo>
                  <a:pt x="0" y="100"/>
                  <a:pt x="2" y="90"/>
                  <a:pt x="5" y="82"/>
                </a:cubicBezTo>
                <a:cubicBezTo>
                  <a:pt x="8" y="74"/>
                  <a:pt x="19" y="68"/>
                  <a:pt x="21" y="58"/>
                </a:cubicBezTo>
                <a:cubicBezTo>
                  <a:pt x="23" y="48"/>
                  <a:pt x="10" y="32"/>
                  <a:pt x="17" y="22"/>
                </a:cubicBezTo>
                <a:cubicBezTo>
                  <a:pt x="24" y="12"/>
                  <a:pt x="55" y="5"/>
                  <a:pt x="65" y="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7" name="Freeform 23"/>
          <p:cNvSpPr>
            <a:spLocks/>
          </p:cNvSpPr>
          <p:nvPr userDrawn="1"/>
        </p:nvSpPr>
        <p:spPr bwMode="auto">
          <a:xfrm>
            <a:off x="2495550" y="3200400"/>
            <a:ext cx="134938" cy="111125"/>
          </a:xfrm>
          <a:custGeom>
            <a:avLst/>
            <a:gdLst>
              <a:gd name="T0" fmla="*/ 0 w 85"/>
              <a:gd name="T1" fmla="*/ 22 h 70"/>
              <a:gd name="T2" fmla="*/ 44 w 85"/>
              <a:gd name="T3" fmla="*/ 2 h 70"/>
              <a:gd name="T4" fmla="*/ 84 w 85"/>
              <a:gd name="T5" fmla="*/ 34 h 70"/>
              <a:gd name="T6" fmla="*/ 52 w 85"/>
              <a:gd name="T7" fmla="*/ 68 h 70"/>
              <a:gd name="T8" fmla="*/ 36 w 85"/>
              <a:gd name="T9" fmla="*/ 48 h 70"/>
              <a:gd name="T10" fmla="*/ 6 w 85"/>
              <a:gd name="T11" fmla="*/ 40 h 70"/>
              <a:gd name="T12" fmla="*/ 0 w 85"/>
              <a:gd name="T13" fmla="*/ 22 h 70"/>
            </a:gdLst>
            <a:ahLst/>
            <a:cxnLst>
              <a:cxn ang="0">
                <a:pos x="T0" y="T1"/>
              </a:cxn>
              <a:cxn ang="0">
                <a:pos x="T2" y="T3"/>
              </a:cxn>
              <a:cxn ang="0">
                <a:pos x="T4" y="T5"/>
              </a:cxn>
              <a:cxn ang="0">
                <a:pos x="T6" y="T7"/>
              </a:cxn>
              <a:cxn ang="0">
                <a:pos x="T8" y="T9"/>
              </a:cxn>
              <a:cxn ang="0">
                <a:pos x="T10" y="T11"/>
              </a:cxn>
              <a:cxn ang="0">
                <a:pos x="T12" y="T13"/>
              </a:cxn>
            </a:cxnLst>
            <a:rect l="0" t="0" r="r" b="b"/>
            <a:pathLst>
              <a:path w="85" h="70">
                <a:moveTo>
                  <a:pt x="0" y="22"/>
                </a:moveTo>
                <a:cubicBezTo>
                  <a:pt x="4" y="16"/>
                  <a:pt x="30" y="0"/>
                  <a:pt x="44" y="2"/>
                </a:cubicBezTo>
                <a:cubicBezTo>
                  <a:pt x="58" y="4"/>
                  <a:pt x="83" y="23"/>
                  <a:pt x="84" y="34"/>
                </a:cubicBezTo>
                <a:cubicBezTo>
                  <a:pt x="85" y="45"/>
                  <a:pt x="60" y="66"/>
                  <a:pt x="52" y="68"/>
                </a:cubicBezTo>
                <a:cubicBezTo>
                  <a:pt x="44" y="70"/>
                  <a:pt x="44" y="53"/>
                  <a:pt x="36" y="48"/>
                </a:cubicBezTo>
                <a:cubicBezTo>
                  <a:pt x="28" y="43"/>
                  <a:pt x="12" y="44"/>
                  <a:pt x="6" y="40"/>
                </a:cubicBezTo>
                <a:cubicBezTo>
                  <a:pt x="0" y="36"/>
                  <a:pt x="1" y="26"/>
                  <a:pt x="0" y="22"/>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 name="Freeform 24"/>
          <p:cNvSpPr>
            <a:spLocks/>
          </p:cNvSpPr>
          <p:nvPr userDrawn="1"/>
        </p:nvSpPr>
        <p:spPr bwMode="auto">
          <a:xfrm>
            <a:off x="2711450" y="2908300"/>
            <a:ext cx="231775" cy="223838"/>
          </a:xfrm>
          <a:custGeom>
            <a:avLst/>
            <a:gdLst>
              <a:gd name="T0" fmla="*/ 0 w 146"/>
              <a:gd name="T1" fmla="*/ 14 h 141"/>
              <a:gd name="T2" fmla="*/ 130 w 146"/>
              <a:gd name="T3" fmla="*/ 130 h 141"/>
              <a:gd name="T4" fmla="*/ 98 w 146"/>
              <a:gd name="T5" fmla="*/ 80 h 141"/>
              <a:gd name="T6" fmla="*/ 72 w 146"/>
              <a:gd name="T7" fmla="*/ 62 h 141"/>
              <a:gd name="T8" fmla="*/ 32 w 146"/>
              <a:gd name="T9" fmla="*/ 8 h 141"/>
              <a:gd name="T10" fmla="*/ 0 w 146"/>
              <a:gd name="T11" fmla="*/ 14 h 141"/>
            </a:gdLst>
            <a:ahLst/>
            <a:cxnLst>
              <a:cxn ang="0">
                <a:pos x="T0" y="T1"/>
              </a:cxn>
              <a:cxn ang="0">
                <a:pos x="T2" y="T3"/>
              </a:cxn>
              <a:cxn ang="0">
                <a:pos x="T4" y="T5"/>
              </a:cxn>
              <a:cxn ang="0">
                <a:pos x="T6" y="T7"/>
              </a:cxn>
              <a:cxn ang="0">
                <a:pos x="T8" y="T9"/>
              </a:cxn>
              <a:cxn ang="0">
                <a:pos x="T10" y="T11"/>
              </a:cxn>
            </a:cxnLst>
            <a:rect l="0" t="0" r="r" b="b"/>
            <a:pathLst>
              <a:path w="146" h="141">
                <a:moveTo>
                  <a:pt x="0" y="14"/>
                </a:moveTo>
                <a:cubicBezTo>
                  <a:pt x="16" y="34"/>
                  <a:pt x="114" y="119"/>
                  <a:pt x="130" y="130"/>
                </a:cubicBezTo>
                <a:cubicBezTo>
                  <a:pt x="146" y="141"/>
                  <a:pt x="108" y="91"/>
                  <a:pt x="98" y="80"/>
                </a:cubicBezTo>
                <a:cubicBezTo>
                  <a:pt x="88" y="69"/>
                  <a:pt x="83" y="74"/>
                  <a:pt x="72" y="62"/>
                </a:cubicBezTo>
                <a:cubicBezTo>
                  <a:pt x="61" y="50"/>
                  <a:pt x="44" y="16"/>
                  <a:pt x="32" y="8"/>
                </a:cubicBezTo>
                <a:cubicBezTo>
                  <a:pt x="20" y="0"/>
                  <a:pt x="7" y="13"/>
                  <a:pt x="0" y="14"/>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Freeform 25"/>
          <p:cNvSpPr>
            <a:spLocks/>
          </p:cNvSpPr>
          <p:nvPr userDrawn="1"/>
        </p:nvSpPr>
        <p:spPr bwMode="auto">
          <a:xfrm>
            <a:off x="1449388" y="2573338"/>
            <a:ext cx="155575" cy="125412"/>
          </a:xfrm>
          <a:custGeom>
            <a:avLst/>
            <a:gdLst>
              <a:gd name="T0" fmla="*/ 1 w 98"/>
              <a:gd name="T1" fmla="*/ 5 h 79"/>
              <a:gd name="T2" fmla="*/ 47 w 98"/>
              <a:gd name="T3" fmla="*/ 57 h 79"/>
              <a:gd name="T4" fmla="*/ 95 w 98"/>
              <a:gd name="T5" fmla="*/ 77 h 79"/>
              <a:gd name="T6" fmla="*/ 65 w 98"/>
              <a:gd name="T7" fmla="*/ 43 h 79"/>
              <a:gd name="T8" fmla="*/ 83 w 98"/>
              <a:gd name="T9" fmla="*/ 25 h 79"/>
              <a:gd name="T10" fmla="*/ 73 w 98"/>
              <a:gd name="T11" fmla="*/ 15 h 79"/>
              <a:gd name="T12" fmla="*/ 55 w 98"/>
              <a:gd name="T13" fmla="*/ 25 h 79"/>
              <a:gd name="T14" fmla="*/ 1 w 98"/>
              <a:gd name="T15" fmla="*/ 5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1" y="5"/>
                </a:moveTo>
                <a:cubicBezTo>
                  <a:pt x="0" y="10"/>
                  <a:pt x="31" y="45"/>
                  <a:pt x="47" y="57"/>
                </a:cubicBezTo>
                <a:cubicBezTo>
                  <a:pt x="63" y="69"/>
                  <a:pt x="92" y="79"/>
                  <a:pt x="95" y="77"/>
                </a:cubicBezTo>
                <a:cubicBezTo>
                  <a:pt x="98" y="75"/>
                  <a:pt x="67" y="52"/>
                  <a:pt x="65" y="43"/>
                </a:cubicBezTo>
                <a:cubicBezTo>
                  <a:pt x="63" y="34"/>
                  <a:pt x="82" y="30"/>
                  <a:pt x="83" y="25"/>
                </a:cubicBezTo>
                <a:cubicBezTo>
                  <a:pt x="84" y="20"/>
                  <a:pt x="78" y="15"/>
                  <a:pt x="73" y="15"/>
                </a:cubicBezTo>
                <a:cubicBezTo>
                  <a:pt x="68" y="15"/>
                  <a:pt x="67" y="27"/>
                  <a:pt x="55" y="25"/>
                </a:cubicBezTo>
                <a:cubicBezTo>
                  <a:pt x="43" y="23"/>
                  <a:pt x="2" y="0"/>
                  <a:pt x="1" y="5"/>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0" name="Freeform 26"/>
          <p:cNvSpPr>
            <a:spLocks/>
          </p:cNvSpPr>
          <p:nvPr userDrawn="1"/>
        </p:nvSpPr>
        <p:spPr bwMode="auto">
          <a:xfrm>
            <a:off x="3006725" y="3146425"/>
            <a:ext cx="100013" cy="133350"/>
          </a:xfrm>
          <a:custGeom>
            <a:avLst/>
            <a:gdLst>
              <a:gd name="T0" fmla="*/ 0 w 63"/>
              <a:gd name="T1" fmla="*/ 6 h 84"/>
              <a:gd name="T2" fmla="*/ 56 w 63"/>
              <a:gd name="T3" fmla="*/ 82 h 84"/>
              <a:gd name="T4" fmla="*/ 44 w 63"/>
              <a:gd name="T5" fmla="*/ 18 h 84"/>
              <a:gd name="T6" fmla="*/ 16 w 63"/>
              <a:gd name="T7" fmla="*/ 2 h 84"/>
              <a:gd name="T8" fmla="*/ 0 w 63"/>
              <a:gd name="T9" fmla="*/ 6 h 84"/>
            </a:gdLst>
            <a:ahLst/>
            <a:cxnLst>
              <a:cxn ang="0">
                <a:pos x="T0" y="T1"/>
              </a:cxn>
              <a:cxn ang="0">
                <a:pos x="T2" y="T3"/>
              </a:cxn>
              <a:cxn ang="0">
                <a:pos x="T4" y="T5"/>
              </a:cxn>
              <a:cxn ang="0">
                <a:pos x="T6" y="T7"/>
              </a:cxn>
              <a:cxn ang="0">
                <a:pos x="T8" y="T9"/>
              </a:cxn>
            </a:cxnLst>
            <a:rect l="0" t="0" r="r" b="b"/>
            <a:pathLst>
              <a:path w="63" h="84">
                <a:moveTo>
                  <a:pt x="0" y="6"/>
                </a:moveTo>
                <a:cubicBezTo>
                  <a:pt x="7" y="19"/>
                  <a:pt x="49" y="80"/>
                  <a:pt x="56" y="82"/>
                </a:cubicBezTo>
                <a:cubicBezTo>
                  <a:pt x="63" y="84"/>
                  <a:pt x="51" y="31"/>
                  <a:pt x="44" y="18"/>
                </a:cubicBezTo>
                <a:cubicBezTo>
                  <a:pt x="37" y="5"/>
                  <a:pt x="23" y="4"/>
                  <a:pt x="16" y="2"/>
                </a:cubicBezTo>
                <a:cubicBezTo>
                  <a:pt x="9" y="0"/>
                  <a:pt x="3" y="5"/>
                  <a:pt x="0" y="6"/>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Freeform 27"/>
          <p:cNvSpPr>
            <a:spLocks/>
          </p:cNvSpPr>
          <p:nvPr userDrawn="1"/>
        </p:nvSpPr>
        <p:spPr bwMode="auto">
          <a:xfrm>
            <a:off x="1363663" y="3300413"/>
            <a:ext cx="214312" cy="149225"/>
          </a:xfrm>
          <a:custGeom>
            <a:avLst/>
            <a:gdLst>
              <a:gd name="T0" fmla="*/ 135 w 135"/>
              <a:gd name="T1" fmla="*/ 67 h 94"/>
              <a:gd name="T2" fmla="*/ 119 w 135"/>
              <a:gd name="T3" fmla="*/ 91 h 94"/>
              <a:gd name="T4" fmla="*/ 53 w 135"/>
              <a:gd name="T5" fmla="*/ 83 h 94"/>
              <a:gd name="T6" fmla="*/ 19 w 135"/>
              <a:gd name="T7" fmla="*/ 55 h 94"/>
              <a:gd name="T8" fmla="*/ 13 w 135"/>
              <a:gd name="T9" fmla="*/ 33 h 94"/>
              <a:gd name="T10" fmla="*/ 7 w 135"/>
              <a:gd name="T11" fmla="*/ 3 h 94"/>
              <a:gd name="T12" fmla="*/ 55 w 135"/>
              <a:gd name="T13" fmla="*/ 17 h 94"/>
              <a:gd name="T14" fmla="*/ 87 w 135"/>
              <a:gd name="T15" fmla="*/ 49 h 94"/>
              <a:gd name="T16" fmla="*/ 95 w 135"/>
              <a:gd name="T17" fmla="*/ 41 h 94"/>
              <a:gd name="T18" fmla="*/ 109 w 135"/>
              <a:gd name="T19" fmla="*/ 29 h 94"/>
              <a:gd name="T20" fmla="*/ 119 w 135"/>
              <a:gd name="T21" fmla="*/ 53 h 94"/>
              <a:gd name="T22" fmla="*/ 135 w 135"/>
              <a:gd name="T23" fmla="*/ 6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5" h="94">
                <a:moveTo>
                  <a:pt x="135" y="67"/>
                </a:moveTo>
                <a:cubicBezTo>
                  <a:pt x="134" y="75"/>
                  <a:pt x="133" y="88"/>
                  <a:pt x="119" y="91"/>
                </a:cubicBezTo>
                <a:cubicBezTo>
                  <a:pt x="105" y="94"/>
                  <a:pt x="70" y="89"/>
                  <a:pt x="53" y="83"/>
                </a:cubicBezTo>
                <a:cubicBezTo>
                  <a:pt x="36" y="77"/>
                  <a:pt x="26" y="63"/>
                  <a:pt x="19" y="55"/>
                </a:cubicBezTo>
                <a:cubicBezTo>
                  <a:pt x="12" y="47"/>
                  <a:pt x="15" y="42"/>
                  <a:pt x="13" y="33"/>
                </a:cubicBezTo>
                <a:cubicBezTo>
                  <a:pt x="11" y="24"/>
                  <a:pt x="0" y="6"/>
                  <a:pt x="7" y="3"/>
                </a:cubicBezTo>
                <a:cubicBezTo>
                  <a:pt x="14" y="0"/>
                  <a:pt x="42" y="9"/>
                  <a:pt x="55" y="17"/>
                </a:cubicBezTo>
                <a:cubicBezTo>
                  <a:pt x="68" y="25"/>
                  <a:pt x="80" y="45"/>
                  <a:pt x="87" y="49"/>
                </a:cubicBezTo>
                <a:cubicBezTo>
                  <a:pt x="94" y="53"/>
                  <a:pt x="91" y="44"/>
                  <a:pt x="95" y="41"/>
                </a:cubicBezTo>
                <a:cubicBezTo>
                  <a:pt x="99" y="38"/>
                  <a:pt x="105" y="27"/>
                  <a:pt x="109" y="29"/>
                </a:cubicBezTo>
                <a:cubicBezTo>
                  <a:pt x="113" y="31"/>
                  <a:pt x="115" y="47"/>
                  <a:pt x="119" y="53"/>
                </a:cubicBezTo>
                <a:cubicBezTo>
                  <a:pt x="123" y="59"/>
                  <a:pt x="132" y="64"/>
                  <a:pt x="135" y="67"/>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Freeform 28"/>
          <p:cNvSpPr>
            <a:spLocks/>
          </p:cNvSpPr>
          <p:nvPr userDrawn="1"/>
        </p:nvSpPr>
        <p:spPr bwMode="auto">
          <a:xfrm>
            <a:off x="1365250" y="3435350"/>
            <a:ext cx="106363" cy="169863"/>
          </a:xfrm>
          <a:custGeom>
            <a:avLst/>
            <a:gdLst>
              <a:gd name="T0" fmla="*/ 0 w 67"/>
              <a:gd name="T1" fmla="*/ 10 h 107"/>
              <a:gd name="T2" fmla="*/ 62 w 67"/>
              <a:gd name="T3" fmla="*/ 40 h 107"/>
              <a:gd name="T4" fmla="*/ 30 w 67"/>
              <a:gd name="T5" fmla="*/ 102 h 107"/>
              <a:gd name="T6" fmla="*/ 0 w 67"/>
              <a:gd name="T7" fmla="*/ 10 h 107"/>
            </a:gdLst>
            <a:ahLst/>
            <a:cxnLst>
              <a:cxn ang="0">
                <a:pos x="T0" y="T1"/>
              </a:cxn>
              <a:cxn ang="0">
                <a:pos x="T2" y="T3"/>
              </a:cxn>
              <a:cxn ang="0">
                <a:pos x="T4" y="T5"/>
              </a:cxn>
              <a:cxn ang="0">
                <a:pos x="T6" y="T7"/>
              </a:cxn>
            </a:cxnLst>
            <a:rect l="0" t="0" r="r" b="b"/>
            <a:pathLst>
              <a:path w="67" h="107">
                <a:moveTo>
                  <a:pt x="0" y="10"/>
                </a:moveTo>
                <a:cubicBezTo>
                  <a:pt x="5" y="0"/>
                  <a:pt x="57" y="25"/>
                  <a:pt x="62" y="40"/>
                </a:cubicBezTo>
                <a:cubicBezTo>
                  <a:pt x="67" y="55"/>
                  <a:pt x="40" y="107"/>
                  <a:pt x="30" y="102"/>
                </a:cubicBezTo>
                <a:cubicBezTo>
                  <a:pt x="20" y="97"/>
                  <a:pt x="6" y="29"/>
                  <a:pt x="0" y="1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Freeform 29"/>
          <p:cNvSpPr>
            <a:spLocks/>
          </p:cNvSpPr>
          <p:nvPr userDrawn="1"/>
        </p:nvSpPr>
        <p:spPr bwMode="auto">
          <a:xfrm>
            <a:off x="3200400" y="2473325"/>
            <a:ext cx="187325" cy="254000"/>
          </a:xfrm>
          <a:custGeom>
            <a:avLst/>
            <a:gdLst>
              <a:gd name="T0" fmla="*/ 52 w 118"/>
              <a:gd name="T1" fmla="*/ 0 h 160"/>
              <a:gd name="T2" fmla="*/ 110 w 118"/>
              <a:gd name="T3" fmla="*/ 80 h 160"/>
              <a:gd name="T4" fmla="*/ 98 w 118"/>
              <a:gd name="T5" fmla="*/ 140 h 160"/>
              <a:gd name="T6" fmla="*/ 46 w 118"/>
              <a:gd name="T7" fmla="*/ 160 h 160"/>
              <a:gd name="T8" fmla="*/ 2 w 118"/>
              <a:gd name="T9" fmla="*/ 140 h 160"/>
              <a:gd name="T10" fmla="*/ 34 w 118"/>
              <a:gd name="T11" fmla="*/ 102 h 160"/>
              <a:gd name="T12" fmla="*/ 28 w 118"/>
              <a:gd name="T13" fmla="*/ 28 h 160"/>
              <a:gd name="T14" fmla="*/ 52 w 118"/>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160">
                <a:moveTo>
                  <a:pt x="52" y="0"/>
                </a:moveTo>
                <a:cubicBezTo>
                  <a:pt x="66" y="9"/>
                  <a:pt x="102" y="57"/>
                  <a:pt x="110" y="80"/>
                </a:cubicBezTo>
                <a:cubicBezTo>
                  <a:pt x="118" y="103"/>
                  <a:pt x="109" y="127"/>
                  <a:pt x="98" y="140"/>
                </a:cubicBezTo>
                <a:cubicBezTo>
                  <a:pt x="87" y="153"/>
                  <a:pt x="62" y="160"/>
                  <a:pt x="46" y="160"/>
                </a:cubicBezTo>
                <a:cubicBezTo>
                  <a:pt x="30" y="160"/>
                  <a:pt x="4" y="150"/>
                  <a:pt x="2" y="140"/>
                </a:cubicBezTo>
                <a:cubicBezTo>
                  <a:pt x="0" y="130"/>
                  <a:pt x="30" y="121"/>
                  <a:pt x="34" y="102"/>
                </a:cubicBezTo>
                <a:cubicBezTo>
                  <a:pt x="38" y="83"/>
                  <a:pt x="25" y="45"/>
                  <a:pt x="28" y="28"/>
                </a:cubicBezTo>
                <a:cubicBezTo>
                  <a:pt x="31" y="11"/>
                  <a:pt x="47" y="6"/>
                  <a:pt x="52" y="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Freeform 30"/>
          <p:cNvSpPr>
            <a:spLocks/>
          </p:cNvSpPr>
          <p:nvPr userDrawn="1"/>
        </p:nvSpPr>
        <p:spPr bwMode="auto">
          <a:xfrm>
            <a:off x="3355975" y="3538538"/>
            <a:ext cx="127000" cy="142875"/>
          </a:xfrm>
          <a:custGeom>
            <a:avLst/>
            <a:gdLst>
              <a:gd name="T0" fmla="*/ 40 w 80"/>
              <a:gd name="T1" fmla="*/ 11 h 90"/>
              <a:gd name="T2" fmla="*/ 78 w 80"/>
              <a:gd name="T3" fmla="*/ 75 h 90"/>
              <a:gd name="T4" fmla="*/ 30 w 80"/>
              <a:gd name="T5" fmla="*/ 79 h 90"/>
              <a:gd name="T6" fmla="*/ 2 w 80"/>
              <a:gd name="T7" fmla="*/ 11 h 90"/>
              <a:gd name="T8" fmla="*/ 40 w 80"/>
              <a:gd name="T9" fmla="*/ 11 h 90"/>
            </a:gdLst>
            <a:ahLst/>
            <a:cxnLst>
              <a:cxn ang="0">
                <a:pos x="T0" y="T1"/>
              </a:cxn>
              <a:cxn ang="0">
                <a:pos x="T2" y="T3"/>
              </a:cxn>
              <a:cxn ang="0">
                <a:pos x="T4" y="T5"/>
              </a:cxn>
              <a:cxn ang="0">
                <a:pos x="T6" y="T7"/>
              </a:cxn>
              <a:cxn ang="0">
                <a:pos x="T8" y="T9"/>
              </a:cxn>
            </a:cxnLst>
            <a:rect l="0" t="0" r="r" b="b"/>
            <a:pathLst>
              <a:path w="80" h="90">
                <a:moveTo>
                  <a:pt x="40" y="11"/>
                </a:moveTo>
                <a:cubicBezTo>
                  <a:pt x="53" y="22"/>
                  <a:pt x="80" y="64"/>
                  <a:pt x="78" y="75"/>
                </a:cubicBezTo>
                <a:cubicBezTo>
                  <a:pt x="76" y="86"/>
                  <a:pt x="43" y="90"/>
                  <a:pt x="30" y="79"/>
                </a:cubicBezTo>
                <a:cubicBezTo>
                  <a:pt x="17" y="68"/>
                  <a:pt x="0" y="22"/>
                  <a:pt x="2" y="11"/>
                </a:cubicBezTo>
                <a:cubicBezTo>
                  <a:pt x="4" y="0"/>
                  <a:pt x="27" y="0"/>
                  <a:pt x="40" y="11"/>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5" name="Freeform 31"/>
          <p:cNvSpPr>
            <a:spLocks/>
          </p:cNvSpPr>
          <p:nvPr userDrawn="1"/>
        </p:nvSpPr>
        <p:spPr bwMode="auto">
          <a:xfrm>
            <a:off x="3883025" y="4125913"/>
            <a:ext cx="104775" cy="282575"/>
          </a:xfrm>
          <a:custGeom>
            <a:avLst/>
            <a:gdLst>
              <a:gd name="T0" fmla="*/ 42 w 66"/>
              <a:gd name="T1" fmla="*/ 5 h 178"/>
              <a:gd name="T2" fmla="*/ 44 w 66"/>
              <a:gd name="T3" fmla="*/ 61 h 178"/>
              <a:gd name="T4" fmla="*/ 52 w 66"/>
              <a:gd name="T5" fmla="*/ 119 h 178"/>
              <a:gd name="T6" fmla="*/ 64 w 66"/>
              <a:gd name="T7" fmla="*/ 161 h 178"/>
              <a:gd name="T8" fmla="*/ 40 w 66"/>
              <a:gd name="T9" fmla="*/ 177 h 178"/>
              <a:gd name="T10" fmla="*/ 40 w 66"/>
              <a:gd name="T11" fmla="*/ 153 h 178"/>
              <a:gd name="T12" fmla="*/ 26 w 66"/>
              <a:gd name="T13" fmla="*/ 117 h 178"/>
              <a:gd name="T14" fmla="*/ 4 w 66"/>
              <a:gd name="T15" fmla="*/ 107 h 178"/>
              <a:gd name="T16" fmla="*/ 4 w 66"/>
              <a:gd name="T17" fmla="*/ 59 h 178"/>
              <a:gd name="T18" fmla="*/ 10 w 66"/>
              <a:gd name="T19" fmla="*/ 29 h 178"/>
              <a:gd name="T20" fmla="*/ 42 w 66"/>
              <a:gd name="T21" fmla="*/ 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78">
                <a:moveTo>
                  <a:pt x="42" y="5"/>
                </a:moveTo>
                <a:cubicBezTo>
                  <a:pt x="48" y="10"/>
                  <a:pt x="42" y="42"/>
                  <a:pt x="44" y="61"/>
                </a:cubicBezTo>
                <a:cubicBezTo>
                  <a:pt x="46" y="80"/>
                  <a:pt x="49" y="102"/>
                  <a:pt x="52" y="119"/>
                </a:cubicBezTo>
                <a:cubicBezTo>
                  <a:pt x="55" y="136"/>
                  <a:pt x="66" y="151"/>
                  <a:pt x="64" y="161"/>
                </a:cubicBezTo>
                <a:cubicBezTo>
                  <a:pt x="62" y="171"/>
                  <a:pt x="44" y="178"/>
                  <a:pt x="40" y="177"/>
                </a:cubicBezTo>
                <a:cubicBezTo>
                  <a:pt x="36" y="176"/>
                  <a:pt x="42" y="163"/>
                  <a:pt x="40" y="153"/>
                </a:cubicBezTo>
                <a:cubicBezTo>
                  <a:pt x="38" y="143"/>
                  <a:pt x="32" y="125"/>
                  <a:pt x="26" y="117"/>
                </a:cubicBezTo>
                <a:cubicBezTo>
                  <a:pt x="20" y="109"/>
                  <a:pt x="8" y="117"/>
                  <a:pt x="4" y="107"/>
                </a:cubicBezTo>
                <a:cubicBezTo>
                  <a:pt x="0" y="97"/>
                  <a:pt x="3" y="72"/>
                  <a:pt x="4" y="59"/>
                </a:cubicBezTo>
                <a:cubicBezTo>
                  <a:pt x="5" y="46"/>
                  <a:pt x="4" y="38"/>
                  <a:pt x="10" y="29"/>
                </a:cubicBezTo>
                <a:cubicBezTo>
                  <a:pt x="16" y="20"/>
                  <a:pt x="36" y="0"/>
                  <a:pt x="42" y="5"/>
                </a:cubicBezTo>
                <a:close/>
              </a:path>
            </a:pathLst>
          </a:custGeom>
          <a:solidFill>
            <a:schemeClr val="bg1"/>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6" name="Freeform 32"/>
          <p:cNvSpPr>
            <a:spLocks/>
          </p:cNvSpPr>
          <p:nvPr userDrawn="1"/>
        </p:nvSpPr>
        <p:spPr bwMode="auto">
          <a:xfrm>
            <a:off x="4100513" y="4318000"/>
            <a:ext cx="88900" cy="133350"/>
          </a:xfrm>
          <a:custGeom>
            <a:avLst/>
            <a:gdLst>
              <a:gd name="T0" fmla="*/ 21 w 56"/>
              <a:gd name="T1" fmla="*/ 0 h 84"/>
              <a:gd name="T2" fmla="*/ 45 w 56"/>
              <a:gd name="T3" fmla="*/ 40 h 84"/>
              <a:gd name="T4" fmla="*/ 51 w 56"/>
              <a:gd name="T5" fmla="*/ 76 h 84"/>
              <a:gd name="T6" fmla="*/ 13 w 56"/>
              <a:gd name="T7" fmla="*/ 78 h 84"/>
              <a:gd name="T8" fmla="*/ 1 w 56"/>
              <a:gd name="T9" fmla="*/ 40 h 84"/>
              <a:gd name="T10" fmla="*/ 21 w 56"/>
              <a:gd name="T11" fmla="*/ 0 h 84"/>
            </a:gdLst>
            <a:ahLst/>
            <a:cxnLst>
              <a:cxn ang="0">
                <a:pos x="T0" y="T1"/>
              </a:cxn>
              <a:cxn ang="0">
                <a:pos x="T2" y="T3"/>
              </a:cxn>
              <a:cxn ang="0">
                <a:pos x="T4" y="T5"/>
              </a:cxn>
              <a:cxn ang="0">
                <a:pos x="T6" y="T7"/>
              </a:cxn>
              <a:cxn ang="0">
                <a:pos x="T8" y="T9"/>
              </a:cxn>
              <a:cxn ang="0">
                <a:pos x="T10" y="T11"/>
              </a:cxn>
            </a:cxnLst>
            <a:rect l="0" t="0" r="r" b="b"/>
            <a:pathLst>
              <a:path w="56" h="84">
                <a:moveTo>
                  <a:pt x="21" y="0"/>
                </a:moveTo>
                <a:cubicBezTo>
                  <a:pt x="28" y="0"/>
                  <a:pt x="40" y="27"/>
                  <a:pt x="45" y="40"/>
                </a:cubicBezTo>
                <a:cubicBezTo>
                  <a:pt x="50" y="53"/>
                  <a:pt x="56" y="70"/>
                  <a:pt x="51" y="76"/>
                </a:cubicBezTo>
                <a:cubicBezTo>
                  <a:pt x="46" y="82"/>
                  <a:pt x="21" y="84"/>
                  <a:pt x="13" y="78"/>
                </a:cubicBezTo>
                <a:cubicBezTo>
                  <a:pt x="5" y="72"/>
                  <a:pt x="0" y="53"/>
                  <a:pt x="1" y="40"/>
                </a:cubicBezTo>
                <a:cubicBezTo>
                  <a:pt x="2" y="27"/>
                  <a:pt x="11" y="1"/>
                  <a:pt x="21" y="0"/>
                </a:cubicBezTo>
                <a:close/>
              </a:path>
            </a:pathLst>
          </a:custGeom>
          <a:solidFill>
            <a:schemeClr val="bg1"/>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7" name="Freeform 33"/>
          <p:cNvSpPr>
            <a:spLocks/>
          </p:cNvSpPr>
          <p:nvPr userDrawn="1"/>
        </p:nvSpPr>
        <p:spPr bwMode="auto">
          <a:xfrm>
            <a:off x="2224088" y="5826125"/>
            <a:ext cx="254000" cy="166688"/>
          </a:xfrm>
          <a:custGeom>
            <a:avLst/>
            <a:gdLst>
              <a:gd name="T0" fmla="*/ 51 w 160"/>
              <a:gd name="T1" fmla="*/ 0 h 105"/>
              <a:gd name="T2" fmla="*/ 149 w 160"/>
              <a:gd name="T3" fmla="*/ 40 h 105"/>
              <a:gd name="T4" fmla="*/ 119 w 160"/>
              <a:gd name="T5" fmla="*/ 54 h 105"/>
              <a:gd name="T6" fmla="*/ 109 w 160"/>
              <a:gd name="T7" fmla="*/ 86 h 105"/>
              <a:gd name="T8" fmla="*/ 71 w 160"/>
              <a:gd name="T9" fmla="*/ 104 h 105"/>
              <a:gd name="T10" fmla="*/ 41 w 160"/>
              <a:gd name="T11" fmla="*/ 92 h 105"/>
              <a:gd name="T12" fmla="*/ 1 w 160"/>
              <a:gd name="T13" fmla="*/ 36 h 105"/>
              <a:gd name="T14" fmla="*/ 37 w 160"/>
              <a:gd name="T15" fmla="*/ 24 h 105"/>
              <a:gd name="T16" fmla="*/ 51 w 160"/>
              <a:gd name="T1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105">
                <a:moveTo>
                  <a:pt x="51" y="0"/>
                </a:moveTo>
                <a:cubicBezTo>
                  <a:pt x="72" y="4"/>
                  <a:pt x="138" y="31"/>
                  <a:pt x="149" y="40"/>
                </a:cubicBezTo>
                <a:cubicBezTo>
                  <a:pt x="160" y="49"/>
                  <a:pt x="126" y="46"/>
                  <a:pt x="119" y="54"/>
                </a:cubicBezTo>
                <a:cubicBezTo>
                  <a:pt x="112" y="62"/>
                  <a:pt x="117" y="78"/>
                  <a:pt x="109" y="86"/>
                </a:cubicBezTo>
                <a:cubicBezTo>
                  <a:pt x="101" y="94"/>
                  <a:pt x="82" y="103"/>
                  <a:pt x="71" y="104"/>
                </a:cubicBezTo>
                <a:cubicBezTo>
                  <a:pt x="60" y="105"/>
                  <a:pt x="53" y="103"/>
                  <a:pt x="41" y="92"/>
                </a:cubicBezTo>
                <a:cubicBezTo>
                  <a:pt x="29" y="81"/>
                  <a:pt x="2" y="47"/>
                  <a:pt x="1" y="36"/>
                </a:cubicBezTo>
                <a:cubicBezTo>
                  <a:pt x="0" y="25"/>
                  <a:pt x="29" y="30"/>
                  <a:pt x="37" y="24"/>
                </a:cubicBezTo>
                <a:cubicBezTo>
                  <a:pt x="45" y="18"/>
                  <a:pt x="48" y="5"/>
                  <a:pt x="51" y="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8" name="Freeform 34"/>
          <p:cNvSpPr>
            <a:spLocks/>
          </p:cNvSpPr>
          <p:nvPr userDrawn="1"/>
        </p:nvSpPr>
        <p:spPr bwMode="auto">
          <a:xfrm>
            <a:off x="1798638" y="6118225"/>
            <a:ext cx="255587" cy="109538"/>
          </a:xfrm>
          <a:custGeom>
            <a:avLst/>
            <a:gdLst>
              <a:gd name="T0" fmla="*/ 67 w 161"/>
              <a:gd name="T1" fmla="*/ 0 h 69"/>
              <a:gd name="T2" fmla="*/ 93 w 161"/>
              <a:gd name="T3" fmla="*/ 24 h 69"/>
              <a:gd name="T4" fmla="*/ 157 w 161"/>
              <a:gd name="T5" fmla="*/ 38 h 69"/>
              <a:gd name="T6" fmla="*/ 119 w 161"/>
              <a:gd name="T7" fmla="*/ 68 h 69"/>
              <a:gd name="T8" fmla="*/ 93 w 161"/>
              <a:gd name="T9" fmla="*/ 46 h 69"/>
              <a:gd name="T10" fmla="*/ 67 w 161"/>
              <a:gd name="T11" fmla="*/ 64 h 69"/>
              <a:gd name="T12" fmla="*/ 47 w 161"/>
              <a:gd name="T13" fmla="*/ 52 h 69"/>
              <a:gd name="T14" fmla="*/ 25 w 161"/>
              <a:gd name="T15" fmla="*/ 66 h 69"/>
              <a:gd name="T16" fmla="*/ 1 w 161"/>
              <a:gd name="T17" fmla="*/ 50 h 69"/>
              <a:gd name="T18" fmla="*/ 29 w 161"/>
              <a:gd name="T19" fmla="*/ 24 h 69"/>
              <a:gd name="T20" fmla="*/ 67 w 161"/>
              <a:gd name="T2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69">
                <a:moveTo>
                  <a:pt x="67" y="0"/>
                </a:moveTo>
                <a:cubicBezTo>
                  <a:pt x="79" y="3"/>
                  <a:pt x="78" y="18"/>
                  <a:pt x="93" y="24"/>
                </a:cubicBezTo>
                <a:cubicBezTo>
                  <a:pt x="108" y="30"/>
                  <a:pt x="153" y="31"/>
                  <a:pt x="157" y="38"/>
                </a:cubicBezTo>
                <a:cubicBezTo>
                  <a:pt x="161" y="45"/>
                  <a:pt x="130" y="67"/>
                  <a:pt x="119" y="68"/>
                </a:cubicBezTo>
                <a:cubicBezTo>
                  <a:pt x="108" y="69"/>
                  <a:pt x="102" y="47"/>
                  <a:pt x="93" y="46"/>
                </a:cubicBezTo>
                <a:cubicBezTo>
                  <a:pt x="84" y="45"/>
                  <a:pt x="75" y="63"/>
                  <a:pt x="67" y="64"/>
                </a:cubicBezTo>
                <a:cubicBezTo>
                  <a:pt x="59" y="65"/>
                  <a:pt x="54" y="52"/>
                  <a:pt x="47" y="52"/>
                </a:cubicBezTo>
                <a:cubicBezTo>
                  <a:pt x="40" y="52"/>
                  <a:pt x="33" y="66"/>
                  <a:pt x="25" y="66"/>
                </a:cubicBezTo>
                <a:cubicBezTo>
                  <a:pt x="17" y="66"/>
                  <a:pt x="0" y="57"/>
                  <a:pt x="1" y="50"/>
                </a:cubicBezTo>
                <a:cubicBezTo>
                  <a:pt x="2" y="43"/>
                  <a:pt x="18" y="32"/>
                  <a:pt x="29" y="24"/>
                </a:cubicBezTo>
                <a:cubicBezTo>
                  <a:pt x="40" y="16"/>
                  <a:pt x="59" y="5"/>
                  <a:pt x="67" y="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9" name="Freeform 35"/>
          <p:cNvSpPr>
            <a:spLocks/>
          </p:cNvSpPr>
          <p:nvPr userDrawn="1"/>
        </p:nvSpPr>
        <p:spPr bwMode="auto">
          <a:xfrm>
            <a:off x="1262063" y="6467475"/>
            <a:ext cx="312737" cy="152400"/>
          </a:xfrm>
          <a:custGeom>
            <a:avLst/>
            <a:gdLst>
              <a:gd name="T0" fmla="*/ 77 w 197"/>
              <a:gd name="T1" fmla="*/ 32 h 96"/>
              <a:gd name="T2" fmla="*/ 131 w 197"/>
              <a:gd name="T3" fmla="*/ 0 h 96"/>
              <a:gd name="T4" fmla="*/ 193 w 197"/>
              <a:gd name="T5" fmla="*/ 32 h 96"/>
              <a:gd name="T6" fmla="*/ 155 w 197"/>
              <a:gd name="T7" fmla="*/ 48 h 96"/>
              <a:gd name="T8" fmla="*/ 155 w 197"/>
              <a:gd name="T9" fmla="*/ 62 h 96"/>
              <a:gd name="T10" fmla="*/ 129 w 197"/>
              <a:gd name="T11" fmla="*/ 44 h 96"/>
              <a:gd name="T12" fmla="*/ 91 w 197"/>
              <a:gd name="T13" fmla="*/ 58 h 96"/>
              <a:gd name="T14" fmla="*/ 69 w 197"/>
              <a:gd name="T15" fmla="*/ 82 h 96"/>
              <a:gd name="T16" fmla="*/ 23 w 197"/>
              <a:gd name="T17" fmla="*/ 94 h 96"/>
              <a:gd name="T18" fmla="*/ 9 w 197"/>
              <a:gd name="T19" fmla="*/ 68 h 96"/>
              <a:gd name="T20" fmla="*/ 77 w 197"/>
              <a:gd name="T21" fmla="*/ 3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96">
                <a:moveTo>
                  <a:pt x="77" y="32"/>
                </a:moveTo>
                <a:cubicBezTo>
                  <a:pt x="97" y="21"/>
                  <a:pt x="112" y="0"/>
                  <a:pt x="131" y="0"/>
                </a:cubicBezTo>
                <a:cubicBezTo>
                  <a:pt x="150" y="0"/>
                  <a:pt x="189" y="24"/>
                  <a:pt x="193" y="32"/>
                </a:cubicBezTo>
                <a:cubicBezTo>
                  <a:pt x="197" y="40"/>
                  <a:pt x="161" y="43"/>
                  <a:pt x="155" y="48"/>
                </a:cubicBezTo>
                <a:cubicBezTo>
                  <a:pt x="149" y="53"/>
                  <a:pt x="159" y="63"/>
                  <a:pt x="155" y="62"/>
                </a:cubicBezTo>
                <a:cubicBezTo>
                  <a:pt x="151" y="61"/>
                  <a:pt x="140" y="45"/>
                  <a:pt x="129" y="44"/>
                </a:cubicBezTo>
                <a:cubicBezTo>
                  <a:pt x="118" y="43"/>
                  <a:pt x="101" y="52"/>
                  <a:pt x="91" y="58"/>
                </a:cubicBezTo>
                <a:cubicBezTo>
                  <a:pt x="81" y="64"/>
                  <a:pt x="80" y="76"/>
                  <a:pt x="69" y="82"/>
                </a:cubicBezTo>
                <a:cubicBezTo>
                  <a:pt x="58" y="88"/>
                  <a:pt x="33" y="96"/>
                  <a:pt x="23" y="94"/>
                </a:cubicBezTo>
                <a:cubicBezTo>
                  <a:pt x="13" y="92"/>
                  <a:pt x="0" y="78"/>
                  <a:pt x="9" y="68"/>
                </a:cubicBezTo>
                <a:cubicBezTo>
                  <a:pt x="18" y="58"/>
                  <a:pt x="63" y="39"/>
                  <a:pt x="77" y="32"/>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0" name="Freeform 36"/>
          <p:cNvSpPr>
            <a:spLocks/>
          </p:cNvSpPr>
          <p:nvPr userDrawn="1"/>
        </p:nvSpPr>
        <p:spPr bwMode="auto">
          <a:xfrm>
            <a:off x="30163" y="5202238"/>
            <a:ext cx="66675" cy="131762"/>
          </a:xfrm>
          <a:custGeom>
            <a:avLst/>
            <a:gdLst>
              <a:gd name="T0" fmla="*/ 27 w 42"/>
              <a:gd name="T1" fmla="*/ 1 h 83"/>
              <a:gd name="T2" fmla="*/ 41 w 42"/>
              <a:gd name="T3" fmla="*/ 55 h 83"/>
              <a:gd name="T4" fmla="*/ 21 w 42"/>
              <a:gd name="T5" fmla="*/ 81 h 83"/>
              <a:gd name="T6" fmla="*/ 1 w 42"/>
              <a:gd name="T7" fmla="*/ 45 h 83"/>
              <a:gd name="T8" fmla="*/ 27 w 42"/>
              <a:gd name="T9" fmla="*/ 1 h 83"/>
            </a:gdLst>
            <a:ahLst/>
            <a:cxnLst>
              <a:cxn ang="0">
                <a:pos x="T0" y="T1"/>
              </a:cxn>
              <a:cxn ang="0">
                <a:pos x="T2" y="T3"/>
              </a:cxn>
              <a:cxn ang="0">
                <a:pos x="T4" y="T5"/>
              </a:cxn>
              <a:cxn ang="0">
                <a:pos x="T6" y="T7"/>
              </a:cxn>
              <a:cxn ang="0">
                <a:pos x="T8" y="T9"/>
              </a:cxn>
            </a:cxnLst>
            <a:rect l="0" t="0" r="r" b="b"/>
            <a:pathLst>
              <a:path w="42" h="83">
                <a:moveTo>
                  <a:pt x="27" y="1"/>
                </a:moveTo>
                <a:cubicBezTo>
                  <a:pt x="34" y="3"/>
                  <a:pt x="42" y="42"/>
                  <a:pt x="41" y="55"/>
                </a:cubicBezTo>
                <a:cubicBezTo>
                  <a:pt x="40" y="68"/>
                  <a:pt x="28" y="83"/>
                  <a:pt x="21" y="81"/>
                </a:cubicBezTo>
                <a:cubicBezTo>
                  <a:pt x="14" y="79"/>
                  <a:pt x="0" y="58"/>
                  <a:pt x="1" y="45"/>
                </a:cubicBezTo>
                <a:cubicBezTo>
                  <a:pt x="2" y="32"/>
                  <a:pt x="14" y="0"/>
                  <a:pt x="27" y="1"/>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1" name="Freeform 37"/>
          <p:cNvSpPr>
            <a:spLocks/>
          </p:cNvSpPr>
          <p:nvPr userDrawn="1"/>
        </p:nvSpPr>
        <p:spPr bwMode="auto">
          <a:xfrm>
            <a:off x="2963863" y="4670425"/>
            <a:ext cx="130175" cy="93663"/>
          </a:xfrm>
          <a:custGeom>
            <a:avLst/>
            <a:gdLst>
              <a:gd name="T0" fmla="*/ 61 w 82"/>
              <a:gd name="T1" fmla="*/ 0 h 59"/>
              <a:gd name="T2" fmla="*/ 79 w 82"/>
              <a:gd name="T3" fmla="*/ 50 h 59"/>
              <a:gd name="T4" fmla="*/ 41 w 82"/>
              <a:gd name="T5" fmla="*/ 54 h 59"/>
              <a:gd name="T6" fmla="*/ 3 w 82"/>
              <a:gd name="T7" fmla="*/ 30 h 59"/>
              <a:gd name="T8" fmla="*/ 25 w 82"/>
              <a:gd name="T9" fmla="*/ 10 h 59"/>
              <a:gd name="T10" fmla="*/ 61 w 82"/>
              <a:gd name="T11" fmla="*/ 0 h 59"/>
            </a:gdLst>
            <a:ahLst/>
            <a:cxnLst>
              <a:cxn ang="0">
                <a:pos x="T0" y="T1"/>
              </a:cxn>
              <a:cxn ang="0">
                <a:pos x="T2" y="T3"/>
              </a:cxn>
              <a:cxn ang="0">
                <a:pos x="T4" y="T5"/>
              </a:cxn>
              <a:cxn ang="0">
                <a:pos x="T6" y="T7"/>
              </a:cxn>
              <a:cxn ang="0">
                <a:pos x="T8" y="T9"/>
              </a:cxn>
              <a:cxn ang="0">
                <a:pos x="T10" y="T11"/>
              </a:cxn>
            </a:cxnLst>
            <a:rect l="0" t="0" r="r" b="b"/>
            <a:pathLst>
              <a:path w="82" h="59">
                <a:moveTo>
                  <a:pt x="61" y="0"/>
                </a:moveTo>
                <a:cubicBezTo>
                  <a:pt x="73" y="8"/>
                  <a:pt x="82" y="41"/>
                  <a:pt x="79" y="50"/>
                </a:cubicBezTo>
                <a:cubicBezTo>
                  <a:pt x="76" y="59"/>
                  <a:pt x="54" y="57"/>
                  <a:pt x="41" y="54"/>
                </a:cubicBezTo>
                <a:cubicBezTo>
                  <a:pt x="28" y="51"/>
                  <a:pt x="6" y="37"/>
                  <a:pt x="3" y="30"/>
                </a:cubicBezTo>
                <a:cubicBezTo>
                  <a:pt x="0" y="23"/>
                  <a:pt x="15" y="15"/>
                  <a:pt x="25" y="10"/>
                </a:cubicBezTo>
                <a:cubicBezTo>
                  <a:pt x="35" y="5"/>
                  <a:pt x="54" y="2"/>
                  <a:pt x="61" y="0"/>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2" name="Freeform 38"/>
          <p:cNvSpPr>
            <a:spLocks/>
          </p:cNvSpPr>
          <p:nvPr userDrawn="1"/>
        </p:nvSpPr>
        <p:spPr bwMode="auto">
          <a:xfrm>
            <a:off x="3487738" y="4678363"/>
            <a:ext cx="98425" cy="92075"/>
          </a:xfrm>
          <a:custGeom>
            <a:avLst/>
            <a:gdLst>
              <a:gd name="T0" fmla="*/ 31 w 62"/>
              <a:gd name="T1" fmla="*/ 3 h 58"/>
              <a:gd name="T2" fmla="*/ 61 w 62"/>
              <a:gd name="T3" fmla="*/ 47 h 58"/>
              <a:gd name="T4" fmla="*/ 39 w 62"/>
              <a:gd name="T5" fmla="*/ 55 h 58"/>
              <a:gd name="T6" fmla="*/ 1 w 62"/>
              <a:gd name="T7" fmla="*/ 29 h 58"/>
              <a:gd name="T8" fmla="*/ 31 w 62"/>
              <a:gd name="T9" fmla="*/ 3 h 58"/>
            </a:gdLst>
            <a:ahLst/>
            <a:cxnLst>
              <a:cxn ang="0">
                <a:pos x="T0" y="T1"/>
              </a:cxn>
              <a:cxn ang="0">
                <a:pos x="T2" y="T3"/>
              </a:cxn>
              <a:cxn ang="0">
                <a:pos x="T4" y="T5"/>
              </a:cxn>
              <a:cxn ang="0">
                <a:pos x="T6" y="T7"/>
              </a:cxn>
              <a:cxn ang="0">
                <a:pos x="T8" y="T9"/>
              </a:cxn>
            </a:cxnLst>
            <a:rect l="0" t="0" r="r" b="b"/>
            <a:pathLst>
              <a:path w="62" h="58">
                <a:moveTo>
                  <a:pt x="31" y="3"/>
                </a:moveTo>
                <a:cubicBezTo>
                  <a:pt x="41" y="6"/>
                  <a:pt x="60" y="38"/>
                  <a:pt x="61" y="47"/>
                </a:cubicBezTo>
                <a:cubicBezTo>
                  <a:pt x="62" y="56"/>
                  <a:pt x="49" y="58"/>
                  <a:pt x="39" y="55"/>
                </a:cubicBezTo>
                <a:cubicBezTo>
                  <a:pt x="29" y="52"/>
                  <a:pt x="2" y="38"/>
                  <a:pt x="1" y="29"/>
                </a:cubicBezTo>
                <a:cubicBezTo>
                  <a:pt x="0" y="20"/>
                  <a:pt x="21" y="0"/>
                  <a:pt x="31" y="3"/>
                </a:cubicBezTo>
                <a:close/>
              </a:path>
            </a:pathLst>
          </a:custGeom>
          <a:solidFill>
            <a:schemeClr val="bg1"/>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3" name="Freeform 39"/>
          <p:cNvSpPr>
            <a:spLocks/>
          </p:cNvSpPr>
          <p:nvPr userDrawn="1"/>
        </p:nvSpPr>
        <p:spPr bwMode="auto">
          <a:xfrm>
            <a:off x="-314325" y="5665788"/>
            <a:ext cx="1400175" cy="1192212"/>
          </a:xfrm>
          <a:custGeom>
            <a:avLst/>
            <a:gdLst>
              <a:gd name="T0" fmla="*/ 3 w 882"/>
              <a:gd name="T1" fmla="*/ 751 h 751"/>
              <a:gd name="T2" fmla="*/ 702 w 882"/>
              <a:gd name="T3" fmla="*/ 748 h 751"/>
              <a:gd name="T4" fmla="*/ 654 w 882"/>
              <a:gd name="T5" fmla="*/ 724 h 751"/>
              <a:gd name="T6" fmla="*/ 648 w 882"/>
              <a:gd name="T7" fmla="*/ 691 h 751"/>
              <a:gd name="T8" fmla="*/ 588 w 882"/>
              <a:gd name="T9" fmla="*/ 682 h 751"/>
              <a:gd name="T10" fmla="*/ 552 w 882"/>
              <a:gd name="T11" fmla="*/ 622 h 751"/>
              <a:gd name="T12" fmla="*/ 624 w 882"/>
              <a:gd name="T13" fmla="*/ 577 h 751"/>
              <a:gd name="T14" fmla="*/ 651 w 882"/>
              <a:gd name="T15" fmla="*/ 619 h 751"/>
              <a:gd name="T16" fmla="*/ 729 w 882"/>
              <a:gd name="T17" fmla="*/ 607 h 751"/>
              <a:gd name="T18" fmla="*/ 861 w 882"/>
              <a:gd name="T19" fmla="*/ 559 h 751"/>
              <a:gd name="T20" fmla="*/ 858 w 882"/>
              <a:gd name="T21" fmla="*/ 472 h 751"/>
              <a:gd name="T22" fmla="*/ 777 w 882"/>
              <a:gd name="T23" fmla="*/ 475 h 751"/>
              <a:gd name="T24" fmla="*/ 630 w 882"/>
              <a:gd name="T25" fmla="*/ 376 h 751"/>
              <a:gd name="T26" fmla="*/ 564 w 882"/>
              <a:gd name="T27" fmla="*/ 364 h 751"/>
              <a:gd name="T28" fmla="*/ 549 w 882"/>
              <a:gd name="T29" fmla="*/ 394 h 751"/>
              <a:gd name="T30" fmla="*/ 498 w 882"/>
              <a:gd name="T31" fmla="*/ 400 h 751"/>
              <a:gd name="T32" fmla="*/ 477 w 882"/>
              <a:gd name="T33" fmla="*/ 379 h 751"/>
              <a:gd name="T34" fmla="*/ 543 w 882"/>
              <a:gd name="T35" fmla="*/ 346 h 751"/>
              <a:gd name="T36" fmla="*/ 510 w 882"/>
              <a:gd name="T37" fmla="*/ 298 h 751"/>
              <a:gd name="T38" fmla="*/ 432 w 882"/>
              <a:gd name="T39" fmla="*/ 325 h 751"/>
              <a:gd name="T40" fmla="*/ 396 w 882"/>
              <a:gd name="T41" fmla="*/ 259 h 751"/>
              <a:gd name="T42" fmla="*/ 444 w 882"/>
              <a:gd name="T43" fmla="*/ 211 h 751"/>
              <a:gd name="T44" fmla="*/ 417 w 882"/>
              <a:gd name="T45" fmla="*/ 160 h 751"/>
              <a:gd name="T46" fmla="*/ 384 w 882"/>
              <a:gd name="T47" fmla="*/ 145 h 751"/>
              <a:gd name="T48" fmla="*/ 324 w 882"/>
              <a:gd name="T49" fmla="*/ 130 h 751"/>
              <a:gd name="T50" fmla="*/ 285 w 882"/>
              <a:gd name="T51" fmla="*/ 28 h 751"/>
              <a:gd name="T52" fmla="*/ 246 w 882"/>
              <a:gd name="T53" fmla="*/ 34 h 751"/>
              <a:gd name="T54" fmla="*/ 210 w 882"/>
              <a:gd name="T55" fmla="*/ 118 h 751"/>
              <a:gd name="T56" fmla="*/ 162 w 882"/>
              <a:gd name="T57" fmla="*/ 130 h 751"/>
              <a:gd name="T58" fmla="*/ 186 w 882"/>
              <a:gd name="T59" fmla="*/ 19 h 751"/>
              <a:gd name="T60" fmla="*/ 144 w 882"/>
              <a:gd name="T61" fmla="*/ 16 h 751"/>
              <a:gd name="T62" fmla="*/ 117 w 882"/>
              <a:gd name="T63" fmla="*/ 94 h 751"/>
              <a:gd name="T64" fmla="*/ 78 w 882"/>
              <a:gd name="T65" fmla="*/ 151 h 751"/>
              <a:gd name="T66" fmla="*/ 15 w 882"/>
              <a:gd name="T67" fmla="*/ 208 h 751"/>
              <a:gd name="T68" fmla="*/ 0 w 882"/>
              <a:gd name="T69" fmla="*/ 241 h 751"/>
              <a:gd name="T70" fmla="*/ 3 w 882"/>
              <a:gd name="T71" fmla="*/ 751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82" h="751">
                <a:moveTo>
                  <a:pt x="3" y="751"/>
                </a:moveTo>
                <a:lnTo>
                  <a:pt x="702" y="748"/>
                </a:lnTo>
                <a:lnTo>
                  <a:pt x="654" y="724"/>
                </a:lnTo>
                <a:cubicBezTo>
                  <a:pt x="645" y="715"/>
                  <a:pt x="659" y="698"/>
                  <a:pt x="648" y="691"/>
                </a:cubicBezTo>
                <a:cubicBezTo>
                  <a:pt x="637" y="684"/>
                  <a:pt x="604" y="693"/>
                  <a:pt x="588" y="682"/>
                </a:cubicBezTo>
                <a:cubicBezTo>
                  <a:pt x="572" y="671"/>
                  <a:pt x="546" y="639"/>
                  <a:pt x="552" y="622"/>
                </a:cubicBezTo>
                <a:cubicBezTo>
                  <a:pt x="558" y="605"/>
                  <a:pt x="608" y="577"/>
                  <a:pt x="624" y="577"/>
                </a:cubicBezTo>
                <a:cubicBezTo>
                  <a:pt x="640" y="577"/>
                  <a:pt x="634" y="614"/>
                  <a:pt x="651" y="619"/>
                </a:cubicBezTo>
                <a:cubicBezTo>
                  <a:pt x="668" y="624"/>
                  <a:pt x="694" y="617"/>
                  <a:pt x="729" y="607"/>
                </a:cubicBezTo>
                <a:cubicBezTo>
                  <a:pt x="764" y="597"/>
                  <a:pt x="840" y="581"/>
                  <a:pt x="861" y="559"/>
                </a:cubicBezTo>
                <a:cubicBezTo>
                  <a:pt x="882" y="537"/>
                  <a:pt x="872" y="486"/>
                  <a:pt x="858" y="472"/>
                </a:cubicBezTo>
                <a:cubicBezTo>
                  <a:pt x="844" y="458"/>
                  <a:pt x="815" y="491"/>
                  <a:pt x="777" y="475"/>
                </a:cubicBezTo>
                <a:cubicBezTo>
                  <a:pt x="739" y="459"/>
                  <a:pt x="665" y="394"/>
                  <a:pt x="630" y="376"/>
                </a:cubicBezTo>
                <a:cubicBezTo>
                  <a:pt x="595" y="358"/>
                  <a:pt x="577" y="361"/>
                  <a:pt x="564" y="364"/>
                </a:cubicBezTo>
                <a:cubicBezTo>
                  <a:pt x="551" y="367"/>
                  <a:pt x="560" y="388"/>
                  <a:pt x="549" y="394"/>
                </a:cubicBezTo>
                <a:cubicBezTo>
                  <a:pt x="538" y="400"/>
                  <a:pt x="510" y="402"/>
                  <a:pt x="498" y="400"/>
                </a:cubicBezTo>
                <a:cubicBezTo>
                  <a:pt x="486" y="398"/>
                  <a:pt x="470" y="388"/>
                  <a:pt x="477" y="379"/>
                </a:cubicBezTo>
                <a:cubicBezTo>
                  <a:pt x="484" y="370"/>
                  <a:pt x="538" y="359"/>
                  <a:pt x="543" y="346"/>
                </a:cubicBezTo>
                <a:cubicBezTo>
                  <a:pt x="548" y="333"/>
                  <a:pt x="528" y="301"/>
                  <a:pt x="510" y="298"/>
                </a:cubicBezTo>
                <a:cubicBezTo>
                  <a:pt x="492" y="295"/>
                  <a:pt x="451" y="331"/>
                  <a:pt x="432" y="325"/>
                </a:cubicBezTo>
                <a:cubicBezTo>
                  <a:pt x="413" y="319"/>
                  <a:pt x="394" y="278"/>
                  <a:pt x="396" y="259"/>
                </a:cubicBezTo>
                <a:cubicBezTo>
                  <a:pt x="398" y="240"/>
                  <a:pt x="441" y="227"/>
                  <a:pt x="444" y="211"/>
                </a:cubicBezTo>
                <a:cubicBezTo>
                  <a:pt x="447" y="195"/>
                  <a:pt x="427" y="171"/>
                  <a:pt x="417" y="160"/>
                </a:cubicBezTo>
                <a:cubicBezTo>
                  <a:pt x="407" y="149"/>
                  <a:pt x="399" y="150"/>
                  <a:pt x="384" y="145"/>
                </a:cubicBezTo>
                <a:cubicBezTo>
                  <a:pt x="369" y="140"/>
                  <a:pt x="340" y="149"/>
                  <a:pt x="324" y="130"/>
                </a:cubicBezTo>
                <a:cubicBezTo>
                  <a:pt x="308" y="111"/>
                  <a:pt x="298" y="44"/>
                  <a:pt x="285" y="28"/>
                </a:cubicBezTo>
                <a:cubicBezTo>
                  <a:pt x="272" y="12"/>
                  <a:pt x="258" y="19"/>
                  <a:pt x="246" y="34"/>
                </a:cubicBezTo>
                <a:cubicBezTo>
                  <a:pt x="234" y="49"/>
                  <a:pt x="224" y="102"/>
                  <a:pt x="210" y="118"/>
                </a:cubicBezTo>
                <a:cubicBezTo>
                  <a:pt x="196" y="134"/>
                  <a:pt x="166" y="146"/>
                  <a:pt x="162" y="130"/>
                </a:cubicBezTo>
                <a:cubicBezTo>
                  <a:pt x="158" y="114"/>
                  <a:pt x="189" y="38"/>
                  <a:pt x="186" y="19"/>
                </a:cubicBezTo>
                <a:cubicBezTo>
                  <a:pt x="183" y="0"/>
                  <a:pt x="155" y="4"/>
                  <a:pt x="144" y="16"/>
                </a:cubicBezTo>
                <a:cubicBezTo>
                  <a:pt x="133" y="28"/>
                  <a:pt x="128" y="71"/>
                  <a:pt x="117" y="94"/>
                </a:cubicBezTo>
                <a:cubicBezTo>
                  <a:pt x="106" y="117"/>
                  <a:pt x="95" y="132"/>
                  <a:pt x="78" y="151"/>
                </a:cubicBezTo>
                <a:cubicBezTo>
                  <a:pt x="61" y="170"/>
                  <a:pt x="28" y="193"/>
                  <a:pt x="15" y="208"/>
                </a:cubicBezTo>
                <a:lnTo>
                  <a:pt x="0" y="241"/>
                </a:lnTo>
                <a:lnTo>
                  <a:pt x="3" y="751"/>
                </a:lnTo>
                <a:close/>
              </a:path>
            </a:pathLst>
          </a:cu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 name="Rectangle 41"/>
          <p:cNvSpPr>
            <a:spLocks noChangeArrowheads="1"/>
          </p:cNvSpPr>
          <p:nvPr userDrawn="1"/>
        </p:nvSpPr>
        <p:spPr bwMode="auto">
          <a:xfrm>
            <a:off x="5010150" y="0"/>
            <a:ext cx="4133850" cy="6858000"/>
          </a:xfrm>
          <a:prstGeom prst="rect">
            <a:avLst/>
          </a:prstGeom>
          <a:solidFill>
            <a:schemeClr val="bg1"/>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 name="Freeform 42"/>
          <p:cNvSpPr>
            <a:spLocks/>
          </p:cNvSpPr>
          <p:nvPr userDrawn="1"/>
        </p:nvSpPr>
        <p:spPr bwMode="auto">
          <a:xfrm>
            <a:off x="5057775" y="-79375"/>
            <a:ext cx="1165225" cy="519113"/>
          </a:xfrm>
          <a:custGeom>
            <a:avLst/>
            <a:gdLst>
              <a:gd name="T0" fmla="*/ 10 w 734"/>
              <a:gd name="T1" fmla="*/ 12 h 327"/>
              <a:gd name="T2" fmla="*/ 42 w 734"/>
              <a:gd name="T3" fmla="*/ 50 h 327"/>
              <a:gd name="T4" fmla="*/ 22 w 734"/>
              <a:gd name="T5" fmla="*/ 148 h 327"/>
              <a:gd name="T6" fmla="*/ 174 w 734"/>
              <a:gd name="T7" fmla="*/ 302 h 327"/>
              <a:gd name="T8" fmla="*/ 556 w 734"/>
              <a:gd name="T9" fmla="*/ 298 h 327"/>
              <a:gd name="T10" fmla="*/ 640 w 734"/>
              <a:gd name="T11" fmla="*/ 184 h 327"/>
              <a:gd name="T12" fmla="*/ 734 w 734"/>
              <a:gd name="T13" fmla="*/ 42 h 327"/>
              <a:gd name="T14" fmla="*/ 730 w 734"/>
              <a:gd name="T15" fmla="*/ 0 h 327"/>
              <a:gd name="T16" fmla="*/ 10 w 734"/>
              <a:gd name="T17" fmla="*/ 12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4" h="327">
                <a:moveTo>
                  <a:pt x="10" y="12"/>
                </a:moveTo>
                <a:lnTo>
                  <a:pt x="42" y="50"/>
                </a:lnTo>
                <a:cubicBezTo>
                  <a:pt x="44" y="73"/>
                  <a:pt x="0" y="106"/>
                  <a:pt x="22" y="148"/>
                </a:cubicBezTo>
                <a:cubicBezTo>
                  <a:pt x="44" y="190"/>
                  <a:pt x="85" y="277"/>
                  <a:pt x="174" y="302"/>
                </a:cubicBezTo>
                <a:cubicBezTo>
                  <a:pt x="263" y="327"/>
                  <a:pt x="479" y="318"/>
                  <a:pt x="556" y="298"/>
                </a:cubicBezTo>
                <a:cubicBezTo>
                  <a:pt x="633" y="278"/>
                  <a:pt x="610" y="227"/>
                  <a:pt x="640" y="184"/>
                </a:cubicBezTo>
                <a:cubicBezTo>
                  <a:pt x="670" y="141"/>
                  <a:pt x="719" y="73"/>
                  <a:pt x="734" y="42"/>
                </a:cubicBezTo>
                <a:lnTo>
                  <a:pt x="730" y="0"/>
                </a:lnTo>
                <a:lnTo>
                  <a:pt x="10" y="12"/>
                </a:lnTo>
                <a:close/>
              </a:path>
            </a:pathLst>
          </a:custGeom>
          <a:solidFill>
            <a:srgbClr val="99CC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 name="Freeform 43"/>
          <p:cNvSpPr>
            <a:spLocks/>
          </p:cNvSpPr>
          <p:nvPr userDrawn="1"/>
        </p:nvSpPr>
        <p:spPr bwMode="auto">
          <a:xfrm>
            <a:off x="5016500" y="4295775"/>
            <a:ext cx="2952750" cy="2644775"/>
          </a:xfrm>
          <a:custGeom>
            <a:avLst/>
            <a:gdLst>
              <a:gd name="T0" fmla="*/ 38 w 1860"/>
              <a:gd name="T1" fmla="*/ 250 h 1666"/>
              <a:gd name="T2" fmla="*/ 34 w 1860"/>
              <a:gd name="T3" fmla="*/ 298 h 1666"/>
              <a:gd name="T4" fmla="*/ 210 w 1860"/>
              <a:gd name="T5" fmla="*/ 220 h 1666"/>
              <a:gd name="T6" fmla="*/ 200 w 1860"/>
              <a:gd name="T7" fmla="*/ 30 h 1666"/>
              <a:gd name="T8" fmla="*/ 294 w 1860"/>
              <a:gd name="T9" fmla="*/ 76 h 1666"/>
              <a:gd name="T10" fmla="*/ 376 w 1860"/>
              <a:gd name="T11" fmla="*/ 110 h 1666"/>
              <a:gd name="T12" fmla="*/ 346 w 1860"/>
              <a:gd name="T13" fmla="*/ 200 h 1666"/>
              <a:gd name="T14" fmla="*/ 292 w 1860"/>
              <a:gd name="T15" fmla="*/ 268 h 1666"/>
              <a:gd name="T16" fmla="*/ 392 w 1860"/>
              <a:gd name="T17" fmla="*/ 324 h 1666"/>
              <a:gd name="T18" fmla="*/ 324 w 1860"/>
              <a:gd name="T19" fmla="*/ 350 h 1666"/>
              <a:gd name="T20" fmla="*/ 368 w 1860"/>
              <a:gd name="T21" fmla="*/ 520 h 1666"/>
              <a:gd name="T22" fmla="*/ 480 w 1860"/>
              <a:gd name="T23" fmla="*/ 590 h 1666"/>
              <a:gd name="T24" fmla="*/ 594 w 1860"/>
              <a:gd name="T25" fmla="*/ 666 h 1666"/>
              <a:gd name="T26" fmla="*/ 712 w 1860"/>
              <a:gd name="T27" fmla="*/ 952 h 1666"/>
              <a:gd name="T28" fmla="*/ 808 w 1860"/>
              <a:gd name="T29" fmla="*/ 1034 h 1666"/>
              <a:gd name="T30" fmla="*/ 876 w 1860"/>
              <a:gd name="T31" fmla="*/ 1002 h 1666"/>
              <a:gd name="T32" fmla="*/ 982 w 1860"/>
              <a:gd name="T33" fmla="*/ 1010 h 1666"/>
              <a:gd name="T34" fmla="*/ 1076 w 1860"/>
              <a:gd name="T35" fmla="*/ 842 h 1666"/>
              <a:gd name="T36" fmla="*/ 1006 w 1860"/>
              <a:gd name="T37" fmla="*/ 618 h 1666"/>
              <a:gd name="T38" fmla="*/ 944 w 1860"/>
              <a:gd name="T39" fmla="*/ 434 h 1666"/>
              <a:gd name="T40" fmla="*/ 992 w 1860"/>
              <a:gd name="T41" fmla="*/ 200 h 1666"/>
              <a:gd name="T42" fmla="*/ 1422 w 1860"/>
              <a:gd name="T43" fmla="*/ 286 h 1666"/>
              <a:gd name="T44" fmla="*/ 1730 w 1860"/>
              <a:gd name="T45" fmla="*/ 472 h 1666"/>
              <a:gd name="T46" fmla="*/ 1838 w 1860"/>
              <a:gd name="T47" fmla="*/ 864 h 1666"/>
              <a:gd name="T48" fmla="*/ 1640 w 1860"/>
              <a:gd name="T49" fmla="*/ 936 h 1666"/>
              <a:gd name="T50" fmla="*/ 1632 w 1860"/>
              <a:gd name="T51" fmla="*/ 878 h 1666"/>
              <a:gd name="T52" fmla="*/ 1442 w 1860"/>
              <a:gd name="T53" fmla="*/ 1124 h 1666"/>
              <a:gd name="T54" fmla="*/ 1312 w 1860"/>
              <a:gd name="T55" fmla="*/ 1240 h 1666"/>
              <a:gd name="T56" fmla="*/ 1112 w 1860"/>
              <a:gd name="T57" fmla="*/ 1326 h 1666"/>
              <a:gd name="T58" fmla="*/ 1088 w 1860"/>
              <a:gd name="T59" fmla="*/ 1432 h 1666"/>
              <a:gd name="T60" fmla="*/ 1008 w 1860"/>
              <a:gd name="T61" fmla="*/ 1444 h 1666"/>
              <a:gd name="T62" fmla="*/ 1004 w 1860"/>
              <a:gd name="T63" fmla="*/ 1516 h 1666"/>
              <a:gd name="T64" fmla="*/ 986 w 1860"/>
              <a:gd name="T65" fmla="*/ 1566 h 1666"/>
              <a:gd name="T66" fmla="*/ 968 w 1860"/>
              <a:gd name="T67" fmla="*/ 1662 h 1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60" h="1666">
                <a:moveTo>
                  <a:pt x="0" y="226"/>
                </a:moveTo>
                <a:cubicBezTo>
                  <a:pt x="7" y="230"/>
                  <a:pt x="29" y="243"/>
                  <a:pt x="38" y="250"/>
                </a:cubicBezTo>
                <a:cubicBezTo>
                  <a:pt x="47" y="257"/>
                  <a:pt x="53" y="260"/>
                  <a:pt x="52" y="268"/>
                </a:cubicBezTo>
                <a:cubicBezTo>
                  <a:pt x="51" y="276"/>
                  <a:pt x="10" y="293"/>
                  <a:pt x="34" y="298"/>
                </a:cubicBezTo>
                <a:cubicBezTo>
                  <a:pt x="58" y="303"/>
                  <a:pt x="165" y="311"/>
                  <a:pt x="194" y="298"/>
                </a:cubicBezTo>
                <a:cubicBezTo>
                  <a:pt x="223" y="285"/>
                  <a:pt x="205" y="248"/>
                  <a:pt x="210" y="220"/>
                </a:cubicBezTo>
                <a:cubicBezTo>
                  <a:pt x="215" y="192"/>
                  <a:pt x="228" y="160"/>
                  <a:pt x="226" y="128"/>
                </a:cubicBezTo>
                <a:cubicBezTo>
                  <a:pt x="224" y="96"/>
                  <a:pt x="192" y="50"/>
                  <a:pt x="200" y="30"/>
                </a:cubicBezTo>
                <a:cubicBezTo>
                  <a:pt x="208" y="10"/>
                  <a:pt x="256" y="0"/>
                  <a:pt x="272" y="8"/>
                </a:cubicBezTo>
                <a:cubicBezTo>
                  <a:pt x="288" y="16"/>
                  <a:pt x="285" y="58"/>
                  <a:pt x="294" y="76"/>
                </a:cubicBezTo>
                <a:cubicBezTo>
                  <a:pt x="303" y="94"/>
                  <a:pt x="312" y="112"/>
                  <a:pt x="326" y="118"/>
                </a:cubicBezTo>
                <a:cubicBezTo>
                  <a:pt x="340" y="124"/>
                  <a:pt x="364" y="101"/>
                  <a:pt x="376" y="110"/>
                </a:cubicBezTo>
                <a:cubicBezTo>
                  <a:pt x="388" y="119"/>
                  <a:pt x="401" y="159"/>
                  <a:pt x="396" y="174"/>
                </a:cubicBezTo>
                <a:cubicBezTo>
                  <a:pt x="391" y="189"/>
                  <a:pt x="359" y="187"/>
                  <a:pt x="346" y="200"/>
                </a:cubicBezTo>
                <a:cubicBezTo>
                  <a:pt x="333" y="213"/>
                  <a:pt x="325" y="243"/>
                  <a:pt x="316" y="254"/>
                </a:cubicBezTo>
                <a:cubicBezTo>
                  <a:pt x="307" y="265"/>
                  <a:pt x="293" y="259"/>
                  <a:pt x="292" y="268"/>
                </a:cubicBezTo>
                <a:cubicBezTo>
                  <a:pt x="291" y="277"/>
                  <a:pt x="293" y="299"/>
                  <a:pt x="310" y="308"/>
                </a:cubicBezTo>
                <a:cubicBezTo>
                  <a:pt x="327" y="317"/>
                  <a:pt x="381" y="317"/>
                  <a:pt x="392" y="324"/>
                </a:cubicBezTo>
                <a:cubicBezTo>
                  <a:pt x="403" y="331"/>
                  <a:pt x="389" y="348"/>
                  <a:pt x="378" y="352"/>
                </a:cubicBezTo>
                <a:cubicBezTo>
                  <a:pt x="367" y="356"/>
                  <a:pt x="334" y="325"/>
                  <a:pt x="324" y="350"/>
                </a:cubicBezTo>
                <a:cubicBezTo>
                  <a:pt x="314" y="375"/>
                  <a:pt x="311" y="474"/>
                  <a:pt x="318" y="502"/>
                </a:cubicBezTo>
                <a:cubicBezTo>
                  <a:pt x="325" y="530"/>
                  <a:pt x="348" y="506"/>
                  <a:pt x="368" y="520"/>
                </a:cubicBezTo>
                <a:cubicBezTo>
                  <a:pt x="388" y="534"/>
                  <a:pt x="417" y="574"/>
                  <a:pt x="436" y="586"/>
                </a:cubicBezTo>
                <a:cubicBezTo>
                  <a:pt x="455" y="598"/>
                  <a:pt x="466" y="583"/>
                  <a:pt x="480" y="590"/>
                </a:cubicBezTo>
                <a:cubicBezTo>
                  <a:pt x="494" y="597"/>
                  <a:pt x="501" y="615"/>
                  <a:pt x="520" y="628"/>
                </a:cubicBezTo>
                <a:cubicBezTo>
                  <a:pt x="539" y="641"/>
                  <a:pt x="580" y="614"/>
                  <a:pt x="594" y="666"/>
                </a:cubicBezTo>
                <a:cubicBezTo>
                  <a:pt x="608" y="718"/>
                  <a:pt x="584" y="892"/>
                  <a:pt x="604" y="940"/>
                </a:cubicBezTo>
                <a:cubicBezTo>
                  <a:pt x="624" y="988"/>
                  <a:pt x="685" y="937"/>
                  <a:pt x="712" y="952"/>
                </a:cubicBezTo>
                <a:cubicBezTo>
                  <a:pt x="739" y="967"/>
                  <a:pt x="750" y="1018"/>
                  <a:pt x="766" y="1032"/>
                </a:cubicBezTo>
                <a:cubicBezTo>
                  <a:pt x="782" y="1046"/>
                  <a:pt x="797" y="1041"/>
                  <a:pt x="808" y="1034"/>
                </a:cubicBezTo>
                <a:cubicBezTo>
                  <a:pt x="819" y="1027"/>
                  <a:pt x="819" y="997"/>
                  <a:pt x="830" y="992"/>
                </a:cubicBezTo>
                <a:cubicBezTo>
                  <a:pt x="841" y="987"/>
                  <a:pt x="865" y="1001"/>
                  <a:pt x="876" y="1002"/>
                </a:cubicBezTo>
                <a:cubicBezTo>
                  <a:pt x="887" y="1003"/>
                  <a:pt x="880" y="995"/>
                  <a:pt x="898" y="996"/>
                </a:cubicBezTo>
                <a:cubicBezTo>
                  <a:pt x="916" y="997"/>
                  <a:pt x="963" y="1016"/>
                  <a:pt x="982" y="1010"/>
                </a:cubicBezTo>
                <a:cubicBezTo>
                  <a:pt x="1001" y="1004"/>
                  <a:pt x="998" y="988"/>
                  <a:pt x="1014" y="960"/>
                </a:cubicBezTo>
                <a:cubicBezTo>
                  <a:pt x="1030" y="932"/>
                  <a:pt x="1068" y="871"/>
                  <a:pt x="1076" y="842"/>
                </a:cubicBezTo>
                <a:cubicBezTo>
                  <a:pt x="1084" y="813"/>
                  <a:pt x="1074" y="823"/>
                  <a:pt x="1062" y="786"/>
                </a:cubicBezTo>
                <a:cubicBezTo>
                  <a:pt x="1050" y="749"/>
                  <a:pt x="1016" y="664"/>
                  <a:pt x="1006" y="618"/>
                </a:cubicBezTo>
                <a:cubicBezTo>
                  <a:pt x="996" y="572"/>
                  <a:pt x="1014" y="541"/>
                  <a:pt x="1004" y="510"/>
                </a:cubicBezTo>
                <a:cubicBezTo>
                  <a:pt x="994" y="479"/>
                  <a:pt x="956" y="465"/>
                  <a:pt x="944" y="434"/>
                </a:cubicBezTo>
                <a:cubicBezTo>
                  <a:pt x="932" y="403"/>
                  <a:pt x="926" y="361"/>
                  <a:pt x="934" y="322"/>
                </a:cubicBezTo>
                <a:cubicBezTo>
                  <a:pt x="942" y="283"/>
                  <a:pt x="936" y="205"/>
                  <a:pt x="992" y="200"/>
                </a:cubicBezTo>
                <a:cubicBezTo>
                  <a:pt x="1048" y="195"/>
                  <a:pt x="1196" y="278"/>
                  <a:pt x="1268" y="292"/>
                </a:cubicBezTo>
                <a:cubicBezTo>
                  <a:pt x="1340" y="306"/>
                  <a:pt x="1366" y="277"/>
                  <a:pt x="1422" y="286"/>
                </a:cubicBezTo>
                <a:cubicBezTo>
                  <a:pt x="1478" y="295"/>
                  <a:pt x="1553" y="315"/>
                  <a:pt x="1604" y="346"/>
                </a:cubicBezTo>
                <a:cubicBezTo>
                  <a:pt x="1655" y="377"/>
                  <a:pt x="1694" y="419"/>
                  <a:pt x="1730" y="472"/>
                </a:cubicBezTo>
                <a:cubicBezTo>
                  <a:pt x="1766" y="525"/>
                  <a:pt x="1800" y="599"/>
                  <a:pt x="1818" y="664"/>
                </a:cubicBezTo>
                <a:cubicBezTo>
                  <a:pt x="1836" y="729"/>
                  <a:pt x="1860" y="817"/>
                  <a:pt x="1838" y="864"/>
                </a:cubicBezTo>
                <a:cubicBezTo>
                  <a:pt x="1816" y="911"/>
                  <a:pt x="1721" y="934"/>
                  <a:pt x="1688" y="946"/>
                </a:cubicBezTo>
                <a:cubicBezTo>
                  <a:pt x="1655" y="958"/>
                  <a:pt x="1639" y="950"/>
                  <a:pt x="1640" y="936"/>
                </a:cubicBezTo>
                <a:cubicBezTo>
                  <a:pt x="1641" y="922"/>
                  <a:pt x="1697" y="872"/>
                  <a:pt x="1696" y="862"/>
                </a:cubicBezTo>
                <a:cubicBezTo>
                  <a:pt x="1695" y="852"/>
                  <a:pt x="1657" y="849"/>
                  <a:pt x="1632" y="878"/>
                </a:cubicBezTo>
                <a:cubicBezTo>
                  <a:pt x="1607" y="907"/>
                  <a:pt x="1580" y="997"/>
                  <a:pt x="1548" y="1038"/>
                </a:cubicBezTo>
                <a:cubicBezTo>
                  <a:pt x="1516" y="1079"/>
                  <a:pt x="1471" y="1093"/>
                  <a:pt x="1442" y="1124"/>
                </a:cubicBezTo>
                <a:cubicBezTo>
                  <a:pt x="1413" y="1155"/>
                  <a:pt x="1398" y="1207"/>
                  <a:pt x="1376" y="1226"/>
                </a:cubicBezTo>
                <a:cubicBezTo>
                  <a:pt x="1354" y="1245"/>
                  <a:pt x="1334" y="1226"/>
                  <a:pt x="1312" y="1240"/>
                </a:cubicBezTo>
                <a:cubicBezTo>
                  <a:pt x="1290" y="1254"/>
                  <a:pt x="1277" y="1294"/>
                  <a:pt x="1244" y="1308"/>
                </a:cubicBezTo>
                <a:cubicBezTo>
                  <a:pt x="1211" y="1322"/>
                  <a:pt x="1139" y="1316"/>
                  <a:pt x="1112" y="1326"/>
                </a:cubicBezTo>
                <a:cubicBezTo>
                  <a:pt x="1085" y="1336"/>
                  <a:pt x="1088" y="1350"/>
                  <a:pt x="1084" y="1368"/>
                </a:cubicBezTo>
                <a:cubicBezTo>
                  <a:pt x="1080" y="1386"/>
                  <a:pt x="1097" y="1421"/>
                  <a:pt x="1088" y="1432"/>
                </a:cubicBezTo>
                <a:cubicBezTo>
                  <a:pt x="1079" y="1443"/>
                  <a:pt x="1041" y="1432"/>
                  <a:pt x="1028" y="1434"/>
                </a:cubicBezTo>
                <a:cubicBezTo>
                  <a:pt x="1015" y="1436"/>
                  <a:pt x="1010" y="1435"/>
                  <a:pt x="1008" y="1444"/>
                </a:cubicBezTo>
                <a:cubicBezTo>
                  <a:pt x="1006" y="1453"/>
                  <a:pt x="1019" y="1474"/>
                  <a:pt x="1018" y="1486"/>
                </a:cubicBezTo>
                <a:cubicBezTo>
                  <a:pt x="1017" y="1498"/>
                  <a:pt x="1001" y="1503"/>
                  <a:pt x="1004" y="1516"/>
                </a:cubicBezTo>
                <a:cubicBezTo>
                  <a:pt x="1007" y="1529"/>
                  <a:pt x="1039" y="1556"/>
                  <a:pt x="1036" y="1564"/>
                </a:cubicBezTo>
                <a:cubicBezTo>
                  <a:pt x="1033" y="1572"/>
                  <a:pt x="990" y="1557"/>
                  <a:pt x="986" y="1566"/>
                </a:cubicBezTo>
                <a:cubicBezTo>
                  <a:pt x="982" y="1575"/>
                  <a:pt x="1013" y="1604"/>
                  <a:pt x="1010" y="1620"/>
                </a:cubicBezTo>
                <a:lnTo>
                  <a:pt x="968" y="1662"/>
                </a:lnTo>
                <a:lnTo>
                  <a:pt x="4" y="1666"/>
                </a:lnTo>
              </a:path>
            </a:pathLst>
          </a:custGeom>
          <a:solidFill>
            <a:srgbClr val="99CC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8" name="Freeform 44"/>
          <p:cNvSpPr>
            <a:spLocks/>
          </p:cNvSpPr>
          <p:nvPr userDrawn="1"/>
        </p:nvSpPr>
        <p:spPr bwMode="auto">
          <a:xfrm>
            <a:off x="8205788" y="5343525"/>
            <a:ext cx="1408112" cy="1398588"/>
          </a:xfrm>
          <a:custGeom>
            <a:avLst/>
            <a:gdLst>
              <a:gd name="T0" fmla="*/ 23 w 887"/>
              <a:gd name="T1" fmla="*/ 32 h 881"/>
              <a:gd name="T2" fmla="*/ 43 w 887"/>
              <a:gd name="T3" fmla="*/ 146 h 881"/>
              <a:gd name="T4" fmla="*/ 15 w 887"/>
              <a:gd name="T5" fmla="*/ 426 h 881"/>
              <a:gd name="T6" fmla="*/ 133 w 887"/>
              <a:gd name="T7" fmla="*/ 598 h 881"/>
              <a:gd name="T8" fmla="*/ 179 w 887"/>
              <a:gd name="T9" fmla="*/ 744 h 881"/>
              <a:gd name="T10" fmla="*/ 283 w 887"/>
              <a:gd name="T11" fmla="*/ 830 h 881"/>
              <a:gd name="T12" fmla="*/ 389 w 887"/>
              <a:gd name="T13" fmla="*/ 880 h 881"/>
              <a:gd name="T14" fmla="*/ 411 w 887"/>
              <a:gd name="T15" fmla="*/ 822 h 881"/>
              <a:gd name="T16" fmla="*/ 525 w 887"/>
              <a:gd name="T17" fmla="*/ 862 h 881"/>
              <a:gd name="T18" fmla="*/ 679 w 887"/>
              <a:gd name="T19" fmla="*/ 752 h 881"/>
              <a:gd name="T20" fmla="*/ 739 w 887"/>
              <a:gd name="T21" fmla="*/ 634 h 881"/>
              <a:gd name="T22" fmla="*/ 823 w 887"/>
              <a:gd name="T23" fmla="*/ 600 h 881"/>
              <a:gd name="T24" fmla="*/ 815 w 887"/>
              <a:gd name="T25" fmla="*/ 522 h 881"/>
              <a:gd name="T26" fmla="*/ 883 w 887"/>
              <a:gd name="T27" fmla="*/ 448 h 881"/>
              <a:gd name="T28" fmla="*/ 841 w 887"/>
              <a:gd name="T29" fmla="*/ 396 h 881"/>
              <a:gd name="T30" fmla="*/ 805 w 887"/>
              <a:gd name="T31" fmla="*/ 306 h 881"/>
              <a:gd name="T32" fmla="*/ 743 w 887"/>
              <a:gd name="T33" fmla="*/ 402 h 881"/>
              <a:gd name="T34" fmla="*/ 709 w 887"/>
              <a:gd name="T35" fmla="*/ 506 h 881"/>
              <a:gd name="T36" fmla="*/ 533 w 887"/>
              <a:gd name="T37" fmla="*/ 624 h 881"/>
              <a:gd name="T38" fmla="*/ 543 w 887"/>
              <a:gd name="T39" fmla="*/ 282 h 881"/>
              <a:gd name="T40" fmla="*/ 399 w 887"/>
              <a:gd name="T41" fmla="*/ 138 h 881"/>
              <a:gd name="T42" fmla="*/ 355 w 887"/>
              <a:gd name="T43" fmla="*/ 350 h 881"/>
              <a:gd name="T44" fmla="*/ 255 w 887"/>
              <a:gd name="T45" fmla="*/ 260 h 881"/>
              <a:gd name="T46" fmla="*/ 159 w 887"/>
              <a:gd name="T47" fmla="*/ 42 h 881"/>
              <a:gd name="T48" fmla="*/ 85 w 887"/>
              <a:gd name="T49" fmla="*/ 8 h 881"/>
              <a:gd name="T50" fmla="*/ 23 w 887"/>
              <a:gd name="T51" fmla="*/ 32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87" h="881">
                <a:moveTo>
                  <a:pt x="23" y="32"/>
                </a:moveTo>
                <a:cubicBezTo>
                  <a:pt x="16" y="55"/>
                  <a:pt x="44" y="80"/>
                  <a:pt x="43" y="146"/>
                </a:cubicBezTo>
                <a:cubicBezTo>
                  <a:pt x="42" y="212"/>
                  <a:pt x="0" y="351"/>
                  <a:pt x="15" y="426"/>
                </a:cubicBezTo>
                <a:cubicBezTo>
                  <a:pt x="30" y="501"/>
                  <a:pt x="106" y="545"/>
                  <a:pt x="133" y="598"/>
                </a:cubicBezTo>
                <a:cubicBezTo>
                  <a:pt x="160" y="651"/>
                  <a:pt x="154" y="705"/>
                  <a:pt x="179" y="744"/>
                </a:cubicBezTo>
                <a:cubicBezTo>
                  <a:pt x="204" y="783"/>
                  <a:pt x="248" y="807"/>
                  <a:pt x="283" y="830"/>
                </a:cubicBezTo>
                <a:cubicBezTo>
                  <a:pt x="318" y="853"/>
                  <a:pt x="368" y="881"/>
                  <a:pt x="389" y="880"/>
                </a:cubicBezTo>
                <a:cubicBezTo>
                  <a:pt x="410" y="879"/>
                  <a:pt x="388" y="825"/>
                  <a:pt x="411" y="822"/>
                </a:cubicBezTo>
                <a:cubicBezTo>
                  <a:pt x="434" y="819"/>
                  <a:pt x="480" y="874"/>
                  <a:pt x="525" y="862"/>
                </a:cubicBezTo>
                <a:cubicBezTo>
                  <a:pt x="570" y="850"/>
                  <a:pt x="643" y="790"/>
                  <a:pt x="679" y="752"/>
                </a:cubicBezTo>
                <a:cubicBezTo>
                  <a:pt x="715" y="714"/>
                  <a:pt x="715" y="659"/>
                  <a:pt x="739" y="634"/>
                </a:cubicBezTo>
                <a:cubicBezTo>
                  <a:pt x="763" y="609"/>
                  <a:pt x="810" y="619"/>
                  <a:pt x="823" y="600"/>
                </a:cubicBezTo>
                <a:cubicBezTo>
                  <a:pt x="836" y="581"/>
                  <a:pt x="805" y="547"/>
                  <a:pt x="815" y="522"/>
                </a:cubicBezTo>
                <a:cubicBezTo>
                  <a:pt x="825" y="497"/>
                  <a:pt x="879" y="469"/>
                  <a:pt x="883" y="448"/>
                </a:cubicBezTo>
                <a:cubicBezTo>
                  <a:pt x="887" y="427"/>
                  <a:pt x="854" y="420"/>
                  <a:pt x="841" y="396"/>
                </a:cubicBezTo>
                <a:cubicBezTo>
                  <a:pt x="828" y="372"/>
                  <a:pt x="821" y="305"/>
                  <a:pt x="805" y="306"/>
                </a:cubicBezTo>
                <a:cubicBezTo>
                  <a:pt x="789" y="307"/>
                  <a:pt x="759" y="369"/>
                  <a:pt x="743" y="402"/>
                </a:cubicBezTo>
                <a:cubicBezTo>
                  <a:pt x="727" y="435"/>
                  <a:pt x="744" y="469"/>
                  <a:pt x="709" y="506"/>
                </a:cubicBezTo>
                <a:cubicBezTo>
                  <a:pt x="674" y="543"/>
                  <a:pt x="561" y="661"/>
                  <a:pt x="533" y="624"/>
                </a:cubicBezTo>
                <a:cubicBezTo>
                  <a:pt x="505" y="587"/>
                  <a:pt x="565" y="363"/>
                  <a:pt x="543" y="282"/>
                </a:cubicBezTo>
                <a:cubicBezTo>
                  <a:pt x="521" y="201"/>
                  <a:pt x="430" y="127"/>
                  <a:pt x="399" y="138"/>
                </a:cubicBezTo>
                <a:cubicBezTo>
                  <a:pt x="368" y="149"/>
                  <a:pt x="379" y="330"/>
                  <a:pt x="355" y="350"/>
                </a:cubicBezTo>
                <a:cubicBezTo>
                  <a:pt x="331" y="370"/>
                  <a:pt x="288" y="311"/>
                  <a:pt x="255" y="260"/>
                </a:cubicBezTo>
                <a:cubicBezTo>
                  <a:pt x="222" y="209"/>
                  <a:pt x="187" y="84"/>
                  <a:pt x="159" y="42"/>
                </a:cubicBezTo>
                <a:cubicBezTo>
                  <a:pt x="131" y="0"/>
                  <a:pt x="108" y="10"/>
                  <a:pt x="85" y="8"/>
                </a:cubicBezTo>
                <a:cubicBezTo>
                  <a:pt x="62" y="6"/>
                  <a:pt x="36" y="11"/>
                  <a:pt x="23" y="32"/>
                </a:cubicBezTo>
                <a:close/>
              </a:path>
            </a:pathLst>
          </a:custGeom>
          <a:solidFill>
            <a:srgbClr val="99CC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9" name="Freeform 45"/>
          <p:cNvSpPr>
            <a:spLocks/>
          </p:cNvSpPr>
          <p:nvPr userDrawn="1"/>
        </p:nvSpPr>
        <p:spPr bwMode="auto">
          <a:xfrm>
            <a:off x="5016500" y="584200"/>
            <a:ext cx="38100" cy="12700"/>
          </a:xfrm>
          <a:custGeom>
            <a:avLst/>
            <a:gdLst>
              <a:gd name="T0" fmla="*/ 24 w 24"/>
              <a:gd name="T1" fmla="*/ 0 h 8"/>
              <a:gd name="T2" fmla="*/ 0 w 24"/>
              <a:gd name="T3" fmla="*/ 8 h 8"/>
              <a:gd name="T4" fmla="*/ 24 w 24"/>
              <a:gd name="T5" fmla="*/ 0 h 8"/>
            </a:gdLst>
            <a:ahLst/>
            <a:cxnLst>
              <a:cxn ang="0">
                <a:pos x="T0" y="T1"/>
              </a:cxn>
              <a:cxn ang="0">
                <a:pos x="T2" y="T3"/>
              </a:cxn>
              <a:cxn ang="0">
                <a:pos x="T4" y="T5"/>
              </a:cxn>
            </a:cxnLst>
            <a:rect l="0" t="0" r="r" b="b"/>
            <a:pathLst>
              <a:path w="24" h="8">
                <a:moveTo>
                  <a:pt x="24" y="0"/>
                </a:moveTo>
                <a:cubicBezTo>
                  <a:pt x="16" y="3"/>
                  <a:pt x="0" y="8"/>
                  <a:pt x="0" y="8"/>
                </a:cubicBezTo>
                <a:cubicBezTo>
                  <a:pt x="0" y="8"/>
                  <a:pt x="16" y="3"/>
                  <a:pt x="24" y="0"/>
                </a:cubicBez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 name="Freeform 46"/>
          <p:cNvSpPr>
            <a:spLocks/>
          </p:cNvSpPr>
          <p:nvPr userDrawn="1"/>
        </p:nvSpPr>
        <p:spPr bwMode="auto">
          <a:xfrm>
            <a:off x="4994275" y="249238"/>
            <a:ext cx="1230313" cy="5081587"/>
          </a:xfrm>
          <a:custGeom>
            <a:avLst/>
            <a:gdLst>
              <a:gd name="T0" fmla="*/ 12 w 775"/>
              <a:gd name="T1" fmla="*/ 307 h 3201"/>
              <a:gd name="T2" fmla="*/ 10 w 775"/>
              <a:gd name="T3" fmla="*/ 471 h 3201"/>
              <a:gd name="T4" fmla="*/ 74 w 775"/>
              <a:gd name="T5" fmla="*/ 507 h 3201"/>
              <a:gd name="T6" fmla="*/ 24 w 775"/>
              <a:gd name="T7" fmla="*/ 563 h 3201"/>
              <a:gd name="T8" fmla="*/ 50 w 775"/>
              <a:gd name="T9" fmla="*/ 727 h 3201"/>
              <a:gd name="T10" fmla="*/ 40 w 775"/>
              <a:gd name="T11" fmla="*/ 901 h 3201"/>
              <a:gd name="T12" fmla="*/ 22 w 775"/>
              <a:gd name="T13" fmla="*/ 1331 h 3201"/>
              <a:gd name="T14" fmla="*/ 118 w 775"/>
              <a:gd name="T15" fmla="*/ 1571 h 3201"/>
              <a:gd name="T16" fmla="*/ 446 w 775"/>
              <a:gd name="T17" fmla="*/ 1771 h 3201"/>
              <a:gd name="T18" fmla="*/ 462 w 775"/>
              <a:gd name="T19" fmla="*/ 2387 h 3201"/>
              <a:gd name="T20" fmla="*/ 504 w 775"/>
              <a:gd name="T21" fmla="*/ 2735 h 3201"/>
              <a:gd name="T22" fmla="*/ 570 w 775"/>
              <a:gd name="T23" fmla="*/ 2863 h 3201"/>
              <a:gd name="T24" fmla="*/ 480 w 775"/>
              <a:gd name="T25" fmla="*/ 2947 h 3201"/>
              <a:gd name="T26" fmla="*/ 626 w 775"/>
              <a:gd name="T27" fmla="*/ 2985 h 3201"/>
              <a:gd name="T28" fmla="*/ 764 w 775"/>
              <a:gd name="T29" fmla="*/ 3141 h 3201"/>
              <a:gd name="T30" fmla="*/ 694 w 775"/>
              <a:gd name="T31" fmla="*/ 2627 h 3201"/>
              <a:gd name="T32" fmla="*/ 700 w 775"/>
              <a:gd name="T33" fmla="*/ 2357 h 3201"/>
              <a:gd name="T34" fmla="*/ 732 w 775"/>
              <a:gd name="T35" fmla="*/ 2099 h 3201"/>
              <a:gd name="T36" fmla="*/ 688 w 775"/>
              <a:gd name="T37" fmla="*/ 1955 h 3201"/>
              <a:gd name="T38" fmla="*/ 680 w 775"/>
              <a:gd name="T39" fmla="*/ 1797 h 3201"/>
              <a:gd name="T40" fmla="*/ 596 w 775"/>
              <a:gd name="T41" fmla="*/ 1607 h 3201"/>
              <a:gd name="T42" fmla="*/ 376 w 775"/>
              <a:gd name="T43" fmla="*/ 1473 h 3201"/>
              <a:gd name="T44" fmla="*/ 288 w 775"/>
              <a:gd name="T45" fmla="*/ 1399 h 3201"/>
              <a:gd name="T46" fmla="*/ 294 w 775"/>
              <a:gd name="T47" fmla="*/ 1299 h 3201"/>
              <a:gd name="T48" fmla="*/ 228 w 775"/>
              <a:gd name="T49" fmla="*/ 1205 h 3201"/>
              <a:gd name="T50" fmla="*/ 266 w 775"/>
              <a:gd name="T51" fmla="*/ 1143 h 3201"/>
              <a:gd name="T52" fmla="*/ 230 w 775"/>
              <a:gd name="T53" fmla="*/ 1027 h 3201"/>
              <a:gd name="T54" fmla="*/ 290 w 775"/>
              <a:gd name="T55" fmla="*/ 967 h 3201"/>
              <a:gd name="T56" fmla="*/ 292 w 775"/>
              <a:gd name="T57" fmla="*/ 827 h 3201"/>
              <a:gd name="T58" fmla="*/ 252 w 775"/>
              <a:gd name="T59" fmla="*/ 635 h 3201"/>
              <a:gd name="T60" fmla="*/ 268 w 775"/>
              <a:gd name="T61" fmla="*/ 481 h 3201"/>
              <a:gd name="T62" fmla="*/ 166 w 775"/>
              <a:gd name="T63" fmla="*/ 371 h 3201"/>
              <a:gd name="T64" fmla="*/ 222 w 775"/>
              <a:gd name="T65" fmla="*/ 233 h 3201"/>
              <a:gd name="T66" fmla="*/ 130 w 775"/>
              <a:gd name="T67" fmla="*/ 149 h 3201"/>
              <a:gd name="T68" fmla="*/ 54 w 775"/>
              <a:gd name="T69" fmla="*/ 97 h 3201"/>
              <a:gd name="T70" fmla="*/ 18 w 775"/>
              <a:gd name="T71" fmla="*/ 35 h 3201"/>
              <a:gd name="T72" fmla="*/ 12 w 775"/>
              <a:gd name="T73" fmla="*/ 307 h 3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75" h="3201">
                <a:moveTo>
                  <a:pt x="12" y="307"/>
                </a:moveTo>
                <a:cubicBezTo>
                  <a:pt x="11" y="380"/>
                  <a:pt x="0" y="438"/>
                  <a:pt x="10" y="471"/>
                </a:cubicBezTo>
                <a:cubicBezTo>
                  <a:pt x="20" y="504"/>
                  <a:pt x="72" y="492"/>
                  <a:pt x="74" y="507"/>
                </a:cubicBezTo>
                <a:cubicBezTo>
                  <a:pt x="76" y="522"/>
                  <a:pt x="28" y="526"/>
                  <a:pt x="24" y="563"/>
                </a:cubicBezTo>
                <a:cubicBezTo>
                  <a:pt x="20" y="600"/>
                  <a:pt x="47" y="671"/>
                  <a:pt x="50" y="727"/>
                </a:cubicBezTo>
                <a:cubicBezTo>
                  <a:pt x="53" y="783"/>
                  <a:pt x="45" y="800"/>
                  <a:pt x="40" y="901"/>
                </a:cubicBezTo>
                <a:cubicBezTo>
                  <a:pt x="35" y="1002"/>
                  <a:pt x="9" y="1219"/>
                  <a:pt x="22" y="1331"/>
                </a:cubicBezTo>
                <a:cubicBezTo>
                  <a:pt x="35" y="1443"/>
                  <a:pt x="47" y="1498"/>
                  <a:pt x="118" y="1571"/>
                </a:cubicBezTo>
                <a:cubicBezTo>
                  <a:pt x="189" y="1644"/>
                  <a:pt x="389" y="1635"/>
                  <a:pt x="446" y="1771"/>
                </a:cubicBezTo>
                <a:cubicBezTo>
                  <a:pt x="503" y="1907"/>
                  <a:pt x="452" y="2226"/>
                  <a:pt x="462" y="2387"/>
                </a:cubicBezTo>
                <a:cubicBezTo>
                  <a:pt x="472" y="2548"/>
                  <a:pt x="486" y="2656"/>
                  <a:pt x="504" y="2735"/>
                </a:cubicBezTo>
                <a:cubicBezTo>
                  <a:pt x="522" y="2814"/>
                  <a:pt x="574" y="2828"/>
                  <a:pt x="570" y="2863"/>
                </a:cubicBezTo>
                <a:cubicBezTo>
                  <a:pt x="566" y="2898"/>
                  <a:pt x="471" y="2927"/>
                  <a:pt x="480" y="2947"/>
                </a:cubicBezTo>
                <a:cubicBezTo>
                  <a:pt x="489" y="2967"/>
                  <a:pt x="579" y="2953"/>
                  <a:pt x="626" y="2985"/>
                </a:cubicBezTo>
                <a:cubicBezTo>
                  <a:pt x="673" y="3017"/>
                  <a:pt x="753" y="3201"/>
                  <a:pt x="764" y="3141"/>
                </a:cubicBezTo>
                <a:cubicBezTo>
                  <a:pt x="775" y="3081"/>
                  <a:pt x="705" y="2758"/>
                  <a:pt x="694" y="2627"/>
                </a:cubicBezTo>
                <a:cubicBezTo>
                  <a:pt x="683" y="2496"/>
                  <a:pt x="694" y="2445"/>
                  <a:pt x="700" y="2357"/>
                </a:cubicBezTo>
                <a:cubicBezTo>
                  <a:pt x="706" y="2269"/>
                  <a:pt x="734" y="2166"/>
                  <a:pt x="732" y="2099"/>
                </a:cubicBezTo>
                <a:cubicBezTo>
                  <a:pt x="730" y="2032"/>
                  <a:pt x="697" y="2005"/>
                  <a:pt x="688" y="1955"/>
                </a:cubicBezTo>
                <a:cubicBezTo>
                  <a:pt x="679" y="1905"/>
                  <a:pt x="695" y="1855"/>
                  <a:pt x="680" y="1797"/>
                </a:cubicBezTo>
                <a:cubicBezTo>
                  <a:pt x="665" y="1739"/>
                  <a:pt x="647" y="1661"/>
                  <a:pt x="596" y="1607"/>
                </a:cubicBezTo>
                <a:cubicBezTo>
                  <a:pt x="545" y="1553"/>
                  <a:pt x="427" y="1508"/>
                  <a:pt x="376" y="1473"/>
                </a:cubicBezTo>
                <a:cubicBezTo>
                  <a:pt x="325" y="1438"/>
                  <a:pt x="302" y="1428"/>
                  <a:pt x="288" y="1399"/>
                </a:cubicBezTo>
                <a:cubicBezTo>
                  <a:pt x="274" y="1370"/>
                  <a:pt x="304" y="1331"/>
                  <a:pt x="294" y="1299"/>
                </a:cubicBezTo>
                <a:cubicBezTo>
                  <a:pt x="284" y="1267"/>
                  <a:pt x="233" y="1231"/>
                  <a:pt x="228" y="1205"/>
                </a:cubicBezTo>
                <a:cubicBezTo>
                  <a:pt x="223" y="1179"/>
                  <a:pt x="266" y="1173"/>
                  <a:pt x="266" y="1143"/>
                </a:cubicBezTo>
                <a:cubicBezTo>
                  <a:pt x="266" y="1113"/>
                  <a:pt x="226" y="1056"/>
                  <a:pt x="230" y="1027"/>
                </a:cubicBezTo>
                <a:cubicBezTo>
                  <a:pt x="234" y="998"/>
                  <a:pt x="280" y="1000"/>
                  <a:pt x="290" y="967"/>
                </a:cubicBezTo>
                <a:cubicBezTo>
                  <a:pt x="300" y="934"/>
                  <a:pt x="298" y="882"/>
                  <a:pt x="292" y="827"/>
                </a:cubicBezTo>
                <a:cubicBezTo>
                  <a:pt x="286" y="772"/>
                  <a:pt x="256" y="693"/>
                  <a:pt x="252" y="635"/>
                </a:cubicBezTo>
                <a:cubicBezTo>
                  <a:pt x="248" y="577"/>
                  <a:pt x="282" y="525"/>
                  <a:pt x="268" y="481"/>
                </a:cubicBezTo>
                <a:cubicBezTo>
                  <a:pt x="254" y="437"/>
                  <a:pt x="174" y="412"/>
                  <a:pt x="166" y="371"/>
                </a:cubicBezTo>
                <a:cubicBezTo>
                  <a:pt x="158" y="330"/>
                  <a:pt x="228" y="270"/>
                  <a:pt x="222" y="233"/>
                </a:cubicBezTo>
                <a:cubicBezTo>
                  <a:pt x="216" y="196"/>
                  <a:pt x="158" y="172"/>
                  <a:pt x="130" y="149"/>
                </a:cubicBezTo>
                <a:cubicBezTo>
                  <a:pt x="102" y="126"/>
                  <a:pt x="73" y="116"/>
                  <a:pt x="54" y="97"/>
                </a:cubicBezTo>
                <a:cubicBezTo>
                  <a:pt x="35" y="78"/>
                  <a:pt x="25" y="0"/>
                  <a:pt x="18" y="35"/>
                </a:cubicBezTo>
                <a:cubicBezTo>
                  <a:pt x="11" y="70"/>
                  <a:pt x="13" y="234"/>
                  <a:pt x="12" y="307"/>
                </a:cubicBezTo>
                <a:close/>
              </a:path>
            </a:pathLst>
          </a:custGeom>
          <a:solidFill>
            <a:srgbClr val="FFCC66"/>
          </a:solidFill>
          <a:ln w="9525">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1" name="Freeform 47"/>
          <p:cNvSpPr>
            <a:spLocks/>
          </p:cNvSpPr>
          <p:nvPr userDrawn="1"/>
        </p:nvSpPr>
        <p:spPr bwMode="auto">
          <a:xfrm>
            <a:off x="7480300" y="-95250"/>
            <a:ext cx="2397125" cy="5876925"/>
          </a:xfrm>
          <a:custGeom>
            <a:avLst/>
            <a:gdLst>
              <a:gd name="T0" fmla="*/ 654 w 1510"/>
              <a:gd name="T1" fmla="*/ 310 h 3702"/>
              <a:gd name="T2" fmla="*/ 800 w 1510"/>
              <a:gd name="T3" fmla="*/ 424 h 3702"/>
              <a:gd name="T4" fmla="*/ 1016 w 1510"/>
              <a:gd name="T5" fmla="*/ 780 h 3702"/>
              <a:gd name="T6" fmla="*/ 1104 w 1510"/>
              <a:gd name="T7" fmla="*/ 1100 h 3702"/>
              <a:gd name="T8" fmla="*/ 1148 w 1510"/>
              <a:gd name="T9" fmla="*/ 1460 h 3702"/>
              <a:gd name="T10" fmla="*/ 1150 w 1510"/>
              <a:gd name="T11" fmla="*/ 1760 h 3702"/>
              <a:gd name="T12" fmla="*/ 1016 w 1510"/>
              <a:gd name="T13" fmla="*/ 1886 h 3702"/>
              <a:gd name="T14" fmla="*/ 1130 w 1510"/>
              <a:gd name="T15" fmla="*/ 2472 h 3702"/>
              <a:gd name="T16" fmla="*/ 1130 w 1510"/>
              <a:gd name="T17" fmla="*/ 2614 h 3702"/>
              <a:gd name="T18" fmla="*/ 1182 w 1510"/>
              <a:gd name="T19" fmla="*/ 2692 h 3702"/>
              <a:gd name="T20" fmla="*/ 1134 w 1510"/>
              <a:gd name="T21" fmla="*/ 2812 h 3702"/>
              <a:gd name="T22" fmla="*/ 1230 w 1510"/>
              <a:gd name="T23" fmla="*/ 2818 h 3702"/>
              <a:gd name="T24" fmla="*/ 1344 w 1510"/>
              <a:gd name="T25" fmla="*/ 2920 h 3702"/>
              <a:gd name="T26" fmla="*/ 1506 w 1510"/>
              <a:gd name="T27" fmla="*/ 3188 h 3702"/>
              <a:gd name="T28" fmla="*/ 1510 w 1510"/>
              <a:gd name="T29" fmla="*/ 3702 h 3702"/>
              <a:gd name="T30" fmla="*/ 1474 w 1510"/>
              <a:gd name="T31" fmla="*/ 3702 h 3702"/>
              <a:gd name="T32" fmla="*/ 1288 w 1510"/>
              <a:gd name="T33" fmla="*/ 3478 h 3702"/>
              <a:gd name="T34" fmla="*/ 1260 w 1510"/>
              <a:gd name="T35" fmla="*/ 3222 h 3702"/>
              <a:gd name="T36" fmla="*/ 1036 w 1510"/>
              <a:gd name="T37" fmla="*/ 3036 h 3702"/>
              <a:gd name="T38" fmla="*/ 884 w 1510"/>
              <a:gd name="T39" fmla="*/ 2850 h 3702"/>
              <a:gd name="T40" fmla="*/ 908 w 1510"/>
              <a:gd name="T41" fmla="*/ 2714 h 3702"/>
              <a:gd name="T42" fmla="*/ 842 w 1510"/>
              <a:gd name="T43" fmla="*/ 2616 h 3702"/>
              <a:gd name="T44" fmla="*/ 862 w 1510"/>
              <a:gd name="T45" fmla="*/ 2442 h 3702"/>
              <a:gd name="T46" fmla="*/ 760 w 1510"/>
              <a:gd name="T47" fmla="*/ 2220 h 3702"/>
              <a:gd name="T48" fmla="*/ 948 w 1510"/>
              <a:gd name="T49" fmla="*/ 1582 h 3702"/>
              <a:gd name="T50" fmla="*/ 856 w 1510"/>
              <a:gd name="T51" fmla="*/ 1164 h 3702"/>
              <a:gd name="T52" fmla="*/ 800 w 1510"/>
              <a:gd name="T53" fmla="*/ 1016 h 3702"/>
              <a:gd name="T54" fmla="*/ 790 w 1510"/>
              <a:gd name="T55" fmla="*/ 836 h 3702"/>
              <a:gd name="T56" fmla="*/ 694 w 1510"/>
              <a:gd name="T57" fmla="*/ 652 h 3702"/>
              <a:gd name="T58" fmla="*/ 692 w 1510"/>
              <a:gd name="T59" fmla="*/ 580 h 3702"/>
              <a:gd name="T60" fmla="*/ 646 w 1510"/>
              <a:gd name="T61" fmla="*/ 542 h 3702"/>
              <a:gd name="T62" fmla="*/ 634 w 1510"/>
              <a:gd name="T63" fmla="*/ 450 h 3702"/>
              <a:gd name="T64" fmla="*/ 548 w 1510"/>
              <a:gd name="T65" fmla="*/ 444 h 3702"/>
              <a:gd name="T66" fmla="*/ 478 w 1510"/>
              <a:gd name="T67" fmla="*/ 390 h 3702"/>
              <a:gd name="T68" fmla="*/ 382 w 1510"/>
              <a:gd name="T69" fmla="*/ 424 h 3702"/>
              <a:gd name="T70" fmla="*/ 280 w 1510"/>
              <a:gd name="T71" fmla="*/ 400 h 3702"/>
              <a:gd name="T72" fmla="*/ 168 w 1510"/>
              <a:gd name="T73" fmla="*/ 496 h 3702"/>
              <a:gd name="T74" fmla="*/ 100 w 1510"/>
              <a:gd name="T75" fmla="*/ 482 h 3702"/>
              <a:gd name="T76" fmla="*/ 2 w 1510"/>
              <a:gd name="T77" fmla="*/ 470 h 3702"/>
              <a:gd name="T78" fmla="*/ 110 w 1510"/>
              <a:gd name="T79" fmla="*/ 304 h 3702"/>
              <a:gd name="T80" fmla="*/ 168 w 1510"/>
              <a:gd name="T81" fmla="*/ 202 h 3702"/>
              <a:gd name="T82" fmla="*/ 148 w 1510"/>
              <a:gd name="T83" fmla="*/ 38 h 3702"/>
              <a:gd name="T84" fmla="*/ 144 w 1510"/>
              <a:gd name="T85" fmla="*/ 0 h 3702"/>
              <a:gd name="T86" fmla="*/ 440 w 1510"/>
              <a:gd name="T87" fmla="*/ 10 h 3702"/>
              <a:gd name="T88" fmla="*/ 430 w 1510"/>
              <a:gd name="T89" fmla="*/ 46 h 3702"/>
              <a:gd name="T90" fmla="*/ 418 w 1510"/>
              <a:gd name="T91" fmla="*/ 128 h 3702"/>
              <a:gd name="T92" fmla="*/ 556 w 1510"/>
              <a:gd name="T93" fmla="*/ 206 h 3702"/>
              <a:gd name="T94" fmla="*/ 658 w 1510"/>
              <a:gd name="T95" fmla="*/ 2 h 3702"/>
              <a:gd name="T96" fmla="*/ 932 w 1510"/>
              <a:gd name="T97" fmla="*/ 0 h 3702"/>
              <a:gd name="T98" fmla="*/ 882 w 1510"/>
              <a:gd name="T99" fmla="*/ 148 h 3702"/>
              <a:gd name="T100" fmla="*/ 752 w 1510"/>
              <a:gd name="T101" fmla="*/ 182 h 3702"/>
              <a:gd name="T102" fmla="*/ 724 w 1510"/>
              <a:gd name="T103" fmla="*/ 272 h 3702"/>
              <a:gd name="T104" fmla="*/ 666 w 1510"/>
              <a:gd name="T105" fmla="*/ 297 h 3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10" h="3702">
                <a:moveTo>
                  <a:pt x="654" y="310"/>
                </a:moveTo>
                <a:cubicBezTo>
                  <a:pt x="678" y="329"/>
                  <a:pt x="740" y="346"/>
                  <a:pt x="800" y="424"/>
                </a:cubicBezTo>
                <a:cubicBezTo>
                  <a:pt x="860" y="502"/>
                  <a:pt x="965" y="667"/>
                  <a:pt x="1016" y="780"/>
                </a:cubicBezTo>
                <a:cubicBezTo>
                  <a:pt x="1067" y="893"/>
                  <a:pt x="1082" y="987"/>
                  <a:pt x="1104" y="1100"/>
                </a:cubicBezTo>
                <a:cubicBezTo>
                  <a:pt x="1126" y="1213"/>
                  <a:pt x="1140" y="1350"/>
                  <a:pt x="1148" y="1460"/>
                </a:cubicBezTo>
                <a:cubicBezTo>
                  <a:pt x="1156" y="1570"/>
                  <a:pt x="1172" y="1689"/>
                  <a:pt x="1150" y="1760"/>
                </a:cubicBezTo>
                <a:cubicBezTo>
                  <a:pt x="1128" y="1831"/>
                  <a:pt x="1019" y="1767"/>
                  <a:pt x="1016" y="1886"/>
                </a:cubicBezTo>
                <a:cubicBezTo>
                  <a:pt x="1013" y="2005"/>
                  <a:pt x="1111" y="2351"/>
                  <a:pt x="1130" y="2472"/>
                </a:cubicBezTo>
                <a:cubicBezTo>
                  <a:pt x="1149" y="2593"/>
                  <a:pt x="1121" y="2577"/>
                  <a:pt x="1130" y="2614"/>
                </a:cubicBezTo>
                <a:cubicBezTo>
                  <a:pt x="1139" y="2651"/>
                  <a:pt x="1181" y="2659"/>
                  <a:pt x="1182" y="2692"/>
                </a:cubicBezTo>
                <a:cubicBezTo>
                  <a:pt x="1183" y="2725"/>
                  <a:pt x="1126" y="2791"/>
                  <a:pt x="1134" y="2812"/>
                </a:cubicBezTo>
                <a:cubicBezTo>
                  <a:pt x="1142" y="2833"/>
                  <a:pt x="1195" y="2800"/>
                  <a:pt x="1230" y="2818"/>
                </a:cubicBezTo>
                <a:cubicBezTo>
                  <a:pt x="1265" y="2836"/>
                  <a:pt x="1298" y="2859"/>
                  <a:pt x="1344" y="2920"/>
                </a:cubicBezTo>
                <a:cubicBezTo>
                  <a:pt x="1390" y="2981"/>
                  <a:pt x="1478" y="3058"/>
                  <a:pt x="1506" y="3188"/>
                </a:cubicBezTo>
                <a:lnTo>
                  <a:pt x="1510" y="3702"/>
                </a:lnTo>
                <a:lnTo>
                  <a:pt x="1474" y="3702"/>
                </a:lnTo>
                <a:cubicBezTo>
                  <a:pt x="1437" y="3665"/>
                  <a:pt x="1324" y="3558"/>
                  <a:pt x="1288" y="3478"/>
                </a:cubicBezTo>
                <a:cubicBezTo>
                  <a:pt x="1252" y="3398"/>
                  <a:pt x="1302" y="3296"/>
                  <a:pt x="1260" y="3222"/>
                </a:cubicBezTo>
                <a:cubicBezTo>
                  <a:pt x="1218" y="3148"/>
                  <a:pt x="1099" y="3098"/>
                  <a:pt x="1036" y="3036"/>
                </a:cubicBezTo>
                <a:cubicBezTo>
                  <a:pt x="973" y="2974"/>
                  <a:pt x="905" y="2904"/>
                  <a:pt x="884" y="2850"/>
                </a:cubicBezTo>
                <a:cubicBezTo>
                  <a:pt x="863" y="2796"/>
                  <a:pt x="915" y="2753"/>
                  <a:pt x="908" y="2714"/>
                </a:cubicBezTo>
                <a:cubicBezTo>
                  <a:pt x="901" y="2675"/>
                  <a:pt x="850" y="2661"/>
                  <a:pt x="842" y="2616"/>
                </a:cubicBezTo>
                <a:cubicBezTo>
                  <a:pt x="834" y="2571"/>
                  <a:pt x="876" y="2508"/>
                  <a:pt x="862" y="2442"/>
                </a:cubicBezTo>
                <a:cubicBezTo>
                  <a:pt x="848" y="2376"/>
                  <a:pt x="746" y="2363"/>
                  <a:pt x="760" y="2220"/>
                </a:cubicBezTo>
                <a:cubicBezTo>
                  <a:pt x="774" y="2077"/>
                  <a:pt x="932" y="1758"/>
                  <a:pt x="948" y="1582"/>
                </a:cubicBezTo>
                <a:cubicBezTo>
                  <a:pt x="964" y="1406"/>
                  <a:pt x="881" y="1258"/>
                  <a:pt x="856" y="1164"/>
                </a:cubicBezTo>
                <a:cubicBezTo>
                  <a:pt x="831" y="1070"/>
                  <a:pt x="811" y="1071"/>
                  <a:pt x="800" y="1016"/>
                </a:cubicBezTo>
                <a:cubicBezTo>
                  <a:pt x="789" y="961"/>
                  <a:pt x="808" y="897"/>
                  <a:pt x="790" y="836"/>
                </a:cubicBezTo>
                <a:cubicBezTo>
                  <a:pt x="772" y="775"/>
                  <a:pt x="710" y="695"/>
                  <a:pt x="694" y="652"/>
                </a:cubicBezTo>
                <a:cubicBezTo>
                  <a:pt x="678" y="609"/>
                  <a:pt x="700" y="598"/>
                  <a:pt x="692" y="580"/>
                </a:cubicBezTo>
                <a:cubicBezTo>
                  <a:pt x="684" y="562"/>
                  <a:pt x="656" y="564"/>
                  <a:pt x="646" y="542"/>
                </a:cubicBezTo>
                <a:cubicBezTo>
                  <a:pt x="636" y="520"/>
                  <a:pt x="650" y="466"/>
                  <a:pt x="634" y="450"/>
                </a:cubicBezTo>
                <a:cubicBezTo>
                  <a:pt x="618" y="434"/>
                  <a:pt x="574" y="454"/>
                  <a:pt x="548" y="444"/>
                </a:cubicBezTo>
                <a:cubicBezTo>
                  <a:pt x="522" y="434"/>
                  <a:pt x="506" y="393"/>
                  <a:pt x="478" y="390"/>
                </a:cubicBezTo>
                <a:cubicBezTo>
                  <a:pt x="450" y="387"/>
                  <a:pt x="415" y="422"/>
                  <a:pt x="382" y="424"/>
                </a:cubicBezTo>
                <a:cubicBezTo>
                  <a:pt x="349" y="426"/>
                  <a:pt x="316" y="388"/>
                  <a:pt x="280" y="400"/>
                </a:cubicBezTo>
                <a:cubicBezTo>
                  <a:pt x="244" y="412"/>
                  <a:pt x="198" y="482"/>
                  <a:pt x="168" y="496"/>
                </a:cubicBezTo>
                <a:cubicBezTo>
                  <a:pt x="138" y="510"/>
                  <a:pt x="128" y="486"/>
                  <a:pt x="100" y="482"/>
                </a:cubicBezTo>
                <a:cubicBezTo>
                  <a:pt x="72" y="478"/>
                  <a:pt x="0" y="500"/>
                  <a:pt x="2" y="470"/>
                </a:cubicBezTo>
                <a:cubicBezTo>
                  <a:pt x="4" y="440"/>
                  <a:pt x="82" y="349"/>
                  <a:pt x="110" y="304"/>
                </a:cubicBezTo>
                <a:cubicBezTo>
                  <a:pt x="138" y="259"/>
                  <a:pt x="162" y="246"/>
                  <a:pt x="168" y="202"/>
                </a:cubicBezTo>
                <a:cubicBezTo>
                  <a:pt x="174" y="158"/>
                  <a:pt x="152" y="72"/>
                  <a:pt x="148" y="38"/>
                </a:cubicBezTo>
                <a:lnTo>
                  <a:pt x="144" y="0"/>
                </a:lnTo>
                <a:lnTo>
                  <a:pt x="440" y="10"/>
                </a:lnTo>
                <a:lnTo>
                  <a:pt x="430" y="46"/>
                </a:lnTo>
                <a:cubicBezTo>
                  <a:pt x="426" y="66"/>
                  <a:pt x="397" y="101"/>
                  <a:pt x="418" y="128"/>
                </a:cubicBezTo>
                <a:cubicBezTo>
                  <a:pt x="439" y="155"/>
                  <a:pt x="516" y="227"/>
                  <a:pt x="556" y="206"/>
                </a:cubicBezTo>
                <a:cubicBezTo>
                  <a:pt x="596" y="185"/>
                  <a:pt x="595" y="36"/>
                  <a:pt x="658" y="2"/>
                </a:cubicBezTo>
                <a:lnTo>
                  <a:pt x="932" y="0"/>
                </a:lnTo>
                <a:cubicBezTo>
                  <a:pt x="969" y="24"/>
                  <a:pt x="912" y="118"/>
                  <a:pt x="882" y="148"/>
                </a:cubicBezTo>
                <a:cubicBezTo>
                  <a:pt x="852" y="178"/>
                  <a:pt x="778" y="161"/>
                  <a:pt x="752" y="182"/>
                </a:cubicBezTo>
                <a:cubicBezTo>
                  <a:pt x="726" y="203"/>
                  <a:pt x="738" y="253"/>
                  <a:pt x="724" y="272"/>
                </a:cubicBezTo>
                <a:cubicBezTo>
                  <a:pt x="710" y="291"/>
                  <a:pt x="678" y="292"/>
                  <a:pt x="666" y="297"/>
                </a:cubicBezTo>
              </a:path>
            </a:pathLst>
          </a:custGeom>
          <a:solidFill>
            <a:srgbClr val="FFCC66"/>
          </a:solidFill>
          <a:ln w="9525">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2" name="Freeform 48"/>
          <p:cNvSpPr>
            <a:spLocks/>
          </p:cNvSpPr>
          <p:nvPr userDrawn="1"/>
        </p:nvSpPr>
        <p:spPr bwMode="auto">
          <a:xfrm>
            <a:off x="5867400" y="4419600"/>
            <a:ext cx="77788" cy="85725"/>
          </a:xfrm>
          <a:custGeom>
            <a:avLst/>
            <a:gdLst>
              <a:gd name="T0" fmla="*/ 5 w 49"/>
              <a:gd name="T1" fmla="*/ 11 h 54"/>
              <a:gd name="T2" fmla="*/ 43 w 49"/>
              <a:gd name="T3" fmla="*/ 5 h 54"/>
              <a:gd name="T4" fmla="*/ 40 w 49"/>
              <a:gd name="T5" fmla="*/ 43 h 54"/>
              <a:gd name="T6" fmla="*/ 18 w 49"/>
              <a:gd name="T7" fmla="*/ 49 h 54"/>
              <a:gd name="T8" fmla="*/ 5 w 49"/>
              <a:gd name="T9" fmla="*/ 11 h 54"/>
            </a:gdLst>
            <a:ahLst/>
            <a:cxnLst>
              <a:cxn ang="0">
                <a:pos x="T0" y="T1"/>
              </a:cxn>
              <a:cxn ang="0">
                <a:pos x="T2" y="T3"/>
              </a:cxn>
              <a:cxn ang="0">
                <a:pos x="T4" y="T5"/>
              </a:cxn>
              <a:cxn ang="0">
                <a:pos x="T6" y="T7"/>
              </a:cxn>
              <a:cxn ang="0">
                <a:pos x="T8" y="T9"/>
              </a:cxn>
            </a:cxnLst>
            <a:rect l="0" t="0" r="r" b="b"/>
            <a:pathLst>
              <a:path w="49" h="54">
                <a:moveTo>
                  <a:pt x="5" y="11"/>
                </a:moveTo>
                <a:cubicBezTo>
                  <a:pt x="9" y="4"/>
                  <a:pt x="37" y="0"/>
                  <a:pt x="43" y="5"/>
                </a:cubicBezTo>
                <a:cubicBezTo>
                  <a:pt x="49" y="10"/>
                  <a:pt x="44" y="36"/>
                  <a:pt x="40" y="43"/>
                </a:cubicBezTo>
                <a:cubicBezTo>
                  <a:pt x="36" y="50"/>
                  <a:pt x="24" y="54"/>
                  <a:pt x="18" y="49"/>
                </a:cubicBezTo>
                <a:cubicBezTo>
                  <a:pt x="12" y="44"/>
                  <a:pt x="0" y="18"/>
                  <a:pt x="5" y="11"/>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3" name="Freeform 49"/>
          <p:cNvSpPr>
            <a:spLocks/>
          </p:cNvSpPr>
          <p:nvPr userDrawn="1"/>
        </p:nvSpPr>
        <p:spPr bwMode="auto">
          <a:xfrm>
            <a:off x="5853113" y="3752850"/>
            <a:ext cx="84137" cy="576263"/>
          </a:xfrm>
          <a:custGeom>
            <a:avLst/>
            <a:gdLst>
              <a:gd name="T0" fmla="*/ 3 w 53"/>
              <a:gd name="T1" fmla="*/ 290 h 363"/>
              <a:gd name="T2" fmla="*/ 9 w 53"/>
              <a:gd name="T3" fmla="*/ 34 h 363"/>
              <a:gd name="T4" fmla="*/ 35 w 53"/>
              <a:gd name="T5" fmla="*/ 88 h 363"/>
              <a:gd name="T6" fmla="*/ 49 w 53"/>
              <a:gd name="T7" fmla="*/ 319 h 363"/>
              <a:gd name="T8" fmla="*/ 13 w 53"/>
              <a:gd name="T9" fmla="*/ 350 h 363"/>
              <a:gd name="T10" fmla="*/ 3 w 53"/>
              <a:gd name="T11" fmla="*/ 290 h 363"/>
            </a:gdLst>
            <a:ahLst/>
            <a:cxnLst>
              <a:cxn ang="0">
                <a:pos x="T0" y="T1"/>
              </a:cxn>
              <a:cxn ang="0">
                <a:pos x="T2" y="T3"/>
              </a:cxn>
              <a:cxn ang="0">
                <a:pos x="T4" y="T5"/>
              </a:cxn>
              <a:cxn ang="0">
                <a:pos x="T6" y="T7"/>
              </a:cxn>
              <a:cxn ang="0">
                <a:pos x="T8" y="T9"/>
              </a:cxn>
              <a:cxn ang="0">
                <a:pos x="T10" y="T11"/>
              </a:cxn>
            </a:cxnLst>
            <a:rect l="0" t="0" r="r" b="b"/>
            <a:pathLst>
              <a:path w="53" h="363">
                <a:moveTo>
                  <a:pt x="3" y="290"/>
                </a:moveTo>
                <a:cubicBezTo>
                  <a:pt x="0" y="242"/>
                  <a:pt x="4" y="68"/>
                  <a:pt x="9" y="34"/>
                </a:cubicBezTo>
                <a:cubicBezTo>
                  <a:pt x="14" y="0"/>
                  <a:pt x="28" y="40"/>
                  <a:pt x="35" y="88"/>
                </a:cubicBezTo>
                <a:cubicBezTo>
                  <a:pt x="42" y="136"/>
                  <a:pt x="53" y="275"/>
                  <a:pt x="49" y="319"/>
                </a:cubicBezTo>
                <a:cubicBezTo>
                  <a:pt x="45" y="363"/>
                  <a:pt x="21" y="355"/>
                  <a:pt x="13" y="350"/>
                </a:cubicBezTo>
                <a:cubicBezTo>
                  <a:pt x="5" y="345"/>
                  <a:pt x="5" y="302"/>
                  <a:pt x="3" y="290"/>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4" name="Freeform 50"/>
          <p:cNvSpPr>
            <a:spLocks/>
          </p:cNvSpPr>
          <p:nvPr userDrawn="1"/>
        </p:nvSpPr>
        <p:spPr bwMode="auto">
          <a:xfrm>
            <a:off x="5853113" y="3684588"/>
            <a:ext cx="50800" cy="82550"/>
          </a:xfrm>
          <a:custGeom>
            <a:avLst/>
            <a:gdLst>
              <a:gd name="T0" fmla="*/ 3 w 32"/>
              <a:gd name="T1" fmla="*/ 7 h 52"/>
              <a:gd name="T2" fmla="*/ 27 w 32"/>
              <a:gd name="T3" fmla="*/ 5 h 52"/>
              <a:gd name="T4" fmla="*/ 29 w 32"/>
              <a:gd name="T5" fmla="*/ 35 h 52"/>
              <a:gd name="T6" fmla="*/ 7 w 32"/>
              <a:gd name="T7" fmla="*/ 47 h 52"/>
              <a:gd name="T8" fmla="*/ 3 w 32"/>
              <a:gd name="T9" fmla="*/ 7 h 52"/>
            </a:gdLst>
            <a:ahLst/>
            <a:cxnLst>
              <a:cxn ang="0">
                <a:pos x="T0" y="T1"/>
              </a:cxn>
              <a:cxn ang="0">
                <a:pos x="T2" y="T3"/>
              </a:cxn>
              <a:cxn ang="0">
                <a:pos x="T4" y="T5"/>
              </a:cxn>
              <a:cxn ang="0">
                <a:pos x="T6" y="T7"/>
              </a:cxn>
              <a:cxn ang="0">
                <a:pos x="T8" y="T9"/>
              </a:cxn>
            </a:cxnLst>
            <a:rect l="0" t="0" r="r" b="b"/>
            <a:pathLst>
              <a:path w="32" h="52">
                <a:moveTo>
                  <a:pt x="3" y="7"/>
                </a:moveTo>
                <a:cubicBezTo>
                  <a:pt x="6" y="0"/>
                  <a:pt x="23" y="0"/>
                  <a:pt x="27" y="5"/>
                </a:cubicBezTo>
                <a:cubicBezTo>
                  <a:pt x="31" y="10"/>
                  <a:pt x="32" y="28"/>
                  <a:pt x="29" y="35"/>
                </a:cubicBezTo>
                <a:cubicBezTo>
                  <a:pt x="26" y="42"/>
                  <a:pt x="11" y="52"/>
                  <a:pt x="7" y="47"/>
                </a:cubicBezTo>
                <a:cubicBezTo>
                  <a:pt x="3" y="42"/>
                  <a:pt x="0" y="14"/>
                  <a:pt x="3" y="7"/>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5" name="Freeform 51"/>
          <p:cNvSpPr>
            <a:spLocks/>
          </p:cNvSpPr>
          <p:nvPr userDrawn="1"/>
        </p:nvSpPr>
        <p:spPr bwMode="auto">
          <a:xfrm>
            <a:off x="5816600" y="3446463"/>
            <a:ext cx="63500" cy="63500"/>
          </a:xfrm>
          <a:custGeom>
            <a:avLst/>
            <a:gdLst>
              <a:gd name="T0" fmla="*/ 8 w 40"/>
              <a:gd name="T1" fmla="*/ 5 h 40"/>
              <a:gd name="T2" fmla="*/ 34 w 40"/>
              <a:gd name="T3" fmla="*/ 7 h 40"/>
              <a:gd name="T4" fmla="*/ 36 w 40"/>
              <a:gd name="T5" fmla="*/ 33 h 40"/>
              <a:gd name="T6" fmla="*/ 10 w 40"/>
              <a:gd name="T7" fmla="*/ 35 h 40"/>
              <a:gd name="T8" fmla="*/ 8 w 40"/>
              <a:gd name="T9" fmla="*/ 5 h 40"/>
            </a:gdLst>
            <a:ahLst/>
            <a:cxnLst>
              <a:cxn ang="0">
                <a:pos x="T0" y="T1"/>
              </a:cxn>
              <a:cxn ang="0">
                <a:pos x="T2" y="T3"/>
              </a:cxn>
              <a:cxn ang="0">
                <a:pos x="T4" y="T5"/>
              </a:cxn>
              <a:cxn ang="0">
                <a:pos x="T6" y="T7"/>
              </a:cxn>
              <a:cxn ang="0">
                <a:pos x="T8" y="T9"/>
              </a:cxn>
            </a:cxnLst>
            <a:rect l="0" t="0" r="r" b="b"/>
            <a:pathLst>
              <a:path w="40" h="40">
                <a:moveTo>
                  <a:pt x="8" y="5"/>
                </a:moveTo>
                <a:cubicBezTo>
                  <a:pt x="12" y="0"/>
                  <a:pt x="29" y="2"/>
                  <a:pt x="34" y="7"/>
                </a:cubicBezTo>
                <a:cubicBezTo>
                  <a:pt x="39" y="12"/>
                  <a:pt x="40" y="28"/>
                  <a:pt x="36" y="33"/>
                </a:cubicBezTo>
                <a:cubicBezTo>
                  <a:pt x="32" y="38"/>
                  <a:pt x="15" y="40"/>
                  <a:pt x="10" y="35"/>
                </a:cubicBezTo>
                <a:cubicBezTo>
                  <a:pt x="5" y="30"/>
                  <a:pt x="0" y="12"/>
                  <a:pt x="8" y="5"/>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6" name="Freeform 52"/>
          <p:cNvSpPr>
            <a:spLocks/>
          </p:cNvSpPr>
          <p:nvPr userDrawn="1"/>
        </p:nvSpPr>
        <p:spPr bwMode="auto">
          <a:xfrm>
            <a:off x="5111750" y="1001713"/>
            <a:ext cx="803275" cy="2232025"/>
          </a:xfrm>
          <a:custGeom>
            <a:avLst/>
            <a:gdLst>
              <a:gd name="T0" fmla="*/ 52 w 506"/>
              <a:gd name="T1" fmla="*/ 3 h 1406"/>
              <a:gd name="T2" fmla="*/ 68 w 506"/>
              <a:gd name="T3" fmla="*/ 41 h 1406"/>
              <a:gd name="T4" fmla="*/ 46 w 506"/>
              <a:gd name="T5" fmla="*/ 181 h 1406"/>
              <a:gd name="T6" fmla="*/ 112 w 506"/>
              <a:gd name="T7" fmla="*/ 323 h 1406"/>
              <a:gd name="T8" fmla="*/ 94 w 506"/>
              <a:gd name="T9" fmla="*/ 375 h 1406"/>
              <a:gd name="T10" fmla="*/ 96 w 506"/>
              <a:gd name="T11" fmla="*/ 433 h 1406"/>
              <a:gd name="T12" fmla="*/ 64 w 506"/>
              <a:gd name="T13" fmla="*/ 535 h 1406"/>
              <a:gd name="T14" fmla="*/ 76 w 506"/>
              <a:gd name="T15" fmla="*/ 617 h 1406"/>
              <a:gd name="T16" fmla="*/ 56 w 506"/>
              <a:gd name="T17" fmla="*/ 777 h 1406"/>
              <a:gd name="T18" fmla="*/ 44 w 506"/>
              <a:gd name="T19" fmla="*/ 881 h 1406"/>
              <a:gd name="T20" fmla="*/ 66 w 506"/>
              <a:gd name="T21" fmla="*/ 935 h 1406"/>
              <a:gd name="T22" fmla="*/ 72 w 506"/>
              <a:gd name="T23" fmla="*/ 979 h 1406"/>
              <a:gd name="T24" fmla="*/ 92 w 506"/>
              <a:gd name="T25" fmla="*/ 1013 h 1406"/>
              <a:gd name="T26" fmla="*/ 422 w 506"/>
              <a:gd name="T27" fmla="*/ 1161 h 1406"/>
              <a:gd name="T28" fmla="*/ 496 w 506"/>
              <a:gd name="T29" fmla="*/ 1333 h 1406"/>
              <a:gd name="T30" fmla="*/ 480 w 506"/>
              <a:gd name="T31" fmla="*/ 1403 h 1406"/>
              <a:gd name="T32" fmla="*/ 442 w 506"/>
              <a:gd name="T33" fmla="*/ 1351 h 1406"/>
              <a:gd name="T34" fmla="*/ 416 w 506"/>
              <a:gd name="T35" fmla="*/ 1233 h 1406"/>
              <a:gd name="T36" fmla="*/ 306 w 506"/>
              <a:gd name="T37" fmla="*/ 1147 h 1406"/>
              <a:gd name="T38" fmla="*/ 164 w 506"/>
              <a:gd name="T39" fmla="*/ 1091 h 1406"/>
              <a:gd name="T40" fmla="*/ 62 w 506"/>
              <a:gd name="T41" fmla="*/ 1041 h 1406"/>
              <a:gd name="T42" fmla="*/ 20 w 506"/>
              <a:gd name="T43" fmla="*/ 913 h 1406"/>
              <a:gd name="T44" fmla="*/ 12 w 506"/>
              <a:gd name="T45" fmla="*/ 853 h 1406"/>
              <a:gd name="T46" fmla="*/ 28 w 506"/>
              <a:gd name="T47" fmla="*/ 553 h 1406"/>
              <a:gd name="T48" fmla="*/ 46 w 506"/>
              <a:gd name="T49" fmla="*/ 369 h 1406"/>
              <a:gd name="T50" fmla="*/ 6 w 506"/>
              <a:gd name="T51" fmla="*/ 177 h 1406"/>
              <a:gd name="T52" fmla="*/ 10 w 506"/>
              <a:gd name="T53" fmla="*/ 49 h 1406"/>
              <a:gd name="T54" fmla="*/ 52 w 506"/>
              <a:gd name="T55" fmla="*/ 3 h 1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6" h="1406">
                <a:moveTo>
                  <a:pt x="52" y="3"/>
                </a:moveTo>
                <a:cubicBezTo>
                  <a:pt x="60" y="0"/>
                  <a:pt x="69" y="11"/>
                  <a:pt x="68" y="41"/>
                </a:cubicBezTo>
                <a:cubicBezTo>
                  <a:pt x="67" y="71"/>
                  <a:pt x="39" y="134"/>
                  <a:pt x="46" y="181"/>
                </a:cubicBezTo>
                <a:cubicBezTo>
                  <a:pt x="53" y="228"/>
                  <a:pt x="104" y="291"/>
                  <a:pt x="112" y="323"/>
                </a:cubicBezTo>
                <a:cubicBezTo>
                  <a:pt x="120" y="355"/>
                  <a:pt x="97" y="357"/>
                  <a:pt x="94" y="375"/>
                </a:cubicBezTo>
                <a:cubicBezTo>
                  <a:pt x="91" y="393"/>
                  <a:pt x="101" y="406"/>
                  <a:pt x="96" y="433"/>
                </a:cubicBezTo>
                <a:cubicBezTo>
                  <a:pt x="91" y="460"/>
                  <a:pt x="67" y="504"/>
                  <a:pt x="64" y="535"/>
                </a:cubicBezTo>
                <a:cubicBezTo>
                  <a:pt x="61" y="566"/>
                  <a:pt x="77" y="577"/>
                  <a:pt x="76" y="617"/>
                </a:cubicBezTo>
                <a:cubicBezTo>
                  <a:pt x="75" y="657"/>
                  <a:pt x="61" y="733"/>
                  <a:pt x="56" y="777"/>
                </a:cubicBezTo>
                <a:cubicBezTo>
                  <a:pt x="51" y="821"/>
                  <a:pt x="42" y="855"/>
                  <a:pt x="44" y="881"/>
                </a:cubicBezTo>
                <a:cubicBezTo>
                  <a:pt x="46" y="907"/>
                  <a:pt x="61" y="919"/>
                  <a:pt x="66" y="935"/>
                </a:cubicBezTo>
                <a:cubicBezTo>
                  <a:pt x="71" y="951"/>
                  <a:pt x="68" y="966"/>
                  <a:pt x="72" y="979"/>
                </a:cubicBezTo>
                <a:cubicBezTo>
                  <a:pt x="76" y="992"/>
                  <a:pt x="34" y="983"/>
                  <a:pt x="92" y="1013"/>
                </a:cubicBezTo>
                <a:cubicBezTo>
                  <a:pt x="150" y="1043"/>
                  <a:pt x="355" y="1108"/>
                  <a:pt x="422" y="1161"/>
                </a:cubicBezTo>
                <a:cubicBezTo>
                  <a:pt x="489" y="1214"/>
                  <a:pt x="486" y="1293"/>
                  <a:pt x="496" y="1333"/>
                </a:cubicBezTo>
                <a:cubicBezTo>
                  <a:pt x="506" y="1373"/>
                  <a:pt x="489" y="1400"/>
                  <a:pt x="480" y="1403"/>
                </a:cubicBezTo>
                <a:cubicBezTo>
                  <a:pt x="471" y="1406"/>
                  <a:pt x="453" y="1379"/>
                  <a:pt x="442" y="1351"/>
                </a:cubicBezTo>
                <a:cubicBezTo>
                  <a:pt x="431" y="1323"/>
                  <a:pt x="439" y="1267"/>
                  <a:pt x="416" y="1233"/>
                </a:cubicBezTo>
                <a:cubicBezTo>
                  <a:pt x="393" y="1199"/>
                  <a:pt x="348" y="1171"/>
                  <a:pt x="306" y="1147"/>
                </a:cubicBezTo>
                <a:cubicBezTo>
                  <a:pt x="264" y="1123"/>
                  <a:pt x="205" y="1109"/>
                  <a:pt x="164" y="1091"/>
                </a:cubicBezTo>
                <a:cubicBezTo>
                  <a:pt x="123" y="1073"/>
                  <a:pt x="86" y="1071"/>
                  <a:pt x="62" y="1041"/>
                </a:cubicBezTo>
                <a:cubicBezTo>
                  <a:pt x="38" y="1011"/>
                  <a:pt x="28" y="944"/>
                  <a:pt x="20" y="913"/>
                </a:cubicBezTo>
                <a:cubicBezTo>
                  <a:pt x="12" y="882"/>
                  <a:pt x="11" y="913"/>
                  <a:pt x="12" y="853"/>
                </a:cubicBezTo>
                <a:cubicBezTo>
                  <a:pt x="13" y="793"/>
                  <a:pt x="22" y="634"/>
                  <a:pt x="28" y="553"/>
                </a:cubicBezTo>
                <a:cubicBezTo>
                  <a:pt x="34" y="472"/>
                  <a:pt x="50" y="432"/>
                  <a:pt x="46" y="369"/>
                </a:cubicBezTo>
                <a:cubicBezTo>
                  <a:pt x="42" y="306"/>
                  <a:pt x="12" y="230"/>
                  <a:pt x="6" y="177"/>
                </a:cubicBezTo>
                <a:cubicBezTo>
                  <a:pt x="0" y="124"/>
                  <a:pt x="2" y="78"/>
                  <a:pt x="10" y="49"/>
                </a:cubicBezTo>
                <a:cubicBezTo>
                  <a:pt x="18" y="20"/>
                  <a:pt x="43" y="13"/>
                  <a:pt x="52" y="3"/>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7" name="Freeform 53"/>
          <p:cNvSpPr>
            <a:spLocks/>
          </p:cNvSpPr>
          <p:nvPr userDrawn="1"/>
        </p:nvSpPr>
        <p:spPr bwMode="auto">
          <a:xfrm>
            <a:off x="5872163" y="3317875"/>
            <a:ext cx="55562" cy="47625"/>
          </a:xfrm>
          <a:custGeom>
            <a:avLst/>
            <a:gdLst>
              <a:gd name="T0" fmla="*/ 5 w 35"/>
              <a:gd name="T1" fmla="*/ 2 h 30"/>
              <a:gd name="T2" fmla="*/ 31 w 35"/>
              <a:gd name="T3" fmla="*/ 4 h 30"/>
              <a:gd name="T4" fmla="*/ 31 w 35"/>
              <a:gd name="T5" fmla="*/ 28 h 30"/>
              <a:gd name="T6" fmla="*/ 4 w 35"/>
              <a:gd name="T7" fmla="*/ 17 h 30"/>
              <a:gd name="T8" fmla="*/ 5 w 35"/>
              <a:gd name="T9" fmla="*/ 2 h 30"/>
            </a:gdLst>
            <a:ahLst/>
            <a:cxnLst>
              <a:cxn ang="0">
                <a:pos x="T0" y="T1"/>
              </a:cxn>
              <a:cxn ang="0">
                <a:pos x="T2" y="T3"/>
              </a:cxn>
              <a:cxn ang="0">
                <a:pos x="T4" y="T5"/>
              </a:cxn>
              <a:cxn ang="0">
                <a:pos x="T6" y="T7"/>
              </a:cxn>
              <a:cxn ang="0">
                <a:pos x="T8" y="T9"/>
              </a:cxn>
            </a:cxnLst>
            <a:rect l="0" t="0" r="r" b="b"/>
            <a:pathLst>
              <a:path w="35" h="30">
                <a:moveTo>
                  <a:pt x="5" y="2"/>
                </a:moveTo>
                <a:cubicBezTo>
                  <a:pt x="9" y="0"/>
                  <a:pt x="27" y="0"/>
                  <a:pt x="31" y="4"/>
                </a:cubicBezTo>
                <a:cubicBezTo>
                  <a:pt x="35" y="8"/>
                  <a:pt x="35" y="26"/>
                  <a:pt x="31" y="28"/>
                </a:cubicBezTo>
                <a:cubicBezTo>
                  <a:pt x="27" y="30"/>
                  <a:pt x="8" y="21"/>
                  <a:pt x="4" y="17"/>
                </a:cubicBezTo>
                <a:cubicBezTo>
                  <a:pt x="0" y="13"/>
                  <a:pt x="2" y="9"/>
                  <a:pt x="5" y="2"/>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8" name="Freeform 54"/>
          <p:cNvSpPr>
            <a:spLocks/>
          </p:cNvSpPr>
          <p:nvPr userDrawn="1"/>
        </p:nvSpPr>
        <p:spPr bwMode="auto">
          <a:xfrm>
            <a:off x="9067800" y="3852863"/>
            <a:ext cx="809625" cy="1801812"/>
          </a:xfrm>
          <a:custGeom>
            <a:avLst/>
            <a:gdLst>
              <a:gd name="T0" fmla="*/ 3 w 510"/>
              <a:gd name="T1" fmla="*/ 28 h 1135"/>
              <a:gd name="T2" fmla="*/ 22 w 510"/>
              <a:gd name="T3" fmla="*/ 1 h 1135"/>
              <a:gd name="T4" fmla="*/ 52 w 510"/>
              <a:gd name="T5" fmla="*/ 21 h 1135"/>
              <a:gd name="T6" fmla="*/ 74 w 510"/>
              <a:gd name="T7" fmla="*/ 119 h 1135"/>
              <a:gd name="T8" fmla="*/ 58 w 510"/>
              <a:gd name="T9" fmla="*/ 163 h 1135"/>
              <a:gd name="T10" fmla="*/ 78 w 510"/>
              <a:gd name="T11" fmla="*/ 217 h 1135"/>
              <a:gd name="T12" fmla="*/ 88 w 510"/>
              <a:gd name="T13" fmla="*/ 403 h 1135"/>
              <a:gd name="T14" fmla="*/ 244 w 510"/>
              <a:gd name="T15" fmla="*/ 481 h 1135"/>
              <a:gd name="T16" fmla="*/ 378 w 510"/>
              <a:gd name="T17" fmla="*/ 621 h 1135"/>
              <a:gd name="T18" fmla="*/ 402 w 510"/>
              <a:gd name="T19" fmla="*/ 773 h 1135"/>
              <a:gd name="T20" fmla="*/ 398 w 510"/>
              <a:gd name="T21" fmla="*/ 855 h 1135"/>
              <a:gd name="T22" fmla="*/ 432 w 510"/>
              <a:gd name="T23" fmla="*/ 981 h 1135"/>
              <a:gd name="T24" fmla="*/ 494 w 510"/>
              <a:gd name="T25" fmla="*/ 1091 h 1135"/>
              <a:gd name="T26" fmla="*/ 508 w 510"/>
              <a:gd name="T27" fmla="*/ 1111 h 1135"/>
              <a:gd name="T28" fmla="*/ 510 w 510"/>
              <a:gd name="T29" fmla="*/ 1135 h 1135"/>
              <a:gd name="T30" fmla="*/ 416 w 510"/>
              <a:gd name="T31" fmla="*/ 1049 h 1135"/>
              <a:gd name="T32" fmla="*/ 366 w 510"/>
              <a:gd name="T33" fmla="*/ 941 h 1135"/>
              <a:gd name="T34" fmla="*/ 360 w 510"/>
              <a:gd name="T35" fmla="*/ 869 h 1135"/>
              <a:gd name="T36" fmla="*/ 336 w 510"/>
              <a:gd name="T37" fmla="*/ 753 h 1135"/>
              <a:gd name="T38" fmla="*/ 354 w 510"/>
              <a:gd name="T39" fmla="*/ 639 h 1135"/>
              <a:gd name="T40" fmla="*/ 244 w 510"/>
              <a:gd name="T41" fmla="*/ 533 h 1135"/>
              <a:gd name="T42" fmla="*/ 174 w 510"/>
              <a:gd name="T43" fmla="*/ 501 h 1135"/>
              <a:gd name="T44" fmla="*/ 42 w 510"/>
              <a:gd name="T45" fmla="*/ 415 h 1135"/>
              <a:gd name="T46" fmla="*/ 36 w 510"/>
              <a:gd name="T47" fmla="*/ 207 h 1135"/>
              <a:gd name="T48" fmla="*/ 7 w 510"/>
              <a:gd name="T49" fmla="*/ 68 h 1135"/>
              <a:gd name="T50" fmla="*/ 3 w 510"/>
              <a:gd name="T51" fmla="*/ 28 h 1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10" h="1135">
                <a:moveTo>
                  <a:pt x="3" y="28"/>
                </a:moveTo>
                <a:cubicBezTo>
                  <a:pt x="5" y="17"/>
                  <a:pt x="14" y="2"/>
                  <a:pt x="22" y="1"/>
                </a:cubicBezTo>
                <a:cubicBezTo>
                  <a:pt x="30" y="0"/>
                  <a:pt x="43" y="1"/>
                  <a:pt x="52" y="21"/>
                </a:cubicBezTo>
                <a:cubicBezTo>
                  <a:pt x="61" y="41"/>
                  <a:pt x="73" y="95"/>
                  <a:pt x="74" y="119"/>
                </a:cubicBezTo>
                <a:cubicBezTo>
                  <a:pt x="75" y="143"/>
                  <a:pt x="57" y="147"/>
                  <a:pt x="58" y="163"/>
                </a:cubicBezTo>
                <a:cubicBezTo>
                  <a:pt x="59" y="179"/>
                  <a:pt x="73" y="177"/>
                  <a:pt x="78" y="217"/>
                </a:cubicBezTo>
                <a:cubicBezTo>
                  <a:pt x="83" y="257"/>
                  <a:pt x="60" y="359"/>
                  <a:pt x="88" y="403"/>
                </a:cubicBezTo>
                <a:cubicBezTo>
                  <a:pt x="116" y="447"/>
                  <a:pt x="196" y="445"/>
                  <a:pt x="244" y="481"/>
                </a:cubicBezTo>
                <a:cubicBezTo>
                  <a:pt x="292" y="517"/>
                  <a:pt x="352" y="572"/>
                  <a:pt x="378" y="621"/>
                </a:cubicBezTo>
                <a:cubicBezTo>
                  <a:pt x="404" y="670"/>
                  <a:pt x="399" y="734"/>
                  <a:pt x="402" y="773"/>
                </a:cubicBezTo>
                <a:cubicBezTo>
                  <a:pt x="405" y="812"/>
                  <a:pt x="393" y="820"/>
                  <a:pt x="398" y="855"/>
                </a:cubicBezTo>
                <a:cubicBezTo>
                  <a:pt x="403" y="890"/>
                  <a:pt x="416" y="942"/>
                  <a:pt x="432" y="981"/>
                </a:cubicBezTo>
                <a:cubicBezTo>
                  <a:pt x="448" y="1020"/>
                  <a:pt x="481" y="1069"/>
                  <a:pt x="494" y="1091"/>
                </a:cubicBezTo>
                <a:lnTo>
                  <a:pt x="508" y="1111"/>
                </a:lnTo>
                <a:lnTo>
                  <a:pt x="510" y="1135"/>
                </a:lnTo>
                <a:cubicBezTo>
                  <a:pt x="495" y="1125"/>
                  <a:pt x="440" y="1081"/>
                  <a:pt x="416" y="1049"/>
                </a:cubicBezTo>
                <a:cubicBezTo>
                  <a:pt x="392" y="1017"/>
                  <a:pt x="375" y="971"/>
                  <a:pt x="366" y="941"/>
                </a:cubicBezTo>
                <a:cubicBezTo>
                  <a:pt x="357" y="911"/>
                  <a:pt x="365" y="900"/>
                  <a:pt x="360" y="869"/>
                </a:cubicBezTo>
                <a:cubicBezTo>
                  <a:pt x="355" y="838"/>
                  <a:pt x="337" y="791"/>
                  <a:pt x="336" y="753"/>
                </a:cubicBezTo>
                <a:cubicBezTo>
                  <a:pt x="335" y="715"/>
                  <a:pt x="369" y="676"/>
                  <a:pt x="354" y="639"/>
                </a:cubicBezTo>
                <a:cubicBezTo>
                  <a:pt x="339" y="602"/>
                  <a:pt x="274" y="556"/>
                  <a:pt x="244" y="533"/>
                </a:cubicBezTo>
                <a:cubicBezTo>
                  <a:pt x="214" y="510"/>
                  <a:pt x="208" y="521"/>
                  <a:pt x="174" y="501"/>
                </a:cubicBezTo>
                <a:cubicBezTo>
                  <a:pt x="140" y="481"/>
                  <a:pt x="65" y="464"/>
                  <a:pt x="42" y="415"/>
                </a:cubicBezTo>
                <a:cubicBezTo>
                  <a:pt x="19" y="366"/>
                  <a:pt x="42" y="265"/>
                  <a:pt x="36" y="207"/>
                </a:cubicBezTo>
                <a:cubicBezTo>
                  <a:pt x="30" y="149"/>
                  <a:pt x="12" y="98"/>
                  <a:pt x="7" y="68"/>
                </a:cubicBezTo>
                <a:cubicBezTo>
                  <a:pt x="2" y="38"/>
                  <a:pt x="0" y="37"/>
                  <a:pt x="3" y="28"/>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9" name="Freeform 55"/>
          <p:cNvSpPr>
            <a:spLocks/>
          </p:cNvSpPr>
          <p:nvPr userDrawn="1"/>
        </p:nvSpPr>
        <p:spPr bwMode="auto">
          <a:xfrm>
            <a:off x="8864600" y="2940050"/>
            <a:ext cx="238125" cy="836613"/>
          </a:xfrm>
          <a:custGeom>
            <a:avLst/>
            <a:gdLst>
              <a:gd name="T0" fmla="*/ 66 w 150"/>
              <a:gd name="T1" fmla="*/ 0 h 527"/>
              <a:gd name="T2" fmla="*/ 86 w 150"/>
              <a:gd name="T3" fmla="*/ 64 h 527"/>
              <a:gd name="T4" fmla="*/ 48 w 150"/>
              <a:gd name="T5" fmla="*/ 152 h 527"/>
              <a:gd name="T6" fmla="*/ 68 w 150"/>
              <a:gd name="T7" fmla="*/ 264 h 527"/>
              <a:gd name="T8" fmla="*/ 58 w 150"/>
              <a:gd name="T9" fmla="*/ 308 h 527"/>
              <a:gd name="T10" fmla="*/ 106 w 150"/>
              <a:gd name="T11" fmla="*/ 376 h 527"/>
              <a:gd name="T12" fmla="*/ 100 w 150"/>
              <a:gd name="T13" fmla="*/ 420 h 527"/>
              <a:gd name="T14" fmla="*/ 136 w 150"/>
              <a:gd name="T15" fmla="*/ 468 h 527"/>
              <a:gd name="T16" fmla="*/ 142 w 150"/>
              <a:gd name="T17" fmla="*/ 522 h 527"/>
              <a:gd name="T18" fmla="*/ 87 w 150"/>
              <a:gd name="T19" fmla="*/ 499 h 527"/>
              <a:gd name="T20" fmla="*/ 70 w 150"/>
              <a:gd name="T21" fmla="*/ 424 h 527"/>
              <a:gd name="T22" fmla="*/ 32 w 150"/>
              <a:gd name="T23" fmla="*/ 334 h 527"/>
              <a:gd name="T24" fmla="*/ 2 w 150"/>
              <a:gd name="T25" fmla="*/ 208 h 527"/>
              <a:gd name="T26" fmla="*/ 18 w 150"/>
              <a:gd name="T27" fmla="*/ 158 h 527"/>
              <a:gd name="T28" fmla="*/ 28 w 150"/>
              <a:gd name="T29" fmla="*/ 66 h 527"/>
              <a:gd name="T30" fmla="*/ 66 w 150"/>
              <a:gd name="T31" fmla="*/ 0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0" h="527">
                <a:moveTo>
                  <a:pt x="66" y="0"/>
                </a:moveTo>
                <a:cubicBezTo>
                  <a:pt x="76" y="0"/>
                  <a:pt x="89" y="39"/>
                  <a:pt x="86" y="64"/>
                </a:cubicBezTo>
                <a:cubicBezTo>
                  <a:pt x="83" y="89"/>
                  <a:pt x="51" y="119"/>
                  <a:pt x="48" y="152"/>
                </a:cubicBezTo>
                <a:cubicBezTo>
                  <a:pt x="45" y="185"/>
                  <a:pt x="66" y="238"/>
                  <a:pt x="68" y="264"/>
                </a:cubicBezTo>
                <a:cubicBezTo>
                  <a:pt x="70" y="290"/>
                  <a:pt x="52" y="289"/>
                  <a:pt x="58" y="308"/>
                </a:cubicBezTo>
                <a:cubicBezTo>
                  <a:pt x="64" y="327"/>
                  <a:pt x="99" y="357"/>
                  <a:pt x="106" y="376"/>
                </a:cubicBezTo>
                <a:cubicBezTo>
                  <a:pt x="113" y="395"/>
                  <a:pt x="95" y="405"/>
                  <a:pt x="100" y="420"/>
                </a:cubicBezTo>
                <a:cubicBezTo>
                  <a:pt x="105" y="435"/>
                  <a:pt x="129" y="451"/>
                  <a:pt x="136" y="468"/>
                </a:cubicBezTo>
                <a:cubicBezTo>
                  <a:pt x="143" y="485"/>
                  <a:pt x="150" y="517"/>
                  <a:pt x="142" y="522"/>
                </a:cubicBezTo>
                <a:cubicBezTo>
                  <a:pt x="134" y="527"/>
                  <a:pt x="99" y="515"/>
                  <a:pt x="87" y="499"/>
                </a:cubicBezTo>
                <a:cubicBezTo>
                  <a:pt x="75" y="483"/>
                  <a:pt x="79" y="451"/>
                  <a:pt x="70" y="424"/>
                </a:cubicBezTo>
                <a:cubicBezTo>
                  <a:pt x="61" y="397"/>
                  <a:pt x="43" y="370"/>
                  <a:pt x="32" y="334"/>
                </a:cubicBezTo>
                <a:cubicBezTo>
                  <a:pt x="21" y="298"/>
                  <a:pt x="4" y="237"/>
                  <a:pt x="2" y="208"/>
                </a:cubicBezTo>
                <a:cubicBezTo>
                  <a:pt x="0" y="179"/>
                  <a:pt x="14" y="182"/>
                  <a:pt x="18" y="158"/>
                </a:cubicBezTo>
                <a:cubicBezTo>
                  <a:pt x="22" y="134"/>
                  <a:pt x="20" y="92"/>
                  <a:pt x="28" y="66"/>
                </a:cubicBezTo>
                <a:cubicBezTo>
                  <a:pt x="36" y="40"/>
                  <a:pt x="58" y="0"/>
                  <a:pt x="66" y="0"/>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0" name="Freeform 56"/>
          <p:cNvSpPr>
            <a:spLocks/>
          </p:cNvSpPr>
          <p:nvPr userDrawn="1"/>
        </p:nvSpPr>
        <p:spPr bwMode="auto">
          <a:xfrm>
            <a:off x="8997950" y="2120900"/>
            <a:ext cx="211138" cy="776288"/>
          </a:xfrm>
          <a:custGeom>
            <a:avLst/>
            <a:gdLst>
              <a:gd name="T0" fmla="*/ 96 w 133"/>
              <a:gd name="T1" fmla="*/ 16 h 489"/>
              <a:gd name="T2" fmla="*/ 110 w 133"/>
              <a:gd name="T3" fmla="*/ 126 h 489"/>
              <a:gd name="T4" fmla="*/ 132 w 133"/>
              <a:gd name="T5" fmla="*/ 236 h 489"/>
              <a:gd name="T6" fmla="*/ 104 w 133"/>
              <a:gd name="T7" fmla="*/ 340 h 489"/>
              <a:gd name="T8" fmla="*/ 18 w 133"/>
              <a:gd name="T9" fmla="*/ 470 h 489"/>
              <a:gd name="T10" fmla="*/ 2 w 133"/>
              <a:gd name="T11" fmla="*/ 452 h 489"/>
              <a:gd name="T12" fmla="*/ 30 w 133"/>
              <a:gd name="T13" fmla="*/ 406 h 489"/>
              <a:gd name="T14" fmla="*/ 70 w 133"/>
              <a:gd name="T15" fmla="*/ 290 h 489"/>
              <a:gd name="T16" fmla="*/ 90 w 133"/>
              <a:gd name="T17" fmla="*/ 218 h 489"/>
              <a:gd name="T18" fmla="*/ 84 w 133"/>
              <a:gd name="T19" fmla="*/ 120 h 489"/>
              <a:gd name="T20" fmla="*/ 72 w 133"/>
              <a:gd name="T21" fmla="*/ 26 h 489"/>
              <a:gd name="T22" fmla="*/ 96 w 133"/>
              <a:gd name="T23" fmla="*/ 16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3" h="489">
                <a:moveTo>
                  <a:pt x="96" y="16"/>
                </a:moveTo>
                <a:cubicBezTo>
                  <a:pt x="102" y="32"/>
                  <a:pt x="104" y="89"/>
                  <a:pt x="110" y="126"/>
                </a:cubicBezTo>
                <a:cubicBezTo>
                  <a:pt x="116" y="163"/>
                  <a:pt x="133" y="200"/>
                  <a:pt x="132" y="236"/>
                </a:cubicBezTo>
                <a:cubicBezTo>
                  <a:pt x="131" y="272"/>
                  <a:pt x="123" y="301"/>
                  <a:pt x="104" y="340"/>
                </a:cubicBezTo>
                <a:cubicBezTo>
                  <a:pt x="85" y="379"/>
                  <a:pt x="35" y="451"/>
                  <a:pt x="18" y="470"/>
                </a:cubicBezTo>
                <a:cubicBezTo>
                  <a:pt x="1" y="489"/>
                  <a:pt x="0" y="463"/>
                  <a:pt x="2" y="452"/>
                </a:cubicBezTo>
                <a:cubicBezTo>
                  <a:pt x="4" y="441"/>
                  <a:pt x="19" y="433"/>
                  <a:pt x="30" y="406"/>
                </a:cubicBezTo>
                <a:cubicBezTo>
                  <a:pt x="41" y="379"/>
                  <a:pt x="60" y="321"/>
                  <a:pt x="70" y="290"/>
                </a:cubicBezTo>
                <a:cubicBezTo>
                  <a:pt x="80" y="259"/>
                  <a:pt x="88" y="246"/>
                  <a:pt x="90" y="218"/>
                </a:cubicBezTo>
                <a:cubicBezTo>
                  <a:pt x="92" y="190"/>
                  <a:pt x="87" y="152"/>
                  <a:pt x="84" y="120"/>
                </a:cubicBezTo>
                <a:cubicBezTo>
                  <a:pt x="81" y="88"/>
                  <a:pt x="70" y="43"/>
                  <a:pt x="72" y="26"/>
                </a:cubicBezTo>
                <a:cubicBezTo>
                  <a:pt x="74" y="9"/>
                  <a:pt x="90" y="0"/>
                  <a:pt x="96" y="16"/>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1" name="Freeform 57"/>
          <p:cNvSpPr>
            <a:spLocks/>
          </p:cNvSpPr>
          <p:nvPr userDrawn="1"/>
        </p:nvSpPr>
        <p:spPr bwMode="auto">
          <a:xfrm>
            <a:off x="7939088" y="295275"/>
            <a:ext cx="1158875" cy="1627188"/>
          </a:xfrm>
          <a:custGeom>
            <a:avLst/>
            <a:gdLst>
              <a:gd name="T0" fmla="*/ 115 w 730"/>
              <a:gd name="T1" fmla="*/ 70 h 1025"/>
              <a:gd name="T2" fmla="*/ 33 w 730"/>
              <a:gd name="T3" fmla="*/ 36 h 1025"/>
              <a:gd name="T4" fmla="*/ 17 w 730"/>
              <a:gd name="T5" fmla="*/ 2 h 1025"/>
              <a:gd name="T6" fmla="*/ 137 w 730"/>
              <a:gd name="T7" fmla="*/ 24 h 1025"/>
              <a:gd name="T8" fmla="*/ 331 w 730"/>
              <a:gd name="T9" fmla="*/ 80 h 1025"/>
              <a:gd name="T10" fmla="*/ 457 w 730"/>
              <a:gd name="T11" fmla="*/ 238 h 1025"/>
              <a:gd name="T12" fmla="*/ 545 w 730"/>
              <a:gd name="T13" fmla="*/ 372 h 1025"/>
              <a:gd name="T14" fmla="*/ 613 w 730"/>
              <a:gd name="T15" fmla="*/ 546 h 1025"/>
              <a:gd name="T16" fmla="*/ 657 w 730"/>
              <a:gd name="T17" fmla="*/ 610 h 1025"/>
              <a:gd name="T18" fmla="*/ 663 w 730"/>
              <a:gd name="T19" fmla="*/ 702 h 1025"/>
              <a:gd name="T20" fmla="*/ 693 w 730"/>
              <a:gd name="T21" fmla="*/ 784 h 1025"/>
              <a:gd name="T22" fmla="*/ 689 w 730"/>
              <a:gd name="T23" fmla="*/ 870 h 1025"/>
              <a:gd name="T24" fmla="*/ 729 w 730"/>
              <a:gd name="T25" fmla="*/ 982 h 1025"/>
              <a:gd name="T26" fmla="*/ 693 w 730"/>
              <a:gd name="T27" fmla="*/ 1020 h 1025"/>
              <a:gd name="T28" fmla="*/ 667 w 730"/>
              <a:gd name="T29" fmla="*/ 954 h 1025"/>
              <a:gd name="T30" fmla="*/ 637 w 730"/>
              <a:gd name="T31" fmla="*/ 782 h 1025"/>
              <a:gd name="T32" fmla="*/ 627 w 730"/>
              <a:gd name="T33" fmla="*/ 628 h 1025"/>
              <a:gd name="T34" fmla="*/ 593 w 730"/>
              <a:gd name="T35" fmla="*/ 564 h 1025"/>
              <a:gd name="T36" fmla="*/ 531 w 730"/>
              <a:gd name="T37" fmla="*/ 444 h 1025"/>
              <a:gd name="T38" fmla="*/ 415 w 730"/>
              <a:gd name="T39" fmla="*/ 240 h 1025"/>
              <a:gd name="T40" fmla="*/ 259 w 730"/>
              <a:gd name="T41" fmla="*/ 106 h 1025"/>
              <a:gd name="T42" fmla="*/ 115 w 730"/>
              <a:gd name="T43" fmla="*/ 70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0" h="1025">
                <a:moveTo>
                  <a:pt x="115" y="70"/>
                </a:moveTo>
                <a:cubicBezTo>
                  <a:pt x="77" y="58"/>
                  <a:pt x="49" y="47"/>
                  <a:pt x="33" y="36"/>
                </a:cubicBezTo>
                <a:cubicBezTo>
                  <a:pt x="17" y="25"/>
                  <a:pt x="0" y="4"/>
                  <a:pt x="17" y="2"/>
                </a:cubicBezTo>
                <a:cubicBezTo>
                  <a:pt x="34" y="0"/>
                  <a:pt x="85" y="11"/>
                  <a:pt x="137" y="24"/>
                </a:cubicBezTo>
                <a:cubicBezTo>
                  <a:pt x="189" y="37"/>
                  <a:pt x="278" y="44"/>
                  <a:pt x="331" y="80"/>
                </a:cubicBezTo>
                <a:cubicBezTo>
                  <a:pt x="384" y="116"/>
                  <a:pt x="421" y="189"/>
                  <a:pt x="457" y="238"/>
                </a:cubicBezTo>
                <a:cubicBezTo>
                  <a:pt x="493" y="287"/>
                  <a:pt x="519" y="321"/>
                  <a:pt x="545" y="372"/>
                </a:cubicBezTo>
                <a:cubicBezTo>
                  <a:pt x="571" y="423"/>
                  <a:pt x="594" y="506"/>
                  <a:pt x="613" y="546"/>
                </a:cubicBezTo>
                <a:cubicBezTo>
                  <a:pt x="632" y="586"/>
                  <a:pt x="649" y="584"/>
                  <a:pt x="657" y="610"/>
                </a:cubicBezTo>
                <a:cubicBezTo>
                  <a:pt x="665" y="636"/>
                  <a:pt x="657" y="673"/>
                  <a:pt x="663" y="702"/>
                </a:cubicBezTo>
                <a:cubicBezTo>
                  <a:pt x="669" y="731"/>
                  <a:pt x="689" y="756"/>
                  <a:pt x="693" y="784"/>
                </a:cubicBezTo>
                <a:cubicBezTo>
                  <a:pt x="697" y="812"/>
                  <a:pt x="683" y="837"/>
                  <a:pt x="689" y="870"/>
                </a:cubicBezTo>
                <a:cubicBezTo>
                  <a:pt x="695" y="903"/>
                  <a:pt x="728" y="957"/>
                  <a:pt x="729" y="982"/>
                </a:cubicBezTo>
                <a:cubicBezTo>
                  <a:pt x="730" y="1007"/>
                  <a:pt x="703" y="1025"/>
                  <a:pt x="693" y="1020"/>
                </a:cubicBezTo>
                <a:cubicBezTo>
                  <a:pt x="683" y="1015"/>
                  <a:pt x="676" y="994"/>
                  <a:pt x="667" y="954"/>
                </a:cubicBezTo>
                <a:cubicBezTo>
                  <a:pt x="658" y="914"/>
                  <a:pt x="644" y="836"/>
                  <a:pt x="637" y="782"/>
                </a:cubicBezTo>
                <a:cubicBezTo>
                  <a:pt x="630" y="728"/>
                  <a:pt x="634" y="664"/>
                  <a:pt x="627" y="628"/>
                </a:cubicBezTo>
                <a:cubicBezTo>
                  <a:pt x="620" y="592"/>
                  <a:pt x="609" y="595"/>
                  <a:pt x="593" y="564"/>
                </a:cubicBezTo>
                <a:cubicBezTo>
                  <a:pt x="577" y="533"/>
                  <a:pt x="561" y="498"/>
                  <a:pt x="531" y="444"/>
                </a:cubicBezTo>
                <a:cubicBezTo>
                  <a:pt x="501" y="390"/>
                  <a:pt x="460" y="296"/>
                  <a:pt x="415" y="240"/>
                </a:cubicBezTo>
                <a:cubicBezTo>
                  <a:pt x="370" y="184"/>
                  <a:pt x="309" y="134"/>
                  <a:pt x="259" y="106"/>
                </a:cubicBezTo>
                <a:cubicBezTo>
                  <a:pt x="209" y="78"/>
                  <a:pt x="153" y="82"/>
                  <a:pt x="115" y="70"/>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2" name="Freeform 58"/>
          <p:cNvSpPr>
            <a:spLocks/>
          </p:cNvSpPr>
          <p:nvPr userDrawn="1"/>
        </p:nvSpPr>
        <p:spPr bwMode="auto">
          <a:xfrm>
            <a:off x="9051925" y="1957388"/>
            <a:ext cx="69850" cy="57150"/>
          </a:xfrm>
          <a:custGeom>
            <a:avLst/>
            <a:gdLst>
              <a:gd name="T0" fmla="*/ 0 w 44"/>
              <a:gd name="T1" fmla="*/ 9 h 36"/>
              <a:gd name="T2" fmla="*/ 38 w 44"/>
              <a:gd name="T3" fmla="*/ 3 h 36"/>
              <a:gd name="T4" fmla="*/ 36 w 44"/>
              <a:gd name="T5" fmla="*/ 25 h 36"/>
              <a:gd name="T6" fmla="*/ 8 w 44"/>
              <a:gd name="T7" fmla="*/ 33 h 36"/>
              <a:gd name="T8" fmla="*/ 0 w 44"/>
              <a:gd name="T9" fmla="*/ 9 h 36"/>
            </a:gdLst>
            <a:ahLst/>
            <a:cxnLst>
              <a:cxn ang="0">
                <a:pos x="T0" y="T1"/>
              </a:cxn>
              <a:cxn ang="0">
                <a:pos x="T2" y="T3"/>
              </a:cxn>
              <a:cxn ang="0">
                <a:pos x="T4" y="T5"/>
              </a:cxn>
              <a:cxn ang="0">
                <a:pos x="T6" y="T7"/>
              </a:cxn>
              <a:cxn ang="0">
                <a:pos x="T8" y="T9"/>
              </a:cxn>
            </a:cxnLst>
            <a:rect l="0" t="0" r="r" b="b"/>
            <a:pathLst>
              <a:path w="44" h="36">
                <a:moveTo>
                  <a:pt x="0" y="9"/>
                </a:moveTo>
                <a:cubicBezTo>
                  <a:pt x="3" y="1"/>
                  <a:pt x="32" y="0"/>
                  <a:pt x="38" y="3"/>
                </a:cubicBezTo>
                <a:cubicBezTo>
                  <a:pt x="44" y="6"/>
                  <a:pt x="41" y="20"/>
                  <a:pt x="36" y="25"/>
                </a:cubicBezTo>
                <a:cubicBezTo>
                  <a:pt x="31" y="30"/>
                  <a:pt x="14" y="36"/>
                  <a:pt x="8" y="33"/>
                </a:cubicBezTo>
                <a:cubicBezTo>
                  <a:pt x="2" y="30"/>
                  <a:pt x="2" y="14"/>
                  <a:pt x="0" y="9"/>
                </a:cubicBezTo>
                <a:close/>
              </a:path>
            </a:pathLst>
          </a:custGeom>
          <a:solidFill>
            <a:srgbClr val="FF9933"/>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3" name="Freeform 59"/>
          <p:cNvSpPr>
            <a:spLocks/>
          </p:cNvSpPr>
          <p:nvPr userDrawn="1"/>
        </p:nvSpPr>
        <p:spPr bwMode="auto">
          <a:xfrm>
            <a:off x="7534275" y="546100"/>
            <a:ext cx="63500" cy="63500"/>
          </a:xfrm>
          <a:custGeom>
            <a:avLst/>
            <a:gdLst>
              <a:gd name="T0" fmla="*/ 8 w 40"/>
              <a:gd name="T1" fmla="*/ 5 h 40"/>
              <a:gd name="T2" fmla="*/ 34 w 40"/>
              <a:gd name="T3" fmla="*/ 7 h 40"/>
              <a:gd name="T4" fmla="*/ 36 w 40"/>
              <a:gd name="T5" fmla="*/ 33 h 40"/>
              <a:gd name="T6" fmla="*/ 10 w 40"/>
              <a:gd name="T7" fmla="*/ 35 h 40"/>
              <a:gd name="T8" fmla="*/ 8 w 40"/>
              <a:gd name="T9" fmla="*/ 5 h 40"/>
            </a:gdLst>
            <a:ahLst/>
            <a:cxnLst>
              <a:cxn ang="0">
                <a:pos x="T0" y="T1"/>
              </a:cxn>
              <a:cxn ang="0">
                <a:pos x="T2" y="T3"/>
              </a:cxn>
              <a:cxn ang="0">
                <a:pos x="T4" y="T5"/>
              </a:cxn>
              <a:cxn ang="0">
                <a:pos x="T6" y="T7"/>
              </a:cxn>
              <a:cxn ang="0">
                <a:pos x="T8" y="T9"/>
              </a:cxn>
            </a:cxnLst>
            <a:rect l="0" t="0" r="r" b="b"/>
            <a:pathLst>
              <a:path w="40" h="40">
                <a:moveTo>
                  <a:pt x="8" y="5"/>
                </a:moveTo>
                <a:cubicBezTo>
                  <a:pt x="12" y="0"/>
                  <a:pt x="29" y="2"/>
                  <a:pt x="34" y="7"/>
                </a:cubicBezTo>
                <a:cubicBezTo>
                  <a:pt x="39" y="12"/>
                  <a:pt x="40" y="28"/>
                  <a:pt x="36" y="33"/>
                </a:cubicBezTo>
                <a:cubicBezTo>
                  <a:pt x="32" y="38"/>
                  <a:pt x="15" y="40"/>
                  <a:pt x="10" y="35"/>
                </a:cubicBezTo>
                <a:cubicBezTo>
                  <a:pt x="5" y="30"/>
                  <a:pt x="0" y="12"/>
                  <a:pt x="8" y="5"/>
                </a:cubicBezTo>
                <a:close/>
              </a:path>
            </a:pathLst>
          </a:custGeom>
          <a:solidFill>
            <a:srgbClr val="FF9933"/>
          </a:solidFill>
          <a:ln>
            <a:noFill/>
          </a:ln>
          <a:effectLst/>
          <a:extLst>
            <a:ext uri="{91240B29-F687-4F45-9708-019B960494DF}">
              <a14:hiddenLine xmlns:a14="http://schemas.microsoft.com/office/drawing/2010/main" w="9525">
                <a:solidFill>
                  <a:srgbClr val="DDDDDD"/>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4" name="Freeform 60"/>
          <p:cNvSpPr>
            <a:spLocks/>
          </p:cNvSpPr>
          <p:nvPr userDrawn="1"/>
        </p:nvSpPr>
        <p:spPr bwMode="auto">
          <a:xfrm>
            <a:off x="7677150" y="-85725"/>
            <a:ext cx="369888" cy="671513"/>
          </a:xfrm>
          <a:custGeom>
            <a:avLst/>
            <a:gdLst>
              <a:gd name="T0" fmla="*/ 8 w 233"/>
              <a:gd name="T1" fmla="*/ 383 h 423"/>
              <a:gd name="T2" fmla="*/ 90 w 233"/>
              <a:gd name="T3" fmla="*/ 304 h 423"/>
              <a:gd name="T4" fmla="*/ 134 w 233"/>
              <a:gd name="T5" fmla="*/ 154 h 423"/>
              <a:gd name="T6" fmla="*/ 168 w 233"/>
              <a:gd name="T7" fmla="*/ 36 h 423"/>
              <a:gd name="T8" fmla="*/ 162 w 233"/>
              <a:gd name="T9" fmla="*/ 0 h 423"/>
              <a:gd name="T10" fmla="*/ 232 w 233"/>
              <a:gd name="T11" fmla="*/ 6 h 423"/>
              <a:gd name="T12" fmla="*/ 168 w 233"/>
              <a:gd name="T13" fmla="*/ 206 h 423"/>
              <a:gd name="T14" fmla="*/ 118 w 233"/>
              <a:gd name="T15" fmla="*/ 340 h 423"/>
              <a:gd name="T16" fmla="*/ 36 w 233"/>
              <a:gd name="T17" fmla="*/ 411 h 423"/>
              <a:gd name="T18" fmla="*/ 10 w 233"/>
              <a:gd name="T19" fmla="*/ 413 h 423"/>
              <a:gd name="T20" fmla="*/ 8 w 233"/>
              <a:gd name="T21" fmla="*/ 383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423">
                <a:moveTo>
                  <a:pt x="8" y="383"/>
                </a:moveTo>
                <a:cubicBezTo>
                  <a:pt x="21" y="365"/>
                  <a:pt x="69" y="342"/>
                  <a:pt x="90" y="304"/>
                </a:cubicBezTo>
                <a:cubicBezTo>
                  <a:pt x="111" y="266"/>
                  <a:pt x="121" y="199"/>
                  <a:pt x="134" y="154"/>
                </a:cubicBezTo>
                <a:cubicBezTo>
                  <a:pt x="147" y="109"/>
                  <a:pt x="163" y="62"/>
                  <a:pt x="168" y="36"/>
                </a:cubicBezTo>
                <a:cubicBezTo>
                  <a:pt x="173" y="10"/>
                  <a:pt x="151" y="5"/>
                  <a:pt x="162" y="0"/>
                </a:cubicBezTo>
                <a:lnTo>
                  <a:pt x="232" y="6"/>
                </a:lnTo>
                <a:cubicBezTo>
                  <a:pt x="233" y="40"/>
                  <a:pt x="187" y="150"/>
                  <a:pt x="168" y="206"/>
                </a:cubicBezTo>
                <a:cubicBezTo>
                  <a:pt x="149" y="262"/>
                  <a:pt x="140" y="306"/>
                  <a:pt x="118" y="340"/>
                </a:cubicBezTo>
                <a:cubicBezTo>
                  <a:pt x="96" y="374"/>
                  <a:pt x="54" y="399"/>
                  <a:pt x="36" y="411"/>
                </a:cubicBezTo>
                <a:cubicBezTo>
                  <a:pt x="18" y="423"/>
                  <a:pt x="15" y="418"/>
                  <a:pt x="10" y="413"/>
                </a:cubicBezTo>
                <a:cubicBezTo>
                  <a:pt x="5" y="408"/>
                  <a:pt x="0" y="404"/>
                  <a:pt x="8" y="383"/>
                </a:cubicBezTo>
                <a:close/>
              </a:path>
            </a:pathLst>
          </a:custGeom>
          <a:solidFill>
            <a:srgbClr val="FF9933"/>
          </a:solidFill>
          <a:ln>
            <a:noFill/>
          </a:ln>
          <a:effectLst/>
          <a:extLst>
            <a:ext uri="{91240B29-F687-4F45-9708-019B960494DF}">
              <a14:hiddenLine xmlns:a14="http://schemas.microsoft.com/office/drawing/2010/main" w="9525">
                <a:solidFill>
                  <a:srgbClr val="DDDDDD"/>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 name="Freeform 61"/>
          <p:cNvSpPr>
            <a:spLocks/>
          </p:cNvSpPr>
          <p:nvPr userDrawn="1"/>
        </p:nvSpPr>
        <p:spPr bwMode="auto">
          <a:xfrm>
            <a:off x="8448675" y="-104775"/>
            <a:ext cx="376238" cy="395288"/>
          </a:xfrm>
          <a:custGeom>
            <a:avLst/>
            <a:gdLst>
              <a:gd name="T0" fmla="*/ 0 w 237"/>
              <a:gd name="T1" fmla="*/ 224 h 249"/>
              <a:gd name="T2" fmla="*/ 68 w 237"/>
              <a:gd name="T3" fmla="*/ 124 h 249"/>
              <a:gd name="T4" fmla="*/ 186 w 237"/>
              <a:gd name="T5" fmla="*/ 50 h 249"/>
              <a:gd name="T6" fmla="*/ 190 w 237"/>
              <a:gd name="T7" fmla="*/ 4 h 249"/>
              <a:gd name="T8" fmla="*/ 234 w 237"/>
              <a:gd name="T9" fmla="*/ 0 h 249"/>
              <a:gd name="T10" fmla="*/ 208 w 237"/>
              <a:gd name="T11" fmla="*/ 82 h 249"/>
              <a:gd name="T12" fmla="*/ 116 w 237"/>
              <a:gd name="T13" fmla="*/ 124 h 249"/>
              <a:gd name="T14" fmla="*/ 44 w 237"/>
              <a:gd name="T15" fmla="*/ 232 h 249"/>
              <a:gd name="T16" fmla="*/ 0 w 237"/>
              <a:gd name="T17" fmla="*/ 224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249">
                <a:moveTo>
                  <a:pt x="0" y="224"/>
                </a:moveTo>
                <a:cubicBezTo>
                  <a:pt x="4" y="206"/>
                  <a:pt x="37" y="153"/>
                  <a:pt x="68" y="124"/>
                </a:cubicBezTo>
                <a:cubicBezTo>
                  <a:pt x="99" y="95"/>
                  <a:pt x="166" y="70"/>
                  <a:pt x="186" y="50"/>
                </a:cubicBezTo>
                <a:cubicBezTo>
                  <a:pt x="206" y="30"/>
                  <a:pt x="182" y="12"/>
                  <a:pt x="190" y="4"/>
                </a:cubicBezTo>
                <a:lnTo>
                  <a:pt x="234" y="0"/>
                </a:lnTo>
                <a:cubicBezTo>
                  <a:pt x="237" y="13"/>
                  <a:pt x="228" y="61"/>
                  <a:pt x="208" y="82"/>
                </a:cubicBezTo>
                <a:cubicBezTo>
                  <a:pt x="188" y="103"/>
                  <a:pt x="143" y="99"/>
                  <a:pt x="116" y="124"/>
                </a:cubicBezTo>
                <a:cubicBezTo>
                  <a:pt x="89" y="149"/>
                  <a:pt x="63" y="215"/>
                  <a:pt x="44" y="232"/>
                </a:cubicBezTo>
                <a:cubicBezTo>
                  <a:pt x="25" y="249"/>
                  <a:pt x="9" y="226"/>
                  <a:pt x="0" y="224"/>
                </a:cubicBezTo>
                <a:close/>
              </a:path>
            </a:pathLst>
          </a:custGeom>
          <a:solidFill>
            <a:srgbClr val="FF9933"/>
          </a:solidFill>
          <a:ln>
            <a:noFill/>
          </a:ln>
          <a:effectLst/>
          <a:extLst>
            <a:ext uri="{91240B29-F687-4F45-9708-019B960494DF}">
              <a14:hiddenLine xmlns:a14="http://schemas.microsoft.com/office/drawing/2010/main" w="9525">
                <a:solidFill>
                  <a:srgbClr val="DDDDDD"/>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86" name="Group 62"/>
          <p:cNvGrpSpPr>
            <a:grpSpLocks/>
          </p:cNvGrpSpPr>
          <p:nvPr userDrawn="1"/>
        </p:nvGrpSpPr>
        <p:grpSpPr bwMode="auto">
          <a:xfrm>
            <a:off x="7273925" y="3981450"/>
            <a:ext cx="155575" cy="88900"/>
            <a:chOff x="6584" y="12872"/>
            <a:chExt cx="296" cy="224"/>
          </a:xfrm>
        </p:grpSpPr>
        <p:sp>
          <p:nvSpPr>
            <p:cNvPr id="1087" name="Line 63"/>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 name="Line 64"/>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 name="Line 65"/>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 name="Line 66"/>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1" name="Group 67"/>
          <p:cNvGrpSpPr>
            <a:grpSpLocks/>
          </p:cNvGrpSpPr>
          <p:nvPr userDrawn="1"/>
        </p:nvGrpSpPr>
        <p:grpSpPr bwMode="auto">
          <a:xfrm>
            <a:off x="7413625" y="3908425"/>
            <a:ext cx="155575" cy="88900"/>
            <a:chOff x="6584" y="12872"/>
            <a:chExt cx="296" cy="224"/>
          </a:xfrm>
        </p:grpSpPr>
        <p:sp>
          <p:nvSpPr>
            <p:cNvPr id="1092" name="Line 68"/>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3" name="Line 69"/>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 name="Line 70"/>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5" name="Line 71"/>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96" name="Group 72"/>
          <p:cNvGrpSpPr>
            <a:grpSpLocks/>
          </p:cNvGrpSpPr>
          <p:nvPr userDrawn="1"/>
        </p:nvGrpSpPr>
        <p:grpSpPr bwMode="auto">
          <a:xfrm>
            <a:off x="7346950" y="3797300"/>
            <a:ext cx="155575" cy="88900"/>
            <a:chOff x="6584" y="12872"/>
            <a:chExt cx="296" cy="224"/>
          </a:xfrm>
        </p:grpSpPr>
        <p:sp>
          <p:nvSpPr>
            <p:cNvPr id="1097" name="Line 73"/>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8" name="Line 74"/>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9" name="Line 75"/>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 name="Line 76"/>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01" name="Group 77"/>
          <p:cNvGrpSpPr>
            <a:grpSpLocks/>
          </p:cNvGrpSpPr>
          <p:nvPr userDrawn="1"/>
        </p:nvGrpSpPr>
        <p:grpSpPr bwMode="auto">
          <a:xfrm>
            <a:off x="7505700" y="3716338"/>
            <a:ext cx="85725" cy="49212"/>
            <a:chOff x="6584" y="12872"/>
            <a:chExt cx="296" cy="224"/>
          </a:xfrm>
        </p:grpSpPr>
        <p:sp>
          <p:nvSpPr>
            <p:cNvPr id="1102" name="Line 78"/>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3" name="Line 79"/>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4" name="Line 80"/>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5" name="Line 81"/>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06" name="Group 82"/>
          <p:cNvGrpSpPr>
            <a:grpSpLocks/>
          </p:cNvGrpSpPr>
          <p:nvPr userDrawn="1"/>
        </p:nvGrpSpPr>
        <p:grpSpPr bwMode="auto">
          <a:xfrm>
            <a:off x="7461250" y="3616325"/>
            <a:ext cx="88900" cy="50800"/>
            <a:chOff x="6584" y="12872"/>
            <a:chExt cx="296" cy="224"/>
          </a:xfrm>
        </p:grpSpPr>
        <p:sp>
          <p:nvSpPr>
            <p:cNvPr id="1107" name="Line 83"/>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8" name="Line 84"/>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9" name="Line 85"/>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0" name="Line 86"/>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11" name="Group 87"/>
          <p:cNvGrpSpPr>
            <a:grpSpLocks/>
          </p:cNvGrpSpPr>
          <p:nvPr userDrawn="1"/>
        </p:nvGrpSpPr>
        <p:grpSpPr bwMode="auto">
          <a:xfrm>
            <a:off x="7526338" y="3449638"/>
            <a:ext cx="155575" cy="88900"/>
            <a:chOff x="6584" y="12872"/>
            <a:chExt cx="296" cy="224"/>
          </a:xfrm>
        </p:grpSpPr>
        <p:sp>
          <p:nvSpPr>
            <p:cNvPr id="1112" name="Line 88"/>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3" name="Line 89"/>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4" name="Line 90"/>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5" name="Line 91"/>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16" name="Group 92"/>
          <p:cNvGrpSpPr>
            <a:grpSpLocks/>
          </p:cNvGrpSpPr>
          <p:nvPr userDrawn="1"/>
        </p:nvGrpSpPr>
        <p:grpSpPr bwMode="auto">
          <a:xfrm>
            <a:off x="7488238" y="3357563"/>
            <a:ext cx="155575" cy="88900"/>
            <a:chOff x="6584" y="12872"/>
            <a:chExt cx="296" cy="224"/>
          </a:xfrm>
        </p:grpSpPr>
        <p:sp>
          <p:nvSpPr>
            <p:cNvPr id="1117" name="Line 93"/>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8" name="Line 94"/>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9" name="Line 95"/>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0" name="Line 96"/>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21" name="Group 97"/>
          <p:cNvGrpSpPr>
            <a:grpSpLocks/>
          </p:cNvGrpSpPr>
          <p:nvPr userDrawn="1"/>
        </p:nvGrpSpPr>
        <p:grpSpPr bwMode="auto">
          <a:xfrm>
            <a:off x="7712075" y="3432175"/>
            <a:ext cx="155575" cy="88900"/>
            <a:chOff x="6584" y="12872"/>
            <a:chExt cx="296" cy="224"/>
          </a:xfrm>
        </p:grpSpPr>
        <p:sp>
          <p:nvSpPr>
            <p:cNvPr id="1122" name="Line 98"/>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3" name="Line 99"/>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4" name="Line 100"/>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5" name="Line 101"/>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26" name="Group 102"/>
          <p:cNvGrpSpPr>
            <a:grpSpLocks/>
          </p:cNvGrpSpPr>
          <p:nvPr userDrawn="1"/>
        </p:nvGrpSpPr>
        <p:grpSpPr bwMode="auto">
          <a:xfrm>
            <a:off x="7540625" y="3806825"/>
            <a:ext cx="155575" cy="88900"/>
            <a:chOff x="6584" y="12872"/>
            <a:chExt cx="296" cy="224"/>
          </a:xfrm>
        </p:grpSpPr>
        <p:sp>
          <p:nvSpPr>
            <p:cNvPr id="1127" name="Line 103"/>
            <p:cNvSpPr>
              <a:spLocks noChangeShapeType="1"/>
            </p:cNvSpPr>
            <p:nvPr/>
          </p:nvSpPr>
          <p:spPr bwMode="auto">
            <a:xfrm>
              <a:off x="6584" y="13096"/>
              <a:ext cx="296" cy="0"/>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 name="Line 104"/>
            <p:cNvSpPr>
              <a:spLocks noChangeShapeType="1"/>
            </p:cNvSpPr>
            <p:nvPr/>
          </p:nvSpPr>
          <p:spPr bwMode="auto">
            <a:xfrm>
              <a:off x="6736" y="12872"/>
              <a:ext cx="0" cy="224"/>
            </a:xfrm>
            <a:prstGeom prst="line">
              <a:avLst/>
            </a:prstGeom>
            <a:noFill/>
            <a:ln w="190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 name="Line 105"/>
            <p:cNvSpPr>
              <a:spLocks noChangeShapeType="1"/>
            </p:cNvSpPr>
            <p:nvPr/>
          </p:nvSpPr>
          <p:spPr bwMode="auto">
            <a:xfrm flipV="1">
              <a:off x="6792" y="12928"/>
              <a:ext cx="32" cy="15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0" name="Line 106"/>
            <p:cNvSpPr>
              <a:spLocks noChangeShapeType="1"/>
            </p:cNvSpPr>
            <p:nvPr/>
          </p:nvSpPr>
          <p:spPr bwMode="auto">
            <a:xfrm flipH="1" flipV="1">
              <a:off x="6616" y="12944"/>
              <a:ext cx="64" cy="144"/>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131" name="Freeform 107"/>
          <p:cNvSpPr>
            <a:spLocks/>
          </p:cNvSpPr>
          <p:nvPr userDrawn="1"/>
        </p:nvSpPr>
        <p:spPr bwMode="auto">
          <a:xfrm>
            <a:off x="6638925" y="568325"/>
            <a:ext cx="1765300" cy="4060825"/>
          </a:xfrm>
          <a:custGeom>
            <a:avLst/>
            <a:gdLst>
              <a:gd name="T0" fmla="*/ 0 w 1112"/>
              <a:gd name="T1" fmla="*/ 2558 h 2558"/>
              <a:gd name="T2" fmla="*/ 74 w 1112"/>
              <a:gd name="T3" fmla="*/ 2412 h 2558"/>
              <a:gd name="T4" fmla="*/ 320 w 1112"/>
              <a:gd name="T5" fmla="*/ 2328 h 2558"/>
              <a:gd name="T6" fmla="*/ 370 w 1112"/>
              <a:gd name="T7" fmla="*/ 2246 h 2558"/>
              <a:gd name="T8" fmla="*/ 392 w 1112"/>
              <a:gd name="T9" fmla="*/ 2196 h 2558"/>
              <a:gd name="T10" fmla="*/ 394 w 1112"/>
              <a:gd name="T11" fmla="*/ 2112 h 2558"/>
              <a:gd name="T12" fmla="*/ 420 w 1112"/>
              <a:gd name="T13" fmla="*/ 2072 h 2558"/>
              <a:gd name="T14" fmla="*/ 480 w 1112"/>
              <a:gd name="T15" fmla="*/ 1946 h 2558"/>
              <a:gd name="T16" fmla="*/ 448 w 1112"/>
              <a:gd name="T17" fmla="*/ 1884 h 2558"/>
              <a:gd name="T18" fmla="*/ 394 w 1112"/>
              <a:gd name="T19" fmla="*/ 1900 h 2558"/>
              <a:gd name="T20" fmla="*/ 422 w 1112"/>
              <a:gd name="T21" fmla="*/ 1816 h 2558"/>
              <a:gd name="T22" fmla="*/ 422 w 1112"/>
              <a:gd name="T23" fmla="*/ 1772 h 2558"/>
              <a:gd name="T24" fmla="*/ 470 w 1112"/>
              <a:gd name="T25" fmla="*/ 1732 h 2558"/>
              <a:gd name="T26" fmla="*/ 508 w 1112"/>
              <a:gd name="T27" fmla="*/ 1670 h 2558"/>
              <a:gd name="T28" fmla="*/ 536 w 1112"/>
              <a:gd name="T29" fmla="*/ 1642 h 2558"/>
              <a:gd name="T30" fmla="*/ 536 w 1112"/>
              <a:gd name="T31" fmla="*/ 1586 h 2558"/>
              <a:gd name="T32" fmla="*/ 536 w 1112"/>
              <a:gd name="T33" fmla="*/ 1542 h 2558"/>
              <a:gd name="T34" fmla="*/ 580 w 1112"/>
              <a:gd name="T35" fmla="*/ 1518 h 2558"/>
              <a:gd name="T36" fmla="*/ 642 w 1112"/>
              <a:gd name="T37" fmla="*/ 1490 h 2558"/>
              <a:gd name="T38" fmla="*/ 650 w 1112"/>
              <a:gd name="T39" fmla="*/ 1376 h 2558"/>
              <a:gd name="T40" fmla="*/ 676 w 1112"/>
              <a:gd name="T41" fmla="*/ 1282 h 2558"/>
              <a:gd name="T42" fmla="*/ 666 w 1112"/>
              <a:gd name="T43" fmla="*/ 1176 h 2558"/>
              <a:gd name="T44" fmla="*/ 768 w 1112"/>
              <a:gd name="T45" fmla="*/ 1110 h 2558"/>
              <a:gd name="T46" fmla="*/ 814 w 1112"/>
              <a:gd name="T47" fmla="*/ 1106 h 2558"/>
              <a:gd name="T48" fmla="*/ 830 w 1112"/>
              <a:gd name="T49" fmla="*/ 1080 h 2558"/>
              <a:gd name="T50" fmla="*/ 802 w 1112"/>
              <a:gd name="T51" fmla="*/ 1010 h 2558"/>
              <a:gd name="T52" fmla="*/ 940 w 1112"/>
              <a:gd name="T53" fmla="*/ 1010 h 2558"/>
              <a:gd name="T54" fmla="*/ 986 w 1112"/>
              <a:gd name="T55" fmla="*/ 954 h 2558"/>
              <a:gd name="T56" fmla="*/ 1040 w 1112"/>
              <a:gd name="T57" fmla="*/ 912 h 2558"/>
              <a:gd name="T58" fmla="*/ 1042 w 1112"/>
              <a:gd name="T59" fmla="*/ 878 h 2558"/>
              <a:gd name="T60" fmla="*/ 1058 w 1112"/>
              <a:gd name="T61" fmla="*/ 854 h 2558"/>
              <a:gd name="T62" fmla="*/ 1028 w 1112"/>
              <a:gd name="T63" fmla="*/ 738 h 2558"/>
              <a:gd name="T64" fmla="*/ 1022 w 1112"/>
              <a:gd name="T65" fmla="*/ 700 h 2558"/>
              <a:gd name="T66" fmla="*/ 992 w 1112"/>
              <a:gd name="T67" fmla="*/ 632 h 2558"/>
              <a:gd name="T68" fmla="*/ 1044 w 1112"/>
              <a:gd name="T69" fmla="*/ 560 h 2558"/>
              <a:gd name="T70" fmla="*/ 1082 w 1112"/>
              <a:gd name="T71" fmla="*/ 496 h 2558"/>
              <a:gd name="T72" fmla="*/ 1112 w 1112"/>
              <a:gd name="T73" fmla="*/ 420 h 2558"/>
              <a:gd name="T74" fmla="*/ 1080 w 1112"/>
              <a:gd name="T75" fmla="*/ 382 h 2558"/>
              <a:gd name="T76" fmla="*/ 1056 w 1112"/>
              <a:gd name="T77" fmla="*/ 330 h 2558"/>
              <a:gd name="T78" fmla="*/ 1028 w 1112"/>
              <a:gd name="T79" fmla="*/ 310 h 2558"/>
              <a:gd name="T80" fmla="*/ 1012 w 1112"/>
              <a:gd name="T81" fmla="*/ 258 h 2558"/>
              <a:gd name="T82" fmla="*/ 960 w 1112"/>
              <a:gd name="T83" fmla="*/ 190 h 2558"/>
              <a:gd name="T84" fmla="*/ 994 w 1112"/>
              <a:gd name="T85" fmla="*/ 0 h 2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12" h="2558">
                <a:moveTo>
                  <a:pt x="0" y="2558"/>
                </a:moveTo>
                <a:cubicBezTo>
                  <a:pt x="10" y="2504"/>
                  <a:pt x="21" y="2450"/>
                  <a:pt x="74" y="2412"/>
                </a:cubicBezTo>
                <a:cubicBezTo>
                  <a:pt x="127" y="2374"/>
                  <a:pt x="271" y="2356"/>
                  <a:pt x="320" y="2328"/>
                </a:cubicBezTo>
                <a:cubicBezTo>
                  <a:pt x="369" y="2300"/>
                  <a:pt x="358" y="2268"/>
                  <a:pt x="370" y="2246"/>
                </a:cubicBezTo>
                <a:cubicBezTo>
                  <a:pt x="382" y="2224"/>
                  <a:pt x="388" y="2218"/>
                  <a:pt x="392" y="2196"/>
                </a:cubicBezTo>
                <a:cubicBezTo>
                  <a:pt x="396" y="2174"/>
                  <a:pt x="389" y="2133"/>
                  <a:pt x="394" y="2112"/>
                </a:cubicBezTo>
                <a:cubicBezTo>
                  <a:pt x="399" y="2091"/>
                  <a:pt x="406" y="2100"/>
                  <a:pt x="420" y="2072"/>
                </a:cubicBezTo>
                <a:cubicBezTo>
                  <a:pt x="434" y="2044"/>
                  <a:pt x="475" y="1977"/>
                  <a:pt x="480" y="1946"/>
                </a:cubicBezTo>
                <a:cubicBezTo>
                  <a:pt x="485" y="1915"/>
                  <a:pt x="462" y="1892"/>
                  <a:pt x="448" y="1884"/>
                </a:cubicBezTo>
                <a:cubicBezTo>
                  <a:pt x="434" y="1876"/>
                  <a:pt x="398" y="1911"/>
                  <a:pt x="394" y="1900"/>
                </a:cubicBezTo>
                <a:cubicBezTo>
                  <a:pt x="390" y="1889"/>
                  <a:pt x="417" y="1837"/>
                  <a:pt x="422" y="1816"/>
                </a:cubicBezTo>
                <a:cubicBezTo>
                  <a:pt x="427" y="1795"/>
                  <a:pt x="414" y="1786"/>
                  <a:pt x="422" y="1772"/>
                </a:cubicBezTo>
                <a:cubicBezTo>
                  <a:pt x="430" y="1758"/>
                  <a:pt x="456" y="1749"/>
                  <a:pt x="470" y="1732"/>
                </a:cubicBezTo>
                <a:cubicBezTo>
                  <a:pt x="484" y="1715"/>
                  <a:pt x="497" y="1685"/>
                  <a:pt x="508" y="1670"/>
                </a:cubicBezTo>
                <a:cubicBezTo>
                  <a:pt x="519" y="1655"/>
                  <a:pt x="531" y="1656"/>
                  <a:pt x="536" y="1642"/>
                </a:cubicBezTo>
                <a:cubicBezTo>
                  <a:pt x="541" y="1628"/>
                  <a:pt x="536" y="1603"/>
                  <a:pt x="536" y="1586"/>
                </a:cubicBezTo>
                <a:cubicBezTo>
                  <a:pt x="536" y="1569"/>
                  <a:pt x="529" y="1553"/>
                  <a:pt x="536" y="1542"/>
                </a:cubicBezTo>
                <a:cubicBezTo>
                  <a:pt x="543" y="1531"/>
                  <a:pt x="562" y="1527"/>
                  <a:pt x="580" y="1518"/>
                </a:cubicBezTo>
                <a:cubicBezTo>
                  <a:pt x="598" y="1509"/>
                  <a:pt x="630" y="1513"/>
                  <a:pt x="642" y="1490"/>
                </a:cubicBezTo>
                <a:cubicBezTo>
                  <a:pt x="654" y="1467"/>
                  <a:pt x="644" y="1411"/>
                  <a:pt x="650" y="1376"/>
                </a:cubicBezTo>
                <a:cubicBezTo>
                  <a:pt x="656" y="1341"/>
                  <a:pt x="673" y="1315"/>
                  <a:pt x="676" y="1282"/>
                </a:cubicBezTo>
                <a:cubicBezTo>
                  <a:pt x="679" y="1249"/>
                  <a:pt x="651" y="1205"/>
                  <a:pt x="666" y="1176"/>
                </a:cubicBezTo>
                <a:cubicBezTo>
                  <a:pt x="681" y="1147"/>
                  <a:pt x="743" y="1122"/>
                  <a:pt x="768" y="1110"/>
                </a:cubicBezTo>
                <a:cubicBezTo>
                  <a:pt x="793" y="1098"/>
                  <a:pt x="804" y="1111"/>
                  <a:pt x="814" y="1106"/>
                </a:cubicBezTo>
                <a:cubicBezTo>
                  <a:pt x="824" y="1101"/>
                  <a:pt x="832" y="1096"/>
                  <a:pt x="830" y="1080"/>
                </a:cubicBezTo>
                <a:cubicBezTo>
                  <a:pt x="828" y="1064"/>
                  <a:pt x="784" y="1022"/>
                  <a:pt x="802" y="1010"/>
                </a:cubicBezTo>
                <a:cubicBezTo>
                  <a:pt x="820" y="998"/>
                  <a:pt x="909" y="1019"/>
                  <a:pt x="940" y="1010"/>
                </a:cubicBezTo>
                <a:cubicBezTo>
                  <a:pt x="971" y="1001"/>
                  <a:pt x="969" y="970"/>
                  <a:pt x="986" y="954"/>
                </a:cubicBezTo>
                <a:cubicBezTo>
                  <a:pt x="1003" y="938"/>
                  <a:pt x="1031" y="925"/>
                  <a:pt x="1040" y="912"/>
                </a:cubicBezTo>
                <a:cubicBezTo>
                  <a:pt x="1049" y="899"/>
                  <a:pt x="1039" y="888"/>
                  <a:pt x="1042" y="878"/>
                </a:cubicBezTo>
                <a:cubicBezTo>
                  <a:pt x="1045" y="868"/>
                  <a:pt x="1060" y="877"/>
                  <a:pt x="1058" y="854"/>
                </a:cubicBezTo>
                <a:cubicBezTo>
                  <a:pt x="1056" y="831"/>
                  <a:pt x="1034" y="764"/>
                  <a:pt x="1028" y="738"/>
                </a:cubicBezTo>
                <a:cubicBezTo>
                  <a:pt x="1022" y="712"/>
                  <a:pt x="1028" y="718"/>
                  <a:pt x="1022" y="700"/>
                </a:cubicBezTo>
                <a:cubicBezTo>
                  <a:pt x="1016" y="682"/>
                  <a:pt x="988" y="655"/>
                  <a:pt x="992" y="632"/>
                </a:cubicBezTo>
                <a:cubicBezTo>
                  <a:pt x="996" y="609"/>
                  <a:pt x="1029" y="583"/>
                  <a:pt x="1044" y="560"/>
                </a:cubicBezTo>
                <a:cubicBezTo>
                  <a:pt x="1059" y="537"/>
                  <a:pt x="1071" y="519"/>
                  <a:pt x="1082" y="496"/>
                </a:cubicBezTo>
                <a:cubicBezTo>
                  <a:pt x="1093" y="473"/>
                  <a:pt x="1112" y="439"/>
                  <a:pt x="1112" y="420"/>
                </a:cubicBezTo>
                <a:cubicBezTo>
                  <a:pt x="1112" y="401"/>
                  <a:pt x="1089" y="397"/>
                  <a:pt x="1080" y="382"/>
                </a:cubicBezTo>
                <a:cubicBezTo>
                  <a:pt x="1071" y="367"/>
                  <a:pt x="1065" y="342"/>
                  <a:pt x="1056" y="330"/>
                </a:cubicBezTo>
                <a:cubicBezTo>
                  <a:pt x="1047" y="318"/>
                  <a:pt x="1035" y="322"/>
                  <a:pt x="1028" y="310"/>
                </a:cubicBezTo>
                <a:cubicBezTo>
                  <a:pt x="1021" y="298"/>
                  <a:pt x="1023" y="278"/>
                  <a:pt x="1012" y="258"/>
                </a:cubicBezTo>
                <a:cubicBezTo>
                  <a:pt x="1001" y="238"/>
                  <a:pt x="963" y="233"/>
                  <a:pt x="960" y="190"/>
                </a:cubicBezTo>
                <a:cubicBezTo>
                  <a:pt x="957" y="147"/>
                  <a:pt x="987" y="40"/>
                  <a:pt x="994" y="0"/>
                </a:cubicBezTo>
              </a:path>
            </a:pathLst>
          </a:custGeom>
          <a:noFill/>
          <a:ln w="158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2" name="Freeform 108"/>
          <p:cNvSpPr>
            <a:spLocks/>
          </p:cNvSpPr>
          <p:nvPr userDrawn="1"/>
        </p:nvSpPr>
        <p:spPr bwMode="auto">
          <a:xfrm>
            <a:off x="6750050" y="4368800"/>
            <a:ext cx="88900" cy="279400"/>
          </a:xfrm>
          <a:custGeom>
            <a:avLst/>
            <a:gdLst>
              <a:gd name="T0" fmla="*/ 56 w 56"/>
              <a:gd name="T1" fmla="*/ 0 h 176"/>
              <a:gd name="T2" fmla="*/ 16 w 56"/>
              <a:gd name="T3" fmla="*/ 48 h 176"/>
              <a:gd name="T4" fmla="*/ 8 w 56"/>
              <a:gd name="T5" fmla="*/ 152 h 176"/>
              <a:gd name="T6" fmla="*/ 0 w 56"/>
              <a:gd name="T7" fmla="*/ 176 h 176"/>
            </a:gdLst>
            <a:ahLst/>
            <a:cxnLst>
              <a:cxn ang="0">
                <a:pos x="T0" y="T1"/>
              </a:cxn>
              <a:cxn ang="0">
                <a:pos x="T2" y="T3"/>
              </a:cxn>
              <a:cxn ang="0">
                <a:pos x="T4" y="T5"/>
              </a:cxn>
              <a:cxn ang="0">
                <a:pos x="T6" y="T7"/>
              </a:cxn>
            </a:cxnLst>
            <a:rect l="0" t="0" r="r" b="b"/>
            <a:pathLst>
              <a:path w="56" h="176">
                <a:moveTo>
                  <a:pt x="56" y="0"/>
                </a:moveTo>
                <a:cubicBezTo>
                  <a:pt x="40" y="11"/>
                  <a:pt x="24" y="23"/>
                  <a:pt x="16" y="48"/>
                </a:cubicBezTo>
                <a:cubicBezTo>
                  <a:pt x="8" y="73"/>
                  <a:pt x="11" y="131"/>
                  <a:pt x="8" y="152"/>
                </a:cubicBezTo>
                <a:cubicBezTo>
                  <a:pt x="5" y="173"/>
                  <a:pt x="2" y="172"/>
                  <a:pt x="0" y="176"/>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3" name="Freeform 109"/>
          <p:cNvSpPr>
            <a:spLocks/>
          </p:cNvSpPr>
          <p:nvPr userDrawn="1"/>
        </p:nvSpPr>
        <p:spPr bwMode="auto">
          <a:xfrm>
            <a:off x="6808788" y="4330700"/>
            <a:ext cx="125412" cy="352425"/>
          </a:xfrm>
          <a:custGeom>
            <a:avLst/>
            <a:gdLst>
              <a:gd name="T0" fmla="*/ 79 w 79"/>
              <a:gd name="T1" fmla="*/ 0 h 222"/>
              <a:gd name="T2" fmla="*/ 55 w 79"/>
              <a:gd name="T3" fmla="*/ 70 h 222"/>
              <a:gd name="T4" fmla="*/ 5 w 79"/>
              <a:gd name="T5" fmla="*/ 136 h 222"/>
              <a:gd name="T6" fmla="*/ 23 w 79"/>
              <a:gd name="T7" fmla="*/ 222 h 222"/>
            </a:gdLst>
            <a:ahLst/>
            <a:cxnLst>
              <a:cxn ang="0">
                <a:pos x="T0" y="T1"/>
              </a:cxn>
              <a:cxn ang="0">
                <a:pos x="T2" y="T3"/>
              </a:cxn>
              <a:cxn ang="0">
                <a:pos x="T4" y="T5"/>
              </a:cxn>
              <a:cxn ang="0">
                <a:pos x="T6" y="T7"/>
              </a:cxn>
            </a:cxnLst>
            <a:rect l="0" t="0" r="r" b="b"/>
            <a:pathLst>
              <a:path w="79" h="222">
                <a:moveTo>
                  <a:pt x="79" y="0"/>
                </a:moveTo>
                <a:cubicBezTo>
                  <a:pt x="75" y="12"/>
                  <a:pt x="67" y="47"/>
                  <a:pt x="55" y="70"/>
                </a:cubicBezTo>
                <a:cubicBezTo>
                  <a:pt x="43" y="93"/>
                  <a:pt x="10" y="111"/>
                  <a:pt x="5" y="136"/>
                </a:cubicBezTo>
                <a:cubicBezTo>
                  <a:pt x="0" y="161"/>
                  <a:pt x="19" y="204"/>
                  <a:pt x="23" y="222"/>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4" name="Freeform 110"/>
          <p:cNvSpPr>
            <a:spLocks/>
          </p:cNvSpPr>
          <p:nvPr userDrawn="1"/>
        </p:nvSpPr>
        <p:spPr bwMode="auto">
          <a:xfrm>
            <a:off x="7073900" y="4308475"/>
            <a:ext cx="57150" cy="450850"/>
          </a:xfrm>
          <a:custGeom>
            <a:avLst/>
            <a:gdLst>
              <a:gd name="T0" fmla="*/ 0 w 36"/>
              <a:gd name="T1" fmla="*/ 0 h 284"/>
              <a:gd name="T2" fmla="*/ 24 w 36"/>
              <a:gd name="T3" fmla="*/ 56 h 284"/>
              <a:gd name="T4" fmla="*/ 36 w 36"/>
              <a:gd name="T5" fmla="*/ 144 h 284"/>
              <a:gd name="T6" fmla="*/ 26 w 36"/>
              <a:gd name="T7" fmla="*/ 244 h 284"/>
              <a:gd name="T8" fmla="*/ 24 w 36"/>
              <a:gd name="T9" fmla="*/ 284 h 284"/>
            </a:gdLst>
            <a:ahLst/>
            <a:cxnLst>
              <a:cxn ang="0">
                <a:pos x="T0" y="T1"/>
              </a:cxn>
              <a:cxn ang="0">
                <a:pos x="T2" y="T3"/>
              </a:cxn>
              <a:cxn ang="0">
                <a:pos x="T4" y="T5"/>
              </a:cxn>
              <a:cxn ang="0">
                <a:pos x="T6" y="T7"/>
              </a:cxn>
              <a:cxn ang="0">
                <a:pos x="T8" y="T9"/>
              </a:cxn>
            </a:cxnLst>
            <a:rect l="0" t="0" r="r" b="b"/>
            <a:pathLst>
              <a:path w="36" h="284">
                <a:moveTo>
                  <a:pt x="0" y="0"/>
                </a:moveTo>
                <a:cubicBezTo>
                  <a:pt x="4" y="9"/>
                  <a:pt x="18" y="32"/>
                  <a:pt x="24" y="56"/>
                </a:cubicBezTo>
                <a:cubicBezTo>
                  <a:pt x="30" y="80"/>
                  <a:pt x="36" y="113"/>
                  <a:pt x="36" y="144"/>
                </a:cubicBezTo>
                <a:cubicBezTo>
                  <a:pt x="36" y="175"/>
                  <a:pt x="28" y="221"/>
                  <a:pt x="26" y="244"/>
                </a:cubicBezTo>
                <a:cubicBezTo>
                  <a:pt x="24" y="267"/>
                  <a:pt x="24" y="277"/>
                  <a:pt x="24" y="284"/>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5" name="Freeform 111"/>
          <p:cNvSpPr>
            <a:spLocks/>
          </p:cNvSpPr>
          <p:nvPr userDrawn="1"/>
        </p:nvSpPr>
        <p:spPr bwMode="auto">
          <a:xfrm>
            <a:off x="6926263" y="4314825"/>
            <a:ext cx="150812" cy="403225"/>
          </a:xfrm>
          <a:custGeom>
            <a:avLst/>
            <a:gdLst>
              <a:gd name="T0" fmla="*/ 95 w 95"/>
              <a:gd name="T1" fmla="*/ 0 h 254"/>
              <a:gd name="T2" fmla="*/ 79 w 95"/>
              <a:gd name="T3" fmla="*/ 42 h 254"/>
              <a:gd name="T4" fmla="*/ 33 w 95"/>
              <a:gd name="T5" fmla="*/ 106 h 254"/>
              <a:gd name="T6" fmla="*/ 1 w 95"/>
              <a:gd name="T7" fmla="*/ 146 h 254"/>
              <a:gd name="T8" fmla="*/ 25 w 95"/>
              <a:gd name="T9" fmla="*/ 174 h 254"/>
              <a:gd name="T10" fmla="*/ 1 w 95"/>
              <a:gd name="T11" fmla="*/ 254 h 254"/>
            </a:gdLst>
            <a:ahLst/>
            <a:cxnLst>
              <a:cxn ang="0">
                <a:pos x="T0" y="T1"/>
              </a:cxn>
              <a:cxn ang="0">
                <a:pos x="T2" y="T3"/>
              </a:cxn>
              <a:cxn ang="0">
                <a:pos x="T4" y="T5"/>
              </a:cxn>
              <a:cxn ang="0">
                <a:pos x="T6" y="T7"/>
              </a:cxn>
              <a:cxn ang="0">
                <a:pos x="T8" y="T9"/>
              </a:cxn>
              <a:cxn ang="0">
                <a:pos x="T10" y="T11"/>
              </a:cxn>
            </a:cxnLst>
            <a:rect l="0" t="0" r="r" b="b"/>
            <a:pathLst>
              <a:path w="95" h="254">
                <a:moveTo>
                  <a:pt x="95" y="0"/>
                </a:moveTo>
                <a:cubicBezTo>
                  <a:pt x="92" y="7"/>
                  <a:pt x="89" y="24"/>
                  <a:pt x="79" y="42"/>
                </a:cubicBezTo>
                <a:cubicBezTo>
                  <a:pt x="69" y="60"/>
                  <a:pt x="46" y="89"/>
                  <a:pt x="33" y="106"/>
                </a:cubicBezTo>
                <a:cubicBezTo>
                  <a:pt x="20" y="123"/>
                  <a:pt x="2" y="135"/>
                  <a:pt x="1" y="146"/>
                </a:cubicBezTo>
                <a:cubicBezTo>
                  <a:pt x="0" y="157"/>
                  <a:pt x="25" y="156"/>
                  <a:pt x="25" y="174"/>
                </a:cubicBezTo>
                <a:cubicBezTo>
                  <a:pt x="25" y="192"/>
                  <a:pt x="6" y="237"/>
                  <a:pt x="1" y="254"/>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 name="Freeform 112"/>
          <p:cNvSpPr>
            <a:spLocks/>
          </p:cNvSpPr>
          <p:nvPr userDrawn="1"/>
        </p:nvSpPr>
        <p:spPr bwMode="auto">
          <a:xfrm>
            <a:off x="7667625" y="4381500"/>
            <a:ext cx="828675" cy="533400"/>
          </a:xfrm>
          <a:custGeom>
            <a:avLst/>
            <a:gdLst>
              <a:gd name="T0" fmla="*/ 522 w 522"/>
              <a:gd name="T1" fmla="*/ 0 h 336"/>
              <a:gd name="T2" fmla="*/ 420 w 522"/>
              <a:gd name="T3" fmla="*/ 50 h 336"/>
              <a:gd name="T4" fmla="*/ 344 w 522"/>
              <a:gd name="T5" fmla="*/ 110 h 336"/>
              <a:gd name="T6" fmla="*/ 302 w 522"/>
              <a:gd name="T7" fmla="*/ 98 h 336"/>
              <a:gd name="T8" fmla="*/ 244 w 522"/>
              <a:gd name="T9" fmla="*/ 178 h 336"/>
              <a:gd name="T10" fmla="*/ 176 w 522"/>
              <a:gd name="T11" fmla="*/ 196 h 336"/>
              <a:gd name="T12" fmla="*/ 94 w 522"/>
              <a:gd name="T13" fmla="*/ 234 h 336"/>
              <a:gd name="T14" fmla="*/ 0 w 522"/>
              <a:gd name="T15" fmla="*/ 336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2" h="336">
                <a:moveTo>
                  <a:pt x="522" y="0"/>
                </a:moveTo>
                <a:cubicBezTo>
                  <a:pt x="505" y="8"/>
                  <a:pt x="450" y="32"/>
                  <a:pt x="420" y="50"/>
                </a:cubicBezTo>
                <a:cubicBezTo>
                  <a:pt x="390" y="68"/>
                  <a:pt x="364" y="102"/>
                  <a:pt x="344" y="110"/>
                </a:cubicBezTo>
                <a:cubicBezTo>
                  <a:pt x="324" y="118"/>
                  <a:pt x="319" y="87"/>
                  <a:pt x="302" y="98"/>
                </a:cubicBezTo>
                <a:cubicBezTo>
                  <a:pt x="285" y="109"/>
                  <a:pt x="265" y="162"/>
                  <a:pt x="244" y="178"/>
                </a:cubicBezTo>
                <a:cubicBezTo>
                  <a:pt x="223" y="194"/>
                  <a:pt x="201" y="187"/>
                  <a:pt x="176" y="196"/>
                </a:cubicBezTo>
                <a:cubicBezTo>
                  <a:pt x="151" y="205"/>
                  <a:pt x="123" y="211"/>
                  <a:pt x="94" y="234"/>
                </a:cubicBezTo>
                <a:cubicBezTo>
                  <a:pt x="65" y="257"/>
                  <a:pt x="20" y="315"/>
                  <a:pt x="0" y="336"/>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7" name="Freeform 113"/>
          <p:cNvSpPr>
            <a:spLocks/>
          </p:cNvSpPr>
          <p:nvPr userDrawn="1"/>
        </p:nvSpPr>
        <p:spPr bwMode="auto">
          <a:xfrm>
            <a:off x="8277225" y="3721100"/>
            <a:ext cx="536575" cy="1647825"/>
          </a:xfrm>
          <a:custGeom>
            <a:avLst/>
            <a:gdLst>
              <a:gd name="T0" fmla="*/ 8 w 338"/>
              <a:gd name="T1" fmla="*/ 1038 h 1038"/>
              <a:gd name="T2" fmla="*/ 4 w 338"/>
              <a:gd name="T3" fmla="*/ 958 h 1038"/>
              <a:gd name="T4" fmla="*/ 34 w 338"/>
              <a:gd name="T5" fmla="*/ 910 h 1038"/>
              <a:gd name="T6" fmla="*/ 30 w 338"/>
              <a:gd name="T7" fmla="*/ 848 h 1038"/>
              <a:gd name="T8" fmla="*/ 46 w 338"/>
              <a:gd name="T9" fmla="*/ 810 h 1038"/>
              <a:gd name="T10" fmla="*/ 58 w 338"/>
              <a:gd name="T11" fmla="*/ 762 h 1038"/>
              <a:gd name="T12" fmla="*/ 118 w 338"/>
              <a:gd name="T13" fmla="*/ 706 h 1038"/>
              <a:gd name="T14" fmla="*/ 122 w 338"/>
              <a:gd name="T15" fmla="*/ 634 h 1038"/>
              <a:gd name="T16" fmla="*/ 164 w 338"/>
              <a:gd name="T17" fmla="*/ 588 h 1038"/>
              <a:gd name="T18" fmla="*/ 216 w 338"/>
              <a:gd name="T19" fmla="*/ 592 h 1038"/>
              <a:gd name="T20" fmla="*/ 294 w 338"/>
              <a:gd name="T21" fmla="*/ 594 h 1038"/>
              <a:gd name="T22" fmla="*/ 312 w 338"/>
              <a:gd name="T23" fmla="*/ 572 h 1038"/>
              <a:gd name="T24" fmla="*/ 306 w 338"/>
              <a:gd name="T25" fmla="*/ 520 h 1038"/>
              <a:gd name="T26" fmla="*/ 324 w 338"/>
              <a:gd name="T27" fmla="*/ 468 h 1038"/>
              <a:gd name="T28" fmla="*/ 324 w 338"/>
              <a:gd name="T29" fmla="*/ 420 h 1038"/>
              <a:gd name="T30" fmla="*/ 330 w 338"/>
              <a:gd name="T31" fmla="*/ 384 h 1038"/>
              <a:gd name="T32" fmla="*/ 334 w 338"/>
              <a:gd name="T33" fmla="*/ 346 h 1038"/>
              <a:gd name="T34" fmla="*/ 336 w 338"/>
              <a:gd name="T35" fmla="*/ 306 h 1038"/>
              <a:gd name="T36" fmla="*/ 320 w 338"/>
              <a:gd name="T37" fmla="*/ 268 h 1038"/>
              <a:gd name="T38" fmla="*/ 324 w 338"/>
              <a:gd name="T39" fmla="*/ 244 h 1038"/>
              <a:gd name="T40" fmla="*/ 300 w 338"/>
              <a:gd name="T41" fmla="*/ 206 h 1038"/>
              <a:gd name="T42" fmla="*/ 302 w 338"/>
              <a:gd name="T43" fmla="*/ 154 h 1038"/>
              <a:gd name="T44" fmla="*/ 306 w 338"/>
              <a:gd name="T45" fmla="*/ 100 h 1038"/>
              <a:gd name="T46" fmla="*/ 286 w 338"/>
              <a:gd name="T47" fmla="*/ 64 h 1038"/>
              <a:gd name="T48" fmla="*/ 292 w 338"/>
              <a:gd name="T49" fmla="*/ 16 h 1038"/>
              <a:gd name="T50" fmla="*/ 310 w 338"/>
              <a:gd name="T51" fmla="*/ 0 h 1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38" h="1038">
                <a:moveTo>
                  <a:pt x="8" y="1038"/>
                </a:moveTo>
                <a:cubicBezTo>
                  <a:pt x="4" y="1008"/>
                  <a:pt x="0" y="979"/>
                  <a:pt x="4" y="958"/>
                </a:cubicBezTo>
                <a:cubicBezTo>
                  <a:pt x="8" y="937"/>
                  <a:pt x="30" y="928"/>
                  <a:pt x="34" y="910"/>
                </a:cubicBezTo>
                <a:cubicBezTo>
                  <a:pt x="38" y="892"/>
                  <a:pt x="28" y="865"/>
                  <a:pt x="30" y="848"/>
                </a:cubicBezTo>
                <a:cubicBezTo>
                  <a:pt x="32" y="831"/>
                  <a:pt x="41" y="824"/>
                  <a:pt x="46" y="810"/>
                </a:cubicBezTo>
                <a:cubicBezTo>
                  <a:pt x="51" y="796"/>
                  <a:pt x="46" y="779"/>
                  <a:pt x="58" y="762"/>
                </a:cubicBezTo>
                <a:cubicBezTo>
                  <a:pt x="70" y="745"/>
                  <a:pt x="107" y="727"/>
                  <a:pt x="118" y="706"/>
                </a:cubicBezTo>
                <a:cubicBezTo>
                  <a:pt x="129" y="685"/>
                  <a:pt x="114" y="654"/>
                  <a:pt x="122" y="634"/>
                </a:cubicBezTo>
                <a:cubicBezTo>
                  <a:pt x="130" y="614"/>
                  <a:pt x="148" y="595"/>
                  <a:pt x="164" y="588"/>
                </a:cubicBezTo>
                <a:cubicBezTo>
                  <a:pt x="180" y="581"/>
                  <a:pt x="194" y="591"/>
                  <a:pt x="216" y="592"/>
                </a:cubicBezTo>
                <a:cubicBezTo>
                  <a:pt x="238" y="593"/>
                  <a:pt x="278" y="597"/>
                  <a:pt x="294" y="594"/>
                </a:cubicBezTo>
                <a:cubicBezTo>
                  <a:pt x="310" y="591"/>
                  <a:pt x="310" y="584"/>
                  <a:pt x="312" y="572"/>
                </a:cubicBezTo>
                <a:cubicBezTo>
                  <a:pt x="314" y="560"/>
                  <a:pt x="304" y="537"/>
                  <a:pt x="306" y="520"/>
                </a:cubicBezTo>
                <a:cubicBezTo>
                  <a:pt x="308" y="503"/>
                  <a:pt x="321" y="485"/>
                  <a:pt x="324" y="468"/>
                </a:cubicBezTo>
                <a:cubicBezTo>
                  <a:pt x="327" y="451"/>
                  <a:pt x="323" y="434"/>
                  <a:pt x="324" y="420"/>
                </a:cubicBezTo>
                <a:cubicBezTo>
                  <a:pt x="325" y="406"/>
                  <a:pt x="328" y="396"/>
                  <a:pt x="330" y="384"/>
                </a:cubicBezTo>
                <a:cubicBezTo>
                  <a:pt x="332" y="372"/>
                  <a:pt x="333" y="359"/>
                  <a:pt x="334" y="346"/>
                </a:cubicBezTo>
                <a:cubicBezTo>
                  <a:pt x="335" y="333"/>
                  <a:pt x="338" y="319"/>
                  <a:pt x="336" y="306"/>
                </a:cubicBezTo>
                <a:cubicBezTo>
                  <a:pt x="334" y="293"/>
                  <a:pt x="322" y="278"/>
                  <a:pt x="320" y="268"/>
                </a:cubicBezTo>
                <a:cubicBezTo>
                  <a:pt x="318" y="258"/>
                  <a:pt x="327" y="254"/>
                  <a:pt x="324" y="244"/>
                </a:cubicBezTo>
                <a:cubicBezTo>
                  <a:pt x="321" y="234"/>
                  <a:pt x="304" y="221"/>
                  <a:pt x="300" y="206"/>
                </a:cubicBezTo>
                <a:cubicBezTo>
                  <a:pt x="296" y="191"/>
                  <a:pt x="301" y="172"/>
                  <a:pt x="302" y="154"/>
                </a:cubicBezTo>
                <a:cubicBezTo>
                  <a:pt x="303" y="136"/>
                  <a:pt x="309" y="115"/>
                  <a:pt x="306" y="100"/>
                </a:cubicBezTo>
                <a:cubicBezTo>
                  <a:pt x="303" y="85"/>
                  <a:pt x="288" y="78"/>
                  <a:pt x="286" y="64"/>
                </a:cubicBezTo>
                <a:cubicBezTo>
                  <a:pt x="284" y="50"/>
                  <a:pt x="288" y="27"/>
                  <a:pt x="292" y="16"/>
                </a:cubicBezTo>
                <a:cubicBezTo>
                  <a:pt x="296" y="5"/>
                  <a:pt x="308" y="2"/>
                  <a:pt x="310" y="0"/>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8" name="Freeform 114"/>
          <p:cNvSpPr>
            <a:spLocks/>
          </p:cNvSpPr>
          <p:nvPr userDrawn="1"/>
        </p:nvSpPr>
        <p:spPr bwMode="auto">
          <a:xfrm>
            <a:off x="8785225" y="4591050"/>
            <a:ext cx="650875" cy="539750"/>
          </a:xfrm>
          <a:custGeom>
            <a:avLst/>
            <a:gdLst>
              <a:gd name="T0" fmla="*/ 0 w 410"/>
              <a:gd name="T1" fmla="*/ 28 h 340"/>
              <a:gd name="T2" fmla="*/ 18 w 410"/>
              <a:gd name="T3" fmla="*/ 2 h 340"/>
              <a:gd name="T4" fmla="*/ 74 w 410"/>
              <a:gd name="T5" fmla="*/ 0 h 340"/>
              <a:gd name="T6" fmla="*/ 120 w 410"/>
              <a:gd name="T7" fmla="*/ 2 h 340"/>
              <a:gd name="T8" fmla="*/ 132 w 410"/>
              <a:gd name="T9" fmla="*/ 52 h 340"/>
              <a:gd name="T10" fmla="*/ 142 w 410"/>
              <a:gd name="T11" fmla="*/ 70 h 340"/>
              <a:gd name="T12" fmla="*/ 166 w 410"/>
              <a:gd name="T13" fmla="*/ 78 h 340"/>
              <a:gd name="T14" fmla="*/ 174 w 410"/>
              <a:gd name="T15" fmla="*/ 116 h 340"/>
              <a:gd name="T16" fmla="*/ 196 w 410"/>
              <a:gd name="T17" fmla="*/ 152 h 340"/>
              <a:gd name="T18" fmla="*/ 224 w 410"/>
              <a:gd name="T19" fmla="*/ 170 h 340"/>
              <a:gd name="T20" fmla="*/ 244 w 410"/>
              <a:gd name="T21" fmla="*/ 170 h 340"/>
              <a:gd name="T22" fmla="*/ 266 w 410"/>
              <a:gd name="T23" fmla="*/ 182 h 340"/>
              <a:gd name="T24" fmla="*/ 272 w 410"/>
              <a:gd name="T25" fmla="*/ 194 h 340"/>
              <a:gd name="T26" fmla="*/ 288 w 410"/>
              <a:gd name="T27" fmla="*/ 208 h 340"/>
              <a:gd name="T28" fmla="*/ 288 w 410"/>
              <a:gd name="T29" fmla="*/ 242 h 340"/>
              <a:gd name="T30" fmla="*/ 302 w 410"/>
              <a:gd name="T31" fmla="*/ 256 h 340"/>
              <a:gd name="T32" fmla="*/ 320 w 410"/>
              <a:gd name="T33" fmla="*/ 260 h 340"/>
              <a:gd name="T34" fmla="*/ 342 w 410"/>
              <a:gd name="T35" fmla="*/ 282 h 340"/>
              <a:gd name="T36" fmla="*/ 368 w 410"/>
              <a:gd name="T37" fmla="*/ 306 h 340"/>
              <a:gd name="T38" fmla="*/ 384 w 410"/>
              <a:gd name="T39" fmla="*/ 316 h 340"/>
              <a:gd name="T40" fmla="*/ 410 w 410"/>
              <a:gd name="T41" fmla="*/ 340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0" h="340">
                <a:moveTo>
                  <a:pt x="0" y="28"/>
                </a:moveTo>
                <a:lnTo>
                  <a:pt x="18" y="2"/>
                </a:lnTo>
                <a:lnTo>
                  <a:pt x="74" y="0"/>
                </a:lnTo>
                <a:lnTo>
                  <a:pt x="120" y="2"/>
                </a:lnTo>
                <a:lnTo>
                  <a:pt x="132" y="52"/>
                </a:lnTo>
                <a:lnTo>
                  <a:pt x="142" y="70"/>
                </a:lnTo>
                <a:lnTo>
                  <a:pt x="166" y="78"/>
                </a:lnTo>
                <a:lnTo>
                  <a:pt x="174" y="116"/>
                </a:lnTo>
                <a:lnTo>
                  <a:pt x="196" y="152"/>
                </a:lnTo>
                <a:lnTo>
                  <a:pt x="224" y="170"/>
                </a:lnTo>
                <a:lnTo>
                  <a:pt x="244" y="170"/>
                </a:lnTo>
                <a:lnTo>
                  <a:pt x="266" y="182"/>
                </a:lnTo>
                <a:lnTo>
                  <a:pt x="272" y="194"/>
                </a:lnTo>
                <a:lnTo>
                  <a:pt x="288" y="208"/>
                </a:lnTo>
                <a:lnTo>
                  <a:pt x="288" y="242"/>
                </a:lnTo>
                <a:lnTo>
                  <a:pt x="302" y="256"/>
                </a:lnTo>
                <a:lnTo>
                  <a:pt x="320" y="260"/>
                </a:lnTo>
                <a:lnTo>
                  <a:pt x="342" y="282"/>
                </a:lnTo>
                <a:lnTo>
                  <a:pt x="368" y="306"/>
                </a:lnTo>
                <a:lnTo>
                  <a:pt x="384" y="316"/>
                </a:lnTo>
                <a:lnTo>
                  <a:pt x="410" y="340"/>
                </a:ln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9" name="Freeform 115"/>
          <p:cNvSpPr>
            <a:spLocks/>
          </p:cNvSpPr>
          <p:nvPr userDrawn="1"/>
        </p:nvSpPr>
        <p:spPr bwMode="auto">
          <a:xfrm>
            <a:off x="5924550" y="463550"/>
            <a:ext cx="2014538" cy="4832350"/>
          </a:xfrm>
          <a:custGeom>
            <a:avLst/>
            <a:gdLst>
              <a:gd name="T0" fmla="*/ 0 w 1269"/>
              <a:gd name="T1" fmla="*/ 0 h 3044"/>
              <a:gd name="T2" fmla="*/ 20 w 1269"/>
              <a:gd name="T3" fmla="*/ 204 h 3044"/>
              <a:gd name="T4" fmla="*/ 80 w 1269"/>
              <a:gd name="T5" fmla="*/ 228 h 3044"/>
              <a:gd name="T6" fmla="*/ 156 w 1269"/>
              <a:gd name="T7" fmla="*/ 240 h 3044"/>
              <a:gd name="T8" fmla="*/ 196 w 1269"/>
              <a:gd name="T9" fmla="*/ 384 h 3044"/>
              <a:gd name="T10" fmla="*/ 192 w 1269"/>
              <a:gd name="T11" fmla="*/ 448 h 3044"/>
              <a:gd name="T12" fmla="*/ 240 w 1269"/>
              <a:gd name="T13" fmla="*/ 480 h 3044"/>
              <a:gd name="T14" fmla="*/ 360 w 1269"/>
              <a:gd name="T15" fmla="*/ 528 h 3044"/>
              <a:gd name="T16" fmla="*/ 432 w 1269"/>
              <a:gd name="T17" fmla="*/ 592 h 3044"/>
              <a:gd name="T18" fmla="*/ 472 w 1269"/>
              <a:gd name="T19" fmla="*/ 764 h 3044"/>
              <a:gd name="T20" fmla="*/ 500 w 1269"/>
              <a:gd name="T21" fmla="*/ 924 h 3044"/>
              <a:gd name="T22" fmla="*/ 492 w 1269"/>
              <a:gd name="T23" fmla="*/ 1100 h 3044"/>
              <a:gd name="T24" fmla="*/ 496 w 1269"/>
              <a:gd name="T25" fmla="*/ 1188 h 3044"/>
              <a:gd name="T26" fmla="*/ 452 w 1269"/>
              <a:gd name="T27" fmla="*/ 1320 h 3044"/>
              <a:gd name="T28" fmla="*/ 472 w 1269"/>
              <a:gd name="T29" fmla="*/ 1532 h 3044"/>
              <a:gd name="T30" fmla="*/ 428 w 1269"/>
              <a:gd name="T31" fmla="*/ 1608 h 3044"/>
              <a:gd name="T32" fmla="*/ 412 w 1269"/>
              <a:gd name="T33" fmla="*/ 1732 h 3044"/>
              <a:gd name="T34" fmla="*/ 432 w 1269"/>
              <a:gd name="T35" fmla="*/ 1844 h 3044"/>
              <a:gd name="T36" fmla="*/ 472 w 1269"/>
              <a:gd name="T37" fmla="*/ 2000 h 3044"/>
              <a:gd name="T38" fmla="*/ 516 w 1269"/>
              <a:gd name="T39" fmla="*/ 2188 h 3044"/>
              <a:gd name="T40" fmla="*/ 592 w 1269"/>
              <a:gd name="T41" fmla="*/ 2260 h 3044"/>
              <a:gd name="T42" fmla="*/ 656 w 1269"/>
              <a:gd name="T43" fmla="*/ 2296 h 3044"/>
              <a:gd name="T44" fmla="*/ 744 w 1269"/>
              <a:gd name="T45" fmla="*/ 2340 h 3044"/>
              <a:gd name="T46" fmla="*/ 828 w 1269"/>
              <a:gd name="T47" fmla="*/ 2416 h 3044"/>
              <a:gd name="T48" fmla="*/ 900 w 1269"/>
              <a:gd name="T49" fmla="*/ 2504 h 3044"/>
              <a:gd name="T50" fmla="*/ 944 w 1269"/>
              <a:gd name="T51" fmla="*/ 2544 h 3044"/>
              <a:gd name="T52" fmla="*/ 1028 w 1269"/>
              <a:gd name="T53" fmla="*/ 2556 h 3044"/>
              <a:gd name="T54" fmla="*/ 1164 w 1269"/>
              <a:gd name="T55" fmla="*/ 2616 h 3044"/>
              <a:gd name="T56" fmla="*/ 1232 w 1269"/>
              <a:gd name="T57" fmla="*/ 2716 h 3044"/>
              <a:gd name="T58" fmla="*/ 1240 w 1269"/>
              <a:gd name="T59" fmla="*/ 2836 h 3044"/>
              <a:gd name="T60" fmla="*/ 1252 w 1269"/>
              <a:gd name="T61" fmla="*/ 2916 h 3044"/>
              <a:gd name="T62" fmla="*/ 1268 w 1269"/>
              <a:gd name="T63" fmla="*/ 3016 h 3044"/>
              <a:gd name="T64" fmla="*/ 1260 w 1269"/>
              <a:gd name="T65" fmla="*/ 3044 h 3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9" h="3044">
                <a:moveTo>
                  <a:pt x="0" y="0"/>
                </a:moveTo>
                <a:cubicBezTo>
                  <a:pt x="3" y="83"/>
                  <a:pt x="7" y="166"/>
                  <a:pt x="20" y="204"/>
                </a:cubicBezTo>
                <a:cubicBezTo>
                  <a:pt x="33" y="242"/>
                  <a:pt x="57" y="222"/>
                  <a:pt x="80" y="228"/>
                </a:cubicBezTo>
                <a:cubicBezTo>
                  <a:pt x="103" y="234"/>
                  <a:pt x="137" y="214"/>
                  <a:pt x="156" y="240"/>
                </a:cubicBezTo>
                <a:cubicBezTo>
                  <a:pt x="175" y="266"/>
                  <a:pt x="190" y="349"/>
                  <a:pt x="196" y="384"/>
                </a:cubicBezTo>
                <a:cubicBezTo>
                  <a:pt x="202" y="419"/>
                  <a:pt x="185" y="432"/>
                  <a:pt x="192" y="448"/>
                </a:cubicBezTo>
                <a:cubicBezTo>
                  <a:pt x="199" y="464"/>
                  <a:pt x="212" y="467"/>
                  <a:pt x="240" y="480"/>
                </a:cubicBezTo>
                <a:cubicBezTo>
                  <a:pt x="268" y="493"/>
                  <a:pt x="328" y="509"/>
                  <a:pt x="360" y="528"/>
                </a:cubicBezTo>
                <a:cubicBezTo>
                  <a:pt x="392" y="547"/>
                  <a:pt x="413" y="553"/>
                  <a:pt x="432" y="592"/>
                </a:cubicBezTo>
                <a:cubicBezTo>
                  <a:pt x="451" y="631"/>
                  <a:pt x="461" y="709"/>
                  <a:pt x="472" y="764"/>
                </a:cubicBezTo>
                <a:cubicBezTo>
                  <a:pt x="483" y="819"/>
                  <a:pt x="497" y="868"/>
                  <a:pt x="500" y="924"/>
                </a:cubicBezTo>
                <a:cubicBezTo>
                  <a:pt x="503" y="980"/>
                  <a:pt x="493" y="1056"/>
                  <a:pt x="492" y="1100"/>
                </a:cubicBezTo>
                <a:cubicBezTo>
                  <a:pt x="491" y="1144"/>
                  <a:pt x="503" y="1151"/>
                  <a:pt x="496" y="1188"/>
                </a:cubicBezTo>
                <a:cubicBezTo>
                  <a:pt x="489" y="1225"/>
                  <a:pt x="456" y="1263"/>
                  <a:pt x="452" y="1320"/>
                </a:cubicBezTo>
                <a:cubicBezTo>
                  <a:pt x="448" y="1377"/>
                  <a:pt x="476" y="1484"/>
                  <a:pt x="472" y="1532"/>
                </a:cubicBezTo>
                <a:cubicBezTo>
                  <a:pt x="468" y="1580"/>
                  <a:pt x="438" y="1575"/>
                  <a:pt x="428" y="1608"/>
                </a:cubicBezTo>
                <a:cubicBezTo>
                  <a:pt x="418" y="1641"/>
                  <a:pt x="411" y="1693"/>
                  <a:pt x="412" y="1732"/>
                </a:cubicBezTo>
                <a:cubicBezTo>
                  <a:pt x="413" y="1771"/>
                  <a:pt x="422" y="1799"/>
                  <a:pt x="432" y="1844"/>
                </a:cubicBezTo>
                <a:cubicBezTo>
                  <a:pt x="442" y="1889"/>
                  <a:pt x="458" y="1943"/>
                  <a:pt x="472" y="2000"/>
                </a:cubicBezTo>
                <a:cubicBezTo>
                  <a:pt x="486" y="2057"/>
                  <a:pt x="496" y="2145"/>
                  <a:pt x="516" y="2188"/>
                </a:cubicBezTo>
                <a:cubicBezTo>
                  <a:pt x="536" y="2231"/>
                  <a:pt x="569" y="2242"/>
                  <a:pt x="592" y="2260"/>
                </a:cubicBezTo>
                <a:cubicBezTo>
                  <a:pt x="615" y="2278"/>
                  <a:pt x="631" y="2283"/>
                  <a:pt x="656" y="2296"/>
                </a:cubicBezTo>
                <a:cubicBezTo>
                  <a:pt x="681" y="2309"/>
                  <a:pt x="715" y="2320"/>
                  <a:pt x="744" y="2340"/>
                </a:cubicBezTo>
                <a:cubicBezTo>
                  <a:pt x="773" y="2360"/>
                  <a:pt x="802" y="2389"/>
                  <a:pt x="828" y="2416"/>
                </a:cubicBezTo>
                <a:cubicBezTo>
                  <a:pt x="854" y="2443"/>
                  <a:pt x="881" y="2483"/>
                  <a:pt x="900" y="2504"/>
                </a:cubicBezTo>
                <a:cubicBezTo>
                  <a:pt x="919" y="2525"/>
                  <a:pt x="923" y="2535"/>
                  <a:pt x="944" y="2544"/>
                </a:cubicBezTo>
                <a:cubicBezTo>
                  <a:pt x="965" y="2553"/>
                  <a:pt x="991" y="2544"/>
                  <a:pt x="1028" y="2556"/>
                </a:cubicBezTo>
                <a:cubicBezTo>
                  <a:pt x="1065" y="2568"/>
                  <a:pt x="1130" y="2589"/>
                  <a:pt x="1164" y="2616"/>
                </a:cubicBezTo>
                <a:cubicBezTo>
                  <a:pt x="1198" y="2643"/>
                  <a:pt x="1219" y="2679"/>
                  <a:pt x="1232" y="2716"/>
                </a:cubicBezTo>
                <a:cubicBezTo>
                  <a:pt x="1245" y="2753"/>
                  <a:pt x="1237" y="2803"/>
                  <a:pt x="1240" y="2836"/>
                </a:cubicBezTo>
                <a:cubicBezTo>
                  <a:pt x="1243" y="2869"/>
                  <a:pt x="1247" y="2886"/>
                  <a:pt x="1252" y="2916"/>
                </a:cubicBezTo>
                <a:cubicBezTo>
                  <a:pt x="1257" y="2946"/>
                  <a:pt x="1267" y="2995"/>
                  <a:pt x="1268" y="3016"/>
                </a:cubicBezTo>
                <a:cubicBezTo>
                  <a:pt x="1269" y="3037"/>
                  <a:pt x="1259" y="3039"/>
                  <a:pt x="1260" y="3044"/>
                </a:cubicBezTo>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0" name="Line 116"/>
          <p:cNvSpPr>
            <a:spLocks noChangeShapeType="1"/>
          </p:cNvSpPr>
          <p:nvPr userDrawn="1"/>
        </p:nvSpPr>
        <p:spPr bwMode="auto">
          <a:xfrm flipV="1">
            <a:off x="5889625" y="54292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1" name="Line 117"/>
          <p:cNvSpPr>
            <a:spLocks noChangeShapeType="1"/>
          </p:cNvSpPr>
          <p:nvPr userDrawn="1"/>
        </p:nvSpPr>
        <p:spPr bwMode="auto">
          <a:xfrm flipV="1">
            <a:off x="5908675" y="70167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2" name="Line 118"/>
          <p:cNvSpPr>
            <a:spLocks noChangeShapeType="1"/>
          </p:cNvSpPr>
          <p:nvPr userDrawn="1"/>
        </p:nvSpPr>
        <p:spPr bwMode="auto">
          <a:xfrm flipV="1">
            <a:off x="6169025" y="93662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3" name="Line 119"/>
          <p:cNvSpPr>
            <a:spLocks noChangeShapeType="1"/>
          </p:cNvSpPr>
          <p:nvPr userDrawn="1"/>
        </p:nvSpPr>
        <p:spPr bwMode="auto">
          <a:xfrm flipV="1">
            <a:off x="6197600" y="1155700"/>
            <a:ext cx="76200" cy="190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4" name="Line 120"/>
          <p:cNvSpPr>
            <a:spLocks noChangeShapeType="1"/>
          </p:cNvSpPr>
          <p:nvPr userDrawn="1"/>
        </p:nvSpPr>
        <p:spPr bwMode="auto">
          <a:xfrm flipV="1">
            <a:off x="6400800" y="1244600"/>
            <a:ext cx="53975" cy="698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5" name="Line 121"/>
          <p:cNvSpPr>
            <a:spLocks noChangeShapeType="1"/>
          </p:cNvSpPr>
          <p:nvPr userDrawn="1"/>
        </p:nvSpPr>
        <p:spPr bwMode="auto">
          <a:xfrm flipV="1">
            <a:off x="6530975" y="1330325"/>
            <a:ext cx="66675" cy="539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6" name="Line 122"/>
          <p:cNvSpPr>
            <a:spLocks noChangeShapeType="1"/>
          </p:cNvSpPr>
          <p:nvPr userDrawn="1"/>
        </p:nvSpPr>
        <p:spPr bwMode="auto">
          <a:xfrm flipV="1">
            <a:off x="6619875" y="1549400"/>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7" name="Line 123"/>
          <p:cNvSpPr>
            <a:spLocks noChangeShapeType="1"/>
          </p:cNvSpPr>
          <p:nvPr userDrawn="1"/>
        </p:nvSpPr>
        <p:spPr bwMode="auto">
          <a:xfrm flipV="1">
            <a:off x="6645275" y="171132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8" name="Line 124"/>
          <p:cNvSpPr>
            <a:spLocks noChangeShapeType="1"/>
          </p:cNvSpPr>
          <p:nvPr userDrawn="1"/>
        </p:nvSpPr>
        <p:spPr bwMode="auto">
          <a:xfrm flipV="1">
            <a:off x="6667500" y="187007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9" name="Line 125"/>
          <p:cNvSpPr>
            <a:spLocks noChangeShapeType="1"/>
          </p:cNvSpPr>
          <p:nvPr userDrawn="1"/>
        </p:nvSpPr>
        <p:spPr bwMode="auto">
          <a:xfrm flipV="1">
            <a:off x="6667500" y="2076450"/>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0" name="Line 126"/>
          <p:cNvSpPr>
            <a:spLocks noChangeShapeType="1"/>
          </p:cNvSpPr>
          <p:nvPr userDrawn="1"/>
        </p:nvSpPr>
        <p:spPr bwMode="auto">
          <a:xfrm flipV="1">
            <a:off x="6673850" y="2254250"/>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1" name="Line 127"/>
          <p:cNvSpPr>
            <a:spLocks noChangeShapeType="1"/>
          </p:cNvSpPr>
          <p:nvPr userDrawn="1"/>
        </p:nvSpPr>
        <p:spPr bwMode="auto">
          <a:xfrm>
            <a:off x="6635750" y="2441575"/>
            <a:ext cx="76200" cy="222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2" name="Line 128"/>
          <p:cNvSpPr>
            <a:spLocks noChangeShapeType="1"/>
          </p:cNvSpPr>
          <p:nvPr userDrawn="1"/>
        </p:nvSpPr>
        <p:spPr bwMode="auto">
          <a:xfrm flipV="1">
            <a:off x="6604000" y="260032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3" name="Line 129"/>
          <p:cNvSpPr>
            <a:spLocks noChangeShapeType="1"/>
          </p:cNvSpPr>
          <p:nvPr userDrawn="1"/>
        </p:nvSpPr>
        <p:spPr bwMode="auto">
          <a:xfrm flipV="1">
            <a:off x="6629400" y="2813050"/>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4" name="Line 130"/>
          <p:cNvSpPr>
            <a:spLocks noChangeShapeType="1"/>
          </p:cNvSpPr>
          <p:nvPr userDrawn="1"/>
        </p:nvSpPr>
        <p:spPr bwMode="auto">
          <a:xfrm>
            <a:off x="6569075" y="2994025"/>
            <a:ext cx="76200" cy="381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5" name="Line 131"/>
          <p:cNvSpPr>
            <a:spLocks noChangeShapeType="1"/>
          </p:cNvSpPr>
          <p:nvPr userDrawn="1"/>
        </p:nvSpPr>
        <p:spPr bwMode="auto">
          <a:xfrm flipV="1">
            <a:off x="6540500" y="315277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6" name="Line 132"/>
          <p:cNvSpPr>
            <a:spLocks noChangeShapeType="1"/>
          </p:cNvSpPr>
          <p:nvPr userDrawn="1"/>
        </p:nvSpPr>
        <p:spPr bwMode="auto">
          <a:xfrm flipV="1">
            <a:off x="6591300" y="3435350"/>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7" name="Line 133"/>
          <p:cNvSpPr>
            <a:spLocks noChangeShapeType="1"/>
          </p:cNvSpPr>
          <p:nvPr userDrawn="1"/>
        </p:nvSpPr>
        <p:spPr bwMode="auto">
          <a:xfrm flipV="1">
            <a:off x="6632575" y="358457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8" name="Line 134"/>
          <p:cNvSpPr>
            <a:spLocks noChangeShapeType="1"/>
          </p:cNvSpPr>
          <p:nvPr userDrawn="1"/>
        </p:nvSpPr>
        <p:spPr bwMode="auto">
          <a:xfrm flipV="1">
            <a:off x="6642100" y="3683000"/>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9" name="Line 135"/>
          <p:cNvSpPr>
            <a:spLocks noChangeShapeType="1"/>
          </p:cNvSpPr>
          <p:nvPr userDrawn="1"/>
        </p:nvSpPr>
        <p:spPr bwMode="auto">
          <a:xfrm flipV="1">
            <a:off x="6677025" y="3883025"/>
            <a:ext cx="98425"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0" name="Line 136"/>
          <p:cNvSpPr>
            <a:spLocks noChangeShapeType="1"/>
          </p:cNvSpPr>
          <p:nvPr userDrawn="1"/>
        </p:nvSpPr>
        <p:spPr bwMode="auto">
          <a:xfrm flipV="1">
            <a:off x="6810375" y="4013200"/>
            <a:ext cx="76200" cy="539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1" name="Line 137"/>
          <p:cNvSpPr>
            <a:spLocks noChangeShapeType="1"/>
          </p:cNvSpPr>
          <p:nvPr userDrawn="1"/>
        </p:nvSpPr>
        <p:spPr bwMode="auto">
          <a:xfrm flipV="1">
            <a:off x="6972300" y="4083050"/>
            <a:ext cx="57150" cy="76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2" name="Line 138"/>
          <p:cNvSpPr>
            <a:spLocks noChangeShapeType="1"/>
          </p:cNvSpPr>
          <p:nvPr userDrawn="1"/>
        </p:nvSpPr>
        <p:spPr bwMode="auto">
          <a:xfrm flipV="1">
            <a:off x="7105650" y="4165600"/>
            <a:ext cx="57150" cy="635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3" name="Line 139"/>
          <p:cNvSpPr>
            <a:spLocks noChangeShapeType="1"/>
          </p:cNvSpPr>
          <p:nvPr userDrawn="1"/>
        </p:nvSpPr>
        <p:spPr bwMode="auto">
          <a:xfrm flipV="1">
            <a:off x="7216775" y="4298950"/>
            <a:ext cx="76200" cy="571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4" name="Line 140"/>
          <p:cNvSpPr>
            <a:spLocks noChangeShapeType="1"/>
          </p:cNvSpPr>
          <p:nvPr userDrawn="1"/>
        </p:nvSpPr>
        <p:spPr bwMode="auto">
          <a:xfrm flipV="1">
            <a:off x="7369175" y="4476750"/>
            <a:ext cx="76200" cy="539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5" name="Line 141"/>
          <p:cNvSpPr>
            <a:spLocks noChangeShapeType="1"/>
          </p:cNvSpPr>
          <p:nvPr userDrawn="1"/>
        </p:nvSpPr>
        <p:spPr bwMode="auto">
          <a:xfrm flipV="1">
            <a:off x="7727950" y="4581525"/>
            <a:ext cx="53975" cy="571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6" name="Line 142"/>
          <p:cNvSpPr>
            <a:spLocks noChangeShapeType="1"/>
          </p:cNvSpPr>
          <p:nvPr userDrawn="1"/>
        </p:nvSpPr>
        <p:spPr bwMode="auto">
          <a:xfrm flipV="1">
            <a:off x="7835900" y="4768850"/>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 name="Line 143"/>
          <p:cNvSpPr>
            <a:spLocks noChangeShapeType="1"/>
          </p:cNvSpPr>
          <p:nvPr userDrawn="1"/>
        </p:nvSpPr>
        <p:spPr bwMode="auto">
          <a:xfrm flipV="1">
            <a:off x="7845425" y="4956175"/>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8" name="Line 144"/>
          <p:cNvSpPr>
            <a:spLocks noChangeShapeType="1"/>
          </p:cNvSpPr>
          <p:nvPr userDrawn="1"/>
        </p:nvSpPr>
        <p:spPr bwMode="auto">
          <a:xfrm flipV="1">
            <a:off x="7877175" y="5162550"/>
            <a:ext cx="76200" cy="3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9" name="Line 145"/>
          <p:cNvSpPr>
            <a:spLocks noChangeShapeType="1"/>
          </p:cNvSpPr>
          <p:nvPr userDrawn="1"/>
        </p:nvSpPr>
        <p:spPr bwMode="auto">
          <a:xfrm flipV="1">
            <a:off x="6092825" y="790575"/>
            <a:ext cx="0" cy="666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0" name="Freeform 146"/>
          <p:cNvSpPr>
            <a:spLocks/>
          </p:cNvSpPr>
          <p:nvPr userDrawn="1"/>
        </p:nvSpPr>
        <p:spPr bwMode="auto">
          <a:xfrm>
            <a:off x="7915275" y="5289550"/>
            <a:ext cx="330200" cy="128588"/>
          </a:xfrm>
          <a:custGeom>
            <a:avLst/>
            <a:gdLst>
              <a:gd name="T0" fmla="*/ 0 w 208"/>
              <a:gd name="T1" fmla="*/ 12 h 81"/>
              <a:gd name="T2" fmla="*/ 38 w 208"/>
              <a:gd name="T3" fmla="*/ 10 h 81"/>
              <a:gd name="T4" fmla="*/ 70 w 208"/>
              <a:gd name="T5" fmla="*/ 4 h 81"/>
              <a:gd name="T6" fmla="*/ 102 w 208"/>
              <a:gd name="T7" fmla="*/ 34 h 81"/>
              <a:gd name="T8" fmla="*/ 118 w 208"/>
              <a:gd name="T9" fmla="*/ 48 h 81"/>
              <a:gd name="T10" fmla="*/ 158 w 208"/>
              <a:gd name="T11" fmla="*/ 60 h 81"/>
              <a:gd name="T12" fmla="*/ 190 w 208"/>
              <a:gd name="T13" fmla="*/ 78 h 81"/>
              <a:gd name="T14" fmla="*/ 208 w 208"/>
              <a:gd name="T15" fmla="*/ 80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81">
                <a:moveTo>
                  <a:pt x="0" y="12"/>
                </a:moveTo>
                <a:cubicBezTo>
                  <a:pt x="13" y="11"/>
                  <a:pt x="26" y="11"/>
                  <a:pt x="38" y="10"/>
                </a:cubicBezTo>
                <a:cubicBezTo>
                  <a:pt x="50" y="9"/>
                  <a:pt x="59" y="0"/>
                  <a:pt x="70" y="4"/>
                </a:cubicBezTo>
                <a:cubicBezTo>
                  <a:pt x="81" y="8"/>
                  <a:pt x="94" y="27"/>
                  <a:pt x="102" y="34"/>
                </a:cubicBezTo>
                <a:cubicBezTo>
                  <a:pt x="110" y="41"/>
                  <a:pt x="109" y="44"/>
                  <a:pt x="118" y="48"/>
                </a:cubicBezTo>
                <a:cubicBezTo>
                  <a:pt x="127" y="52"/>
                  <a:pt x="146" y="55"/>
                  <a:pt x="158" y="60"/>
                </a:cubicBezTo>
                <a:cubicBezTo>
                  <a:pt x="170" y="65"/>
                  <a:pt x="182" y="75"/>
                  <a:pt x="190" y="78"/>
                </a:cubicBezTo>
                <a:cubicBezTo>
                  <a:pt x="198" y="81"/>
                  <a:pt x="203" y="80"/>
                  <a:pt x="208" y="80"/>
                </a:cubicBezTo>
              </a:path>
            </a:pathLst>
          </a:custGeom>
          <a:noFill/>
          <a:ln w="158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1" name="Freeform 147"/>
          <p:cNvSpPr>
            <a:spLocks/>
          </p:cNvSpPr>
          <p:nvPr userDrawn="1"/>
        </p:nvSpPr>
        <p:spPr bwMode="auto">
          <a:xfrm>
            <a:off x="6238875" y="-152400"/>
            <a:ext cx="1758950" cy="733425"/>
          </a:xfrm>
          <a:custGeom>
            <a:avLst/>
            <a:gdLst>
              <a:gd name="T0" fmla="*/ 0 w 1108"/>
              <a:gd name="T1" fmla="*/ 80 h 462"/>
              <a:gd name="T2" fmla="*/ 98 w 1108"/>
              <a:gd name="T3" fmla="*/ 84 h 462"/>
              <a:gd name="T4" fmla="*/ 166 w 1108"/>
              <a:gd name="T5" fmla="*/ 64 h 462"/>
              <a:gd name="T6" fmla="*/ 702 w 1108"/>
              <a:gd name="T7" fmla="*/ 322 h 462"/>
              <a:gd name="T8" fmla="*/ 792 w 1108"/>
              <a:gd name="T9" fmla="*/ 390 h 462"/>
              <a:gd name="T10" fmla="*/ 918 w 1108"/>
              <a:gd name="T11" fmla="*/ 450 h 462"/>
              <a:gd name="T12" fmla="*/ 1032 w 1108"/>
              <a:gd name="T13" fmla="*/ 318 h 462"/>
              <a:gd name="T14" fmla="*/ 1068 w 1108"/>
              <a:gd name="T15" fmla="*/ 202 h 462"/>
              <a:gd name="T16" fmla="*/ 1102 w 1108"/>
              <a:gd name="T17" fmla="*/ 82 h 462"/>
              <a:gd name="T18" fmla="*/ 1102 w 1108"/>
              <a:gd name="T19"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08" h="462">
                <a:moveTo>
                  <a:pt x="0" y="80"/>
                </a:moveTo>
                <a:cubicBezTo>
                  <a:pt x="35" y="83"/>
                  <a:pt x="70" y="87"/>
                  <a:pt x="98" y="84"/>
                </a:cubicBezTo>
                <a:lnTo>
                  <a:pt x="166" y="64"/>
                </a:lnTo>
                <a:cubicBezTo>
                  <a:pt x="267" y="104"/>
                  <a:pt x="598" y="268"/>
                  <a:pt x="702" y="322"/>
                </a:cubicBezTo>
                <a:cubicBezTo>
                  <a:pt x="806" y="376"/>
                  <a:pt x="756" y="369"/>
                  <a:pt x="792" y="390"/>
                </a:cubicBezTo>
                <a:cubicBezTo>
                  <a:pt x="828" y="411"/>
                  <a:pt x="878" y="462"/>
                  <a:pt x="918" y="450"/>
                </a:cubicBezTo>
                <a:cubicBezTo>
                  <a:pt x="958" y="438"/>
                  <a:pt x="1007" y="359"/>
                  <a:pt x="1032" y="318"/>
                </a:cubicBezTo>
                <a:cubicBezTo>
                  <a:pt x="1057" y="277"/>
                  <a:pt x="1056" y="241"/>
                  <a:pt x="1068" y="202"/>
                </a:cubicBezTo>
                <a:cubicBezTo>
                  <a:pt x="1080" y="163"/>
                  <a:pt x="1096" y="116"/>
                  <a:pt x="1102" y="82"/>
                </a:cubicBezTo>
                <a:cubicBezTo>
                  <a:pt x="1108" y="48"/>
                  <a:pt x="1105" y="24"/>
                  <a:pt x="1102" y="0"/>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2" name="Freeform 148"/>
          <p:cNvSpPr>
            <a:spLocks/>
          </p:cNvSpPr>
          <p:nvPr userDrawn="1"/>
        </p:nvSpPr>
        <p:spPr bwMode="auto">
          <a:xfrm>
            <a:off x="6946900" y="-193675"/>
            <a:ext cx="30163" cy="349250"/>
          </a:xfrm>
          <a:custGeom>
            <a:avLst/>
            <a:gdLst>
              <a:gd name="T0" fmla="*/ 0 w 19"/>
              <a:gd name="T1" fmla="*/ 220 h 220"/>
              <a:gd name="T2" fmla="*/ 4 w 19"/>
              <a:gd name="T3" fmla="*/ 128 h 220"/>
              <a:gd name="T4" fmla="*/ 18 w 19"/>
              <a:gd name="T5" fmla="*/ 90 h 220"/>
              <a:gd name="T6" fmla="*/ 12 w 19"/>
              <a:gd name="T7" fmla="*/ 24 h 220"/>
              <a:gd name="T8" fmla="*/ 12 w 19"/>
              <a:gd name="T9" fmla="*/ 0 h 220"/>
            </a:gdLst>
            <a:ahLst/>
            <a:cxnLst>
              <a:cxn ang="0">
                <a:pos x="T0" y="T1"/>
              </a:cxn>
              <a:cxn ang="0">
                <a:pos x="T2" y="T3"/>
              </a:cxn>
              <a:cxn ang="0">
                <a:pos x="T4" y="T5"/>
              </a:cxn>
              <a:cxn ang="0">
                <a:pos x="T6" y="T7"/>
              </a:cxn>
              <a:cxn ang="0">
                <a:pos x="T8" y="T9"/>
              </a:cxn>
            </a:cxnLst>
            <a:rect l="0" t="0" r="r" b="b"/>
            <a:pathLst>
              <a:path w="19" h="220">
                <a:moveTo>
                  <a:pt x="0" y="220"/>
                </a:moveTo>
                <a:cubicBezTo>
                  <a:pt x="0" y="185"/>
                  <a:pt x="1" y="150"/>
                  <a:pt x="4" y="128"/>
                </a:cubicBezTo>
                <a:cubicBezTo>
                  <a:pt x="7" y="106"/>
                  <a:pt x="17" y="107"/>
                  <a:pt x="18" y="90"/>
                </a:cubicBezTo>
                <a:cubicBezTo>
                  <a:pt x="19" y="73"/>
                  <a:pt x="13" y="39"/>
                  <a:pt x="12" y="24"/>
                </a:cubicBezTo>
                <a:cubicBezTo>
                  <a:pt x="11" y="9"/>
                  <a:pt x="13" y="3"/>
                  <a:pt x="12" y="0"/>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3" name="Freeform 149"/>
          <p:cNvSpPr>
            <a:spLocks/>
          </p:cNvSpPr>
          <p:nvPr userDrawn="1"/>
        </p:nvSpPr>
        <p:spPr bwMode="auto">
          <a:xfrm>
            <a:off x="6619875" y="490538"/>
            <a:ext cx="2362200" cy="2825750"/>
          </a:xfrm>
          <a:custGeom>
            <a:avLst/>
            <a:gdLst>
              <a:gd name="T0" fmla="*/ 549 w 1488"/>
              <a:gd name="T1" fmla="*/ 0 h 1780"/>
              <a:gd name="T2" fmla="*/ 480 w 1488"/>
              <a:gd name="T3" fmla="*/ 180 h 1780"/>
              <a:gd name="T4" fmla="*/ 414 w 1488"/>
              <a:gd name="T5" fmla="*/ 165 h 1780"/>
              <a:gd name="T6" fmla="*/ 216 w 1488"/>
              <a:gd name="T7" fmla="*/ 228 h 1780"/>
              <a:gd name="T8" fmla="*/ 120 w 1488"/>
              <a:gd name="T9" fmla="*/ 285 h 1780"/>
              <a:gd name="T10" fmla="*/ 15 w 1488"/>
              <a:gd name="T11" fmla="*/ 357 h 1780"/>
              <a:gd name="T12" fmla="*/ 27 w 1488"/>
              <a:gd name="T13" fmla="*/ 444 h 1780"/>
              <a:gd name="T14" fmla="*/ 66 w 1488"/>
              <a:gd name="T15" fmla="*/ 558 h 1780"/>
              <a:gd name="T16" fmla="*/ 138 w 1488"/>
              <a:gd name="T17" fmla="*/ 708 h 1780"/>
              <a:gd name="T18" fmla="*/ 201 w 1488"/>
              <a:gd name="T19" fmla="*/ 885 h 1780"/>
              <a:gd name="T20" fmla="*/ 177 w 1488"/>
              <a:gd name="T21" fmla="*/ 948 h 1780"/>
              <a:gd name="T22" fmla="*/ 210 w 1488"/>
              <a:gd name="T23" fmla="*/ 999 h 1780"/>
              <a:gd name="T24" fmla="*/ 240 w 1488"/>
              <a:gd name="T25" fmla="*/ 987 h 1780"/>
              <a:gd name="T26" fmla="*/ 270 w 1488"/>
              <a:gd name="T27" fmla="*/ 1047 h 1780"/>
              <a:gd name="T28" fmla="*/ 324 w 1488"/>
              <a:gd name="T29" fmla="*/ 1077 h 1780"/>
              <a:gd name="T30" fmla="*/ 339 w 1488"/>
              <a:gd name="T31" fmla="*/ 1230 h 1780"/>
              <a:gd name="T32" fmla="*/ 348 w 1488"/>
              <a:gd name="T33" fmla="*/ 1365 h 1780"/>
              <a:gd name="T34" fmla="*/ 327 w 1488"/>
              <a:gd name="T35" fmla="*/ 1485 h 1780"/>
              <a:gd name="T36" fmla="*/ 366 w 1488"/>
              <a:gd name="T37" fmla="*/ 1623 h 1780"/>
              <a:gd name="T38" fmla="*/ 396 w 1488"/>
              <a:gd name="T39" fmla="*/ 1755 h 1780"/>
              <a:gd name="T40" fmla="*/ 582 w 1488"/>
              <a:gd name="T41" fmla="*/ 1776 h 1780"/>
              <a:gd name="T42" fmla="*/ 801 w 1488"/>
              <a:gd name="T43" fmla="*/ 1740 h 1780"/>
              <a:gd name="T44" fmla="*/ 951 w 1488"/>
              <a:gd name="T45" fmla="*/ 1719 h 1780"/>
              <a:gd name="T46" fmla="*/ 1077 w 1488"/>
              <a:gd name="T47" fmla="*/ 1692 h 1780"/>
              <a:gd name="T48" fmla="*/ 1197 w 1488"/>
              <a:gd name="T49" fmla="*/ 1662 h 1780"/>
              <a:gd name="T50" fmla="*/ 1293 w 1488"/>
              <a:gd name="T51" fmla="*/ 1599 h 1780"/>
              <a:gd name="T52" fmla="*/ 1383 w 1488"/>
              <a:gd name="T53" fmla="*/ 1584 h 1780"/>
              <a:gd name="T54" fmla="*/ 1488 w 1488"/>
              <a:gd name="T55" fmla="*/ 1584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88" h="1780">
                <a:moveTo>
                  <a:pt x="549" y="0"/>
                </a:moveTo>
                <a:cubicBezTo>
                  <a:pt x="525" y="76"/>
                  <a:pt x="502" y="153"/>
                  <a:pt x="480" y="180"/>
                </a:cubicBezTo>
                <a:cubicBezTo>
                  <a:pt x="458" y="207"/>
                  <a:pt x="458" y="157"/>
                  <a:pt x="414" y="165"/>
                </a:cubicBezTo>
                <a:cubicBezTo>
                  <a:pt x="370" y="173"/>
                  <a:pt x="265" y="208"/>
                  <a:pt x="216" y="228"/>
                </a:cubicBezTo>
                <a:cubicBezTo>
                  <a:pt x="167" y="248"/>
                  <a:pt x="154" y="263"/>
                  <a:pt x="120" y="285"/>
                </a:cubicBezTo>
                <a:cubicBezTo>
                  <a:pt x="86" y="307"/>
                  <a:pt x="30" y="331"/>
                  <a:pt x="15" y="357"/>
                </a:cubicBezTo>
                <a:cubicBezTo>
                  <a:pt x="0" y="383"/>
                  <a:pt x="19" y="411"/>
                  <a:pt x="27" y="444"/>
                </a:cubicBezTo>
                <a:cubicBezTo>
                  <a:pt x="35" y="477"/>
                  <a:pt x="48" y="514"/>
                  <a:pt x="66" y="558"/>
                </a:cubicBezTo>
                <a:cubicBezTo>
                  <a:pt x="84" y="602"/>
                  <a:pt x="116" y="653"/>
                  <a:pt x="138" y="708"/>
                </a:cubicBezTo>
                <a:cubicBezTo>
                  <a:pt x="160" y="763"/>
                  <a:pt x="195" y="845"/>
                  <a:pt x="201" y="885"/>
                </a:cubicBezTo>
                <a:cubicBezTo>
                  <a:pt x="207" y="925"/>
                  <a:pt x="176" y="929"/>
                  <a:pt x="177" y="948"/>
                </a:cubicBezTo>
                <a:cubicBezTo>
                  <a:pt x="178" y="967"/>
                  <a:pt x="200" y="993"/>
                  <a:pt x="210" y="999"/>
                </a:cubicBezTo>
                <a:cubicBezTo>
                  <a:pt x="220" y="1005"/>
                  <a:pt x="230" y="979"/>
                  <a:pt x="240" y="987"/>
                </a:cubicBezTo>
                <a:cubicBezTo>
                  <a:pt x="250" y="995"/>
                  <a:pt x="256" y="1032"/>
                  <a:pt x="270" y="1047"/>
                </a:cubicBezTo>
                <a:cubicBezTo>
                  <a:pt x="284" y="1062"/>
                  <a:pt x="313" y="1047"/>
                  <a:pt x="324" y="1077"/>
                </a:cubicBezTo>
                <a:cubicBezTo>
                  <a:pt x="335" y="1107"/>
                  <a:pt x="335" y="1182"/>
                  <a:pt x="339" y="1230"/>
                </a:cubicBezTo>
                <a:cubicBezTo>
                  <a:pt x="343" y="1278"/>
                  <a:pt x="350" y="1323"/>
                  <a:pt x="348" y="1365"/>
                </a:cubicBezTo>
                <a:cubicBezTo>
                  <a:pt x="346" y="1407"/>
                  <a:pt x="324" y="1442"/>
                  <a:pt x="327" y="1485"/>
                </a:cubicBezTo>
                <a:cubicBezTo>
                  <a:pt x="330" y="1528"/>
                  <a:pt x="355" y="1578"/>
                  <a:pt x="366" y="1623"/>
                </a:cubicBezTo>
                <a:cubicBezTo>
                  <a:pt x="377" y="1668"/>
                  <a:pt x="360" y="1730"/>
                  <a:pt x="396" y="1755"/>
                </a:cubicBezTo>
                <a:cubicBezTo>
                  <a:pt x="432" y="1780"/>
                  <a:pt x="515" y="1778"/>
                  <a:pt x="582" y="1776"/>
                </a:cubicBezTo>
                <a:cubicBezTo>
                  <a:pt x="649" y="1774"/>
                  <a:pt x="740" y="1749"/>
                  <a:pt x="801" y="1740"/>
                </a:cubicBezTo>
                <a:cubicBezTo>
                  <a:pt x="862" y="1731"/>
                  <a:pt x="905" y="1727"/>
                  <a:pt x="951" y="1719"/>
                </a:cubicBezTo>
                <a:cubicBezTo>
                  <a:pt x="997" y="1711"/>
                  <a:pt x="1036" y="1701"/>
                  <a:pt x="1077" y="1692"/>
                </a:cubicBezTo>
                <a:cubicBezTo>
                  <a:pt x="1118" y="1683"/>
                  <a:pt x="1161" y="1678"/>
                  <a:pt x="1197" y="1662"/>
                </a:cubicBezTo>
                <a:cubicBezTo>
                  <a:pt x="1233" y="1646"/>
                  <a:pt x="1262" y="1612"/>
                  <a:pt x="1293" y="1599"/>
                </a:cubicBezTo>
                <a:cubicBezTo>
                  <a:pt x="1324" y="1586"/>
                  <a:pt x="1351" y="1586"/>
                  <a:pt x="1383" y="1584"/>
                </a:cubicBezTo>
                <a:cubicBezTo>
                  <a:pt x="1415" y="1582"/>
                  <a:pt x="1472" y="1584"/>
                  <a:pt x="1488" y="1584"/>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4" name="Freeform 150"/>
          <p:cNvSpPr>
            <a:spLocks/>
          </p:cNvSpPr>
          <p:nvPr userDrawn="1"/>
        </p:nvSpPr>
        <p:spPr bwMode="auto">
          <a:xfrm>
            <a:off x="7924800" y="285750"/>
            <a:ext cx="1800225" cy="5210175"/>
          </a:xfrm>
          <a:custGeom>
            <a:avLst/>
            <a:gdLst>
              <a:gd name="T0" fmla="*/ 0 w 1134"/>
              <a:gd name="T1" fmla="*/ 0 h 3282"/>
              <a:gd name="T2" fmla="*/ 156 w 1134"/>
              <a:gd name="T3" fmla="*/ 63 h 3282"/>
              <a:gd name="T4" fmla="*/ 300 w 1134"/>
              <a:gd name="T5" fmla="*/ 102 h 3282"/>
              <a:gd name="T6" fmla="*/ 408 w 1134"/>
              <a:gd name="T7" fmla="*/ 189 h 3282"/>
              <a:gd name="T8" fmla="*/ 510 w 1134"/>
              <a:gd name="T9" fmla="*/ 330 h 3282"/>
              <a:gd name="T10" fmla="*/ 573 w 1134"/>
              <a:gd name="T11" fmla="*/ 468 h 3282"/>
              <a:gd name="T12" fmla="*/ 651 w 1134"/>
              <a:gd name="T13" fmla="*/ 636 h 3282"/>
              <a:gd name="T14" fmla="*/ 660 w 1134"/>
              <a:gd name="T15" fmla="*/ 756 h 3282"/>
              <a:gd name="T16" fmla="*/ 693 w 1134"/>
              <a:gd name="T17" fmla="*/ 927 h 3282"/>
              <a:gd name="T18" fmla="*/ 759 w 1134"/>
              <a:gd name="T19" fmla="*/ 1119 h 3282"/>
              <a:gd name="T20" fmla="*/ 777 w 1134"/>
              <a:gd name="T21" fmla="*/ 1287 h 3282"/>
              <a:gd name="T22" fmla="*/ 765 w 1134"/>
              <a:gd name="T23" fmla="*/ 1479 h 3282"/>
              <a:gd name="T24" fmla="*/ 714 w 1134"/>
              <a:gd name="T25" fmla="*/ 1581 h 3282"/>
              <a:gd name="T26" fmla="*/ 642 w 1134"/>
              <a:gd name="T27" fmla="*/ 1740 h 3282"/>
              <a:gd name="T28" fmla="*/ 630 w 1134"/>
              <a:gd name="T29" fmla="*/ 1911 h 3282"/>
              <a:gd name="T30" fmla="*/ 699 w 1134"/>
              <a:gd name="T31" fmla="*/ 2139 h 3282"/>
              <a:gd name="T32" fmla="*/ 750 w 1134"/>
              <a:gd name="T33" fmla="*/ 2268 h 3282"/>
              <a:gd name="T34" fmla="*/ 783 w 1134"/>
              <a:gd name="T35" fmla="*/ 2442 h 3282"/>
              <a:gd name="T36" fmla="*/ 786 w 1134"/>
              <a:gd name="T37" fmla="*/ 2667 h 3282"/>
              <a:gd name="T38" fmla="*/ 927 w 1134"/>
              <a:gd name="T39" fmla="*/ 2724 h 3282"/>
              <a:gd name="T40" fmla="*/ 1032 w 1134"/>
              <a:gd name="T41" fmla="*/ 2814 h 3282"/>
              <a:gd name="T42" fmla="*/ 1086 w 1134"/>
              <a:gd name="T43" fmla="*/ 2913 h 3282"/>
              <a:gd name="T44" fmla="*/ 1095 w 1134"/>
              <a:gd name="T45" fmla="*/ 3111 h 3282"/>
              <a:gd name="T46" fmla="*/ 1134 w 1134"/>
              <a:gd name="T47" fmla="*/ 3282 h 3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34" h="3282">
                <a:moveTo>
                  <a:pt x="0" y="0"/>
                </a:moveTo>
                <a:cubicBezTo>
                  <a:pt x="53" y="23"/>
                  <a:pt x="106" y="46"/>
                  <a:pt x="156" y="63"/>
                </a:cubicBezTo>
                <a:cubicBezTo>
                  <a:pt x="206" y="80"/>
                  <a:pt x="258" y="81"/>
                  <a:pt x="300" y="102"/>
                </a:cubicBezTo>
                <a:cubicBezTo>
                  <a:pt x="342" y="123"/>
                  <a:pt x="373" y="151"/>
                  <a:pt x="408" y="189"/>
                </a:cubicBezTo>
                <a:cubicBezTo>
                  <a:pt x="443" y="227"/>
                  <a:pt x="483" y="284"/>
                  <a:pt x="510" y="330"/>
                </a:cubicBezTo>
                <a:cubicBezTo>
                  <a:pt x="537" y="376"/>
                  <a:pt x="550" y="417"/>
                  <a:pt x="573" y="468"/>
                </a:cubicBezTo>
                <a:cubicBezTo>
                  <a:pt x="596" y="519"/>
                  <a:pt x="637" y="588"/>
                  <a:pt x="651" y="636"/>
                </a:cubicBezTo>
                <a:cubicBezTo>
                  <a:pt x="665" y="684"/>
                  <a:pt x="653" y="708"/>
                  <a:pt x="660" y="756"/>
                </a:cubicBezTo>
                <a:cubicBezTo>
                  <a:pt x="667" y="804"/>
                  <a:pt x="677" y="867"/>
                  <a:pt x="693" y="927"/>
                </a:cubicBezTo>
                <a:cubicBezTo>
                  <a:pt x="709" y="987"/>
                  <a:pt x="745" y="1059"/>
                  <a:pt x="759" y="1119"/>
                </a:cubicBezTo>
                <a:cubicBezTo>
                  <a:pt x="773" y="1179"/>
                  <a:pt x="776" y="1227"/>
                  <a:pt x="777" y="1287"/>
                </a:cubicBezTo>
                <a:cubicBezTo>
                  <a:pt x="778" y="1347"/>
                  <a:pt x="775" y="1430"/>
                  <a:pt x="765" y="1479"/>
                </a:cubicBezTo>
                <a:cubicBezTo>
                  <a:pt x="755" y="1528"/>
                  <a:pt x="734" y="1538"/>
                  <a:pt x="714" y="1581"/>
                </a:cubicBezTo>
                <a:cubicBezTo>
                  <a:pt x="694" y="1624"/>
                  <a:pt x="656" y="1685"/>
                  <a:pt x="642" y="1740"/>
                </a:cubicBezTo>
                <a:cubicBezTo>
                  <a:pt x="628" y="1795"/>
                  <a:pt x="621" y="1845"/>
                  <a:pt x="630" y="1911"/>
                </a:cubicBezTo>
                <a:cubicBezTo>
                  <a:pt x="639" y="1977"/>
                  <a:pt x="679" y="2080"/>
                  <a:pt x="699" y="2139"/>
                </a:cubicBezTo>
                <a:cubicBezTo>
                  <a:pt x="719" y="2198"/>
                  <a:pt x="736" y="2218"/>
                  <a:pt x="750" y="2268"/>
                </a:cubicBezTo>
                <a:cubicBezTo>
                  <a:pt x="764" y="2318"/>
                  <a:pt x="777" y="2376"/>
                  <a:pt x="783" y="2442"/>
                </a:cubicBezTo>
                <a:cubicBezTo>
                  <a:pt x="789" y="2508"/>
                  <a:pt x="762" y="2620"/>
                  <a:pt x="786" y="2667"/>
                </a:cubicBezTo>
                <a:cubicBezTo>
                  <a:pt x="810" y="2714"/>
                  <a:pt x="886" y="2700"/>
                  <a:pt x="927" y="2724"/>
                </a:cubicBezTo>
                <a:cubicBezTo>
                  <a:pt x="968" y="2748"/>
                  <a:pt x="1006" y="2783"/>
                  <a:pt x="1032" y="2814"/>
                </a:cubicBezTo>
                <a:cubicBezTo>
                  <a:pt x="1058" y="2845"/>
                  <a:pt x="1076" y="2864"/>
                  <a:pt x="1086" y="2913"/>
                </a:cubicBezTo>
                <a:cubicBezTo>
                  <a:pt x="1096" y="2962"/>
                  <a:pt x="1087" y="3050"/>
                  <a:pt x="1095" y="3111"/>
                </a:cubicBezTo>
                <a:cubicBezTo>
                  <a:pt x="1103" y="3172"/>
                  <a:pt x="1126" y="3247"/>
                  <a:pt x="1134" y="3282"/>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5" name="Freeform 151"/>
          <p:cNvSpPr>
            <a:spLocks/>
          </p:cNvSpPr>
          <p:nvPr userDrawn="1"/>
        </p:nvSpPr>
        <p:spPr bwMode="auto">
          <a:xfrm>
            <a:off x="6886575" y="3309938"/>
            <a:ext cx="844550" cy="1395412"/>
          </a:xfrm>
          <a:custGeom>
            <a:avLst/>
            <a:gdLst>
              <a:gd name="T0" fmla="*/ 456 w 532"/>
              <a:gd name="T1" fmla="*/ 0 h 879"/>
              <a:gd name="T2" fmla="*/ 531 w 532"/>
              <a:gd name="T3" fmla="*/ 183 h 879"/>
              <a:gd name="T4" fmla="*/ 465 w 532"/>
              <a:gd name="T5" fmla="*/ 291 h 879"/>
              <a:gd name="T6" fmla="*/ 489 w 532"/>
              <a:gd name="T7" fmla="*/ 414 h 879"/>
              <a:gd name="T8" fmla="*/ 336 w 532"/>
              <a:gd name="T9" fmla="*/ 510 h 879"/>
              <a:gd name="T10" fmla="*/ 201 w 532"/>
              <a:gd name="T11" fmla="*/ 579 h 879"/>
              <a:gd name="T12" fmla="*/ 111 w 532"/>
              <a:gd name="T13" fmla="*/ 615 h 879"/>
              <a:gd name="T14" fmla="*/ 39 w 532"/>
              <a:gd name="T15" fmla="*/ 759 h 879"/>
              <a:gd name="T16" fmla="*/ 0 w 532"/>
              <a:gd name="T17" fmla="*/ 879 h 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2" h="879">
                <a:moveTo>
                  <a:pt x="456" y="0"/>
                </a:moveTo>
                <a:cubicBezTo>
                  <a:pt x="493" y="67"/>
                  <a:pt x="530" y="135"/>
                  <a:pt x="531" y="183"/>
                </a:cubicBezTo>
                <a:cubicBezTo>
                  <a:pt x="532" y="231"/>
                  <a:pt x="472" y="253"/>
                  <a:pt x="465" y="291"/>
                </a:cubicBezTo>
                <a:cubicBezTo>
                  <a:pt x="458" y="329"/>
                  <a:pt x="510" y="378"/>
                  <a:pt x="489" y="414"/>
                </a:cubicBezTo>
                <a:cubicBezTo>
                  <a:pt x="468" y="450"/>
                  <a:pt x="384" y="483"/>
                  <a:pt x="336" y="510"/>
                </a:cubicBezTo>
                <a:cubicBezTo>
                  <a:pt x="288" y="537"/>
                  <a:pt x="238" y="561"/>
                  <a:pt x="201" y="579"/>
                </a:cubicBezTo>
                <a:cubicBezTo>
                  <a:pt x="164" y="597"/>
                  <a:pt x="138" y="585"/>
                  <a:pt x="111" y="615"/>
                </a:cubicBezTo>
                <a:cubicBezTo>
                  <a:pt x="84" y="645"/>
                  <a:pt x="57" y="715"/>
                  <a:pt x="39" y="759"/>
                </a:cubicBezTo>
                <a:cubicBezTo>
                  <a:pt x="21" y="803"/>
                  <a:pt x="6" y="860"/>
                  <a:pt x="0" y="879"/>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6" name="Freeform 152"/>
          <p:cNvSpPr>
            <a:spLocks/>
          </p:cNvSpPr>
          <p:nvPr userDrawn="1"/>
        </p:nvSpPr>
        <p:spPr bwMode="auto">
          <a:xfrm>
            <a:off x="5872163" y="3108325"/>
            <a:ext cx="1328737" cy="350838"/>
          </a:xfrm>
          <a:custGeom>
            <a:avLst/>
            <a:gdLst>
              <a:gd name="T0" fmla="*/ 0 w 837"/>
              <a:gd name="T1" fmla="*/ 202 h 221"/>
              <a:gd name="T2" fmla="*/ 117 w 837"/>
              <a:gd name="T3" fmla="*/ 193 h 221"/>
              <a:gd name="T4" fmla="*/ 186 w 837"/>
              <a:gd name="T5" fmla="*/ 220 h 221"/>
              <a:gd name="T6" fmla="*/ 258 w 837"/>
              <a:gd name="T7" fmla="*/ 187 h 221"/>
              <a:gd name="T8" fmla="*/ 420 w 837"/>
              <a:gd name="T9" fmla="*/ 67 h 221"/>
              <a:gd name="T10" fmla="*/ 534 w 837"/>
              <a:gd name="T11" fmla="*/ 19 h 221"/>
              <a:gd name="T12" fmla="*/ 681 w 837"/>
              <a:gd name="T13" fmla="*/ 16 h 221"/>
              <a:gd name="T14" fmla="*/ 774 w 837"/>
              <a:gd name="T15" fmla="*/ 1 h 221"/>
              <a:gd name="T16" fmla="*/ 837 w 837"/>
              <a:gd name="T17" fmla="*/ 1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7" h="221">
                <a:moveTo>
                  <a:pt x="0" y="202"/>
                </a:moveTo>
                <a:cubicBezTo>
                  <a:pt x="43" y="196"/>
                  <a:pt x="86" y="190"/>
                  <a:pt x="117" y="193"/>
                </a:cubicBezTo>
                <a:cubicBezTo>
                  <a:pt x="148" y="196"/>
                  <a:pt x="163" y="221"/>
                  <a:pt x="186" y="220"/>
                </a:cubicBezTo>
                <a:cubicBezTo>
                  <a:pt x="209" y="219"/>
                  <a:pt x="219" y="212"/>
                  <a:pt x="258" y="187"/>
                </a:cubicBezTo>
                <a:cubicBezTo>
                  <a:pt x="297" y="162"/>
                  <a:pt x="374" y="95"/>
                  <a:pt x="420" y="67"/>
                </a:cubicBezTo>
                <a:cubicBezTo>
                  <a:pt x="466" y="39"/>
                  <a:pt x="491" y="27"/>
                  <a:pt x="534" y="19"/>
                </a:cubicBezTo>
                <a:cubicBezTo>
                  <a:pt x="577" y="11"/>
                  <a:pt x="641" y="19"/>
                  <a:pt x="681" y="16"/>
                </a:cubicBezTo>
                <a:cubicBezTo>
                  <a:pt x="721" y="13"/>
                  <a:pt x="748" y="0"/>
                  <a:pt x="774" y="1"/>
                </a:cubicBezTo>
                <a:cubicBezTo>
                  <a:pt x="800" y="2"/>
                  <a:pt x="818" y="10"/>
                  <a:pt x="837" y="19"/>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 name="Freeform 153"/>
          <p:cNvSpPr>
            <a:spLocks/>
          </p:cNvSpPr>
          <p:nvPr userDrawn="1"/>
        </p:nvSpPr>
        <p:spPr bwMode="auto">
          <a:xfrm>
            <a:off x="5002213" y="-42863"/>
            <a:ext cx="933450" cy="4876801"/>
          </a:xfrm>
          <a:custGeom>
            <a:avLst/>
            <a:gdLst>
              <a:gd name="T0" fmla="*/ 35 w 588"/>
              <a:gd name="T1" fmla="*/ 0 h 3072"/>
              <a:gd name="T2" fmla="*/ 2 w 588"/>
              <a:gd name="T3" fmla="*/ 132 h 3072"/>
              <a:gd name="T4" fmla="*/ 50 w 588"/>
              <a:gd name="T5" fmla="*/ 309 h 3072"/>
              <a:gd name="T6" fmla="*/ 86 w 588"/>
              <a:gd name="T7" fmla="*/ 459 h 3072"/>
              <a:gd name="T8" fmla="*/ 74 w 588"/>
              <a:gd name="T9" fmla="*/ 522 h 3072"/>
              <a:gd name="T10" fmla="*/ 86 w 588"/>
              <a:gd name="T11" fmla="*/ 582 h 3072"/>
              <a:gd name="T12" fmla="*/ 125 w 588"/>
              <a:gd name="T13" fmla="*/ 672 h 3072"/>
              <a:gd name="T14" fmla="*/ 89 w 588"/>
              <a:gd name="T15" fmla="*/ 789 h 3072"/>
              <a:gd name="T16" fmla="*/ 143 w 588"/>
              <a:gd name="T17" fmla="*/ 993 h 3072"/>
              <a:gd name="T18" fmla="*/ 122 w 588"/>
              <a:gd name="T19" fmla="*/ 1155 h 3072"/>
              <a:gd name="T20" fmla="*/ 98 w 588"/>
              <a:gd name="T21" fmla="*/ 1401 h 3072"/>
              <a:gd name="T22" fmla="*/ 98 w 588"/>
              <a:gd name="T23" fmla="*/ 1548 h 3072"/>
              <a:gd name="T24" fmla="*/ 116 w 588"/>
              <a:gd name="T25" fmla="*/ 1602 h 3072"/>
              <a:gd name="T26" fmla="*/ 122 w 588"/>
              <a:gd name="T27" fmla="*/ 1665 h 3072"/>
              <a:gd name="T28" fmla="*/ 314 w 588"/>
              <a:gd name="T29" fmla="*/ 1761 h 3072"/>
              <a:gd name="T30" fmla="*/ 482 w 588"/>
              <a:gd name="T31" fmla="*/ 1845 h 3072"/>
              <a:gd name="T32" fmla="*/ 524 w 588"/>
              <a:gd name="T33" fmla="*/ 2019 h 3072"/>
              <a:gd name="T34" fmla="*/ 539 w 588"/>
              <a:gd name="T35" fmla="*/ 2142 h 3072"/>
              <a:gd name="T36" fmla="*/ 536 w 588"/>
              <a:gd name="T37" fmla="*/ 2271 h 3072"/>
              <a:gd name="T38" fmla="*/ 560 w 588"/>
              <a:gd name="T39" fmla="*/ 2595 h 3072"/>
              <a:gd name="T40" fmla="*/ 554 w 588"/>
              <a:gd name="T41" fmla="*/ 2766 h 3072"/>
              <a:gd name="T42" fmla="*/ 566 w 588"/>
              <a:gd name="T43" fmla="*/ 2880 h 3072"/>
              <a:gd name="T44" fmla="*/ 584 w 588"/>
              <a:gd name="T45" fmla="*/ 2979 h 3072"/>
              <a:gd name="T46" fmla="*/ 539 w 588"/>
              <a:gd name="T47" fmla="*/ 3039 h 3072"/>
              <a:gd name="T48" fmla="*/ 404 w 588"/>
              <a:gd name="T49" fmla="*/ 3072 h 3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88" h="3072">
                <a:moveTo>
                  <a:pt x="35" y="0"/>
                </a:moveTo>
                <a:cubicBezTo>
                  <a:pt x="17" y="40"/>
                  <a:pt x="0" y="81"/>
                  <a:pt x="2" y="132"/>
                </a:cubicBezTo>
                <a:cubicBezTo>
                  <a:pt x="4" y="183"/>
                  <a:pt x="36" y="255"/>
                  <a:pt x="50" y="309"/>
                </a:cubicBezTo>
                <a:cubicBezTo>
                  <a:pt x="64" y="363"/>
                  <a:pt x="82" y="424"/>
                  <a:pt x="86" y="459"/>
                </a:cubicBezTo>
                <a:cubicBezTo>
                  <a:pt x="90" y="494"/>
                  <a:pt x="74" y="502"/>
                  <a:pt x="74" y="522"/>
                </a:cubicBezTo>
                <a:cubicBezTo>
                  <a:pt x="74" y="542"/>
                  <a:pt x="77" y="557"/>
                  <a:pt x="86" y="582"/>
                </a:cubicBezTo>
                <a:cubicBezTo>
                  <a:pt x="95" y="607"/>
                  <a:pt x="125" y="638"/>
                  <a:pt x="125" y="672"/>
                </a:cubicBezTo>
                <a:cubicBezTo>
                  <a:pt x="125" y="706"/>
                  <a:pt x="86" y="736"/>
                  <a:pt x="89" y="789"/>
                </a:cubicBezTo>
                <a:cubicBezTo>
                  <a:pt x="92" y="842"/>
                  <a:pt x="138" y="932"/>
                  <a:pt x="143" y="993"/>
                </a:cubicBezTo>
                <a:cubicBezTo>
                  <a:pt x="148" y="1054"/>
                  <a:pt x="129" y="1087"/>
                  <a:pt x="122" y="1155"/>
                </a:cubicBezTo>
                <a:cubicBezTo>
                  <a:pt x="115" y="1223"/>
                  <a:pt x="102" y="1336"/>
                  <a:pt x="98" y="1401"/>
                </a:cubicBezTo>
                <a:cubicBezTo>
                  <a:pt x="94" y="1466"/>
                  <a:pt x="95" y="1515"/>
                  <a:pt x="98" y="1548"/>
                </a:cubicBezTo>
                <a:cubicBezTo>
                  <a:pt x="101" y="1581"/>
                  <a:pt x="112" y="1583"/>
                  <a:pt x="116" y="1602"/>
                </a:cubicBezTo>
                <a:cubicBezTo>
                  <a:pt x="120" y="1621"/>
                  <a:pt x="89" y="1638"/>
                  <a:pt x="122" y="1665"/>
                </a:cubicBezTo>
                <a:cubicBezTo>
                  <a:pt x="155" y="1692"/>
                  <a:pt x="254" y="1731"/>
                  <a:pt x="314" y="1761"/>
                </a:cubicBezTo>
                <a:cubicBezTo>
                  <a:pt x="374" y="1791"/>
                  <a:pt x="447" y="1802"/>
                  <a:pt x="482" y="1845"/>
                </a:cubicBezTo>
                <a:cubicBezTo>
                  <a:pt x="517" y="1888"/>
                  <a:pt x="515" y="1970"/>
                  <a:pt x="524" y="2019"/>
                </a:cubicBezTo>
                <a:cubicBezTo>
                  <a:pt x="533" y="2068"/>
                  <a:pt x="537" y="2100"/>
                  <a:pt x="539" y="2142"/>
                </a:cubicBezTo>
                <a:cubicBezTo>
                  <a:pt x="541" y="2184"/>
                  <a:pt x="533" y="2196"/>
                  <a:pt x="536" y="2271"/>
                </a:cubicBezTo>
                <a:cubicBezTo>
                  <a:pt x="539" y="2346"/>
                  <a:pt x="557" y="2513"/>
                  <a:pt x="560" y="2595"/>
                </a:cubicBezTo>
                <a:cubicBezTo>
                  <a:pt x="563" y="2677"/>
                  <a:pt x="553" y="2719"/>
                  <a:pt x="554" y="2766"/>
                </a:cubicBezTo>
                <a:cubicBezTo>
                  <a:pt x="555" y="2813"/>
                  <a:pt x="561" y="2845"/>
                  <a:pt x="566" y="2880"/>
                </a:cubicBezTo>
                <a:cubicBezTo>
                  <a:pt x="571" y="2915"/>
                  <a:pt x="588" y="2953"/>
                  <a:pt x="584" y="2979"/>
                </a:cubicBezTo>
                <a:cubicBezTo>
                  <a:pt x="580" y="3005"/>
                  <a:pt x="569" y="3024"/>
                  <a:pt x="539" y="3039"/>
                </a:cubicBezTo>
                <a:cubicBezTo>
                  <a:pt x="509" y="3054"/>
                  <a:pt x="432" y="3065"/>
                  <a:pt x="404" y="3072"/>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8" name="Freeform 154"/>
          <p:cNvSpPr>
            <a:spLocks/>
          </p:cNvSpPr>
          <p:nvPr userDrawn="1"/>
        </p:nvSpPr>
        <p:spPr bwMode="auto">
          <a:xfrm>
            <a:off x="5905500" y="4243388"/>
            <a:ext cx="547688" cy="390525"/>
          </a:xfrm>
          <a:custGeom>
            <a:avLst/>
            <a:gdLst>
              <a:gd name="T0" fmla="*/ 0 w 345"/>
              <a:gd name="T1" fmla="*/ 0 h 246"/>
              <a:gd name="T2" fmla="*/ 126 w 345"/>
              <a:gd name="T3" fmla="*/ 39 h 246"/>
              <a:gd name="T4" fmla="*/ 252 w 345"/>
              <a:gd name="T5" fmla="*/ 45 h 246"/>
              <a:gd name="T6" fmla="*/ 324 w 345"/>
              <a:gd name="T7" fmla="*/ 117 h 246"/>
              <a:gd name="T8" fmla="*/ 315 w 345"/>
              <a:gd name="T9" fmla="*/ 201 h 246"/>
              <a:gd name="T10" fmla="*/ 345 w 345"/>
              <a:gd name="T11" fmla="*/ 246 h 246"/>
            </a:gdLst>
            <a:ahLst/>
            <a:cxnLst>
              <a:cxn ang="0">
                <a:pos x="T0" y="T1"/>
              </a:cxn>
              <a:cxn ang="0">
                <a:pos x="T2" y="T3"/>
              </a:cxn>
              <a:cxn ang="0">
                <a:pos x="T4" y="T5"/>
              </a:cxn>
              <a:cxn ang="0">
                <a:pos x="T6" y="T7"/>
              </a:cxn>
              <a:cxn ang="0">
                <a:pos x="T8" y="T9"/>
              </a:cxn>
              <a:cxn ang="0">
                <a:pos x="T10" y="T11"/>
              </a:cxn>
            </a:cxnLst>
            <a:rect l="0" t="0" r="r" b="b"/>
            <a:pathLst>
              <a:path w="345" h="246">
                <a:moveTo>
                  <a:pt x="0" y="0"/>
                </a:moveTo>
                <a:cubicBezTo>
                  <a:pt x="42" y="15"/>
                  <a:pt x="84" y="31"/>
                  <a:pt x="126" y="39"/>
                </a:cubicBezTo>
                <a:cubicBezTo>
                  <a:pt x="168" y="47"/>
                  <a:pt x="219" y="32"/>
                  <a:pt x="252" y="45"/>
                </a:cubicBezTo>
                <a:cubicBezTo>
                  <a:pt x="285" y="58"/>
                  <a:pt x="313" y="91"/>
                  <a:pt x="324" y="117"/>
                </a:cubicBezTo>
                <a:cubicBezTo>
                  <a:pt x="335" y="143"/>
                  <a:pt x="312" y="180"/>
                  <a:pt x="315" y="201"/>
                </a:cubicBezTo>
                <a:cubicBezTo>
                  <a:pt x="318" y="222"/>
                  <a:pt x="331" y="234"/>
                  <a:pt x="345" y="246"/>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9" name="Freeform 155"/>
          <p:cNvSpPr>
            <a:spLocks/>
          </p:cNvSpPr>
          <p:nvPr userDrawn="1"/>
        </p:nvSpPr>
        <p:spPr bwMode="auto">
          <a:xfrm>
            <a:off x="7867650" y="4613275"/>
            <a:ext cx="1390650" cy="1625600"/>
          </a:xfrm>
          <a:custGeom>
            <a:avLst/>
            <a:gdLst>
              <a:gd name="T0" fmla="*/ 0 w 876"/>
              <a:gd name="T1" fmla="*/ 250 h 1024"/>
              <a:gd name="T2" fmla="*/ 96 w 876"/>
              <a:gd name="T3" fmla="*/ 208 h 1024"/>
              <a:gd name="T4" fmla="*/ 123 w 876"/>
              <a:gd name="T5" fmla="*/ 181 h 1024"/>
              <a:gd name="T6" fmla="*/ 153 w 876"/>
              <a:gd name="T7" fmla="*/ 100 h 1024"/>
              <a:gd name="T8" fmla="*/ 213 w 876"/>
              <a:gd name="T9" fmla="*/ 55 h 1024"/>
              <a:gd name="T10" fmla="*/ 330 w 876"/>
              <a:gd name="T11" fmla="*/ 28 h 1024"/>
              <a:gd name="T12" fmla="*/ 516 w 876"/>
              <a:gd name="T13" fmla="*/ 1 h 1024"/>
              <a:gd name="T14" fmla="*/ 636 w 876"/>
              <a:gd name="T15" fmla="*/ 19 h 1024"/>
              <a:gd name="T16" fmla="*/ 663 w 876"/>
              <a:gd name="T17" fmla="*/ 55 h 1024"/>
              <a:gd name="T18" fmla="*/ 690 w 876"/>
              <a:gd name="T19" fmla="*/ 223 h 1024"/>
              <a:gd name="T20" fmla="*/ 765 w 876"/>
              <a:gd name="T21" fmla="*/ 382 h 1024"/>
              <a:gd name="T22" fmla="*/ 858 w 876"/>
              <a:gd name="T23" fmla="*/ 535 h 1024"/>
              <a:gd name="T24" fmla="*/ 870 w 876"/>
              <a:gd name="T25" fmla="*/ 628 h 1024"/>
              <a:gd name="T26" fmla="*/ 828 w 876"/>
              <a:gd name="T27" fmla="*/ 691 h 1024"/>
              <a:gd name="T28" fmla="*/ 837 w 876"/>
              <a:gd name="T29" fmla="*/ 817 h 1024"/>
              <a:gd name="T30" fmla="*/ 822 w 876"/>
              <a:gd name="T31" fmla="*/ 925 h 1024"/>
              <a:gd name="T32" fmla="*/ 825 w 876"/>
              <a:gd name="T33" fmla="*/ 1000 h 1024"/>
              <a:gd name="T34" fmla="*/ 840 w 876"/>
              <a:gd name="T35" fmla="*/ 1024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76" h="1024">
                <a:moveTo>
                  <a:pt x="0" y="250"/>
                </a:moveTo>
                <a:cubicBezTo>
                  <a:pt x="38" y="234"/>
                  <a:pt x="76" y="219"/>
                  <a:pt x="96" y="208"/>
                </a:cubicBezTo>
                <a:cubicBezTo>
                  <a:pt x="116" y="197"/>
                  <a:pt x="114" y="199"/>
                  <a:pt x="123" y="181"/>
                </a:cubicBezTo>
                <a:cubicBezTo>
                  <a:pt x="132" y="163"/>
                  <a:pt x="138" y="121"/>
                  <a:pt x="153" y="100"/>
                </a:cubicBezTo>
                <a:cubicBezTo>
                  <a:pt x="168" y="79"/>
                  <a:pt x="184" y="67"/>
                  <a:pt x="213" y="55"/>
                </a:cubicBezTo>
                <a:cubicBezTo>
                  <a:pt x="242" y="43"/>
                  <a:pt x="280" y="37"/>
                  <a:pt x="330" y="28"/>
                </a:cubicBezTo>
                <a:cubicBezTo>
                  <a:pt x="380" y="19"/>
                  <a:pt x="465" y="2"/>
                  <a:pt x="516" y="1"/>
                </a:cubicBezTo>
                <a:cubicBezTo>
                  <a:pt x="567" y="0"/>
                  <a:pt x="612" y="10"/>
                  <a:pt x="636" y="19"/>
                </a:cubicBezTo>
                <a:cubicBezTo>
                  <a:pt x="660" y="28"/>
                  <a:pt x="654" y="21"/>
                  <a:pt x="663" y="55"/>
                </a:cubicBezTo>
                <a:cubicBezTo>
                  <a:pt x="672" y="89"/>
                  <a:pt x="673" y="168"/>
                  <a:pt x="690" y="223"/>
                </a:cubicBezTo>
                <a:cubicBezTo>
                  <a:pt x="707" y="278"/>
                  <a:pt x="737" y="330"/>
                  <a:pt x="765" y="382"/>
                </a:cubicBezTo>
                <a:cubicBezTo>
                  <a:pt x="793" y="434"/>
                  <a:pt x="840" y="494"/>
                  <a:pt x="858" y="535"/>
                </a:cubicBezTo>
                <a:cubicBezTo>
                  <a:pt x="876" y="576"/>
                  <a:pt x="875" y="602"/>
                  <a:pt x="870" y="628"/>
                </a:cubicBezTo>
                <a:cubicBezTo>
                  <a:pt x="865" y="654"/>
                  <a:pt x="833" y="660"/>
                  <a:pt x="828" y="691"/>
                </a:cubicBezTo>
                <a:cubicBezTo>
                  <a:pt x="823" y="722"/>
                  <a:pt x="838" y="778"/>
                  <a:pt x="837" y="817"/>
                </a:cubicBezTo>
                <a:cubicBezTo>
                  <a:pt x="836" y="856"/>
                  <a:pt x="824" y="895"/>
                  <a:pt x="822" y="925"/>
                </a:cubicBezTo>
                <a:cubicBezTo>
                  <a:pt x="820" y="955"/>
                  <a:pt x="822" y="984"/>
                  <a:pt x="825" y="1000"/>
                </a:cubicBezTo>
                <a:cubicBezTo>
                  <a:pt x="828" y="1016"/>
                  <a:pt x="838" y="1020"/>
                  <a:pt x="840" y="1024"/>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0" name="Freeform 156"/>
          <p:cNvSpPr>
            <a:spLocks/>
          </p:cNvSpPr>
          <p:nvPr userDrawn="1"/>
        </p:nvSpPr>
        <p:spPr bwMode="auto">
          <a:xfrm>
            <a:off x="9258300" y="5502275"/>
            <a:ext cx="671513" cy="153988"/>
          </a:xfrm>
          <a:custGeom>
            <a:avLst/>
            <a:gdLst>
              <a:gd name="T0" fmla="*/ 0 w 423"/>
              <a:gd name="T1" fmla="*/ 92 h 97"/>
              <a:gd name="T2" fmla="*/ 81 w 423"/>
              <a:gd name="T3" fmla="*/ 89 h 97"/>
              <a:gd name="T4" fmla="*/ 144 w 423"/>
              <a:gd name="T5" fmla="*/ 41 h 97"/>
              <a:gd name="T6" fmla="*/ 207 w 423"/>
              <a:gd name="T7" fmla="*/ 38 h 97"/>
              <a:gd name="T8" fmla="*/ 285 w 423"/>
              <a:gd name="T9" fmla="*/ 5 h 97"/>
              <a:gd name="T10" fmla="*/ 342 w 423"/>
              <a:gd name="T11" fmla="*/ 5 h 97"/>
              <a:gd name="T12" fmla="*/ 423 w 423"/>
              <a:gd name="T13" fmla="*/ 5 h 97"/>
            </a:gdLst>
            <a:ahLst/>
            <a:cxnLst>
              <a:cxn ang="0">
                <a:pos x="T0" y="T1"/>
              </a:cxn>
              <a:cxn ang="0">
                <a:pos x="T2" y="T3"/>
              </a:cxn>
              <a:cxn ang="0">
                <a:pos x="T4" y="T5"/>
              </a:cxn>
              <a:cxn ang="0">
                <a:pos x="T6" y="T7"/>
              </a:cxn>
              <a:cxn ang="0">
                <a:pos x="T8" y="T9"/>
              </a:cxn>
              <a:cxn ang="0">
                <a:pos x="T10" y="T11"/>
              </a:cxn>
              <a:cxn ang="0">
                <a:pos x="T12" y="T13"/>
              </a:cxn>
            </a:cxnLst>
            <a:rect l="0" t="0" r="r" b="b"/>
            <a:pathLst>
              <a:path w="423" h="97">
                <a:moveTo>
                  <a:pt x="0" y="92"/>
                </a:moveTo>
                <a:cubicBezTo>
                  <a:pt x="28" y="94"/>
                  <a:pt x="57" y="97"/>
                  <a:pt x="81" y="89"/>
                </a:cubicBezTo>
                <a:cubicBezTo>
                  <a:pt x="105" y="81"/>
                  <a:pt x="123" y="49"/>
                  <a:pt x="144" y="41"/>
                </a:cubicBezTo>
                <a:cubicBezTo>
                  <a:pt x="165" y="33"/>
                  <a:pt x="184" y="44"/>
                  <a:pt x="207" y="38"/>
                </a:cubicBezTo>
                <a:cubicBezTo>
                  <a:pt x="230" y="32"/>
                  <a:pt x="263" y="10"/>
                  <a:pt x="285" y="5"/>
                </a:cubicBezTo>
                <a:cubicBezTo>
                  <a:pt x="307" y="0"/>
                  <a:pt x="319" y="5"/>
                  <a:pt x="342" y="5"/>
                </a:cubicBezTo>
                <a:cubicBezTo>
                  <a:pt x="365" y="5"/>
                  <a:pt x="394" y="5"/>
                  <a:pt x="423" y="5"/>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1" name="Freeform 157"/>
          <p:cNvSpPr>
            <a:spLocks/>
          </p:cNvSpPr>
          <p:nvPr userDrawn="1"/>
        </p:nvSpPr>
        <p:spPr bwMode="auto">
          <a:xfrm>
            <a:off x="8343900" y="4948238"/>
            <a:ext cx="600075" cy="400050"/>
          </a:xfrm>
          <a:custGeom>
            <a:avLst/>
            <a:gdLst>
              <a:gd name="T0" fmla="*/ 378 w 378"/>
              <a:gd name="T1" fmla="*/ 0 h 252"/>
              <a:gd name="T2" fmla="*/ 240 w 378"/>
              <a:gd name="T3" fmla="*/ 18 h 252"/>
              <a:gd name="T4" fmla="*/ 144 w 378"/>
              <a:gd name="T5" fmla="*/ 57 h 252"/>
              <a:gd name="T6" fmla="*/ 60 w 378"/>
              <a:gd name="T7" fmla="*/ 129 h 252"/>
              <a:gd name="T8" fmla="*/ 9 w 378"/>
              <a:gd name="T9" fmla="*/ 216 h 252"/>
              <a:gd name="T10" fmla="*/ 9 w 378"/>
              <a:gd name="T11" fmla="*/ 252 h 252"/>
            </a:gdLst>
            <a:ahLst/>
            <a:cxnLst>
              <a:cxn ang="0">
                <a:pos x="T0" y="T1"/>
              </a:cxn>
              <a:cxn ang="0">
                <a:pos x="T2" y="T3"/>
              </a:cxn>
              <a:cxn ang="0">
                <a:pos x="T4" y="T5"/>
              </a:cxn>
              <a:cxn ang="0">
                <a:pos x="T6" y="T7"/>
              </a:cxn>
              <a:cxn ang="0">
                <a:pos x="T8" y="T9"/>
              </a:cxn>
              <a:cxn ang="0">
                <a:pos x="T10" y="T11"/>
              </a:cxn>
            </a:cxnLst>
            <a:rect l="0" t="0" r="r" b="b"/>
            <a:pathLst>
              <a:path w="378" h="252">
                <a:moveTo>
                  <a:pt x="378" y="0"/>
                </a:moveTo>
                <a:cubicBezTo>
                  <a:pt x="328" y="4"/>
                  <a:pt x="279" y="9"/>
                  <a:pt x="240" y="18"/>
                </a:cubicBezTo>
                <a:cubicBezTo>
                  <a:pt x="201" y="27"/>
                  <a:pt x="174" y="39"/>
                  <a:pt x="144" y="57"/>
                </a:cubicBezTo>
                <a:cubicBezTo>
                  <a:pt x="114" y="75"/>
                  <a:pt x="82" y="103"/>
                  <a:pt x="60" y="129"/>
                </a:cubicBezTo>
                <a:cubicBezTo>
                  <a:pt x="38" y="155"/>
                  <a:pt x="18" y="195"/>
                  <a:pt x="9" y="216"/>
                </a:cubicBezTo>
                <a:cubicBezTo>
                  <a:pt x="0" y="237"/>
                  <a:pt x="4" y="244"/>
                  <a:pt x="9" y="252"/>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2" name="Freeform 158"/>
          <p:cNvSpPr>
            <a:spLocks/>
          </p:cNvSpPr>
          <p:nvPr userDrawn="1"/>
        </p:nvSpPr>
        <p:spPr bwMode="auto">
          <a:xfrm>
            <a:off x="7653338" y="5710238"/>
            <a:ext cx="577850" cy="1281112"/>
          </a:xfrm>
          <a:custGeom>
            <a:avLst/>
            <a:gdLst>
              <a:gd name="T0" fmla="*/ 171 w 364"/>
              <a:gd name="T1" fmla="*/ 0 h 807"/>
              <a:gd name="T2" fmla="*/ 210 w 364"/>
              <a:gd name="T3" fmla="*/ 99 h 807"/>
              <a:gd name="T4" fmla="*/ 249 w 364"/>
              <a:gd name="T5" fmla="*/ 171 h 807"/>
              <a:gd name="T6" fmla="*/ 294 w 364"/>
              <a:gd name="T7" fmla="*/ 255 h 807"/>
              <a:gd name="T8" fmla="*/ 360 w 364"/>
              <a:gd name="T9" fmla="*/ 357 h 807"/>
              <a:gd name="T10" fmla="*/ 318 w 364"/>
              <a:gd name="T11" fmla="*/ 450 h 807"/>
              <a:gd name="T12" fmla="*/ 315 w 364"/>
              <a:gd name="T13" fmla="*/ 549 h 807"/>
              <a:gd name="T14" fmla="*/ 285 w 364"/>
              <a:gd name="T15" fmla="*/ 660 h 807"/>
              <a:gd name="T16" fmla="*/ 288 w 364"/>
              <a:gd name="T17" fmla="*/ 726 h 807"/>
              <a:gd name="T18" fmla="*/ 138 w 364"/>
              <a:gd name="T19" fmla="*/ 735 h 807"/>
              <a:gd name="T20" fmla="*/ 45 w 364"/>
              <a:gd name="T21" fmla="*/ 765 h 807"/>
              <a:gd name="T22" fmla="*/ 0 w 364"/>
              <a:gd name="T23" fmla="*/ 807 h 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4" h="807">
                <a:moveTo>
                  <a:pt x="171" y="0"/>
                </a:moveTo>
                <a:cubicBezTo>
                  <a:pt x="184" y="35"/>
                  <a:pt x="197" y="70"/>
                  <a:pt x="210" y="99"/>
                </a:cubicBezTo>
                <a:cubicBezTo>
                  <a:pt x="223" y="128"/>
                  <a:pt x="235" y="145"/>
                  <a:pt x="249" y="171"/>
                </a:cubicBezTo>
                <a:cubicBezTo>
                  <a:pt x="263" y="197"/>
                  <a:pt x="276" y="224"/>
                  <a:pt x="294" y="255"/>
                </a:cubicBezTo>
                <a:cubicBezTo>
                  <a:pt x="312" y="286"/>
                  <a:pt x="356" y="325"/>
                  <a:pt x="360" y="357"/>
                </a:cubicBezTo>
                <a:cubicBezTo>
                  <a:pt x="364" y="389"/>
                  <a:pt x="325" y="418"/>
                  <a:pt x="318" y="450"/>
                </a:cubicBezTo>
                <a:cubicBezTo>
                  <a:pt x="311" y="482"/>
                  <a:pt x="321" y="514"/>
                  <a:pt x="315" y="549"/>
                </a:cubicBezTo>
                <a:cubicBezTo>
                  <a:pt x="309" y="584"/>
                  <a:pt x="289" y="631"/>
                  <a:pt x="285" y="660"/>
                </a:cubicBezTo>
                <a:cubicBezTo>
                  <a:pt x="281" y="689"/>
                  <a:pt x="312" y="714"/>
                  <a:pt x="288" y="726"/>
                </a:cubicBezTo>
                <a:cubicBezTo>
                  <a:pt x="264" y="738"/>
                  <a:pt x="178" y="729"/>
                  <a:pt x="138" y="735"/>
                </a:cubicBezTo>
                <a:cubicBezTo>
                  <a:pt x="98" y="741"/>
                  <a:pt x="68" y="753"/>
                  <a:pt x="45" y="765"/>
                </a:cubicBezTo>
                <a:cubicBezTo>
                  <a:pt x="22" y="777"/>
                  <a:pt x="11" y="792"/>
                  <a:pt x="0" y="807"/>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3" name="Freeform 159"/>
          <p:cNvSpPr>
            <a:spLocks/>
          </p:cNvSpPr>
          <p:nvPr userDrawn="1"/>
        </p:nvSpPr>
        <p:spPr bwMode="auto">
          <a:xfrm>
            <a:off x="6796088" y="6586538"/>
            <a:ext cx="862012" cy="503237"/>
          </a:xfrm>
          <a:custGeom>
            <a:avLst/>
            <a:gdLst>
              <a:gd name="T0" fmla="*/ 0 w 543"/>
              <a:gd name="T1" fmla="*/ 0 h 317"/>
              <a:gd name="T2" fmla="*/ 102 w 543"/>
              <a:gd name="T3" fmla="*/ 45 h 317"/>
              <a:gd name="T4" fmla="*/ 147 w 543"/>
              <a:gd name="T5" fmla="*/ 150 h 317"/>
              <a:gd name="T6" fmla="*/ 234 w 543"/>
              <a:gd name="T7" fmla="*/ 276 h 317"/>
              <a:gd name="T8" fmla="*/ 387 w 543"/>
              <a:gd name="T9" fmla="*/ 315 h 317"/>
              <a:gd name="T10" fmla="*/ 543 w 543"/>
              <a:gd name="T11" fmla="*/ 261 h 317"/>
            </a:gdLst>
            <a:ahLst/>
            <a:cxnLst>
              <a:cxn ang="0">
                <a:pos x="T0" y="T1"/>
              </a:cxn>
              <a:cxn ang="0">
                <a:pos x="T2" y="T3"/>
              </a:cxn>
              <a:cxn ang="0">
                <a:pos x="T4" y="T5"/>
              </a:cxn>
              <a:cxn ang="0">
                <a:pos x="T6" y="T7"/>
              </a:cxn>
              <a:cxn ang="0">
                <a:pos x="T8" y="T9"/>
              </a:cxn>
              <a:cxn ang="0">
                <a:pos x="T10" y="T11"/>
              </a:cxn>
            </a:cxnLst>
            <a:rect l="0" t="0" r="r" b="b"/>
            <a:pathLst>
              <a:path w="543" h="317">
                <a:moveTo>
                  <a:pt x="0" y="0"/>
                </a:moveTo>
                <a:cubicBezTo>
                  <a:pt x="39" y="10"/>
                  <a:pt x="78" y="20"/>
                  <a:pt x="102" y="45"/>
                </a:cubicBezTo>
                <a:cubicBezTo>
                  <a:pt x="126" y="70"/>
                  <a:pt x="125" y="112"/>
                  <a:pt x="147" y="150"/>
                </a:cubicBezTo>
                <a:cubicBezTo>
                  <a:pt x="169" y="188"/>
                  <a:pt x="194" y="249"/>
                  <a:pt x="234" y="276"/>
                </a:cubicBezTo>
                <a:cubicBezTo>
                  <a:pt x="274" y="303"/>
                  <a:pt x="336" y="317"/>
                  <a:pt x="387" y="315"/>
                </a:cubicBezTo>
                <a:cubicBezTo>
                  <a:pt x="438" y="313"/>
                  <a:pt x="511" y="272"/>
                  <a:pt x="543" y="261"/>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4" name="Freeform 160"/>
          <p:cNvSpPr>
            <a:spLocks/>
          </p:cNvSpPr>
          <p:nvPr userDrawn="1"/>
        </p:nvSpPr>
        <p:spPr bwMode="auto">
          <a:xfrm>
            <a:off x="5262563" y="1214438"/>
            <a:ext cx="1409700" cy="263525"/>
          </a:xfrm>
          <a:custGeom>
            <a:avLst/>
            <a:gdLst>
              <a:gd name="T0" fmla="*/ 0 w 888"/>
              <a:gd name="T1" fmla="*/ 162 h 166"/>
              <a:gd name="T2" fmla="*/ 60 w 888"/>
              <a:gd name="T3" fmla="*/ 162 h 166"/>
              <a:gd name="T4" fmla="*/ 162 w 888"/>
              <a:gd name="T5" fmla="*/ 159 h 166"/>
              <a:gd name="T6" fmla="*/ 342 w 888"/>
              <a:gd name="T7" fmla="*/ 120 h 166"/>
              <a:gd name="T8" fmla="*/ 513 w 888"/>
              <a:gd name="T9" fmla="*/ 108 h 166"/>
              <a:gd name="T10" fmla="*/ 585 w 888"/>
              <a:gd name="T11" fmla="*/ 129 h 166"/>
              <a:gd name="T12" fmla="*/ 621 w 888"/>
              <a:gd name="T13" fmla="*/ 129 h 166"/>
              <a:gd name="T14" fmla="*/ 684 w 888"/>
              <a:gd name="T15" fmla="*/ 66 h 166"/>
              <a:gd name="T16" fmla="*/ 801 w 888"/>
              <a:gd name="T17" fmla="*/ 36 h 166"/>
              <a:gd name="T18" fmla="*/ 888 w 888"/>
              <a:gd name="T19"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8" h="166">
                <a:moveTo>
                  <a:pt x="0" y="162"/>
                </a:moveTo>
                <a:cubicBezTo>
                  <a:pt x="16" y="162"/>
                  <a:pt x="33" y="163"/>
                  <a:pt x="60" y="162"/>
                </a:cubicBezTo>
                <a:cubicBezTo>
                  <a:pt x="87" y="161"/>
                  <a:pt x="115" y="166"/>
                  <a:pt x="162" y="159"/>
                </a:cubicBezTo>
                <a:cubicBezTo>
                  <a:pt x="209" y="152"/>
                  <a:pt x="284" y="128"/>
                  <a:pt x="342" y="120"/>
                </a:cubicBezTo>
                <a:cubicBezTo>
                  <a:pt x="400" y="112"/>
                  <a:pt x="473" y="107"/>
                  <a:pt x="513" y="108"/>
                </a:cubicBezTo>
                <a:cubicBezTo>
                  <a:pt x="553" y="109"/>
                  <a:pt x="567" y="125"/>
                  <a:pt x="585" y="129"/>
                </a:cubicBezTo>
                <a:cubicBezTo>
                  <a:pt x="603" y="133"/>
                  <a:pt x="605" y="139"/>
                  <a:pt x="621" y="129"/>
                </a:cubicBezTo>
                <a:cubicBezTo>
                  <a:pt x="637" y="119"/>
                  <a:pt x="654" y="81"/>
                  <a:pt x="684" y="66"/>
                </a:cubicBezTo>
                <a:cubicBezTo>
                  <a:pt x="714" y="51"/>
                  <a:pt x="767" y="47"/>
                  <a:pt x="801" y="36"/>
                </a:cubicBezTo>
                <a:cubicBezTo>
                  <a:pt x="835" y="25"/>
                  <a:pt x="875" y="6"/>
                  <a:pt x="888" y="0"/>
                </a:cubicBezTo>
              </a:path>
            </a:pathLst>
          </a:custGeom>
          <a:noFill/>
          <a:ln w="12700" cap="flat">
            <a:solidFill>
              <a:srgbClr val="FF0000"/>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5" name="Freeform 161"/>
          <p:cNvSpPr>
            <a:spLocks/>
          </p:cNvSpPr>
          <p:nvPr userDrawn="1"/>
        </p:nvSpPr>
        <p:spPr bwMode="auto">
          <a:xfrm>
            <a:off x="5551488" y="414338"/>
            <a:ext cx="1116012" cy="2219325"/>
          </a:xfrm>
          <a:custGeom>
            <a:avLst/>
            <a:gdLst>
              <a:gd name="T0" fmla="*/ 148 w 703"/>
              <a:gd name="T1" fmla="*/ 0 h 1398"/>
              <a:gd name="T2" fmla="*/ 100 w 703"/>
              <a:gd name="T3" fmla="*/ 87 h 1398"/>
              <a:gd name="T4" fmla="*/ 13 w 703"/>
              <a:gd name="T5" fmla="*/ 135 h 1398"/>
              <a:gd name="T6" fmla="*/ 22 w 703"/>
              <a:gd name="T7" fmla="*/ 225 h 1398"/>
              <a:gd name="T8" fmla="*/ 85 w 703"/>
              <a:gd name="T9" fmla="*/ 384 h 1398"/>
              <a:gd name="T10" fmla="*/ 139 w 703"/>
              <a:gd name="T11" fmla="*/ 462 h 1398"/>
              <a:gd name="T12" fmla="*/ 247 w 703"/>
              <a:gd name="T13" fmla="*/ 567 h 1398"/>
              <a:gd name="T14" fmla="*/ 346 w 703"/>
              <a:gd name="T15" fmla="*/ 588 h 1398"/>
              <a:gd name="T16" fmla="*/ 421 w 703"/>
              <a:gd name="T17" fmla="*/ 618 h 1398"/>
              <a:gd name="T18" fmla="*/ 550 w 703"/>
              <a:gd name="T19" fmla="*/ 678 h 1398"/>
              <a:gd name="T20" fmla="*/ 592 w 703"/>
              <a:gd name="T21" fmla="*/ 756 h 1398"/>
              <a:gd name="T22" fmla="*/ 601 w 703"/>
              <a:gd name="T23" fmla="*/ 867 h 1398"/>
              <a:gd name="T24" fmla="*/ 691 w 703"/>
              <a:gd name="T25" fmla="*/ 921 h 1398"/>
              <a:gd name="T26" fmla="*/ 676 w 703"/>
              <a:gd name="T27" fmla="*/ 1032 h 1398"/>
              <a:gd name="T28" fmla="*/ 700 w 703"/>
              <a:gd name="T29" fmla="*/ 1149 h 1398"/>
              <a:gd name="T30" fmla="*/ 664 w 703"/>
              <a:gd name="T31" fmla="*/ 1236 h 1398"/>
              <a:gd name="T32" fmla="*/ 568 w 703"/>
              <a:gd name="T33" fmla="*/ 1278 h 1398"/>
              <a:gd name="T34" fmla="*/ 427 w 703"/>
              <a:gd name="T35" fmla="*/ 1278 h 1398"/>
              <a:gd name="T36" fmla="*/ 367 w 703"/>
              <a:gd name="T37" fmla="*/ 1314 h 1398"/>
              <a:gd name="T38" fmla="*/ 301 w 703"/>
              <a:gd name="T39" fmla="*/ 1320 h 1398"/>
              <a:gd name="T40" fmla="*/ 256 w 703"/>
              <a:gd name="T41" fmla="*/ 1347 h 1398"/>
              <a:gd name="T42" fmla="*/ 187 w 703"/>
              <a:gd name="T43" fmla="*/ 1398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3" h="1398">
                <a:moveTo>
                  <a:pt x="148" y="0"/>
                </a:moveTo>
                <a:cubicBezTo>
                  <a:pt x="140" y="14"/>
                  <a:pt x="122" y="65"/>
                  <a:pt x="100" y="87"/>
                </a:cubicBezTo>
                <a:cubicBezTo>
                  <a:pt x="78" y="109"/>
                  <a:pt x="26" y="112"/>
                  <a:pt x="13" y="135"/>
                </a:cubicBezTo>
                <a:cubicBezTo>
                  <a:pt x="0" y="158"/>
                  <a:pt x="10" y="184"/>
                  <a:pt x="22" y="225"/>
                </a:cubicBezTo>
                <a:cubicBezTo>
                  <a:pt x="34" y="266"/>
                  <a:pt x="65" y="345"/>
                  <a:pt x="85" y="384"/>
                </a:cubicBezTo>
                <a:cubicBezTo>
                  <a:pt x="105" y="423"/>
                  <a:pt x="112" y="431"/>
                  <a:pt x="139" y="462"/>
                </a:cubicBezTo>
                <a:cubicBezTo>
                  <a:pt x="166" y="493"/>
                  <a:pt x="213" y="546"/>
                  <a:pt x="247" y="567"/>
                </a:cubicBezTo>
                <a:cubicBezTo>
                  <a:pt x="281" y="588"/>
                  <a:pt x="317" y="580"/>
                  <a:pt x="346" y="588"/>
                </a:cubicBezTo>
                <a:cubicBezTo>
                  <a:pt x="375" y="596"/>
                  <a:pt x="387" y="603"/>
                  <a:pt x="421" y="618"/>
                </a:cubicBezTo>
                <a:cubicBezTo>
                  <a:pt x="455" y="633"/>
                  <a:pt x="522" y="655"/>
                  <a:pt x="550" y="678"/>
                </a:cubicBezTo>
                <a:cubicBezTo>
                  <a:pt x="578" y="701"/>
                  <a:pt x="584" y="725"/>
                  <a:pt x="592" y="756"/>
                </a:cubicBezTo>
                <a:cubicBezTo>
                  <a:pt x="600" y="787"/>
                  <a:pt x="585" y="840"/>
                  <a:pt x="601" y="867"/>
                </a:cubicBezTo>
                <a:cubicBezTo>
                  <a:pt x="617" y="894"/>
                  <a:pt x="679" y="894"/>
                  <a:pt x="691" y="921"/>
                </a:cubicBezTo>
                <a:cubicBezTo>
                  <a:pt x="703" y="948"/>
                  <a:pt x="675" y="994"/>
                  <a:pt x="676" y="1032"/>
                </a:cubicBezTo>
                <a:cubicBezTo>
                  <a:pt x="677" y="1070"/>
                  <a:pt x="702" y="1115"/>
                  <a:pt x="700" y="1149"/>
                </a:cubicBezTo>
                <a:cubicBezTo>
                  <a:pt x="698" y="1183"/>
                  <a:pt x="686" y="1215"/>
                  <a:pt x="664" y="1236"/>
                </a:cubicBezTo>
                <a:cubicBezTo>
                  <a:pt x="642" y="1257"/>
                  <a:pt x="607" y="1271"/>
                  <a:pt x="568" y="1278"/>
                </a:cubicBezTo>
                <a:cubicBezTo>
                  <a:pt x="529" y="1285"/>
                  <a:pt x="460" y="1272"/>
                  <a:pt x="427" y="1278"/>
                </a:cubicBezTo>
                <a:cubicBezTo>
                  <a:pt x="394" y="1284"/>
                  <a:pt x="388" y="1307"/>
                  <a:pt x="367" y="1314"/>
                </a:cubicBezTo>
                <a:cubicBezTo>
                  <a:pt x="346" y="1321"/>
                  <a:pt x="319" y="1315"/>
                  <a:pt x="301" y="1320"/>
                </a:cubicBezTo>
                <a:cubicBezTo>
                  <a:pt x="283" y="1325"/>
                  <a:pt x="275" y="1334"/>
                  <a:pt x="256" y="1347"/>
                </a:cubicBezTo>
                <a:cubicBezTo>
                  <a:pt x="237" y="1360"/>
                  <a:pt x="197" y="1391"/>
                  <a:pt x="187" y="1398"/>
                </a:cubicBezTo>
              </a:path>
            </a:pathLst>
          </a:custGeom>
          <a:noFill/>
          <a:ln w="127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6" name="Freeform 162"/>
          <p:cNvSpPr>
            <a:spLocks/>
          </p:cNvSpPr>
          <p:nvPr userDrawn="1"/>
        </p:nvSpPr>
        <p:spPr bwMode="auto">
          <a:xfrm>
            <a:off x="6253163" y="-261938"/>
            <a:ext cx="1247775" cy="1652588"/>
          </a:xfrm>
          <a:custGeom>
            <a:avLst/>
            <a:gdLst>
              <a:gd name="T0" fmla="*/ 0 w 786"/>
              <a:gd name="T1" fmla="*/ 1041 h 1041"/>
              <a:gd name="T2" fmla="*/ 15 w 786"/>
              <a:gd name="T3" fmla="*/ 921 h 1041"/>
              <a:gd name="T4" fmla="*/ 90 w 786"/>
              <a:gd name="T5" fmla="*/ 843 h 1041"/>
              <a:gd name="T6" fmla="*/ 261 w 786"/>
              <a:gd name="T7" fmla="*/ 798 h 1041"/>
              <a:gd name="T8" fmla="*/ 363 w 786"/>
              <a:gd name="T9" fmla="*/ 717 h 1041"/>
              <a:gd name="T10" fmla="*/ 429 w 786"/>
              <a:gd name="T11" fmla="*/ 612 h 1041"/>
              <a:gd name="T12" fmla="*/ 537 w 786"/>
              <a:gd name="T13" fmla="*/ 579 h 1041"/>
              <a:gd name="T14" fmla="*/ 600 w 786"/>
              <a:gd name="T15" fmla="*/ 528 h 1041"/>
              <a:gd name="T16" fmla="*/ 663 w 786"/>
              <a:gd name="T17" fmla="*/ 390 h 1041"/>
              <a:gd name="T18" fmla="*/ 693 w 786"/>
              <a:gd name="T19" fmla="*/ 312 h 1041"/>
              <a:gd name="T20" fmla="*/ 693 w 786"/>
              <a:gd name="T21" fmla="*/ 183 h 1041"/>
              <a:gd name="T22" fmla="*/ 726 w 786"/>
              <a:gd name="T23" fmla="*/ 105 h 1041"/>
              <a:gd name="T24" fmla="*/ 786 w 786"/>
              <a:gd name="T25" fmla="*/ 0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6" h="1041">
                <a:moveTo>
                  <a:pt x="0" y="1041"/>
                </a:moveTo>
                <a:cubicBezTo>
                  <a:pt x="0" y="997"/>
                  <a:pt x="0" y="954"/>
                  <a:pt x="15" y="921"/>
                </a:cubicBezTo>
                <a:cubicBezTo>
                  <a:pt x="30" y="888"/>
                  <a:pt x="49" y="863"/>
                  <a:pt x="90" y="843"/>
                </a:cubicBezTo>
                <a:cubicBezTo>
                  <a:pt x="131" y="823"/>
                  <a:pt x="216" y="819"/>
                  <a:pt x="261" y="798"/>
                </a:cubicBezTo>
                <a:cubicBezTo>
                  <a:pt x="306" y="777"/>
                  <a:pt x="335" y="748"/>
                  <a:pt x="363" y="717"/>
                </a:cubicBezTo>
                <a:cubicBezTo>
                  <a:pt x="391" y="686"/>
                  <a:pt x="400" y="635"/>
                  <a:pt x="429" y="612"/>
                </a:cubicBezTo>
                <a:cubicBezTo>
                  <a:pt x="458" y="589"/>
                  <a:pt x="509" y="593"/>
                  <a:pt x="537" y="579"/>
                </a:cubicBezTo>
                <a:cubicBezTo>
                  <a:pt x="565" y="565"/>
                  <a:pt x="579" y="559"/>
                  <a:pt x="600" y="528"/>
                </a:cubicBezTo>
                <a:cubicBezTo>
                  <a:pt x="621" y="497"/>
                  <a:pt x="647" y="426"/>
                  <a:pt x="663" y="390"/>
                </a:cubicBezTo>
                <a:cubicBezTo>
                  <a:pt x="679" y="354"/>
                  <a:pt x="688" y="346"/>
                  <a:pt x="693" y="312"/>
                </a:cubicBezTo>
                <a:cubicBezTo>
                  <a:pt x="698" y="278"/>
                  <a:pt x="688" y="217"/>
                  <a:pt x="693" y="183"/>
                </a:cubicBezTo>
                <a:cubicBezTo>
                  <a:pt x="698" y="149"/>
                  <a:pt x="711" y="135"/>
                  <a:pt x="726" y="105"/>
                </a:cubicBezTo>
                <a:cubicBezTo>
                  <a:pt x="741" y="75"/>
                  <a:pt x="763" y="37"/>
                  <a:pt x="786" y="0"/>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 name="Freeform 163"/>
          <p:cNvSpPr>
            <a:spLocks/>
          </p:cNvSpPr>
          <p:nvPr userDrawn="1"/>
        </p:nvSpPr>
        <p:spPr bwMode="auto">
          <a:xfrm>
            <a:off x="5386388" y="1352550"/>
            <a:ext cx="746125" cy="838200"/>
          </a:xfrm>
          <a:custGeom>
            <a:avLst/>
            <a:gdLst>
              <a:gd name="T0" fmla="*/ 426 w 470"/>
              <a:gd name="T1" fmla="*/ 0 h 528"/>
              <a:gd name="T2" fmla="*/ 444 w 470"/>
              <a:gd name="T3" fmla="*/ 63 h 528"/>
              <a:gd name="T4" fmla="*/ 468 w 470"/>
              <a:gd name="T5" fmla="*/ 108 h 528"/>
              <a:gd name="T6" fmla="*/ 429 w 470"/>
              <a:gd name="T7" fmla="*/ 186 h 528"/>
              <a:gd name="T8" fmla="*/ 375 w 470"/>
              <a:gd name="T9" fmla="*/ 267 h 528"/>
              <a:gd name="T10" fmla="*/ 285 w 470"/>
              <a:gd name="T11" fmla="*/ 318 h 528"/>
              <a:gd name="T12" fmla="*/ 195 w 470"/>
              <a:gd name="T13" fmla="*/ 339 h 528"/>
              <a:gd name="T14" fmla="*/ 111 w 470"/>
              <a:gd name="T15" fmla="*/ 369 h 528"/>
              <a:gd name="T16" fmla="*/ 90 w 470"/>
              <a:gd name="T17" fmla="*/ 459 h 528"/>
              <a:gd name="T18" fmla="*/ 39 w 470"/>
              <a:gd name="T19" fmla="*/ 492 h 528"/>
              <a:gd name="T20" fmla="*/ 0 w 470"/>
              <a:gd name="T21" fmla="*/ 528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0" h="528">
                <a:moveTo>
                  <a:pt x="426" y="0"/>
                </a:moveTo>
                <a:cubicBezTo>
                  <a:pt x="431" y="22"/>
                  <a:pt x="437" y="45"/>
                  <a:pt x="444" y="63"/>
                </a:cubicBezTo>
                <a:cubicBezTo>
                  <a:pt x="451" y="81"/>
                  <a:pt x="470" y="88"/>
                  <a:pt x="468" y="108"/>
                </a:cubicBezTo>
                <a:cubicBezTo>
                  <a:pt x="466" y="128"/>
                  <a:pt x="444" y="160"/>
                  <a:pt x="429" y="186"/>
                </a:cubicBezTo>
                <a:cubicBezTo>
                  <a:pt x="414" y="212"/>
                  <a:pt x="399" y="245"/>
                  <a:pt x="375" y="267"/>
                </a:cubicBezTo>
                <a:cubicBezTo>
                  <a:pt x="351" y="289"/>
                  <a:pt x="315" y="306"/>
                  <a:pt x="285" y="318"/>
                </a:cubicBezTo>
                <a:cubicBezTo>
                  <a:pt x="255" y="330"/>
                  <a:pt x="224" y="331"/>
                  <a:pt x="195" y="339"/>
                </a:cubicBezTo>
                <a:cubicBezTo>
                  <a:pt x="166" y="347"/>
                  <a:pt x="129" y="349"/>
                  <a:pt x="111" y="369"/>
                </a:cubicBezTo>
                <a:cubicBezTo>
                  <a:pt x="93" y="389"/>
                  <a:pt x="102" y="439"/>
                  <a:pt x="90" y="459"/>
                </a:cubicBezTo>
                <a:cubicBezTo>
                  <a:pt x="78" y="479"/>
                  <a:pt x="54" y="480"/>
                  <a:pt x="39" y="492"/>
                </a:cubicBezTo>
                <a:cubicBezTo>
                  <a:pt x="24" y="504"/>
                  <a:pt x="5" y="523"/>
                  <a:pt x="0" y="528"/>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8" name="Freeform 164"/>
          <p:cNvSpPr>
            <a:spLocks/>
          </p:cNvSpPr>
          <p:nvPr userDrawn="1"/>
        </p:nvSpPr>
        <p:spPr bwMode="auto">
          <a:xfrm>
            <a:off x="5580063" y="1819275"/>
            <a:ext cx="963612" cy="819150"/>
          </a:xfrm>
          <a:custGeom>
            <a:avLst/>
            <a:gdLst>
              <a:gd name="T0" fmla="*/ 595 w 607"/>
              <a:gd name="T1" fmla="*/ 0 h 516"/>
              <a:gd name="T2" fmla="*/ 595 w 607"/>
              <a:gd name="T3" fmla="*/ 78 h 516"/>
              <a:gd name="T4" fmla="*/ 526 w 607"/>
              <a:gd name="T5" fmla="*/ 165 h 516"/>
              <a:gd name="T6" fmla="*/ 427 w 607"/>
              <a:gd name="T7" fmla="*/ 183 h 516"/>
              <a:gd name="T8" fmla="*/ 298 w 607"/>
              <a:gd name="T9" fmla="*/ 240 h 516"/>
              <a:gd name="T10" fmla="*/ 193 w 607"/>
              <a:gd name="T11" fmla="*/ 270 h 516"/>
              <a:gd name="T12" fmla="*/ 88 w 607"/>
              <a:gd name="T13" fmla="*/ 300 h 516"/>
              <a:gd name="T14" fmla="*/ 64 w 607"/>
              <a:gd name="T15" fmla="*/ 381 h 516"/>
              <a:gd name="T16" fmla="*/ 10 w 607"/>
              <a:gd name="T17" fmla="*/ 459 h 516"/>
              <a:gd name="T18" fmla="*/ 1 w 607"/>
              <a:gd name="T19" fmla="*/ 516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7" h="516">
                <a:moveTo>
                  <a:pt x="595" y="0"/>
                </a:moveTo>
                <a:cubicBezTo>
                  <a:pt x="601" y="25"/>
                  <a:pt x="607" y="50"/>
                  <a:pt x="595" y="78"/>
                </a:cubicBezTo>
                <a:cubicBezTo>
                  <a:pt x="583" y="106"/>
                  <a:pt x="554" y="148"/>
                  <a:pt x="526" y="165"/>
                </a:cubicBezTo>
                <a:cubicBezTo>
                  <a:pt x="498" y="182"/>
                  <a:pt x="465" y="171"/>
                  <a:pt x="427" y="183"/>
                </a:cubicBezTo>
                <a:cubicBezTo>
                  <a:pt x="389" y="195"/>
                  <a:pt x="337" y="226"/>
                  <a:pt x="298" y="240"/>
                </a:cubicBezTo>
                <a:cubicBezTo>
                  <a:pt x="259" y="254"/>
                  <a:pt x="228" y="260"/>
                  <a:pt x="193" y="270"/>
                </a:cubicBezTo>
                <a:cubicBezTo>
                  <a:pt x="158" y="280"/>
                  <a:pt x="109" y="282"/>
                  <a:pt x="88" y="300"/>
                </a:cubicBezTo>
                <a:cubicBezTo>
                  <a:pt x="67" y="318"/>
                  <a:pt x="77" y="355"/>
                  <a:pt x="64" y="381"/>
                </a:cubicBezTo>
                <a:cubicBezTo>
                  <a:pt x="51" y="407"/>
                  <a:pt x="20" y="437"/>
                  <a:pt x="10" y="459"/>
                </a:cubicBezTo>
                <a:cubicBezTo>
                  <a:pt x="0" y="481"/>
                  <a:pt x="3" y="508"/>
                  <a:pt x="1" y="516"/>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9" name="Freeform 165"/>
          <p:cNvSpPr>
            <a:spLocks/>
          </p:cNvSpPr>
          <p:nvPr userDrawn="1"/>
        </p:nvSpPr>
        <p:spPr bwMode="auto">
          <a:xfrm>
            <a:off x="6904038" y="1873250"/>
            <a:ext cx="193675" cy="203200"/>
          </a:xfrm>
          <a:custGeom>
            <a:avLst/>
            <a:gdLst>
              <a:gd name="T0" fmla="*/ 31 w 122"/>
              <a:gd name="T1" fmla="*/ 11 h 128"/>
              <a:gd name="T2" fmla="*/ 73 w 122"/>
              <a:gd name="T3" fmla="*/ 17 h 128"/>
              <a:gd name="T4" fmla="*/ 115 w 122"/>
              <a:gd name="T5" fmla="*/ 41 h 128"/>
              <a:gd name="T6" fmla="*/ 115 w 122"/>
              <a:gd name="T7" fmla="*/ 80 h 128"/>
              <a:gd name="T8" fmla="*/ 76 w 122"/>
              <a:gd name="T9" fmla="*/ 86 h 128"/>
              <a:gd name="T10" fmla="*/ 58 w 122"/>
              <a:gd name="T11" fmla="*/ 119 h 128"/>
              <a:gd name="T12" fmla="*/ 40 w 122"/>
              <a:gd name="T13" fmla="*/ 128 h 128"/>
              <a:gd name="T14" fmla="*/ 1 w 122"/>
              <a:gd name="T15" fmla="*/ 83 h 128"/>
              <a:gd name="T16" fmla="*/ 31 w 122"/>
              <a:gd name="T17" fmla="*/ 1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 h="128">
                <a:moveTo>
                  <a:pt x="31" y="11"/>
                </a:moveTo>
                <a:cubicBezTo>
                  <a:pt x="43" y="0"/>
                  <a:pt x="59" y="12"/>
                  <a:pt x="73" y="17"/>
                </a:cubicBezTo>
                <a:cubicBezTo>
                  <a:pt x="87" y="22"/>
                  <a:pt x="108" y="31"/>
                  <a:pt x="115" y="41"/>
                </a:cubicBezTo>
                <a:cubicBezTo>
                  <a:pt x="122" y="51"/>
                  <a:pt x="121" y="73"/>
                  <a:pt x="115" y="80"/>
                </a:cubicBezTo>
                <a:cubicBezTo>
                  <a:pt x="109" y="87"/>
                  <a:pt x="85" y="80"/>
                  <a:pt x="76" y="86"/>
                </a:cubicBezTo>
                <a:cubicBezTo>
                  <a:pt x="67" y="92"/>
                  <a:pt x="64" y="112"/>
                  <a:pt x="58" y="119"/>
                </a:cubicBezTo>
                <a:lnTo>
                  <a:pt x="40" y="128"/>
                </a:lnTo>
                <a:cubicBezTo>
                  <a:pt x="31" y="122"/>
                  <a:pt x="2" y="102"/>
                  <a:pt x="1" y="83"/>
                </a:cubicBezTo>
                <a:cubicBezTo>
                  <a:pt x="0" y="64"/>
                  <a:pt x="19" y="22"/>
                  <a:pt x="31" y="11"/>
                </a:cubicBezTo>
                <a:close/>
              </a:path>
            </a:pathLst>
          </a:cu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90" name="Oval 166"/>
          <p:cNvSpPr>
            <a:spLocks noChangeArrowheads="1"/>
          </p:cNvSpPr>
          <p:nvPr userDrawn="1"/>
        </p:nvSpPr>
        <p:spPr bwMode="auto">
          <a:xfrm>
            <a:off x="6383338" y="43815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1" name="Text Box 167"/>
          <p:cNvSpPr txBox="1">
            <a:spLocks noChangeArrowheads="1"/>
          </p:cNvSpPr>
          <p:nvPr userDrawn="1"/>
        </p:nvSpPr>
        <p:spPr bwMode="auto">
          <a:xfrm>
            <a:off x="6338888" y="400050"/>
            <a:ext cx="55403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700"/>
              <a:t>Manaoag</a:t>
            </a:r>
          </a:p>
        </p:txBody>
      </p:sp>
      <p:sp>
        <p:nvSpPr>
          <p:cNvPr id="1192" name="Oval 168"/>
          <p:cNvSpPr>
            <a:spLocks noChangeArrowheads="1"/>
          </p:cNvSpPr>
          <p:nvPr userDrawn="1"/>
        </p:nvSpPr>
        <p:spPr bwMode="auto">
          <a:xfrm>
            <a:off x="5888038" y="42545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3" name="Oval 169"/>
          <p:cNvSpPr>
            <a:spLocks noChangeArrowheads="1"/>
          </p:cNvSpPr>
          <p:nvPr userDrawn="1"/>
        </p:nvSpPr>
        <p:spPr bwMode="auto">
          <a:xfrm>
            <a:off x="6149975" y="14922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4" name="Oval 170"/>
          <p:cNvSpPr>
            <a:spLocks noChangeArrowheads="1"/>
          </p:cNvSpPr>
          <p:nvPr userDrawn="1"/>
        </p:nvSpPr>
        <p:spPr bwMode="auto">
          <a:xfrm>
            <a:off x="6454775" y="4445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5" name="Oval 171"/>
          <p:cNvSpPr>
            <a:spLocks noChangeArrowheads="1"/>
          </p:cNvSpPr>
          <p:nvPr userDrawn="1"/>
        </p:nvSpPr>
        <p:spPr bwMode="auto">
          <a:xfrm>
            <a:off x="6802438" y="43021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6" name="Oval 172"/>
          <p:cNvSpPr>
            <a:spLocks noChangeArrowheads="1"/>
          </p:cNvSpPr>
          <p:nvPr userDrawn="1"/>
        </p:nvSpPr>
        <p:spPr bwMode="auto">
          <a:xfrm>
            <a:off x="6572250" y="230188"/>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7" name="Oval 173"/>
          <p:cNvSpPr>
            <a:spLocks noChangeArrowheads="1"/>
          </p:cNvSpPr>
          <p:nvPr userDrawn="1"/>
        </p:nvSpPr>
        <p:spPr bwMode="auto">
          <a:xfrm>
            <a:off x="6223000" y="116522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8" name="Oval 174"/>
          <p:cNvSpPr>
            <a:spLocks noChangeArrowheads="1"/>
          </p:cNvSpPr>
          <p:nvPr userDrawn="1"/>
        </p:nvSpPr>
        <p:spPr bwMode="auto">
          <a:xfrm>
            <a:off x="6737350" y="1074738"/>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9" name="Oval 175"/>
          <p:cNvSpPr>
            <a:spLocks noChangeArrowheads="1"/>
          </p:cNvSpPr>
          <p:nvPr userDrawn="1"/>
        </p:nvSpPr>
        <p:spPr bwMode="auto">
          <a:xfrm>
            <a:off x="7440613" y="92868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0" name="Oval 176"/>
          <p:cNvSpPr>
            <a:spLocks noChangeArrowheads="1"/>
          </p:cNvSpPr>
          <p:nvPr userDrawn="1"/>
        </p:nvSpPr>
        <p:spPr bwMode="auto">
          <a:xfrm>
            <a:off x="7275513" y="6096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1" name="Oval 177"/>
          <p:cNvSpPr>
            <a:spLocks noChangeArrowheads="1"/>
          </p:cNvSpPr>
          <p:nvPr userDrawn="1"/>
        </p:nvSpPr>
        <p:spPr bwMode="auto">
          <a:xfrm>
            <a:off x="7858125" y="140335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2" name="Freeform 178"/>
          <p:cNvSpPr>
            <a:spLocks/>
          </p:cNvSpPr>
          <p:nvPr userDrawn="1"/>
        </p:nvSpPr>
        <p:spPr bwMode="auto">
          <a:xfrm>
            <a:off x="6970713" y="2076450"/>
            <a:ext cx="323850" cy="1365250"/>
          </a:xfrm>
          <a:custGeom>
            <a:avLst/>
            <a:gdLst>
              <a:gd name="T0" fmla="*/ 204 w 204"/>
              <a:gd name="T1" fmla="*/ 860 h 860"/>
              <a:gd name="T2" fmla="*/ 183 w 204"/>
              <a:gd name="T3" fmla="*/ 831 h 860"/>
              <a:gd name="T4" fmla="*/ 157 w 204"/>
              <a:gd name="T5" fmla="*/ 788 h 860"/>
              <a:gd name="T6" fmla="*/ 133 w 204"/>
              <a:gd name="T7" fmla="*/ 722 h 860"/>
              <a:gd name="T8" fmla="*/ 133 w 204"/>
              <a:gd name="T9" fmla="*/ 668 h 860"/>
              <a:gd name="T10" fmla="*/ 133 w 204"/>
              <a:gd name="T11" fmla="*/ 623 h 860"/>
              <a:gd name="T12" fmla="*/ 114 w 204"/>
              <a:gd name="T13" fmla="*/ 576 h 860"/>
              <a:gd name="T14" fmla="*/ 100 w 204"/>
              <a:gd name="T15" fmla="*/ 543 h 860"/>
              <a:gd name="T16" fmla="*/ 105 w 204"/>
              <a:gd name="T17" fmla="*/ 506 h 860"/>
              <a:gd name="T18" fmla="*/ 97 w 204"/>
              <a:gd name="T19" fmla="*/ 486 h 860"/>
              <a:gd name="T20" fmla="*/ 97 w 204"/>
              <a:gd name="T21" fmla="*/ 452 h 860"/>
              <a:gd name="T22" fmla="*/ 109 w 204"/>
              <a:gd name="T23" fmla="*/ 416 h 860"/>
              <a:gd name="T24" fmla="*/ 111 w 204"/>
              <a:gd name="T25" fmla="*/ 380 h 860"/>
              <a:gd name="T26" fmla="*/ 111 w 204"/>
              <a:gd name="T27" fmla="*/ 321 h 860"/>
              <a:gd name="T28" fmla="*/ 108 w 204"/>
              <a:gd name="T29" fmla="*/ 300 h 860"/>
              <a:gd name="T30" fmla="*/ 100 w 204"/>
              <a:gd name="T31" fmla="*/ 279 h 860"/>
              <a:gd name="T32" fmla="*/ 103 w 204"/>
              <a:gd name="T33" fmla="*/ 239 h 860"/>
              <a:gd name="T34" fmla="*/ 87 w 204"/>
              <a:gd name="T35" fmla="*/ 200 h 860"/>
              <a:gd name="T36" fmla="*/ 99 w 204"/>
              <a:gd name="T37" fmla="*/ 170 h 860"/>
              <a:gd name="T38" fmla="*/ 99 w 204"/>
              <a:gd name="T39" fmla="*/ 135 h 860"/>
              <a:gd name="T40" fmla="*/ 90 w 204"/>
              <a:gd name="T41" fmla="*/ 98 h 860"/>
              <a:gd name="T42" fmla="*/ 66 w 204"/>
              <a:gd name="T43" fmla="*/ 75 h 860"/>
              <a:gd name="T44" fmla="*/ 33 w 204"/>
              <a:gd name="T45" fmla="*/ 59 h 860"/>
              <a:gd name="T46" fmla="*/ 13 w 204"/>
              <a:gd name="T47" fmla="*/ 44 h 860"/>
              <a:gd name="T48" fmla="*/ 3 w 204"/>
              <a:gd name="T49" fmla="*/ 21 h 860"/>
              <a:gd name="T50" fmla="*/ 0 w 204"/>
              <a:gd name="T51" fmla="*/ 0 h 8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4" h="860">
                <a:moveTo>
                  <a:pt x="204" y="860"/>
                </a:moveTo>
                <a:cubicBezTo>
                  <a:pt x="197" y="851"/>
                  <a:pt x="191" y="843"/>
                  <a:pt x="183" y="831"/>
                </a:cubicBezTo>
                <a:cubicBezTo>
                  <a:pt x="175" y="819"/>
                  <a:pt x="165" y="806"/>
                  <a:pt x="157" y="788"/>
                </a:cubicBezTo>
                <a:cubicBezTo>
                  <a:pt x="149" y="770"/>
                  <a:pt x="137" y="742"/>
                  <a:pt x="133" y="722"/>
                </a:cubicBezTo>
                <a:cubicBezTo>
                  <a:pt x="129" y="702"/>
                  <a:pt x="133" y="684"/>
                  <a:pt x="133" y="668"/>
                </a:cubicBezTo>
                <a:cubicBezTo>
                  <a:pt x="133" y="652"/>
                  <a:pt x="136" y="638"/>
                  <a:pt x="133" y="623"/>
                </a:cubicBezTo>
                <a:cubicBezTo>
                  <a:pt x="130" y="608"/>
                  <a:pt x="119" y="589"/>
                  <a:pt x="114" y="576"/>
                </a:cubicBezTo>
                <a:cubicBezTo>
                  <a:pt x="109" y="563"/>
                  <a:pt x="101" y="555"/>
                  <a:pt x="100" y="543"/>
                </a:cubicBezTo>
                <a:cubicBezTo>
                  <a:pt x="99" y="531"/>
                  <a:pt x="105" y="515"/>
                  <a:pt x="105" y="506"/>
                </a:cubicBezTo>
                <a:cubicBezTo>
                  <a:pt x="105" y="497"/>
                  <a:pt x="98" y="495"/>
                  <a:pt x="97" y="486"/>
                </a:cubicBezTo>
                <a:cubicBezTo>
                  <a:pt x="96" y="477"/>
                  <a:pt x="95" y="464"/>
                  <a:pt x="97" y="452"/>
                </a:cubicBezTo>
                <a:cubicBezTo>
                  <a:pt x="99" y="440"/>
                  <a:pt x="107" y="428"/>
                  <a:pt x="109" y="416"/>
                </a:cubicBezTo>
                <a:cubicBezTo>
                  <a:pt x="111" y="404"/>
                  <a:pt x="111" y="396"/>
                  <a:pt x="111" y="380"/>
                </a:cubicBezTo>
                <a:cubicBezTo>
                  <a:pt x="111" y="364"/>
                  <a:pt x="111" y="334"/>
                  <a:pt x="111" y="321"/>
                </a:cubicBezTo>
                <a:cubicBezTo>
                  <a:pt x="111" y="308"/>
                  <a:pt x="110" y="307"/>
                  <a:pt x="108" y="300"/>
                </a:cubicBezTo>
                <a:cubicBezTo>
                  <a:pt x="106" y="293"/>
                  <a:pt x="101" y="289"/>
                  <a:pt x="100" y="279"/>
                </a:cubicBezTo>
                <a:cubicBezTo>
                  <a:pt x="99" y="269"/>
                  <a:pt x="105" y="252"/>
                  <a:pt x="103" y="239"/>
                </a:cubicBezTo>
                <a:cubicBezTo>
                  <a:pt x="101" y="226"/>
                  <a:pt x="88" y="211"/>
                  <a:pt x="87" y="200"/>
                </a:cubicBezTo>
                <a:cubicBezTo>
                  <a:pt x="86" y="189"/>
                  <a:pt x="97" y="181"/>
                  <a:pt x="99" y="170"/>
                </a:cubicBezTo>
                <a:cubicBezTo>
                  <a:pt x="101" y="159"/>
                  <a:pt x="101" y="147"/>
                  <a:pt x="99" y="135"/>
                </a:cubicBezTo>
                <a:cubicBezTo>
                  <a:pt x="97" y="123"/>
                  <a:pt x="95" y="108"/>
                  <a:pt x="90" y="98"/>
                </a:cubicBezTo>
                <a:cubicBezTo>
                  <a:pt x="85" y="88"/>
                  <a:pt x="75" y="81"/>
                  <a:pt x="66" y="75"/>
                </a:cubicBezTo>
                <a:cubicBezTo>
                  <a:pt x="57" y="69"/>
                  <a:pt x="42" y="64"/>
                  <a:pt x="33" y="59"/>
                </a:cubicBezTo>
                <a:cubicBezTo>
                  <a:pt x="24" y="54"/>
                  <a:pt x="18" y="50"/>
                  <a:pt x="13" y="44"/>
                </a:cubicBezTo>
                <a:cubicBezTo>
                  <a:pt x="8" y="38"/>
                  <a:pt x="5" y="28"/>
                  <a:pt x="3" y="21"/>
                </a:cubicBezTo>
                <a:cubicBezTo>
                  <a:pt x="1" y="14"/>
                  <a:pt x="0" y="7"/>
                  <a:pt x="0" y="0"/>
                </a:cubicBezTo>
              </a:path>
            </a:pathLst>
          </a:custGeom>
          <a:noFill/>
          <a:ln w="127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3" name="Freeform 179"/>
          <p:cNvSpPr>
            <a:spLocks/>
          </p:cNvSpPr>
          <p:nvPr userDrawn="1"/>
        </p:nvSpPr>
        <p:spPr bwMode="auto">
          <a:xfrm>
            <a:off x="6365875" y="2941638"/>
            <a:ext cx="811213" cy="177800"/>
          </a:xfrm>
          <a:custGeom>
            <a:avLst/>
            <a:gdLst>
              <a:gd name="T0" fmla="*/ 511 w 511"/>
              <a:gd name="T1" fmla="*/ 112 h 112"/>
              <a:gd name="T2" fmla="*/ 475 w 511"/>
              <a:gd name="T3" fmla="*/ 91 h 112"/>
              <a:gd name="T4" fmla="*/ 450 w 511"/>
              <a:gd name="T5" fmla="*/ 73 h 112"/>
              <a:gd name="T6" fmla="*/ 418 w 511"/>
              <a:gd name="T7" fmla="*/ 54 h 112"/>
              <a:gd name="T8" fmla="*/ 381 w 511"/>
              <a:gd name="T9" fmla="*/ 42 h 112"/>
              <a:gd name="T10" fmla="*/ 357 w 511"/>
              <a:gd name="T11" fmla="*/ 37 h 112"/>
              <a:gd name="T12" fmla="*/ 342 w 511"/>
              <a:gd name="T13" fmla="*/ 13 h 112"/>
              <a:gd name="T14" fmla="*/ 321 w 511"/>
              <a:gd name="T15" fmla="*/ 1 h 112"/>
              <a:gd name="T16" fmla="*/ 303 w 511"/>
              <a:gd name="T17" fmla="*/ 7 h 112"/>
              <a:gd name="T18" fmla="*/ 283 w 511"/>
              <a:gd name="T19" fmla="*/ 19 h 112"/>
              <a:gd name="T20" fmla="*/ 274 w 511"/>
              <a:gd name="T21" fmla="*/ 27 h 112"/>
              <a:gd name="T22" fmla="*/ 255 w 511"/>
              <a:gd name="T23" fmla="*/ 31 h 112"/>
              <a:gd name="T24" fmla="*/ 237 w 511"/>
              <a:gd name="T25" fmla="*/ 45 h 112"/>
              <a:gd name="T26" fmla="*/ 222 w 511"/>
              <a:gd name="T27" fmla="*/ 45 h 112"/>
              <a:gd name="T28" fmla="*/ 199 w 511"/>
              <a:gd name="T29" fmla="*/ 28 h 112"/>
              <a:gd name="T30" fmla="*/ 180 w 511"/>
              <a:gd name="T31" fmla="*/ 37 h 112"/>
              <a:gd name="T32" fmla="*/ 171 w 511"/>
              <a:gd name="T33" fmla="*/ 60 h 112"/>
              <a:gd name="T34" fmla="*/ 159 w 511"/>
              <a:gd name="T35" fmla="*/ 73 h 112"/>
              <a:gd name="T36" fmla="*/ 133 w 511"/>
              <a:gd name="T37" fmla="*/ 69 h 112"/>
              <a:gd name="T38" fmla="*/ 112 w 511"/>
              <a:gd name="T39" fmla="*/ 67 h 112"/>
              <a:gd name="T40" fmla="*/ 79 w 511"/>
              <a:gd name="T41" fmla="*/ 48 h 112"/>
              <a:gd name="T42" fmla="*/ 63 w 511"/>
              <a:gd name="T43" fmla="*/ 40 h 112"/>
              <a:gd name="T44" fmla="*/ 43 w 511"/>
              <a:gd name="T45" fmla="*/ 36 h 112"/>
              <a:gd name="T46" fmla="*/ 28 w 511"/>
              <a:gd name="T47" fmla="*/ 27 h 112"/>
              <a:gd name="T48" fmla="*/ 13 w 511"/>
              <a:gd name="T49" fmla="*/ 30 h 112"/>
              <a:gd name="T50" fmla="*/ 0 w 511"/>
              <a:gd name="T51" fmla="*/ 3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11" h="112">
                <a:moveTo>
                  <a:pt x="511" y="112"/>
                </a:moveTo>
                <a:cubicBezTo>
                  <a:pt x="498" y="105"/>
                  <a:pt x="485" y="98"/>
                  <a:pt x="475" y="91"/>
                </a:cubicBezTo>
                <a:cubicBezTo>
                  <a:pt x="465" y="84"/>
                  <a:pt x="460" y="79"/>
                  <a:pt x="450" y="73"/>
                </a:cubicBezTo>
                <a:cubicBezTo>
                  <a:pt x="440" y="67"/>
                  <a:pt x="429" y="59"/>
                  <a:pt x="418" y="54"/>
                </a:cubicBezTo>
                <a:cubicBezTo>
                  <a:pt x="407" y="49"/>
                  <a:pt x="391" y="45"/>
                  <a:pt x="381" y="42"/>
                </a:cubicBezTo>
                <a:cubicBezTo>
                  <a:pt x="371" y="39"/>
                  <a:pt x="363" y="42"/>
                  <a:pt x="357" y="37"/>
                </a:cubicBezTo>
                <a:cubicBezTo>
                  <a:pt x="351" y="32"/>
                  <a:pt x="348" y="19"/>
                  <a:pt x="342" y="13"/>
                </a:cubicBezTo>
                <a:cubicBezTo>
                  <a:pt x="336" y="7"/>
                  <a:pt x="327" y="2"/>
                  <a:pt x="321" y="1"/>
                </a:cubicBezTo>
                <a:cubicBezTo>
                  <a:pt x="315" y="0"/>
                  <a:pt x="309" y="4"/>
                  <a:pt x="303" y="7"/>
                </a:cubicBezTo>
                <a:cubicBezTo>
                  <a:pt x="297" y="10"/>
                  <a:pt x="288" y="16"/>
                  <a:pt x="283" y="19"/>
                </a:cubicBezTo>
                <a:cubicBezTo>
                  <a:pt x="278" y="22"/>
                  <a:pt x="279" y="25"/>
                  <a:pt x="274" y="27"/>
                </a:cubicBezTo>
                <a:cubicBezTo>
                  <a:pt x="269" y="29"/>
                  <a:pt x="261" y="28"/>
                  <a:pt x="255" y="31"/>
                </a:cubicBezTo>
                <a:cubicBezTo>
                  <a:pt x="249" y="34"/>
                  <a:pt x="242" y="43"/>
                  <a:pt x="237" y="45"/>
                </a:cubicBezTo>
                <a:cubicBezTo>
                  <a:pt x="232" y="47"/>
                  <a:pt x="228" y="48"/>
                  <a:pt x="222" y="45"/>
                </a:cubicBezTo>
                <a:cubicBezTo>
                  <a:pt x="216" y="42"/>
                  <a:pt x="206" y="29"/>
                  <a:pt x="199" y="28"/>
                </a:cubicBezTo>
                <a:cubicBezTo>
                  <a:pt x="192" y="27"/>
                  <a:pt x="185" y="32"/>
                  <a:pt x="180" y="37"/>
                </a:cubicBezTo>
                <a:cubicBezTo>
                  <a:pt x="175" y="42"/>
                  <a:pt x="174" y="54"/>
                  <a:pt x="171" y="60"/>
                </a:cubicBezTo>
                <a:cubicBezTo>
                  <a:pt x="168" y="66"/>
                  <a:pt x="165" y="72"/>
                  <a:pt x="159" y="73"/>
                </a:cubicBezTo>
                <a:cubicBezTo>
                  <a:pt x="153" y="74"/>
                  <a:pt x="141" y="70"/>
                  <a:pt x="133" y="69"/>
                </a:cubicBezTo>
                <a:cubicBezTo>
                  <a:pt x="125" y="68"/>
                  <a:pt x="121" y="71"/>
                  <a:pt x="112" y="67"/>
                </a:cubicBezTo>
                <a:cubicBezTo>
                  <a:pt x="103" y="63"/>
                  <a:pt x="87" y="52"/>
                  <a:pt x="79" y="48"/>
                </a:cubicBezTo>
                <a:cubicBezTo>
                  <a:pt x="71" y="44"/>
                  <a:pt x="69" y="42"/>
                  <a:pt x="63" y="40"/>
                </a:cubicBezTo>
                <a:cubicBezTo>
                  <a:pt x="57" y="38"/>
                  <a:pt x="49" y="38"/>
                  <a:pt x="43" y="36"/>
                </a:cubicBezTo>
                <a:cubicBezTo>
                  <a:pt x="37" y="34"/>
                  <a:pt x="33" y="28"/>
                  <a:pt x="28" y="27"/>
                </a:cubicBezTo>
                <a:cubicBezTo>
                  <a:pt x="23" y="26"/>
                  <a:pt x="18" y="29"/>
                  <a:pt x="13" y="30"/>
                </a:cubicBezTo>
                <a:cubicBezTo>
                  <a:pt x="8" y="31"/>
                  <a:pt x="4" y="33"/>
                  <a:pt x="0" y="36"/>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 name="Freeform 180"/>
          <p:cNvSpPr>
            <a:spLocks/>
          </p:cNvSpPr>
          <p:nvPr userDrawn="1"/>
        </p:nvSpPr>
        <p:spPr bwMode="auto">
          <a:xfrm>
            <a:off x="5999163" y="2403475"/>
            <a:ext cx="1123950" cy="409575"/>
          </a:xfrm>
          <a:custGeom>
            <a:avLst/>
            <a:gdLst>
              <a:gd name="T0" fmla="*/ 708 w 708"/>
              <a:gd name="T1" fmla="*/ 79 h 258"/>
              <a:gd name="T2" fmla="*/ 675 w 708"/>
              <a:gd name="T3" fmla="*/ 79 h 258"/>
              <a:gd name="T4" fmla="*/ 654 w 708"/>
              <a:gd name="T5" fmla="*/ 79 h 258"/>
              <a:gd name="T6" fmla="*/ 627 w 708"/>
              <a:gd name="T7" fmla="*/ 55 h 258"/>
              <a:gd name="T8" fmla="*/ 607 w 708"/>
              <a:gd name="T9" fmla="*/ 34 h 258"/>
              <a:gd name="T10" fmla="*/ 573 w 708"/>
              <a:gd name="T11" fmla="*/ 28 h 258"/>
              <a:gd name="T12" fmla="*/ 535 w 708"/>
              <a:gd name="T13" fmla="*/ 28 h 258"/>
              <a:gd name="T14" fmla="*/ 522 w 708"/>
              <a:gd name="T15" fmla="*/ 28 h 258"/>
              <a:gd name="T16" fmla="*/ 498 w 708"/>
              <a:gd name="T17" fmla="*/ 18 h 258"/>
              <a:gd name="T18" fmla="*/ 468 w 708"/>
              <a:gd name="T19" fmla="*/ 6 h 258"/>
              <a:gd name="T20" fmla="*/ 438 w 708"/>
              <a:gd name="T21" fmla="*/ 0 h 258"/>
              <a:gd name="T22" fmla="*/ 415 w 708"/>
              <a:gd name="T23" fmla="*/ 4 h 258"/>
              <a:gd name="T24" fmla="*/ 399 w 708"/>
              <a:gd name="T25" fmla="*/ 22 h 258"/>
              <a:gd name="T26" fmla="*/ 385 w 708"/>
              <a:gd name="T27" fmla="*/ 40 h 258"/>
              <a:gd name="T28" fmla="*/ 381 w 708"/>
              <a:gd name="T29" fmla="*/ 61 h 258"/>
              <a:gd name="T30" fmla="*/ 364 w 708"/>
              <a:gd name="T31" fmla="*/ 69 h 258"/>
              <a:gd name="T32" fmla="*/ 336 w 708"/>
              <a:gd name="T33" fmla="*/ 79 h 258"/>
              <a:gd name="T34" fmla="*/ 307 w 708"/>
              <a:gd name="T35" fmla="*/ 84 h 258"/>
              <a:gd name="T36" fmla="*/ 300 w 708"/>
              <a:gd name="T37" fmla="*/ 106 h 258"/>
              <a:gd name="T38" fmla="*/ 280 w 708"/>
              <a:gd name="T39" fmla="*/ 118 h 258"/>
              <a:gd name="T40" fmla="*/ 256 w 708"/>
              <a:gd name="T41" fmla="*/ 129 h 258"/>
              <a:gd name="T42" fmla="*/ 231 w 708"/>
              <a:gd name="T43" fmla="*/ 150 h 258"/>
              <a:gd name="T44" fmla="*/ 216 w 708"/>
              <a:gd name="T45" fmla="*/ 162 h 258"/>
              <a:gd name="T46" fmla="*/ 181 w 708"/>
              <a:gd name="T47" fmla="*/ 163 h 258"/>
              <a:gd name="T48" fmla="*/ 162 w 708"/>
              <a:gd name="T49" fmla="*/ 172 h 258"/>
              <a:gd name="T50" fmla="*/ 148 w 708"/>
              <a:gd name="T51" fmla="*/ 195 h 258"/>
              <a:gd name="T52" fmla="*/ 117 w 708"/>
              <a:gd name="T53" fmla="*/ 196 h 258"/>
              <a:gd name="T54" fmla="*/ 85 w 708"/>
              <a:gd name="T55" fmla="*/ 198 h 258"/>
              <a:gd name="T56" fmla="*/ 46 w 708"/>
              <a:gd name="T57" fmla="*/ 229 h 258"/>
              <a:gd name="T58" fmla="*/ 22 w 708"/>
              <a:gd name="T59" fmla="*/ 247 h 258"/>
              <a:gd name="T60" fmla="*/ 0 w 708"/>
              <a:gd name="T61" fmla="*/ 258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08" h="258">
                <a:moveTo>
                  <a:pt x="708" y="79"/>
                </a:moveTo>
                <a:cubicBezTo>
                  <a:pt x="696" y="79"/>
                  <a:pt x="684" y="79"/>
                  <a:pt x="675" y="79"/>
                </a:cubicBezTo>
                <a:cubicBezTo>
                  <a:pt x="666" y="79"/>
                  <a:pt x="662" y="83"/>
                  <a:pt x="654" y="79"/>
                </a:cubicBezTo>
                <a:cubicBezTo>
                  <a:pt x="646" y="75"/>
                  <a:pt x="635" y="62"/>
                  <a:pt x="627" y="55"/>
                </a:cubicBezTo>
                <a:cubicBezTo>
                  <a:pt x="619" y="48"/>
                  <a:pt x="616" y="38"/>
                  <a:pt x="607" y="34"/>
                </a:cubicBezTo>
                <a:cubicBezTo>
                  <a:pt x="598" y="30"/>
                  <a:pt x="585" y="29"/>
                  <a:pt x="573" y="28"/>
                </a:cubicBezTo>
                <a:cubicBezTo>
                  <a:pt x="561" y="27"/>
                  <a:pt x="543" y="28"/>
                  <a:pt x="535" y="28"/>
                </a:cubicBezTo>
                <a:cubicBezTo>
                  <a:pt x="527" y="28"/>
                  <a:pt x="528" y="30"/>
                  <a:pt x="522" y="28"/>
                </a:cubicBezTo>
                <a:cubicBezTo>
                  <a:pt x="516" y="26"/>
                  <a:pt x="507" y="22"/>
                  <a:pt x="498" y="18"/>
                </a:cubicBezTo>
                <a:cubicBezTo>
                  <a:pt x="489" y="14"/>
                  <a:pt x="478" y="9"/>
                  <a:pt x="468" y="6"/>
                </a:cubicBezTo>
                <a:cubicBezTo>
                  <a:pt x="458" y="3"/>
                  <a:pt x="447" y="0"/>
                  <a:pt x="438" y="0"/>
                </a:cubicBezTo>
                <a:cubicBezTo>
                  <a:pt x="429" y="0"/>
                  <a:pt x="421" y="0"/>
                  <a:pt x="415" y="4"/>
                </a:cubicBezTo>
                <a:cubicBezTo>
                  <a:pt x="409" y="8"/>
                  <a:pt x="404" y="16"/>
                  <a:pt x="399" y="22"/>
                </a:cubicBezTo>
                <a:cubicBezTo>
                  <a:pt x="394" y="28"/>
                  <a:pt x="388" y="34"/>
                  <a:pt x="385" y="40"/>
                </a:cubicBezTo>
                <a:cubicBezTo>
                  <a:pt x="382" y="46"/>
                  <a:pt x="384" y="56"/>
                  <a:pt x="381" y="61"/>
                </a:cubicBezTo>
                <a:cubicBezTo>
                  <a:pt x="378" y="66"/>
                  <a:pt x="371" y="66"/>
                  <a:pt x="364" y="69"/>
                </a:cubicBezTo>
                <a:cubicBezTo>
                  <a:pt x="357" y="72"/>
                  <a:pt x="345" y="77"/>
                  <a:pt x="336" y="79"/>
                </a:cubicBezTo>
                <a:cubicBezTo>
                  <a:pt x="327" y="81"/>
                  <a:pt x="313" y="80"/>
                  <a:pt x="307" y="84"/>
                </a:cubicBezTo>
                <a:cubicBezTo>
                  <a:pt x="301" y="88"/>
                  <a:pt x="305" y="100"/>
                  <a:pt x="300" y="106"/>
                </a:cubicBezTo>
                <a:cubicBezTo>
                  <a:pt x="295" y="112"/>
                  <a:pt x="287" y="114"/>
                  <a:pt x="280" y="118"/>
                </a:cubicBezTo>
                <a:cubicBezTo>
                  <a:pt x="273" y="122"/>
                  <a:pt x="264" y="124"/>
                  <a:pt x="256" y="129"/>
                </a:cubicBezTo>
                <a:cubicBezTo>
                  <a:pt x="248" y="134"/>
                  <a:pt x="238" y="145"/>
                  <a:pt x="231" y="150"/>
                </a:cubicBezTo>
                <a:cubicBezTo>
                  <a:pt x="224" y="155"/>
                  <a:pt x="224" y="160"/>
                  <a:pt x="216" y="162"/>
                </a:cubicBezTo>
                <a:cubicBezTo>
                  <a:pt x="208" y="164"/>
                  <a:pt x="190" y="161"/>
                  <a:pt x="181" y="163"/>
                </a:cubicBezTo>
                <a:cubicBezTo>
                  <a:pt x="172" y="165"/>
                  <a:pt x="167" y="167"/>
                  <a:pt x="162" y="172"/>
                </a:cubicBezTo>
                <a:cubicBezTo>
                  <a:pt x="157" y="177"/>
                  <a:pt x="155" y="191"/>
                  <a:pt x="148" y="195"/>
                </a:cubicBezTo>
                <a:cubicBezTo>
                  <a:pt x="141" y="199"/>
                  <a:pt x="127" y="196"/>
                  <a:pt x="117" y="196"/>
                </a:cubicBezTo>
                <a:cubicBezTo>
                  <a:pt x="107" y="196"/>
                  <a:pt x="97" y="193"/>
                  <a:pt x="85" y="198"/>
                </a:cubicBezTo>
                <a:cubicBezTo>
                  <a:pt x="73" y="203"/>
                  <a:pt x="56" y="221"/>
                  <a:pt x="46" y="229"/>
                </a:cubicBezTo>
                <a:cubicBezTo>
                  <a:pt x="36" y="237"/>
                  <a:pt x="30" y="242"/>
                  <a:pt x="22" y="247"/>
                </a:cubicBezTo>
                <a:cubicBezTo>
                  <a:pt x="14" y="252"/>
                  <a:pt x="2" y="257"/>
                  <a:pt x="0" y="258"/>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5" name="Oval 181"/>
          <p:cNvSpPr>
            <a:spLocks noChangeArrowheads="1"/>
          </p:cNvSpPr>
          <p:nvPr userDrawn="1"/>
        </p:nvSpPr>
        <p:spPr bwMode="auto">
          <a:xfrm>
            <a:off x="8194675" y="88582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6" name="Oval 182"/>
          <p:cNvSpPr>
            <a:spLocks noChangeArrowheads="1"/>
          </p:cNvSpPr>
          <p:nvPr userDrawn="1"/>
        </p:nvSpPr>
        <p:spPr bwMode="auto">
          <a:xfrm>
            <a:off x="7621588" y="10668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7" name="Oval 183"/>
          <p:cNvSpPr>
            <a:spLocks noChangeArrowheads="1"/>
          </p:cNvSpPr>
          <p:nvPr userDrawn="1"/>
        </p:nvSpPr>
        <p:spPr bwMode="auto">
          <a:xfrm>
            <a:off x="7653338" y="20193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8" name="Oval 184"/>
          <p:cNvSpPr>
            <a:spLocks noChangeArrowheads="1"/>
          </p:cNvSpPr>
          <p:nvPr userDrawn="1"/>
        </p:nvSpPr>
        <p:spPr bwMode="auto">
          <a:xfrm>
            <a:off x="7767638" y="239553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9" name="Oval 185"/>
          <p:cNvSpPr>
            <a:spLocks noChangeArrowheads="1"/>
          </p:cNvSpPr>
          <p:nvPr userDrawn="1"/>
        </p:nvSpPr>
        <p:spPr bwMode="auto">
          <a:xfrm>
            <a:off x="7767638" y="317817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0" name="Oval 186"/>
          <p:cNvSpPr>
            <a:spLocks noChangeArrowheads="1"/>
          </p:cNvSpPr>
          <p:nvPr userDrawn="1"/>
        </p:nvSpPr>
        <p:spPr bwMode="auto">
          <a:xfrm>
            <a:off x="7591425" y="298767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1" name="Oval 187"/>
          <p:cNvSpPr>
            <a:spLocks noChangeArrowheads="1"/>
          </p:cNvSpPr>
          <p:nvPr userDrawn="1"/>
        </p:nvSpPr>
        <p:spPr bwMode="auto">
          <a:xfrm>
            <a:off x="7429500" y="316547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2" name="Oval 188"/>
          <p:cNvSpPr>
            <a:spLocks noChangeArrowheads="1"/>
          </p:cNvSpPr>
          <p:nvPr userDrawn="1"/>
        </p:nvSpPr>
        <p:spPr bwMode="auto">
          <a:xfrm>
            <a:off x="7837488" y="350837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3" name="Oval 189"/>
          <p:cNvSpPr>
            <a:spLocks noChangeArrowheads="1"/>
          </p:cNvSpPr>
          <p:nvPr userDrawn="1"/>
        </p:nvSpPr>
        <p:spPr bwMode="auto">
          <a:xfrm>
            <a:off x="7620000" y="4106863"/>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4" name="Oval 190"/>
          <p:cNvSpPr>
            <a:spLocks noChangeArrowheads="1"/>
          </p:cNvSpPr>
          <p:nvPr userDrawn="1"/>
        </p:nvSpPr>
        <p:spPr bwMode="auto">
          <a:xfrm>
            <a:off x="8031163" y="41703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5" name="Oval 191"/>
          <p:cNvSpPr>
            <a:spLocks noChangeArrowheads="1"/>
          </p:cNvSpPr>
          <p:nvPr userDrawn="1"/>
        </p:nvSpPr>
        <p:spPr bwMode="auto">
          <a:xfrm>
            <a:off x="8108950" y="420687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6" name="Oval 192"/>
          <p:cNvSpPr>
            <a:spLocks noChangeArrowheads="1"/>
          </p:cNvSpPr>
          <p:nvPr userDrawn="1"/>
        </p:nvSpPr>
        <p:spPr bwMode="auto">
          <a:xfrm>
            <a:off x="7759700" y="380682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7" name="Text Box 193"/>
          <p:cNvSpPr txBox="1">
            <a:spLocks noChangeArrowheads="1"/>
          </p:cNvSpPr>
          <p:nvPr userDrawn="1"/>
        </p:nvSpPr>
        <p:spPr bwMode="auto">
          <a:xfrm>
            <a:off x="7731125" y="3700463"/>
            <a:ext cx="7270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700"/>
              <a:t>San Ildefonso</a:t>
            </a:r>
          </a:p>
        </p:txBody>
      </p:sp>
      <p:sp>
        <p:nvSpPr>
          <p:cNvPr id="1218" name="Oval 194"/>
          <p:cNvSpPr>
            <a:spLocks noChangeArrowheads="1"/>
          </p:cNvSpPr>
          <p:nvPr userDrawn="1"/>
        </p:nvSpPr>
        <p:spPr bwMode="auto">
          <a:xfrm>
            <a:off x="8085138" y="45894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9" name="Oval 195"/>
          <p:cNvSpPr>
            <a:spLocks noChangeArrowheads="1"/>
          </p:cNvSpPr>
          <p:nvPr userDrawn="1"/>
        </p:nvSpPr>
        <p:spPr bwMode="auto">
          <a:xfrm>
            <a:off x="7867650" y="5259388"/>
            <a:ext cx="82550" cy="825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0" name="Oval 196"/>
          <p:cNvSpPr>
            <a:spLocks noChangeArrowheads="1"/>
          </p:cNvSpPr>
          <p:nvPr userDrawn="1"/>
        </p:nvSpPr>
        <p:spPr bwMode="auto">
          <a:xfrm>
            <a:off x="7888288" y="5280025"/>
            <a:ext cx="42862" cy="4286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1" name="Oval 197"/>
          <p:cNvSpPr>
            <a:spLocks noChangeArrowheads="1"/>
          </p:cNvSpPr>
          <p:nvPr userDrawn="1"/>
        </p:nvSpPr>
        <p:spPr bwMode="auto">
          <a:xfrm>
            <a:off x="7191375" y="4249738"/>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2" name="Oval 198"/>
          <p:cNvSpPr>
            <a:spLocks noChangeArrowheads="1"/>
          </p:cNvSpPr>
          <p:nvPr userDrawn="1"/>
        </p:nvSpPr>
        <p:spPr bwMode="auto">
          <a:xfrm>
            <a:off x="7753350" y="459740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3" name="Oval 199"/>
          <p:cNvSpPr>
            <a:spLocks noChangeArrowheads="1"/>
          </p:cNvSpPr>
          <p:nvPr userDrawn="1"/>
        </p:nvSpPr>
        <p:spPr bwMode="auto">
          <a:xfrm>
            <a:off x="7816850" y="466725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4" name="Oval 200"/>
          <p:cNvSpPr>
            <a:spLocks noChangeArrowheads="1"/>
          </p:cNvSpPr>
          <p:nvPr userDrawn="1"/>
        </p:nvSpPr>
        <p:spPr bwMode="auto">
          <a:xfrm>
            <a:off x="6751638" y="39417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5" name="Oval 201"/>
          <p:cNvSpPr>
            <a:spLocks noChangeArrowheads="1"/>
          </p:cNvSpPr>
          <p:nvPr userDrawn="1"/>
        </p:nvSpPr>
        <p:spPr bwMode="auto">
          <a:xfrm>
            <a:off x="6626225" y="350202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6" name="Oval 202"/>
          <p:cNvSpPr>
            <a:spLocks noChangeArrowheads="1"/>
          </p:cNvSpPr>
          <p:nvPr userDrawn="1"/>
        </p:nvSpPr>
        <p:spPr bwMode="auto">
          <a:xfrm>
            <a:off x="6591300" y="3271838"/>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 name="Oval 203"/>
          <p:cNvSpPr>
            <a:spLocks noChangeArrowheads="1"/>
          </p:cNvSpPr>
          <p:nvPr userDrawn="1"/>
        </p:nvSpPr>
        <p:spPr bwMode="auto">
          <a:xfrm>
            <a:off x="6611938" y="29130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8" name="Oval 204"/>
          <p:cNvSpPr>
            <a:spLocks noChangeArrowheads="1"/>
          </p:cNvSpPr>
          <p:nvPr userDrawn="1"/>
        </p:nvSpPr>
        <p:spPr bwMode="auto">
          <a:xfrm>
            <a:off x="6678613" y="230505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 name="Text Box 205"/>
          <p:cNvSpPr txBox="1">
            <a:spLocks noChangeArrowheads="1"/>
          </p:cNvSpPr>
          <p:nvPr userDrawn="1"/>
        </p:nvSpPr>
        <p:spPr bwMode="auto">
          <a:xfrm>
            <a:off x="6532563" y="115888"/>
            <a:ext cx="6127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Pozorrubio</a:t>
            </a:r>
          </a:p>
        </p:txBody>
      </p:sp>
      <p:sp>
        <p:nvSpPr>
          <p:cNvPr id="1230" name="Text Box 206"/>
          <p:cNvSpPr txBox="1">
            <a:spLocks noChangeArrowheads="1"/>
          </p:cNvSpPr>
          <p:nvPr userDrawn="1"/>
        </p:nvSpPr>
        <p:spPr bwMode="auto">
          <a:xfrm>
            <a:off x="6416675" y="-22225"/>
            <a:ext cx="61277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Alava</a:t>
            </a:r>
          </a:p>
        </p:txBody>
      </p:sp>
      <p:sp>
        <p:nvSpPr>
          <p:cNvPr id="1231" name="Text Box 207"/>
          <p:cNvSpPr txBox="1">
            <a:spLocks noChangeArrowheads="1"/>
          </p:cNvSpPr>
          <p:nvPr userDrawn="1"/>
        </p:nvSpPr>
        <p:spPr bwMode="auto">
          <a:xfrm>
            <a:off x="6081713" y="22225"/>
            <a:ext cx="6127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San Fabian</a:t>
            </a:r>
          </a:p>
        </p:txBody>
      </p:sp>
      <p:sp>
        <p:nvSpPr>
          <p:cNvPr id="1232" name="Text Box 208"/>
          <p:cNvSpPr txBox="1">
            <a:spLocks noChangeArrowheads="1"/>
          </p:cNvSpPr>
          <p:nvPr userDrawn="1"/>
        </p:nvSpPr>
        <p:spPr bwMode="auto">
          <a:xfrm>
            <a:off x="6753225" y="349250"/>
            <a:ext cx="61277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Binalonan</a:t>
            </a:r>
          </a:p>
        </p:txBody>
      </p:sp>
      <p:sp>
        <p:nvSpPr>
          <p:cNvPr id="1233" name="Text Box 209"/>
          <p:cNvSpPr txBox="1">
            <a:spLocks noChangeArrowheads="1"/>
          </p:cNvSpPr>
          <p:nvPr userDrawn="1"/>
        </p:nvSpPr>
        <p:spPr bwMode="auto">
          <a:xfrm>
            <a:off x="7043738" y="584200"/>
            <a:ext cx="61277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Tayug</a:t>
            </a:r>
          </a:p>
        </p:txBody>
      </p:sp>
      <p:sp>
        <p:nvSpPr>
          <p:cNvPr id="1234" name="Text Box 210"/>
          <p:cNvSpPr txBox="1">
            <a:spLocks noChangeArrowheads="1"/>
          </p:cNvSpPr>
          <p:nvPr userDrawn="1"/>
        </p:nvSpPr>
        <p:spPr bwMode="auto">
          <a:xfrm>
            <a:off x="5238750" y="23813"/>
            <a:ext cx="6905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latin typeface="Times New Roman" panose="02020603050405020304" pitchFamily="18" charset="0"/>
              </a:rPr>
              <a:t>Gulf of </a:t>
            </a:r>
          </a:p>
          <a:p>
            <a:r>
              <a:rPr lang="en-US" altLang="en-US" sz="1000" b="1">
                <a:solidFill>
                  <a:schemeClr val="accent2"/>
                </a:solidFill>
                <a:latin typeface="Times New Roman" panose="02020603050405020304" pitchFamily="18" charset="0"/>
              </a:rPr>
              <a:t>Lingayen</a:t>
            </a:r>
          </a:p>
        </p:txBody>
      </p:sp>
      <p:sp>
        <p:nvSpPr>
          <p:cNvPr id="1235" name="Text Box 211"/>
          <p:cNvSpPr txBox="1">
            <a:spLocks noChangeArrowheads="1"/>
          </p:cNvSpPr>
          <p:nvPr userDrawn="1"/>
        </p:nvSpPr>
        <p:spPr bwMode="auto">
          <a:xfrm>
            <a:off x="5761038" y="885825"/>
            <a:ext cx="86042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PANGASINAN</a:t>
            </a:r>
          </a:p>
        </p:txBody>
      </p:sp>
      <p:sp>
        <p:nvSpPr>
          <p:cNvPr id="1236" name="Text Box 212"/>
          <p:cNvSpPr txBox="1">
            <a:spLocks noChangeArrowheads="1"/>
          </p:cNvSpPr>
          <p:nvPr userDrawn="1"/>
        </p:nvSpPr>
        <p:spPr bwMode="auto">
          <a:xfrm rot="3615523">
            <a:off x="5465763" y="889000"/>
            <a:ext cx="6016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700" b="1" i="1">
                <a:solidFill>
                  <a:schemeClr val="accent2"/>
                </a:solidFill>
                <a:latin typeface="Times New Roman" panose="02020603050405020304" pitchFamily="18" charset="0"/>
              </a:rPr>
              <a:t>Agno River</a:t>
            </a:r>
          </a:p>
        </p:txBody>
      </p:sp>
      <p:sp>
        <p:nvSpPr>
          <p:cNvPr id="1237" name="Text Box 213"/>
          <p:cNvSpPr txBox="1">
            <a:spLocks noChangeArrowheads="1"/>
          </p:cNvSpPr>
          <p:nvPr userDrawn="1"/>
        </p:nvSpPr>
        <p:spPr bwMode="auto">
          <a:xfrm>
            <a:off x="5861050" y="342900"/>
            <a:ext cx="61277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Dagupan</a:t>
            </a:r>
          </a:p>
        </p:txBody>
      </p:sp>
      <p:sp>
        <p:nvSpPr>
          <p:cNvPr id="1238" name="Oval 214"/>
          <p:cNvSpPr>
            <a:spLocks noChangeArrowheads="1"/>
          </p:cNvSpPr>
          <p:nvPr userDrawn="1"/>
        </p:nvSpPr>
        <p:spPr bwMode="auto">
          <a:xfrm>
            <a:off x="5778500" y="123190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 name="Text Box 215"/>
          <p:cNvSpPr txBox="1">
            <a:spLocks noChangeArrowheads="1"/>
          </p:cNvSpPr>
          <p:nvPr userDrawn="1"/>
        </p:nvSpPr>
        <p:spPr bwMode="auto">
          <a:xfrm>
            <a:off x="5321300" y="1211263"/>
            <a:ext cx="709613"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Mangataren</a:t>
            </a:r>
          </a:p>
        </p:txBody>
      </p:sp>
      <p:sp>
        <p:nvSpPr>
          <p:cNvPr id="1240" name="Text Box 216"/>
          <p:cNvSpPr txBox="1">
            <a:spLocks noChangeArrowheads="1"/>
          </p:cNvSpPr>
          <p:nvPr userDrawn="1"/>
        </p:nvSpPr>
        <p:spPr bwMode="auto">
          <a:xfrm>
            <a:off x="7162800" y="781050"/>
            <a:ext cx="61277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Humingan</a:t>
            </a:r>
          </a:p>
        </p:txBody>
      </p:sp>
      <p:sp>
        <p:nvSpPr>
          <p:cNvPr id="1241" name="Text Box 217"/>
          <p:cNvSpPr txBox="1">
            <a:spLocks noChangeArrowheads="1"/>
          </p:cNvSpPr>
          <p:nvPr userDrawn="1"/>
        </p:nvSpPr>
        <p:spPr bwMode="auto">
          <a:xfrm>
            <a:off x="6707188" y="998538"/>
            <a:ext cx="6127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Rosales</a:t>
            </a:r>
          </a:p>
        </p:txBody>
      </p:sp>
      <p:sp>
        <p:nvSpPr>
          <p:cNvPr id="1242" name="Text Box 218"/>
          <p:cNvSpPr txBox="1">
            <a:spLocks noChangeArrowheads="1"/>
          </p:cNvSpPr>
          <p:nvPr userDrawn="1"/>
        </p:nvSpPr>
        <p:spPr bwMode="auto">
          <a:xfrm>
            <a:off x="6203950" y="1082675"/>
            <a:ext cx="69373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Bayambang</a:t>
            </a:r>
          </a:p>
        </p:txBody>
      </p:sp>
      <p:sp>
        <p:nvSpPr>
          <p:cNvPr id="1243" name="Text Box 219"/>
          <p:cNvSpPr txBox="1">
            <a:spLocks noChangeArrowheads="1"/>
          </p:cNvSpPr>
          <p:nvPr userDrawn="1"/>
        </p:nvSpPr>
        <p:spPr bwMode="auto">
          <a:xfrm>
            <a:off x="7423150" y="930275"/>
            <a:ext cx="61277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Lupao</a:t>
            </a:r>
          </a:p>
        </p:txBody>
      </p:sp>
      <p:sp>
        <p:nvSpPr>
          <p:cNvPr id="1244" name="Freeform 220"/>
          <p:cNvSpPr>
            <a:spLocks/>
          </p:cNvSpPr>
          <p:nvPr userDrawn="1"/>
        </p:nvSpPr>
        <p:spPr bwMode="auto">
          <a:xfrm>
            <a:off x="7077075" y="612775"/>
            <a:ext cx="966788" cy="1577975"/>
          </a:xfrm>
          <a:custGeom>
            <a:avLst/>
            <a:gdLst>
              <a:gd name="T0" fmla="*/ 2 w 609"/>
              <a:gd name="T1" fmla="*/ 994 h 994"/>
              <a:gd name="T2" fmla="*/ 6 w 609"/>
              <a:gd name="T3" fmla="*/ 973 h 994"/>
              <a:gd name="T4" fmla="*/ 36 w 609"/>
              <a:gd name="T5" fmla="*/ 951 h 994"/>
              <a:gd name="T6" fmla="*/ 38 w 609"/>
              <a:gd name="T7" fmla="*/ 907 h 994"/>
              <a:gd name="T8" fmla="*/ 39 w 609"/>
              <a:gd name="T9" fmla="*/ 891 h 994"/>
              <a:gd name="T10" fmla="*/ 72 w 609"/>
              <a:gd name="T11" fmla="*/ 862 h 994"/>
              <a:gd name="T12" fmla="*/ 90 w 609"/>
              <a:gd name="T13" fmla="*/ 834 h 994"/>
              <a:gd name="T14" fmla="*/ 126 w 609"/>
              <a:gd name="T15" fmla="*/ 826 h 994"/>
              <a:gd name="T16" fmla="*/ 173 w 609"/>
              <a:gd name="T17" fmla="*/ 790 h 994"/>
              <a:gd name="T18" fmla="*/ 203 w 609"/>
              <a:gd name="T19" fmla="*/ 760 h 994"/>
              <a:gd name="T20" fmla="*/ 216 w 609"/>
              <a:gd name="T21" fmla="*/ 717 h 994"/>
              <a:gd name="T22" fmla="*/ 255 w 609"/>
              <a:gd name="T23" fmla="*/ 658 h 994"/>
              <a:gd name="T24" fmla="*/ 258 w 609"/>
              <a:gd name="T25" fmla="*/ 627 h 994"/>
              <a:gd name="T26" fmla="*/ 282 w 609"/>
              <a:gd name="T27" fmla="*/ 594 h 994"/>
              <a:gd name="T28" fmla="*/ 290 w 609"/>
              <a:gd name="T29" fmla="*/ 555 h 994"/>
              <a:gd name="T30" fmla="*/ 308 w 609"/>
              <a:gd name="T31" fmla="*/ 516 h 994"/>
              <a:gd name="T32" fmla="*/ 317 w 609"/>
              <a:gd name="T33" fmla="*/ 481 h 994"/>
              <a:gd name="T34" fmla="*/ 339 w 609"/>
              <a:gd name="T35" fmla="*/ 472 h 994"/>
              <a:gd name="T36" fmla="*/ 366 w 609"/>
              <a:gd name="T37" fmla="*/ 471 h 994"/>
              <a:gd name="T38" fmla="*/ 381 w 609"/>
              <a:gd name="T39" fmla="*/ 468 h 994"/>
              <a:gd name="T40" fmla="*/ 404 w 609"/>
              <a:gd name="T41" fmla="*/ 472 h 994"/>
              <a:gd name="T42" fmla="*/ 434 w 609"/>
              <a:gd name="T43" fmla="*/ 468 h 994"/>
              <a:gd name="T44" fmla="*/ 495 w 609"/>
              <a:gd name="T45" fmla="*/ 487 h 994"/>
              <a:gd name="T46" fmla="*/ 537 w 609"/>
              <a:gd name="T47" fmla="*/ 460 h 994"/>
              <a:gd name="T48" fmla="*/ 567 w 609"/>
              <a:gd name="T49" fmla="*/ 442 h 994"/>
              <a:gd name="T50" fmla="*/ 603 w 609"/>
              <a:gd name="T51" fmla="*/ 427 h 994"/>
              <a:gd name="T52" fmla="*/ 605 w 609"/>
              <a:gd name="T53" fmla="*/ 397 h 994"/>
              <a:gd name="T54" fmla="*/ 594 w 609"/>
              <a:gd name="T55" fmla="*/ 378 h 994"/>
              <a:gd name="T56" fmla="*/ 599 w 609"/>
              <a:gd name="T57" fmla="*/ 352 h 994"/>
              <a:gd name="T58" fmla="*/ 576 w 609"/>
              <a:gd name="T59" fmla="*/ 327 h 994"/>
              <a:gd name="T60" fmla="*/ 572 w 609"/>
              <a:gd name="T61" fmla="*/ 280 h 994"/>
              <a:gd name="T62" fmla="*/ 564 w 609"/>
              <a:gd name="T63" fmla="*/ 234 h 994"/>
              <a:gd name="T64" fmla="*/ 561 w 609"/>
              <a:gd name="T65" fmla="*/ 207 h 994"/>
              <a:gd name="T66" fmla="*/ 558 w 609"/>
              <a:gd name="T67" fmla="*/ 186 h 994"/>
              <a:gd name="T68" fmla="*/ 530 w 609"/>
              <a:gd name="T69" fmla="*/ 157 h 994"/>
              <a:gd name="T70" fmla="*/ 524 w 609"/>
              <a:gd name="T71" fmla="*/ 132 h 994"/>
              <a:gd name="T72" fmla="*/ 530 w 609"/>
              <a:gd name="T73" fmla="*/ 100 h 994"/>
              <a:gd name="T74" fmla="*/ 522 w 609"/>
              <a:gd name="T75" fmla="*/ 66 h 994"/>
              <a:gd name="T76" fmla="*/ 543 w 609"/>
              <a:gd name="T77" fmla="*/ 37 h 994"/>
              <a:gd name="T78" fmla="*/ 591 w 609"/>
              <a:gd name="T79" fmla="*/ 0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09" h="994">
                <a:moveTo>
                  <a:pt x="2" y="994"/>
                </a:moveTo>
                <a:cubicBezTo>
                  <a:pt x="1" y="987"/>
                  <a:pt x="0" y="980"/>
                  <a:pt x="6" y="973"/>
                </a:cubicBezTo>
                <a:cubicBezTo>
                  <a:pt x="12" y="966"/>
                  <a:pt x="31" y="962"/>
                  <a:pt x="36" y="951"/>
                </a:cubicBezTo>
                <a:cubicBezTo>
                  <a:pt x="41" y="940"/>
                  <a:pt x="38" y="917"/>
                  <a:pt x="38" y="907"/>
                </a:cubicBezTo>
                <a:cubicBezTo>
                  <a:pt x="38" y="897"/>
                  <a:pt x="33" y="898"/>
                  <a:pt x="39" y="891"/>
                </a:cubicBezTo>
                <a:cubicBezTo>
                  <a:pt x="45" y="884"/>
                  <a:pt x="64" y="871"/>
                  <a:pt x="72" y="862"/>
                </a:cubicBezTo>
                <a:cubicBezTo>
                  <a:pt x="80" y="853"/>
                  <a:pt x="81" y="840"/>
                  <a:pt x="90" y="834"/>
                </a:cubicBezTo>
                <a:cubicBezTo>
                  <a:pt x="99" y="828"/>
                  <a:pt x="112" y="833"/>
                  <a:pt x="126" y="826"/>
                </a:cubicBezTo>
                <a:cubicBezTo>
                  <a:pt x="140" y="819"/>
                  <a:pt x="160" y="801"/>
                  <a:pt x="173" y="790"/>
                </a:cubicBezTo>
                <a:cubicBezTo>
                  <a:pt x="186" y="779"/>
                  <a:pt x="196" y="772"/>
                  <a:pt x="203" y="760"/>
                </a:cubicBezTo>
                <a:cubicBezTo>
                  <a:pt x="210" y="748"/>
                  <a:pt x="207" y="734"/>
                  <a:pt x="216" y="717"/>
                </a:cubicBezTo>
                <a:cubicBezTo>
                  <a:pt x="225" y="700"/>
                  <a:pt x="248" y="673"/>
                  <a:pt x="255" y="658"/>
                </a:cubicBezTo>
                <a:cubicBezTo>
                  <a:pt x="262" y="643"/>
                  <a:pt x="254" y="638"/>
                  <a:pt x="258" y="627"/>
                </a:cubicBezTo>
                <a:cubicBezTo>
                  <a:pt x="262" y="616"/>
                  <a:pt x="277" y="606"/>
                  <a:pt x="282" y="594"/>
                </a:cubicBezTo>
                <a:cubicBezTo>
                  <a:pt x="287" y="582"/>
                  <a:pt x="286" y="568"/>
                  <a:pt x="290" y="555"/>
                </a:cubicBezTo>
                <a:cubicBezTo>
                  <a:pt x="294" y="542"/>
                  <a:pt x="304" y="528"/>
                  <a:pt x="308" y="516"/>
                </a:cubicBezTo>
                <a:cubicBezTo>
                  <a:pt x="312" y="504"/>
                  <a:pt x="312" y="488"/>
                  <a:pt x="317" y="481"/>
                </a:cubicBezTo>
                <a:cubicBezTo>
                  <a:pt x="322" y="474"/>
                  <a:pt x="331" y="474"/>
                  <a:pt x="339" y="472"/>
                </a:cubicBezTo>
                <a:cubicBezTo>
                  <a:pt x="347" y="470"/>
                  <a:pt x="359" y="472"/>
                  <a:pt x="366" y="471"/>
                </a:cubicBezTo>
                <a:cubicBezTo>
                  <a:pt x="373" y="470"/>
                  <a:pt x="375" y="468"/>
                  <a:pt x="381" y="468"/>
                </a:cubicBezTo>
                <a:cubicBezTo>
                  <a:pt x="387" y="468"/>
                  <a:pt x="395" y="472"/>
                  <a:pt x="404" y="472"/>
                </a:cubicBezTo>
                <a:cubicBezTo>
                  <a:pt x="413" y="472"/>
                  <a:pt x="419" y="466"/>
                  <a:pt x="434" y="468"/>
                </a:cubicBezTo>
                <a:cubicBezTo>
                  <a:pt x="449" y="470"/>
                  <a:pt x="478" y="488"/>
                  <a:pt x="495" y="487"/>
                </a:cubicBezTo>
                <a:cubicBezTo>
                  <a:pt x="512" y="486"/>
                  <a:pt x="525" y="468"/>
                  <a:pt x="537" y="460"/>
                </a:cubicBezTo>
                <a:cubicBezTo>
                  <a:pt x="549" y="452"/>
                  <a:pt x="556" y="447"/>
                  <a:pt x="567" y="442"/>
                </a:cubicBezTo>
                <a:cubicBezTo>
                  <a:pt x="578" y="437"/>
                  <a:pt x="597" y="435"/>
                  <a:pt x="603" y="427"/>
                </a:cubicBezTo>
                <a:cubicBezTo>
                  <a:pt x="609" y="419"/>
                  <a:pt x="606" y="405"/>
                  <a:pt x="605" y="397"/>
                </a:cubicBezTo>
                <a:cubicBezTo>
                  <a:pt x="604" y="389"/>
                  <a:pt x="595" y="385"/>
                  <a:pt x="594" y="378"/>
                </a:cubicBezTo>
                <a:cubicBezTo>
                  <a:pt x="593" y="371"/>
                  <a:pt x="602" y="360"/>
                  <a:pt x="599" y="352"/>
                </a:cubicBezTo>
                <a:cubicBezTo>
                  <a:pt x="596" y="344"/>
                  <a:pt x="580" y="339"/>
                  <a:pt x="576" y="327"/>
                </a:cubicBezTo>
                <a:cubicBezTo>
                  <a:pt x="572" y="315"/>
                  <a:pt x="574" y="296"/>
                  <a:pt x="572" y="280"/>
                </a:cubicBezTo>
                <a:cubicBezTo>
                  <a:pt x="570" y="264"/>
                  <a:pt x="566" y="246"/>
                  <a:pt x="564" y="234"/>
                </a:cubicBezTo>
                <a:cubicBezTo>
                  <a:pt x="562" y="222"/>
                  <a:pt x="562" y="215"/>
                  <a:pt x="561" y="207"/>
                </a:cubicBezTo>
                <a:cubicBezTo>
                  <a:pt x="560" y="199"/>
                  <a:pt x="563" y="194"/>
                  <a:pt x="558" y="186"/>
                </a:cubicBezTo>
                <a:cubicBezTo>
                  <a:pt x="553" y="178"/>
                  <a:pt x="536" y="166"/>
                  <a:pt x="530" y="157"/>
                </a:cubicBezTo>
                <a:cubicBezTo>
                  <a:pt x="524" y="148"/>
                  <a:pt x="524" y="141"/>
                  <a:pt x="524" y="132"/>
                </a:cubicBezTo>
                <a:cubicBezTo>
                  <a:pt x="524" y="123"/>
                  <a:pt x="530" y="111"/>
                  <a:pt x="530" y="100"/>
                </a:cubicBezTo>
                <a:cubicBezTo>
                  <a:pt x="530" y="89"/>
                  <a:pt x="520" y="76"/>
                  <a:pt x="522" y="66"/>
                </a:cubicBezTo>
                <a:cubicBezTo>
                  <a:pt x="524" y="56"/>
                  <a:pt x="532" y="48"/>
                  <a:pt x="543" y="37"/>
                </a:cubicBezTo>
                <a:cubicBezTo>
                  <a:pt x="554" y="26"/>
                  <a:pt x="583" y="6"/>
                  <a:pt x="591" y="0"/>
                </a:cubicBezTo>
              </a:path>
            </a:pathLst>
          </a:custGeom>
          <a:noFill/>
          <a:ln w="127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5" name="Text Box 221"/>
          <p:cNvSpPr txBox="1">
            <a:spLocks noChangeArrowheads="1"/>
          </p:cNvSpPr>
          <p:nvPr userDrawn="1"/>
        </p:nvSpPr>
        <p:spPr bwMode="auto">
          <a:xfrm>
            <a:off x="7631113" y="1377950"/>
            <a:ext cx="61277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San Jose</a:t>
            </a:r>
          </a:p>
        </p:txBody>
      </p:sp>
      <p:sp>
        <p:nvSpPr>
          <p:cNvPr id="1246" name="Text Box 222"/>
          <p:cNvSpPr txBox="1">
            <a:spLocks noChangeArrowheads="1"/>
          </p:cNvSpPr>
          <p:nvPr userDrawn="1"/>
        </p:nvSpPr>
        <p:spPr bwMode="auto">
          <a:xfrm>
            <a:off x="7632700" y="1936750"/>
            <a:ext cx="61277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Talavera</a:t>
            </a:r>
          </a:p>
        </p:txBody>
      </p:sp>
      <p:sp>
        <p:nvSpPr>
          <p:cNvPr id="1247" name="Text Box 223"/>
          <p:cNvSpPr txBox="1">
            <a:spLocks noChangeArrowheads="1"/>
          </p:cNvSpPr>
          <p:nvPr userDrawn="1"/>
        </p:nvSpPr>
        <p:spPr bwMode="auto">
          <a:xfrm>
            <a:off x="7724775" y="2351088"/>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Cabanatuan</a:t>
            </a:r>
          </a:p>
        </p:txBody>
      </p:sp>
      <p:sp>
        <p:nvSpPr>
          <p:cNvPr id="1248" name="Text Box 224"/>
          <p:cNvSpPr txBox="1">
            <a:spLocks noChangeArrowheads="1"/>
          </p:cNvSpPr>
          <p:nvPr userDrawn="1"/>
        </p:nvSpPr>
        <p:spPr bwMode="auto">
          <a:xfrm>
            <a:off x="7404100" y="1647825"/>
            <a:ext cx="87471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NUEVA ECIJA</a:t>
            </a:r>
          </a:p>
        </p:txBody>
      </p:sp>
      <p:sp>
        <p:nvSpPr>
          <p:cNvPr id="1249" name="Text Box 225"/>
          <p:cNvSpPr txBox="1">
            <a:spLocks noChangeArrowheads="1"/>
          </p:cNvSpPr>
          <p:nvPr userDrawn="1"/>
        </p:nvSpPr>
        <p:spPr bwMode="auto">
          <a:xfrm>
            <a:off x="7566025" y="2901950"/>
            <a:ext cx="6699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San Isidro</a:t>
            </a:r>
          </a:p>
        </p:txBody>
      </p:sp>
      <p:sp>
        <p:nvSpPr>
          <p:cNvPr id="1250" name="Text Box 226"/>
          <p:cNvSpPr txBox="1">
            <a:spLocks noChangeArrowheads="1"/>
          </p:cNvSpPr>
          <p:nvPr userDrawn="1"/>
        </p:nvSpPr>
        <p:spPr bwMode="auto">
          <a:xfrm>
            <a:off x="7726363" y="30591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San Roque</a:t>
            </a:r>
          </a:p>
        </p:txBody>
      </p:sp>
      <p:sp>
        <p:nvSpPr>
          <p:cNvPr id="1251" name="Text Box 227"/>
          <p:cNvSpPr txBox="1">
            <a:spLocks noChangeArrowheads="1"/>
          </p:cNvSpPr>
          <p:nvPr userDrawn="1"/>
        </p:nvSpPr>
        <p:spPr bwMode="auto">
          <a:xfrm>
            <a:off x="7380288" y="3051175"/>
            <a:ext cx="6699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Cabiao</a:t>
            </a:r>
          </a:p>
        </p:txBody>
      </p:sp>
      <p:sp>
        <p:nvSpPr>
          <p:cNvPr id="1252" name="Text Box 228"/>
          <p:cNvSpPr txBox="1">
            <a:spLocks noChangeArrowheads="1"/>
          </p:cNvSpPr>
          <p:nvPr userDrawn="1"/>
        </p:nvSpPr>
        <p:spPr bwMode="auto">
          <a:xfrm>
            <a:off x="7807325" y="3436938"/>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San Miguel</a:t>
            </a:r>
          </a:p>
        </p:txBody>
      </p:sp>
      <p:sp>
        <p:nvSpPr>
          <p:cNvPr id="1253" name="Text Box 229"/>
          <p:cNvSpPr txBox="1">
            <a:spLocks noChangeArrowheads="1"/>
          </p:cNvSpPr>
          <p:nvPr userDrawn="1"/>
        </p:nvSpPr>
        <p:spPr bwMode="auto">
          <a:xfrm>
            <a:off x="7297738" y="3490913"/>
            <a:ext cx="669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a:latin typeface="Times New Roman" panose="02020603050405020304" pitchFamily="18" charset="0"/>
              </a:rPr>
              <a:t>Candaba </a:t>
            </a:r>
          </a:p>
          <a:p>
            <a:r>
              <a:rPr lang="en-US" altLang="en-US" sz="700" b="1">
                <a:latin typeface="Times New Roman" panose="02020603050405020304" pitchFamily="18" charset="0"/>
              </a:rPr>
              <a:t>Swamp</a:t>
            </a:r>
          </a:p>
        </p:txBody>
      </p:sp>
      <p:sp>
        <p:nvSpPr>
          <p:cNvPr id="1254" name="Text Box 230"/>
          <p:cNvSpPr txBox="1">
            <a:spLocks noChangeArrowheads="1"/>
          </p:cNvSpPr>
          <p:nvPr userDrawn="1"/>
        </p:nvSpPr>
        <p:spPr bwMode="auto">
          <a:xfrm>
            <a:off x="7577138" y="3997325"/>
            <a:ext cx="6699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Baliuag</a:t>
            </a:r>
          </a:p>
        </p:txBody>
      </p:sp>
      <p:sp>
        <p:nvSpPr>
          <p:cNvPr id="1255" name="Text Box 231"/>
          <p:cNvSpPr txBox="1">
            <a:spLocks noChangeArrowheads="1"/>
          </p:cNvSpPr>
          <p:nvPr userDrawn="1"/>
        </p:nvSpPr>
        <p:spPr bwMode="auto">
          <a:xfrm>
            <a:off x="7977188" y="4029075"/>
            <a:ext cx="6699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Angat</a:t>
            </a:r>
          </a:p>
        </p:txBody>
      </p:sp>
      <p:sp>
        <p:nvSpPr>
          <p:cNvPr id="1256" name="Text Box 232"/>
          <p:cNvSpPr txBox="1">
            <a:spLocks noChangeArrowheads="1"/>
          </p:cNvSpPr>
          <p:nvPr userDrawn="1"/>
        </p:nvSpPr>
        <p:spPr bwMode="auto">
          <a:xfrm>
            <a:off x="8085138" y="411956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Norzagaray</a:t>
            </a:r>
          </a:p>
        </p:txBody>
      </p:sp>
      <p:sp>
        <p:nvSpPr>
          <p:cNvPr id="1257" name="Text Box 233"/>
          <p:cNvSpPr txBox="1">
            <a:spLocks noChangeArrowheads="1"/>
          </p:cNvSpPr>
          <p:nvPr userDrawn="1"/>
        </p:nvSpPr>
        <p:spPr bwMode="auto">
          <a:xfrm>
            <a:off x="8051800" y="4514850"/>
            <a:ext cx="6699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San Jose</a:t>
            </a:r>
          </a:p>
        </p:txBody>
      </p:sp>
      <p:sp>
        <p:nvSpPr>
          <p:cNvPr id="1258" name="Oval 234"/>
          <p:cNvSpPr>
            <a:spLocks noChangeArrowheads="1"/>
          </p:cNvSpPr>
          <p:nvPr userDrawn="1"/>
        </p:nvSpPr>
        <p:spPr bwMode="auto">
          <a:xfrm>
            <a:off x="8110538" y="485457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9" name="Text Box 235"/>
          <p:cNvSpPr txBox="1">
            <a:spLocks noChangeArrowheads="1"/>
          </p:cNvSpPr>
          <p:nvPr userDrawn="1"/>
        </p:nvSpPr>
        <p:spPr bwMode="auto">
          <a:xfrm>
            <a:off x="8042275" y="4714875"/>
            <a:ext cx="6699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Novaliches</a:t>
            </a:r>
          </a:p>
        </p:txBody>
      </p:sp>
      <p:sp>
        <p:nvSpPr>
          <p:cNvPr id="1260" name="Text Box 236"/>
          <p:cNvSpPr txBox="1">
            <a:spLocks noChangeArrowheads="1"/>
          </p:cNvSpPr>
          <p:nvPr userDrawn="1"/>
        </p:nvSpPr>
        <p:spPr bwMode="auto">
          <a:xfrm>
            <a:off x="7780338" y="4592638"/>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Marilao</a:t>
            </a:r>
          </a:p>
        </p:txBody>
      </p:sp>
      <p:sp>
        <p:nvSpPr>
          <p:cNvPr id="1261" name="Text Box 237"/>
          <p:cNvSpPr txBox="1">
            <a:spLocks noChangeArrowheads="1"/>
          </p:cNvSpPr>
          <p:nvPr userDrawn="1"/>
        </p:nvSpPr>
        <p:spPr bwMode="auto">
          <a:xfrm>
            <a:off x="7678738" y="44561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Bocaue</a:t>
            </a:r>
          </a:p>
        </p:txBody>
      </p:sp>
      <p:sp>
        <p:nvSpPr>
          <p:cNvPr id="1262" name="Oval 238"/>
          <p:cNvSpPr>
            <a:spLocks noChangeArrowheads="1"/>
          </p:cNvSpPr>
          <p:nvPr userDrawn="1"/>
        </p:nvSpPr>
        <p:spPr bwMode="auto">
          <a:xfrm>
            <a:off x="7397750" y="4484688"/>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63" name="Text Box 239"/>
          <p:cNvSpPr txBox="1">
            <a:spLocks noChangeArrowheads="1"/>
          </p:cNvSpPr>
          <p:nvPr userDrawn="1"/>
        </p:nvSpPr>
        <p:spPr bwMode="auto">
          <a:xfrm>
            <a:off x="7356475" y="434816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Malolos</a:t>
            </a:r>
          </a:p>
        </p:txBody>
      </p:sp>
      <p:sp>
        <p:nvSpPr>
          <p:cNvPr id="1264" name="Text Box 240"/>
          <p:cNvSpPr txBox="1">
            <a:spLocks noChangeArrowheads="1"/>
          </p:cNvSpPr>
          <p:nvPr userDrawn="1"/>
        </p:nvSpPr>
        <p:spPr bwMode="auto">
          <a:xfrm>
            <a:off x="7148513" y="41386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Calumpit</a:t>
            </a:r>
          </a:p>
        </p:txBody>
      </p:sp>
      <p:sp>
        <p:nvSpPr>
          <p:cNvPr id="1265" name="Oval 241"/>
          <p:cNvSpPr>
            <a:spLocks noChangeArrowheads="1"/>
          </p:cNvSpPr>
          <p:nvPr userDrawn="1"/>
        </p:nvSpPr>
        <p:spPr bwMode="auto">
          <a:xfrm>
            <a:off x="7812088" y="49196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66" name="Text Box 242"/>
          <p:cNvSpPr txBox="1">
            <a:spLocks noChangeArrowheads="1"/>
          </p:cNvSpPr>
          <p:nvPr userDrawn="1"/>
        </p:nvSpPr>
        <p:spPr bwMode="auto">
          <a:xfrm>
            <a:off x="7621588" y="4781550"/>
            <a:ext cx="6699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Polo</a:t>
            </a:r>
          </a:p>
        </p:txBody>
      </p:sp>
      <p:sp>
        <p:nvSpPr>
          <p:cNvPr id="1267" name="Text Box 243"/>
          <p:cNvSpPr txBox="1">
            <a:spLocks noChangeArrowheads="1"/>
          </p:cNvSpPr>
          <p:nvPr userDrawn="1"/>
        </p:nvSpPr>
        <p:spPr bwMode="auto">
          <a:xfrm>
            <a:off x="7431088" y="52054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a:t>MANILA</a:t>
            </a:r>
          </a:p>
        </p:txBody>
      </p:sp>
      <p:sp>
        <p:nvSpPr>
          <p:cNvPr id="1268" name="Text Box 244"/>
          <p:cNvSpPr txBox="1">
            <a:spLocks noChangeArrowheads="1"/>
          </p:cNvSpPr>
          <p:nvPr userDrawn="1"/>
        </p:nvSpPr>
        <p:spPr bwMode="auto">
          <a:xfrm rot="1157402">
            <a:off x="7875588" y="5214938"/>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i="1">
                <a:solidFill>
                  <a:schemeClr val="accent2"/>
                </a:solidFill>
                <a:latin typeface="Times New Roman" panose="02020603050405020304" pitchFamily="18" charset="0"/>
              </a:rPr>
              <a:t>Pasig R.</a:t>
            </a:r>
          </a:p>
        </p:txBody>
      </p:sp>
      <p:sp>
        <p:nvSpPr>
          <p:cNvPr id="1269" name="Oval 245"/>
          <p:cNvSpPr>
            <a:spLocks noChangeArrowheads="1"/>
          </p:cNvSpPr>
          <p:nvPr userDrawn="1"/>
        </p:nvSpPr>
        <p:spPr bwMode="auto">
          <a:xfrm>
            <a:off x="7516813" y="43307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70" name="Text Box 246"/>
          <p:cNvSpPr txBox="1">
            <a:spLocks noChangeArrowheads="1"/>
          </p:cNvSpPr>
          <p:nvPr userDrawn="1"/>
        </p:nvSpPr>
        <p:spPr bwMode="auto">
          <a:xfrm>
            <a:off x="7486650" y="424656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Quingua</a:t>
            </a:r>
          </a:p>
        </p:txBody>
      </p:sp>
      <p:sp>
        <p:nvSpPr>
          <p:cNvPr id="1271" name="Text Box 247"/>
          <p:cNvSpPr txBox="1">
            <a:spLocks noChangeArrowheads="1"/>
          </p:cNvSpPr>
          <p:nvPr userDrawn="1"/>
        </p:nvSpPr>
        <p:spPr bwMode="auto">
          <a:xfrm rot="-4122990">
            <a:off x="6884194" y="3812382"/>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i="1">
                <a:solidFill>
                  <a:schemeClr val="accent2"/>
                </a:solidFill>
                <a:latin typeface="Times New Roman" panose="02020603050405020304" pitchFamily="18" charset="0"/>
              </a:rPr>
              <a:t>Rio Grande</a:t>
            </a:r>
          </a:p>
        </p:txBody>
      </p:sp>
      <p:sp>
        <p:nvSpPr>
          <p:cNvPr id="1272" name="Text Box 248"/>
          <p:cNvSpPr txBox="1">
            <a:spLocks noChangeArrowheads="1"/>
          </p:cNvSpPr>
          <p:nvPr userDrawn="1"/>
        </p:nvSpPr>
        <p:spPr bwMode="auto">
          <a:xfrm rot="-4122990">
            <a:off x="7862888" y="1303338"/>
            <a:ext cx="7127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i="1">
                <a:solidFill>
                  <a:schemeClr val="accent2"/>
                </a:solidFill>
                <a:latin typeface="Times New Roman" panose="02020603050405020304" pitchFamily="18" charset="0"/>
              </a:rPr>
              <a:t>De Pampanga</a:t>
            </a:r>
          </a:p>
        </p:txBody>
      </p:sp>
      <p:sp>
        <p:nvSpPr>
          <p:cNvPr id="1273" name="Text Box 249"/>
          <p:cNvSpPr txBox="1">
            <a:spLocks noChangeArrowheads="1"/>
          </p:cNvSpPr>
          <p:nvPr userDrawn="1"/>
        </p:nvSpPr>
        <p:spPr bwMode="auto">
          <a:xfrm rot="-24419147">
            <a:off x="7387432" y="1910556"/>
            <a:ext cx="1200150"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i="1">
                <a:solidFill>
                  <a:schemeClr val="accent2"/>
                </a:solidFill>
                <a:latin typeface="Times New Roman" panose="02020603050405020304" pitchFamily="18" charset="0"/>
              </a:rPr>
              <a:t>Rio Grande</a:t>
            </a:r>
          </a:p>
        </p:txBody>
      </p:sp>
      <p:sp>
        <p:nvSpPr>
          <p:cNvPr id="1274" name="Text Box 250"/>
          <p:cNvSpPr txBox="1">
            <a:spLocks noChangeArrowheads="1"/>
          </p:cNvSpPr>
          <p:nvPr userDrawn="1"/>
        </p:nvSpPr>
        <p:spPr bwMode="auto">
          <a:xfrm rot="-39116202">
            <a:off x="6742906" y="2240757"/>
            <a:ext cx="5683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i="1">
                <a:solidFill>
                  <a:schemeClr val="accent2"/>
                </a:solidFill>
                <a:latin typeface="Times New Roman" panose="02020603050405020304" pitchFamily="18" charset="0"/>
              </a:rPr>
              <a:t>Rio Chico</a:t>
            </a:r>
          </a:p>
        </p:txBody>
      </p:sp>
      <p:sp>
        <p:nvSpPr>
          <p:cNvPr id="1275" name="Text Box 251"/>
          <p:cNvSpPr txBox="1">
            <a:spLocks noChangeArrowheads="1"/>
          </p:cNvSpPr>
          <p:nvPr userDrawn="1"/>
        </p:nvSpPr>
        <p:spPr bwMode="auto">
          <a:xfrm rot="-39116202">
            <a:off x="6052344" y="1670844"/>
            <a:ext cx="8032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i="1">
                <a:solidFill>
                  <a:schemeClr val="accent2"/>
                </a:solidFill>
                <a:latin typeface="Times New Roman" panose="02020603050405020304" pitchFamily="18" charset="0"/>
              </a:rPr>
              <a:t>Tarlac River</a:t>
            </a:r>
          </a:p>
        </p:txBody>
      </p:sp>
      <p:sp>
        <p:nvSpPr>
          <p:cNvPr id="1276" name="Text Box 252"/>
          <p:cNvSpPr txBox="1">
            <a:spLocks noChangeArrowheads="1"/>
          </p:cNvSpPr>
          <p:nvPr userDrawn="1"/>
        </p:nvSpPr>
        <p:spPr bwMode="auto">
          <a:xfrm>
            <a:off x="6248400" y="-214313"/>
            <a:ext cx="6889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LA UNION</a:t>
            </a:r>
          </a:p>
        </p:txBody>
      </p:sp>
      <p:sp>
        <p:nvSpPr>
          <p:cNvPr id="1277" name="Text Box 253"/>
          <p:cNvSpPr txBox="1">
            <a:spLocks noChangeArrowheads="1"/>
          </p:cNvSpPr>
          <p:nvPr userDrawn="1"/>
        </p:nvSpPr>
        <p:spPr bwMode="auto">
          <a:xfrm>
            <a:off x="6999288" y="46038"/>
            <a:ext cx="6826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BENGUET</a:t>
            </a:r>
          </a:p>
        </p:txBody>
      </p:sp>
      <p:sp>
        <p:nvSpPr>
          <p:cNvPr id="1278" name="Text Box 254"/>
          <p:cNvSpPr txBox="1">
            <a:spLocks noChangeArrowheads="1"/>
          </p:cNvSpPr>
          <p:nvPr userDrawn="1"/>
        </p:nvSpPr>
        <p:spPr bwMode="auto">
          <a:xfrm>
            <a:off x="5648325" y="1968500"/>
            <a:ext cx="6127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TARLAC</a:t>
            </a:r>
          </a:p>
        </p:txBody>
      </p:sp>
      <p:sp>
        <p:nvSpPr>
          <p:cNvPr id="1279" name="Text Box 255"/>
          <p:cNvSpPr txBox="1">
            <a:spLocks noChangeArrowheads="1"/>
          </p:cNvSpPr>
          <p:nvPr userDrawn="1"/>
        </p:nvSpPr>
        <p:spPr bwMode="auto">
          <a:xfrm>
            <a:off x="5133975" y="3289300"/>
            <a:ext cx="7556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ZAMBALES</a:t>
            </a:r>
          </a:p>
        </p:txBody>
      </p:sp>
      <p:sp>
        <p:nvSpPr>
          <p:cNvPr id="1280" name="Text Box 256"/>
          <p:cNvSpPr txBox="1">
            <a:spLocks noChangeArrowheads="1"/>
          </p:cNvSpPr>
          <p:nvPr userDrawn="1"/>
        </p:nvSpPr>
        <p:spPr bwMode="auto">
          <a:xfrm>
            <a:off x="6376988" y="3624263"/>
            <a:ext cx="7747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PAMPANGA</a:t>
            </a:r>
          </a:p>
        </p:txBody>
      </p:sp>
      <p:sp>
        <p:nvSpPr>
          <p:cNvPr id="1281" name="Text Box 257"/>
          <p:cNvSpPr txBox="1">
            <a:spLocks noChangeArrowheads="1"/>
          </p:cNvSpPr>
          <p:nvPr userDrawn="1"/>
        </p:nvSpPr>
        <p:spPr bwMode="auto">
          <a:xfrm>
            <a:off x="6021388" y="5326063"/>
            <a:ext cx="61277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BATAAN</a:t>
            </a:r>
          </a:p>
        </p:txBody>
      </p:sp>
      <p:sp>
        <p:nvSpPr>
          <p:cNvPr id="1282" name="Text Box 258"/>
          <p:cNvSpPr txBox="1">
            <a:spLocks noChangeArrowheads="1"/>
          </p:cNvSpPr>
          <p:nvPr userDrawn="1"/>
        </p:nvSpPr>
        <p:spPr bwMode="auto">
          <a:xfrm>
            <a:off x="7888288" y="3852863"/>
            <a:ext cx="6858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BULACAN</a:t>
            </a:r>
          </a:p>
        </p:txBody>
      </p:sp>
      <p:sp>
        <p:nvSpPr>
          <p:cNvPr id="1283" name="Text Box 259"/>
          <p:cNvSpPr txBox="1">
            <a:spLocks noChangeArrowheads="1"/>
          </p:cNvSpPr>
          <p:nvPr userDrawn="1"/>
        </p:nvSpPr>
        <p:spPr bwMode="auto">
          <a:xfrm>
            <a:off x="7924800" y="4846638"/>
            <a:ext cx="6064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MANILA</a:t>
            </a:r>
          </a:p>
        </p:txBody>
      </p:sp>
      <p:sp>
        <p:nvSpPr>
          <p:cNvPr id="1284" name="Text Box 260"/>
          <p:cNvSpPr txBox="1">
            <a:spLocks noChangeArrowheads="1"/>
          </p:cNvSpPr>
          <p:nvPr userDrawn="1"/>
        </p:nvSpPr>
        <p:spPr bwMode="auto">
          <a:xfrm>
            <a:off x="7366000" y="6162675"/>
            <a:ext cx="579438"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CAVITE</a:t>
            </a:r>
          </a:p>
        </p:txBody>
      </p:sp>
      <p:sp>
        <p:nvSpPr>
          <p:cNvPr id="1285" name="Text Box 261"/>
          <p:cNvSpPr txBox="1">
            <a:spLocks noChangeArrowheads="1"/>
          </p:cNvSpPr>
          <p:nvPr userDrawn="1"/>
        </p:nvSpPr>
        <p:spPr bwMode="auto">
          <a:xfrm>
            <a:off x="8480425" y="5251450"/>
            <a:ext cx="6635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MORONG</a:t>
            </a:r>
          </a:p>
        </p:txBody>
      </p:sp>
      <p:sp>
        <p:nvSpPr>
          <p:cNvPr id="1286" name="Text Box 262"/>
          <p:cNvSpPr txBox="1">
            <a:spLocks noChangeArrowheads="1"/>
          </p:cNvSpPr>
          <p:nvPr userDrawn="1"/>
        </p:nvSpPr>
        <p:spPr bwMode="auto">
          <a:xfrm>
            <a:off x="8229600" y="6675438"/>
            <a:ext cx="623888"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rgbClr val="FF0000"/>
                </a:solidFill>
                <a:latin typeface="Times New Roman" panose="02020603050405020304" pitchFamily="18" charset="0"/>
              </a:rPr>
              <a:t>LAGUNA</a:t>
            </a:r>
          </a:p>
        </p:txBody>
      </p:sp>
      <p:sp>
        <p:nvSpPr>
          <p:cNvPr id="1287" name="Freeform 263"/>
          <p:cNvSpPr>
            <a:spLocks/>
          </p:cNvSpPr>
          <p:nvPr userDrawn="1"/>
        </p:nvSpPr>
        <p:spPr bwMode="auto">
          <a:xfrm>
            <a:off x="8734425" y="5932488"/>
            <a:ext cx="185738" cy="420687"/>
          </a:xfrm>
          <a:custGeom>
            <a:avLst/>
            <a:gdLst>
              <a:gd name="T0" fmla="*/ 23 w 117"/>
              <a:gd name="T1" fmla="*/ 0 h 265"/>
              <a:gd name="T2" fmla="*/ 18 w 117"/>
              <a:gd name="T3" fmla="*/ 40 h 265"/>
              <a:gd name="T4" fmla="*/ 8 w 117"/>
              <a:gd name="T5" fmla="*/ 100 h 265"/>
              <a:gd name="T6" fmla="*/ 6 w 117"/>
              <a:gd name="T7" fmla="*/ 181 h 265"/>
              <a:gd name="T8" fmla="*/ 47 w 117"/>
              <a:gd name="T9" fmla="*/ 264 h 265"/>
              <a:gd name="T10" fmla="*/ 69 w 117"/>
              <a:gd name="T11" fmla="*/ 265 h 265"/>
              <a:gd name="T12" fmla="*/ 71 w 117"/>
              <a:gd name="T13" fmla="*/ 162 h 265"/>
              <a:gd name="T14" fmla="*/ 110 w 117"/>
              <a:gd name="T15" fmla="*/ 166 h 265"/>
              <a:gd name="T16" fmla="*/ 111 w 117"/>
              <a:gd name="T17" fmla="*/ 151 h 265"/>
              <a:gd name="T18" fmla="*/ 74 w 117"/>
              <a:gd name="T19" fmla="*/ 112 h 265"/>
              <a:gd name="T20" fmla="*/ 68 w 117"/>
              <a:gd name="T21" fmla="*/ 39 h 265"/>
              <a:gd name="T22" fmla="*/ 23 w 117"/>
              <a:gd name="T23"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 h="265">
                <a:moveTo>
                  <a:pt x="23" y="0"/>
                </a:moveTo>
                <a:cubicBezTo>
                  <a:pt x="15" y="0"/>
                  <a:pt x="20" y="23"/>
                  <a:pt x="18" y="40"/>
                </a:cubicBezTo>
                <a:cubicBezTo>
                  <a:pt x="16" y="57"/>
                  <a:pt x="10" y="77"/>
                  <a:pt x="8" y="100"/>
                </a:cubicBezTo>
                <a:cubicBezTo>
                  <a:pt x="6" y="123"/>
                  <a:pt x="0" y="154"/>
                  <a:pt x="6" y="181"/>
                </a:cubicBezTo>
                <a:cubicBezTo>
                  <a:pt x="12" y="208"/>
                  <a:pt x="37" y="250"/>
                  <a:pt x="47" y="264"/>
                </a:cubicBezTo>
                <a:lnTo>
                  <a:pt x="69" y="265"/>
                </a:lnTo>
                <a:cubicBezTo>
                  <a:pt x="73" y="248"/>
                  <a:pt x="64" y="179"/>
                  <a:pt x="71" y="162"/>
                </a:cubicBezTo>
                <a:cubicBezTo>
                  <a:pt x="78" y="145"/>
                  <a:pt x="103" y="168"/>
                  <a:pt x="110" y="166"/>
                </a:cubicBezTo>
                <a:cubicBezTo>
                  <a:pt x="117" y="164"/>
                  <a:pt x="117" y="160"/>
                  <a:pt x="111" y="151"/>
                </a:cubicBezTo>
                <a:cubicBezTo>
                  <a:pt x="105" y="142"/>
                  <a:pt x="81" y="131"/>
                  <a:pt x="74" y="112"/>
                </a:cubicBezTo>
                <a:cubicBezTo>
                  <a:pt x="67" y="93"/>
                  <a:pt x="76" y="58"/>
                  <a:pt x="68" y="39"/>
                </a:cubicBezTo>
                <a:cubicBezTo>
                  <a:pt x="60" y="20"/>
                  <a:pt x="32" y="3"/>
                  <a:pt x="23" y="0"/>
                </a:cubicBezTo>
                <a:close/>
              </a:path>
            </a:pathLst>
          </a:custGeom>
          <a:solidFill>
            <a:schemeClr val="bg1"/>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88" name="Text Box 264"/>
          <p:cNvSpPr txBox="1">
            <a:spLocks noChangeArrowheads="1"/>
          </p:cNvSpPr>
          <p:nvPr userDrawn="1"/>
        </p:nvSpPr>
        <p:spPr bwMode="auto">
          <a:xfrm>
            <a:off x="5014913" y="4697413"/>
            <a:ext cx="5476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latin typeface="Times New Roman" panose="02020603050405020304" pitchFamily="18" charset="0"/>
              </a:rPr>
              <a:t>Subic</a:t>
            </a:r>
          </a:p>
          <a:p>
            <a:r>
              <a:rPr lang="en-US" altLang="en-US" sz="1200" b="1">
                <a:solidFill>
                  <a:schemeClr val="accent2"/>
                </a:solidFill>
                <a:latin typeface="Times New Roman" panose="02020603050405020304" pitchFamily="18" charset="0"/>
              </a:rPr>
              <a:t> Bay</a:t>
            </a:r>
          </a:p>
        </p:txBody>
      </p:sp>
      <p:sp>
        <p:nvSpPr>
          <p:cNvPr id="1289" name="Text Box 265"/>
          <p:cNvSpPr txBox="1">
            <a:spLocks noChangeArrowheads="1"/>
          </p:cNvSpPr>
          <p:nvPr userDrawn="1"/>
        </p:nvSpPr>
        <p:spPr bwMode="auto">
          <a:xfrm>
            <a:off x="6719888" y="5106988"/>
            <a:ext cx="8064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latin typeface="Times New Roman" panose="02020603050405020304" pitchFamily="18" charset="0"/>
              </a:rPr>
              <a:t>Manila</a:t>
            </a:r>
          </a:p>
          <a:p>
            <a:pPr algn="ctr"/>
            <a:r>
              <a:rPr lang="en-US" altLang="en-US" sz="1600" b="1">
                <a:solidFill>
                  <a:schemeClr val="accent2"/>
                </a:solidFill>
                <a:latin typeface="Times New Roman" panose="02020603050405020304" pitchFamily="18" charset="0"/>
              </a:rPr>
              <a:t>Bay</a:t>
            </a:r>
          </a:p>
        </p:txBody>
      </p:sp>
      <p:sp>
        <p:nvSpPr>
          <p:cNvPr id="1290" name="Text Box 266"/>
          <p:cNvSpPr txBox="1">
            <a:spLocks noChangeArrowheads="1"/>
          </p:cNvSpPr>
          <p:nvPr userDrawn="1"/>
        </p:nvSpPr>
        <p:spPr bwMode="auto">
          <a:xfrm>
            <a:off x="8129588" y="5746750"/>
            <a:ext cx="68262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1200" b="1">
                <a:solidFill>
                  <a:schemeClr val="accent2"/>
                </a:solidFill>
                <a:latin typeface="Times New Roman" panose="02020603050405020304" pitchFamily="18" charset="0"/>
              </a:rPr>
              <a:t>Laguna</a:t>
            </a:r>
          </a:p>
          <a:p>
            <a:pPr algn="r"/>
            <a:r>
              <a:rPr lang="en-US" altLang="en-US" sz="1200" b="1">
                <a:solidFill>
                  <a:schemeClr val="accent2"/>
                </a:solidFill>
                <a:latin typeface="Times New Roman" panose="02020603050405020304" pitchFamily="18" charset="0"/>
              </a:rPr>
              <a:t>De </a:t>
            </a:r>
          </a:p>
          <a:p>
            <a:pPr algn="r"/>
            <a:r>
              <a:rPr lang="en-US" altLang="en-US" sz="1200" b="1">
                <a:solidFill>
                  <a:schemeClr val="accent2"/>
                </a:solidFill>
                <a:latin typeface="Times New Roman" panose="02020603050405020304" pitchFamily="18" charset="0"/>
              </a:rPr>
              <a:t>Bay</a:t>
            </a:r>
          </a:p>
        </p:txBody>
      </p:sp>
      <p:sp>
        <p:nvSpPr>
          <p:cNvPr id="1291" name="Text Box 267"/>
          <p:cNvSpPr txBox="1">
            <a:spLocks noChangeArrowheads="1"/>
          </p:cNvSpPr>
          <p:nvPr userDrawn="1"/>
        </p:nvSpPr>
        <p:spPr bwMode="auto">
          <a:xfrm>
            <a:off x="6323013" y="3817938"/>
            <a:ext cx="796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San</a:t>
            </a:r>
          </a:p>
          <a:p>
            <a:r>
              <a:rPr lang="en-US" altLang="en-US" sz="700"/>
              <a:t>Fernando</a:t>
            </a:r>
          </a:p>
        </p:txBody>
      </p:sp>
      <p:sp>
        <p:nvSpPr>
          <p:cNvPr id="1292" name="Text Box 268"/>
          <p:cNvSpPr txBox="1">
            <a:spLocks noChangeArrowheads="1"/>
          </p:cNvSpPr>
          <p:nvPr userDrawn="1"/>
        </p:nvSpPr>
        <p:spPr bwMode="auto">
          <a:xfrm>
            <a:off x="6586538" y="3421063"/>
            <a:ext cx="796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Angeles</a:t>
            </a:r>
          </a:p>
        </p:txBody>
      </p:sp>
      <p:sp>
        <p:nvSpPr>
          <p:cNvPr id="1293" name="Text Box 269"/>
          <p:cNvSpPr txBox="1">
            <a:spLocks noChangeArrowheads="1"/>
          </p:cNvSpPr>
          <p:nvPr userDrawn="1"/>
        </p:nvSpPr>
        <p:spPr bwMode="auto">
          <a:xfrm>
            <a:off x="6088063" y="2992438"/>
            <a:ext cx="796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Bamban</a:t>
            </a:r>
          </a:p>
        </p:txBody>
      </p:sp>
      <p:sp>
        <p:nvSpPr>
          <p:cNvPr id="1294" name="Text Box 270"/>
          <p:cNvSpPr txBox="1">
            <a:spLocks noChangeArrowheads="1"/>
          </p:cNvSpPr>
          <p:nvPr userDrawn="1"/>
        </p:nvSpPr>
        <p:spPr bwMode="auto">
          <a:xfrm>
            <a:off x="6237288" y="2817813"/>
            <a:ext cx="796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Capas</a:t>
            </a:r>
          </a:p>
        </p:txBody>
      </p:sp>
      <p:sp>
        <p:nvSpPr>
          <p:cNvPr id="1295" name="Text Box 271"/>
          <p:cNvSpPr txBox="1">
            <a:spLocks noChangeArrowheads="1"/>
          </p:cNvSpPr>
          <p:nvPr userDrawn="1"/>
        </p:nvSpPr>
        <p:spPr bwMode="auto">
          <a:xfrm>
            <a:off x="6303963" y="2217738"/>
            <a:ext cx="5492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Tarlac</a:t>
            </a:r>
          </a:p>
        </p:txBody>
      </p:sp>
      <p:sp>
        <p:nvSpPr>
          <p:cNvPr id="1296" name="Oval 272"/>
          <p:cNvSpPr>
            <a:spLocks noChangeArrowheads="1"/>
          </p:cNvSpPr>
          <p:nvPr userDrawn="1"/>
        </p:nvSpPr>
        <p:spPr bwMode="auto">
          <a:xfrm>
            <a:off x="7200900" y="350837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7" name="Text Box 273"/>
          <p:cNvSpPr txBox="1">
            <a:spLocks noChangeArrowheads="1"/>
          </p:cNvSpPr>
          <p:nvPr userDrawn="1"/>
        </p:nvSpPr>
        <p:spPr bwMode="auto">
          <a:xfrm>
            <a:off x="6900863" y="3363913"/>
            <a:ext cx="796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Arayat</a:t>
            </a:r>
          </a:p>
        </p:txBody>
      </p:sp>
      <p:sp>
        <p:nvSpPr>
          <p:cNvPr id="1298" name="Oval 274"/>
          <p:cNvSpPr>
            <a:spLocks noChangeArrowheads="1"/>
          </p:cNvSpPr>
          <p:nvPr userDrawn="1"/>
        </p:nvSpPr>
        <p:spPr bwMode="auto">
          <a:xfrm>
            <a:off x="6550025" y="3097213"/>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9" name="Text Box 275"/>
          <p:cNvSpPr txBox="1">
            <a:spLocks noChangeArrowheads="1"/>
          </p:cNvSpPr>
          <p:nvPr userDrawn="1"/>
        </p:nvSpPr>
        <p:spPr bwMode="auto">
          <a:xfrm>
            <a:off x="6059488" y="3189288"/>
            <a:ext cx="796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Mabalacat</a:t>
            </a:r>
          </a:p>
        </p:txBody>
      </p:sp>
      <p:sp>
        <p:nvSpPr>
          <p:cNvPr id="1300" name="Text Box 276"/>
          <p:cNvSpPr txBox="1">
            <a:spLocks noChangeArrowheads="1"/>
          </p:cNvSpPr>
          <p:nvPr userDrawn="1"/>
        </p:nvSpPr>
        <p:spPr bwMode="auto">
          <a:xfrm>
            <a:off x="8093075" y="736600"/>
            <a:ext cx="7334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Carrangian</a:t>
            </a:r>
          </a:p>
        </p:txBody>
      </p:sp>
      <p:sp>
        <p:nvSpPr>
          <p:cNvPr id="1301" name="Oval 277"/>
          <p:cNvSpPr>
            <a:spLocks noChangeArrowheads="1"/>
          </p:cNvSpPr>
          <p:nvPr userDrawn="1"/>
        </p:nvSpPr>
        <p:spPr bwMode="auto">
          <a:xfrm>
            <a:off x="8342313" y="511651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2" name="Oval 278"/>
          <p:cNvSpPr>
            <a:spLocks noChangeArrowheads="1"/>
          </p:cNvSpPr>
          <p:nvPr userDrawn="1"/>
        </p:nvSpPr>
        <p:spPr bwMode="auto">
          <a:xfrm>
            <a:off x="8802688" y="554513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3" name="Oval 279"/>
          <p:cNvSpPr>
            <a:spLocks noChangeArrowheads="1"/>
          </p:cNvSpPr>
          <p:nvPr userDrawn="1"/>
        </p:nvSpPr>
        <p:spPr bwMode="auto">
          <a:xfrm>
            <a:off x="8675688" y="525938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4" name="Oval 280"/>
          <p:cNvSpPr>
            <a:spLocks noChangeArrowheads="1"/>
          </p:cNvSpPr>
          <p:nvPr userDrawn="1"/>
        </p:nvSpPr>
        <p:spPr bwMode="auto">
          <a:xfrm>
            <a:off x="8389938" y="52752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5" name="Oval 281"/>
          <p:cNvSpPr>
            <a:spLocks noChangeArrowheads="1"/>
          </p:cNvSpPr>
          <p:nvPr userDrawn="1"/>
        </p:nvSpPr>
        <p:spPr bwMode="auto">
          <a:xfrm>
            <a:off x="8205788" y="543083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6" name="Oval 282"/>
          <p:cNvSpPr>
            <a:spLocks noChangeArrowheads="1"/>
          </p:cNvSpPr>
          <p:nvPr userDrawn="1"/>
        </p:nvSpPr>
        <p:spPr bwMode="auto">
          <a:xfrm>
            <a:off x="7942263" y="56562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7" name="Oval 283"/>
          <p:cNvSpPr>
            <a:spLocks noChangeArrowheads="1"/>
          </p:cNvSpPr>
          <p:nvPr userDrawn="1"/>
        </p:nvSpPr>
        <p:spPr bwMode="auto">
          <a:xfrm>
            <a:off x="7681913" y="565308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8" name="Oval 284"/>
          <p:cNvSpPr>
            <a:spLocks noChangeArrowheads="1"/>
          </p:cNvSpPr>
          <p:nvPr userDrawn="1"/>
        </p:nvSpPr>
        <p:spPr bwMode="auto">
          <a:xfrm>
            <a:off x="7827963" y="57451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9" name="Oval 285"/>
          <p:cNvSpPr>
            <a:spLocks noChangeArrowheads="1"/>
          </p:cNvSpPr>
          <p:nvPr userDrawn="1"/>
        </p:nvSpPr>
        <p:spPr bwMode="auto">
          <a:xfrm>
            <a:off x="7621588" y="58213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0" name="Oval 286"/>
          <p:cNvSpPr>
            <a:spLocks noChangeArrowheads="1"/>
          </p:cNvSpPr>
          <p:nvPr userDrawn="1"/>
        </p:nvSpPr>
        <p:spPr bwMode="auto">
          <a:xfrm>
            <a:off x="7615238" y="599281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1" name="Oval 287"/>
          <p:cNvSpPr>
            <a:spLocks noChangeArrowheads="1"/>
          </p:cNvSpPr>
          <p:nvPr userDrawn="1"/>
        </p:nvSpPr>
        <p:spPr bwMode="auto">
          <a:xfrm>
            <a:off x="7180263" y="624363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2" name="Oval 288"/>
          <p:cNvSpPr>
            <a:spLocks noChangeArrowheads="1"/>
          </p:cNvSpPr>
          <p:nvPr userDrawn="1"/>
        </p:nvSpPr>
        <p:spPr bwMode="auto">
          <a:xfrm>
            <a:off x="7612063" y="671988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3" name="Oval 289"/>
          <p:cNvSpPr>
            <a:spLocks noChangeArrowheads="1"/>
          </p:cNvSpPr>
          <p:nvPr userDrawn="1"/>
        </p:nvSpPr>
        <p:spPr bwMode="auto">
          <a:xfrm>
            <a:off x="7964488" y="647858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4" name="Oval 290"/>
          <p:cNvSpPr>
            <a:spLocks noChangeArrowheads="1"/>
          </p:cNvSpPr>
          <p:nvPr userDrawn="1"/>
        </p:nvSpPr>
        <p:spPr bwMode="auto">
          <a:xfrm>
            <a:off x="8586788" y="667543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5" name="Oval 291"/>
          <p:cNvSpPr>
            <a:spLocks noChangeArrowheads="1"/>
          </p:cNvSpPr>
          <p:nvPr userDrawn="1"/>
        </p:nvSpPr>
        <p:spPr bwMode="auto">
          <a:xfrm>
            <a:off x="8269288" y="617378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6" name="Oval 292"/>
          <p:cNvSpPr>
            <a:spLocks noChangeArrowheads="1"/>
          </p:cNvSpPr>
          <p:nvPr userDrawn="1"/>
        </p:nvSpPr>
        <p:spPr bwMode="auto">
          <a:xfrm>
            <a:off x="7821613" y="603726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7" name="Text Box 293"/>
          <p:cNvSpPr txBox="1">
            <a:spLocks noChangeArrowheads="1"/>
          </p:cNvSpPr>
          <p:nvPr userDrawn="1"/>
        </p:nvSpPr>
        <p:spPr bwMode="auto">
          <a:xfrm>
            <a:off x="8301038" y="50149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Mariquina</a:t>
            </a:r>
          </a:p>
        </p:txBody>
      </p:sp>
      <p:sp>
        <p:nvSpPr>
          <p:cNvPr id="1318" name="Text Box 294"/>
          <p:cNvSpPr txBox="1">
            <a:spLocks noChangeArrowheads="1"/>
          </p:cNvSpPr>
          <p:nvPr userDrawn="1"/>
        </p:nvSpPr>
        <p:spPr bwMode="auto">
          <a:xfrm>
            <a:off x="8307388" y="51419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Cainta</a:t>
            </a:r>
          </a:p>
        </p:txBody>
      </p:sp>
      <p:sp>
        <p:nvSpPr>
          <p:cNvPr id="1319" name="Text Box 295"/>
          <p:cNvSpPr txBox="1">
            <a:spLocks noChangeArrowheads="1"/>
          </p:cNvSpPr>
          <p:nvPr userDrawn="1"/>
        </p:nvSpPr>
        <p:spPr bwMode="auto">
          <a:xfrm>
            <a:off x="8605838" y="51165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Antipolo</a:t>
            </a:r>
          </a:p>
        </p:txBody>
      </p:sp>
      <p:sp>
        <p:nvSpPr>
          <p:cNvPr id="1320" name="Text Box 296"/>
          <p:cNvSpPr txBox="1">
            <a:spLocks noChangeArrowheads="1"/>
          </p:cNvSpPr>
          <p:nvPr userDrawn="1"/>
        </p:nvSpPr>
        <p:spPr bwMode="auto">
          <a:xfrm>
            <a:off x="8599488" y="53959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Morong</a:t>
            </a:r>
          </a:p>
        </p:txBody>
      </p:sp>
      <p:sp>
        <p:nvSpPr>
          <p:cNvPr id="1321" name="Text Box 297"/>
          <p:cNvSpPr txBox="1">
            <a:spLocks noChangeArrowheads="1"/>
          </p:cNvSpPr>
          <p:nvPr userDrawn="1"/>
        </p:nvSpPr>
        <p:spPr bwMode="auto">
          <a:xfrm>
            <a:off x="8069263" y="541496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Patero</a:t>
            </a:r>
          </a:p>
        </p:txBody>
      </p:sp>
      <p:sp>
        <p:nvSpPr>
          <p:cNvPr id="1322" name="Text Box 298"/>
          <p:cNvSpPr txBox="1">
            <a:spLocks noChangeArrowheads="1"/>
          </p:cNvSpPr>
          <p:nvPr userDrawn="1"/>
        </p:nvSpPr>
        <p:spPr bwMode="auto">
          <a:xfrm>
            <a:off x="7888288" y="5522913"/>
            <a:ext cx="669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Las</a:t>
            </a:r>
          </a:p>
          <a:p>
            <a:r>
              <a:rPr lang="en-US" altLang="en-US" sz="700"/>
              <a:t>Pinas</a:t>
            </a:r>
          </a:p>
        </p:txBody>
      </p:sp>
      <p:sp>
        <p:nvSpPr>
          <p:cNvPr id="1323" name="Text Box 299"/>
          <p:cNvSpPr txBox="1">
            <a:spLocks noChangeArrowheads="1"/>
          </p:cNvSpPr>
          <p:nvPr userDrawn="1"/>
        </p:nvSpPr>
        <p:spPr bwMode="auto">
          <a:xfrm>
            <a:off x="7475538" y="5507038"/>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Cavite</a:t>
            </a:r>
          </a:p>
        </p:txBody>
      </p:sp>
      <p:sp>
        <p:nvSpPr>
          <p:cNvPr id="1324" name="Text Box 300"/>
          <p:cNvSpPr txBox="1">
            <a:spLocks noChangeArrowheads="1"/>
          </p:cNvSpPr>
          <p:nvPr userDrawn="1"/>
        </p:nvSpPr>
        <p:spPr bwMode="auto">
          <a:xfrm>
            <a:off x="7777163" y="56753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Bacoor</a:t>
            </a:r>
          </a:p>
        </p:txBody>
      </p:sp>
      <p:sp>
        <p:nvSpPr>
          <p:cNvPr id="1325" name="Text Box 301"/>
          <p:cNvSpPr txBox="1">
            <a:spLocks noChangeArrowheads="1"/>
          </p:cNvSpPr>
          <p:nvPr userDrawn="1"/>
        </p:nvSpPr>
        <p:spPr bwMode="auto">
          <a:xfrm>
            <a:off x="7580313" y="5751513"/>
            <a:ext cx="66992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Noveleta</a:t>
            </a:r>
          </a:p>
        </p:txBody>
      </p:sp>
      <p:sp>
        <p:nvSpPr>
          <p:cNvPr id="1326" name="Text Box 302"/>
          <p:cNvSpPr txBox="1">
            <a:spLocks noChangeArrowheads="1"/>
          </p:cNvSpPr>
          <p:nvPr userDrawn="1"/>
        </p:nvSpPr>
        <p:spPr bwMode="auto">
          <a:xfrm>
            <a:off x="7567613" y="5868988"/>
            <a:ext cx="9048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San Francisco</a:t>
            </a:r>
          </a:p>
        </p:txBody>
      </p:sp>
      <p:sp>
        <p:nvSpPr>
          <p:cNvPr id="1327" name="Text Box 303"/>
          <p:cNvSpPr txBox="1">
            <a:spLocks noChangeArrowheads="1"/>
          </p:cNvSpPr>
          <p:nvPr userDrawn="1"/>
        </p:nvSpPr>
        <p:spPr bwMode="auto">
          <a:xfrm>
            <a:off x="7773988" y="5942013"/>
            <a:ext cx="9048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Imus</a:t>
            </a:r>
          </a:p>
        </p:txBody>
      </p:sp>
      <p:sp>
        <p:nvSpPr>
          <p:cNvPr id="1328" name="Text Box 304"/>
          <p:cNvSpPr txBox="1">
            <a:spLocks noChangeArrowheads="1"/>
          </p:cNvSpPr>
          <p:nvPr userDrawn="1"/>
        </p:nvSpPr>
        <p:spPr bwMode="auto">
          <a:xfrm>
            <a:off x="7935913" y="6094413"/>
            <a:ext cx="9048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Binan</a:t>
            </a:r>
          </a:p>
        </p:txBody>
      </p:sp>
      <p:sp>
        <p:nvSpPr>
          <p:cNvPr id="1329" name="Text Box 305"/>
          <p:cNvSpPr txBox="1">
            <a:spLocks noChangeArrowheads="1"/>
          </p:cNvSpPr>
          <p:nvPr userDrawn="1"/>
        </p:nvSpPr>
        <p:spPr bwMode="auto">
          <a:xfrm>
            <a:off x="8129588" y="6554788"/>
            <a:ext cx="9048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Calamba</a:t>
            </a:r>
          </a:p>
        </p:txBody>
      </p:sp>
      <p:sp>
        <p:nvSpPr>
          <p:cNvPr id="1330" name="Text Box 306"/>
          <p:cNvSpPr txBox="1">
            <a:spLocks noChangeArrowheads="1"/>
          </p:cNvSpPr>
          <p:nvPr userDrawn="1"/>
        </p:nvSpPr>
        <p:spPr bwMode="auto">
          <a:xfrm>
            <a:off x="7920038" y="6389688"/>
            <a:ext cx="9048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Silang</a:t>
            </a:r>
          </a:p>
        </p:txBody>
      </p:sp>
      <p:sp>
        <p:nvSpPr>
          <p:cNvPr id="1331" name="Text Box 307"/>
          <p:cNvSpPr txBox="1">
            <a:spLocks noChangeArrowheads="1"/>
          </p:cNvSpPr>
          <p:nvPr userDrawn="1"/>
        </p:nvSpPr>
        <p:spPr bwMode="auto">
          <a:xfrm>
            <a:off x="7234238" y="6630988"/>
            <a:ext cx="9048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Indang</a:t>
            </a:r>
          </a:p>
        </p:txBody>
      </p:sp>
      <p:sp>
        <p:nvSpPr>
          <p:cNvPr id="1332" name="Text Box 308"/>
          <p:cNvSpPr txBox="1">
            <a:spLocks noChangeArrowheads="1"/>
          </p:cNvSpPr>
          <p:nvPr userDrawn="1"/>
        </p:nvSpPr>
        <p:spPr bwMode="auto">
          <a:xfrm>
            <a:off x="7027863" y="6221413"/>
            <a:ext cx="9048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Nalo</a:t>
            </a:r>
          </a:p>
        </p:txBody>
      </p:sp>
      <p:sp>
        <p:nvSpPr>
          <p:cNvPr id="1333" name="Oval 309"/>
          <p:cNvSpPr>
            <a:spLocks noChangeArrowheads="1"/>
          </p:cNvSpPr>
          <p:nvPr userDrawn="1"/>
        </p:nvSpPr>
        <p:spPr bwMode="auto">
          <a:xfrm>
            <a:off x="7888288" y="504348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 name="Text Box 310"/>
          <p:cNvSpPr txBox="1">
            <a:spLocks noChangeArrowheads="1"/>
          </p:cNvSpPr>
          <p:nvPr userDrawn="1"/>
        </p:nvSpPr>
        <p:spPr bwMode="auto">
          <a:xfrm>
            <a:off x="7843838" y="4940300"/>
            <a:ext cx="669925"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Caloocan</a:t>
            </a:r>
          </a:p>
        </p:txBody>
      </p:sp>
      <p:sp>
        <p:nvSpPr>
          <p:cNvPr id="1335" name="Text Box 311"/>
          <p:cNvSpPr txBox="1">
            <a:spLocks noChangeArrowheads="1"/>
          </p:cNvSpPr>
          <p:nvPr userDrawn="1"/>
        </p:nvSpPr>
        <p:spPr bwMode="auto">
          <a:xfrm>
            <a:off x="1636713" y="1100138"/>
            <a:ext cx="806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sng">
                <a:latin typeface="Times New Roman" panose="02020603050405020304" pitchFamily="18" charset="0"/>
              </a:rPr>
              <a:t>Luzon</a:t>
            </a:r>
          </a:p>
        </p:txBody>
      </p:sp>
      <p:sp>
        <p:nvSpPr>
          <p:cNvPr id="1336" name="Text Box 312"/>
          <p:cNvSpPr txBox="1">
            <a:spLocks noChangeArrowheads="1"/>
          </p:cNvSpPr>
          <p:nvPr userDrawn="1"/>
        </p:nvSpPr>
        <p:spPr bwMode="auto">
          <a:xfrm>
            <a:off x="1541463" y="2874963"/>
            <a:ext cx="6286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Mindoro</a:t>
            </a:r>
          </a:p>
        </p:txBody>
      </p:sp>
      <p:sp>
        <p:nvSpPr>
          <p:cNvPr id="1337" name="Text Box 313"/>
          <p:cNvSpPr txBox="1">
            <a:spLocks noChangeArrowheads="1"/>
          </p:cNvSpPr>
          <p:nvPr userDrawn="1"/>
        </p:nvSpPr>
        <p:spPr bwMode="auto">
          <a:xfrm>
            <a:off x="2289175" y="3656013"/>
            <a:ext cx="4953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Panay</a:t>
            </a:r>
          </a:p>
        </p:txBody>
      </p:sp>
      <p:sp>
        <p:nvSpPr>
          <p:cNvPr id="1338" name="Text Box 314"/>
          <p:cNvSpPr txBox="1">
            <a:spLocks noChangeArrowheads="1"/>
          </p:cNvSpPr>
          <p:nvPr userDrawn="1"/>
        </p:nvSpPr>
        <p:spPr bwMode="auto">
          <a:xfrm>
            <a:off x="2422525" y="4318000"/>
            <a:ext cx="5524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Negros</a:t>
            </a:r>
          </a:p>
        </p:txBody>
      </p:sp>
      <p:sp>
        <p:nvSpPr>
          <p:cNvPr id="1339" name="Text Box 315"/>
          <p:cNvSpPr txBox="1">
            <a:spLocks noChangeArrowheads="1"/>
          </p:cNvSpPr>
          <p:nvPr userDrawn="1"/>
        </p:nvSpPr>
        <p:spPr bwMode="auto">
          <a:xfrm>
            <a:off x="2922588" y="3941763"/>
            <a:ext cx="4524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Cebu</a:t>
            </a:r>
          </a:p>
        </p:txBody>
      </p:sp>
      <p:sp>
        <p:nvSpPr>
          <p:cNvPr id="1340" name="Text Box 316"/>
          <p:cNvSpPr txBox="1">
            <a:spLocks noChangeArrowheads="1"/>
          </p:cNvSpPr>
          <p:nvPr userDrawn="1"/>
        </p:nvSpPr>
        <p:spPr bwMode="auto">
          <a:xfrm>
            <a:off x="3414713" y="3924300"/>
            <a:ext cx="533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0000"/>
                </a:solidFill>
                <a:latin typeface="Times New Roman" panose="02020603050405020304" pitchFamily="18" charset="0"/>
              </a:rPr>
              <a:t>Leyte</a:t>
            </a:r>
          </a:p>
        </p:txBody>
      </p:sp>
      <p:sp>
        <p:nvSpPr>
          <p:cNvPr id="1341" name="Text Box 317"/>
          <p:cNvSpPr txBox="1">
            <a:spLocks noChangeArrowheads="1"/>
          </p:cNvSpPr>
          <p:nvPr userDrawn="1"/>
        </p:nvSpPr>
        <p:spPr bwMode="auto">
          <a:xfrm>
            <a:off x="3284538" y="3128963"/>
            <a:ext cx="5746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0000"/>
                </a:solidFill>
                <a:latin typeface="Times New Roman" panose="02020603050405020304" pitchFamily="18" charset="0"/>
              </a:rPr>
              <a:t>Samar</a:t>
            </a:r>
          </a:p>
        </p:txBody>
      </p:sp>
      <p:sp>
        <p:nvSpPr>
          <p:cNvPr id="1342" name="Text Box 318"/>
          <p:cNvSpPr txBox="1">
            <a:spLocks noChangeArrowheads="1"/>
          </p:cNvSpPr>
          <p:nvPr userDrawn="1"/>
        </p:nvSpPr>
        <p:spPr bwMode="auto">
          <a:xfrm>
            <a:off x="3298825" y="5167313"/>
            <a:ext cx="1076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u="sng">
                <a:solidFill>
                  <a:srgbClr val="CC00CC"/>
                </a:solidFill>
                <a:latin typeface="Times New Roman" panose="02020603050405020304" pitchFamily="18" charset="0"/>
              </a:rPr>
              <a:t>Mindanao</a:t>
            </a:r>
          </a:p>
        </p:txBody>
      </p:sp>
      <p:sp>
        <p:nvSpPr>
          <p:cNvPr id="1343" name="Text Box 319"/>
          <p:cNvSpPr txBox="1">
            <a:spLocks noChangeArrowheads="1"/>
          </p:cNvSpPr>
          <p:nvPr userDrawn="1"/>
        </p:nvSpPr>
        <p:spPr bwMode="auto">
          <a:xfrm>
            <a:off x="465138" y="4651375"/>
            <a:ext cx="615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Palawan</a:t>
            </a:r>
          </a:p>
        </p:txBody>
      </p:sp>
      <p:sp>
        <p:nvSpPr>
          <p:cNvPr id="1344" name="Text Box 320"/>
          <p:cNvSpPr txBox="1">
            <a:spLocks noChangeArrowheads="1"/>
          </p:cNvSpPr>
          <p:nvPr userDrawn="1"/>
        </p:nvSpPr>
        <p:spPr bwMode="auto">
          <a:xfrm>
            <a:off x="3051175" y="4298950"/>
            <a:ext cx="4937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Bohol</a:t>
            </a:r>
          </a:p>
        </p:txBody>
      </p:sp>
      <p:sp>
        <p:nvSpPr>
          <p:cNvPr id="1345" name="Oval 321"/>
          <p:cNvSpPr>
            <a:spLocks noChangeArrowheads="1"/>
          </p:cNvSpPr>
          <p:nvPr userDrawn="1"/>
        </p:nvSpPr>
        <p:spPr bwMode="auto">
          <a:xfrm>
            <a:off x="2490788" y="399097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6" name="Text Box 322"/>
          <p:cNvSpPr txBox="1">
            <a:spLocks noChangeArrowheads="1"/>
          </p:cNvSpPr>
          <p:nvPr userDrawn="1"/>
        </p:nvSpPr>
        <p:spPr bwMode="auto">
          <a:xfrm>
            <a:off x="2201863" y="3902075"/>
            <a:ext cx="387350"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Iloilo</a:t>
            </a:r>
          </a:p>
        </p:txBody>
      </p:sp>
      <p:sp>
        <p:nvSpPr>
          <p:cNvPr id="1347" name="Oval 323"/>
          <p:cNvSpPr>
            <a:spLocks noChangeArrowheads="1"/>
          </p:cNvSpPr>
          <p:nvPr userDrawn="1"/>
        </p:nvSpPr>
        <p:spPr bwMode="auto">
          <a:xfrm>
            <a:off x="2328863" y="570547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8" name="Text Box 324"/>
          <p:cNvSpPr txBox="1">
            <a:spLocks noChangeArrowheads="1"/>
          </p:cNvSpPr>
          <p:nvPr userDrawn="1"/>
        </p:nvSpPr>
        <p:spPr bwMode="auto">
          <a:xfrm>
            <a:off x="1716088" y="5635625"/>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Zamboanga</a:t>
            </a:r>
          </a:p>
        </p:txBody>
      </p:sp>
      <p:sp>
        <p:nvSpPr>
          <p:cNvPr id="1349" name="Oval 325"/>
          <p:cNvSpPr>
            <a:spLocks noChangeArrowheads="1"/>
          </p:cNvSpPr>
          <p:nvPr userDrawn="1"/>
        </p:nvSpPr>
        <p:spPr bwMode="auto">
          <a:xfrm>
            <a:off x="1828800" y="223837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0" name="Text Box 326"/>
          <p:cNvSpPr txBox="1">
            <a:spLocks noChangeArrowheads="1"/>
          </p:cNvSpPr>
          <p:nvPr userDrawn="1"/>
        </p:nvSpPr>
        <p:spPr bwMode="auto">
          <a:xfrm>
            <a:off x="1773238" y="2101850"/>
            <a:ext cx="4492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Manila</a:t>
            </a:r>
          </a:p>
        </p:txBody>
      </p:sp>
      <p:sp>
        <p:nvSpPr>
          <p:cNvPr id="1351" name="Oval 327"/>
          <p:cNvSpPr>
            <a:spLocks noChangeArrowheads="1"/>
          </p:cNvSpPr>
          <p:nvPr userDrawn="1"/>
        </p:nvSpPr>
        <p:spPr bwMode="auto">
          <a:xfrm>
            <a:off x="2714625" y="405765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2" name="Text Box 328"/>
          <p:cNvSpPr txBox="1">
            <a:spLocks noChangeArrowheads="1"/>
          </p:cNvSpPr>
          <p:nvPr userDrawn="1"/>
        </p:nvSpPr>
        <p:spPr bwMode="auto">
          <a:xfrm>
            <a:off x="2449513" y="4044950"/>
            <a:ext cx="5730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Bacolod</a:t>
            </a:r>
          </a:p>
        </p:txBody>
      </p:sp>
      <p:sp>
        <p:nvSpPr>
          <p:cNvPr id="1353" name="Oval 329"/>
          <p:cNvSpPr>
            <a:spLocks noChangeArrowheads="1"/>
          </p:cNvSpPr>
          <p:nvPr userDrawn="1"/>
        </p:nvSpPr>
        <p:spPr bwMode="auto">
          <a:xfrm>
            <a:off x="3148013" y="417671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4" name="Text Box 330"/>
          <p:cNvSpPr txBox="1">
            <a:spLocks noChangeArrowheads="1"/>
          </p:cNvSpPr>
          <p:nvPr userDrawn="1"/>
        </p:nvSpPr>
        <p:spPr bwMode="auto">
          <a:xfrm>
            <a:off x="3101975" y="4111625"/>
            <a:ext cx="5730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Cebu</a:t>
            </a:r>
          </a:p>
        </p:txBody>
      </p:sp>
      <p:sp>
        <p:nvSpPr>
          <p:cNvPr id="1355" name="Text Box 331"/>
          <p:cNvSpPr txBox="1">
            <a:spLocks noChangeArrowheads="1"/>
          </p:cNvSpPr>
          <p:nvPr userDrawn="1"/>
        </p:nvSpPr>
        <p:spPr bwMode="auto">
          <a:xfrm>
            <a:off x="1790700" y="4059238"/>
            <a:ext cx="8509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u="sng">
                <a:solidFill>
                  <a:srgbClr val="FF6600"/>
                </a:solidFill>
                <a:latin typeface="Times New Roman" panose="02020603050405020304" pitchFamily="18" charset="0"/>
              </a:rPr>
              <a:t>Visayas</a:t>
            </a:r>
          </a:p>
        </p:txBody>
      </p:sp>
      <p:sp>
        <p:nvSpPr>
          <p:cNvPr id="1356" name="Oval 332"/>
          <p:cNvSpPr>
            <a:spLocks noChangeArrowheads="1"/>
          </p:cNvSpPr>
          <p:nvPr userDrawn="1"/>
        </p:nvSpPr>
        <p:spPr bwMode="auto">
          <a:xfrm>
            <a:off x="2830513" y="265747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7" name="Oval 333"/>
          <p:cNvSpPr>
            <a:spLocks noChangeArrowheads="1"/>
          </p:cNvSpPr>
          <p:nvPr userDrawn="1"/>
        </p:nvSpPr>
        <p:spPr bwMode="auto">
          <a:xfrm>
            <a:off x="3040063" y="28956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8" name="Oval 334"/>
          <p:cNvSpPr>
            <a:spLocks noChangeArrowheads="1"/>
          </p:cNvSpPr>
          <p:nvPr userDrawn="1"/>
        </p:nvSpPr>
        <p:spPr bwMode="auto">
          <a:xfrm>
            <a:off x="3163888" y="295275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9" name="Oval 335"/>
          <p:cNvSpPr>
            <a:spLocks noChangeArrowheads="1"/>
          </p:cNvSpPr>
          <p:nvPr userDrawn="1"/>
        </p:nvSpPr>
        <p:spPr bwMode="auto">
          <a:xfrm>
            <a:off x="3427413" y="337185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0" name="Oval 336"/>
          <p:cNvSpPr>
            <a:spLocks noChangeArrowheads="1"/>
          </p:cNvSpPr>
          <p:nvPr userDrawn="1"/>
        </p:nvSpPr>
        <p:spPr bwMode="auto">
          <a:xfrm>
            <a:off x="3589338" y="349885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1" name="Oval 337"/>
          <p:cNvSpPr>
            <a:spLocks noChangeArrowheads="1"/>
          </p:cNvSpPr>
          <p:nvPr userDrawn="1"/>
        </p:nvSpPr>
        <p:spPr bwMode="auto">
          <a:xfrm>
            <a:off x="3611563" y="376872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2" name="Oval 338"/>
          <p:cNvSpPr>
            <a:spLocks noChangeArrowheads="1"/>
          </p:cNvSpPr>
          <p:nvPr userDrawn="1"/>
        </p:nvSpPr>
        <p:spPr bwMode="auto">
          <a:xfrm>
            <a:off x="3494088" y="38735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3" name="Oval 339"/>
          <p:cNvSpPr>
            <a:spLocks noChangeArrowheads="1"/>
          </p:cNvSpPr>
          <p:nvPr userDrawn="1"/>
        </p:nvSpPr>
        <p:spPr bwMode="auto">
          <a:xfrm>
            <a:off x="3903663" y="44831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4" name="Oval 340"/>
          <p:cNvSpPr>
            <a:spLocks noChangeArrowheads="1"/>
          </p:cNvSpPr>
          <p:nvPr userDrawn="1"/>
        </p:nvSpPr>
        <p:spPr bwMode="auto">
          <a:xfrm>
            <a:off x="3465513" y="50292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5" name="Oval 341"/>
          <p:cNvSpPr>
            <a:spLocks noChangeArrowheads="1"/>
          </p:cNvSpPr>
          <p:nvPr userDrawn="1"/>
        </p:nvSpPr>
        <p:spPr bwMode="auto">
          <a:xfrm>
            <a:off x="3325813" y="51181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6" name="Oval 342"/>
          <p:cNvSpPr>
            <a:spLocks noChangeArrowheads="1"/>
          </p:cNvSpPr>
          <p:nvPr userDrawn="1"/>
        </p:nvSpPr>
        <p:spPr bwMode="auto">
          <a:xfrm>
            <a:off x="1849438" y="614362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7" name="Oval 343"/>
          <p:cNvSpPr>
            <a:spLocks noChangeArrowheads="1"/>
          </p:cNvSpPr>
          <p:nvPr userDrawn="1"/>
        </p:nvSpPr>
        <p:spPr bwMode="auto">
          <a:xfrm>
            <a:off x="1265238" y="656272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8" name="Text Box 344"/>
          <p:cNvSpPr txBox="1">
            <a:spLocks noChangeArrowheads="1"/>
          </p:cNvSpPr>
          <p:nvPr userDrawn="1"/>
        </p:nvSpPr>
        <p:spPr bwMode="auto">
          <a:xfrm>
            <a:off x="1182688" y="6588125"/>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Bongao</a:t>
            </a:r>
          </a:p>
        </p:txBody>
      </p:sp>
      <p:sp>
        <p:nvSpPr>
          <p:cNvPr id="1369" name="Text Box 345"/>
          <p:cNvSpPr txBox="1">
            <a:spLocks noChangeArrowheads="1"/>
          </p:cNvSpPr>
          <p:nvPr userDrawn="1"/>
        </p:nvSpPr>
        <p:spPr bwMode="auto">
          <a:xfrm>
            <a:off x="1541463" y="6026150"/>
            <a:ext cx="3730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Jolo</a:t>
            </a:r>
          </a:p>
        </p:txBody>
      </p:sp>
      <p:sp>
        <p:nvSpPr>
          <p:cNvPr id="1370" name="Text Box 346"/>
          <p:cNvSpPr txBox="1">
            <a:spLocks noChangeArrowheads="1"/>
          </p:cNvSpPr>
          <p:nvPr userDrawn="1"/>
        </p:nvSpPr>
        <p:spPr bwMode="auto">
          <a:xfrm>
            <a:off x="3240088" y="5108575"/>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Iligan</a:t>
            </a:r>
          </a:p>
        </p:txBody>
      </p:sp>
      <p:sp>
        <p:nvSpPr>
          <p:cNvPr id="1371" name="Text Box 347"/>
          <p:cNvSpPr txBox="1">
            <a:spLocks noChangeArrowheads="1"/>
          </p:cNvSpPr>
          <p:nvPr userDrawn="1"/>
        </p:nvSpPr>
        <p:spPr bwMode="auto">
          <a:xfrm>
            <a:off x="3427413" y="4997450"/>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Cagayan</a:t>
            </a:r>
          </a:p>
        </p:txBody>
      </p:sp>
      <p:sp>
        <p:nvSpPr>
          <p:cNvPr id="1372" name="Text Box 348"/>
          <p:cNvSpPr txBox="1">
            <a:spLocks noChangeArrowheads="1"/>
          </p:cNvSpPr>
          <p:nvPr userDrawn="1"/>
        </p:nvSpPr>
        <p:spPr bwMode="auto">
          <a:xfrm>
            <a:off x="3878263" y="4397375"/>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Surigao</a:t>
            </a:r>
          </a:p>
        </p:txBody>
      </p:sp>
      <p:sp>
        <p:nvSpPr>
          <p:cNvPr id="1373" name="Text Box 349"/>
          <p:cNvSpPr txBox="1">
            <a:spLocks noChangeArrowheads="1"/>
          </p:cNvSpPr>
          <p:nvPr userDrawn="1"/>
        </p:nvSpPr>
        <p:spPr bwMode="auto">
          <a:xfrm>
            <a:off x="3449638" y="3822700"/>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Ormoc</a:t>
            </a:r>
          </a:p>
        </p:txBody>
      </p:sp>
      <p:sp>
        <p:nvSpPr>
          <p:cNvPr id="1374" name="Text Box 350"/>
          <p:cNvSpPr txBox="1">
            <a:spLocks noChangeArrowheads="1"/>
          </p:cNvSpPr>
          <p:nvPr userDrawn="1"/>
        </p:nvSpPr>
        <p:spPr bwMode="auto">
          <a:xfrm>
            <a:off x="3144838" y="3692525"/>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Tacloban</a:t>
            </a:r>
          </a:p>
        </p:txBody>
      </p:sp>
      <p:sp>
        <p:nvSpPr>
          <p:cNvPr id="1375" name="Text Box 351"/>
          <p:cNvSpPr txBox="1">
            <a:spLocks noChangeArrowheads="1"/>
          </p:cNvSpPr>
          <p:nvPr userDrawn="1"/>
        </p:nvSpPr>
        <p:spPr bwMode="auto">
          <a:xfrm>
            <a:off x="3548063" y="3416300"/>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Catbalogan</a:t>
            </a:r>
          </a:p>
        </p:txBody>
      </p:sp>
      <p:sp>
        <p:nvSpPr>
          <p:cNvPr id="1376" name="Text Box 352"/>
          <p:cNvSpPr txBox="1">
            <a:spLocks noChangeArrowheads="1"/>
          </p:cNvSpPr>
          <p:nvPr userDrawn="1"/>
        </p:nvSpPr>
        <p:spPr bwMode="auto">
          <a:xfrm>
            <a:off x="3392488" y="3298825"/>
            <a:ext cx="725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Calbayog</a:t>
            </a:r>
          </a:p>
        </p:txBody>
      </p:sp>
      <p:sp>
        <p:nvSpPr>
          <p:cNvPr id="1377" name="Text Box 353"/>
          <p:cNvSpPr txBox="1">
            <a:spLocks noChangeArrowheads="1"/>
          </p:cNvSpPr>
          <p:nvPr userDrawn="1"/>
        </p:nvSpPr>
        <p:spPr bwMode="auto">
          <a:xfrm>
            <a:off x="3198813" y="2889250"/>
            <a:ext cx="8429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Sorsogan City</a:t>
            </a:r>
          </a:p>
        </p:txBody>
      </p:sp>
      <p:sp>
        <p:nvSpPr>
          <p:cNvPr id="1378" name="Text Box 354"/>
          <p:cNvSpPr txBox="1">
            <a:spLocks noChangeArrowheads="1"/>
          </p:cNvSpPr>
          <p:nvPr userDrawn="1"/>
        </p:nvSpPr>
        <p:spPr bwMode="auto">
          <a:xfrm>
            <a:off x="3030538" y="2778125"/>
            <a:ext cx="8429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Legaspi</a:t>
            </a:r>
          </a:p>
        </p:txBody>
      </p:sp>
      <p:sp>
        <p:nvSpPr>
          <p:cNvPr id="1379" name="Text Box 355"/>
          <p:cNvSpPr txBox="1">
            <a:spLocks noChangeArrowheads="1"/>
          </p:cNvSpPr>
          <p:nvPr userDrawn="1"/>
        </p:nvSpPr>
        <p:spPr bwMode="auto">
          <a:xfrm>
            <a:off x="2662238" y="2654300"/>
            <a:ext cx="8429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Nueva Caceres</a:t>
            </a:r>
          </a:p>
        </p:txBody>
      </p:sp>
      <p:sp>
        <p:nvSpPr>
          <p:cNvPr id="1380" name="Oval 356"/>
          <p:cNvSpPr>
            <a:spLocks noChangeArrowheads="1"/>
          </p:cNvSpPr>
          <p:nvPr userDrawn="1"/>
        </p:nvSpPr>
        <p:spPr bwMode="auto">
          <a:xfrm>
            <a:off x="2747963" y="264160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1" name="Text Box 357"/>
          <p:cNvSpPr txBox="1">
            <a:spLocks noChangeArrowheads="1"/>
          </p:cNvSpPr>
          <p:nvPr userDrawn="1"/>
        </p:nvSpPr>
        <p:spPr bwMode="auto">
          <a:xfrm>
            <a:off x="2500313" y="2489200"/>
            <a:ext cx="8429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Libmanan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audio" Target="../media/audio1.wav"/><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audio" Target="../media/audio3.wav"/><Relationship Id="rId4" Type="http://schemas.openxmlformats.org/officeDocument/2006/relationships/audio" Target="../media/audio2.wav"/></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685800" y="215900"/>
            <a:ext cx="7772400" cy="200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n-US" altLang="en-US" sz="4000"/>
              <a:t>The Spanish-American War</a:t>
            </a:r>
            <a:br>
              <a:rPr lang="en-US" altLang="en-US" sz="4000"/>
            </a:br>
            <a:r>
              <a:rPr lang="en-US" altLang="en-US" sz="4000"/>
              <a:t>&amp;</a:t>
            </a:r>
            <a:br>
              <a:rPr lang="en-US" altLang="en-US" sz="4000"/>
            </a:br>
            <a:r>
              <a:rPr lang="en-US" altLang="en-US" sz="4000"/>
              <a:t>The Philippine War</a:t>
            </a:r>
          </a:p>
        </p:txBody>
      </p:sp>
      <p:sp>
        <p:nvSpPr>
          <p:cNvPr id="13317" name="Rectangle 5"/>
          <p:cNvSpPr>
            <a:spLocks noChangeArrowheads="1"/>
          </p:cNvSpPr>
          <p:nvPr/>
        </p:nvSpPr>
        <p:spPr bwMode="auto">
          <a:xfrm>
            <a:off x="2459038" y="5894388"/>
            <a:ext cx="4456112" cy="88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n-US" altLang="en-US" sz="4800"/>
              <a:t>1898-1902</a:t>
            </a:r>
          </a:p>
        </p:txBody>
      </p:sp>
      <p:pic>
        <p:nvPicPr>
          <p:cNvPr id="13318" name="Picture 6" descr="new csi cres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2100" y="296863"/>
            <a:ext cx="979488" cy="1093787"/>
          </a:xfrm>
          <a:prstGeom prst="rect">
            <a:avLst/>
          </a:prstGeom>
          <a:noFill/>
          <a:extLst>
            <a:ext uri="{909E8E84-426E-40DD-AFC4-6F175D3DCCD1}">
              <a14:hiddenFill xmlns:a14="http://schemas.microsoft.com/office/drawing/2010/main">
                <a:solidFill>
                  <a:srgbClr val="FFFFFF"/>
                </a:solidFill>
              </a14:hiddenFill>
            </a:ext>
          </a:extLst>
        </p:spPr>
      </p:pic>
      <p:pic>
        <p:nvPicPr>
          <p:cNvPr id="13319" name="Picture 7" descr="WS-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4113" y="2322513"/>
            <a:ext cx="4614862" cy="3251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Afermath"/>
          <p:cNvPicPr>
            <a:picLocks noChangeAspect="1" noChangeArrowheads="1"/>
          </p:cNvPicPr>
          <p:nvPr/>
        </p:nvPicPr>
        <p:blipFill>
          <a:blip r:embed="rId3">
            <a:extLst>
              <a:ext uri="{28A0092B-C50C-407E-A947-70E740481C1C}">
                <a14:useLocalDpi xmlns:a14="http://schemas.microsoft.com/office/drawing/2010/main" val="0"/>
              </a:ext>
            </a:extLst>
          </a:blip>
          <a:srcRect l="13715" t="14513" r="29204" b="37814"/>
          <a:stretch>
            <a:fillRect/>
          </a:stretch>
        </p:blipFill>
        <p:spPr bwMode="auto">
          <a:xfrm>
            <a:off x="3517900" y="1588"/>
            <a:ext cx="5621338" cy="284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125" name="Rectangle 5"/>
          <p:cNvSpPr>
            <a:spLocks noChangeArrowheads="1"/>
          </p:cNvSpPr>
          <p:nvPr/>
        </p:nvSpPr>
        <p:spPr bwMode="auto">
          <a:xfrm>
            <a:off x="4927600" y="2844800"/>
            <a:ext cx="4216400" cy="4013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5126" name="Picture 6" descr="BaseCub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9475" y="2843213"/>
            <a:ext cx="4454525" cy="270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27" name="Text Box 7"/>
          <p:cNvSpPr txBox="1">
            <a:spLocks noChangeArrowheads="1"/>
          </p:cNvSpPr>
          <p:nvPr/>
        </p:nvSpPr>
        <p:spPr bwMode="auto">
          <a:xfrm>
            <a:off x="5395913" y="5878513"/>
            <a:ext cx="2949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u="sng"/>
              <a:t>Spanish American War</a:t>
            </a:r>
          </a:p>
        </p:txBody>
      </p:sp>
      <p:pic>
        <p:nvPicPr>
          <p:cNvPr id="5128" name="Picture 8" descr="new csi cres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6613" y="5964238"/>
            <a:ext cx="630237" cy="704850"/>
          </a:xfrm>
          <a:prstGeom prst="rect">
            <a:avLst/>
          </a:prstGeom>
          <a:noFill/>
          <a:extLst>
            <a:ext uri="{909E8E84-426E-40DD-AFC4-6F175D3DCCD1}">
              <a14:hiddenFill xmlns:a14="http://schemas.microsoft.com/office/drawing/2010/main">
                <a:solidFill>
                  <a:srgbClr val="FFFFFF"/>
                </a:solidFill>
              </a14:hiddenFill>
            </a:ext>
          </a:extLst>
        </p:spPr>
      </p:pic>
      <p:sp>
        <p:nvSpPr>
          <p:cNvPr id="5129" name="Text Box 9"/>
          <p:cNvSpPr txBox="1">
            <a:spLocks noChangeArrowheads="1"/>
          </p:cNvSpPr>
          <p:nvPr/>
        </p:nvSpPr>
        <p:spPr bwMode="auto">
          <a:xfrm>
            <a:off x="6346825" y="6318250"/>
            <a:ext cx="1047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b="1"/>
              <a:t>US Plan</a:t>
            </a:r>
          </a:p>
        </p:txBody>
      </p:sp>
      <p:sp>
        <p:nvSpPr>
          <p:cNvPr id="5130" name="Freeform 10"/>
          <p:cNvSpPr>
            <a:spLocks/>
          </p:cNvSpPr>
          <p:nvPr/>
        </p:nvSpPr>
        <p:spPr bwMode="auto">
          <a:xfrm>
            <a:off x="1311275" y="409575"/>
            <a:ext cx="1976438" cy="2805113"/>
          </a:xfrm>
          <a:custGeom>
            <a:avLst/>
            <a:gdLst>
              <a:gd name="T0" fmla="*/ 394 w 1245"/>
              <a:gd name="T1" fmla="*/ 13 h 1767"/>
              <a:gd name="T2" fmla="*/ 659 w 1245"/>
              <a:gd name="T3" fmla="*/ 74 h 1767"/>
              <a:gd name="T4" fmla="*/ 675 w 1245"/>
              <a:gd name="T5" fmla="*/ 156 h 1767"/>
              <a:gd name="T6" fmla="*/ 685 w 1245"/>
              <a:gd name="T7" fmla="*/ 330 h 1767"/>
              <a:gd name="T8" fmla="*/ 741 w 1245"/>
              <a:gd name="T9" fmla="*/ 432 h 1767"/>
              <a:gd name="T10" fmla="*/ 691 w 1245"/>
              <a:gd name="T11" fmla="*/ 628 h 1767"/>
              <a:gd name="T12" fmla="*/ 631 w 1245"/>
              <a:gd name="T13" fmla="*/ 714 h 1767"/>
              <a:gd name="T14" fmla="*/ 503 w 1245"/>
              <a:gd name="T15" fmla="*/ 824 h 1767"/>
              <a:gd name="T16" fmla="*/ 483 w 1245"/>
              <a:gd name="T17" fmla="*/ 932 h 1767"/>
              <a:gd name="T18" fmla="*/ 545 w 1245"/>
              <a:gd name="T19" fmla="*/ 1136 h 1767"/>
              <a:gd name="T20" fmla="*/ 561 w 1245"/>
              <a:gd name="T21" fmla="*/ 1256 h 1767"/>
              <a:gd name="T22" fmla="*/ 695 w 1245"/>
              <a:gd name="T23" fmla="*/ 1364 h 1767"/>
              <a:gd name="T24" fmla="*/ 625 w 1245"/>
              <a:gd name="T25" fmla="*/ 1280 h 1767"/>
              <a:gd name="T26" fmla="*/ 681 w 1245"/>
              <a:gd name="T27" fmla="*/ 1292 h 1767"/>
              <a:gd name="T28" fmla="*/ 747 w 1245"/>
              <a:gd name="T29" fmla="*/ 1242 h 1767"/>
              <a:gd name="T30" fmla="*/ 905 w 1245"/>
              <a:gd name="T31" fmla="*/ 1302 h 1767"/>
              <a:gd name="T32" fmla="*/ 941 w 1245"/>
              <a:gd name="T33" fmla="*/ 1412 h 1767"/>
              <a:gd name="T34" fmla="*/ 965 w 1245"/>
              <a:gd name="T35" fmla="*/ 1338 h 1767"/>
              <a:gd name="T36" fmla="*/ 1093 w 1245"/>
              <a:gd name="T37" fmla="*/ 1348 h 1767"/>
              <a:gd name="T38" fmla="*/ 1173 w 1245"/>
              <a:gd name="T39" fmla="*/ 1416 h 1767"/>
              <a:gd name="T40" fmla="*/ 1061 w 1245"/>
              <a:gd name="T41" fmla="*/ 1414 h 1767"/>
              <a:gd name="T42" fmla="*/ 1137 w 1245"/>
              <a:gd name="T43" fmla="*/ 1542 h 1767"/>
              <a:gd name="T44" fmla="*/ 1189 w 1245"/>
              <a:gd name="T45" fmla="*/ 1600 h 1767"/>
              <a:gd name="T46" fmla="*/ 1209 w 1245"/>
              <a:gd name="T47" fmla="*/ 1754 h 1767"/>
              <a:gd name="T48" fmla="*/ 1141 w 1245"/>
              <a:gd name="T49" fmla="*/ 1672 h 1767"/>
              <a:gd name="T50" fmla="*/ 1149 w 1245"/>
              <a:gd name="T51" fmla="*/ 1632 h 1767"/>
              <a:gd name="T52" fmla="*/ 1093 w 1245"/>
              <a:gd name="T53" fmla="*/ 1648 h 1767"/>
              <a:gd name="T54" fmla="*/ 993 w 1245"/>
              <a:gd name="T55" fmla="*/ 1600 h 1767"/>
              <a:gd name="T56" fmla="*/ 953 w 1245"/>
              <a:gd name="T57" fmla="*/ 1494 h 1767"/>
              <a:gd name="T58" fmla="*/ 763 w 1245"/>
              <a:gd name="T59" fmla="*/ 1356 h 1767"/>
              <a:gd name="T60" fmla="*/ 799 w 1245"/>
              <a:gd name="T61" fmla="*/ 1464 h 1767"/>
              <a:gd name="T62" fmla="*/ 755 w 1245"/>
              <a:gd name="T63" fmla="*/ 1502 h 1767"/>
              <a:gd name="T64" fmla="*/ 639 w 1245"/>
              <a:gd name="T65" fmla="*/ 1400 h 1767"/>
              <a:gd name="T66" fmla="*/ 485 w 1245"/>
              <a:gd name="T67" fmla="*/ 1378 h 1767"/>
              <a:gd name="T68" fmla="*/ 445 w 1245"/>
              <a:gd name="T69" fmla="*/ 1442 h 1767"/>
              <a:gd name="T70" fmla="*/ 371 w 1245"/>
              <a:gd name="T71" fmla="*/ 1446 h 1767"/>
              <a:gd name="T72" fmla="*/ 319 w 1245"/>
              <a:gd name="T73" fmla="*/ 1428 h 1767"/>
              <a:gd name="T74" fmla="*/ 285 w 1245"/>
              <a:gd name="T75" fmla="*/ 1366 h 1767"/>
              <a:gd name="T76" fmla="*/ 265 w 1245"/>
              <a:gd name="T77" fmla="*/ 1250 h 1767"/>
              <a:gd name="T78" fmla="*/ 263 w 1245"/>
              <a:gd name="T79" fmla="*/ 1114 h 1767"/>
              <a:gd name="T80" fmla="*/ 233 w 1245"/>
              <a:gd name="T81" fmla="*/ 1224 h 1767"/>
              <a:gd name="T82" fmla="*/ 149 w 1245"/>
              <a:gd name="T83" fmla="*/ 1134 h 1767"/>
              <a:gd name="T84" fmla="*/ 79 w 1245"/>
              <a:gd name="T85" fmla="*/ 988 h 1767"/>
              <a:gd name="T86" fmla="*/ 45 w 1245"/>
              <a:gd name="T87" fmla="*/ 878 h 1767"/>
              <a:gd name="T88" fmla="*/ 37 w 1245"/>
              <a:gd name="T89" fmla="*/ 790 h 1767"/>
              <a:gd name="T90" fmla="*/ 5 w 1245"/>
              <a:gd name="T91" fmla="*/ 676 h 1767"/>
              <a:gd name="T92" fmla="*/ 57 w 1245"/>
              <a:gd name="T93" fmla="*/ 698 h 1767"/>
              <a:gd name="T94" fmla="*/ 141 w 1245"/>
              <a:gd name="T95" fmla="*/ 748 h 1767"/>
              <a:gd name="T96" fmla="*/ 167 w 1245"/>
              <a:gd name="T97" fmla="*/ 672 h 1767"/>
              <a:gd name="T98" fmla="*/ 167 w 1245"/>
              <a:gd name="T99" fmla="*/ 550 h 1767"/>
              <a:gd name="T100" fmla="*/ 199 w 1245"/>
              <a:gd name="T101" fmla="*/ 350 h 1767"/>
              <a:gd name="T102" fmla="*/ 187 w 1245"/>
              <a:gd name="T103" fmla="*/ 250 h 1767"/>
              <a:gd name="T104" fmla="*/ 215 w 1245"/>
              <a:gd name="T105" fmla="*/ 164 h 1767"/>
              <a:gd name="T106" fmla="*/ 281 w 1245"/>
              <a:gd name="T107" fmla="*/ 36 h 1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45" h="1767">
                <a:moveTo>
                  <a:pt x="305" y="4"/>
                </a:moveTo>
                <a:cubicBezTo>
                  <a:pt x="313" y="3"/>
                  <a:pt x="316" y="31"/>
                  <a:pt x="331" y="32"/>
                </a:cubicBezTo>
                <a:cubicBezTo>
                  <a:pt x="346" y="33"/>
                  <a:pt x="354" y="0"/>
                  <a:pt x="394" y="13"/>
                </a:cubicBezTo>
                <a:cubicBezTo>
                  <a:pt x="434" y="26"/>
                  <a:pt x="536" y="91"/>
                  <a:pt x="573" y="108"/>
                </a:cubicBezTo>
                <a:cubicBezTo>
                  <a:pt x="610" y="125"/>
                  <a:pt x="603" y="120"/>
                  <a:pt x="617" y="114"/>
                </a:cubicBezTo>
                <a:cubicBezTo>
                  <a:pt x="631" y="108"/>
                  <a:pt x="650" y="87"/>
                  <a:pt x="659" y="74"/>
                </a:cubicBezTo>
                <a:cubicBezTo>
                  <a:pt x="668" y="61"/>
                  <a:pt x="663" y="32"/>
                  <a:pt x="673" y="38"/>
                </a:cubicBezTo>
                <a:cubicBezTo>
                  <a:pt x="683" y="44"/>
                  <a:pt x="719" y="90"/>
                  <a:pt x="719" y="110"/>
                </a:cubicBezTo>
                <a:cubicBezTo>
                  <a:pt x="719" y="130"/>
                  <a:pt x="682" y="132"/>
                  <a:pt x="675" y="156"/>
                </a:cubicBezTo>
                <a:cubicBezTo>
                  <a:pt x="668" y="180"/>
                  <a:pt x="674" y="230"/>
                  <a:pt x="675" y="254"/>
                </a:cubicBezTo>
                <a:cubicBezTo>
                  <a:pt x="676" y="278"/>
                  <a:pt x="677" y="287"/>
                  <a:pt x="679" y="300"/>
                </a:cubicBezTo>
                <a:cubicBezTo>
                  <a:pt x="681" y="313"/>
                  <a:pt x="682" y="317"/>
                  <a:pt x="685" y="330"/>
                </a:cubicBezTo>
                <a:cubicBezTo>
                  <a:pt x="688" y="343"/>
                  <a:pt x="685" y="371"/>
                  <a:pt x="695" y="380"/>
                </a:cubicBezTo>
                <a:cubicBezTo>
                  <a:pt x="705" y="389"/>
                  <a:pt x="735" y="377"/>
                  <a:pt x="743" y="386"/>
                </a:cubicBezTo>
                <a:cubicBezTo>
                  <a:pt x="751" y="395"/>
                  <a:pt x="736" y="423"/>
                  <a:pt x="741" y="432"/>
                </a:cubicBezTo>
                <a:cubicBezTo>
                  <a:pt x="746" y="441"/>
                  <a:pt x="768" y="432"/>
                  <a:pt x="771" y="442"/>
                </a:cubicBezTo>
                <a:cubicBezTo>
                  <a:pt x="774" y="452"/>
                  <a:pt x="774" y="459"/>
                  <a:pt x="761" y="490"/>
                </a:cubicBezTo>
                <a:cubicBezTo>
                  <a:pt x="748" y="521"/>
                  <a:pt x="703" y="596"/>
                  <a:pt x="691" y="628"/>
                </a:cubicBezTo>
                <a:cubicBezTo>
                  <a:pt x="679" y="660"/>
                  <a:pt x="694" y="669"/>
                  <a:pt x="687" y="684"/>
                </a:cubicBezTo>
                <a:cubicBezTo>
                  <a:pt x="680" y="699"/>
                  <a:pt x="660" y="713"/>
                  <a:pt x="651" y="718"/>
                </a:cubicBezTo>
                <a:cubicBezTo>
                  <a:pt x="642" y="723"/>
                  <a:pt x="648" y="709"/>
                  <a:pt x="631" y="714"/>
                </a:cubicBezTo>
                <a:cubicBezTo>
                  <a:pt x="614" y="719"/>
                  <a:pt x="568" y="735"/>
                  <a:pt x="549" y="748"/>
                </a:cubicBezTo>
                <a:cubicBezTo>
                  <a:pt x="530" y="761"/>
                  <a:pt x="523" y="777"/>
                  <a:pt x="515" y="790"/>
                </a:cubicBezTo>
                <a:cubicBezTo>
                  <a:pt x="507" y="803"/>
                  <a:pt x="500" y="815"/>
                  <a:pt x="503" y="824"/>
                </a:cubicBezTo>
                <a:cubicBezTo>
                  <a:pt x="506" y="833"/>
                  <a:pt x="533" y="829"/>
                  <a:pt x="531" y="842"/>
                </a:cubicBezTo>
                <a:cubicBezTo>
                  <a:pt x="529" y="855"/>
                  <a:pt x="499" y="887"/>
                  <a:pt x="491" y="902"/>
                </a:cubicBezTo>
                <a:cubicBezTo>
                  <a:pt x="483" y="917"/>
                  <a:pt x="489" y="922"/>
                  <a:pt x="483" y="932"/>
                </a:cubicBezTo>
                <a:cubicBezTo>
                  <a:pt x="477" y="942"/>
                  <a:pt x="455" y="950"/>
                  <a:pt x="455" y="962"/>
                </a:cubicBezTo>
                <a:cubicBezTo>
                  <a:pt x="455" y="974"/>
                  <a:pt x="466" y="977"/>
                  <a:pt x="481" y="1006"/>
                </a:cubicBezTo>
                <a:cubicBezTo>
                  <a:pt x="496" y="1035"/>
                  <a:pt x="538" y="1113"/>
                  <a:pt x="545" y="1136"/>
                </a:cubicBezTo>
                <a:cubicBezTo>
                  <a:pt x="552" y="1159"/>
                  <a:pt x="525" y="1132"/>
                  <a:pt x="523" y="1146"/>
                </a:cubicBezTo>
                <a:cubicBezTo>
                  <a:pt x="521" y="1160"/>
                  <a:pt x="525" y="1200"/>
                  <a:pt x="531" y="1218"/>
                </a:cubicBezTo>
                <a:cubicBezTo>
                  <a:pt x="537" y="1236"/>
                  <a:pt x="556" y="1243"/>
                  <a:pt x="561" y="1256"/>
                </a:cubicBezTo>
                <a:cubicBezTo>
                  <a:pt x="566" y="1269"/>
                  <a:pt x="556" y="1285"/>
                  <a:pt x="561" y="1296"/>
                </a:cubicBezTo>
                <a:cubicBezTo>
                  <a:pt x="566" y="1307"/>
                  <a:pt x="567" y="1311"/>
                  <a:pt x="589" y="1322"/>
                </a:cubicBezTo>
                <a:cubicBezTo>
                  <a:pt x="611" y="1333"/>
                  <a:pt x="684" y="1364"/>
                  <a:pt x="695" y="1364"/>
                </a:cubicBezTo>
                <a:cubicBezTo>
                  <a:pt x="706" y="1364"/>
                  <a:pt x="669" y="1339"/>
                  <a:pt x="653" y="1324"/>
                </a:cubicBezTo>
                <a:cubicBezTo>
                  <a:pt x="637" y="1309"/>
                  <a:pt x="606" y="1281"/>
                  <a:pt x="601" y="1274"/>
                </a:cubicBezTo>
                <a:cubicBezTo>
                  <a:pt x="596" y="1267"/>
                  <a:pt x="607" y="1269"/>
                  <a:pt x="625" y="1280"/>
                </a:cubicBezTo>
                <a:cubicBezTo>
                  <a:pt x="643" y="1291"/>
                  <a:pt x="693" y="1335"/>
                  <a:pt x="707" y="1342"/>
                </a:cubicBezTo>
                <a:cubicBezTo>
                  <a:pt x="721" y="1349"/>
                  <a:pt x="715" y="1328"/>
                  <a:pt x="711" y="1320"/>
                </a:cubicBezTo>
                <a:cubicBezTo>
                  <a:pt x="707" y="1312"/>
                  <a:pt x="684" y="1301"/>
                  <a:pt x="681" y="1292"/>
                </a:cubicBezTo>
                <a:cubicBezTo>
                  <a:pt x="678" y="1283"/>
                  <a:pt x="689" y="1266"/>
                  <a:pt x="695" y="1268"/>
                </a:cubicBezTo>
                <a:cubicBezTo>
                  <a:pt x="701" y="1270"/>
                  <a:pt x="708" y="1308"/>
                  <a:pt x="717" y="1304"/>
                </a:cubicBezTo>
                <a:cubicBezTo>
                  <a:pt x="726" y="1300"/>
                  <a:pt x="729" y="1252"/>
                  <a:pt x="747" y="1242"/>
                </a:cubicBezTo>
                <a:cubicBezTo>
                  <a:pt x="765" y="1232"/>
                  <a:pt x="802" y="1243"/>
                  <a:pt x="823" y="1246"/>
                </a:cubicBezTo>
                <a:cubicBezTo>
                  <a:pt x="844" y="1249"/>
                  <a:pt x="859" y="1249"/>
                  <a:pt x="873" y="1258"/>
                </a:cubicBezTo>
                <a:cubicBezTo>
                  <a:pt x="887" y="1267"/>
                  <a:pt x="896" y="1288"/>
                  <a:pt x="905" y="1302"/>
                </a:cubicBezTo>
                <a:cubicBezTo>
                  <a:pt x="914" y="1316"/>
                  <a:pt x="925" y="1330"/>
                  <a:pt x="927" y="1344"/>
                </a:cubicBezTo>
                <a:cubicBezTo>
                  <a:pt x="929" y="1358"/>
                  <a:pt x="915" y="1377"/>
                  <a:pt x="917" y="1388"/>
                </a:cubicBezTo>
                <a:cubicBezTo>
                  <a:pt x="919" y="1399"/>
                  <a:pt x="929" y="1410"/>
                  <a:pt x="941" y="1412"/>
                </a:cubicBezTo>
                <a:cubicBezTo>
                  <a:pt x="953" y="1414"/>
                  <a:pt x="978" y="1409"/>
                  <a:pt x="987" y="1402"/>
                </a:cubicBezTo>
                <a:cubicBezTo>
                  <a:pt x="996" y="1395"/>
                  <a:pt x="997" y="1379"/>
                  <a:pt x="993" y="1368"/>
                </a:cubicBezTo>
                <a:cubicBezTo>
                  <a:pt x="989" y="1357"/>
                  <a:pt x="965" y="1347"/>
                  <a:pt x="965" y="1338"/>
                </a:cubicBezTo>
                <a:cubicBezTo>
                  <a:pt x="965" y="1329"/>
                  <a:pt x="985" y="1312"/>
                  <a:pt x="995" y="1314"/>
                </a:cubicBezTo>
                <a:lnTo>
                  <a:pt x="1027" y="1352"/>
                </a:lnTo>
                <a:lnTo>
                  <a:pt x="1093" y="1348"/>
                </a:lnTo>
                <a:lnTo>
                  <a:pt x="1133" y="1378"/>
                </a:lnTo>
                <a:lnTo>
                  <a:pt x="1173" y="1400"/>
                </a:lnTo>
                <a:cubicBezTo>
                  <a:pt x="1180" y="1406"/>
                  <a:pt x="1177" y="1414"/>
                  <a:pt x="1173" y="1416"/>
                </a:cubicBezTo>
                <a:cubicBezTo>
                  <a:pt x="1169" y="1418"/>
                  <a:pt x="1159" y="1412"/>
                  <a:pt x="1151" y="1414"/>
                </a:cubicBezTo>
                <a:cubicBezTo>
                  <a:pt x="1143" y="1416"/>
                  <a:pt x="1140" y="1426"/>
                  <a:pt x="1125" y="1426"/>
                </a:cubicBezTo>
                <a:cubicBezTo>
                  <a:pt x="1110" y="1426"/>
                  <a:pt x="1073" y="1411"/>
                  <a:pt x="1061" y="1414"/>
                </a:cubicBezTo>
                <a:cubicBezTo>
                  <a:pt x="1049" y="1417"/>
                  <a:pt x="1045" y="1432"/>
                  <a:pt x="1051" y="1446"/>
                </a:cubicBezTo>
                <a:cubicBezTo>
                  <a:pt x="1057" y="1460"/>
                  <a:pt x="1085" y="1480"/>
                  <a:pt x="1099" y="1496"/>
                </a:cubicBezTo>
                <a:cubicBezTo>
                  <a:pt x="1113" y="1512"/>
                  <a:pt x="1134" y="1525"/>
                  <a:pt x="1137" y="1542"/>
                </a:cubicBezTo>
                <a:cubicBezTo>
                  <a:pt x="1140" y="1559"/>
                  <a:pt x="1114" y="1593"/>
                  <a:pt x="1117" y="1600"/>
                </a:cubicBezTo>
                <a:cubicBezTo>
                  <a:pt x="1120" y="1607"/>
                  <a:pt x="1145" y="1582"/>
                  <a:pt x="1157" y="1582"/>
                </a:cubicBezTo>
                <a:cubicBezTo>
                  <a:pt x="1169" y="1582"/>
                  <a:pt x="1175" y="1596"/>
                  <a:pt x="1189" y="1600"/>
                </a:cubicBezTo>
                <a:cubicBezTo>
                  <a:pt x="1203" y="1604"/>
                  <a:pt x="1233" y="1596"/>
                  <a:pt x="1239" y="1604"/>
                </a:cubicBezTo>
                <a:cubicBezTo>
                  <a:pt x="1245" y="1612"/>
                  <a:pt x="1228" y="1625"/>
                  <a:pt x="1223" y="1650"/>
                </a:cubicBezTo>
                <a:cubicBezTo>
                  <a:pt x="1218" y="1675"/>
                  <a:pt x="1218" y="1741"/>
                  <a:pt x="1209" y="1754"/>
                </a:cubicBezTo>
                <a:cubicBezTo>
                  <a:pt x="1200" y="1767"/>
                  <a:pt x="1178" y="1736"/>
                  <a:pt x="1167" y="1730"/>
                </a:cubicBezTo>
                <a:cubicBezTo>
                  <a:pt x="1156" y="1724"/>
                  <a:pt x="1145" y="1726"/>
                  <a:pt x="1141" y="1716"/>
                </a:cubicBezTo>
                <a:cubicBezTo>
                  <a:pt x="1137" y="1706"/>
                  <a:pt x="1135" y="1681"/>
                  <a:pt x="1141" y="1672"/>
                </a:cubicBezTo>
                <a:cubicBezTo>
                  <a:pt x="1147" y="1663"/>
                  <a:pt x="1170" y="1665"/>
                  <a:pt x="1177" y="1658"/>
                </a:cubicBezTo>
                <a:cubicBezTo>
                  <a:pt x="1184" y="1651"/>
                  <a:pt x="1188" y="1634"/>
                  <a:pt x="1183" y="1630"/>
                </a:cubicBezTo>
                <a:cubicBezTo>
                  <a:pt x="1178" y="1626"/>
                  <a:pt x="1157" y="1628"/>
                  <a:pt x="1149" y="1632"/>
                </a:cubicBezTo>
                <a:cubicBezTo>
                  <a:pt x="1141" y="1636"/>
                  <a:pt x="1143" y="1651"/>
                  <a:pt x="1137" y="1656"/>
                </a:cubicBezTo>
                <a:cubicBezTo>
                  <a:pt x="1131" y="1661"/>
                  <a:pt x="1120" y="1663"/>
                  <a:pt x="1113" y="1662"/>
                </a:cubicBezTo>
                <a:cubicBezTo>
                  <a:pt x="1106" y="1661"/>
                  <a:pt x="1102" y="1651"/>
                  <a:pt x="1093" y="1648"/>
                </a:cubicBezTo>
                <a:cubicBezTo>
                  <a:pt x="1084" y="1645"/>
                  <a:pt x="1070" y="1649"/>
                  <a:pt x="1059" y="1642"/>
                </a:cubicBezTo>
                <a:cubicBezTo>
                  <a:pt x="1048" y="1635"/>
                  <a:pt x="1036" y="1611"/>
                  <a:pt x="1025" y="1604"/>
                </a:cubicBezTo>
                <a:cubicBezTo>
                  <a:pt x="1014" y="1597"/>
                  <a:pt x="998" y="1606"/>
                  <a:pt x="993" y="1600"/>
                </a:cubicBezTo>
                <a:cubicBezTo>
                  <a:pt x="988" y="1594"/>
                  <a:pt x="1001" y="1577"/>
                  <a:pt x="997" y="1566"/>
                </a:cubicBezTo>
                <a:cubicBezTo>
                  <a:pt x="993" y="1555"/>
                  <a:pt x="974" y="1544"/>
                  <a:pt x="967" y="1532"/>
                </a:cubicBezTo>
                <a:cubicBezTo>
                  <a:pt x="960" y="1520"/>
                  <a:pt x="966" y="1505"/>
                  <a:pt x="953" y="1494"/>
                </a:cubicBezTo>
                <a:cubicBezTo>
                  <a:pt x="940" y="1483"/>
                  <a:pt x="908" y="1481"/>
                  <a:pt x="891" y="1466"/>
                </a:cubicBezTo>
                <a:cubicBezTo>
                  <a:pt x="874" y="1451"/>
                  <a:pt x="870" y="1420"/>
                  <a:pt x="849" y="1402"/>
                </a:cubicBezTo>
                <a:cubicBezTo>
                  <a:pt x="828" y="1384"/>
                  <a:pt x="776" y="1356"/>
                  <a:pt x="763" y="1356"/>
                </a:cubicBezTo>
                <a:cubicBezTo>
                  <a:pt x="750" y="1356"/>
                  <a:pt x="770" y="1387"/>
                  <a:pt x="771" y="1400"/>
                </a:cubicBezTo>
                <a:cubicBezTo>
                  <a:pt x="772" y="1413"/>
                  <a:pt x="766" y="1421"/>
                  <a:pt x="771" y="1432"/>
                </a:cubicBezTo>
                <a:cubicBezTo>
                  <a:pt x="776" y="1443"/>
                  <a:pt x="791" y="1444"/>
                  <a:pt x="799" y="1464"/>
                </a:cubicBezTo>
                <a:cubicBezTo>
                  <a:pt x="807" y="1484"/>
                  <a:pt x="823" y="1534"/>
                  <a:pt x="819" y="1550"/>
                </a:cubicBezTo>
                <a:cubicBezTo>
                  <a:pt x="815" y="1566"/>
                  <a:pt x="786" y="1568"/>
                  <a:pt x="775" y="1560"/>
                </a:cubicBezTo>
                <a:cubicBezTo>
                  <a:pt x="764" y="1552"/>
                  <a:pt x="763" y="1519"/>
                  <a:pt x="755" y="1502"/>
                </a:cubicBezTo>
                <a:cubicBezTo>
                  <a:pt x="747" y="1485"/>
                  <a:pt x="737" y="1469"/>
                  <a:pt x="725" y="1460"/>
                </a:cubicBezTo>
                <a:cubicBezTo>
                  <a:pt x="713" y="1451"/>
                  <a:pt x="697" y="1456"/>
                  <a:pt x="683" y="1446"/>
                </a:cubicBezTo>
                <a:cubicBezTo>
                  <a:pt x="669" y="1436"/>
                  <a:pt x="659" y="1416"/>
                  <a:pt x="639" y="1400"/>
                </a:cubicBezTo>
                <a:cubicBezTo>
                  <a:pt x="619" y="1384"/>
                  <a:pt x="581" y="1357"/>
                  <a:pt x="563" y="1352"/>
                </a:cubicBezTo>
                <a:cubicBezTo>
                  <a:pt x="545" y="1347"/>
                  <a:pt x="542" y="1368"/>
                  <a:pt x="529" y="1372"/>
                </a:cubicBezTo>
                <a:cubicBezTo>
                  <a:pt x="516" y="1376"/>
                  <a:pt x="495" y="1373"/>
                  <a:pt x="485" y="1378"/>
                </a:cubicBezTo>
                <a:cubicBezTo>
                  <a:pt x="475" y="1383"/>
                  <a:pt x="470" y="1396"/>
                  <a:pt x="469" y="1404"/>
                </a:cubicBezTo>
                <a:cubicBezTo>
                  <a:pt x="468" y="1412"/>
                  <a:pt x="485" y="1420"/>
                  <a:pt x="481" y="1426"/>
                </a:cubicBezTo>
                <a:cubicBezTo>
                  <a:pt x="477" y="1432"/>
                  <a:pt x="455" y="1437"/>
                  <a:pt x="445" y="1442"/>
                </a:cubicBezTo>
                <a:cubicBezTo>
                  <a:pt x="435" y="1447"/>
                  <a:pt x="431" y="1458"/>
                  <a:pt x="423" y="1456"/>
                </a:cubicBezTo>
                <a:cubicBezTo>
                  <a:pt x="415" y="1454"/>
                  <a:pt x="406" y="1434"/>
                  <a:pt x="397" y="1432"/>
                </a:cubicBezTo>
                <a:cubicBezTo>
                  <a:pt x="388" y="1430"/>
                  <a:pt x="379" y="1445"/>
                  <a:pt x="371" y="1446"/>
                </a:cubicBezTo>
                <a:cubicBezTo>
                  <a:pt x="363" y="1447"/>
                  <a:pt x="355" y="1436"/>
                  <a:pt x="347" y="1436"/>
                </a:cubicBezTo>
                <a:cubicBezTo>
                  <a:pt x="339" y="1436"/>
                  <a:pt x="330" y="1445"/>
                  <a:pt x="325" y="1444"/>
                </a:cubicBezTo>
                <a:cubicBezTo>
                  <a:pt x="320" y="1443"/>
                  <a:pt x="318" y="1435"/>
                  <a:pt x="319" y="1428"/>
                </a:cubicBezTo>
                <a:cubicBezTo>
                  <a:pt x="320" y="1421"/>
                  <a:pt x="329" y="1409"/>
                  <a:pt x="329" y="1400"/>
                </a:cubicBezTo>
                <a:cubicBezTo>
                  <a:pt x="329" y="1391"/>
                  <a:pt x="328" y="1382"/>
                  <a:pt x="321" y="1376"/>
                </a:cubicBezTo>
                <a:cubicBezTo>
                  <a:pt x="314" y="1370"/>
                  <a:pt x="298" y="1364"/>
                  <a:pt x="285" y="1366"/>
                </a:cubicBezTo>
                <a:cubicBezTo>
                  <a:pt x="272" y="1368"/>
                  <a:pt x="253" y="1403"/>
                  <a:pt x="245" y="1390"/>
                </a:cubicBezTo>
                <a:cubicBezTo>
                  <a:pt x="237" y="1377"/>
                  <a:pt x="234" y="1311"/>
                  <a:pt x="237" y="1288"/>
                </a:cubicBezTo>
                <a:cubicBezTo>
                  <a:pt x="240" y="1265"/>
                  <a:pt x="251" y="1265"/>
                  <a:pt x="265" y="1250"/>
                </a:cubicBezTo>
                <a:cubicBezTo>
                  <a:pt x="279" y="1235"/>
                  <a:pt x="308" y="1217"/>
                  <a:pt x="319" y="1196"/>
                </a:cubicBezTo>
                <a:cubicBezTo>
                  <a:pt x="330" y="1175"/>
                  <a:pt x="338" y="1138"/>
                  <a:pt x="329" y="1124"/>
                </a:cubicBezTo>
                <a:cubicBezTo>
                  <a:pt x="320" y="1110"/>
                  <a:pt x="280" y="1119"/>
                  <a:pt x="263" y="1114"/>
                </a:cubicBezTo>
                <a:cubicBezTo>
                  <a:pt x="246" y="1109"/>
                  <a:pt x="230" y="1085"/>
                  <a:pt x="225" y="1092"/>
                </a:cubicBezTo>
                <a:cubicBezTo>
                  <a:pt x="220" y="1099"/>
                  <a:pt x="234" y="1134"/>
                  <a:pt x="235" y="1156"/>
                </a:cubicBezTo>
                <a:cubicBezTo>
                  <a:pt x="236" y="1178"/>
                  <a:pt x="244" y="1218"/>
                  <a:pt x="233" y="1224"/>
                </a:cubicBezTo>
                <a:cubicBezTo>
                  <a:pt x="222" y="1230"/>
                  <a:pt x="180" y="1205"/>
                  <a:pt x="171" y="1194"/>
                </a:cubicBezTo>
                <a:cubicBezTo>
                  <a:pt x="162" y="1183"/>
                  <a:pt x="181" y="1168"/>
                  <a:pt x="177" y="1158"/>
                </a:cubicBezTo>
                <a:cubicBezTo>
                  <a:pt x="173" y="1148"/>
                  <a:pt x="154" y="1145"/>
                  <a:pt x="149" y="1134"/>
                </a:cubicBezTo>
                <a:cubicBezTo>
                  <a:pt x="144" y="1123"/>
                  <a:pt x="153" y="1095"/>
                  <a:pt x="145" y="1092"/>
                </a:cubicBezTo>
                <a:cubicBezTo>
                  <a:pt x="137" y="1089"/>
                  <a:pt x="112" y="1131"/>
                  <a:pt x="101" y="1114"/>
                </a:cubicBezTo>
                <a:cubicBezTo>
                  <a:pt x="90" y="1097"/>
                  <a:pt x="89" y="1019"/>
                  <a:pt x="79" y="988"/>
                </a:cubicBezTo>
                <a:cubicBezTo>
                  <a:pt x="69" y="957"/>
                  <a:pt x="46" y="938"/>
                  <a:pt x="43" y="924"/>
                </a:cubicBezTo>
                <a:cubicBezTo>
                  <a:pt x="40" y="910"/>
                  <a:pt x="63" y="910"/>
                  <a:pt x="63" y="902"/>
                </a:cubicBezTo>
                <a:cubicBezTo>
                  <a:pt x="63" y="894"/>
                  <a:pt x="47" y="886"/>
                  <a:pt x="45" y="878"/>
                </a:cubicBezTo>
                <a:cubicBezTo>
                  <a:pt x="43" y="870"/>
                  <a:pt x="54" y="864"/>
                  <a:pt x="53" y="856"/>
                </a:cubicBezTo>
                <a:cubicBezTo>
                  <a:pt x="52" y="848"/>
                  <a:pt x="44" y="839"/>
                  <a:pt x="41" y="828"/>
                </a:cubicBezTo>
                <a:cubicBezTo>
                  <a:pt x="38" y="817"/>
                  <a:pt x="42" y="798"/>
                  <a:pt x="37" y="790"/>
                </a:cubicBezTo>
                <a:cubicBezTo>
                  <a:pt x="32" y="782"/>
                  <a:pt x="14" y="789"/>
                  <a:pt x="11" y="780"/>
                </a:cubicBezTo>
                <a:cubicBezTo>
                  <a:pt x="8" y="771"/>
                  <a:pt x="18" y="755"/>
                  <a:pt x="17" y="738"/>
                </a:cubicBezTo>
                <a:cubicBezTo>
                  <a:pt x="16" y="721"/>
                  <a:pt x="0" y="692"/>
                  <a:pt x="5" y="676"/>
                </a:cubicBezTo>
                <a:lnTo>
                  <a:pt x="45" y="640"/>
                </a:lnTo>
                <a:cubicBezTo>
                  <a:pt x="55" y="637"/>
                  <a:pt x="63" y="650"/>
                  <a:pt x="65" y="660"/>
                </a:cubicBezTo>
                <a:cubicBezTo>
                  <a:pt x="67" y="670"/>
                  <a:pt x="51" y="689"/>
                  <a:pt x="57" y="698"/>
                </a:cubicBezTo>
                <a:cubicBezTo>
                  <a:pt x="63" y="707"/>
                  <a:pt x="91" y="704"/>
                  <a:pt x="101" y="714"/>
                </a:cubicBezTo>
                <a:cubicBezTo>
                  <a:pt x="111" y="724"/>
                  <a:pt x="112" y="752"/>
                  <a:pt x="119" y="758"/>
                </a:cubicBezTo>
                <a:cubicBezTo>
                  <a:pt x="126" y="764"/>
                  <a:pt x="133" y="750"/>
                  <a:pt x="141" y="748"/>
                </a:cubicBezTo>
                <a:cubicBezTo>
                  <a:pt x="149" y="746"/>
                  <a:pt x="157" y="752"/>
                  <a:pt x="165" y="748"/>
                </a:cubicBezTo>
                <a:cubicBezTo>
                  <a:pt x="173" y="744"/>
                  <a:pt x="189" y="735"/>
                  <a:pt x="189" y="722"/>
                </a:cubicBezTo>
                <a:cubicBezTo>
                  <a:pt x="189" y="709"/>
                  <a:pt x="170" y="687"/>
                  <a:pt x="167" y="672"/>
                </a:cubicBezTo>
                <a:cubicBezTo>
                  <a:pt x="164" y="657"/>
                  <a:pt x="175" y="647"/>
                  <a:pt x="173" y="634"/>
                </a:cubicBezTo>
                <a:cubicBezTo>
                  <a:pt x="171" y="621"/>
                  <a:pt x="156" y="608"/>
                  <a:pt x="155" y="594"/>
                </a:cubicBezTo>
                <a:cubicBezTo>
                  <a:pt x="154" y="580"/>
                  <a:pt x="160" y="568"/>
                  <a:pt x="167" y="550"/>
                </a:cubicBezTo>
                <a:cubicBezTo>
                  <a:pt x="174" y="532"/>
                  <a:pt x="193" y="507"/>
                  <a:pt x="197" y="484"/>
                </a:cubicBezTo>
                <a:cubicBezTo>
                  <a:pt x="201" y="461"/>
                  <a:pt x="189" y="434"/>
                  <a:pt x="189" y="412"/>
                </a:cubicBezTo>
                <a:cubicBezTo>
                  <a:pt x="189" y="390"/>
                  <a:pt x="203" y="367"/>
                  <a:pt x="199" y="350"/>
                </a:cubicBezTo>
                <a:cubicBezTo>
                  <a:pt x="195" y="333"/>
                  <a:pt x="168" y="323"/>
                  <a:pt x="167" y="310"/>
                </a:cubicBezTo>
                <a:cubicBezTo>
                  <a:pt x="166" y="297"/>
                  <a:pt x="192" y="282"/>
                  <a:pt x="195" y="272"/>
                </a:cubicBezTo>
                <a:cubicBezTo>
                  <a:pt x="198" y="262"/>
                  <a:pt x="186" y="256"/>
                  <a:pt x="187" y="250"/>
                </a:cubicBezTo>
                <a:cubicBezTo>
                  <a:pt x="188" y="244"/>
                  <a:pt x="200" y="244"/>
                  <a:pt x="201" y="238"/>
                </a:cubicBezTo>
                <a:cubicBezTo>
                  <a:pt x="202" y="232"/>
                  <a:pt x="193" y="226"/>
                  <a:pt x="195" y="214"/>
                </a:cubicBezTo>
                <a:cubicBezTo>
                  <a:pt x="197" y="202"/>
                  <a:pt x="206" y="183"/>
                  <a:pt x="215" y="164"/>
                </a:cubicBezTo>
                <a:cubicBezTo>
                  <a:pt x="224" y="145"/>
                  <a:pt x="243" y="120"/>
                  <a:pt x="247" y="100"/>
                </a:cubicBezTo>
                <a:cubicBezTo>
                  <a:pt x="251" y="80"/>
                  <a:pt x="231" y="55"/>
                  <a:pt x="237" y="44"/>
                </a:cubicBezTo>
                <a:cubicBezTo>
                  <a:pt x="243" y="33"/>
                  <a:pt x="270" y="43"/>
                  <a:pt x="281" y="36"/>
                </a:cubicBezTo>
                <a:cubicBezTo>
                  <a:pt x="292" y="29"/>
                  <a:pt x="293" y="5"/>
                  <a:pt x="305" y="4"/>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1" name="Freeform 11"/>
          <p:cNvSpPr>
            <a:spLocks/>
          </p:cNvSpPr>
          <p:nvPr/>
        </p:nvSpPr>
        <p:spPr bwMode="auto">
          <a:xfrm>
            <a:off x="2251075" y="3486150"/>
            <a:ext cx="576263" cy="673100"/>
          </a:xfrm>
          <a:custGeom>
            <a:avLst/>
            <a:gdLst>
              <a:gd name="T0" fmla="*/ 35 w 363"/>
              <a:gd name="T1" fmla="*/ 0 h 424"/>
              <a:gd name="T2" fmla="*/ 5 w 363"/>
              <a:gd name="T3" fmla="*/ 48 h 424"/>
              <a:gd name="T4" fmla="*/ 63 w 363"/>
              <a:gd name="T5" fmla="*/ 64 h 424"/>
              <a:gd name="T6" fmla="*/ 55 w 363"/>
              <a:gd name="T7" fmla="*/ 236 h 424"/>
              <a:gd name="T8" fmla="*/ 23 w 363"/>
              <a:gd name="T9" fmla="*/ 318 h 424"/>
              <a:gd name="T10" fmla="*/ 31 w 363"/>
              <a:gd name="T11" fmla="*/ 360 h 424"/>
              <a:gd name="T12" fmla="*/ 19 w 363"/>
              <a:gd name="T13" fmla="*/ 420 h 424"/>
              <a:gd name="T14" fmla="*/ 75 w 363"/>
              <a:gd name="T15" fmla="*/ 386 h 424"/>
              <a:gd name="T16" fmla="*/ 203 w 363"/>
              <a:gd name="T17" fmla="*/ 336 h 424"/>
              <a:gd name="T18" fmla="*/ 259 w 363"/>
              <a:gd name="T19" fmla="*/ 302 h 424"/>
              <a:gd name="T20" fmla="*/ 259 w 363"/>
              <a:gd name="T21" fmla="*/ 276 h 424"/>
              <a:gd name="T22" fmla="*/ 345 w 363"/>
              <a:gd name="T23" fmla="*/ 200 h 424"/>
              <a:gd name="T24" fmla="*/ 355 w 363"/>
              <a:gd name="T25" fmla="*/ 102 h 424"/>
              <a:gd name="T26" fmla="*/ 295 w 363"/>
              <a:gd name="T27" fmla="*/ 132 h 424"/>
              <a:gd name="T28" fmla="*/ 267 w 363"/>
              <a:gd name="T29" fmla="*/ 80 h 424"/>
              <a:gd name="T30" fmla="*/ 203 w 363"/>
              <a:gd name="T31" fmla="*/ 104 h 424"/>
              <a:gd name="T32" fmla="*/ 155 w 363"/>
              <a:gd name="T33" fmla="*/ 52 h 424"/>
              <a:gd name="T34" fmla="*/ 125 w 363"/>
              <a:gd name="T35" fmla="*/ 48 h 424"/>
              <a:gd name="T36" fmla="*/ 75 w 363"/>
              <a:gd name="T37" fmla="*/ 28 h 424"/>
              <a:gd name="T38" fmla="*/ 35 w 363"/>
              <a:gd name="T39"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3" h="424">
                <a:moveTo>
                  <a:pt x="35" y="0"/>
                </a:moveTo>
                <a:cubicBezTo>
                  <a:pt x="23" y="5"/>
                  <a:pt x="0" y="37"/>
                  <a:pt x="5" y="48"/>
                </a:cubicBezTo>
                <a:cubicBezTo>
                  <a:pt x="10" y="59"/>
                  <a:pt x="55" y="33"/>
                  <a:pt x="63" y="64"/>
                </a:cubicBezTo>
                <a:cubicBezTo>
                  <a:pt x="71" y="95"/>
                  <a:pt x="62" y="194"/>
                  <a:pt x="55" y="236"/>
                </a:cubicBezTo>
                <a:cubicBezTo>
                  <a:pt x="48" y="278"/>
                  <a:pt x="27" y="297"/>
                  <a:pt x="23" y="318"/>
                </a:cubicBezTo>
                <a:cubicBezTo>
                  <a:pt x="19" y="339"/>
                  <a:pt x="32" y="343"/>
                  <a:pt x="31" y="360"/>
                </a:cubicBezTo>
                <a:cubicBezTo>
                  <a:pt x="30" y="377"/>
                  <a:pt x="12" y="416"/>
                  <a:pt x="19" y="420"/>
                </a:cubicBezTo>
                <a:cubicBezTo>
                  <a:pt x="26" y="424"/>
                  <a:pt x="45" y="400"/>
                  <a:pt x="75" y="386"/>
                </a:cubicBezTo>
                <a:cubicBezTo>
                  <a:pt x="105" y="372"/>
                  <a:pt x="173" y="350"/>
                  <a:pt x="203" y="336"/>
                </a:cubicBezTo>
                <a:cubicBezTo>
                  <a:pt x="233" y="322"/>
                  <a:pt x="250" y="312"/>
                  <a:pt x="259" y="302"/>
                </a:cubicBezTo>
                <a:cubicBezTo>
                  <a:pt x="268" y="292"/>
                  <a:pt x="245" y="293"/>
                  <a:pt x="259" y="276"/>
                </a:cubicBezTo>
                <a:cubicBezTo>
                  <a:pt x="273" y="259"/>
                  <a:pt x="329" y="229"/>
                  <a:pt x="345" y="200"/>
                </a:cubicBezTo>
                <a:cubicBezTo>
                  <a:pt x="361" y="171"/>
                  <a:pt x="363" y="113"/>
                  <a:pt x="355" y="102"/>
                </a:cubicBezTo>
                <a:cubicBezTo>
                  <a:pt x="347" y="91"/>
                  <a:pt x="310" y="136"/>
                  <a:pt x="295" y="132"/>
                </a:cubicBezTo>
                <a:cubicBezTo>
                  <a:pt x="280" y="128"/>
                  <a:pt x="282" y="85"/>
                  <a:pt x="267" y="80"/>
                </a:cubicBezTo>
                <a:cubicBezTo>
                  <a:pt x="252" y="75"/>
                  <a:pt x="222" y="109"/>
                  <a:pt x="203" y="104"/>
                </a:cubicBezTo>
                <a:cubicBezTo>
                  <a:pt x="184" y="99"/>
                  <a:pt x="168" y="61"/>
                  <a:pt x="155" y="52"/>
                </a:cubicBezTo>
                <a:cubicBezTo>
                  <a:pt x="142" y="43"/>
                  <a:pt x="138" y="52"/>
                  <a:pt x="125" y="48"/>
                </a:cubicBezTo>
                <a:cubicBezTo>
                  <a:pt x="112" y="44"/>
                  <a:pt x="90" y="36"/>
                  <a:pt x="75" y="28"/>
                </a:cubicBezTo>
                <a:cubicBezTo>
                  <a:pt x="60" y="20"/>
                  <a:pt x="43" y="6"/>
                  <a:pt x="35"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2" name="Freeform 12"/>
          <p:cNvSpPr>
            <a:spLocks/>
          </p:cNvSpPr>
          <p:nvPr/>
        </p:nvSpPr>
        <p:spPr bwMode="auto">
          <a:xfrm>
            <a:off x="1554163" y="2740025"/>
            <a:ext cx="554037" cy="617538"/>
          </a:xfrm>
          <a:custGeom>
            <a:avLst/>
            <a:gdLst>
              <a:gd name="T0" fmla="*/ 2 w 349"/>
              <a:gd name="T1" fmla="*/ 30 h 389"/>
              <a:gd name="T2" fmla="*/ 24 w 349"/>
              <a:gd name="T3" fmla="*/ 2 h 389"/>
              <a:gd name="T4" fmla="*/ 126 w 349"/>
              <a:gd name="T5" fmla="*/ 16 h 389"/>
              <a:gd name="T6" fmla="*/ 180 w 349"/>
              <a:gd name="T7" fmla="*/ 8 h 389"/>
              <a:gd name="T8" fmla="*/ 214 w 349"/>
              <a:gd name="T9" fmla="*/ 42 h 389"/>
              <a:gd name="T10" fmla="*/ 242 w 349"/>
              <a:gd name="T11" fmla="*/ 38 h 389"/>
              <a:gd name="T12" fmla="*/ 310 w 349"/>
              <a:gd name="T13" fmla="*/ 90 h 389"/>
              <a:gd name="T14" fmla="*/ 324 w 349"/>
              <a:gd name="T15" fmla="*/ 114 h 389"/>
              <a:gd name="T16" fmla="*/ 348 w 349"/>
              <a:gd name="T17" fmla="*/ 114 h 389"/>
              <a:gd name="T18" fmla="*/ 333 w 349"/>
              <a:gd name="T19" fmla="*/ 147 h 389"/>
              <a:gd name="T20" fmla="*/ 346 w 349"/>
              <a:gd name="T21" fmla="*/ 246 h 389"/>
              <a:gd name="T22" fmla="*/ 320 w 349"/>
              <a:gd name="T23" fmla="*/ 300 h 389"/>
              <a:gd name="T24" fmla="*/ 312 w 349"/>
              <a:gd name="T25" fmla="*/ 340 h 389"/>
              <a:gd name="T26" fmla="*/ 278 w 349"/>
              <a:gd name="T27" fmla="*/ 358 h 389"/>
              <a:gd name="T28" fmla="*/ 254 w 349"/>
              <a:gd name="T29" fmla="*/ 384 h 389"/>
              <a:gd name="T30" fmla="*/ 206 w 349"/>
              <a:gd name="T31" fmla="*/ 328 h 389"/>
              <a:gd name="T32" fmla="*/ 168 w 349"/>
              <a:gd name="T33" fmla="*/ 290 h 389"/>
              <a:gd name="T34" fmla="*/ 172 w 349"/>
              <a:gd name="T35" fmla="*/ 256 h 389"/>
              <a:gd name="T36" fmla="*/ 130 w 349"/>
              <a:gd name="T37" fmla="*/ 224 h 389"/>
              <a:gd name="T38" fmla="*/ 120 w 349"/>
              <a:gd name="T39" fmla="*/ 150 h 389"/>
              <a:gd name="T40" fmla="*/ 82 w 349"/>
              <a:gd name="T41" fmla="*/ 102 h 389"/>
              <a:gd name="T42" fmla="*/ 66 w 349"/>
              <a:gd name="T43" fmla="*/ 94 h 389"/>
              <a:gd name="T44" fmla="*/ 38 w 349"/>
              <a:gd name="T45" fmla="*/ 34 h 389"/>
              <a:gd name="T46" fmla="*/ 2 w 349"/>
              <a:gd name="T47" fmla="*/ 3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9" h="389">
                <a:moveTo>
                  <a:pt x="2" y="30"/>
                </a:moveTo>
                <a:cubicBezTo>
                  <a:pt x="0" y="20"/>
                  <a:pt x="3" y="4"/>
                  <a:pt x="24" y="2"/>
                </a:cubicBezTo>
                <a:cubicBezTo>
                  <a:pt x="45" y="0"/>
                  <a:pt x="100" y="15"/>
                  <a:pt x="126" y="16"/>
                </a:cubicBezTo>
                <a:cubicBezTo>
                  <a:pt x="152" y="17"/>
                  <a:pt x="165" y="4"/>
                  <a:pt x="180" y="8"/>
                </a:cubicBezTo>
                <a:cubicBezTo>
                  <a:pt x="195" y="12"/>
                  <a:pt x="204" y="37"/>
                  <a:pt x="214" y="42"/>
                </a:cubicBezTo>
                <a:cubicBezTo>
                  <a:pt x="224" y="47"/>
                  <a:pt x="226" y="30"/>
                  <a:pt x="242" y="38"/>
                </a:cubicBezTo>
                <a:cubicBezTo>
                  <a:pt x="258" y="46"/>
                  <a:pt x="297" y="78"/>
                  <a:pt x="310" y="90"/>
                </a:cubicBezTo>
                <a:cubicBezTo>
                  <a:pt x="323" y="102"/>
                  <a:pt x="318" y="110"/>
                  <a:pt x="324" y="114"/>
                </a:cubicBezTo>
                <a:cubicBezTo>
                  <a:pt x="330" y="118"/>
                  <a:pt x="347" y="109"/>
                  <a:pt x="348" y="114"/>
                </a:cubicBezTo>
                <a:cubicBezTo>
                  <a:pt x="349" y="119"/>
                  <a:pt x="333" y="125"/>
                  <a:pt x="333" y="147"/>
                </a:cubicBezTo>
                <a:cubicBezTo>
                  <a:pt x="333" y="169"/>
                  <a:pt x="348" y="221"/>
                  <a:pt x="346" y="246"/>
                </a:cubicBezTo>
                <a:cubicBezTo>
                  <a:pt x="344" y="271"/>
                  <a:pt x="326" y="284"/>
                  <a:pt x="320" y="300"/>
                </a:cubicBezTo>
                <a:cubicBezTo>
                  <a:pt x="314" y="316"/>
                  <a:pt x="319" y="330"/>
                  <a:pt x="312" y="340"/>
                </a:cubicBezTo>
                <a:cubicBezTo>
                  <a:pt x="305" y="350"/>
                  <a:pt x="288" y="351"/>
                  <a:pt x="278" y="358"/>
                </a:cubicBezTo>
                <a:cubicBezTo>
                  <a:pt x="268" y="365"/>
                  <a:pt x="266" y="389"/>
                  <a:pt x="254" y="384"/>
                </a:cubicBezTo>
                <a:cubicBezTo>
                  <a:pt x="242" y="379"/>
                  <a:pt x="220" y="344"/>
                  <a:pt x="206" y="328"/>
                </a:cubicBezTo>
                <a:cubicBezTo>
                  <a:pt x="192" y="312"/>
                  <a:pt x="174" y="302"/>
                  <a:pt x="168" y="290"/>
                </a:cubicBezTo>
                <a:cubicBezTo>
                  <a:pt x="162" y="278"/>
                  <a:pt x="178" y="267"/>
                  <a:pt x="172" y="256"/>
                </a:cubicBezTo>
                <a:cubicBezTo>
                  <a:pt x="166" y="245"/>
                  <a:pt x="139" y="242"/>
                  <a:pt x="130" y="224"/>
                </a:cubicBezTo>
                <a:cubicBezTo>
                  <a:pt x="121" y="206"/>
                  <a:pt x="128" y="170"/>
                  <a:pt x="120" y="150"/>
                </a:cubicBezTo>
                <a:cubicBezTo>
                  <a:pt x="112" y="130"/>
                  <a:pt x="91" y="111"/>
                  <a:pt x="82" y="102"/>
                </a:cubicBezTo>
                <a:cubicBezTo>
                  <a:pt x="73" y="93"/>
                  <a:pt x="73" y="105"/>
                  <a:pt x="66" y="94"/>
                </a:cubicBezTo>
                <a:cubicBezTo>
                  <a:pt x="59" y="83"/>
                  <a:pt x="49" y="45"/>
                  <a:pt x="38" y="34"/>
                </a:cubicBezTo>
                <a:cubicBezTo>
                  <a:pt x="27" y="23"/>
                  <a:pt x="9" y="31"/>
                  <a:pt x="2" y="3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3" name="Freeform 13"/>
          <p:cNvSpPr>
            <a:spLocks/>
          </p:cNvSpPr>
          <p:nvPr/>
        </p:nvSpPr>
        <p:spPr bwMode="auto">
          <a:xfrm>
            <a:off x="3300413" y="3160713"/>
            <a:ext cx="665162" cy="684212"/>
          </a:xfrm>
          <a:custGeom>
            <a:avLst/>
            <a:gdLst>
              <a:gd name="T0" fmla="*/ 18 w 419"/>
              <a:gd name="T1" fmla="*/ 11 h 431"/>
              <a:gd name="T2" fmla="*/ 136 w 419"/>
              <a:gd name="T3" fmla="*/ 29 h 431"/>
              <a:gd name="T4" fmla="*/ 272 w 419"/>
              <a:gd name="T5" fmla="*/ 7 h 431"/>
              <a:gd name="T6" fmla="*/ 302 w 419"/>
              <a:gd name="T7" fmla="*/ 73 h 431"/>
              <a:gd name="T8" fmla="*/ 362 w 419"/>
              <a:gd name="T9" fmla="*/ 109 h 431"/>
              <a:gd name="T10" fmla="*/ 344 w 419"/>
              <a:gd name="T11" fmla="*/ 135 h 431"/>
              <a:gd name="T12" fmla="*/ 360 w 419"/>
              <a:gd name="T13" fmla="*/ 167 h 431"/>
              <a:gd name="T14" fmla="*/ 338 w 419"/>
              <a:gd name="T15" fmla="*/ 195 h 431"/>
              <a:gd name="T16" fmla="*/ 364 w 419"/>
              <a:gd name="T17" fmla="*/ 231 h 431"/>
              <a:gd name="T18" fmla="*/ 352 w 419"/>
              <a:gd name="T19" fmla="*/ 277 h 431"/>
              <a:gd name="T20" fmla="*/ 378 w 419"/>
              <a:gd name="T21" fmla="*/ 335 h 431"/>
              <a:gd name="T22" fmla="*/ 398 w 419"/>
              <a:gd name="T23" fmla="*/ 363 h 431"/>
              <a:gd name="T24" fmla="*/ 380 w 419"/>
              <a:gd name="T25" fmla="*/ 387 h 431"/>
              <a:gd name="T26" fmla="*/ 414 w 419"/>
              <a:gd name="T27" fmla="*/ 417 h 431"/>
              <a:gd name="T28" fmla="*/ 348 w 419"/>
              <a:gd name="T29" fmla="*/ 429 h 431"/>
              <a:gd name="T30" fmla="*/ 292 w 419"/>
              <a:gd name="T31" fmla="*/ 423 h 431"/>
              <a:gd name="T32" fmla="*/ 266 w 419"/>
              <a:gd name="T33" fmla="*/ 381 h 431"/>
              <a:gd name="T34" fmla="*/ 242 w 419"/>
              <a:gd name="T35" fmla="*/ 383 h 431"/>
              <a:gd name="T36" fmla="*/ 210 w 419"/>
              <a:gd name="T37" fmla="*/ 331 h 431"/>
              <a:gd name="T38" fmla="*/ 184 w 419"/>
              <a:gd name="T39" fmla="*/ 305 h 431"/>
              <a:gd name="T40" fmla="*/ 220 w 419"/>
              <a:gd name="T41" fmla="*/ 293 h 431"/>
              <a:gd name="T42" fmla="*/ 220 w 419"/>
              <a:gd name="T43" fmla="*/ 247 h 431"/>
              <a:gd name="T44" fmla="*/ 198 w 419"/>
              <a:gd name="T45" fmla="*/ 245 h 431"/>
              <a:gd name="T46" fmla="*/ 176 w 419"/>
              <a:gd name="T47" fmla="*/ 227 h 431"/>
              <a:gd name="T48" fmla="*/ 132 w 419"/>
              <a:gd name="T49" fmla="*/ 167 h 431"/>
              <a:gd name="T50" fmla="*/ 68 w 419"/>
              <a:gd name="T51" fmla="*/ 145 h 431"/>
              <a:gd name="T52" fmla="*/ 30 w 419"/>
              <a:gd name="T53" fmla="*/ 59 h 431"/>
              <a:gd name="T54" fmla="*/ 18 w 419"/>
              <a:gd name="T55" fmla="*/ 1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19" h="431">
                <a:moveTo>
                  <a:pt x="18" y="11"/>
                </a:moveTo>
                <a:cubicBezTo>
                  <a:pt x="36" y="6"/>
                  <a:pt x="94" y="30"/>
                  <a:pt x="136" y="29"/>
                </a:cubicBezTo>
                <a:cubicBezTo>
                  <a:pt x="178" y="28"/>
                  <a:pt x="244" y="0"/>
                  <a:pt x="272" y="7"/>
                </a:cubicBezTo>
                <a:cubicBezTo>
                  <a:pt x="300" y="14"/>
                  <a:pt x="287" y="56"/>
                  <a:pt x="302" y="73"/>
                </a:cubicBezTo>
                <a:cubicBezTo>
                  <a:pt x="317" y="90"/>
                  <a:pt x="355" y="99"/>
                  <a:pt x="362" y="109"/>
                </a:cubicBezTo>
                <a:cubicBezTo>
                  <a:pt x="369" y="119"/>
                  <a:pt x="344" y="125"/>
                  <a:pt x="344" y="135"/>
                </a:cubicBezTo>
                <a:cubicBezTo>
                  <a:pt x="344" y="145"/>
                  <a:pt x="361" y="157"/>
                  <a:pt x="360" y="167"/>
                </a:cubicBezTo>
                <a:cubicBezTo>
                  <a:pt x="359" y="177"/>
                  <a:pt x="337" y="184"/>
                  <a:pt x="338" y="195"/>
                </a:cubicBezTo>
                <a:cubicBezTo>
                  <a:pt x="339" y="206"/>
                  <a:pt x="362" y="217"/>
                  <a:pt x="364" y="231"/>
                </a:cubicBezTo>
                <a:cubicBezTo>
                  <a:pt x="366" y="245"/>
                  <a:pt x="350" y="260"/>
                  <a:pt x="352" y="277"/>
                </a:cubicBezTo>
                <a:cubicBezTo>
                  <a:pt x="354" y="294"/>
                  <a:pt x="370" y="321"/>
                  <a:pt x="378" y="335"/>
                </a:cubicBezTo>
                <a:cubicBezTo>
                  <a:pt x="386" y="349"/>
                  <a:pt x="398" y="354"/>
                  <a:pt x="398" y="363"/>
                </a:cubicBezTo>
                <a:cubicBezTo>
                  <a:pt x="398" y="372"/>
                  <a:pt x="377" y="378"/>
                  <a:pt x="380" y="387"/>
                </a:cubicBezTo>
                <a:cubicBezTo>
                  <a:pt x="383" y="396"/>
                  <a:pt x="419" y="410"/>
                  <a:pt x="414" y="417"/>
                </a:cubicBezTo>
                <a:cubicBezTo>
                  <a:pt x="409" y="424"/>
                  <a:pt x="368" y="428"/>
                  <a:pt x="348" y="429"/>
                </a:cubicBezTo>
                <a:cubicBezTo>
                  <a:pt x="328" y="430"/>
                  <a:pt x="306" y="431"/>
                  <a:pt x="292" y="423"/>
                </a:cubicBezTo>
                <a:cubicBezTo>
                  <a:pt x="278" y="415"/>
                  <a:pt x="274" y="388"/>
                  <a:pt x="266" y="381"/>
                </a:cubicBezTo>
                <a:cubicBezTo>
                  <a:pt x="258" y="374"/>
                  <a:pt x="251" y="391"/>
                  <a:pt x="242" y="383"/>
                </a:cubicBezTo>
                <a:cubicBezTo>
                  <a:pt x="233" y="375"/>
                  <a:pt x="220" y="344"/>
                  <a:pt x="210" y="331"/>
                </a:cubicBezTo>
                <a:cubicBezTo>
                  <a:pt x="200" y="318"/>
                  <a:pt x="182" y="311"/>
                  <a:pt x="184" y="305"/>
                </a:cubicBezTo>
                <a:cubicBezTo>
                  <a:pt x="186" y="299"/>
                  <a:pt x="214" y="302"/>
                  <a:pt x="220" y="293"/>
                </a:cubicBezTo>
                <a:cubicBezTo>
                  <a:pt x="226" y="284"/>
                  <a:pt x="224" y="255"/>
                  <a:pt x="220" y="247"/>
                </a:cubicBezTo>
                <a:cubicBezTo>
                  <a:pt x="216" y="239"/>
                  <a:pt x="205" y="248"/>
                  <a:pt x="198" y="245"/>
                </a:cubicBezTo>
                <a:cubicBezTo>
                  <a:pt x="191" y="242"/>
                  <a:pt x="187" y="240"/>
                  <a:pt x="176" y="227"/>
                </a:cubicBezTo>
                <a:cubicBezTo>
                  <a:pt x="165" y="214"/>
                  <a:pt x="150" y="181"/>
                  <a:pt x="132" y="167"/>
                </a:cubicBezTo>
                <a:cubicBezTo>
                  <a:pt x="114" y="153"/>
                  <a:pt x="85" y="163"/>
                  <a:pt x="68" y="145"/>
                </a:cubicBezTo>
                <a:cubicBezTo>
                  <a:pt x="51" y="127"/>
                  <a:pt x="38" y="81"/>
                  <a:pt x="30" y="59"/>
                </a:cubicBezTo>
                <a:cubicBezTo>
                  <a:pt x="22" y="37"/>
                  <a:pt x="0" y="21"/>
                  <a:pt x="18" y="1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4" name="Freeform 14"/>
          <p:cNvSpPr>
            <a:spLocks/>
          </p:cNvSpPr>
          <p:nvPr/>
        </p:nvSpPr>
        <p:spPr bwMode="auto">
          <a:xfrm>
            <a:off x="2257425" y="4445000"/>
            <a:ext cx="2146300" cy="1941513"/>
          </a:xfrm>
          <a:custGeom>
            <a:avLst/>
            <a:gdLst>
              <a:gd name="T0" fmla="*/ 1045 w 1352"/>
              <a:gd name="T1" fmla="*/ 2 h 1223"/>
              <a:gd name="T2" fmla="*/ 1153 w 1352"/>
              <a:gd name="T3" fmla="*/ 78 h 1223"/>
              <a:gd name="T4" fmla="*/ 1225 w 1352"/>
              <a:gd name="T5" fmla="*/ 132 h 1223"/>
              <a:gd name="T6" fmla="*/ 1269 w 1352"/>
              <a:gd name="T7" fmla="*/ 262 h 1223"/>
              <a:gd name="T8" fmla="*/ 1277 w 1352"/>
              <a:gd name="T9" fmla="*/ 372 h 1223"/>
              <a:gd name="T10" fmla="*/ 1305 w 1352"/>
              <a:gd name="T11" fmla="*/ 446 h 1223"/>
              <a:gd name="T12" fmla="*/ 1279 w 1352"/>
              <a:gd name="T13" fmla="*/ 532 h 1223"/>
              <a:gd name="T14" fmla="*/ 1349 w 1352"/>
              <a:gd name="T15" fmla="*/ 646 h 1223"/>
              <a:gd name="T16" fmla="*/ 1347 w 1352"/>
              <a:gd name="T17" fmla="*/ 716 h 1223"/>
              <a:gd name="T18" fmla="*/ 1279 w 1352"/>
              <a:gd name="T19" fmla="*/ 798 h 1223"/>
              <a:gd name="T20" fmla="*/ 1235 w 1352"/>
              <a:gd name="T21" fmla="*/ 808 h 1223"/>
              <a:gd name="T22" fmla="*/ 1237 w 1352"/>
              <a:gd name="T23" fmla="*/ 970 h 1223"/>
              <a:gd name="T24" fmla="*/ 1201 w 1352"/>
              <a:gd name="T25" fmla="*/ 848 h 1223"/>
              <a:gd name="T26" fmla="*/ 1175 w 1352"/>
              <a:gd name="T27" fmla="*/ 790 h 1223"/>
              <a:gd name="T28" fmla="*/ 1129 w 1352"/>
              <a:gd name="T29" fmla="*/ 690 h 1223"/>
              <a:gd name="T30" fmla="*/ 1071 w 1352"/>
              <a:gd name="T31" fmla="*/ 766 h 1223"/>
              <a:gd name="T32" fmla="*/ 1057 w 1352"/>
              <a:gd name="T33" fmla="*/ 930 h 1223"/>
              <a:gd name="T34" fmla="*/ 1005 w 1352"/>
              <a:gd name="T35" fmla="*/ 1204 h 1223"/>
              <a:gd name="T36" fmla="*/ 947 w 1352"/>
              <a:gd name="T37" fmla="*/ 1130 h 1223"/>
              <a:gd name="T38" fmla="*/ 963 w 1352"/>
              <a:gd name="T39" fmla="*/ 1058 h 1223"/>
              <a:gd name="T40" fmla="*/ 907 w 1352"/>
              <a:gd name="T41" fmla="*/ 1118 h 1223"/>
              <a:gd name="T42" fmla="*/ 655 w 1352"/>
              <a:gd name="T43" fmla="*/ 1010 h 1223"/>
              <a:gd name="T44" fmla="*/ 615 w 1352"/>
              <a:gd name="T45" fmla="*/ 854 h 1223"/>
              <a:gd name="T46" fmla="*/ 621 w 1352"/>
              <a:gd name="T47" fmla="*/ 758 h 1223"/>
              <a:gd name="T48" fmla="*/ 651 w 1352"/>
              <a:gd name="T49" fmla="*/ 670 h 1223"/>
              <a:gd name="T50" fmla="*/ 557 w 1352"/>
              <a:gd name="T51" fmla="*/ 604 h 1223"/>
              <a:gd name="T52" fmla="*/ 473 w 1352"/>
              <a:gd name="T53" fmla="*/ 556 h 1223"/>
              <a:gd name="T54" fmla="*/ 461 w 1352"/>
              <a:gd name="T55" fmla="*/ 604 h 1223"/>
              <a:gd name="T56" fmla="*/ 447 w 1352"/>
              <a:gd name="T57" fmla="*/ 670 h 1223"/>
              <a:gd name="T58" fmla="*/ 397 w 1352"/>
              <a:gd name="T59" fmla="*/ 654 h 1223"/>
              <a:gd name="T60" fmla="*/ 371 w 1352"/>
              <a:gd name="T61" fmla="*/ 622 h 1223"/>
              <a:gd name="T62" fmla="*/ 323 w 1352"/>
              <a:gd name="T63" fmla="*/ 666 h 1223"/>
              <a:gd name="T64" fmla="*/ 267 w 1352"/>
              <a:gd name="T65" fmla="*/ 670 h 1223"/>
              <a:gd name="T66" fmla="*/ 267 w 1352"/>
              <a:gd name="T67" fmla="*/ 594 h 1223"/>
              <a:gd name="T68" fmla="*/ 167 w 1352"/>
              <a:gd name="T69" fmla="*/ 638 h 1223"/>
              <a:gd name="T70" fmla="*/ 143 w 1352"/>
              <a:gd name="T71" fmla="*/ 700 h 1223"/>
              <a:gd name="T72" fmla="*/ 85 w 1352"/>
              <a:gd name="T73" fmla="*/ 820 h 1223"/>
              <a:gd name="T74" fmla="*/ 29 w 1352"/>
              <a:gd name="T75" fmla="*/ 814 h 1223"/>
              <a:gd name="T76" fmla="*/ 45 w 1352"/>
              <a:gd name="T77" fmla="*/ 720 h 1223"/>
              <a:gd name="T78" fmla="*/ 121 w 1352"/>
              <a:gd name="T79" fmla="*/ 512 h 1223"/>
              <a:gd name="T80" fmla="*/ 231 w 1352"/>
              <a:gd name="T81" fmla="*/ 470 h 1223"/>
              <a:gd name="T82" fmla="*/ 325 w 1352"/>
              <a:gd name="T83" fmla="*/ 452 h 1223"/>
              <a:gd name="T84" fmla="*/ 323 w 1352"/>
              <a:gd name="T85" fmla="*/ 400 h 1223"/>
              <a:gd name="T86" fmla="*/ 395 w 1352"/>
              <a:gd name="T87" fmla="*/ 362 h 1223"/>
              <a:gd name="T88" fmla="*/ 549 w 1352"/>
              <a:gd name="T89" fmla="*/ 362 h 1223"/>
              <a:gd name="T90" fmla="*/ 507 w 1352"/>
              <a:gd name="T91" fmla="*/ 520 h 1223"/>
              <a:gd name="T92" fmla="*/ 667 w 1352"/>
              <a:gd name="T93" fmla="*/ 450 h 1223"/>
              <a:gd name="T94" fmla="*/ 727 w 1352"/>
              <a:gd name="T95" fmla="*/ 330 h 1223"/>
              <a:gd name="T96" fmla="*/ 831 w 1352"/>
              <a:gd name="T97" fmla="*/ 214 h 1223"/>
              <a:gd name="T98" fmla="*/ 947 w 1352"/>
              <a:gd name="T99" fmla="*/ 254 h 1223"/>
              <a:gd name="T100" fmla="*/ 977 w 1352"/>
              <a:gd name="T101" fmla="*/ 222 h 1223"/>
              <a:gd name="T102" fmla="*/ 1037 w 1352"/>
              <a:gd name="T103" fmla="*/ 168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52" h="1223">
                <a:moveTo>
                  <a:pt x="991" y="34"/>
                </a:moveTo>
                <a:cubicBezTo>
                  <a:pt x="994" y="5"/>
                  <a:pt x="1033" y="0"/>
                  <a:pt x="1045" y="2"/>
                </a:cubicBezTo>
                <a:cubicBezTo>
                  <a:pt x="1057" y="4"/>
                  <a:pt x="1047" y="31"/>
                  <a:pt x="1065" y="44"/>
                </a:cubicBezTo>
                <a:cubicBezTo>
                  <a:pt x="1083" y="57"/>
                  <a:pt x="1133" y="60"/>
                  <a:pt x="1153" y="78"/>
                </a:cubicBezTo>
                <a:cubicBezTo>
                  <a:pt x="1173" y="96"/>
                  <a:pt x="1175" y="141"/>
                  <a:pt x="1187" y="150"/>
                </a:cubicBezTo>
                <a:cubicBezTo>
                  <a:pt x="1199" y="159"/>
                  <a:pt x="1219" y="126"/>
                  <a:pt x="1225" y="132"/>
                </a:cubicBezTo>
                <a:cubicBezTo>
                  <a:pt x="1231" y="138"/>
                  <a:pt x="1214" y="164"/>
                  <a:pt x="1221" y="186"/>
                </a:cubicBezTo>
                <a:cubicBezTo>
                  <a:pt x="1228" y="208"/>
                  <a:pt x="1272" y="238"/>
                  <a:pt x="1269" y="262"/>
                </a:cubicBezTo>
                <a:cubicBezTo>
                  <a:pt x="1266" y="286"/>
                  <a:pt x="1202" y="310"/>
                  <a:pt x="1203" y="328"/>
                </a:cubicBezTo>
                <a:cubicBezTo>
                  <a:pt x="1204" y="346"/>
                  <a:pt x="1265" y="352"/>
                  <a:pt x="1277" y="372"/>
                </a:cubicBezTo>
                <a:cubicBezTo>
                  <a:pt x="1289" y="392"/>
                  <a:pt x="1268" y="434"/>
                  <a:pt x="1273" y="446"/>
                </a:cubicBezTo>
                <a:cubicBezTo>
                  <a:pt x="1278" y="458"/>
                  <a:pt x="1301" y="436"/>
                  <a:pt x="1305" y="446"/>
                </a:cubicBezTo>
                <a:cubicBezTo>
                  <a:pt x="1309" y="456"/>
                  <a:pt x="1303" y="490"/>
                  <a:pt x="1299" y="504"/>
                </a:cubicBezTo>
                <a:cubicBezTo>
                  <a:pt x="1295" y="518"/>
                  <a:pt x="1272" y="518"/>
                  <a:pt x="1279" y="532"/>
                </a:cubicBezTo>
                <a:cubicBezTo>
                  <a:pt x="1286" y="546"/>
                  <a:pt x="1327" y="569"/>
                  <a:pt x="1339" y="588"/>
                </a:cubicBezTo>
                <a:cubicBezTo>
                  <a:pt x="1351" y="607"/>
                  <a:pt x="1349" y="632"/>
                  <a:pt x="1349" y="646"/>
                </a:cubicBezTo>
                <a:cubicBezTo>
                  <a:pt x="1349" y="660"/>
                  <a:pt x="1337" y="660"/>
                  <a:pt x="1337" y="672"/>
                </a:cubicBezTo>
                <a:cubicBezTo>
                  <a:pt x="1337" y="684"/>
                  <a:pt x="1352" y="695"/>
                  <a:pt x="1347" y="716"/>
                </a:cubicBezTo>
                <a:cubicBezTo>
                  <a:pt x="1342" y="737"/>
                  <a:pt x="1320" y="784"/>
                  <a:pt x="1309" y="798"/>
                </a:cubicBezTo>
                <a:cubicBezTo>
                  <a:pt x="1298" y="812"/>
                  <a:pt x="1285" y="791"/>
                  <a:pt x="1279" y="798"/>
                </a:cubicBezTo>
                <a:cubicBezTo>
                  <a:pt x="1273" y="805"/>
                  <a:pt x="1280" y="836"/>
                  <a:pt x="1273" y="838"/>
                </a:cubicBezTo>
                <a:cubicBezTo>
                  <a:pt x="1266" y="840"/>
                  <a:pt x="1239" y="804"/>
                  <a:pt x="1235" y="808"/>
                </a:cubicBezTo>
                <a:cubicBezTo>
                  <a:pt x="1231" y="812"/>
                  <a:pt x="1251" y="835"/>
                  <a:pt x="1251" y="862"/>
                </a:cubicBezTo>
                <a:cubicBezTo>
                  <a:pt x="1251" y="889"/>
                  <a:pt x="1244" y="960"/>
                  <a:pt x="1237" y="970"/>
                </a:cubicBezTo>
                <a:cubicBezTo>
                  <a:pt x="1230" y="980"/>
                  <a:pt x="1213" y="944"/>
                  <a:pt x="1207" y="924"/>
                </a:cubicBezTo>
                <a:cubicBezTo>
                  <a:pt x="1201" y="904"/>
                  <a:pt x="1206" y="866"/>
                  <a:pt x="1201" y="848"/>
                </a:cubicBezTo>
                <a:cubicBezTo>
                  <a:pt x="1196" y="830"/>
                  <a:pt x="1183" y="828"/>
                  <a:pt x="1179" y="818"/>
                </a:cubicBezTo>
                <a:cubicBezTo>
                  <a:pt x="1175" y="808"/>
                  <a:pt x="1181" y="803"/>
                  <a:pt x="1175" y="790"/>
                </a:cubicBezTo>
                <a:cubicBezTo>
                  <a:pt x="1169" y="777"/>
                  <a:pt x="1153" y="759"/>
                  <a:pt x="1145" y="742"/>
                </a:cubicBezTo>
                <a:cubicBezTo>
                  <a:pt x="1137" y="725"/>
                  <a:pt x="1138" y="695"/>
                  <a:pt x="1129" y="690"/>
                </a:cubicBezTo>
                <a:cubicBezTo>
                  <a:pt x="1120" y="685"/>
                  <a:pt x="1099" y="699"/>
                  <a:pt x="1089" y="712"/>
                </a:cubicBezTo>
                <a:cubicBezTo>
                  <a:pt x="1079" y="725"/>
                  <a:pt x="1087" y="739"/>
                  <a:pt x="1071" y="766"/>
                </a:cubicBezTo>
                <a:cubicBezTo>
                  <a:pt x="1055" y="793"/>
                  <a:pt x="997" y="847"/>
                  <a:pt x="995" y="874"/>
                </a:cubicBezTo>
                <a:cubicBezTo>
                  <a:pt x="993" y="901"/>
                  <a:pt x="1039" y="900"/>
                  <a:pt x="1057" y="930"/>
                </a:cubicBezTo>
                <a:cubicBezTo>
                  <a:pt x="1075" y="960"/>
                  <a:pt x="1110" y="1010"/>
                  <a:pt x="1101" y="1056"/>
                </a:cubicBezTo>
                <a:cubicBezTo>
                  <a:pt x="1092" y="1102"/>
                  <a:pt x="1026" y="1185"/>
                  <a:pt x="1005" y="1204"/>
                </a:cubicBezTo>
                <a:cubicBezTo>
                  <a:pt x="984" y="1223"/>
                  <a:pt x="985" y="1182"/>
                  <a:pt x="975" y="1170"/>
                </a:cubicBezTo>
                <a:cubicBezTo>
                  <a:pt x="965" y="1158"/>
                  <a:pt x="947" y="1145"/>
                  <a:pt x="947" y="1130"/>
                </a:cubicBezTo>
                <a:cubicBezTo>
                  <a:pt x="947" y="1115"/>
                  <a:pt x="974" y="1092"/>
                  <a:pt x="977" y="1080"/>
                </a:cubicBezTo>
                <a:cubicBezTo>
                  <a:pt x="980" y="1068"/>
                  <a:pt x="970" y="1061"/>
                  <a:pt x="963" y="1058"/>
                </a:cubicBezTo>
                <a:cubicBezTo>
                  <a:pt x="956" y="1055"/>
                  <a:pt x="946" y="1052"/>
                  <a:pt x="937" y="1062"/>
                </a:cubicBezTo>
                <a:cubicBezTo>
                  <a:pt x="928" y="1072"/>
                  <a:pt x="920" y="1110"/>
                  <a:pt x="907" y="1118"/>
                </a:cubicBezTo>
                <a:cubicBezTo>
                  <a:pt x="894" y="1126"/>
                  <a:pt x="901" y="1130"/>
                  <a:pt x="859" y="1112"/>
                </a:cubicBezTo>
                <a:cubicBezTo>
                  <a:pt x="817" y="1094"/>
                  <a:pt x="694" y="1035"/>
                  <a:pt x="655" y="1010"/>
                </a:cubicBezTo>
                <a:cubicBezTo>
                  <a:pt x="616" y="985"/>
                  <a:pt x="632" y="988"/>
                  <a:pt x="625" y="962"/>
                </a:cubicBezTo>
                <a:cubicBezTo>
                  <a:pt x="618" y="936"/>
                  <a:pt x="619" y="873"/>
                  <a:pt x="615" y="854"/>
                </a:cubicBezTo>
                <a:cubicBezTo>
                  <a:pt x="611" y="835"/>
                  <a:pt x="598" y="866"/>
                  <a:pt x="599" y="850"/>
                </a:cubicBezTo>
                <a:cubicBezTo>
                  <a:pt x="600" y="834"/>
                  <a:pt x="610" y="785"/>
                  <a:pt x="621" y="758"/>
                </a:cubicBezTo>
                <a:cubicBezTo>
                  <a:pt x="632" y="731"/>
                  <a:pt x="662" y="705"/>
                  <a:pt x="667" y="690"/>
                </a:cubicBezTo>
                <a:cubicBezTo>
                  <a:pt x="672" y="675"/>
                  <a:pt x="659" y="682"/>
                  <a:pt x="651" y="670"/>
                </a:cubicBezTo>
                <a:cubicBezTo>
                  <a:pt x="643" y="658"/>
                  <a:pt x="633" y="629"/>
                  <a:pt x="617" y="618"/>
                </a:cubicBezTo>
                <a:cubicBezTo>
                  <a:pt x="601" y="607"/>
                  <a:pt x="572" y="611"/>
                  <a:pt x="557" y="604"/>
                </a:cubicBezTo>
                <a:cubicBezTo>
                  <a:pt x="542" y="597"/>
                  <a:pt x="543" y="582"/>
                  <a:pt x="529" y="574"/>
                </a:cubicBezTo>
                <a:cubicBezTo>
                  <a:pt x="515" y="566"/>
                  <a:pt x="487" y="555"/>
                  <a:pt x="473" y="556"/>
                </a:cubicBezTo>
                <a:cubicBezTo>
                  <a:pt x="459" y="557"/>
                  <a:pt x="447" y="574"/>
                  <a:pt x="445" y="582"/>
                </a:cubicBezTo>
                <a:cubicBezTo>
                  <a:pt x="443" y="590"/>
                  <a:pt x="464" y="595"/>
                  <a:pt x="461" y="604"/>
                </a:cubicBezTo>
                <a:cubicBezTo>
                  <a:pt x="458" y="613"/>
                  <a:pt x="429" y="627"/>
                  <a:pt x="427" y="638"/>
                </a:cubicBezTo>
                <a:cubicBezTo>
                  <a:pt x="425" y="649"/>
                  <a:pt x="445" y="662"/>
                  <a:pt x="447" y="670"/>
                </a:cubicBezTo>
                <a:cubicBezTo>
                  <a:pt x="449" y="678"/>
                  <a:pt x="445" y="689"/>
                  <a:pt x="437" y="686"/>
                </a:cubicBezTo>
                <a:cubicBezTo>
                  <a:pt x="429" y="683"/>
                  <a:pt x="410" y="659"/>
                  <a:pt x="397" y="654"/>
                </a:cubicBezTo>
                <a:cubicBezTo>
                  <a:pt x="384" y="649"/>
                  <a:pt x="361" y="661"/>
                  <a:pt x="357" y="656"/>
                </a:cubicBezTo>
                <a:cubicBezTo>
                  <a:pt x="353" y="651"/>
                  <a:pt x="373" y="632"/>
                  <a:pt x="371" y="622"/>
                </a:cubicBezTo>
                <a:cubicBezTo>
                  <a:pt x="369" y="612"/>
                  <a:pt x="353" y="591"/>
                  <a:pt x="345" y="598"/>
                </a:cubicBezTo>
                <a:cubicBezTo>
                  <a:pt x="337" y="605"/>
                  <a:pt x="331" y="659"/>
                  <a:pt x="323" y="666"/>
                </a:cubicBezTo>
                <a:cubicBezTo>
                  <a:pt x="315" y="673"/>
                  <a:pt x="306" y="641"/>
                  <a:pt x="297" y="642"/>
                </a:cubicBezTo>
                <a:cubicBezTo>
                  <a:pt x="288" y="643"/>
                  <a:pt x="272" y="672"/>
                  <a:pt x="267" y="670"/>
                </a:cubicBezTo>
                <a:cubicBezTo>
                  <a:pt x="262" y="668"/>
                  <a:pt x="269" y="643"/>
                  <a:pt x="269" y="630"/>
                </a:cubicBezTo>
                <a:cubicBezTo>
                  <a:pt x="269" y="617"/>
                  <a:pt x="280" y="600"/>
                  <a:pt x="267" y="594"/>
                </a:cubicBezTo>
                <a:cubicBezTo>
                  <a:pt x="254" y="588"/>
                  <a:pt x="206" y="585"/>
                  <a:pt x="189" y="592"/>
                </a:cubicBezTo>
                <a:cubicBezTo>
                  <a:pt x="172" y="599"/>
                  <a:pt x="176" y="625"/>
                  <a:pt x="167" y="638"/>
                </a:cubicBezTo>
                <a:cubicBezTo>
                  <a:pt x="158" y="651"/>
                  <a:pt x="141" y="662"/>
                  <a:pt x="137" y="672"/>
                </a:cubicBezTo>
                <a:cubicBezTo>
                  <a:pt x="133" y="682"/>
                  <a:pt x="147" y="689"/>
                  <a:pt x="143" y="700"/>
                </a:cubicBezTo>
                <a:cubicBezTo>
                  <a:pt x="139" y="711"/>
                  <a:pt x="121" y="716"/>
                  <a:pt x="111" y="736"/>
                </a:cubicBezTo>
                <a:cubicBezTo>
                  <a:pt x="101" y="756"/>
                  <a:pt x="94" y="804"/>
                  <a:pt x="85" y="820"/>
                </a:cubicBezTo>
                <a:cubicBezTo>
                  <a:pt x="76" y="836"/>
                  <a:pt x="68" y="835"/>
                  <a:pt x="59" y="834"/>
                </a:cubicBezTo>
                <a:cubicBezTo>
                  <a:pt x="50" y="833"/>
                  <a:pt x="38" y="826"/>
                  <a:pt x="29" y="814"/>
                </a:cubicBezTo>
                <a:cubicBezTo>
                  <a:pt x="20" y="802"/>
                  <a:pt x="0" y="776"/>
                  <a:pt x="3" y="760"/>
                </a:cubicBezTo>
                <a:cubicBezTo>
                  <a:pt x="6" y="744"/>
                  <a:pt x="35" y="742"/>
                  <a:pt x="45" y="720"/>
                </a:cubicBezTo>
                <a:cubicBezTo>
                  <a:pt x="55" y="698"/>
                  <a:pt x="52" y="665"/>
                  <a:pt x="65" y="630"/>
                </a:cubicBezTo>
                <a:cubicBezTo>
                  <a:pt x="78" y="595"/>
                  <a:pt x="98" y="535"/>
                  <a:pt x="121" y="512"/>
                </a:cubicBezTo>
                <a:cubicBezTo>
                  <a:pt x="144" y="489"/>
                  <a:pt x="183" y="499"/>
                  <a:pt x="201" y="492"/>
                </a:cubicBezTo>
                <a:cubicBezTo>
                  <a:pt x="219" y="485"/>
                  <a:pt x="219" y="472"/>
                  <a:pt x="231" y="470"/>
                </a:cubicBezTo>
                <a:cubicBezTo>
                  <a:pt x="243" y="468"/>
                  <a:pt x="257" y="481"/>
                  <a:pt x="273" y="478"/>
                </a:cubicBezTo>
                <a:cubicBezTo>
                  <a:pt x="289" y="475"/>
                  <a:pt x="320" y="461"/>
                  <a:pt x="325" y="452"/>
                </a:cubicBezTo>
                <a:cubicBezTo>
                  <a:pt x="330" y="443"/>
                  <a:pt x="303" y="431"/>
                  <a:pt x="303" y="422"/>
                </a:cubicBezTo>
                <a:cubicBezTo>
                  <a:pt x="303" y="413"/>
                  <a:pt x="316" y="410"/>
                  <a:pt x="323" y="400"/>
                </a:cubicBezTo>
                <a:cubicBezTo>
                  <a:pt x="330" y="390"/>
                  <a:pt x="331" y="366"/>
                  <a:pt x="343" y="360"/>
                </a:cubicBezTo>
                <a:cubicBezTo>
                  <a:pt x="355" y="354"/>
                  <a:pt x="369" y="368"/>
                  <a:pt x="395" y="362"/>
                </a:cubicBezTo>
                <a:cubicBezTo>
                  <a:pt x="421" y="356"/>
                  <a:pt x="473" y="324"/>
                  <a:pt x="499" y="324"/>
                </a:cubicBezTo>
                <a:cubicBezTo>
                  <a:pt x="525" y="324"/>
                  <a:pt x="538" y="342"/>
                  <a:pt x="549" y="362"/>
                </a:cubicBezTo>
                <a:cubicBezTo>
                  <a:pt x="560" y="382"/>
                  <a:pt x="574" y="418"/>
                  <a:pt x="567" y="444"/>
                </a:cubicBezTo>
                <a:cubicBezTo>
                  <a:pt x="560" y="470"/>
                  <a:pt x="501" y="516"/>
                  <a:pt x="507" y="520"/>
                </a:cubicBezTo>
                <a:cubicBezTo>
                  <a:pt x="513" y="524"/>
                  <a:pt x="576" y="478"/>
                  <a:pt x="603" y="466"/>
                </a:cubicBezTo>
                <a:cubicBezTo>
                  <a:pt x="630" y="454"/>
                  <a:pt x="653" y="467"/>
                  <a:pt x="667" y="450"/>
                </a:cubicBezTo>
                <a:cubicBezTo>
                  <a:pt x="681" y="433"/>
                  <a:pt x="679" y="384"/>
                  <a:pt x="689" y="364"/>
                </a:cubicBezTo>
                <a:cubicBezTo>
                  <a:pt x="699" y="344"/>
                  <a:pt x="707" y="328"/>
                  <a:pt x="727" y="330"/>
                </a:cubicBezTo>
                <a:cubicBezTo>
                  <a:pt x="747" y="332"/>
                  <a:pt x="794" y="395"/>
                  <a:pt x="811" y="376"/>
                </a:cubicBezTo>
                <a:cubicBezTo>
                  <a:pt x="828" y="357"/>
                  <a:pt x="812" y="230"/>
                  <a:pt x="831" y="214"/>
                </a:cubicBezTo>
                <a:cubicBezTo>
                  <a:pt x="850" y="198"/>
                  <a:pt x="904" y="271"/>
                  <a:pt x="923" y="278"/>
                </a:cubicBezTo>
                <a:cubicBezTo>
                  <a:pt x="942" y="285"/>
                  <a:pt x="943" y="268"/>
                  <a:pt x="947" y="254"/>
                </a:cubicBezTo>
                <a:cubicBezTo>
                  <a:pt x="951" y="240"/>
                  <a:pt x="944" y="199"/>
                  <a:pt x="949" y="194"/>
                </a:cubicBezTo>
                <a:cubicBezTo>
                  <a:pt x="954" y="189"/>
                  <a:pt x="964" y="218"/>
                  <a:pt x="977" y="222"/>
                </a:cubicBezTo>
                <a:cubicBezTo>
                  <a:pt x="990" y="226"/>
                  <a:pt x="1019" y="229"/>
                  <a:pt x="1029" y="220"/>
                </a:cubicBezTo>
                <a:cubicBezTo>
                  <a:pt x="1039" y="211"/>
                  <a:pt x="1043" y="199"/>
                  <a:pt x="1037" y="168"/>
                </a:cubicBezTo>
                <a:cubicBezTo>
                  <a:pt x="1031" y="137"/>
                  <a:pt x="1001" y="62"/>
                  <a:pt x="991" y="34"/>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5" name="Freeform 15"/>
          <p:cNvSpPr>
            <a:spLocks/>
          </p:cNvSpPr>
          <p:nvPr/>
        </p:nvSpPr>
        <p:spPr bwMode="auto">
          <a:xfrm>
            <a:off x="2460625" y="3879850"/>
            <a:ext cx="574675" cy="931863"/>
          </a:xfrm>
          <a:custGeom>
            <a:avLst/>
            <a:gdLst>
              <a:gd name="T0" fmla="*/ 37 w 362"/>
              <a:gd name="T1" fmla="*/ 306 h 587"/>
              <a:gd name="T2" fmla="*/ 89 w 362"/>
              <a:gd name="T3" fmla="*/ 304 h 587"/>
              <a:gd name="T4" fmla="*/ 151 w 362"/>
              <a:gd name="T5" fmla="*/ 274 h 587"/>
              <a:gd name="T6" fmla="*/ 143 w 362"/>
              <a:gd name="T7" fmla="*/ 226 h 587"/>
              <a:gd name="T8" fmla="*/ 153 w 362"/>
              <a:gd name="T9" fmla="*/ 188 h 587"/>
              <a:gd name="T10" fmla="*/ 135 w 362"/>
              <a:gd name="T11" fmla="*/ 144 h 587"/>
              <a:gd name="T12" fmla="*/ 163 w 362"/>
              <a:gd name="T13" fmla="*/ 130 h 587"/>
              <a:gd name="T14" fmla="*/ 183 w 362"/>
              <a:gd name="T15" fmla="*/ 82 h 587"/>
              <a:gd name="T16" fmla="*/ 175 w 362"/>
              <a:gd name="T17" fmla="*/ 62 h 587"/>
              <a:gd name="T18" fmla="*/ 205 w 362"/>
              <a:gd name="T19" fmla="*/ 26 h 587"/>
              <a:gd name="T20" fmla="*/ 251 w 362"/>
              <a:gd name="T21" fmla="*/ 6 h 587"/>
              <a:gd name="T22" fmla="*/ 351 w 362"/>
              <a:gd name="T23" fmla="*/ 64 h 587"/>
              <a:gd name="T24" fmla="*/ 317 w 362"/>
              <a:gd name="T25" fmla="*/ 152 h 587"/>
              <a:gd name="T26" fmla="*/ 277 w 362"/>
              <a:gd name="T27" fmla="*/ 224 h 587"/>
              <a:gd name="T28" fmla="*/ 267 w 362"/>
              <a:gd name="T29" fmla="*/ 290 h 587"/>
              <a:gd name="T30" fmla="*/ 233 w 362"/>
              <a:gd name="T31" fmla="*/ 332 h 587"/>
              <a:gd name="T32" fmla="*/ 229 w 362"/>
              <a:gd name="T33" fmla="*/ 400 h 587"/>
              <a:gd name="T34" fmla="*/ 279 w 362"/>
              <a:gd name="T35" fmla="*/ 502 h 587"/>
              <a:gd name="T36" fmla="*/ 257 w 362"/>
              <a:gd name="T37" fmla="*/ 554 h 587"/>
              <a:gd name="T38" fmla="*/ 195 w 362"/>
              <a:gd name="T39" fmla="*/ 576 h 587"/>
              <a:gd name="T40" fmla="*/ 147 w 362"/>
              <a:gd name="T41" fmla="*/ 486 h 587"/>
              <a:gd name="T42" fmla="*/ 99 w 362"/>
              <a:gd name="T43" fmla="*/ 484 h 587"/>
              <a:gd name="T44" fmla="*/ 13 w 362"/>
              <a:gd name="T45" fmla="*/ 380 h 587"/>
              <a:gd name="T46" fmla="*/ 21 w 362"/>
              <a:gd name="T47" fmla="*/ 362 h 587"/>
              <a:gd name="T48" fmla="*/ 37 w 362"/>
              <a:gd name="T49" fmla="*/ 306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2" h="587">
                <a:moveTo>
                  <a:pt x="37" y="306"/>
                </a:moveTo>
                <a:lnTo>
                  <a:pt x="89" y="304"/>
                </a:lnTo>
                <a:lnTo>
                  <a:pt x="151" y="274"/>
                </a:lnTo>
                <a:lnTo>
                  <a:pt x="143" y="226"/>
                </a:lnTo>
                <a:lnTo>
                  <a:pt x="153" y="188"/>
                </a:lnTo>
                <a:lnTo>
                  <a:pt x="135" y="144"/>
                </a:lnTo>
                <a:cubicBezTo>
                  <a:pt x="137" y="134"/>
                  <a:pt x="155" y="140"/>
                  <a:pt x="163" y="130"/>
                </a:cubicBezTo>
                <a:cubicBezTo>
                  <a:pt x="171" y="120"/>
                  <a:pt x="181" y="93"/>
                  <a:pt x="183" y="82"/>
                </a:cubicBezTo>
                <a:cubicBezTo>
                  <a:pt x="185" y="71"/>
                  <a:pt x="171" y="71"/>
                  <a:pt x="175" y="62"/>
                </a:cubicBezTo>
                <a:cubicBezTo>
                  <a:pt x="179" y="53"/>
                  <a:pt x="192" y="35"/>
                  <a:pt x="205" y="26"/>
                </a:cubicBezTo>
                <a:cubicBezTo>
                  <a:pt x="218" y="17"/>
                  <a:pt x="227" y="0"/>
                  <a:pt x="251" y="6"/>
                </a:cubicBezTo>
                <a:cubicBezTo>
                  <a:pt x="275" y="12"/>
                  <a:pt x="340" y="40"/>
                  <a:pt x="351" y="64"/>
                </a:cubicBezTo>
                <a:cubicBezTo>
                  <a:pt x="362" y="88"/>
                  <a:pt x="329" y="125"/>
                  <a:pt x="317" y="152"/>
                </a:cubicBezTo>
                <a:cubicBezTo>
                  <a:pt x="305" y="179"/>
                  <a:pt x="285" y="201"/>
                  <a:pt x="277" y="224"/>
                </a:cubicBezTo>
                <a:cubicBezTo>
                  <a:pt x="269" y="247"/>
                  <a:pt x="274" y="272"/>
                  <a:pt x="267" y="290"/>
                </a:cubicBezTo>
                <a:cubicBezTo>
                  <a:pt x="260" y="308"/>
                  <a:pt x="239" y="314"/>
                  <a:pt x="233" y="332"/>
                </a:cubicBezTo>
                <a:cubicBezTo>
                  <a:pt x="227" y="350"/>
                  <a:pt x="221" y="372"/>
                  <a:pt x="229" y="400"/>
                </a:cubicBezTo>
                <a:cubicBezTo>
                  <a:pt x="237" y="428"/>
                  <a:pt x="274" y="476"/>
                  <a:pt x="279" y="502"/>
                </a:cubicBezTo>
                <a:cubicBezTo>
                  <a:pt x="284" y="528"/>
                  <a:pt x="271" y="542"/>
                  <a:pt x="257" y="554"/>
                </a:cubicBezTo>
                <a:cubicBezTo>
                  <a:pt x="243" y="566"/>
                  <a:pt x="213" y="587"/>
                  <a:pt x="195" y="576"/>
                </a:cubicBezTo>
                <a:cubicBezTo>
                  <a:pt x="177" y="565"/>
                  <a:pt x="163" y="501"/>
                  <a:pt x="147" y="486"/>
                </a:cubicBezTo>
                <a:cubicBezTo>
                  <a:pt x="131" y="471"/>
                  <a:pt x="121" y="502"/>
                  <a:pt x="99" y="484"/>
                </a:cubicBezTo>
                <a:cubicBezTo>
                  <a:pt x="77" y="466"/>
                  <a:pt x="26" y="400"/>
                  <a:pt x="13" y="380"/>
                </a:cubicBezTo>
                <a:cubicBezTo>
                  <a:pt x="0" y="360"/>
                  <a:pt x="17" y="374"/>
                  <a:pt x="21" y="362"/>
                </a:cubicBezTo>
                <a:cubicBezTo>
                  <a:pt x="25" y="350"/>
                  <a:pt x="34" y="318"/>
                  <a:pt x="37" y="306"/>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6" name="Freeform 16"/>
          <p:cNvSpPr>
            <a:spLocks/>
          </p:cNvSpPr>
          <p:nvPr/>
        </p:nvSpPr>
        <p:spPr bwMode="auto">
          <a:xfrm>
            <a:off x="3116263" y="4275138"/>
            <a:ext cx="374650" cy="263525"/>
          </a:xfrm>
          <a:custGeom>
            <a:avLst/>
            <a:gdLst>
              <a:gd name="T0" fmla="*/ 2 w 236"/>
              <a:gd name="T1" fmla="*/ 109 h 166"/>
              <a:gd name="T2" fmla="*/ 40 w 236"/>
              <a:gd name="T3" fmla="*/ 59 h 166"/>
              <a:gd name="T4" fmla="*/ 76 w 236"/>
              <a:gd name="T5" fmla="*/ 45 h 166"/>
              <a:gd name="T6" fmla="*/ 130 w 236"/>
              <a:gd name="T7" fmla="*/ 1 h 166"/>
              <a:gd name="T8" fmla="*/ 222 w 236"/>
              <a:gd name="T9" fmla="*/ 49 h 166"/>
              <a:gd name="T10" fmla="*/ 214 w 236"/>
              <a:gd name="T11" fmla="*/ 81 h 166"/>
              <a:gd name="T12" fmla="*/ 230 w 236"/>
              <a:gd name="T13" fmla="*/ 111 h 166"/>
              <a:gd name="T14" fmla="*/ 218 w 236"/>
              <a:gd name="T15" fmla="*/ 127 h 166"/>
              <a:gd name="T16" fmla="*/ 196 w 236"/>
              <a:gd name="T17" fmla="*/ 119 h 166"/>
              <a:gd name="T18" fmla="*/ 176 w 236"/>
              <a:gd name="T19" fmla="*/ 133 h 166"/>
              <a:gd name="T20" fmla="*/ 152 w 236"/>
              <a:gd name="T21" fmla="*/ 161 h 166"/>
              <a:gd name="T22" fmla="*/ 74 w 236"/>
              <a:gd name="T23" fmla="*/ 161 h 166"/>
              <a:gd name="T24" fmla="*/ 32 w 236"/>
              <a:gd name="T25" fmla="*/ 155 h 166"/>
              <a:gd name="T26" fmla="*/ 2 w 236"/>
              <a:gd name="T27" fmla="*/ 10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6" h="166">
                <a:moveTo>
                  <a:pt x="2" y="109"/>
                </a:moveTo>
                <a:cubicBezTo>
                  <a:pt x="0" y="94"/>
                  <a:pt x="28" y="70"/>
                  <a:pt x="40" y="59"/>
                </a:cubicBezTo>
                <a:cubicBezTo>
                  <a:pt x="52" y="48"/>
                  <a:pt x="61" y="55"/>
                  <a:pt x="76" y="45"/>
                </a:cubicBezTo>
                <a:cubicBezTo>
                  <a:pt x="91" y="35"/>
                  <a:pt x="106" y="0"/>
                  <a:pt x="130" y="1"/>
                </a:cubicBezTo>
                <a:cubicBezTo>
                  <a:pt x="154" y="2"/>
                  <a:pt x="208" y="36"/>
                  <a:pt x="222" y="49"/>
                </a:cubicBezTo>
                <a:cubicBezTo>
                  <a:pt x="236" y="62"/>
                  <a:pt x="213" y="71"/>
                  <a:pt x="214" y="81"/>
                </a:cubicBezTo>
                <a:cubicBezTo>
                  <a:pt x="215" y="91"/>
                  <a:pt x="229" y="103"/>
                  <a:pt x="230" y="111"/>
                </a:cubicBezTo>
                <a:cubicBezTo>
                  <a:pt x="231" y="119"/>
                  <a:pt x="224" y="126"/>
                  <a:pt x="218" y="127"/>
                </a:cubicBezTo>
                <a:cubicBezTo>
                  <a:pt x="212" y="128"/>
                  <a:pt x="203" y="118"/>
                  <a:pt x="196" y="119"/>
                </a:cubicBezTo>
                <a:cubicBezTo>
                  <a:pt x="189" y="120"/>
                  <a:pt x="183" y="126"/>
                  <a:pt x="176" y="133"/>
                </a:cubicBezTo>
                <a:cubicBezTo>
                  <a:pt x="169" y="140"/>
                  <a:pt x="169" y="156"/>
                  <a:pt x="152" y="161"/>
                </a:cubicBezTo>
                <a:cubicBezTo>
                  <a:pt x="135" y="166"/>
                  <a:pt x="94" y="162"/>
                  <a:pt x="74" y="161"/>
                </a:cubicBezTo>
                <a:cubicBezTo>
                  <a:pt x="54" y="160"/>
                  <a:pt x="44" y="164"/>
                  <a:pt x="32" y="155"/>
                </a:cubicBezTo>
                <a:cubicBezTo>
                  <a:pt x="20" y="146"/>
                  <a:pt x="8" y="119"/>
                  <a:pt x="2" y="109"/>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7" name="Freeform 17"/>
          <p:cNvSpPr>
            <a:spLocks/>
          </p:cNvSpPr>
          <p:nvPr/>
        </p:nvSpPr>
        <p:spPr bwMode="auto">
          <a:xfrm>
            <a:off x="3332163" y="3640138"/>
            <a:ext cx="450850" cy="708025"/>
          </a:xfrm>
          <a:custGeom>
            <a:avLst/>
            <a:gdLst>
              <a:gd name="T0" fmla="*/ 0 w 284"/>
              <a:gd name="T1" fmla="*/ 3 h 446"/>
              <a:gd name="T2" fmla="*/ 104 w 284"/>
              <a:gd name="T3" fmla="*/ 75 h 446"/>
              <a:gd name="T4" fmla="*/ 172 w 284"/>
              <a:gd name="T5" fmla="*/ 35 h 446"/>
              <a:gd name="T6" fmla="*/ 218 w 284"/>
              <a:gd name="T7" fmla="*/ 155 h 446"/>
              <a:gd name="T8" fmla="*/ 194 w 284"/>
              <a:gd name="T9" fmla="*/ 205 h 446"/>
              <a:gd name="T10" fmla="*/ 258 w 284"/>
              <a:gd name="T11" fmla="*/ 269 h 446"/>
              <a:gd name="T12" fmla="*/ 258 w 284"/>
              <a:gd name="T13" fmla="*/ 311 h 446"/>
              <a:gd name="T14" fmla="*/ 282 w 284"/>
              <a:gd name="T15" fmla="*/ 349 h 446"/>
              <a:gd name="T16" fmla="*/ 244 w 284"/>
              <a:gd name="T17" fmla="*/ 381 h 446"/>
              <a:gd name="T18" fmla="*/ 198 w 284"/>
              <a:gd name="T19" fmla="*/ 335 h 446"/>
              <a:gd name="T20" fmla="*/ 216 w 284"/>
              <a:gd name="T21" fmla="*/ 433 h 446"/>
              <a:gd name="T22" fmla="*/ 184 w 284"/>
              <a:gd name="T23" fmla="*/ 413 h 446"/>
              <a:gd name="T24" fmla="*/ 134 w 284"/>
              <a:gd name="T25" fmla="*/ 389 h 446"/>
              <a:gd name="T26" fmla="*/ 150 w 284"/>
              <a:gd name="T27" fmla="*/ 365 h 446"/>
              <a:gd name="T28" fmla="*/ 124 w 284"/>
              <a:gd name="T29" fmla="*/ 331 h 446"/>
              <a:gd name="T30" fmla="*/ 132 w 284"/>
              <a:gd name="T31" fmla="*/ 271 h 446"/>
              <a:gd name="T32" fmla="*/ 148 w 284"/>
              <a:gd name="T33" fmla="*/ 241 h 446"/>
              <a:gd name="T34" fmla="*/ 128 w 284"/>
              <a:gd name="T35" fmla="*/ 189 h 446"/>
              <a:gd name="T36" fmla="*/ 80 w 284"/>
              <a:gd name="T37" fmla="*/ 157 h 446"/>
              <a:gd name="T38" fmla="*/ 74 w 284"/>
              <a:gd name="T39" fmla="*/ 195 h 446"/>
              <a:gd name="T40" fmla="*/ 36 w 284"/>
              <a:gd name="T41" fmla="*/ 175 h 446"/>
              <a:gd name="T42" fmla="*/ 36 w 284"/>
              <a:gd name="T43" fmla="*/ 95 h 446"/>
              <a:gd name="T44" fmla="*/ 0 w 284"/>
              <a:gd name="T45" fmla="*/ 3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 h="446">
                <a:moveTo>
                  <a:pt x="0" y="3"/>
                </a:moveTo>
                <a:cubicBezTo>
                  <a:pt x="15" y="0"/>
                  <a:pt x="75" y="70"/>
                  <a:pt x="104" y="75"/>
                </a:cubicBezTo>
                <a:cubicBezTo>
                  <a:pt x="133" y="80"/>
                  <a:pt x="153" y="22"/>
                  <a:pt x="172" y="35"/>
                </a:cubicBezTo>
                <a:cubicBezTo>
                  <a:pt x="191" y="48"/>
                  <a:pt x="214" y="127"/>
                  <a:pt x="218" y="155"/>
                </a:cubicBezTo>
                <a:cubicBezTo>
                  <a:pt x="222" y="183"/>
                  <a:pt x="187" y="186"/>
                  <a:pt x="194" y="205"/>
                </a:cubicBezTo>
                <a:cubicBezTo>
                  <a:pt x="201" y="224"/>
                  <a:pt x="247" y="251"/>
                  <a:pt x="258" y="269"/>
                </a:cubicBezTo>
                <a:cubicBezTo>
                  <a:pt x="269" y="287"/>
                  <a:pt x="254" y="298"/>
                  <a:pt x="258" y="311"/>
                </a:cubicBezTo>
                <a:cubicBezTo>
                  <a:pt x="262" y="324"/>
                  <a:pt x="284" y="337"/>
                  <a:pt x="282" y="349"/>
                </a:cubicBezTo>
                <a:cubicBezTo>
                  <a:pt x="280" y="361"/>
                  <a:pt x="258" y="383"/>
                  <a:pt x="244" y="381"/>
                </a:cubicBezTo>
                <a:cubicBezTo>
                  <a:pt x="230" y="379"/>
                  <a:pt x="203" y="326"/>
                  <a:pt x="198" y="335"/>
                </a:cubicBezTo>
                <a:cubicBezTo>
                  <a:pt x="193" y="344"/>
                  <a:pt x="218" y="420"/>
                  <a:pt x="216" y="433"/>
                </a:cubicBezTo>
                <a:cubicBezTo>
                  <a:pt x="214" y="446"/>
                  <a:pt x="198" y="420"/>
                  <a:pt x="184" y="413"/>
                </a:cubicBezTo>
                <a:cubicBezTo>
                  <a:pt x="170" y="406"/>
                  <a:pt x="140" y="397"/>
                  <a:pt x="134" y="389"/>
                </a:cubicBezTo>
                <a:cubicBezTo>
                  <a:pt x="128" y="381"/>
                  <a:pt x="152" y="375"/>
                  <a:pt x="150" y="365"/>
                </a:cubicBezTo>
                <a:cubicBezTo>
                  <a:pt x="148" y="355"/>
                  <a:pt x="127" y="347"/>
                  <a:pt x="124" y="331"/>
                </a:cubicBezTo>
                <a:cubicBezTo>
                  <a:pt x="121" y="315"/>
                  <a:pt x="128" y="286"/>
                  <a:pt x="132" y="271"/>
                </a:cubicBezTo>
                <a:cubicBezTo>
                  <a:pt x="136" y="256"/>
                  <a:pt x="149" y="255"/>
                  <a:pt x="148" y="241"/>
                </a:cubicBezTo>
                <a:cubicBezTo>
                  <a:pt x="147" y="227"/>
                  <a:pt x="139" y="203"/>
                  <a:pt x="128" y="189"/>
                </a:cubicBezTo>
                <a:cubicBezTo>
                  <a:pt x="117" y="175"/>
                  <a:pt x="89" y="156"/>
                  <a:pt x="80" y="157"/>
                </a:cubicBezTo>
                <a:cubicBezTo>
                  <a:pt x="71" y="158"/>
                  <a:pt x="81" y="192"/>
                  <a:pt x="74" y="195"/>
                </a:cubicBezTo>
                <a:cubicBezTo>
                  <a:pt x="67" y="198"/>
                  <a:pt x="42" y="191"/>
                  <a:pt x="36" y="175"/>
                </a:cubicBezTo>
                <a:cubicBezTo>
                  <a:pt x="30" y="159"/>
                  <a:pt x="42" y="124"/>
                  <a:pt x="36" y="95"/>
                </a:cubicBezTo>
                <a:cubicBezTo>
                  <a:pt x="30" y="66"/>
                  <a:pt x="8" y="22"/>
                  <a:pt x="0" y="3"/>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8" name="Freeform 18"/>
          <p:cNvSpPr>
            <a:spLocks/>
          </p:cNvSpPr>
          <p:nvPr/>
        </p:nvSpPr>
        <p:spPr bwMode="auto">
          <a:xfrm>
            <a:off x="2808288" y="3155950"/>
            <a:ext cx="423862" cy="406400"/>
          </a:xfrm>
          <a:custGeom>
            <a:avLst/>
            <a:gdLst>
              <a:gd name="T0" fmla="*/ 0 w 267"/>
              <a:gd name="T1" fmla="*/ 191 h 256"/>
              <a:gd name="T2" fmla="*/ 40 w 267"/>
              <a:gd name="T3" fmla="*/ 118 h 256"/>
              <a:gd name="T4" fmla="*/ 30 w 267"/>
              <a:gd name="T5" fmla="*/ 98 h 256"/>
              <a:gd name="T6" fmla="*/ 46 w 267"/>
              <a:gd name="T7" fmla="*/ 68 h 256"/>
              <a:gd name="T8" fmla="*/ 24 w 267"/>
              <a:gd name="T9" fmla="*/ 34 h 256"/>
              <a:gd name="T10" fmla="*/ 34 w 267"/>
              <a:gd name="T11" fmla="*/ 2 h 256"/>
              <a:gd name="T12" fmla="*/ 58 w 267"/>
              <a:gd name="T13" fmla="*/ 20 h 256"/>
              <a:gd name="T14" fmla="*/ 56 w 267"/>
              <a:gd name="T15" fmla="*/ 50 h 256"/>
              <a:gd name="T16" fmla="*/ 78 w 267"/>
              <a:gd name="T17" fmla="*/ 32 h 256"/>
              <a:gd name="T18" fmla="*/ 120 w 267"/>
              <a:gd name="T19" fmla="*/ 54 h 256"/>
              <a:gd name="T20" fmla="*/ 154 w 267"/>
              <a:gd name="T21" fmla="*/ 86 h 256"/>
              <a:gd name="T22" fmla="*/ 184 w 267"/>
              <a:gd name="T23" fmla="*/ 122 h 256"/>
              <a:gd name="T24" fmla="*/ 200 w 267"/>
              <a:gd name="T25" fmla="*/ 114 h 256"/>
              <a:gd name="T26" fmla="*/ 240 w 267"/>
              <a:gd name="T27" fmla="*/ 158 h 256"/>
              <a:gd name="T28" fmla="*/ 264 w 267"/>
              <a:gd name="T29" fmla="*/ 216 h 256"/>
              <a:gd name="T30" fmla="*/ 258 w 267"/>
              <a:gd name="T31" fmla="*/ 254 h 256"/>
              <a:gd name="T32" fmla="*/ 234 w 267"/>
              <a:gd name="T33" fmla="*/ 226 h 256"/>
              <a:gd name="T34" fmla="*/ 204 w 267"/>
              <a:gd name="T35" fmla="*/ 200 h 256"/>
              <a:gd name="T36" fmla="*/ 176 w 267"/>
              <a:gd name="T37" fmla="*/ 198 h 256"/>
              <a:gd name="T38" fmla="*/ 150 w 267"/>
              <a:gd name="T39" fmla="*/ 162 h 256"/>
              <a:gd name="T40" fmla="*/ 86 w 267"/>
              <a:gd name="T41" fmla="*/ 116 h 256"/>
              <a:gd name="T42" fmla="*/ 60 w 267"/>
              <a:gd name="T43" fmla="*/ 150 h 256"/>
              <a:gd name="T44" fmla="*/ 27 w 267"/>
              <a:gd name="T45" fmla="*/ 188 h 256"/>
              <a:gd name="T46" fmla="*/ 0 w 267"/>
              <a:gd name="T47" fmla="*/ 191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7" h="256">
                <a:moveTo>
                  <a:pt x="0" y="191"/>
                </a:moveTo>
                <a:cubicBezTo>
                  <a:pt x="2" y="179"/>
                  <a:pt x="35" y="133"/>
                  <a:pt x="40" y="118"/>
                </a:cubicBezTo>
                <a:cubicBezTo>
                  <a:pt x="45" y="103"/>
                  <a:pt x="29" y="106"/>
                  <a:pt x="30" y="98"/>
                </a:cubicBezTo>
                <a:cubicBezTo>
                  <a:pt x="31" y="90"/>
                  <a:pt x="47" y="79"/>
                  <a:pt x="46" y="68"/>
                </a:cubicBezTo>
                <a:cubicBezTo>
                  <a:pt x="45" y="57"/>
                  <a:pt x="26" y="45"/>
                  <a:pt x="24" y="34"/>
                </a:cubicBezTo>
                <a:cubicBezTo>
                  <a:pt x="22" y="23"/>
                  <a:pt x="29" y="4"/>
                  <a:pt x="34" y="2"/>
                </a:cubicBezTo>
                <a:cubicBezTo>
                  <a:pt x="39" y="0"/>
                  <a:pt x="54" y="12"/>
                  <a:pt x="58" y="20"/>
                </a:cubicBezTo>
                <a:cubicBezTo>
                  <a:pt x="62" y="28"/>
                  <a:pt x="53" y="48"/>
                  <a:pt x="56" y="50"/>
                </a:cubicBezTo>
                <a:cubicBezTo>
                  <a:pt x="59" y="52"/>
                  <a:pt x="67" y="31"/>
                  <a:pt x="78" y="32"/>
                </a:cubicBezTo>
                <a:cubicBezTo>
                  <a:pt x="89" y="33"/>
                  <a:pt x="107" y="45"/>
                  <a:pt x="120" y="54"/>
                </a:cubicBezTo>
                <a:cubicBezTo>
                  <a:pt x="133" y="63"/>
                  <a:pt x="143" y="75"/>
                  <a:pt x="154" y="86"/>
                </a:cubicBezTo>
                <a:cubicBezTo>
                  <a:pt x="165" y="97"/>
                  <a:pt x="176" y="117"/>
                  <a:pt x="184" y="122"/>
                </a:cubicBezTo>
                <a:cubicBezTo>
                  <a:pt x="192" y="127"/>
                  <a:pt x="191" y="108"/>
                  <a:pt x="200" y="114"/>
                </a:cubicBezTo>
                <a:cubicBezTo>
                  <a:pt x="209" y="120"/>
                  <a:pt x="229" y="141"/>
                  <a:pt x="240" y="158"/>
                </a:cubicBezTo>
                <a:cubicBezTo>
                  <a:pt x="251" y="175"/>
                  <a:pt x="261" y="200"/>
                  <a:pt x="264" y="216"/>
                </a:cubicBezTo>
                <a:cubicBezTo>
                  <a:pt x="267" y="232"/>
                  <a:pt x="263" y="252"/>
                  <a:pt x="258" y="254"/>
                </a:cubicBezTo>
                <a:cubicBezTo>
                  <a:pt x="253" y="256"/>
                  <a:pt x="243" y="235"/>
                  <a:pt x="234" y="226"/>
                </a:cubicBezTo>
                <a:cubicBezTo>
                  <a:pt x="225" y="217"/>
                  <a:pt x="214" y="205"/>
                  <a:pt x="204" y="200"/>
                </a:cubicBezTo>
                <a:cubicBezTo>
                  <a:pt x="194" y="195"/>
                  <a:pt x="185" y="204"/>
                  <a:pt x="176" y="198"/>
                </a:cubicBezTo>
                <a:cubicBezTo>
                  <a:pt x="167" y="192"/>
                  <a:pt x="165" y="176"/>
                  <a:pt x="150" y="162"/>
                </a:cubicBezTo>
                <a:cubicBezTo>
                  <a:pt x="135" y="148"/>
                  <a:pt x="101" y="118"/>
                  <a:pt x="86" y="116"/>
                </a:cubicBezTo>
                <a:cubicBezTo>
                  <a:pt x="71" y="114"/>
                  <a:pt x="70" y="138"/>
                  <a:pt x="60" y="150"/>
                </a:cubicBezTo>
                <a:cubicBezTo>
                  <a:pt x="50" y="162"/>
                  <a:pt x="37" y="181"/>
                  <a:pt x="27" y="188"/>
                </a:cubicBezTo>
                <a:cubicBezTo>
                  <a:pt x="17" y="195"/>
                  <a:pt x="6" y="191"/>
                  <a:pt x="0" y="19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9" name="Freeform 19"/>
          <p:cNvSpPr>
            <a:spLocks/>
          </p:cNvSpPr>
          <p:nvPr/>
        </p:nvSpPr>
        <p:spPr bwMode="auto">
          <a:xfrm>
            <a:off x="139700" y="3694113"/>
            <a:ext cx="1152525" cy="1393825"/>
          </a:xfrm>
          <a:custGeom>
            <a:avLst/>
            <a:gdLst>
              <a:gd name="T0" fmla="*/ 105 w 726"/>
              <a:gd name="T1" fmla="*/ 715 h 878"/>
              <a:gd name="T2" fmla="*/ 145 w 726"/>
              <a:gd name="T3" fmla="*/ 667 h 878"/>
              <a:gd name="T4" fmla="*/ 219 w 726"/>
              <a:gd name="T5" fmla="*/ 605 h 878"/>
              <a:gd name="T6" fmla="*/ 263 w 726"/>
              <a:gd name="T7" fmla="*/ 591 h 878"/>
              <a:gd name="T8" fmla="*/ 371 w 726"/>
              <a:gd name="T9" fmla="*/ 473 h 878"/>
              <a:gd name="T10" fmla="*/ 455 w 726"/>
              <a:gd name="T11" fmla="*/ 375 h 878"/>
              <a:gd name="T12" fmla="*/ 513 w 726"/>
              <a:gd name="T13" fmla="*/ 335 h 878"/>
              <a:gd name="T14" fmla="*/ 543 w 726"/>
              <a:gd name="T15" fmla="*/ 271 h 878"/>
              <a:gd name="T16" fmla="*/ 567 w 726"/>
              <a:gd name="T17" fmla="*/ 293 h 878"/>
              <a:gd name="T18" fmla="*/ 617 w 726"/>
              <a:gd name="T19" fmla="*/ 223 h 878"/>
              <a:gd name="T20" fmla="*/ 581 w 726"/>
              <a:gd name="T21" fmla="*/ 171 h 878"/>
              <a:gd name="T22" fmla="*/ 587 w 726"/>
              <a:gd name="T23" fmla="*/ 141 h 878"/>
              <a:gd name="T24" fmla="*/ 651 w 726"/>
              <a:gd name="T25" fmla="*/ 197 h 878"/>
              <a:gd name="T26" fmla="*/ 649 w 726"/>
              <a:gd name="T27" fmla="*/ 165 h 878"/>
              <a:gd name="T28" fmla="*/ 605 w 726"/>
              <a:gd name="T29" fmla="*/ 111 h 878"/>
              <a:gd name="T30" fmla="*/ 633 w 726"/>
              <a:gd name="T31" fmla="*/ 83 h 878"/>
              <a:gd name="T32" fmla="*/ 669 w 726"/>
              <a:gd name="T33" fmla="*/ 5 h 878"/>
              <a:gd name="T34" fmla="*/ 683 w 726"/>
              <a:gd name="T35" fmla="*/ 111 h 878"/>
              <a:gd name="T36" fmla="*/ 665 w 726"/>
              <a:gd name="T37" fmla="*/ 145 h 878"/>
              <a:gd name="T38" fmla="*/ 689 w 726"/>
              <a:gd name="T39" fmla="*/ 193 h 878"/>
              <a:gd name="T40" fmla="*/ 715 w 726"/>
              <a:gd name="T41" fmla="*/ 273 h 878"/>
              <a:gd name="T42" fmla="*/ 621 w 726"/>
              <a:gd name="T43" fmla="*/ 313 h 878"/>
              <a:gd name="T44" fmla="*/ 585 w 726"/>
              <a:gd name="T45" fmla="*/ 351 h 878"/>
              <a:gd name="T46" fmla="*/ 575 w 726"/>
              <a:gd name="T47" fmla="*/ 395 h 878"/>
              <a:gd name="T48" fmla="*/ 503 w 726"/>
              <a:gd name="T49" fmla="*/ 417 h 878"/>
              <a:gd name="T50" fmla="*/ 457 w 726"/>
              <a:gd name="T51" fmla="*/ 427 h 878"/>
              <a:gd name="T52" fmla="*/ 457 w 726"/>
              <a:gd name="T53" fmla="*/ 493 h 878"/>
              <a:gd name="T54" fmla="*/ 411 w 726"/>
              <a:gd name="T55" fmla="*/ 553 h 878"/>
              <a:gd name="T56" fmla="*/ 339 w 726"/>
              <a:gd name="T57" fmla="*/ 639 h 878"/>
              <a:gd name="T58" fmla="*/ 277 w 726"/>
              <a:gd name="T59" fmla="*/ 649 h 878"/>
              <a:gd name="T60" fmla="*/ 229 w 726"/>
              <a:gd name="T61" fmla="*/ 727 h 878"/>
              <a:gd name="T62" fmla="*/ 159 w 726"/>
              <a:gd name="T63" fmla="*/ 787 h 878"/>
              <a:gd name="T64" fmla="*/ 107 w 726"/>
              <a:gd name="T65" fmla="*/ 789 h 878"/>
              <a:gd name="T66" fmla="*/ 97 w 726"/>
              <a:gd name="T67" fmla="*/ 827 h 878"/>
              <a:gd name="T68" fmla="*/ 59 w 726"/>
              <a:gd name="T69" fmla="*/ 831 h 878"/>
              <a:gd name="T70" fmla="*/ 5 w 726"/>
              <a:gd name="T71" fmla="*/ 871 h 878"/>
              <a:gd name="T72" fmla="*/ 31 w 726"/>
              <a:gd name="T73" fmla="*/ 791 h 878"/>
              <a:gd name="T74" fmla="*/ 19 w 726"/>
              <a:gd name="T75" fmla="*/ 789 h 878"/>
              <a:gd name="T76" fmla="*/ 105 w 726"/>
              <a:gd name="T77" fmla="*/ 715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26" h="878">
                <a:moveTo>
                  <a:pt x="105" y="715"/>
                </a:moveTo>
                <a:cubicBezTo>
                  <a:pt x="126" y="695"/>
                  <a:pt x="126" y="685"/>
                  <a:pt x="145" y="667"/>
                </a:cubicBezTo>
                <a:cubicBezTo>
                  <a:pt x="164" y="649"/>
                  <a:pt x="199" y="618"/>
                  <a:pt x="219" y="605"/>
                </a:cubicBezTo>
                <a:cubicBezTo>
                  <a:pt x="239" y="592"/>
                  <a:pt x="238" y="613"/>
                  <a:pt x="263" y="591"/>
                </a:cubicBezTo>
                <a:cubicBezTo>
                  <a:pt x="288" y="569"/>
                  <a:pt x="339" y="509"/>
                  <a:pt x="371" y="473"/>
                </a:cubicBezTo>
                <a:lnTo>
                  <a:pt x="455" y="375"/>
                </a:lnTo>
                <a:lnTo>
                  <a:pt x="513" y="335"/>
                </a:lnTo>
                <a:lnTo>
                  <a:pt x="543" y="271"/>
                </a:lnTo>
                <a:cubicBezTo>
                  <a:pt x="552" y="264"/>
                  <a:pt x="555" y="301"/>
                  <a:pt x="567" y="293"/>
                </a:cubicBezTo>
                <a:cubicBezTo>
                  <a:pt x="579" y="285"/>
                  <a:pt x="615" y="243"/>
                  <a:pt x="617" y="223"/>
                </a:cubicBezTo>
                <a:cubicBezTo>
                  <a:pt x="619" y="203"/>
                  <a:pt x="586" y="185"/>
                  <a:pt x="581" y="171"/>
                </a:cubicBezTo>
                <a:cubicBezTo>
                  <a:pt x="576" y="157"/>
                  <a:pt x="576" y="137"/>
                  <a:pt x="587" y="141"/>
                </a:cubicBezTo>
                <a:cubicBezTo>
                  <a:pt x="598" y="145"/>
                  <a:pt x="641" y="193"/>
                  <a:pt x="651" y="197"/>
                </a:cubicBezTo>
                <a:cubicBezTo>
                  <a:pt x="661" y="201"/>
                  <a:pt x="657" y="179"/>
                  <a:pt x="649" y="165"/>
                </a:cubicBezTo>
                <a:cubicBezTo>
                  <a:pt x="641" y="151"/>
                  <a:pt x="608" y="125"/>
                  <a:pt x="605" y="111"/>
                </a:cubicBezTo>
                <a:cubicBezTo>
                  <a:pt x="602" y="97"/>
                  <a:pt x="622" y="101"/>
                  <a:pt x="633" y="83"/>
                </a:cubicBezTo>
                <a:cubicBezTo>
                  <a:pt x="644" y="65"/>
                  <a:pt x="661" y="0"/>
                  <a:pt x="669" y="5"/>
                </a:cubicBezTo>
                <a:cubicBezTo>
                  <a:pt x="677" y="10"/>
                  <a:pt x="684" y="88"/>
                  <a:pt x="683" y="111"/>
                </a:cubicBezTo>
                <a:cubicBezTo>
                  <a:pt x="682" y="134"/>
                  <a:pt x="664" y="131"/>
                  <a:pt x="665" y="145"/>
                </a:cubicBezTo>
                <a:cubicBezTo>
                  <a:pt x="666" y="159"/>
                  <a:pt x="681" y="172"/>
                  <a:pt x="689" y="193"/>
                </a:cubicBezTo>
                <a:cubicBezTo>
                  <a:pt x="697" y="214"/>
                  <a:pt x="726" y="253"/>
                  <a:pt x="715" y="273"/>
                </a:cubicBezTo>
                <a:cubicBezTo>
                  <a:pt x="704" y="293"/>
                  <a:pt x="643" y="300"/>
                  <a:pt x="621" y="313"/>
                </a:cubicBezTo>
                <a:cubicBezTo>
                  <a:pt x="599" y="326"/>
                  <a:pt x="593" y="337"/>
                  <a:pt x="585" y="351"/>
                </a:cubicBezTo>
                <a:cubicBezTo>
                  <a:pt x="577" y="365"/>
                  <a:pt x="589" y="384"/>
                  <a:pt x="575" y="395"/>
                </a:cubicBezTo>
                <a:cubicBezTo>
                  <a:pt x="561" y="406"/>
                  <a:pt x="523" y="412"/>
                  <a:pt x="503" y="417"/>
                </a:cubicBezTo>
                <a:cubicBezTo>
                  <a:pt x="483" y="422"/>
                  <a:pt x="465" y="414"/>
                  <a:pt x="457" y="427"/>
                </a:cubicBezTo>
                <a:cubicBezTo>
                  <a:pt x="449" y="440"/>
                  <a:pt x="465" y="472"/>
                  <a:pt x="457" y="493"/>
                </a:cubicBezTo>
                <a:cubicBezTo>
                  <a:pt x="449" y="514"/>
                  <a:pt x="431" y="529"/>
                  <a:pt x="411" y="553"/>
                </a:cubicBezTo>
                <a:cubicBezTo>
                  <a:pt x="391" y="577"/>
                  <a:pt x="361" y="623"/>
                  <a:pt x="339" y="639"/>
                </a:cubicBezTo>
                <a:cubicBezTo>
                  <a:pt x="317" y="655"/>
                  <a:pt x="295" y="634"/>
                  <a:pt x="277" y="649"/>
                </a:cubicBezTo>
                <a:cubicBezTo>
                  <a:pt x="259" y="664"/>
                  <a:pt x="249" y="704"/>
                  <a:pt x="229" y="727"/>
                </a:cubicBezTo>
                <a:cubicBezTo>
                  <a:pt x="209" y="750"/>
                  <a:pt x="179" y="777"/>
                  <a:pt x="159" y="787"/>
                </a:cubicBezTo>
                <a:cubicBezTo>
                  <a:pt x="139" y="797"/>
                  <a:pt x="117" y="782"/>
                  <a:pt x="107" y="789"/>
                </a:cubicBezTo>
                <a:cubicBezTo>
                  <a:pt x="97" y="796"/>
                  <a:pt x="105" y="820"/>
                  <a:pt x="97" y="827"/>
                </a:cubicBezTo>
                <a:cubicBezTo>
                  <a:pt x="89" y="834"/>
                  <a:pt x="74" y="824"/>
                  <a:pt x="59" y="831"/>
                </a:cubicBezTo>
                <a:cubicBezTo>
                  <a:pt x="44" y="838"/>
                  <a:pt x="10" y="878"/>
                  <a:pt x="5" y="871"/>
                </a:cubicBezTo>
                <a:cubicBezTo>
                  <a:pt x="0" y="864"/>
                  <a:pt x="29" y="805"/>
                  <a:pt x="31" y="791"/>
                </a:cubicBezTo>
                <a:cubicBezTo>
                  <a:pt x="33" y="777"/>
                  <a:pt x="7" y="802"/>
                  <a:pt x="19" y="789"/>
                </a:cubicBezTo>
                <a:cubicBezTo>
                  <a:pt x="31" y="776"/>
                  <a:pt x="84" y="735"/>
                  <a:pt x="105" y="715"/>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0" name="Freeform 20"/>
          <p:cNvSpPr>
            <a:spLocks/>
          </p:cNvSpPr>
          <p:nvPr/>
        </p:nvSpPr>
        <p:spPr bwMode="auto">
          <a:xfrm>
            <a:off x="2219325" y="2727325"/>
            <a:ext cx="155575" cy="185738"/>
          </a:xfrm>
          <a:custGeom>
            <a:avLst/>
            <a:gdLst>
              <a:gd name="T0" fmla="*/ 17 w 98"/>
              <a:gd name="T1" fmla="*/ 2 h 117"/>
              <a:gd name="T2" fmla="*/ 73 w 98"/>
              <a:gd name="T3" fmla="*/ 20 h 117"/>
              <a:gd name="T4" fmla="*/ 95 w 98"/>
              <a:gd name="T5" fmla="*/ 58 h 117"/>
              <a:gd name="T6" fmla="*/ 55 w 98"/>
              <a:gd name="T7" fmla="*/ 112 h 117"/>
              <a:gd name="T8" fmla="*/ 37 w 98"/>
              <a:gd name="T9" fmla="*/ 88 h 117"/>
              <a:gd name="T10" fmla="*/ 5 w 98"/>
              <a:gd name="T11" fmla="*/ 78 h 117"/>
              <a:gd name="T12" fmla="*/ 5 w 98"/>
              <a:gd name="T13" fmla="*/ 32 h 117"/>
              <a:gd name="T14" fmla="*/ 17 w 98"/>
              <a:gd name="T15" fmla="*/ 2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117">
                <a:moveTo>
                  <a:pt x="17" y="2"/>
                </a:moveTo>
                <a:cubicBezTo>
                  <a:pt x="28" y="0"/>
                  <a:pt x="60" y="11"/>
                  <a:pt x="73" y="20"/>
                </a:cubicBezTo>
                <a:cubicBezTo>
                  <a:pt x="86" y="29"/>
                  <a:pt x="98" y="43"/>
                  <a:pt x="95" y="58"/>
                </a:cubicBezTo>
                <a:cubicBezTo>
                  <a:pt x="92" y="73"/>
                  <a:pt x="65" y="107"/>
                  <a:pt x="55" y="112"/>
                </a:cubicBezTo>
                <a:cubicBezTo>
                  <a:pt x="45" y="117"/>
                  <a:pt x="45" y="94"/>
                  <a:pt x="37" y="88"/>
                </a:cubicBezTo>
                <a:cubicBezTo>
                  <a:pt x="29" y="82"/>
                  <a:pt x="10" y="87"/>
                  <a:pt x="5" y="78"/>
                </a:cubicBezTo>
                <a:cubicBezTo>
                  <a:pt x="0" y="69"/>
                  <a:pt x="3" y="45"/>
                  <a:pt x="5" y="32"/>
                </a:cubicBezTo>
                <a:cubicBezTo>
                  <a:pt x="7" y="19"/>
                  <a:pt x="4" y="3"/>
                  <a:pt x="17" y="2"/>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1" name="Freeform 21"/>
          <p:cNvSpPr>
            <a:spLocks/>
          </p:cNvSpPr>
          <p:nvPr/>
        </p:nvSpPr>
        <p:spPr bwMode="auto">
          <a:xfrm>
            <a:off x="2709863" y="2908300"/>
            <a:ext cx="231775" cy="223838"/>
          </a:xfrm>
          <a:custGeom>
            <a:avLst/>
            <a:gdLst>
              <a:gd name="T0" fmla="*/ 0 w 146"/>
              <a:gd name="T1" fmla="*/ 14 h 141"/>
              <a:gd name="T2" fmla="*/ 130 w 146"/>
              <a:gd name="T3" fmla="*/ 130 h 141"/>
              <a:gd name="T4" fmla="*/ 98 w 146"/>
              <a:gd name="T5" fmla="*/ 80 h 141"/>
              <a:gd name="T6" fmla="*/ 72 w 146"/>
              <a:gd name="T7" fmla="*/ 62 h 141"/>
              <a:gd name="T8" fmla="*/ 32 w 146"/>
              <a:gd name="T9" fmla="*/ 8 h 141"/>
              <a:gd name="T10" fmla="*/ 0 w 146"/>
              <a:gd name="T11" fmla="*/ 14 h 141"/>
            </a:gdLst>
            <a:ahLst/>
            <a:cxnLst>
              <a:cxn ang="0">
                <a:pos x="T0" y="T1"/>
              </a:cxn>
              <a:cxn ang="0">
                <a:pos x="T2" y="T3"/>
              </a:cxn>
              <a:cxn ang="0">
                <a:pos x="T4" y="T5"/>
              </a:cxn>
              <a:cxn ang="0">
                <a:pos x="T6" y="T7"/>
              </a:cxn>
              <a:cxn ang="0">
                <a:pos x="T8" y="T9"/>
              </a:cxn>
              <a:cxn ang="0">
                <a:pos x="T10" y="T11"/>
              </a:cxn>
            </a:cxnLst>
            <a:rect l="0" t="0" r="r" b="b"/>
            <a:pathLst>
              <a:path w="146" h="141">
                <a:moveTo>
                  <a:pt x="0" y="14"/>
                </a:moveTo>
                <a:cubicBezTo>
                  <a:pt x="16" y="34"/>
                  <a:pt x="114" y="119"/>
                  <a:pt x="130" y="130"/>
                </a:cubicBezTo>
                <a:cubicBezTo>
                  <a:pt x="146" y="141"/>
                  <a:pt x="108" y="91"/>
                  <a:pt x="98" y="80"/>
                </a:cubicBezTo>
                <a:cubicBezTo>
                  <a:pt x="88" y="69"/>
                  <a:pt x="83" y="74"/>
                  <a:pt x="72" y="62"/>
                </a:cubicBezTo>
                <a:cubicBezTo>
                  <a:pt x="61" y="50"/>
                  <a:pt x="44" y="16"/>
                  <a:pt x="32" y="8"/>
                </a:cubicBezTo>
                <a:cubicBezTo>
                  <a:pt x="20" y="0"/>
                  <a:pt x="7" y="13"/>
                  <a:pt x="0" y="14"/>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2" name="Freeform 22"/>
          <p:cNvSpPr>
            <a:spLocks/>
          </p:cNvSpPr>
          <p:nvPr/>
        </p:nvSpPr>
        <p:spPr bwMode="auto">
          <a:xfrm>
            <a:off x="1362075" y="3300413"/>
            <a:ext cx="214313" cy="149225"/>
          </a:xfrm>
          <a:custGeom>
            <a:avLst/>
            <a:gdLst>
              <a:gd name="T0" fmla="*/ 135 w 135"/>
              <a:gd name="T1" fmla="*/ 67 h 94"/>
              <a:gd name="T2" fmla="*/ 119 w 135"/>
              <a:gd name="T3" fmla="*/ 91 h 94"/>
              <a:gd name="T4" fmla="*/ 53 w 135"/>
              <a:gd name="T5" fmla="*/ 83 h 94"/>
              <a:gd name="T6" fmla="*/ 19 w 135"/>
              <a:gd name="T7" fmla="*/ 55 h 94"/>
              <a:gd name="T8" fmla="*/ 13 w 135"/>
              <a:gd name="T9" fmla="*/ 33 h 94"/>
              <a:gd name="T10" fmla="*/ 7 w 135"/>
              <a:gd name="T11" fmla="*/ 3 h 94"/>
              <a:gd name="T12" fmla="*/ 55 w 135"/>
              <a:gd name="T13" fmla="*/ 17 h 94"/>
              <a:gd name="T14" fmla="*/ 87 w 135"/>
              <a:gd name="T15" fmla="*/ 49 h 94"/>
              <a:gd name="T16" fmla="*/ 95 w 135"/>
              <a:gd name="T17" fmla="*/ 41 h 94"/>
              <a:gd name="T18" fmla="*/ 109 w 135"/>
              <a:gd name="T19" fmla="*/ 29 h 94"/>
              <a:gd name="T20" fmla="*/ 119 w 135"/>
              <a:gd name="T21" fmla="*/ 53 h 94"/>
              <a:gd name="T22" fmla="*/ 135 w 135"/>
              <a:gd name="T23" fmla="*/ 6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5" h="94">
                <a:moveTo>
                  <a:pt x="135" y="67"/>
                </a:moveTo>
                <a:cubicBezTo>
                  <a:pt x="134" y="75"/>
                  <a:pt x="133" y="88"/>
                  <a:pt x="119" y="91"/>
                </a:cubicBezTo>
                <a:cubicBezTo>
                  <a:pt x="105" y="94"/>
                  <a:pt x="70" y="89"/>
                  <a:pt x="53" y="83"/>
                </a:cubicBezTo>
                <a:cubicBezTo>
                  <a:pt x="36" y="77"/>
                  <a:pt x="26" y="63"/>
                  <a:pt x="19" y="55"/>
                </a:cubicBezTo>
                <a:cubicBezTo>
                  <a:pt x="12" y="47"/>
                  <a:pt x="15" y="42"/>
                  <a:pt x="13" y="33"/>
                </a:cubicBezTo>
                <a:cubicBezTo>
                  <a:pt x="11" y="24"/>
                  <a:pt x="0" y="6"/>
                  <a:pt x="7" y="3"/>
                </a:cubicBezTo>
                <a:cubicBezTo>
                  <a:pt x="14" y="0"/>
                  <a:pt x="42" y="9"/>
                  <a:pt x="55" y="17"/>
                </a:cubicBezTo>
                <a:cubicBezTo>
                  <a:pt x="68" y="25"/>
                  <a:pt x="80" y="45"/>
                  <a:pt x="87" y="49"/>
                </a:cubicBezTo>
                <a:cubicBezTo>
                  <a:pt x="94" y="53"/>
                  <a:pt x="91" y="44"/>
                  <a:pt x="95" y="41"/>
                </a:cubicBezTo>
                <a:cubicBezTo>
                  <a:pt x="99" y="38"/>
                  <a:pt x="105" y="27"/>
                  <a:pt x="109" y="29"/>
                </a:cubicBezTo>
                <a:cubicBezTo>
                  <a:pt x="113" y="31"/>
                  <a:pt x="115" y="47"/>
                  <a:pt x="119" y="53"/>
                </a:cubicBezTo>
                <a:cubicBezTo>
                  <a:pt x="123" y="59"/>
                  <a:pt x="132" y="64"/>
                  <a:pt x="135" y="67"/>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3" name="Freeform 23"/>
          <p:cNvSpPr>
            <a:spLocks/>
          </p:cNvSpPr>
          <p:nvPr/>
        </p:nvSpPr>
        <p:spPr bwMode="auto">
          <a:xfrm>
            <a:off x="1363663" y="3435350"/>
            <a:ext cx="106362" cy="169863"/>
          </a:xfrm>
          <a:custGeom>
            <a:avLst/>
            <a:gdLst>
              <a:gd name="T0" fmla="*/ 0 w 67"/>
              <a:gd name="T1" fmla="*/ 10 h 107"/>
              <a:gd name="T2" fmla="*/ 62 w 67"/>
              <a:gd name="T3" fmla="*/ 40 h 107"/>
              <a:gd name="T4" fmla="*/ 30 w 67"/>
              <a:gd name="T5" fmla="*/ 102 h 107"/>
              <a:gd name="T6" fmla="*/ 0 w 67"/>
              <a:gd name="T7" fmla="*/ 10 h 107"/>
            </a:gdLst>
            <a:ahLst/>
            <a:cxnLst>
              <a:cxn ang="0">
                <a:pos x="T0" y="T1"/>
              </a:cxn>
              <a:cxn ang="0">
                <a:pos x="T2" y="T3"/>
              </a:cxn>
              <a:cxn ang="0">
                <a:pos x="T4" y="T5"/>
              </a:cxn>
              <a:cxn ang="0">
                <a:pos x="T6" y="T7"/>
              </a:cxn>
            </a:cxnLst>
            <a:rect l="0" t="0" r="r" b="b"/>
            <a:pathLst>
              <a:path w="67" h="107">
                <a:moveTo>
                  <a:pt x="0" y="10"/>
                </a:moveTo>
                <a:cubicBezTo>
                  <a:pt x="5" y="0"/>
                  <a:pt x="57" y="25"/>
                  <a:pt x="62" y="40"/>
                </a:cubicBezTo>
                <a:cubicBezTo>
                  <a:pt x="67" y="55"/>
                  <a:pt x="40" y="107"/>
                  <a:pt x="30" y="102"/>
                </a:cubicBezTo>
                <a:cubicBezTo>
                  <a:pt x="20" y="97"/>
                  <a:pt x="6" y="29"/>
                  <a:pt x="0" y="1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4" name="Freeform 24"/>
          <p:cNvSpPr>
            <a:spLocks/>
          </p:cNvSpPr>
          <p:nvPr/>
        </p:nvSpPr>
        <p:spPr bwMode="auto">
          <a:xfrm>
            <a:off x="3881438" y="4125913"/>
            <a:ext cx="104775" cy="282575"/>
          </a:xfrm>
          <a:custGeom>
            <a:avLst/>
            <a:gdLst>
              <a:gd name="T0" fmla="*/ 42 w 66"/>
              <a:gd name="T1" fmla="*/ 5 h 178"/>
              <a:gd name="T2" fmla="*/ 44 w 66"/>
              <a:gd name="T3" fmla="*/ 61 h 178"/>
              <a:gd name="T4" fmla="*/ 52 w 66"/>
              <a:gd name="T5" fmla="*/ 119 h 178"/>
              <a:gd name="T6" fmla="*/ 64 w 66"/>
              <a:gd name="T7" fmla="*/ 161 h 178"/>
              <a:gd name="T8" fmla="*/ 40 w 66"/>
              <a:gd name="T9" fmla="*/ 177 h 178"/>
              <a:gd name="T10" fmla="*/ 40 w 66"/>
              <a:gd name="T11" fmla="*/ 153 h 178"/>
              <a:gd name="T12" fmla="*/ 26 w 66"/>
              <a:gd name="T13" fmla="*/ 117 h 178"/>
              <a:gd name="T14" fmla="*/ 4 w 66"/>
              <a:gd name="T15" fmla="*/ 107 h 178"/>
              <a:gd name="T16" fmla="*/ 4 w 66"/>
              <a:gd name="T17" fmla="*/ 59 h 178"/>
              <a:gd name="T18" fmla="*/ 10 w 66"/>
              <a:gd name="T19" fmla="*/ 29 h 178"/>
              <a:gd name="T20" fmla="*/ 42 w 66"/>
              <a:gd name="T21" fmla="*/ 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78">
                <a:moveTo>
                  <a:pt x="42" y="5"/>
                </a:moveTo>
                <a:cubicBezTo>
                  <a:pt x="48" y="10"/>
                  <a:pt x="42" y="42"/>
                  <a:pt x="44" y="61"/>
                </a:cubicBezTo>
                <a:cubicBezTo>
                  <a:pt x="46" y="80"/>
                  <a:pt x="49" y="102"/>
                  <a:pt x="52" y="119"/>
                </a:cubicBezTo>
                <a:cubicBezTo>
                  <a:pt x="55" y="136"/>
                  <a:pt x="66" y="151"/>
                  <a:pt x="64" y="161"/>
                </a:cubicBezTo>
                <a:cubicBezTo>
                  <a:pt x="62" y="171"/>
                  <a:pt x="44" y="178"/>
                  <a:pt x="40" y="177"/>
                </a:cubicBezTo>
                <a:cubicBezTo>
                  <a:pt x="36" y="176"/>
                  <a:pt x="42" y="163"/>
                  <a:pt x="40" y="153"/>
                </a:cubicBezTo>
                <a:cubicBezTo>
                  <a:pt x="38" y="143"/>
                  <a:pt x="32" y="125"/>
                  <a:pt x="26" y="117"/>
                </a:cubicBezTo>
                <a:cubicBezTo>
                  <a:pt x="20" y="109"/>
                  <a:pt x="8" y="117"/>
                  <a:pt x="4" y="107"/>
                </a:cubicBezTo>
                <a:cubicBezTo>
                  <a:pt x="0" y="97"/>
                  <a:pt x="3" y="72"/>
                  <a:pt x="4" y="59"/>
                </a:cubicBezTo>
                <a:cubicBezTo>
                  <a:pt x="5" y="46"/>
                  <a:pt x="4" y="38"/>
                  <a:pt x="10" y="29"/>
                </a:cubicBezTo>
                <a:cubicBezTo>
                  <a:pt x="16" y="20"/>
                  <a:pt x="36" y="0"/>
                  <a:pt x="42" y="5"/>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5" name="Freeform 25"/>
          <p:cNvSpPr>
            <a:spLocks/>
          </p:cNvSpPr>
          <p:nvPr/>
        </p:nvSpPr>
        <p:spPr bwMode="auto">
          <a:xfrm>
            <a:off x="4098925" y="4318000"/>
            <a:ext cx="88900" cy="133350"/>
          </a:xfrm>
          <a:custGeom>
            <a:avLst/>
            <a:gdLst>
              <a:gd name="T0" fmla="*/ 21 w 56"/>
              <a:gd name="T1" fmla="*/ 0 h 84"/>
              <a:gd name="T2" fmla="*/ 45 w 56"/>
              <a:gd name="T3" fmla="*/ 40 h 84"/>
              <a:gd name="T4" fmla="*/ 51 w 56"/>
              <a:gd name="T5" fmla="*/ 76 h 84"/>
              <a:gd name="T6" fmla="*/ 13 w 56"/>
              <a:gd name="T7" fmla="*/ 78 h 84"/>
              <a:gd name="T8" fmla="*/ 1 w 56"/>
              <a:gd name="T9" fmla="*/ 40 h 84"/>
              <a:gd name="T10" fmla="*/ 21 w 56"/>
              <a:gd name="T11" fmla="*/ 0 h 84"/>
            </a:gdLst>
            <a:ahLst/>
            <a:cxnLst>
              <a:cxn ang="0">
                <a:pos x="T0" y="T1"/>
              </a:cxn>
              <a:cxn ang="0">
                <a:pos x="T2" y="T3"/>
              </a:cxn>
              <a:cxn ang="0">
                <a:pos x="T4" y="T5"/>
              </a:cxn>
              <a:cxn ang="0">
                <a:pos x="T6" y="T7"/>
              </a:cxn>
              <a:cxn ang="0">
                <a:pos x="T8" y="T9"/>
              </a:cxn>
              <a:cxn ang="0">
                <a:pos x="T10" y="T11"/>
              </a:cxn>
            </a:cxnLst>
            <a:rect l="0" t="0" r="r" b="b"/>
            <a:pathLst>
              <a:path w="56" h="84">
                <a:moveTo>
                  <a:pt x="21" y="0"/>
                </a:moveTo>
                <a:cubicBezTo>
                  <a:pt x="28" y="0"/>
                  <a:pt x="40" y="27"/>
                  <a:pt x="45" y="40"/>
                </a:cubicBezTo>
                <a:cubicBezTo>
                  <a:pt x="50" y="53"/>
                  <a:pt x="56" y="70"/>
                  <a:pt x="51" y="76"/>
                </a:cubicBezTo>
                <a:cubicBezTo>
                  <a:pt x="46" y="82"/>
                  <a:pt x="21" y="84"/>
                  <a:pt x="13" y="78"/>
                </a:cubicBezTo>
                <a:cubicBezTo>
                  <a:pt x="5" y="72"/>
                  <a:pt x="0" y="53"/>
                  <a:pt x="1" y="40"/>
                </a:cubicBezTo>
                <a:cubicBezTo>
                  <a:pt x="2" y="27"/>
                  <a:pt x="11" y="1"/>
                  <a:pt x="21"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6" name="Freeform 26"/>
          <p:cNvSpPr>
            <a:spLocks/>
          </p:cNvSpPr>
          <p:nvPr/>
        </p:nvSpPr>
        <p:spPr bwMode="auto">
          <a:xfrm>
            <a:off x="1797050" y="6118225"/>
            <a:ext cx="255588" cy="109538"/>
          </a:xfrm>
          <a:custGeom>
            <a:avLst/>
            <a:gdLst>
              <a:gd name="T0" fmla="*/ 67 w 161"/>
              <a:gd name="T1" fmla="*/ 0 h 69"/>
              <a:gd name="T2" fmla="*/ 93 w 161"/>
              <a:gd name="T3" fmla="*/ 24 h 69"/>
              <a:gd name="T4" fmla="*/ 157 w 161"/>
              <a:gd name="T5" fmla="*/ 38 h 69"/>
              <a:gd name="T6" fmla="*/ 119 w 161"/>
              <a:gd name="T7" fmla="*/ 68 h 69"/>
              <a:gd name="T8" fmla="*/ 93 w 161"/>
              <a:gd name="T9" fmla="*/ 46 h 69"/>
              <a:gd name="T10" fmla="*/ 67 w 161"/>
              <a:gd name="T11" fmla="*/ 64 h 69"/>
              <a:gd name="T12" fmla="*/ 47 w 161"/>
              <a:gd name="T13" fmla="*/ 52 h 69"/>
              <a:gd name="T14" fmla="*/ 25 w 161"/>
              <a:gd name="T15" fmla="*/ 66 h 69"/>
              <a:gd name="T16" fmla="*/ 1 w 161"/>
              <a:gd name="T17" fmla="*/ 50 h 69"/>
              <a:gd name="T18" fmla="*/ 29 w 161"/>
              <a:gd name="T19" fmla="*/ 24 h 69"/>
              <a:gd name="T20" fmla="*/ 67 w 161"/>
              <a:gd name="T2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69">
                <a:moveTo>
                  <a:pt x="67" y="0"/>
                </a:moveTo>
                <a:cubicBezTo>
                  <a:pt x="79" y="3"/>
                  <a:pt x="78" y="18"/>
                  <a:pt x="93" y="24"/>
                </a:cubicBezTo>
                <a:cubicBezTo>
                  <a:pt x="108" y="30"/>
                  <a:pt x="153" y="31"/>
                  <a:pt x="157" y="38"/>
                </a:cubicBezTo>
                <a:cubicBezTo>
                  <a:pt x="161" y="45"/>
                  <a:pt x="130" y="67"/>
                  <a:pt x="119" y="68"/>
                </a:cubicBezTo>
                <a:cubicBezTo>
                  <a:pt x="108" y="69"/>
                  <a:pt x="102" y="47"/>
                  <a:pt x="93" y="46"/>
                </a:cubicBezTo>
                <a:cubicBezTo>
                  <a:pt x="84" y="45"/>
                  <a:pt x="75" y="63"/>
                  <a:pt x="67" y="64"/>
                </a:cubicBezTo>
                <a:cubicBezTo>
                  <a:pt x="59" y="65"/>
                  <a:pt x="54" y="52"/>
                  <a:pt x="47" y="52"/>
                </a:cubicBezTo>
                <a:cubicBezTo>
                  <a:pt x="40" y="52"/>
                  <a:pt x="33" y="66"/>
                  <a:pt x="25" y="66"/>
                </a:cubicBezTo>
                <a:cubicBezTo>
                  <a:pt x="17" y="66"/>
                  <a:pt x="0" y="57"/>
                  <a:pt x="1" y="50"/>
                </a:cubicBezTo>
                <a:cubicBezTo>
                  <a:pt x="2" y="43"/>
                  <a:pt x="18" y="32"/>
                  <a:pt x="29" y="24"/>
                </a:cubicBezTo>
                <a:cubicBezTo>
                  <a:pt x="40" y="16"/>
                  <a:pt x="59" y="5"/>
                  <a:pt x="67"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7" name="Freeform 27"/>
          <p:cNvSpPr>
            <a:spLocks/>
          </p:cNvSpPr>
          <p:nvPr/>
        </p:nvSpPr>
        <p:spPr bwMode="auto">
          <a:xfrm>
            <a:off x="1260475" y="6467475"/>
            <a:ext cx="312738" cy="152400"/>
          </a:xfrm>
          <a:custGeom>
            <a:avLst/>
            <a:gdLst>
              <a:gd name="T0" fmla="*/ 77 w 197"/>
              <a:gd name="T1" fmla="*/ 32 h 96"/>
              <a:gd name="T2" fmla="*/ 131 w 197"/>
              <a:gd name="T3" fmla="*/ 0 h 96"/>
              <a:gd name="T4" fmla="*/ 193 w 197"/>
              <a:gd name="T5" fmla="*/ 32 h 96"/>
              <a:gd name="T6" fmla="*/ 155 w 197"/>
              <a:gd name="T7" fmla="*/ 48 h 96"/>
              <a:gd name="T8" fmla="*/ 155 w 197"/>
              <a:gd name="T9" fmla="*/ 62 h 96"/>
              <a:gd name="T10" fmla="*/ 129 w 197"/>
              <a:gd name="T11" fmla="*/ 44 h 96"/>
              <a:gd name="T12" fmla="*/ 91 w 197"/>
              <a:gd name="T13" fmla="*/ 58 h 96"/>
              <a:gd name="T14" fmla="*/ 69 w 197"/>
              <a:gd name="T15" fmla="*/ 82 h 96"/>
              <a:gd name="T16" fmla="*/ 23 w 197"/>
              <a:gd name="T17" fmla="*/ 94 h 96"/>
              <a:gd name="T18" fmla="*/ 9 w 197"/>
              <a:gd name="T19" fmla="*/ 68 h 96"/>
              <a:gd name="T20" fmla="*/ 77 w 197"/>
              <a:gd name="T21" fmla="*/ 3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96">
                <a:moveTo>
                  <a:pt x="77" y="32"/>
                </a:moveTo>
                <a:cubicBezTo>
                  <a:pt x="97" y="21"/>
                  <a:pt x="112" y="0"/>
                  <a:pt x="131" y="0"/>
                </a:cubicBezTo>
                <a:cubicBezTo>
                  <a:pt x="150" y="0"/>
                  <a:pt x="189" y="24"/>
                  <a:pt x="193" y="32"/>
                </a:cubicBezTo>
                <a:cubicBezTo>
                  <a:pt x="197" y="40"/>
                  <a:pt x="161" y="43"/>
                  <a:pt x="155" y="48"/>
                </a:cubicBezTo>
                <a:cubicBezTo>
                  <a:pt x="149" y="53"/>
                  <a:pt x="159" y="63"/>
                  <a:pt x="155" y="62"/>
                </a:cubicBezTo>
                <a:cubicBezTo>
                  <a:pt x="151" y="61"/>
                  <a:pt x="140" y="45"/>
                  <a:pt x="129" y="44"/>
                </a:cubicBezTo>
                <a:cubicBezTo>
                  <a:pt x="118" y="43"/>
                  <a:pt x="101" y="52"/>
                  <a:pt x="91" y="58"/>
                </a:cubicBezTo>
                <a:cubicBezTo>
                  <a:pt x="81" y="64"/>
                  <a:pt x="80" y="76"/>
                  <a:pt x="69" y="82"/>
                </a:cubicBezTo>
                <a:cubicBezTo>
                  <a:pt x="58" y="88"/>
                  <a:pt x="33" y="96"/>
                  <a:pt x="23" y="94"/>
                </a:cubicBezTo>
                <a:cubicBezTo>
                  <a:pt x="13" y="92"/>
                  <a:pt x="0" y="78"/>
                  <a:pt x="9" y="68"/>
                </a:cubicBezTo>
                <a:cubicBezTo>
                  <a:pt x="18" y="58"/>
                  <a:pt x="63" y="39"/>
                  <a:pt x="77" y="32"/>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8" name="Freeform 28"/>
          <p:cNvSpPr>
            <a:spLocks/>
          </p:cNvSpPr>
          <p:nvPr/>
        </p:nvSpPr>
        <p:spPr bwMode="auto">
          <a:xfrm>
            <a:off x="2901950" y="3733800"/>
            <a:ext cx="330200" cy="903288"/>
          </a:xfrm>
          <a:custGeom>
            <a:avLst/>
            <a:gdLst>
              <a:gd name="T0" fmla="*/ 203 w 208"/>
              <a:gd name="T1" fmla="*/ 14 h 569"/>
              <a:gd name="T2" fmla="*/ 165 w 208"/>
              <a:gd name="T3" fmla="*/ 76 h 569"/>
              <a:gd name="T4" fmla="*/ 163 w 208"/>
              <a:gd name="T5" fmla="*/ 146 h 569"/>
              <a:gd name="T6" fmla="*/ 101 w 208"/>
              <a:gd name="T7" fmla="*/ 258 h 569"/>
              <a:gd name="T8" fmla="*/ 29 w 208"/>
              <a:gd name="T9" fmla="*/ 390 h 569"/>
              <a:gd name="T10" fmla="*/ 3 w 208"/>
              <a:gd name="T11" fmla="*/ 548 h 569"/>
              <a:gd name="T12" fmla="*/ 49 w 208"/>
              <a:gd name="T13" fmla="*/ 518 h 569"/>
              <a:gd name="T14" fmla="*/ 87 w 208"/>
              <a:gd name="T15" fmla="*/ 416 h 569"/>
              <a:gd name="T16" fmla="*/ 131 w 208"/>
              <a:gd name="T17" fmla="*/ 326 h 569"/>
              <a:gd name="T18" fmla="*/ 169 w 208"/>
              <a:gd name="T19" fmla="*/ 308 h 569"/>
              <a:gd name="T20" fmla="*/ 199 w 208"/>
              <a:gd name="T21" fmla="*/ 268 h 569"/>
              <a:gd name="T22" fmla="*/ 197 w 208"/>
              <a:gd name="T23" fmla="*/ 162 h 569"/>
              <a:gd name="T24" fmla="*/ 203 w 208"/>
              <a:gd name="T25" fmla="*/ 14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8" h="569">
                <a:moveTo>
                  <a:pt x="203" y="14"/>
                </a:moveTo>
                <a:cubicBezTo>
                  <a:pt x="198" y="0"/>
                  <a:pt x="172" y="54"/>
                  <a:pt x="165" y="76"/>
                </a:cubicBezTo>
                <a:cubicBezTo>
                  <a:pt x="158" y="98"/>
                  <a:pt x="174" y="116"/>
                  <a:pt x="163" y="146"/>
                </a:cubicBezTo>
                <a:cubicBezTo>
                  <a:pt x="152" y="176"/>
                  <a:pt x="123" y="217"/>
                  <a:pt x="101" y="258"/>
                </a:cubicBezTo>
                <a:cubicBezTo>
                  <a:pt x="79" y="299"/>
                  <a:pt x="45" y="342"/>
                  <a:pt x="29" y="390"/>
                </a:cubicBezTo>
                <a:cubicBezTo>
                  <a:pt x="13" y="438"/>
                  <a:pt x="0" y="527"/>
                  <a:pt x="3" y="548"/>
                </a:cubicBezTo>
                <a:cubicBezTo>
                  <a:pt x="6" y="569"/>
                  <a:pt x="35" y="540"/>
                  <a:pt x="49" y="518"/>
                </a:cubicBezTo>
                <a:cubicBezTo>
                  <a:pt x="63" y="496"/>
                  <a:pt x="73" y="448"/>
                  <a:pt x="87" y="416"/>
                </a:cubicBezTo>
                <a:cubicBezTo>
                  <a:pt x="101" y="384"/>
                  <a:pt x="117" y="344"/>
                  <a:pt x="131" y="326"/>
                </a:cubicBezTo>
                <a:cubicBezTo>
                  <a:pt x="145" y="308"/>
                  <a:pt x="158" y="318"/>
                  <a:pt x="169" y="308"/>
                </a:cubicBezTo>
                <a:cubicBezTo>
                  <a:pt x="180" y="298"/>
                  <a:pt x="194" y="292"/>
                  <a:pt x="199" y="268"/>
                </a:cubicBezTo>
                <a:cubicBezTo>
                  <a:pt x="204" y="244"/>
                  <a:pt x="196" y="204"/>
                  <a:pt x="197" y="162"/>
                </a:cubicBezTo>
                <a:cubicBezTo>
                  <a:pt x="198" y="120"/>
                  <a:pt x="208" y="28"/>
                  <a:pt x="203" y="14"/>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9" name="Freeform 29"/>
          <p:cNvSpPr>
            <a:spLocks/>
          </p:cNvSpPr>
          <p:nvPr/>
        </p:nvSpPr>
        <p:spPr bwMode="auto">
          <a:xfrm>
            <a:off x="2217738" y="2055813"/>
            <a:ext cx="114300" cy="187325"/>
          </a:xfrm>
          <a:custGeom>
            <a:avLst/>
            <a:gdLst>
              <a:gd name="T0" fmla="*/ 42 w 72"/>
              <a:gd name="T1" fmla="*/ 1 h 118"/>
              <a:gd name="T2" fmla="*/ 62 w 72"/>
              <a:gd name="T3" fmla="*/ 21 h 118"/>
              <a:gd name="T4" fmla="*/ 54 w 72"/>
              <a:gd name="T5" fmla="*/ 45 h 118"/>
              <a:gd name="T6" fmla="*/ 70 w 72"/>
              <a:gd name="T7" fmla="*/ 89 h 118"/>
              <a:gd name="T8" fmla="*/ 44 w 72"/>
              <a:gd name="T9" fmla="*/ 115 h 118"/>
              <a:gd name="T10" fmla="*/ 26 w 72"/>
              <a:gd name="T11" fmla="*/ 107 h 118"/>
              <a:gd name="T12" fmla="*/ 30 w 72"/>
              <a:gd name="T13" fmla="*/ 69 h 118"/>
              <a:gd name="T14" fmla="*/ 2 w 72"/>
              <a:gd name="T15" fmla="*/ 15 h 118"/>
              <a:gd name="T16" fmla="*/ 42 w 72"/>
              <a:gd name="T1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18">
                <a:moveTo>
                  <a:pt x="42" y="1"/>
                </a:moveTo>
                <a:cubicBezTo>
                  <a:pt x="52" y="2"/>
                  <a:pt x="60" y="14"/>
                  <a:pt x="62" y="21"/>
                </a:cubicBezTo>
                <a:cubicBezTo>
                  <a:pt x="64" y="28"/>
                  <a:pt x="53" y="34"/>
                  <a:pt x="54" y="45"/>
                </a:cubicBezTo>
                <a:cubicBezTo>
                  <a:pt x="55" y="56"/>
                  <a:pt x="72" y="77"/>
                  <a:pt x="70" y="89"/>
                </a:cubicBezTo>
                <a:cubicBezTo>
                  <a:pt x="68" y="101"/>
                  <a:pt x="51" y="112"/>
                  <a:pt x="44" y="115"/>
                </a:cubicBezTo>
                <a:cubicBezTo>
                  <a:pt x="37" y="118"/>
                  <a:pt x="28" y="115"/>
                  <a:pt x="26" y="107"/>
                </a:cubicBezTo>
                <a:cubicBezTo>
                  <a:pt x="24" y="99"/>
                  <a:pt x="34" y="84"/>
                  <a:pt x="30" y="69"/>
                </a:cubicBezTo>
                <a:cubicBezTo>
                  <a:pt x="26" y="54"/>
                  <a:pt x="0" y="26"/>
                  <a:pt x="2" y="15"/>
                </a:cubicBezTo>
                <a:cubicBezTo>
                  <a:pt x="4" y="4"/>
                  <a:pt x="27" y="0"/>
                  <a:pt x="42" y="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0" name="Freeform 30"/>
          <p:cNvSpPr>
            <a:spLocks/>
          </p:cNvSpPr>
          <p:nvPr/>
        </p:nvSpPr>
        <p:spPr bwMode="auto">
          <a:xfrm>
            <a:off x="3198813" y="2473325"/>
            <a:ext cx="187325" cy="254000"/>
          </a:xfrm>
          <a:custGeom>
            <a:avLst/>
            <a:gdLst>
              <a:gd name="T0" fmla="*/ 52 w 118"/>
              <a:gd name="T1" fmla="*/ 0 h 160"/>
              <a:gd name="T2" fmla="*/ 110 w 118"/>
              <a:gd name="T3" fmla="*/ 80 h 160"/>
              <a:gd name="T4" fmla="*/ 98 w 118"/>
              <a:gd name="T5" fmla="*/ 140 h 160"/>
              <a:gd name="T6" fmla="*/ 46 w 118"/>
              <a:gd name="T7" fmla="*/ 160 h 160"/>
              <a:gd name="T8" fmla="*/ 2 w 118"/>
              <a:gd name="T9" fmla="*/ 140 h 160"/>
              <a:gd name="T10" fmla="*/ 34 w 118"/>
              <a:gd name="T11" fmla="*/ 102 h 160"/>
              <a:gd name="T12" fmla="*/ 28 w 118"/>
              <a:gd name="T13" fmla="*/ 28 h 160"/>
              <a:gd name="T14" fmla="*/ 52 w 118"/>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160">
                <a:moveTo>
                  <a:pt x="52" y="0"/>
                </a:moveTo>
                <a:cubicBezTo>
                  <a:pt x="66" y="9"/>
                  <a:pt x="102" y="57"/>
                  <a:pt x="110" y="80"/>
                </a:cubicBezTo>
                <a:cubicBezTo>
                  <a:pt x="118" y="103"/>
                  <a:pt x="109" y="127"/>
                  <a:pt x="98" y="140"/>
                </a:cubicBezTo>
                <a:cubicBezTo>
                  <a:pt x="87" y="153"/>
                  <a:pt x="62" y="160"/>
                  <a:pt x="46" y="160"/>
                </a:cubicBezTo>
                <a:cubicBezTo>
                  <a:pt x="30" y="160"/>
                  <a:pt x="4" y="150"/>
                  <a:pt x="2" y="140"/>
                </a:cubicBezTo>
                <a:cubicBezTo>
                  <a:pt x="0" y="130"/>
                  <a:pt x="30" y="121"/>
                  <a:pt x="34" y="102"/>
                </a:cubicBezTo>
                <a:cubicBezTo>
                  <a:pt x="38" y="83"/>
                  <a:pt x="25" y="45"/>
                  <a:pt x="28" y="28"/>
                </a:cubicBezTo>
                <a:cubicBezTo>
                  <a:pt x="31" y="11"/>
                  <a:pt x="47" y="6"/>
                  <a:pt x="52"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1" name="Freeform 31"/>
          <p:cNvSpPr>
            <a:spLocks/>
          </p:cNvSpPr>
          <p:nvPr/>
        </p:nvSpPr>
        <p:spPr bwMode="auto">
          <a:xfrm>
            <a:off x="2273300" y="3136900"/>
            <a:ext cx="109538" cy="252413"/>
          </a:xfrm>
          <a:custGeom>
            <a:avLst/>
            <a:gdLst>
              <a:gd name="T0" fmla="*/ 65 w 69"/>
              <a:gd name="T1" fmla="*/ 0 h 159"/>
              <a:gd name="T2" fmla="*/ 57 w 69"/>
              <a:gd name="T3" fmla="*/ 58 h 159"/>
              <a:gd name="T4" fmla="*/ 41 w 69"/>
              <a:gd name="T5" fmla="*/ 110 h 159"/>
              <a:gd name="T6" fmla="*/ 19 w 69"/>
              <a:gd name="T7" fmla="*/ 158 h 159"/>
              <a:gd name="T8" fmla="*/ 13 w 69"/>
              <a:gd name="T9" fmla="*/ 118 h 159"/>
              <a:gd name="T10" fmla="*/ 1 w 69"/>
              <a:gd name="T11" fmla="*/ 106 h 159"/>
              <a:gd name="T12" fmla="*/ 5 w 69"/>
              <a:gd name="T13" fmla="*/ 82 h 159"/>
              <a:gd name="T14" fmla="*/ 21 w 69"/>
              <a:gd name="T15" fmla="*/ 58 h 159"/>
              <a:gd name="T16" fmla="*/ 17 w 69"/>
              <a:gd name="T17" fmla="*/ 22 h 159"/>
              <a:gd name="T18" fmla="*/ 65 w 69"/>
              <a:gd name="T1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59">
                <a:moveTo>
                  <a:pt x="65" y="0"/>
                </a:moveTo>
                <a:cubicBezTo>
                  <a:pt x="69" y="3"/>
                  <a:pt x="61" y="40"/>
                  <a:pt x="57" y="58"/>
                </a:cubicBezTo>
                <a:cubicBezTo>
                  <a:pt x="53" y="76"/>
                  <a:pt x="47" y="94"/>
                  <a:pt x="41" y="110"/>
                </a:cubicBezTo>
                <a:cubicBezTo>
                  <a:pt x="35" y="126"/>
                  <a:pt x="24" y="157"/>
                  <a:pt x="19" y="158"/>
                </a:cubicBezTo>
                <a:cubicBezTo>
                  <a:pt x="14" y="159"/>
                  <a:pt x="16" y="127"/>
                  <a:pt x="13" y="118"/>
                </a:cubicBezTo>
                <a:cubicBezTo>
                  <a:pt x="10" y="109"/>
                  <a:pt x="2" y="112"/>
                  <a:pt x="1" y="106"/>
                </a:cubicBezTo>
                <a:cubicBezTo>
                  <a:pt x="0" y="100"/>
                  <a:pt x="2" y="90"/>
                  <a:pt x="5" y="82"/>
                </a:cubicBezTo>
                <a:cubicBezTo>
                  <a:pt x="8" y="74"/>
                  <a:pt x="19" y="68"/>
                  <a:pt x="21" y="58"/>
                </a:cubicBezTo>
                <a:cubicBezTo>
                  <a:pt x="23" y="48"/>
                  <a:pt x="10" y="32"/>
                  <a:pt x="17" y="22"/>
                </a:cubicBezTo>
                <a:cubicBezTo>
                  <a:pt x="24" y="12"/>
                  <a:pt x="55" y="5"/>
                  <a:pt x="65"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2" name="Freeform 32"/>
          <p:cNvSpPr>
            <a:spLocks/>
          </p:cNvSpPr>
          <p:nvPr/>
        </p:nvSpPr>
        <p:spPr bwMode="auto">
          <a:xfrm>
            <a:off x="2493963" y="3200400"/>
            <a:ext cx="134937" cy="111125"/>
          </a:xfrm>
          <a:custGeom>
            <a:avLst/>
            <a:gdLst>
              <a:gd name="T0" fmla="*/ 0 w 85"/>
              <a:gd name="T1" fmla="*/ 22 h 70"/>
              <a:gd name="T2" fmla="*/ 44 w 85"/>
              <a:gd name="T3" fmla="*/ 2 h 70"/>
              <a:gd name="T4" fmla="*/ 84 w 85"/>
              <a:gd name="T5" fmla="*/ 34 h 70"/>
              <a:gd name="T6" fmla="*/ 52 w 85"/>
              <a:gd name="T7" fmla="*/ 68 h 70"/>
              <a:gd name="T8" fmla="*/ 36 w 85"/>
              <a:gd name="T9" fmla="*/ 48 h 70"/>
              <a:gd name="T10" fmla="*/ 6 w 85"/>
              <a:gd name="T11" fmla="*/ 40 h 70"/>
              <a:gd name="T12" fmla="*/ 0 w 85"/>
              <a:gd name="T13" fmla="*/ 22 h 70"/>
            </a:gdLst>
            <a:ahLst/>
            <a:cxnLst>
              <a:cxn ang="0">
                <a:pos x="T0" y="T1"/>
              </a:cxn>
              <a:cxn ang="0">
                <a:pos x="T2" y="T3"/>
              </a:cxn>
              <a:cxn ang="0">
                <a:pos x="T4" y="T5"/>
              </a:cxn>
              <a:cxn ang="0">
                <a:pos x="T6" y="T7"/>
              </a:cxn>
              <a:cxn ang="0">
                <a:pos x="T8" y="T9"/>
              </a:cxn>
              <a:cxn ang="0">
                <a:pos x="T10" y="T11"/>
              </a:cxn>
              <a:cxn ang="0">
                <a:pos x="T12" y="T13"/>
              </a:cxn>
            </a:cxnLst>
            <a:rect l="0" t="0" r="r" b="b"/>
            <a:pathLst>
              <a:path w="85" h="70">
                <a:moveTo>
                  <a:pt x="0" y="22"/>
                </a:moveTo>
                <a:cubicBezTo>
                  <a:pt x="4" y="16"/>
                  <a:pt x="30" y="0"/>
                  <a:pt x="44" y="2"/>
                </a:cubicBezTo>
                <a:cubicBezTo>
                  <a:pt x="58" y="4"/>
                  <a:pt x="83" y="23"/>
                  <a:pt x="84" y="34"/>
                </a:cubicBezTo>
                <a:cubicBezTo>
                  <a:pt x="85" y="45"/>
                  <a:pt x="60" y="66"/>
                  <a:pt x="52" y="68"/>
                </a:cubicBezTo>
                <a:cubicBezTo>
                  <a:pt x="44" y="70"/>
                  <a:pt x="44" y="53"/>
                  <a:pt x="36" y="48"/>
                </a:cubicBezTo>
                <a:cubicBezTo>
                  <a:pt x="28" y="43"/>
                  <a:pt x="12" y="44"/>
                  <a:pt x="6" y="40"/>
                </a:cubicBezTo>
                <a:cubicBezTo>
                  <a:pt x="0" y="36"/>
                  <a:pt x="1" y="26"/>
                  <a:pt x="0" y="22"/>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3" name="Freeform 33"/>
          <p:cNvSpPr>
            <a:spLocks/>
          </p:cNvSpPr>
          <p:nvPr/>
        </p:nvSpPr>
        <p:spPr bwMode="auto">
          <a:xfrm>
            <a:off x="2222500" y="5826125"/>
            <a:ext cx="254000" cy="166688"/>
          </a:xfrm>
          <a:custGeom>
            <a:avLst/>
            <a:gdLst>
              <a:gd name="T0" fmla="*/ 51 w 160"/>
              <a:gd name="T1" fmla="*/ 0 h 105"/>
              <a:gd name="T2" fmla="*/ 149 w 160"/>
              <a:gd name="T3" fmla="*/ 40 h 105"/>
              <a:gd name="T4" fmla="*/ 119 w 160"/>
              <a:gd name="T5" fmla="*/ 54 h 105"/>
              <a:gd name="T6" fmla="*/ 109 w 160"/>
              <a:gd name="T7" fmla="*/ 86 h 105"/>
              <a:gd name="T8" fmla="*/ 71 w 160"/>
              <a:gd name="T9" fmla="*/ 104 h 105"/>
              <a:gd name="T10" fmla="*/ 41 w 160"/>
              <a:gd name="T11" fmla="*/ 92 h 105"/>
              <a:gd name="T12" fmla="*/ 1 w 160"/>
              <a:gd name="T13" fmla="*/ 36 h 105"/>
              <a:gd name="T14" fmla="*/ 37 w 160"/>
              <a:gd name="T15" fmla="*/ 24 h 105"/>
              <a:gd name="T16" fmla="*/ 51 w 160"/>
              <a:gd name="T1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105">
                <a:moveTo>
                  <a:pt x="51" y="0"/>
                </a:moveTo>
                <a:cubicBezTo>
                  <a:pt x="72" y="4"/>
                  <a:pt x="138" y="31"/>
                  <a:pt x="149" y="40"/>
                </a:cubicBezTo>
                <a:cubicBezTo>
                  <a:pt x="160" y="49"/>
                  <a:pt x="126" y="46"/>
                  <a:pt x="119" y="54"/>
                </a:cubicBezTo>
                <a:cubicBezTo>
                  <a:pt x="112" y="62"/>
                  <a:pt x="117" y="78"/>
                  <a:pt x="109" y="86"/>
                </a:cubicBezTo>
                <a:cubicBezTo>
                  <a:pt x="101" y="94"/>
                  <a:pt x="82" y="103"/>
                  <a:pt x="71" y="104"/>
                </a:cubicBezTo>
                <a:cubicBezTo>
                  <a:pt x="60" y="105"/>
                  <a:pt x="53" y="103"/>
                  <a:pt x="41" y="92"/>
                </a:cubicBezTo>
                <a:cubicBezTo>
                  <a:pt x="29" y="81"/>
                  <a:pt x="2" y="47"/>
                  <a:pt x="1" y="36"/>
                </a:cubicBezTo>
                <a:cubicBezTo>
                  <a:pt x="0" y="25"/>
                  <a:pt x="29" y="30"/>
                  <a:pt x="37" y="24"/>
                </a:cubicBezTo>
                <a:cubicBezTo>
                  <a:pt x="45" y="18"/>
                  <a:pt x="48" y="5"/>
                  <a:pt x="51"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4" name="Freeform 34"/>
          <p:cNvSpPr>
            <a:spLocks/>
          </p:cNvSpPr>
          <p:nvPr/>
        </p:nvSpPr>
        <p:spPr bwMode="auto">
          <a:xfrm>
            <a:off x="2962275" y="4670425"/>
            <a:ext cx="130175" cy="93663"/>
          </a:xfrm>
          <a:custGeom>
            <a:avLst/>
            <a:gdLst>
              <a:gd name="T0" fmla="*/ 61 w 82"/>
              <a:gd name="T1" fmla="*/ 0 h 59"/>
              <a:gd name="T2" fmla="*/ 79 w 82"/>
              <a:gd name="T3" fmla="*/ 50 h 59"/>
              <a:gd name="T4" fmla="*/ 41 w 82"/>
              <a:gd name="T5" fmla="*/ 54 h 59"/>
              <a:gd name="T6" fmla="*/ 3 w 82"/>
              <a:gd name="T7" fmla="*/ 30 h 59"/>
              <a:gd name="T8" fmla="*/ 25 w 82"/>
              <a:gd name="T9" fmla="*/ 10 h 59"/>
              <a:gd name="T10" fmla="*/ 61 w 82"/>
              <a:gd name="T11" fmla="*/ 0 h 59"/>
            </a:gdLst>
            <a:ahLst/>
            <a:cxnLst>
              <a:cxn ang="0">
                <a:pos x="T0" y="T1"/>
              </a:cxn>
              <a:cxn ang="0">
                <a:pos x="T2" y="T3"/>
              </a:cxn>
              <a:cxn ang="0">
                <a:pos x="T4" y="T5"/>
              </a:cxn>
              <a:cxn ang="0">
                <a:pos x="T6" y="T7"/>
              </a:cxn>
              <a:cxn ang="0">
                <a:pos x="T8" y="T9"/>
              </a:cxn>
              <a:cxn ang="0">
                <a:pos x="T10" y="T11"/>
              </a:cxn>
            </a:cxnLst>
            <a:rect l="0" t="0" r="r" b="b"/>
            <a:pathLst>
              <a:path w="82" h="59">
                <a:moveTo>
                  <a:pt x="61" y="0"/>
                </a:moveTo>
                <a:cubicBezTo>
                  <a:pt x="73" y="8"/>
                  <a:pt x="82" y="41"/>
                  <a:pt x="79" y="50"/>
                </a:cubicBezTo>
                <a:cubicBezTo>
                  <a:pt x="76" y="59"/>
                  <a:pt x="54" y="57"/>
                  <a:pt x="41" y="54"/>
                </a:cubicBezTo>
                <a:cubicBezTo>
                  <a:pt x="28" y="51"/>
                  <a:pt x="6" y="37"/>
                  <a:pt x="3" y="30"/>
                </a:cubicBezTo>
                <a:cubicBezTo>
                  <a:pt x="0" y="23"/>
                  <a:pt x="15" y="15"/>
                  <a:pt x="25" y="10"/>
                </a:cubicBezTo>
                <a:cubicBezTo>
                  <a:pt x="35" y="5"/>
                  <a:pt x="54" y="2"/>
                  <a:pt x="61"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5" name="Freeform 35"/>
          <p:cNvSpPr>
            <a:spLocks/>
          </p:cNvSpPr>
          <p:nvPr/>
        </p:nvSpPr>
        <p:spPr bwMode="auto">
          <a:xfrm>
            <a:off x="3486150" y="4678363"/>
            <a:ext cx="98425" cy="92075"/>
          </a:xfrm>
          <a:custGeom>
            <a:avLst/>
            <a:gdLst>
              <a:gd name="T0" fmla="*/ 31 w 62"/>
              <a:gd name="T1" fmla="*/ 3 h 58"/>
              <a:gd name="T2" fmla="*/ 61 w 62"/>
              <a:gd name="T3" fmla="*/ 47 h 58"/>
              <a:gd name="T4" fmla="*/ 39 w 62"/>
              <a:gd name="T5" fmla="*/ 55 h 58"/>
              <a:gd name="T6" fmla="*/ 1 w 62"/>
              <a:gd name="T7" fmla="*/ 29 h 58"/>
              <a:gd name="T8" fmla="*/ 31 w 62"/>
              <a:gd name="T9" fmla="*/ 3 h 58"/>
            </a:gdLst>
            <a:ahLst/>
            <a:cxnLst>
              <a:cxn ang="0">
                <a:pos x="T0" y="T1"/>
              </a:cxn>
              <a:cxn ang="0">
                <a:pos x="T2" y="T3"/>
              </a:cxn>
              <a:cxn ang="0">
                <a:pos x="T4" y="T5"/>
              </a:cxn>
              <a:cxn ang="0">
                <a:pos x="T6" y="T7"/>
              </a:cxn>
              <a:cxn ang="0">
                <a:pos x="T8" y="T9"/>
              </a:cxn>
            </a:cxnLst>
            <a:rect l="0" t="0" r="r" b="b"/>
            <a:pathLst>
              <a:path w="62" h="58">
                <a:moveTo>
                  <a:pt x="31" y="3"/>
                </a:moveTo>
                <a:cubicBezTo>
                  <a:pt x="41" y="6"/>
                  <a:pt x="60" y="38"/>
                  <a:pt x="61" y="47"/>
                </a:cubicBezTo>
                <a:cubicBezTo>
                  <a:pt x="62" y="56"/>
                  <a:pt x="49" y="58"/>
                  <a:pt x="39" y="55"/>
                </a:cubicBezTo>
                <a:cubicBezTo>
                  <a:pt x="29" y="52"/>
                  <a:pt x="2" y="38"/>
                  <a:pt x="1" y="29"/>
                </a:cubicBezTo>
                <a:cubicBezTo>
                  <a:pt x="0" y="20"/>
                  <a:pt x="21" y="0"/>
                  <a:pt x="31" y="3"/>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6" name="Freeform 36"/>
          <p:cNvSpPr>
            <a:spLocks/>
          </p:cNvSpPr>
          <p:nvPr/>
        </p:nvSpPr>
        <p:spPr bwMode="auto">
          <a:xfrm>
            <a:off x="3005138" y="3146425"/>
            <a:ext cx="100012" cy="133350"/>
          </a:xfrm>
          <a:custGeom>
            <a:avLst/>
            <a:gdLst>
              <a:gd name="T0" fmla="*/ 0 w 63"/>
              <a:gd name="T1" fmla="*/ 6 h 84"/>
              <a:gd name="T2" fmla="*/ 56 w 63"/>
              <a:gd name="T3" fmla="*/ 82 h 84"/>
              <a:gd name="T4" fmla="*/ 44 w 63"/>
              <a:gd name="T5" fmla="*/ 18 h 84"/>
              <a:gd name="T6" fmla="*/ 16 w 63"/>
              <a:gd name="T7" fmla="*/ 2 h 84"/>
              <a:gd name="T8" fmla="*/ 0 w 63"/>
              <a:gd name="T9" fmla="*/ 6 h 84"/>
            </a:gdLst>
            <a:ahLst/>
            <a:cxnLst>
              <a:cxn ang="0">
                <a:pos x="T0" y="T1"/>
              </a:cxn>
              <a:cxn ang="0">
                <a:pos x="T2" y="T3"/>
              </a:cxn>
              <a:cxn ang="0">
                <a:pos x="T4" y="T5"/>
              </a:cxn>
              <a:cxn ang="0">
                <a:pos x="T6" y="T7"/>
              </a:cxn>
              <a:cxn ang="0">
                <a:pos x="T8" y="T9"/>
              </a:cxn>
            </a:cxnLst>
            <a:rect l="0" t="0" r="r" b="b"/>
            <a:pathLst>
              <a:path w="63" h="84">
                <a:moveTo>
                  <a:pt x="0" y="6"/>
                </a:moveTo>
                <a:cubicBezTo>
                  <a:pt x="7" y="19"/>
                  <a:pt x="49" y="80"/>
                  <a:pt x="56" y="82"/>
                </a:cubicBezTo>
                <a:cubicBezTo>
                  <a:pt x="63" y="84"/>
                  <a:pt x="51" y="31"/>
                  <a:pt x="44" y="18"/>
                </a:cubicBezTo>
                <a:cubicBezTo>
                  <a:pt x="37" y="5"/>
                  <a:pt x="23" y="4"/>
                  <a:pt x="16" y="2"/>
                </a:cubicBezTo>
                <a:cubicBezTo>
                  <a:pt x="9" y="0"/>
                  <a:pt x="3" y="5"/>
                  <a:pt x="0" y="6"/>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7" name="Freeform 37"/>
          <p:cNvSpPr>
            <a:spLocks/>
          </p:cNvSpPr>
          <p:nvPr/>
        </p:nvSpPr>
        <p:spPr bwMode="auto">
          <a:xfrm>
            <a:off x="3354388" y="3538538"/>
            <a:ext cx="127000" cy="142875"/>
          </a:xfrm>
          <a:custGeom>
            <a:avLst/>
            <a:gdLst>
              <a:gd name="T0" fmla="*/ 40 w 80"/>
              <a:gd name="T1" fmla="*/ 11 h 90"/>
              <a:gd name="T2" fmla="*/ 78 w 80"/>
              <a:gd name="T3" fmla="*/ 75 h 90"/>
              <a:gd name="T4" fmla="*/ 30 w 80"/>
              <a:gd name="T5" fmla="*/ 79 h 90"/>
              <a:gd name="T6" fmla="*/ 2 w 80"/>
              <a:gd name="T7" fmla="*/ 11 h 90"/>
              <a:gd name="T8" fmla="*/ 40 w 80"/>
              <a:gd name="T9" fmla="*/ 11 h 90"/>
            </a:gdLst>
            <a:ahLst/>
            <a:cxnLst>
              <a:cxn ang="0">
                <a:pos x="T0" y="T1"/>
              </a:cxn>
              <a:cxn ang="0">
                <a:pos x="T2" y="T3"/>
              </a:cxn>
              <a:cxn ang="0">
                <a:pos x="T4" y="T5"/>
              </a:cxn>
              <a:cxn ang="0">
                <a:pos x="T6" y="T7"/>
              </a:cxn>
              <a:cxn ang="0">
                <a:pos x="T8" y="T9"/>
              </a:cxn>
            </a:cxnLst>
            <a:rect l="0" t="0" r="r" b="b"/>
            <a:pathLst>
              <a:path w="80" h="90">
                <a:moveTo>
                  <a:pt x="40" y="11"/>
                </a:moveTo>
                <a:cubicBezTo>
                  <a:pt x="53" y="22"/>
                  <a:pt x="80" y="64"/>
                  <a:pt x="78" y="75"/>
                </a:cubicBezTo>
                <a:cubicBezTo>
                  <a:pt x="76" y="86"/>
                  <a:pt x="43" y="90"/>
                  <a:pt x="30" y="79"/>
                </a:cubicBezTo>
                <a:cubicBezTo>
                  <a:pt x="17" y="68"/>
                  <a:pt x="0" y="22"/>
                  <a:pt x="2" y="11"/>
                </a:cubicBezTo>
                <a:cubicBezTo>
                  <a:pt x="4" y="0"/>
                  <a:pt x="27" y="0"/>
                  <a:pt x="40" y="1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8" name="Freeform 38"/>
          <p:cNvSpPr>
            <a:spLocks/>
          </p:cNvSpPr>
          <p:nvPr/>
        </p:nvSpPr>
        <p:spPr bwMode="auto">
          <a:xfrm>
            <a:off x="1447800" y="2573338"/>
            <a:ext cx="155575" cy="125412"/>
          </a:xfrm>
          <a:custGeom>
            <a:avLst/>
            <a:gdLst>
              <a:gd name="T0" fmla="*/ 1 w 98"/>
              <a:gd name="T1" fmla="*/ 5 h 79"/>
              <a:gd name="T2" fmla="*/ 47 w 98"/>
              <a:gd name="T3" fmla="*/ 57 h 79"/>
              <a:gd name="T4" fmla="*/ 95 w 98"/>
              <a:gd name="T5" fmla="*/ 77 h 79"/>
              <a:gd name="T6" fmla="*/ 65 w 98"/>
              <a:gd name="T7" fmla="*/ 43 h 79"/>
              <a:gd name="T8" fmla="*/ 83 w 98"/>
              <a:gd name="T9" fmla="*/ 25 h 79"/>
              <a:gd name="T10" fmla="*/ 73 w 98"/>
              <a:gd name="T11" fmla="*/ 15 h 79"/>
              <a:gd name="T12" fmla="*/ 55 w 98"/>
              <a:gd name="T13" fmla="*/ 25 h 79"/>
              <a:gd name="T14" fmla="*/ 1 w 98"/>
              <a:gd name="T15" fmla="*/ 5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1" y="5"/>
                </a:moveTo>
                <a:cubicBezTo>
                  <a:pt x="0" y="10"/>
                  <a:pt x="31" y="45"/>
                  <a:pt x="47" y="57"/>
                </a:cubicBezTo>
                <a:cubicBezTo>
                  <a:pt x="63" y="69"/>
                  <a:pt x="92" y="79"/>
                  <a:pt x="95" y="77"/>
                </a:cubicBezTo>
                <a:cubicBezTo>
                  <a:pt x="98" y="75"/>
                  <a:pt x="67" y="52"/>
                  <a:pt x="65" y="43"/>
                </a:cubicBezTo>
                <a:cubicBezTo>
                  <a:pt x="63" y="34"/>
                  <a:pt x="82" y="30"/>
                  <a:pt x="83" y="25"/>
                </a:cubicBezTo>
                <a:cubicBezTo>
                  <a:pt x="84" y="20"/>
                  <a:pt x="78" y="15"/>
                  <a:pt x="73" y="15"/>
                </a:cubicBezTo>
                <a:cubicBezTo>
                  <a:pt x="68" y="15"/>
                  <a:pt x="67" y="27"/>
                  <a:pt x="55" y="25"/>
                </a:cubicBezTo>
                <a:cubicBezTo>
                  <a:pt x="43" y="23"/>
                  <a:pt x="2" y="0"/>
                  <a:pt x="1" y="5"/>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9" name="Freeform 39"/>
          <p:cNvSpPr>
            <a:spLocks/>
          </p:cNvSpPr>
          <p:nvPr/>
        </p:nvSpPr>
        <p:spPr bwMode="auto">
          <a:xfrm>
            <a:off x="28575" y="5202238"/>
            <a:ext cx="66675" cy="131762"/>
          </a:xfrm>
          <a:custGeom>
            <a:avLst/>
            <a:gdLst>
              <a:gd name="T0" fmla="*/ 27 w 42"/>
              <a:gd name="T1" fmla="*/ 1 h 83"/>
              <a:gd name="T2" fmla="*/ 41 w 42"/>
              <a:gd name="T3" fmla="*/ 55 h 83"/>
              <a:gd name="T4" fmla="*/ 21 w 42"/>
              <a:gd name="T5" fmla="*/ 81 h 83"/>
              <a:gd name="T6" fmla="*/ 1 w 42"/>
              <a:gd name="T7" fmla="*/ 45 h 83"/>
              <a:gd name="T8" fmla="*/ 27 w 42"/>
              <a:gd name="T9" fmla="*/ 1 h 83"/>
            </a:gdLst>
            <a:ahLst/>
            <a:cxnLst>
              <a:cxn ang="0">
                <a:pos x="T0" y="T1"/>
              </a:cxn>
              <a:cxn ang="0">
                <a:pos x="T2" y="T3"/>
              </a:cxn>
              <a:cxn ang="0">
                <a:pos x="T4" y="T5"/>
              </a:cxn>
              <a:cxn ang="0">
                <a:pos x="T6" y="T7"/>
              </a:cxn>
              <a:cxn ang="0">
                <a:pos x="T8" y="T9"/>
              </a:cxn>
            </a:cxnLst>
            <a:rect l="0" t="0" r="r" b="b"/>
            <a:pathLst>
              <a:path w="42" h="83">
                <a:moveTo>
                  <a:pt x="27" y="1"/>
                </a:moveTo>
                <a:cubicBezTo>
                  <a:pt x="34" y="3"/>
                  <a:pt x="42" y="42"/>
                  <a:pt x="41" y="55"/>
                </a:cubicBezTo>
                <a:cubicBezTo>
                  <a:pt x="40" y="68"/>
                  <a:pt x="28" y="83"/>
                  <a:pt x="21" y="81"/>
                </a:cubicBezTo>
                <a:cubicBezTo>
                  <a:pt x="14" y="79"/>
                  <a:pt x="0" y="58"/>
                  <a:pt x="1" y="45"/>
                </a:cubicBezTo>
                <a:cubicBezTo>
                  <a:pt x="2" y="32"/>
                  <a:pt x="14" y="0"/>
                  <a:pt x="27" y="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89" name="Rectangle 69"/>
          <p:cNvSpPr>
            <a:spLocks noChangeArrowheads="1"/>
          </p:cNvSpPr>
          <p:nvPr/>
        </p:nvSpPr>
        <p:spPr bwMode="auto">
          <a:xfrm>
            <a:off x="254000" y="2260600"/>
            <a:ext cx="2197100" cy="426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0" name="Rectangle 70"/>
          <p:cNvSpPr>
            <a:spLocks noChangeArrowheads="1"/>
          </p:cNvSpPr>
          <p:nvPr/>
        </p:nvSpPr>
        <p:spPr bwMode="auto">
          <a:xfrm>
            <a:off x="2743200" y="2959100"/>
            <a:ext cx="1778000" cy="38417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1" name="Freeform 71"/>
          <p:cNvSpPr>
            <a:spLocks/>
          </p:cNvSpPr>
          <p:nvPr/>
        </p:nvSpPr>
        <p:spPr bwMode="auto">
          <a:xfrm>
            <a:off x="4873625" y="3951288"/>
            <a:ext cx="4092575" cy="1385887"/>
          </a:xfrm>
          <a:custGeom>
            <a:avLst/>
            <a:gdLst>
              <a:gd name="T0" fmla="*/ 61 w 2578"/>
              <a:gd name="T1" fmla="*/ 313 h 873"/>
              <a:gd name="T2" fmla="*/ 161 w 2578"/>
              <a:gd name="T3" fmla="*/ 311 h 873"/>
              <a:gd name="T4" fmla="*/ 157 w 2578"/>
              <a:gd name="T5" fmla="*/ 182 h 873"/>
              <a:gd name="T6" fmla="*/ 230 w 2578"/>
              <a:gd name="T7" fmla="*/ 138 h 873"/>
              <a:gd name="T8" fmla="*/ 331 w 2578"/>
              <a:gd name="T9" fmla="*/ 103 h 873"/>
              <a:gd name="T10" fmla="*/ 422 w 2578"/>
              <a:gd name="T11" fmla="*/ 70 h 873"/>
              <a:gd name="T12" fmla="*/ 506 w 2578"/>
              <a:gd name="T13" fmla="*/ 55 h 873"/>
              <a:gd name="T14" fmla="*/ 599 w 2578"/>
              <a:gd name="T15" fmla="*/ 25 h 873"/>
              <a:gd name="T16" fmla="*/ 742 w 2578"/>
              <a:gd name="T17" fmla="*/ 23 h 873"/>
              <a:gd name="T18" fmla="*/ 835 w 2578"/>
              <a:gd name="T19" fmla="*/ 28 h 873"/>
              <a:gd name="T20" fmla="*/ 899 w 2578"/>
              <a:gd name="T21" fmla="*/ 52 h 873"/>
              <a:gd name="T22" fmla="*/ 1061 w 2578"/>
              <a:gd name="T23" fmla="*/ 67 h 873"/>
              <a:gd name="T24" fmla="*/ 1166 w 2578"/>
              <a:gd name="T25" fmla="*/ 89 h 873"/>
              <a:gd name="T26" fmla="*/ 1304 w 2578"/>
              <a:gd name="T27" fmla="*/ 179 h 873"/>
              <a:gd name="T28" fmla="*/ 1414 w 2578"/>
              <a:gd name="T29" fmla="*/ 215 h 873"/>
              <a:gd name="T30" fmla="*/ 1543 w 2578"/>
              <a:gd name="T31" fmla="*/ 238 h 873"/>
              <a:gd name="T32" fmla="*/ 1667 w 2578"/>
              <a:gd name="T33" fmla="*/ 338 h 873"/>
              <a:gd name="T34" fmla="*/ 1732 w 2578"/>
              <a:gd name="T35" fmla="*/ 379 h 873"/>
              <a:gd name="T36" fmla="*/ 1786 w 2578"/>
              <a:gd name="T37" fmla="*/ 375 h 873"/>
              <a:gd name="T38" fmla="*/ 1852 w 2578"/>
              <a:gd name="T39" fmla="*/ 395 h 873"/>
              <a:gd name="T40" fmla="*/ 1840 w 2578"/>
              <a:gd name="T41" fmla="*/ 451 h 873"/>
              <a:gd name="T42" fmla="*/ 1952 w 2578"/>
              <a:gd name="T43" fmla="*/ 470 h 873"/>
              <a:gd name="T44" fmla="*/ 2009 w 2578"/>
              <a:gd name="T45" fmla="*/ 493 h 873"/>
              <a:gd name="T46" fmla="*/ 2141 w 2578"/>
              <a:gd name="T47" fmla="*/ 539 h 873"/>
              <a:gd name="T48" fmla="*/ 2221 w 2578"/>
              <a:gd name="T49" fmla="*/ 556 h 873"/>
              <a:gd name="T50" fmla="*/ 2216 w 2578"/>
              <a:gd name="T51" fmla="*/ 609 h 873"/>
              <a:gd name="T52" fmla="*/ 2194 w 2578"/>
              <a:gd name="T53" fmla="*/ 634 h 873"/>
              <a:gd name="T54" fmla="*/ 2267 w 2578"/>
              <a:gd name="T55" fmla="*/ 632 h 873"/>
              <a:gd name="T56" fmla="*/ 2389 w 2578"/>
              <a:gd name="T57" fmla="*/ 649 h 873"/>
              <a:gd name="T58" fmla="*/ 2558 w 2578"/>
              <a:gd name="T59" fmla="*/ 736 h 873"/>
              <a:gd name="T60" fmla="*/ 2476 w 2578"/>
              <a:gd name="T61" fmla="*/ 797 h 873"/>
              <a:gd name="T62" fmla="*/ 2350 w 2578"/>
              <a:gd name="T63" fmla="*/ 844 h 873"/>
              <a:gd name="T64" fmla="*/ 2320 w 2578"/>
              <a:gd name="T65" fmla="*/ 818 h 873"/>
              <a:gd name="T66" fmla="*/ 2188 w 2578"/>
              <a:gd name="T67" fmla="*/ 832 h 873"/>
              <a:gd name="T68" fmla="*/ 2060 w 2578"/>
              <a:gd name="T69" fmla="*/ 835 h 873"/>
              <a:gd name="T70" fmla="*/ 1876 w 2578"/>
              <a:gd name="T71" fmla="*/ 850 h 873"/>
              <a:gd name="T72" fmla="*/ 1757 w 2578"/>
              <a:gd name="T73" fmla="*/ 800 h 873"/>
              <a:gd name="T74" fmla="*/ 1868 w 2578"/>
              <a:gd name="T75" fmla="*/ 701 h 873"/>
              <a:gd name="T76" fmla="*/ 1757 w 2578"/>
              <a:gd name="T77" fmla="*/ 663 h 873"/>
              <a:gd name="T78" fmla="*/ 1606 w 2578"/>
              <a:gd name="T79" fmla="*/ 631 h 873"/>
              <a:gd name="T80" fmla="*/ 1532 w 2578"/>
              <a:gd name="T81" fmla="*/ 562 h 873"/>
              <a:gd name="T82" fmla="*/ 1468 w 2578"/>
              <a:gd name="T83" fmla="*/ 430 h 873"/>
              <a:gd name="T84" fmla="*/ 1348 w 2578"/>
              <a:gd name="T85" fmla="*/ 433 h 873"/>
              <a:gd name="T86" fmla="*/ 1196 w 2578"/>
              <a:gd name="T87" fmla="*/ 386 h 873"/>
              <a:gd name="T88" fmla="*/ 1150 w 2578"/>
              <a:gd name="T89" fmla="*/ 362 h 873"/>
              <a:gd name="T90" fmla="*/ 1046 w 2578"/>
              <a:gd name="T91" fmla="*/ 281 h 873"/>
              <a:gd name="T92" fmla="*/ 1007 w 2578"/>
              <a:gd name="T93" fmla="*/ 306 h 873"/>
              <a:gd name="T94" fmla="*/ 877 w 2578"/>
              <a:gd name="T95" fmla="*/ 260 h 873"/>
              <a:gd name="T96" fmla="*/ 866 w 2578"/>
              <a:gd name="T97" fmla="*/ 290 h 873"/>
              <a:gd name="T98" fmla="*/ 794 w 2578"/>
              <a:gd name="T99" fmla="*/ 274 h 873"/>
              <a:gd name="T100" fmla="*/ 719 w 2578"/>
              <a:gd name="T101" fmla="*/ 255 h 873"/>
              <a:gd name="T102" fmla="*/ 709 w 2578"/>
              <a:gd name="T103" fmla="*/ 205 h 873"/>
              <a:gd name="T104" fmla="*/ 721 w 2578"/>
              <a:gd name="T105" fmla="*/ 148 h 873"/>
              <a:gd name="T106" fmla="*/ 515 w 2578"/>
              <a:gd name="T107" fmla="*/ 141 h 873"/>
              <a:gd name="T108" fmla="*/ 370 w 2578"/>
              <a:gd name="T109" fmla="*/ 268 h 873"/>
              <a:gd name="T110" fmla="*/ 278 w 2578"/>
              <a:gd name="T111" fmla="*/ 265 h 873"/>
              <a:gd name="T112" fmla="*/ 203 w 2578"/>
              <a:gd name="T113" fmla="*/ 340 h 873"/>
              <a:gd name="T114" fmla="*/ 104 w 2578"/>
              <a:gd name="T115" fmla="*/ 326 h 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78" h="873">
                <a:moveTo>
                  <a:pt x="1" y="336"/>
                </a:moveTo>
                <a:cubicBezTo>
                  <a:pt x="0" y="333"/>
                  <a:pt x="8" y="328"/>
                  <a:pt x="14" y="326"/>
                </a:cubicBezTo>
                <a:cubicBezTo>
                  <a:pt x="20" y="324"/>
                  <a:pt x="30" y="323"/>
                  <a:pt x="35" y="323"/>
                </a:cubicBezTo>
                <a:cubicBezTo>
                  <a:pt x="40" y="323"/>
                  <a:pt x="43" y="330"/>
                  <a:pt x="47" y="328"/>
                </a:cubicBezTo>
                <a:cubicBezTo>
                  <a:pt x="51" y="326"/>
                  <a:pt x="56" y="314"/>
                  <a:pt x="61" y="313"/>
                </a:cubicBezTo>
                <a:cubicBezTo>
                  <a:pt x="66" y="312"/>
                  <a:pt x="73" y="322"/>
                  <a:pt x="80" y="319"/>
                </a:cubicBezTo>
                <a:cubicBezTo>
                  <a:pt x="87" y="316"/>
                  <a:pt x="96" y="298"/>
                  <a:pt x="103" y="295"/>
                </a:cubicBezTo>
                <a:cubicBezTo>
                  <a:pt x="110" y="292"/>
                  <a:pt x="117" y="301"/>
                  <a:pt x="124" y="302"/>
                </a:cubicBezTo>
                <a:cubicBezTo>
                  <a:pt x="131" y="303"/>
                  <a:pt x="137" y="301"/>
                  <a:pt x="143" y="302"/>
                </a:cubicBezTo>
                <a:cubicBezTo>
                  <a:pt x="149" y="303"/>
                  <a:pt x="165" y="318"/>
                  <a:pt x="161" y="311"/>
                </a:cubicBezTo>
                <a:cubicBezTo>
                  <a:pt x="157" y="304"/>
                  <a:pt x="126" y="274"/>
                  <a:pt x="121" y="262"/>
                </a:cubicBezTo>
                <a:cubicBezTo>
                  <a:pt x="116" y="250"/>
                  <a:pt x="126" y="247"/>
                  <a:pt x="128" y="237"/>
                </a:cubicBezTo>
                <a:cubicBezTo>
                  <a:pt x="130" y="227"/>
                  <a:pt x="128" y="211"/>
                  <a:pt x="133" y="203"/>
                </a:cubicBezTo>
                <a:cubicBezTo>
                  <a:pt x="138" y="195"/>
                  <a:pt x="154" y="194"/>
                  <a:pt x="158" y="191"/>
                </a:cubicBezTo>
                <a:cubicBezTo>
                  <a:pt x="162" y="188"/>
                  <a:pt x="154" y="185"/>
                  <a:pt x="157" y="182"/>
                </a:cubicBezTo>
                <a:cubicBezTo>
                  <a:pt x="160" y="179"/>
                  <a:pt x="172" y="177"/>
                  <a:pt x="175" y="172"/>
                </a:cubicBezTo>
                <a:cubicBezTo>
                  <a:pt x="178" y="167"/>
                  <a:pt x="175" y="156"/>
                  <a:pt x="178" y="153"/>
                </a:cubicBezTo>
                <a:cubicBezTo>
                  <a:pt x="181" y="150"/>
                  <a:pt x="188" y="160"/>
                  <a:pt x="194" y="155"/>
                </a:cubicBezTo>
                <a:cubicBezTo>
                  <a:pt x="200" y="150"/>
                  <a:pt x="209" y="125"/>
                  <a:pt x="215" y="122"/>
                </a:cubicBezTo>
                <a:cubicBezTo>
                  <a:pt x="221" y="119"/>
                  <a:pt x="226" y="136"/>
                  <a:pt x="230" y="138"/>
                </a:cubicBezTo>
                <a:cubicBezTo>
                  <a:pt x="234" y="140"/>
                  <a:pt x="238" y="138"/>
                  <a:pt x="242" y="136"/>
                </a:cubicBezTo>
                <a:cubicBezTo>
                  <a:pt x="246" y="134"/>
                  <a:pt x="245" y="129"/>
                  <a:pt x="253" y="125"/>
                </a:cubicBezTo>
                <a:cubicBezTo>
                  <a:pt x="261" y="121"/>
                  <a:pt x="278" y="116"/>
                  <a:pt x="289" y="113"/>
                </a:cubicBezTo>
                <a:cubicBezTo>
                  <a:pt x="300" y="110"/>
                  <a:pt x="312" y="106"/>
                  <a:pt x="319" y="104"/>
                </a:cubicBezTo>
                <a:cubicBezTo>
                  <a:pt x="326" y="102"/>
                  <a:pt x="328" y="106"/>
                  <a:pt x="331" y="103"/>
                </a:cubicBezTo>
                <a:cubicBezTo>
                  <a:pt x="334" y="100"/>
                  <a:pt x="333" y="89"/>
                  <a:pt x="338" y="86"/>
                </a:cubicBezTo>
                <a:cubicBezTo>
                  <a:pt x="343" y="83"/>
                  <a:pt x="357" y="83"/>
                  <a:pt x="364" y="82"/>
                </a:cubicBezTo>
                <a:cubicBezTo>
                  <a:pt x="371" y="81"/>
                  <a:pt x="377" y="86"/>
                  <a:pt x="382" y="83"/>
                </a:cubicBezTo>
                <a:cubicBezTo>
                  <a:pt x="387" y="80"/>
                  <a:pt x="387" y="63"/>
                  <a:pt x="394" y="61"/>
                </a:cubicBezTo>
                <a:cubicBezTo>
                  <a:pt x="401" y="59"/>
                  <a:pt x="414" y="71"/>
                  <a:pt x="422" y="70"/>
                </a:cubicBezTo>
                <a:cubicBezTo>
                  <a:pt x="430" y="69"/>
                  <a:pt x="433" y="57"/>
                  <a:pt x="440" y="56"/>
                </a:cubicBezTo>
                <a:cubicBezTo>
                  <a:pt x="447" y="55"/>
                  <a:pt x="460" y="65"/>
                  <a:pt x="466" y="64"/>
                </a:cubicBezTo>
                <a:cubicBezTo>
                  <a:pt x="472" y="63"/>
                  <a:pt x="476" y="52"/>
                  <a:pt x="479" y="50"/>
                </a:cubicBezTo>
                <a:cubicBezTo>
                  <a:pt x="482" y="48"/>
                  <a:pt x="483" y="48"/>
                  <a:pt x="487" y="49"/>
                </a:cubicBezTo>
                <a:cubicBezTo>
                  <a:pt x="491" y="50"/>
                  <a:pt x="500" y="52"/>
                  <a:pt x="506" y="55"/>
                </a:cubicBezTo>
                <a:cubicBezTo>
                  <a:pt x="512" y="58"/>
                  <a:pt x="523" y="65"/>
                  <a:pt x="526" y="65"/>
                </a:cubicBezTo>
                <a:cubicBezTo>
                  <a:pt x="529" y="65"/>
                  <a:pt x="523" y="55"/>
                  <a:pt x="526" y="52"/>
                </a:cubicBezTo>
                <a:cubicBezTo>
                  <a:pt x="529" y="49"/>
                  <a:pt x="535" y="51"/>
                  <a:pt x="544" y="49"/>
                </a:cubicBezTo>
                <a:cubicBezTo>
                  <a:pt x="553" y="47"/>
                  <a:pt x="574" y="42"/>
                  <a:pt x="583" y="38"/>
                </a:cubicBezTo>
                <a:cubicBezTo>
                  <a:pt x="592" y="34"/>
                  <a:pt x="591" y="26"/>
                  <a:pt x="599" y="25"/>
                </a:cubicBezTo>
                <a:cubicBezTo>
                  <a:pt x="607" y="24"/>
                  <a:pt x="623" y="35"/>
                  <a:pt x="629" y="34"/>
                </a:cubicBezTo>
                <a:cubicBezTo>
                  <a:pt x="635" y="33"/>
                  <a:pt x="631" y="21"/>
                  <a:pt x="634" y="17"/>
                </a:cubicBezTo>
                <a:cubicBezTo>
                  <a:pt x="637" y="13"/>
                  <a:pt x="642" y="13"/>
                  <a:pt x="649" y="11"/>
                </a:cubicBezTo>
                <a:cubicBezTo>
                  <a:pt x="656" y="9"/>
                  <a:pt x="664" y="5"/>
                  <a:pt x="679" y="7"/>
                </a:cubicBezTo>
                <a:cubicBezTo>
                  <a:pt x="694" y="9"/>
                  <a:pt x="724" y="22"/>
                  <a:pt x="742" y="23"/>
                </a:cubicBezTo>
                <a:cubicBezTo>
                  <a:pt x="760" y="24"/>
                  <a:pt x="776" y="11"/>
                  <a:pt x="788" y="11"/>
                </a:cubicBezTo>
                <a:cubicBezTo>
                  <a:pt x="800" y="11"/>
                  <a:pt x="809" y="17"/>
                  <a:pt x="812" y="25"/>
                </a:cubicBezTo>
                <a:cubicBezTo>
                  <a:pt x="815" y="33"/>
                  <a:pt x="808" y="53"/>
                  <a:pt x="809" y="58"/>
                </a:cubicBezTo>
                <a:cubicBezTo>
                  <a:pt x="810" y="63"/>
                  <a:pt x="814" y="63"/>
                  <a:pt x="818" y="58"/>
                </a:cubicBezTo>
                <a:cubicBezTo>
                  <a:pt x="822" y="53"/>
                  <a:pt x="825" y="36"/>
                  <a:pt x="835" y="28"/>
                </a:cubicBezTo>
                <a:cubicBezTo>
                  <a:pt x="845" y="20"/>
                  <a:pt x="866" y="14"/>
                  <a:pt x="877" y="10"/>
                </a:cubicBezTo>
                <a:cubicBezTo>
                  <a:pt x="888" y="6"/>
                  <a:pt x="896" y="0"/>
                  <a:pt x="899" y="2"/>
                </a:cubicBezTo>
                <a:cubicBezTo>
                  <a:pt x="902" y="4"/>
                  <a:pt x="902" y="17"/>
                  <a:pt x="896" y="22"/>
                </a:cubicBezTo>
                <a:cubicBezTo>
                  <a:pt x="890" y="27"/>
                  <a:pt x="862" y="27"/>
                  <a:pt x="863" y="32"/>
                </a:cubicBezTo>
                <a:cubicBezTo>
                  <a:pt x="864" y="37"/>
                  <a:pt x="887" y="53"/>
                  <a:pt x="899" y="52"/>
                </a:cubicBezTo>
                <a:cubicBezTo>
                  <a:pt x="911" y="51"/>
                  <a:pt x="926" y="29"/>
                  <a:pt x="937" y="29"/>
                </a:cubicBezTo>
                <a:cubicBezTo>
                  <a:pt x="948" y="29"/>
                  <a:pt x="956" y="49"/>
                  <a:pt x="967" y="50"/>
                </a:cubicBezTo>
                <a:cubicBezTo>
                  <a:pt x="978" y="51"/>
                  <a:pt x="985" y="30"/>
                  <a:pt x="1001" y="34"/>
                </a:cubicBezTo>
                <a:cubicBezTo>
                  <a:pt x="1017" y="38"/>
                  <a:pt x="1053" y="68"/>
                  <a:pt x="1063" y="73"/>
                </a:cubicBezTo>
                <a:cubicBezTo>
                  <a:pt x="1073" y="78"/>
                  <a:pt x="1054" y="66"/>
                  <a:pt x="1061" y="67"/>
                </a:cubicBezTo>
                <a:cubicBezTo>
                  <a:pt x="1068" y="68"/>
                  <a:pt x="1097" y="77"/>
                  <a:pt x="1108" y="80"/>
                </a:cubicBezTo>
                <a:cubicBezTo>
                  <a:pt x="1119" y="83"/>
                  <a:pt x="1120" y="86"/>
                  <a:pt x="1126" y="85"/>
                </a:cubicBezTo>
                <a:cubicBezTo>
                  <a:pt x="1132" y="84"/>
                  <a:pt x="1138" y="74"/>
                  <a:pt x="1142" y="73"/>
                </a:cubicBezTo>
                <a:cubicBezTo>
                  <a:pt x="1146" y="72"/>
                  <a:pt x="1146" y="73"/>
                  <a:pt x="1150" y="76"/>
                </a:cubicBezTo>
                <a:cubicBezTo>
                  <a:pt x="1154" y="79"/>
                  <a:pt x="1158" y="85"/>
                  <a:pt x="1166" y="89"/>
                </a:cubicBezTo>
                <a:cubicBezTo>
                  <a:pt x="1174" y="93"/>
                  <a:pt x="1190" y="94"/>
                  <a:pt x="1198" y="98"/>
                </a:cubicBezTo>
                <a:cubicBezTo>
                  <a:pt x="1206" y="102"/>
                  <a:pt x="1209" y="112"/>
                  <a:pt x="1217" y="116"/>
                </a:cubicBezTo>
                <a:cubicBezTo>
                  <a:pt x="1225" y="120"/>
                  <a:pt x="1237" y="117"/>
                  <a:pt x="1247" y="125"/>
                </a:cubicBezTo>
                <a:cubicBezTo>
                  <a:pt x="1257" y="133"/>
                  <a:pt x="1270" y="158"/>
                  <a:pt x="1279" y="167"/>
                </a:cubicBezTo>
                <a:cubicBezTo>
                  <a:pt x="1288" y="176"/>
                  <a:pt x="1298" y="176"/>
                  <a:pt x="1304" y="179"/>
                </a:cubicBezTo>
                <a:cubicBezTo>
                  <a:pt x="1310" y="182"/>
                  <a:pt x="1309" y="183"/>
                  <a:pt x="1313" y="187"/>
                </a:cubicBezTo>
                <a:cubicBezTo>
                  <a:pt x="1317" y="191"/>
                  <a:pt x="1327" y="202"/>
                  <a:pt x="1330" y="205"/>
                </a:cubicBezTo>
                <a:cubicBezTo>
                  <a:pt x="1333" y="208"/>
                  <a:pt x="1324" y="208"/>
                  <a:pt x="1333" y="208"/>
                </a:cubicBezTo>
                <a:cubicBezTo>
                  <a:pt x="1342" y="208"/>
                  <a:pt x="1374" y="204"/>
                  <a:pt x="1387" y="205"/>
                </a:cubicBezTo>
                <a:cubicBezTo>
                  <a:pt x="1400" y="206"/>
                  <a:pt x="1405" y="215"/>
                  <a:pt x="1414" y="215"/>
                </a:cubicBezTo>
                <a:cubicBezTo>
                  <a:pt x="1423" y="215"/>
                  <a:pt x="1432" y="200"/>
                  <a:pt x="1441" y="202"/>
                </a:cubicBezTo>
                <a:cubicBezTo>
                  <a:pt x="1450" y="204"/>
                  <a:pt x="1462" y="225"/>
                  <a:pt x="1468" y="227"/>
                </a:cubicBezTo>
                <a:cubicBezTo>
                  <a:pt x="1474" y="229"/>
                  <a:pt x="1472" y="211"/>
                  <a:pt x="1478" y="212"/>
                </a:cubicBezTo>
                <a:cubicBezTo>
                  <a:pt x="1484" y="213"/>
                  <a:pt x="1494" y="228"/>
                  <a:pt x="1505" y="232"/>
                </a:cubicBezTo>
                <a:cubicBezTo>
                  <a:pt x="1516" y="236"/>
                  <a:pt x="1533" y="233"/>
                  <a:pt x="1543" y="238"/>
                </a:cubicBezTo>
                <a:cubicBezTo>
                  <a:pt x="1553" y="243"/>
                  <a:pt x="1556" y="255"/>
                  <a:pt x="1567" y="263"/>
                </a:cubicBezTo>
                <a:cubicBezTo>
                  <a:pt x="1578" y="271"/>
                  <a:pt x="1595" y="278"/>
                  <a:pt x="1607" y="287"/>
                </a:cubicBezTo>
                <a:cubicBezTo>
                  <a:pt x="1619" y="296"/>
                  <a:pt x="1634" y="309"/>
                  <a:pt x="1642" y="316"/>
                </a:cubicBezTo>
                <a:cubicBezTo>
                  <a:pt x="1650" y="323"/>
                  <a:pt x="1650" y="322"/>
                  <a:pt x="1654" y="326"/>
                </a:cubicBezTo>
                <a:cubicBezTo>
                  <a:pt x="1658" y="330"/>
                  <a:pt x="1661" y="339"/>
                  <a:pt x="1667" y="338"/>
                </a:cubicBezTo>
                <a:cubicBezTo>
                  <a:pt x="1673" y="337"/>
                  <a:pt x="1682" y="318"/>
                  <a:pt x="1688" y="320"/>
                </a:cubicBezTo>
                <a:cubicBezTo>
                  <a:pt x="1694" y="322"/>
                  <a:pt x="1698" y="345"/>
                  <a:pt x="1702" y="350"/>
                </a:cubicBezTo>
                <a:cubicBezTo>
                  <a:pt x="1706" y="355"/>
                  <a:pt x="1708" y="351"/>
                  <a:pt x="1711" y="352"/>
                </a:cubicBezTo>
                <a:cubicBezTo>
                  <a:pt x="1714" y="353"/>
                  <a:pt x="1717" y="351"/>
                  <a:pt x="1720" y="355"/>
                </a:cubicBezTo>
                <a:cubicBezTo>
                  <a:pt x="1723" y="359"/>
                  <a:pt x="1726" y="376"/>
                  <a:pt x="1732" y="379"/>
                </a:cubicBezTo>
                <a:cubicBezTo>
                  <a:pt x="1738" y="382"/>
                  <a:pt x="1747" y="376"/>
                  <a:pt x="1754" y="376"/>
                </a:cubicBezTo>
                <a:cubicBezTo>
                  <a:pt x="1761" y="376"/>
                  <a:pt x="1765" y="375"/>
                  <a:pt x="1772" y="380"/>
                </a:cubicBezTo>
                <a:cubicBezTo>
                  <a:pt x="1779" y="385"/>
                  <a:pt x="1794" y="406"/>
                  <a:pt x="1798" y="407"/>
                </a:cubicBezTo>
                <a:cubicBezTo>
                  <a:pt x="1802" y="408"/>
                  <a:pt x="1798" y="392"/>
                  <a:pt x="1796" y="387"/>
                </a:cubicBezTo>
                <a:cubicBezTo>
                  <a:pt x="1794" y="382"/>
                  <a:pt x="1788" y="379"/>
                  <a:pt x="1786" y="375"/>
                </a:cubicBezTo>
                <a:cubicBezTo>
                  <a:pt x="1784" y="371"/>
                  <a:pt x="1781" y="361"/>
                  <a:pt x="1783" y="360"/>
                </a:cubicBezTo>
                <a:cubicBezTo>
                  <a:pt x="1785" y="359"/>
                  <a:pt x="1793" y="364"/>
                  <a:pt x="1798" y="367"/>
                </a:cubicBezTo>
                <a:cubicBezTo>
                  <a:pt x="1803" y="370"/>
                  <a:pt x="1806" y="373"/>
                  <a:pt x="1811" y="376"/>
                </a:cubicBezTo>
                <a:cubicBezTo>
                  <a:pt x="1816" y="379"/>
                  <a:pt x="1819" y="380"/>
                  <a:pt x="1826" y="383"/>
                </a:cubicBezTo>
                <a:cubicBezTo>
                  <a:pt x="1833" y="386"/>
                  <a:pt x="1847" y="391"/>
                  <a:pt x="1852" y="395"/>
                </a:cubicBezTo>
                <a:cubicBezTo>
                  <a:pt x="1857" y="399"/>
                  <a:pt x="1856" y="402"/>
                  <a:pt x="1855" y="405"/>
                </a:cubicBezTo>
                <a:cubicBezTo>
                  <a:pt x="1854" y="408"/>
                  <a:pt x="1852" y="413"/>
                  <a:pt x="1844" y="415"/>
                </a:cubicBezTo>
                <a:cubicBezTo>
                  <a:pt x="1836" y="417"/>
                  <a:pt x="1810" y="415"/>
                  <a:pt x="1808" y="418"/>
                </a:cubicBezTo>
                <a:cubicBezTo>
                  <a:pt x="1806" y="421"/>
                  <a:pt x="1824" y="426"/>
                  <a:pt x="1829" y="431"/>
                </a:cubicBezTo>
                <a:cubicBezTo>
                  <a:pt x="1834" y="436"/>
                  <a:pt x="1834" y="453"/>
                  <a:pt x="1840" y="451"/>
                </a:cubicBezTo>
                <a:cubicBezTo>
                  <a:pt x="1846" y="449"/>
                  <a:pt x="1857" y="421"/>
                  <a:pt x="1864" y="418"/>
                </a:cubicBezTo>
                <a:cubicBezTo>
                  <a:pt x="1871" y="415"/>
                  <a:pt x="1875" y="428"/>
                  <a:pt x="1882" y="433"/>
                </a:cubicBezTo>
                <a:cubicBezTo>
                  <a:pt x="1889" y="438"/>
                  <a:pt x="1896" y="440"/>
                  <a:pt x="1904" y="446"/>
                </a:cubicBezTo>
                <a:cubicBezTo>
                  <a:pt x="1912" y="452"/>
                  <a:pt x="1923" y="465"/>
                  <a:pt x="1931" y="469"/>
                </a:cubicBezTo>
                <a:cubicBezTo>
                  <a:pt x="1939" y="473"/>
                  <a:pt x="1948" y="468"/>
                  <a:pt x="1952" y="470"/>
                </a:cubicBezTo>
                <a:cubicBezTo>
                  <a:pt x="1956" y="472"/>
                  <a:pt x="1956" y="475"/>
                  <a:pt x="1955" y="479"/>
                </a:cubicBezTo>
                <a:cubicBezTo>
                  <a:pt x="1954" y="483"/>
                  <a:pt x="1945" y="495"/>
                  <a:pt x="1948" y="497"/>
                </a:cubicBezTo>
                <a:cubicBezTo>
                  <a:pt x="1951" y="499"/>
                  <a:pt x="1969" y="493"/>
                  <a:pt x="1976" y="494"/>
                </a:cubicBezTo>
                <a:cubicBezTo>
                  <a:pt x="1983" y="495"/>
                  <a:pt x="1985" y="505"/>
                  <a:pt x="1990" y="505"/>
                </a:cubicBezTo>
                <a:cubicBezTo>
                  <a:pt x="1995" y="505"/>
                  <a:pt x="1999" y="493"/>
                  <a:pt x="2009" y="493"/>
                </a:cubicBezTo>
                <a:cubicBezTo>
                  <a:pt x="2019" y="493"/>
                  <a:pt x="2039" y="500"/>
                  <a:pt x="2048" y="503"/>
                </a:cubicBezTo>
                <a:cubicBezTo>
                  <a:pt x="2057" y="506"/>
                  <a:pt x="2053" y="505"/>
                  <a:pt x="2063" y="511"/>
                </a:cubicBezTo>
                <a:cubicBezTo>
                  <a:pt x="2073" y="517"/>
                  <a:pt x="2098" y="535"/>
                  <a:pt x="2108" y="539"/>
                </a:cubicBezTo>
                <a:cubicBezTo>
                  <a:pt x="2118" y="543"/>
                  <a:pt x="2117" y="538"/>
                  <a:pt x="2122" y="538"/>
                </a:cubicBezTo>
                <a:cubicBezTo>
                  <a:pt x="2127" y="538"/>
                  <a:pt x="2133" y="540"/>
                  <a:pt x="2141" y="539"/>
                </a:cubicBezTo>
                <a:cubicBezTo>
                  <a:pt x="2149" y="538"/>
                  <a:pt x="2163" y="534"/>
                  <a:pt x="2170" y="533"/>
                </a:cubicBezTo>
                <a:cubicBezTo>
                  <a:pt x="2177" y="532"/>
                  <a:pt x="2178" y="530"/>
                  <a:pt x="2183" y="532"/>
                </a:cubicBezTo>
                <a:cubicBezTo>
                  <a:pt x="2188" y="534"/>
                  <a:pt x="2197" y="545"/>
                  <a:pt x="2203" y="547"/>
                </a:cubicBezTo>
                <a:cubicBezTo>
                  <a:pt x="2209" y="549"/>
                  <a:pt x="2215" y="545"/>
                  <a:pt x="2218" y="547"/>
                </a:cubicBezTo>
                <a:cubicBezTo>
                  <a:pt x="2221" y="549"/>
                  <a:pt x="2223" y="551"/>
                  <a:pt x="2221" y="556"/>
                </a:cubicBezTo>
                <a:cubicBezTo>
                  <a:pt x="2219" y="561"/>
                  <a:pt x="2210" y="576"/>
                  <a:pt x="2203" y="579"/>
                </a:cubicBezTo>
                <a:cubicBezTo>
                  <a:pt x="2196" y="582"/>
                  <a:pt x="2182" y="574"/>
                  <a:pt x="2179" y="577"/>
                </a:cubicBezTo>
                <a:cubicBezTo>
                  <a:pt x="2176" y="580"/>
                  <a:pt x="2178" y="592"/>
                  <a:pt x="2185" y="595"/>
                </a:cubicBezTo>
                <a:cubicBezTo>
                  <a:pt x="2192" y="598"/>
                  <a:pt x="2216" y="596"/>
                  <a:pt x="2221" y="598"/>
                </a:cubicBezTo>
                <a:cubicBezTo>
                  <a:pt x="2226" y="600"/>
                  <a:pt x="2221" y="607"/>
                  <a:pt x="2216" y="609"/>
                </a:cubicBezTo>
                <a:cubicBezTo>
                  <a:pt x="2211" y="611"/>
                  <a:pt x="2197" y="607"/>
                  <a:pt x="2191" y="608"/>
                </a:cubicBezTo>
                <a:cubicBezTo>
                  <a:pt x="2185" y="609"/>
                  <a:pt x="2184" y="614"/>
                  <a:pt x="2179" y="616"/>
                </a:cubicBezTo>
                <a:cubicBezTo>
                  <a:pt x="2174" y="618"/>
                  <a:pt x="2160" y="615"/>
                  <a:pt x="2161" y="619"/>
                </a:cubicBezTo>
                <a:cubicBezTo>
                  <a:pt x="2162" y="623"/>
                  <a:pt x="2178" y="638"/>
                  <a:pt x="2183" y="640"/>
                </a:cubicBezTo>
                <a:cubicBezTo>
                  <a:pt x="2188" y="642"/>
                  <a:pt x="2190" y="636"/>
                  <a:pt x="2194" y="634"/>
                </a:cubicBezTo>
                <a:cubicBezTo>
                  <a:pt x="2198" y="632"/>
                  <a:pt x="2201" y="629"/>
                  <a:pt x="2207" y="628"/>
                </a:cubicBezTo>
                <a:cubicBezTo>
                  <a:pt x="2213" y="627"/>
                  <a:pt x="2225" y="623"/>
                  <a:pt x="2231" y="625"/>
                </a:cubicBezTo>
                <a:cubicBezTo>
                  <a:pt x="2237" y="627"/>
                  <a:pt x="2240" y="641"/>
                  <a:pt x="2243" y="641"/>
                </a:cubicBezTo>
                <a:cubicBezTo>
                  <a:pt x="2246" y="641"/>
                  <a:pt x="2247" y="627"/>
                  <a:pt x="2251" y="626"/>
                </a:cubicBezTo>
                <a:cubicBezTo>
                  <a:pt x="2255" y="625"/>
                  <a:pt x="2261" y="628"/>
                  <a:pt x="2267" y="632"/>
                </a:cubicBezTo>
                <a:cubicBezTo>
                  <a:pt x="2273" y="636"/>
                  <a:pt x="2279" y="651"/>
                  <a:pt x="2285" y="650"/>
                </a:cubicBezTo>
                <a:cubicBezTo>
                  <a:pt x="2291" y="649"/>
                  <a:pt x="2298" y="630"/>
                  <a:pt x="2305" y="628"/>
                </a:cubicBezTo>
                <a:cubicBezTo>
                  <a:pt x="2312" y="626"/>
                  <a:pt x="2318" y="636"/>
                  <a:pt x="2327" y="637"/>
                </a:cubicBezTo>
                <a:cubicBezTo>
                  <a:pt x="2336" y="638"/>
                  <a:pt x="2352" y="635"/>
                  <a:pt x="2362" y="637"/>
                </a:cubicBezTo>
                <a:cubicBezTo>
                  <a:pt x="2372" y="639"/>
                  <a:pt x="2378" y="645"/>
                  <a:pt x="2389" y="649"/>
                </a:cubicBezTo>
                <a:cubicBezTo>
                  <a:pt x="2400" y="653"/>
                  <a:pt x="2413" y="654"/>
                  <a:pt x="2426" y="664"/>
                </a:cubicBezTo>
                <a:cubicBezTo>
                  <a:pt x="2439" y="674"/>
                  <a:pt x="2457" y="697"/>
                  <a:pt x="2465" y="707"/>
                </a:cubicBezTo>
                <a:cubicBezTo>
                  <a:pt x="2473" y="717"/>
                  <a:pt x="2468" y="719"/>
                  <a:pt x="2476" y="724"/>
                </a:cubicBezTo>
                <a:cubicBezTo>
                  <a:pt x="2484" y="729"/>
                  <a:pt x="2502" y="735"/>
                  <a:pt x="2516" y="737"/>
                </a:cubicBezTo>
                <a:cubicBezTo>
                  <a:pt x="2530" y="739"/>
                  <a:pt x="2548" y="732"/>
                  <a:pt x="2558" y="736"/>
                </a:cubicBezTo>
                <a:cubicBezTo>
                  <a:pt x="2568" y="740"/>
                  <a:pt x="2578" y="753"/>
                  <a:pt x="2578" y="760"/>
                </a:cubicBezTo>
                <a:cubicBezTo>
                  <a:pt x="2578" y="767"/>
                  <a:pt x="2564" y="772"/>
                  <a:pt x="2557" y="778"/>
                </a:cubicBezTo>
                <a:cubicBezTo>
                  <a:pt x="2550" y="784"/>
                  <a:pt x="2548" y="794"/>
                  <a:pt x="2539" y="796"/>
                </a:cubicBezTo>
                <a:cubicBezTo>
                  <a:pt x="2530" y="798"/>
                  <a:pt x="2510" y="793"/>
                  <a:pt x="2500" y="793"/>
                </a:cubicBezTo>
                <a:cubicBezTo>
                  <a:pt x="2490" y="793"/>
                  <a:pt x="2483" y="796"/>
                  <a:pt x="2476" y="797"/>
                </a:cubicBezTo>
                <a:cubicBezTo>
                  <a:pt x="2469" y="798"/>
                  <a:pt x="2466" y="794"/>
                  <a:pt x="2456" y="797"/>
                </a:cubicBezTo>
                <a:cubicBezTo>
                  <a:pt x="2446" y="800"/>
                  <a:pt x="2428" y="810"/>
                  <a:pt x="2417" y="814"/>
                </a:cubicBezTo>
                <a:cubicBezTo>
                  <a:pt x="2406" y="818"/>
                  <a:pt x="2398" y="817"/>
                  <a:pt x="2392" y="820"/>
                </a:cubicBezTo>
                <a:cubicBezTo>
                  <a:pt x="2386" y="823"/>
                  <a:pt x="2385" y="827"/>
                  <a:pt x="2378" y="831"/>
                </a:cubicBezTo>
                <a:cubicBezTo>
                  <a:pt x="2371" y="835"/>
                  <a:pt x="2359" y="844"/>
                  <a:pt x="2350" y="844"/>
                </a:cubicBezTo>
                <a:cubicBezTo>
                  <a:pt x="2341" y="844"/>
                  <a:pt x="2327" y="839"/>
                  <a:pt x="2326" y="832"/>
                </a:cubicBezTo>
                <a:cubicBezTo>
                  <a:pt x="2325" y="825"/>
                  <a:pt x="2340" y="809"/>
                  <a:pt x="2342" y="803"/>
                </a:cubicBezTo>
                <a:cubicBezTo>
                  <a:pt x="2344" y="797"/>
                  <a:pt x="2341" y="799"/>
                  <a:pt x="2338" y="798"/>
                </a:cubicBezTo>
                <a:lnTo>
                  <a:pt x="2326" y="796"/>
                </a:lnTo>
                <a:cubicBezTo>
                  <a:pt x="2323" y="799"/>
                  <a:pt x="2324" y="811"/>
                  <a:pt x="2320" y="818"/>
                </a:cubicBezTo>
                <a:cubicBezTo>
                  <a:pt x="2316" y="825"/>
                  <a:pt x="2309" y="834"/>
                  <a:pt x="2303" y="839"/>
                </a:cubicBezTo>
                <a:cubicBezTo>
                  <a:pt x="2297" y="844"/>
                  <a:pt x="2293" y="848"/>
                  <a:pt x="2285" y="849"/>
                </a:cubicBezTo>
                <a:cubicBezTo>
                  <a:pt x="2277" y="850"/>
                  <a:pt x="2268" y="847"/>
                  <a:pt x="2255" y="847"/>
                </a:cubicBezTo>
                <a:cubicBezTo>
                  <a:pt x="2242" y="847"/>
                  <a:pt x="2215" y="849"/>
                  <a:pt x="2204" y="847"/>
                </a:cubicBezTo>
                <a:cubicBezTo>
                  <a:pt x="2193" y="845"/>
                  <a:pt x="2197" y="837"/>
                  <a:pt x="2188" y="832"/>
                </a:cubicBezTo>
                <a:cubicBezTo>
                  <a:pt x="2179" y="827"/>
                  <a:pt x="2160" y="818"/>
                  <a:pt x="2149" y="818"/>
                </a:cubicBezTo>
                <a:cubicBezTo>
                  <a:pt x="2138" y="818"/>
                  <a:pt x="2131" y="830"/>
                  <a:pt x="2123" y="833"/>
                </a:cubicBezTo>
                <a:cubicBezTo>
                  <a:pt x="2115" y="836"/>
                  <a:pt x="2109" y="837"/>
                  <a:pt x="2102" y="838"/>
                </a:cubicBezTo>
                <a:cubicBezTo>
                  <a:pt x="2095" y="839"/>
                  <a:pt x="2085" y="841"/>
                  <a:pt x="2078" y="840"/>
                </a:cubicBezTo>
                <a:cubicBezTo>
                  <a:pt x="2071" y="839"/>
                  <a:pt x="2069" y="834"/>
                  <a:pt x="2060" y="835"/>
                </a:cubicBezTo>
                <a:cubicBezTo>
                  <a:pt x="2051" y="836"/>
                  <a:pt x="2038" y="844"/>
                  <a:pt x="2026" y="844"/>
                </a:cubicBezTo>
                <a:cubicBezTo>
                  <a:pt x="2014" y="844"/>
                  <a:pt x="1998" y="833"/>
                  <a:pt x="1985" y="832"/>
                </a:cubicBezTo>
                <a:cubicBezTo>
                  <a:pt x="1972" y="831"/>
                  <a:pt x="1955" y="838"/>
                  <a:pt x="1945" y="838"/>
                </a:cubicBezTo>
                <a:cubicBezTo>
                  <a:pt x="1935" y="838"/>
                  <a:pt x="1937" y="833"/>
                  <a:pt x="1926" y="835"/>
                </a:cubicBezTo>
                <a:cubicBezTo>
                  <a:pt x="1915" y="837"/>
                  <a:pt x="1892" y="848"/>
                  <a:pt x="1876" y="850"/>
                </a:cubicBezTo>
                <a:cubicBezTo>
                  <a:pt x="1860" y="852"/>
                  <a:pt x="1843" y="846"/>
                  <a:pt x="1831" y="847"/>
                </a:cubicBezTo>
                <a:cubicBezTo>
                  <a:pt x="1819" y="848"/>
                  <a:pt x="1813" y="855"/>
                  <a:pt x="1801" y="857"/>
                </a:cubicBezTo>
                <a:cubicBezTo>
                  <a:pt x="1789" y="859"/>
                  <a:pt x="1772" y="858"/>
                  <a:pt x="1757" y="859"/>
                </a:cubicBezTo>
                <a:cubicBezTo>
                  <a:pt x="1742" y="860"/>
                  <a:pt x="1710" y="873"/>
                  <a:pt x="1710" y="863"/>
                </a:cubicBezTo>
                <a:cubicBezTo>
                  <a:pt x="1710" y="853"/>
                  <a:pt x="1738" y="816"/>
                  <a:pt x="1757" y="800"/>
                </a:cubicBezTo>
                <a:cubicBezTo>
                  <a:pt x="1776" y="784"/>
                  <a:pt x="1811" y="773"/>
                  <a:pt x="1823" y="764"/>
                </a:cubicBezTo>
                <a:cubicBezTo>
                  <a:pt x="1835" y="755"/>
                  <a:pt x="1824" y="746"/>
                  <a:pt x="1829" y="743"/>
                </a:cubicBezTo>
                <a:cubicBezTo>
                  <a:pt x="1834" y="740"/>
                  <a:pt x="1848" y="749"/>
                  <a:pt x="1853" y="745"/>
                </a:cubicBezTo>
                <a:cubicBezTo>
                  <a:pt x="1858" y="741"/>
                  <a:pt x="1860" y="727"/>
                  <a:pt x="1862" y="720"/>
                </a:cubicBezTo>
                <a:cubicBezTo>
                  <a:pt x="1864" y="713"/>
                  <a:pt x="1875" y="707"/>
                  <a:pt x="1868" y="701"/>
                </a:cubicBezTo>
                <a:cubicBezTo>
                  <a:pt x="1861" y="695"/>
                  <a:pt x="1825" y="689"/>
                  <a:pt x="1820" y="682"/>
                </a:cubicBezTo>
                <a:cubicBezTo>
                  <a:pt x="1815" y="675"/>
                  <a:pt x="1838" y="665"/>
                  <a:pt x="1837" y="661"/>
                </a:cubicBezTo>
                <a:cubicBezTo>
                  <a:pt x="1836" y="657"/>
                  <a:pt x="1821" y="658"/>
                  <a:pt x="1814" y="656"/>
                </a:cubicBezTo>
                <a:cubicBezTo>
                  <a:pt x="1807" y="654"/>
                  <a:pt x="1801" y="648"/>
                  <a:pt x="1792" y="649"/>
                </a:cubicBezTo>
                <a:cubicBezTo>
                  <a:pt x="1783" y="650"/>
                  <a:pt x="1767" y="662"/>
                  <a:pt x="1757" y="663"/>
                </a:cubicBezTo>
                <a:cubicBezTo>
                  <a:pt x="1747" y="664"/>
                  <a:pt x="1738" y="656"/>
                  <a:pt x="1729" y="655"/>
                </a:cubicBezTo>
                <a:cubicBezTo>
                  <a:pt x="1720" y="654"/>
                  <a:pt x="1709" y="660"/>
                  <a:pt x="1700" y="658"/>
                </a:cubicBezTo>
                <a:cubicBezTo>
                  <a:pt x="1691" y="656"/>
                  <a:pt x="1685" y="645"/>
                  <a:pt x="1675" y="644"/>
                </a:cubicBezTo>
                <a:cubicBezTo>
                  <a:pt x="1665" y="643"/>
                  <a:pt x="1653" y="651"/>
                  <a:pt x="1642" y="649"/>
                </a:cubicBezTo>
                <a:cubicBezTo>
                  <a:pt x="1631" y="647"/>
                  <a:pt x="1615" y="637"/>
                  <a:pt x="1606" y="631"/>
                </a:cubicBezTo>
                <a:cubicBezTo>
                  <a:pt x="1597" y="625"/>
                  <a:pt x="1592" y="617"/>
                  <a:pt x="1586" y="613"/>
                </a:cubicBezTo>
                <a:cubicBezTo>
                  <a:pt x="1580" y="609"/>
                  <a:pt x="1575" y="611"/>
                  <a:pt x="1570" y="608"/>
                </a:cubicBezTo>
                <a:cubicBezTo>
                  <a:pt x="1565" y="605"/>
                  <a:pt x="1561" y="600"/>
                  <a:pt x="1558" y="595"/>
                </a:cubicBezTo>
                <a:cubicBezTo>
                  <a:pt x="1555" y="590"/>
                  <a:pt x="1554" y="586"/>
                  <a:pt x="1550" y="580"/>
                </a:cubicBezTo>
                <a:cubicBezTo>
                  <a:pt x="1546" y="574"/>
                  <a:pt x="1537" y="572"/>
                  <a:pt x="1532" y="562"/>
                </a:cubicBezTo>
                <a:cubicBezTo>
                  <a:pt x="1527" y="552"/>
                  <a:pt x="1523" y="533"/>
                  <a:pt x="1523" y="523"/>
                </a:cubicBezTo>
                <a:cubicBezTo>
                  <a:pt x="1523" y="513"/>
                  <a:pt x="1530" y="505"/>
                  <a:pt x="1529" y="499"/>
                </a:cubicBezTo>
                <a:cubicBezTo>
                  <a:pt x="1528" y="493"/>
                  <a:pt x="1522" y="494"/>
                  <a:pt x="1516" y="485"/>
                </a:cubicBezTo>
                <a:cubicBezTo>
                  <a:pt x="1510" y="476"/>
                  <a:pt x="1501" y="452"/>
                  <a:pt x="1493" y="443"/>
                </a:cubicBezTo>
                <a:cubicBezTo>
                  <a:pt x="1485" y="434"/>
                  <a:pt x="1472" y="434"/>
                  <a:pt x="1468" y="430"/>
                </a:cubicBezTo>
                <a:cubicBezTo>
                  <a:pt x="1464" y="426"/>
                  <a:pt x="1475" y="418"/>
                  <a:pt x="1471" y="416"/>
                </a:cubicBezTo>
                <a:cubicBezTo>
                  <a:pt x="1467" y="414"/>
                  <a:pt x="1453" y="417"/>
                  <a:pt x="1442" y="419"/>
                </a:cubicBezTo>
                <a:cubicBezTo>
                  <a:pt x="1431" y="421"/>
                  <a:pt x="1412" y="429"/>
                  <a:pt x="1402" y="430"/>
                </a:cubicBezTo>
                <a:cubicBezTo>
                  <a:pt x="1392" y="431"/>
                  <a:pt x="1393" y="425"/>
                  <a:pt x="1384" y="425"/>
                </a:cubicBezTo>
                <a:cubicBezTo>
                  <a:pt x="1375" y="425"/>
                  <a:pt x="1360" y="435"/>
                  <a:pt x="1348" y="433"/>
                </a:cubicBezTo>
                <a:cubicBezTo>
                  <a:pt x="1336" y="431"/>
                  <a:pt x="1324" y="417"/>
                  <a:pt x="1313" y="415"/>
                </a:cubicBezTo>
                <a:cubicBezTo>
                  <a:pt x="1302" y="413"/>
                  <a:pt x="1292" y="423"/>
                  <a:pt x="1280" y="421"/>
                </a:cubicBezTo>
                <a:cubicBezTo>
                  <a:pt x="1268" y="419"/>
                  <a:pt x="1252" y="407"/>
                  <a:pt x="1240" y="404"/>
                </a:cubicBezTo>
                <a:cubicBezTo>
                  <a:pt x="1228" y="401"/>
                  <a:pt x="1215" y="403"/>
                  <a:pt x="1208" y="400"/>
                </a:cubicBezTo>
                <a:cubicBezTo>
                  <a:pt x="1201" y="397"/>
                  <a:pt x="1200" y="388"/>
                  <a:pt x="1196" y="386"/>
                </a:cubicBezTo>
                <a:cubicBezTo>
                  <a:pt x="1192" y="384"/>
                  <a:pt x="1187" y="386"/>
                  <a:pt x="1183" y="386"/>
                </a:cubicBezTo>
                <a:cubicBezTo>
                  <a:pt x="1179" y="386"/>
                  <a:pt x="1174" y="384"/>
                  <a:pt x="1172" y="385"/>
                </a:cubicBezTo>
                <a:cubicBezTo>
                  <a:pt x="1170" y="386"/>
                  <a:pt x="1171" y="393"/>
                  <a:pt x="1169" y="394"/>
                </a:cubicBezTo>
                <a:cubicBezTo>
                  <a:pt x="1167" y="395"/>
                  <a:pt x="1162" y="394"/>
                  <a:pt x="1159" y="389"/>
                </a:cubicBezTo>
                <a:cubicBezTo>
                  <a:pt x="1156" y="384"/>
                  <a:pt x="1157" y="367"/>
                  <a:pt x="1150" y="362"/>
                </a:cubicBezTo>
                <a:cubicBezTo>
                  <a:pt x="1143" y="357"/>
                  <a:pt x="1127" y="363"/>
                  <a:pt x="1118" y="361"/>
                </a:cubicBezTo>
                <a:cubicBezTo>
                  <a:pt x="1109" y="359"/>
                  <a:pt x="1104" y="355"/>
                  <a:pt x="1097" y="347"/>
                </a:cubicBezTo>
                <a:cubicBezTo>
                  <a:pt x="1090" y="339"/>
                  <a:pt x="1078" y="326"/>
                  <a:pt x="1075" y="316"/>
                </a:cubicBezTo>
                <a:cubicBezTo>
                  <a:pt x="1072" y="306"/>
                  <a:pt x="1083" y="295"/>
                  <a:pt x="1078" y="289"/>
                </a:cubicBezTo>
                <a:cubicBezTo>
                  <a:pt x="1073" y="283"/>
                  <a:pt x="1050" y="280"/>
                  <a:pt x="1046" y="281"/>
                </a:cubicBezTo>
                <a:cubicBezTo>
                  <a:pt x="1042" y="282"/>
                  <a:pt x="1054" y="290"/>
                  <a:pt x="1055" y="295"/>
                </a:cubicBezTo>
                <a:cubicBezTo>
                  <a:pt x="1056" y="300"/>
                  <a:pt x="1057" y="307"/>
                  <a:pt x="1055" y="310"/>
                </a:cubicBezTo>
                <a:cubicBezTo>
                  <a:pt x="1053" y="313"/>
                  <a:pt x="1047" y="316"/>
                  <a:pt x="1040" y="315"/>
                </a:cubicBezTo>
                <a:cubicBezTo>
                  <a:pt x="1033" y="314"/>
                  <a:pt x="1020" y="305"/>
                  <a:pt x="1015" y="304"/>
                </a:cubicBezTo>
                <a:cubicBezTo>
                  <a:pt x="1010" y="303"/>
                  <a:pt x="1013" y="306"/>
                  <a:pt x="1007" y="306"/>
                </a:cubicBezTo>
                <a:cubicBezTo>
                  <a:pt x="1001" y="306"/>
                  <a:pt x="996" y="307"/>
                  <a:pt x="980" y="305"/>
                </a:cubicBezTo>
                <a:cubicBezTo>
                  <a:pt x="964" y="303"/>
                  <a:pt x="927" y="304"/>
                  <a:pt x="913" y="296"/>
                </a:cubicBezTo>
                <a:cubicBezTo>
                  <a:pt x="899" y="288"/>
                  <a:pt x="901" y="261"/>
                  <a:pt x="896" y="254"/>
                </a:cubicBezTo>
                <a:cubicBezTo>
                  <a:pt x="891" y="247"/>
                  <a:pt x="887" y="252"/>
                  <a:pt x="884" y="253"/>
                </a:cubicBezTo>
                <a:cubicBezTo>
                  <a:pt x="881" y="254"/>
                  <a:pt x="875" y="255"/>
                  <a:pt x="877" y="260"/>
                </a:cubicBezTo>
                <a:cubicBezTo>
                  <a:pt x="879" y="265"/>
                  <a:pt x="892" y="277"/>
                  <a:pt x="895" y="283"/>
                </a:cubicBezTo>
                <a:cubicBezTo>
                  <a:pt x="898" y="289"/>
                  <a:pt x="896" y="292"/>
                  <a:pt x="896" y="295"/>
                </a:cubicBezTo>
                <a:cubicBezTo>
                  <a:pt x="896" y="298"/>
                  <a:pt x="895" y="299"/>
                  <a:pt x="892" y="301"/>
                </a:cubicBezTo>
                <a:cubicBezTo>
                  <a:pt x="889" y="303"/>
                  <a:pt x="885" y="309"/>
                  <a:pt x="881" y="307"/>
                </a:cubicBezTo>
                <a:cubicBezTo>
                  <a:pt x="877" y="305"/>
                  <a:pt x="870" y="292"/>
                  <a:pt x="866" y="290"/>
                </a:cubicBezTo>
                <a:cubicBezTo>
                  <a:pt x="862" y="288"/>
                  <a:pt x="859" y="298"/>
                  <a:pt x="854" y="296"/>
                </a:cubicBezTo>
                <a:cubicBezTo>
                  <a:pt x="849" y="294"/>
                  <a:pt x="838" y="279"/>
                  <a:pt x="833" y="277"/>
                </a:cubicBezTo>
                <a:cubicBezTo>
                  <a:pt x="828" y="275"/>
                  <a:pt x="825" y="283"/>
                  <a:pt x="821" y="282"/>
                </a:cubicBezTo>
                <a:cubicBezTo>
                  <a:pt x="817" y="281"/>
                  <a:pt x="813" y="273"/>
                  <a:pt x="809" y="272"/>
                </a:cubicBezTo>
                <a:cubicBezTo>
                  <a:pt x="805" y="271"/>
                  <a:pt x="799" y="275"/>
                  <a:pt x="794" y="274"/>
                </a:cubicBezTo>
                <a:cubicBezTo>
                  <a:pt x="789" y="273"/>
                  <a:pt x="783" y="268"/>
                  <a:pt x="776" y="268"/>
                </a:cubicBezTo>
                <a:cubicBezTo>
                  <a:pt x="769" y="268"/>
                  <a:pt x="758" y="275"/>
                  <a:pt x="751" y="277"/>
                </a:cubicBezTo>
                <a:cubicBezTo>
                  <a:pt x="744" y="279"/>
                  <a:pt x="739" y="281"/>
                  <a:pt x="736" y="279"/>
                </a:cubicBezTo>
                <a:cubicBezTo>
                  <a:pt x="733" y="277"/>
                  <a:pt x="734" y="269"/>
                  <a:pt x="731" y="265"/>
                </a:cubicBezTo>
                <a:cubicBezTo>
                  <a:pt x="728" y="261"/>
                  <a:pt x="725" y="258"/>
                  <a:pt x="719" y="255"/>
                </a:cubicBezTo>
                <a:cubicBezTo>
                  <a:pt x="713" y="252"/>
                  <a:pt x="702" y="250"/>
                  <a:pt x="694" y="244"/>
                </a:cubicBezTo>
                <a:cubicBezTo>
                  <a:pt x="686" y="238"/>
                  <a:pt x="672" y="224"/>
                  <a:pt x="668" y="218"/>
                </a:cubicBezTo>
                <a:cubicBezTo>
                  <a:pt x="664" y="212"/>
                  <a:pt x="668" y="210"/>
                  <a:pt x="671" y="208"/>
                </a:cubicBezTo>
                <a:cubicBezTo>
                  <a:pt x="674" y="206"/>
                  <a:pt x="680" y="205"/>
                  <a:pt x="686" y="205"/>
                </a:cubicBezTo>
                <a:cubicBezTo>
                  <a:pt x="692" y="205"/>
                  <a:pt x="700" y="206"/>
                  <a:pt x="709" y="205"/>
                </a:cubicBezTo>
                <a:cubicBezTo>
                  <a:pt x="718" y="204"/>
                  <a:pt x="730" y="197"/>
                  <a:pt x="740" y="196"/>
                </a:cubicBezTo>
                <a:cubicBezTo>
                  <a:pt x="750" y="195"/>
                  <a:pt x="764" y="201"/>
                  <a:pt x="770" y="197"/>
                </a:cubicBezTo>
                <a:lnTo>
                  <a:pt x="776" y="170"/>
                </a:lnTo>
                <a:cubicBezTo>
                  <a:pt x="772" y="163"/>
                  <a:pt x="755" y="156"/>
                  <a:pt x="746" y="152"/>
                </a:cubicBezTo>
                <a:cubicBezTo>
                  <a:pt x="737" y="148"/>
                  <a:pt x="731" y="147"/>
                  <a:pt x="721" y="148"/>
                </a:cubicBezTo>
                <a:cubicBezTo>
                  <a:pt x="711" y="149"/>
                  <a:pt x="701" y="156"/>
                  <a:pt x="686" y="155"/>
                </a:cubicBezTo>
                <a:cubicBezTo>
                  <a:pt x="671" y="154"/>
                  <a:pt x="645" y="143"/>
                  <a:pt x="628" y="142"/>
                </a:cubicBezTo>
                <a:cubicBezTo>
                  <a:pt x="611" y="141"/>
                  <a:pt x="595" y="149"/>
                  <a:pt x="581" y="149"/>
                </a:cubicBezTo>
                <a:cubicBezTo>
                  <a:pt x="567" y="149"/>
                  <a:pt x="555" y="144"/>
                  <a:pt x="544" y="143"/>
                </a:cubicBezTo>
                <a:cubicBezTo>
                  <a:pt x="533" y="142"/>
                  <a:pt x="522" y="137"/>
                  <a:pt x="515" y="141"/>
                </a:cubicBezTo>
                <a:cubicBezTo>
                  <a:pt x="508" y="145"/>
                  <a:pt x="510" y="158"/>
                  <a:pt x="500" y="166"/>
                </a:cubicBezTo>
                <a:cubicBezTo>
                  <a:pt x="490" y="174"/>
                  <a:pt x="472" y="179"/>
                  <a:pt x="458" y="191"/>
                </a:cubicBezTo>
                <a:cubicBezTo>
                  <a:pt x="444" y="203"/>
                  <a:pt x="427" y="229"/>
                  <a:pt x="416" y="236"/>
                </a:cubicBezTo>
                <a:cubicBezTo>
                  <a:pt x="405" y="243"/>
                  <a:pt x="402" y="231"/>
                  <a:pt x="394" y="236"/>
                </a:cubicBezTo>
                <a:cubicBezTo>
                  <a:pt x="386" y="241"/>
                  <a:pt x="376" y="263"/>
                  <a:pt x="370" y="268"/>
                </a:cubicBezTo>
                <a:cubicBezTo>
                  <a:pt x="364" y="273"/>
                  <a:pt x="363" y="266"/>
                  <a:pt x="359" y="266"/>
                </a:cubicBezTo>
                <a:cubicBezTo>
                  <a:pt x="355" y="266"/>
                  <a:pt x="348" y="267"/>
                  <a:pt x="343" y="266"/>
                </a:cubicBezTo>
                <a:cubicBezTo>
                  <a:pt x="338" y="265"/>
                  <a:pt x="335" y="257"/>
                  <a:pt x="329" y="257"/>
                </a:cubicBezTo>
                <a:cubicBezTo>
                  <a:pt x="323" y="257"/>
                  <a:pt x="316" y="268"/>
                  <a:pt x="308" y="269"/>
                </a:cubicBezTo>
                <a:cubicBezTo>
                  <a:pt x="300" y="270"/>
                  <a:pt x="287" y="265"/>
                  <a:pt x="278" y="265"/>
                </a:cubicBezTo>
                <a:cubicBezTo>
                  <a:pt x="269" y="265"/>
                  <a:pt x="262" y="269"/>
                  <a:pt x="256" y="271"/>
                </a:cubicBezTo>
                <a:cubicBezTo>
                  <a:pt x="250" y="273"/>
                  <a:pt x="244" y="271"/>
                  <a:pt x="241" y="277"/>
                </a:cubicBezTo>
                <a:cubicBezTo>
                  <a:pt x="238" y="283"/>
                  <a:pt x="239" y="303"/>
                  <a:pt x="236" y="310"/>
                </a:cubicBezTo>
                <a:cubicBezTo>
                  <a:pt x="233" y="317"/>
                  <a:pt x="228" y="314"/>
                  <a:pt x="223" y="319"/>
                </a:cubicBezTo>
                <a:cubicBezTo>
                  <a:pt x="218" y="324"/>
                  <a:pt x="212" y="336"/>
                  <a:pt x="203" y="340"/>
                </a:cubicBezTo>
                <a:cubicBezTo>
                  <a:pt x="194" y="344"/>
                  <a:pt x="178" y="337"/>
                  <a:pt x="166" y="341"/>
                </a:cubicBezTo>
                <a:cubicBezTo>
                  <a:pt x="154" y="345"/>
                  <a:pt x="136" y="362"/>
                  <a:pt x="128" y="366"/>
                </a:cubicBezTo>
                <a:cubicBezTo>
                  <a:pt x="120" y="370"/>
                  <a:pt x="121" y="370"/>
                  <a:pt x="118" y="368"/>
                </a:cubicBezTo>
                <a:cubicBezTo>
                  <a:pt x="115" y="366"/>
                  <a:pt x="111" y="363"/>
                  <a:pt x="109" y="356"/>
                </a:cubicBezTo>
                <a:cubicBezTo>
                  <a:pt x="107" y="349"/>
                  <a:pt x="115" y="328"/>
                  <a:pt x="104" y="326"/>
                </a:cubicBezTo>
                <a:cubicBezTo>
                  <a:pt x="93" y="324"/>
                  <a:pt x="55" y="343"/>
                  <a:pt x="41" y="346"/>
                </a:cubicBezTo>
                <a:cubicBezTo>
                  <a:pt x="27" y="349"/>
                  <a:pt x="27" y="349"/>
                  <a:pt x="20" y="347"/>
                </a:cubicBezTo>
                <a:cubicBezTo>
                  <a:pt x="13" y="345"/>
                  <a:pt x="2" y="339"/>
                  <a:pt x="1" y="336"/>
                </a:cubicBezTo>
                <a:close/>
              </a:path>
            </a:pathLst>
          </a:custGeom>
          <a:solidFill>
            <a:srgbClr val="FF000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2" name="Freeform 72"/>
          <p:cNvSpPr>
            <a:spLocks/>
          </p:cNvSpPr>
          <p:nvPr/>
        </p:nvSpPr>
        <p:spPr bwMode="auto">
          <a:xfrm>
            <a:off x="7885113" y="1911350"/>
            <a:ext cx="293687" cy="107950"/>
          </a:xfrm>
          <a:custGeom>
            <a:avLst/>
            <a:gdLst>
              <a:gd name="T0" fmla="*/ 9 w 185"/>
              <a:gd name="T1" fmla="*/ 16 h 68"/>
              <a:gd name="T2" fmla="*/ 58 w 185"/>
              <a:gd name="T3" fmla="*/ 7 h 68"/>
              <a:gd name="T4" fmla="*/ 174 w 185"/>
              <a:gd name="T5" fmla="*/ 59 h 68"/>
              <a:gd name="T6" fmla="*/ 124 w 185"/>
              <a:gd name="T7" fmla="*/ 62 h 68"/>
              <a:gd name="T8" fmla="*/ 51 w 185"/>
              <a:gd name="T9" fmla="*/ 35 h 68"/>
              <a:gd name="T10" fmla="*/ 0 w 185"/>
              <a:gd name="T11" fmla="*/ 26 h 68"/>
              <a:gd name="T12" fmla="*/ 9 w 185"/>
              <a:gd name="T13" fmla="*/ 16 h 68"/>
            </a:gdLst>
            <a:ahLst/>
            <a:cxnLst>
              <a:cxn ang="0">
                <a:pos x="T0" y="T1"/>
              </a:cxn>
              <a:cxn ang="0">
                <a:pos x="T2" y="T3"/>
              </a:cxn>
              <a:cxn ang="0">
                <a:pos x="T4" y="T5"/>
              </a:cxn>
              <a:cxn ang="0">
                <a:pos x="T6" y="T7"/>
              </a:cxn>
              <a:cxn ang="0">
                <a:pos x="T8" y="T9"/>
              </a:cxn>
              <a:cxn ang="0">
                <a:pos x="T10" y="T11"/>
              </a:cxn>
              <a:cxn ang="0">
                <a:pos x="T12" y="T13"/>
              </a:cxn>
            </a:cxnLst>
            <a:rect l="0" t="0" r="r" b="b"/>
            <a:pathLst>
              <a:path w="185" h="68">
                <a:moveTo>
                  <a:pt x="9" y="16"/>
                </a:moveTo>
                <a:cubicBezTo>
                  <a:pt x="19" y="13"/>
                  <a:pt x="31" y="0"/>
                  <a:pt x="58" y="7"/>
                </a:cubicBezTo>
                <a:cubicBezTo>
                  <a:pt x="85" y="14"/>
                  <a:pt x="163" y="50"/>
                  <a:pt x="174" y="59"/>
                </a:cubicBezTo>
                <a:cubicBezTo>
                  <a:pt x="185" y="68"/>
                  <a:pt x="144" y="66"/>
                  <a:pt x="124" y="62"/>
                </a:cubicBezTo>
                <a:cubicBezTo>
                  <a:pt x="104" y="58"/>
                  <a:pt x="72" y="41"/>
                  <a:pt x="51" y="35"/>
                </a:cubicBezTo>
                <a:cubicBezTo>
                  <a:pt x="30" y="29"/>
                  <a:pt x="7" y="29"/>
                  <a:pt x="0" y="26"/>
                </a:cubicBezTo>
                <a:lnTo>
                  <a:pt x="9" y="16"/>
                </a:lnTo>
                <a:close/>
              </a:path>
            </a:pathLst>
          </a:custGeom>
          <a:solidFill>
            <a:srgbClr val="FF000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3" name="Freeform 73"/>
          <p:cNvSpPr>
            <a:spLocks/>
          </p:cNvSpPr>
          <p:nvPr/>
        </p:nvSpPr>
        <p:spPr bwMode="auto">
          <a:xfrm>
            <a:off x="8340725" y="2071688"/>
            <a:ext cx="76200" cy="36512"/>
          </a:xfrm>
          <a:custGeom>
            <a:avLst/>
            <a:gdLst>
              <a:gd name="T0" fmla="*/ 4 w 48"/>
              <a:gd name="T1" fmla="*/ 3 h 23"/>
              <a:gd name="T2" fmla="*/ 46 w 48"/>
              <a:gd name="T3" fmla="*/ 6 h 23"/>
              <a:gd name="T4" fmla="*/ 20 w 48"/>
              <a:gd name="T5" fmla="*/ 23 h 23"/>
              <a:gd name="T6" fmla="*/ 4 w 48"/>
              <a:gd name="T7" fmla="*/ 3 h 23"/>
            </a:gdLst>
            <a:ahLst/>
            <a:cxnLst>
              <a:cxn ang="0">
                <a:pos x="T0" y="T1"/>
              </a:cxn>
              <a:cxn ang="0">
                <a:pos x="T2" y="T3"/>
              </a:cxn>
              <a:cxn ang="0">
                <a:pos x="T4" y="T5"/>
              </a:cxn>
              <a:cxn ang="0">
                <a:pos x="T6" y="T7"/>
              </a:cxn>
            </a:cxnLst>
            <a:rect l="0" t="0" r="r" b="b"/>
            <a:pathLst>
              <a:path w="48" h="23">
                <a:moveTo>
                  <a:pt x="4" y="3"/>
                </a:moveTo>
                <a:cubicBezTo>
                  <a:pt x="8" y="0"/>
                  <a:pt x="43" y="3"/>
                  <a:pt x="46" y="6"/>
                </a:cubicBezTo>
                <a:cubicBezTo>
                  <a:pt x="48" y="9"/>
                  <a:pt x="27" y="23"/>
                  <a:pt x="20" y="23"/>
                </a:cubicBezTo>
                <a:cubicBezTo>
                  <a:pt x="13" y="23"/>
                  <a:pt x="0" y="6"/>
                  <a:pt x="4" y="3"/>
                </a:cubicBezTo>
                <a:close/>
              </a:path>
            </a:pathLst>
          </a:custGeom>
          <a:solidFill>
            <a:srgbClr val="FF000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4" name="Freeform 74"/>
          <p:cNvSpPr>
            <a:spLocks/>
          </p:cNvSpPr>
          <p:nvPr/>
        </p:nvSpPr>
        <p:spPr bwMode="auto">
          <a:xfrm>
            <a:off x="3836988" y="2017713"/>
            <a:ext cx="190500" cy="371475"/>
          </a:xfrm>
          <a:custGeom>
            <a:avLst/>
            <a:gdLst>
              <a:gd name="T0" fmla="*/ 30 w 120"/>
              <a:gd name="T1" fmla="*/ 3 h 234"/>
              <a:gd name="T2" fmla="*/ 57 w 120"/>
              <a:gd name="T3" fmla="*/ 18 h 234"/>
              <a:gd name="T4" fmla="*/ 79 w 120"/>
              <a:gd name="T5" fmla="*/ 94 h 234"/>
              <a:gd name="T6" fmla="*/ 102 w 120"/>
              <a:gd name="T7" fmla="*/ 148 h 234"/>
              <a:gd name="T8" fmla="*/ 117 w 120"/>
              <a:gd name="T9" fmla="*/ 213 h 234"/>
              <a:gd name="T10" fmla="*/ 85 w 120"/>
              <a:gd name="T11" fmla="*/ 232 h 234"/>
              <a:gd name="T12" fmla="*/ 31 w 120"/>
              <a:gd name="T13" fmla="*/ 202 h 234"/>
              <a:gd name="T14" fmla="*/ 42 w 120"/>
              <a:gd name="T15" fmla="*/ 166 h 234"/>
              <a:gd name="T16" fmla="*/ 28 w 120"/>
              <a:gd name="T17" fmla="*/ 138 h 234"/>
              <a:gd name="T18" fmla="*/ 3 w 120"/>
              <a:gd name="T19" fmla="*/ 90 h 234"/>
              <a:gd name="T20" fmla="*/ 7 w 120"/>
              <a:gd name="T21" fmla="*/ 45 h 234"/>
              <a:gd name="T22" fmla="*/ 28 w 120"/>
              <a:gd name="T23" fmla="*/ 34 h 234"/>
              <a:gd name="T24" fmla="*/ 30 w 120"/>
              <a:gd name="T25" fmla="*/ 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 h="234">
                <a:moveTo>
                  <a:pt x="30" y="3"/>
                </a:moveTo>
                <a:cubicBezTo>
                  <a:pt x="35" y="0"/>
                  <a:pt x="49" y="3"/>
                  <a:pt x="57" y="18"/>
                </a:cubicBezTo>
                <a:cubicBezTo>
                  <a:pt x="65" y="33"/>
                  <a:pt x="71" y="72"/>
                  <a:pt x="79" y="94"/>
                </a:cubicBezTo>
                <a:lnTo>
                  <a:pt x="102" y="148"/>
                </a:lnTo>
                <a:cubicBezTo>
                  <a:pt x="108" y="168"/>
                  <a:pt x="120" y="199"/>
                  <a:pt x="117" y="213"/>
                </a:cubicBezTo>
                <a:cubicBezTo>
                  <a:pt x="114" y="227"/>
                  <a:pt x="99" y="234"/>
                  <a:pt x="85" y="232"/>
                </a:cubicBezTo>
                <a:cubicBezTo>
                  <a:pt x="71" y="230"/>
                  <a:pt x="38" y="213"/>
                  <a:pt x="31" y="202"/>
                </a:cubicBezTo>
                <a:cubicBezTo>
                  <a:pt x="24" y="191"/>
                  <a:pt x="43" y="177"/>
                  <a:pt x="42" y="166"/>
                </a:cubicBezTo>
                <a:cubicBezTo>
                  <a:pt x="41" y="155"/>
                  <a:pt x="35" y="151"/>
                  <a:pt x="28" y="138"/>
                </a:cubicBezTo>
                <a:cubicBezTo>
                  <a:pt x="21" y="125"/>
                  <a:pt x="6" y="105"/>
                  <a:pt x="3" y="90"/>
                </a:cubicBezTo>
                <a:cubicBezTo>
                  <a:pt x="0" y="75"/>
                  <a:pt x="3" y="54"/>
                  <a:pt x="7" y="45"/>
                </a:cubicBezTo>
                <a:cubicBezTo>
                  <a:pt x="11" y="36"/>
                  <a:pt x="24" y="41"/>
                  <a:pt x="28" y="34"/>
                </a:cubicBezTo>
                <a:cubicBezTo>
                  <a:pt x="32" y="27"/>
                  <a:pt x="30" y="9"/>
                  <a:pt x="30" y="3"/>
                </a:cubicBezTo>
                <a:close/>
              </a:path>
            </a:pathLst>
          </a:custGeom>
          <a:solidFill>
            <a:srgbClr val="FF000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5" name="Freeform 75"/>
          <p:cNvSpPr>
            <a:spLocks/>
          </p:cNvSpPr>
          <p:nvPr/>
        </p:nvSpPr>
        <p:spPr bwMode="auto">
          <a:xfrm>
            <a:off x="7240588" y="3970338"/>
            <a:ext cx="225425" cy="146050"/>
          </a:xfrm>
          <a:custGeom>
            <a:avLst/>
            <a:gdLst>
              <a:gd name="T0" fmla="*/ 1 w 142"/>
              <a:gd name="T1" fmla="*/ 16 h 92"/>
              <a:gd name="T2" fmla="*/ 40 w 142"/>
              <a:gd name="T3" fmla="*/ 10 h 92"/>
              <a:gd name="T4" fmla="*/ 62 w 142"/>
              <a:gd name="T5" fmla="*/ 2 h 92"/>
              <a:gd name="T6" fmla="*/ 73 w 142"/>
              <a:gd name="T7" fmla="*/ 7 h 92"/>
              <a:gd name="T8" fmla="*/ 104 w 142"/>
              <a:gd name="T9" fmla="*/ 46 h 92"/>
              <a:gd name="T10" fmla="*/ 136 w 142"/>
              <a:gd name="T11" fmla="*/ 61 h 92"/>
              <a:gd name="T12" fmla="*/ 139 w 142"/>
              <a:gd name="T13" fmla="*/ 88 h 92"/>
              <a:gd name="T14" fmla="*/ 124 w 142"/>
              <a:gd name="T15" fmla="*/ 83 h 92"/>
              <a:gd name="T16" fmla="*/ 110 w 142"/>
              <a:gd name="T17" fmla="*/ 65 h 92"/>
              <a:gd name="T18" fmla="*/ 103 w 142"/>
              <a:gd name="T19" fmla="*/ 71 h 92"/>
              <a:gd name="T20" fmla="*/ 92 w 142"/>
              <a:gd name="T21" fmla="*/ 67 h 92"/>
              <a:gd name="T22" fmla="*/ 97 w 142"/>
              <a:gd name="T23" fmla="*/ 58 h 92"/>
              <a:gd name="T24" fmla="*/ 77 w 142"/>
              <a:gd name="T25" fmla="*/ 52 h 92"/>
              <a:gd name="T26" fmla="*/ 80 w 142"/>
              <a:gd name="T27" fmla="*/ 41 h 92"/>
              <a:gd name="T28" fmla="*/ 59 w 142"/>
              <a:gd name="T29" fmla="*/ 46 h 92"/>
              <a:gd name="T30" fmla="*/ 34 w 142"/>
              <a:gd name="T31" fmla="*/ 37 h 92"/>
              <a:gd name="T32" fmla="*/ 5 w 142"/>
              <a:gd name="T33" fmla="*/ 22 h 92"/>
              <a:gd name="T34" fmla="*/ 1 w 142"/>
              <a:gd name="T35" fmla="*/ 1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92">
                <a:moveTo>
                  <a:pt x="1" y="16"/>
                </a:moveTo>
                <a:cubicBezTo>
                  <a:pt x="6" y="14"/>
                  <a:pt x="30" y="12"/>
                  <a:pt x="40" y="10"/>
                </a:cubicBezTo>
                <a:cubicBezTo>
                  <a:pt x="50" y="8"/>
                  <a:pt x="57" y="2"/>
                  <a:pt x="62" y="2"/>
                </a:cubicBezTo>
                <a:cubicBezTo>
                  <a:pt x="67" y="2"/>
                  <a:pt x="66" y="0"/>
                  <a:pt x="73" y="7"/>
                </a:cubicBezTo>
                <a:cubicBezTo>
                  <a:pt x="80" y="14"/>
                  <a:pt x="94" y="37"/>
                  <a:pt x="104" y="46"/>
                </a:cubicBezTo>
                <a:cubicBezTo>
                  <a:pt x="114" y="55"/>
                  <a:pt x="130" y="54"/>
                  <a:pt x="136" y="61"/>
                </a:cubicBezTo>
                <a:cubicBezTo>
                  <a:pt x="142" y="68"/>
                  <a:pt x="141" y="84"/>
                  <a:pt x="139" y="88"/>
                </a:cubicBezTo>
                <a:cubicBezTo>
                  <a:pt x="137" y="92"/>
                  <a:pt x="129" y="87"/>
                  <a:pt x="124" y="83"/>
                </a:cubicBezTo>
                <a:cubicBezTo>
                  <a:pt x="119" y="79"/>
                  <a:pt x="113" y="67"/>
                  <a:pt x="110" y="65"/>
                </a:cubicBezTo>
                <a:cubicBezTo>
                  <a:pt x="107" y="63"/>
                  <a:pt x="106" y="71"/>
                  <a:pt x="103" y="71"/>
                </a:cubicBezTo>
                <a:cubicBezTo>
                  <a:pt x="100" y="71"/>
                  <a:pt x="93" y="69"/>
                  <a:pt x="92" y="67"/>
                </a:cubicBezTo>
                <a:cubicBezTo>
                  <a:pt x="91" y="65"/>
                  <a:pt x="99" y="60"/>
                  <a:pt x="97" y="58"/>
                </a:cubicBezTo>
                <a:cubicBezTo>
                  <a:pt x="95" y="56"/>
                  <a:pt x="80" y="55"/>
                  <a:pt x="77" y="52"/>
                </a:cubicBezTo>
                <a:cubicBezTo>
                  <a:pt x="74" y="49"/>
                  <a:pt x="83" y="42"/>
                  <a:pt x="80" y="41"/>
                </a:cubicBezTo>
                <a:cubicBezTo>
                  <a:pt x="77" y="40"/>
                  <a:pt x="67" y="47"/>
                  <a:pt x="59" y="46"/>
                </a:cubicBezTo>
                <a:cubicBezTo>
                  <a:pt x="51" y="45"/>
                  <a:pt x="43" y="41"/>
                  <a:pt x="34" y="37"/>
                </a:cubicBezTo>
                <a:cubicBezTo>
                  <a:pt x="25" y="33"/>
                  <a:pt x="10" y="25"/>
                  <a:pt x="5" y="22"/>
                </a:cubicBezTo>
                <a:cubicBezTo>
                  <a:pt x="0" y="19"/>
                  <a:pt x="2" y="17"/>
                  <a:pt x="1" y="16"/>
                </a:cubicBez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6" name="Freeform 76"/>
          <p:cNvSpPr>
            <a:spLocks/>
          </p:cNvSpPr>
          <p:nvPr/>
        </p:nvSpPr>
        <p:spPr bwMode="auto">
          <a:xfrm>
            <a:off x="7481888" y="4333875"/>
            <a:ext cx="149225" cy="152400"/>
          </a:xfrm>
          <a:custGeom>
            <a:avLst/>
            <a:gdLst>
              <a:gd name="T0" fmla="*/ 6 w 94"/>
              <a:gd name="T1" fmla="*/ 0 h 96"/>
              <a:gd name="T2" fmla="*/ 39 w 94"/>
              <a:gd name="T3" fmla="*/ 32 h 96"/>
              <a:gd name="T4" fmla="*/ 59 w 94"/>
              <a:gd name="T5" fmla="*/ 51 h 96"/>
              <a:gd name="T6" fmla="*/ 90 w 94"/>
              <a:gd name="T7" fmla="*/ 65 h 96"/>
              <a:gd name="T8" fmla="*/ 81 w 94"/>
              <a:gd name="T9" fmla="*/ 81 h 96"/>
              <a:gd name="T10" fmla="*/ 83 w 94"/>
              <a:gd name="T11" fmla="*/ 95 h 96"/>
              <a:gd name="T12" fmla="*/ 62 w 94"/>
              <a:gd name="T13" fmla="*/ 74 h 96"/>
              <a:gd name="T14" fmla="*/ 51 w 94"/>
              <a:gd name="T15" fmla="*/ 63 h 96"/>
              <a:gd name="T16" fmla="*/ 33 w 94"/>
              <a:gd name="T17" fmla="*/ 62 h 96"/>
              <a:gd name="T18" fmla="*/ 21 w 94"/>
              <a:gd name="T19" fmla="*/ 53 h 96"/>
              <a:gd name="T20" fmla="*/ 20 w 94"/>
              <a:gd name="T21" fmla="*/ 36 h 96"/>
              <a:gd name="T22" fmla="*/ 5 w 94"/>
              <a:gd name="T23" fmla="*/ 38 h 96"/>
              <a:gd name="T24" fmla="*/ 0 w 94"/>
              <a:gd name="T25" fmla="*/ 32 h 96"/>
              <a:gd name="T26" fmla="*/ 6 w 94"/>
              <a:gd name="T2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4" h="96">
                <a:moveTo>
                  <a:pt x="6" y="0"/>
                </a:moveTo>
                <a:cubicBezTo>
                  <a:pt x="12" y="0"/>
                  <a:pt x="30" y="24"/>
                  <a:pt x="39" y="32"/>
                </a:cubicBezTo>
                <a:cubicBezTo>
                  <a:pt x="48" y="40"/>
                  <a:pt x="51" y="46"/>
                  <a:pt x="59" y="51"/>
                </a:cubicBezTo>
                <a:cubicBezTo>
                  <a:pt x="67" y="56"/>
                  <a:pt x="86" y="60"/>
                  <a:pt x="90" y="65"/>
                </a:cubicBezTo>
                <a:cubicBezTo>
                  <a:pt x="94" y="70"/>
                  <a:pt x="82" y="76"/>
                  <a:pt x="81" y="81"/>
                </a:cubicBezTo>
                <a:cubicBezTo>
                  <a:pt x="80" y="86"/>
                  <a:pt x="86" y="96"/>
                  <a:pt x="83" y="95"/>
                </a:cubicBezTo>
                <a:cubicBezTo>
                  <a:pt x="80" y="94"/>
                  <a:pt x="67" y="79"/>
                  <a:pt x="62" y="74"/>
                </a:cubicBezTo>
                <a:cubicBezTo>
                  <a:pt x="57" y="69"/>
                  <a:pt x="56" y="65"/>
                  <a:pt x="51" y="63"/>
                </a:cubicBezTo>
                <a:cubicBezTo>
                  <a:pt x="46" y="61"/>
                  <a:pt x="38" y="64"/>
                  <a:pt x="33" y="62"/>
                </a:cubicBezTo>
                <a:cubicBezTo>
                  <a:pt x="28" y="60"/>
                  <a:pt x="23" y="57"/>
                  <a:pt x="21" y="53"/>
                </a:cubicBezTo>
                <a:cubicBezTo>
                  <a:pt x="19" y="49"/>
                  <a:pt x="23" y="38"/>
                  <a:pt x="20" y="36"/>
                </a:cubicBezTo>
                <a:cubicBezTo>
                  <a:pt x="17" y="34"/>
                  <a:pt x="8" y="39"/>
                  <a:pt x="5" y="38"/>
                </a:cubicBezTo>
                <a:cubicBezTo>
                  <a:pt x="2" y="37"/>
                  <a:pt x="0" y="38"/>
                  <a:pt x="0" y="32"/>
                </a:cubicBezTo>
                <a:cubicBezTo>
                  <a:pt x="0" y="26"/>
                  <a:pt x="5" y="7"/>
                  <a:pt x="6" y="0"/>
                </a:cubicBez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8" name="Freeform 78"/>
          <p:cNvSpPr>
            <a:spLocks/>
          </p:cNvSpPr>
          <p:nvPr/>
        </p:nvSpPr>
        <p:spPr bwMode="auto">
          <a:xfrm>
            <a:off x="6877050" y="4122738"/>
            <a:ext cx="112713" cy="87312"/>
          </a:xfrm>
          <a:custGeom>
            <a:avLst/>
            <a:gdLst>
              <a:gd name="T0" fmla="*/ 0 w 71"/>
              <a:gd name="T1" fmla="*/ 0 h 55"/>
              <a:gd name="T2" fmla="*/ 24 w 71"/>
              <a:gd name="T3" fmla="*/ 4 h 55"/>
              <a:gd name="T4" fmla="*/ 56 w 71"/>
              <a:gd name="T5" fmla="*/ 28 h 55"/>
              <a:gd name="T6" fmla="*/ 71 w 71"/>
              <a:gd name="T7" fmla="*/ 31 h 55"/>
              <a:gd name="T8" fmla="*/ 69 w 71"/>
              <a:gd name="T9" fmla="*/ 55 h 55"/>
              <a:gd name="T10" fmla="*/ 38 w 71"/>
              <a:gd name="T11" fmla="*/ 36 h 55"/>
              <a:gd name="T12" fmla="*/ 23 w 71"/>
              <a:gd name="T13" fmla="*/ 36 h 55"/>
              <a:gd name="T14" fmla="*/ 2 w 71"/>
              <a:gd name="T15" fmla="*/ 10 h 55"/>
              <a:gd name="T16" fmla="*/ 0 w 71"/>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55">
                <a:moveTo>
                  <a:pt x="0" y="0"/>
                </a:moveTo>
                <a:lnTo>
                  <a:pt x="24" y="4"/>
                </a:lnTo>
                <a:lnTo>
                  <a:pt x="56" y="28"/>
                </a:lnTo>
                <a:lnTo>
                  <a:pt x="71" y="31"/>
                </a:lnTo>
                <a:lnTo>
                  <a:pt x="69" y="55"/>
                </a:lnTo>
                <a:lnTo>
                  <a:pt x="38" y="36"/>
                </a:lnTo>
                <a:lnTo>
                  <a:pt x="23" y="36"/>
                </a:lnTo>
                <a:lnTo>
                  <a:pt x="2" y="10"/>
                </a:lnTo>
                <a:lnTo>
                  <a:pt x="0"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9" name="Freeform 79"/>
          <p:cNvSpPr>
            <a:spLocks/>
          </p:cNvSpPr>
          <p:nvPr/>
        </p:nvSpPr>
        <p:spPr bwMode="auto">
          <a:xfrm>
            <a:off x="7089775" y="4179888"/>
            <a:ext cx="42863" cy="28575"/>
          </a:xfrm>
          <a:custGeom>
            <a:avLst/>
            <a:gdLst>
              <a:gd name="T0" fmla="*/ 6 w 27"/>
              <a:gd name="T1" fmla="*/ 0 h 18"/>
              <a:gd name="T2" fmla="*/ 18 w 27"/>
              <a:gd name="T3" fmla="*/ 1 h 18"/>
              <a:gd name="T4" fmla="*/ 27 w 27"/>
              <a:gd name="T5" fmla="*/ 18 h 18"/>
              <a:gd name="T6" fmla="*/ 0 w 27"/>
              <a:gd name="T7" fmla="*/ 9 h 18"/>
              <a:gd name="T8" fmla="*/ 6 w 27"/>
              <a:gd name="T9" fmla="*/ 0 h 18"/>
            </a:gdLst>
            <a:ahLst/>
            <a:cxnLst>
              <a:cxn ang="0">
                <a:pos x="T0" y="T1"/>
              </a:cxn>
              <a:cxn ang="0">
                <a:pos x="T2" y="T3"/>
              </a:cxn>
              <a:cxn ang="0">
                <a:pos x="T4" y="T5"/>
              </a:cxn>
              <a:cxn ang="0">
                <a:pos x="T6" y="T7"/>
              </a:cxn>
              <a:cxn ang="0">
                <a:pos x="T8" y="T9"/>
              </a:cxn>
            </a:cxnLst>
            <a:rect l="0" t="0" r="r" b="b"/>
            <a:pathLst>
              <a:path w="27" h="18">
                <a:moveTo>
                  <a:pt x="6" y="0"/>
                </a:moveTo>
                <a:lnTo>
                  <a:pt x="18" y="1"/>
                </a:lnTo>
                <a:lnTo>
                  <a:pt x="27" y="18"/>
                </a:lnTo>
                <a:lnTo>
                  <a:pt x="0" y="9"/>
                </a:lnTo>
                <a:lnTo>
                  <a:pt x="6"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0" name="Freeform 80"/>
          <p:cNvSpPr>
            <a:spLocks/>
          </p:cNvSpPr>
          <p:nvPr/>
        </p:nvSpPr>
        <p:spPr bwMode="auto">
          <a:xfrm>
            <a:off x="5522913" y="4448175"/>
            <a:ext cx="244475" cy="228600"/>
          </a:xfrm>
          <a:custGeom>
            <a:avLst/>
            <a:gdLst>
              <a:gd name="T0" fmla="*/ 31 w 154"/>
              <a:gd name="T1" fmla="*/ 63 h 144"/>
              <a:gd name="T2" fmla="*/ 39 w 154"/>
              <a:gd name="T3" fmla="*/ 36 h 144"/>
              <a:gd name="T4" fmla="*/ 57 w 154"/>
              <a:gd name="T5" fmla="*/ 21 h 144"/>
              <a:gd name="T6" fmla="*/ 46 w 154"/>
              <a:gd name="T7" fmla="*/ 12 h 144"/>
              <a:gd name="T8" fmla="*/ 46 w 154"/>
              <a:gd name="T9" fmla="*/ 0 h 144"/>
              <a:gd name="T10" fmla="*/ 112 w 154"/>
              <a:gd name="T11" fmla="*/ 30 h 144"/>
              <a:gd name="T12" fmla="*/ 121 w 154"/>
              <a:gd name="T13" fmla="*/ 41 h 144"/>
              <a:gd name="T14" fmla="*/ 123 w 154"/>
              <a:gd name="T15" fmla="*/ 63 h 144"/>
              <a:gd name="T16" fmla="*/ 148 w 154"/>
              <a:gd name="T17" fmla="*/ 71 h 144"/>
              <a:gd name="T18" fmla="*/ 142 w 154"/>
              <a:gd name="T19" fmla="*/ 93 h 144"/>
              <a:gd name="T20" fmla="*/ 151 w 154"/>
              <a:gd name="T21" fmla="*/ 102 h 144"/>
              <a:gd name="T22" fmla="*/ 154 w 154"/>
              <a:gd name="T23" fmla="*/ 116 h 144"/>
              <a:gd name="T24" fmla="*/ 115 w 154"/>
              <a:gd name="T25" fmla="*/ 138 h 144"/>
              <a:gd name="T26" fmla="*/ 91 w 154"/>
              <a:gd name="T27" fmla="*/ 140 h 144"/>
              <a:gd name="T28" fmla="*/ 63 w 154"/>
              <a:gd name="T29" fmla="*/ 144 h 144"/>
              <a:gd name="T30" fmla="*/ 24 w 154"/>
              <a:gd name="T31" fmla="*/ 131 h 144"/>
              <a:gd name="T32" fmla="*/ 0 w 154"/>
              <a:gd name="T33" fmla="*/ 101 h 144"/>
              <a:gd name="T34" fmla="*/ 7 w 154"/>
              <a:gd name="T35" fmla="*/ 98 h 144"/>
              <a:gd name="T36" fmla="*/ 27 w 154"/>
              <a:gd name="T37" fmla="*/ 116 h 144"/>
              <a:gd name="T38" fmla="*/ 55 w 154"/>
              <a:gd name="T39" fmla="*/ 113 h 144"/>
              <a:gd name="T40" fmla="*/ 79 w 154"/>
              <a:gd name="T41" fmla="*/ 114 h 144"/>
              <a:gd name="T42" fmla="*/ 76 w 154"/>
              <a:gd name="T43" fmla="*/ 99 h 144"/>
              <a:gd name="T44" fmla="*/ 51 w 154"/>
              <a:gd name="T45" fmla="*/ 92 h 144"/>
              <a:gd name="T46" fmla="*/ 31 w 154"/>
              <a:gd name="T47" fmla="*/ 6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4" h="144">
                <a:moveTo>
                  <a:pt x="31" y="63"/>
                </a:moveTo>
                <a:lnTo>
                  <a:pt x="39" y="36"/>
                </a:lnTo>
                <a:lnTo>
                  <a:pt x="57" y="21"/>
                </a:lnTo>
                <a:lnTo>
                  <a:pt x="46" y="12"/>
                </a:lnTo>
                <a:lnTo>
                  <a:pt x="46" y="0"/>
                </a:lnTo>
                <a:lnTo>
                  <a:pt x="112" y="30"/>
                </a:lnTo>
                <a:lnTo>
                  <a:pt x="121" y="41"/>
                </a:lnTo>
                <a:lnTo>
                  <a:pt x="123" y="63"/>
                </a:lnTo>
                <a:lnTo>
                  <a:pt x="148" y="71"/>
                </a:lnTo>
                <a:lnTo>
                  <a:pt x="142" y="93"/>
                </a:lnTo>
                <a:lnTo>
                  <a:pt x="151" y="102"/>
                </a:lnTo>
                <a:lnTo>
                  <a:pt x="154" y="116"/>
                </a:lnTo>
                <a:lnTo>
                  <a:pt x="115" y="138"/>
                </a:lnTo>
                <a:lnTo>
                  <a:pt x="91" y="140"/>
                </a:lnTo>
                <a:lnTo>
                  <a:pt x="63" y="144"/>
                </a:lnTo>
                <a:lnTo>
                  <a:pt x="24" y="131"/>
                </a:lnTo>
                <a:lnTo>
                  <a:pt x="0" y="101"/>
                </a:lnTo>
                <a:lnTo>
                  <a:pt x="7" y="98"/>
                </a:lnTo>
                <a:lnTo>
                  <a:pt x="27" y="116"/>
                </a:lnTo>
                <a:lnTo>
                  <a:pt x="55" y="113"/>
                </a:lnTo>
                <a:lnTo>
                  <a:pt x="79" y="114"/>
                </a:lnTo>
                <a:lnTo>
                  <a:pt x="76" y="99"/>
                </a:lnTo>
                <a:lnTo>
                  <a:pt x="51" y="92"/>
                </a:lnTo>
                <a:lnTo>
                  <a:pt x="31" y="63"/>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1" name="Freeform 81"/>
          <p:cNvSpPr>
            <a:spLocks/>
          </p:cNvSpPr>
          <p:nvPr/>
        </p:nvSpPr>
        <p:spPr bwMode="auto">
          <a:xfrm>
            <a:off x="7534275" y="4319588"/>
            <a:ext cx="36513" cy="55562"/>
          </a:xfrm>
          <a:custGeom>
            <a:avLst/>
            <a:gdLst>
              <a:gd name="T0" fmla="*/ 0 w 23"/>
              <a:gd name="T1" fmla="*/ 0 h 35"/>
              <a:gd name="T2" fmla="*/ 23 w 23"/>
              <a:gd name="T3" fmla="*/ 18 h 35"/>
              <a:gd name="T4" fmla="*/ 23 w 23"/>
              <a:gd name="T5" fmla="*/ 35 h 35"/>
              <a:gd name="T6" fmla="*/ 5 w 23"/>
              <a:gd name="T7" fmla="*/ 18 h 35"/>
              <a:gd name="T8" fmla="*/ 0 w 23"/>
              <a:gd name="T9" fmla="*/ 0 h 35"/>
            </a:gdLst>
            <a:ahLst/>
            <a:cxnLst>
              <a:cxn ang="0">
                <a:pos x="T0" y="T1"/>
              </a:cxn>
              <a:cxn ang="0">
                <a:pos x="T2" y="T3"/>
              </a:cxn>
              <a:cxn ang="0">
                <a:pos x="T4" y="T5"/>
              </a:cxn>
              <a:cxn ang="0">
                <a:pos x="T6" y="T7"/>
              </a:cxn>
              <a:cxn ang="0">
                <a:pos x="T8" y="T9"/>
              </a:cxn>
            </a:cxnLst>
            <a:rect l="0" t="0" r="r" b="b"/>
            <a:pathLst>
              <a:path w="23" h="35">
                <a:moveTo>
                  <a:pt x="0" y="0"/>
                </a:moveTo>
                <a:lnTo>
                  <a:pt x="23" y="18"/>
                </a:lnTo>
                <a:lnTo>
                  <a:pt x="23" y="35"/>
                </a:lnTo>
                <a:lnTo>
                  <a:pt x="5" y="18"/>
                </a:lnTo>
                <a:lnTo>
                  <a:pt x="0"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2" name="Freeform 82"/>
          <p:cNvSpPr>
            <a:spLocks/>
          </p:cNvSpPr>
          <p:nvPr/>
        </p:nvSpPr>
        <p:spPr bwMode="auto">
          <a:xfrm>
            <a:off x="7639050" y="4483100"/>
            <a:ext cx="47625" cy="41275"/>
          </a:xfrm>
          <a:custGeom>
            <a:avLst/>
            <a:gdLst>
              <a:gd name="T0" fmla="*/ 6 w 30"/>
              <a:gd name="T1" fmla="*/ 0 h 26"/>
              <a:gd name="T2" fmla="*/ 23 w 30"/>
              <a:gd name="T3" fmla="*/ 5 h 26"/>
              <a:gd name="T4" fmla="*/ 30 w 30"/>
              <a:gd name="T5" fmla="*/ 16 h 26"/>
              <a:gd name="T6" fmla="*/ 21 w 30"/>
              <a:gd name="T7" fmla="*/ 26 h 26"/>
              <a:gd name="T8" fmla="*/ 0 w 30"/>
              <a:gd name="T9" fmla="*/ 9 h 26"/>
              <a:gd name="T10" fmla="*/ 6 w 30"/>
              <a:gd name="T11" fmla="*/ 0 h 26"/>
            </a:gdLst>
            <a:ahLst/>
            <a:cxnLst>
              <a:cxn ang="0">
                <a:pos x="T0" y="T1"/>
              </a:cxn>
              <a:cxn ang="0">
                <a:pos x="T2" y="T3"/>
              </a:cxn>
              <a:cxn ang="0">
                <a:pos x="T4" y="T5"/>
              </a:cxn>
              <a:cxn ang="0">
                <a:pos x="T6" y="T7"/>
              </a:cxn>
              <a:cxn ang="0">
                <a:pos x="T8" y="T9"/>
              </a:cxn>
              <a:cxn ang="0">
                <a:pos x="T10" y="T11"/>
              </a:cxn>
            </a:cxnLst>
            <a:rect l="0" t="0" r="r" b="b"/>
            <a:pathLst>
              <a:path w="30" h="26">
                <a:moveTo>
                  <a:pt x="6" y="0"/>
                </a:moveTo>
                <a:lnTo>
                  <a:pt x="23" y="5"/>
                </a:lnTo>
                <a:lnTo>
                  <a:pt x="30" y="16"/>
                </a:lnTo>
                <a:lnTo>
                  <a:pt x="21" y="26"/>
                </a:lnTo>
                <a:lnTo>
                  <a:pt x="0" y="9"/>
                </a:lnTo>
                <a:lnTo>
                  <a:pt x="6"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3" name="Freeform 83"/>
          <p:cNvSpPr>
            <a:spLocks/>
          </p:cNvSpPr>
          <p:nvPr/>
        </p:nvSpPr>
        <p:spPr bwMode="auto">
          <a:xfrm>
            <a:off x="7205663" y="3941763"/>
            <a:ext cx="28575" cy="30162"/>
          </a:xfrm>
          <a:custGeom>
            <a:avLst/>
            <a:gdLst>
              <a:gd name="T0" fmla="*/ 2 w 18"/>
              <a:gd name="T1" fmla="*/ 0 h 19"/>
              <a:gd name="T2" fmla="*/ 18 w 18"/>
              <a:gd name="T3" fmla="*/ 8 h 19"/>
              <a:gd name="T4" fmla="*/ 14 w 18"/>
              <a:gd name="T5" fmla="*/ 19 h 19"/>
              <a:gd name="T6" fmla="*/ 0 w 18"/>
              <a:gd name="T7" fmla="*/ 10 h 19"/>
              <a:gd name="T8" fmla="*/ 2 w 18"/>
              <a:gd name="T9" fmla="*/ 0 h 19"/>
            </a:gdLst>
            <a:ahLst/>
            <a:cxnLst>
              <a:cxn ang="0">
                <a:pos x="T0" y="T1"/>
              </a:cxn>
              <a:cxn ang="0">
                <a:pos x="T2" y="T3"/>
              </a:cxn>
              <a:cxn ang="0">
                <a:pos x="T4" y="T5"/>
              </a:cxn>
              <a:cxn ang="0">
                <a:pos x="T6" y="T7"/>
              </a:cxn>
              <a:cxn ang="0">
                <a:pos x="T8" y="T9"/>
              </a:cxn>
            </a:cxnLst>
            <a:rect l="0" t="0" r="r" b="b"/>
            <a:pathLst>
              <a:path w="18" h="19">
                <a:moveTo>
                  <a:pt x="2" y="0"/>
                </a:moveTo>
                <a:lnTo>
                  <a:pt x="18" y="8"/>
                </a:lnTo>
                <a:lnTo>
                  <a:pt x="14" y="19"/>
                </a:lnTo>
                <a:lnTo>
                  <a:pt x="0" y="10"/>
                </a:lnTo>
                <a:lnTo>
                  <a:pt x="2"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4" name="Freeform 84"/>
          <p:cNvSpPr>
            <a:spLocks/>
          </p:cNvSpPr>
          <p:nvPr/>
        </p:nvSpPr>
        <p:spPr bwMode="auto">
          <a:xfrm>
            <a:off x="7023100" y="4848225"/>
            <a:ext cx="63500" cy="52388"/>
          </a:xfrm>
          <a:custGeom>
            <a:avLst/>
            <a:gdLst>
              <a:gd name="T0" fmla="*/ 0 w 40"/>
              <a:gd name="T1" fmla="*/ 0 h 33"/>
              <a:gd name="T2" fmla="*/ 27 w 40"/>
              <a:gd name="T3" fmla="*/ 9 h 33"/>
              <a:gd name="T4" fmla="*/ 40 w 40"/>
              <a:gd name="T5" fmla="*/ 24 h 33"/>
              <a:gd name="T6" fmla="*/ 31 w 40"/>
              <a:gd name="T7" fmla="*/ 33 h 33"/>
              <a:gd name="T8" fmla="*/ 0 w 40"/>
              <a:gd name="T9" fmla="*/ 18 h 33"/>
              <a:gd name="T10" fmla="*/ 0 w 40"/>
              <a:gd name="T11" fmla="*/ 0 h 33"/>
            </a:gdLst>
            <a:ahLst/>
            <a:cxnLst>
              <a:cxn ang="0">
                <a:pos x="T0" y="T1"/>
              </a:cxn>
              <a:cxn ang="0">
                <a:pos x="T2" y="T3"/>
              </a:cxn>
              <a:cxn ang="0">
                <a:pos x="T4" y="T5"/>
              </a:cxn>
              <a:cxn ang="0">
                <a:pos x="T6" y="T7"/>
              </a:cxn>
              <a:cxn ang="0">
                <a:pos x="T8" y="T9"/>
              </a:cxn>
              <a:cxn ang="0">
                <a:pos x="T10" y="T11"/>
              </a:cxn>
            </a:cxnLst>
            <a:rect l="0" t="0" r="r" b="b"/>
            <a:pathLst>
              <a:path w="40" h="33">
                <a:moveTo>
                  <a:pt x="0" y="0"/>
                </a:moveTo>
                <a:lnTo>
                  <a:pt x="27" y="9"/>
                </a:lnTo>
                <a:lnTo>
                  <a:pt x="40" y="24"/>
                </a:lnTo>
                <a:lnTo>
                  <a:pt x="31" y="33"/>
                </a:lnTo>
                <a:lnTo>
                  <a:pt x="0" y="18"/>
                </a:lnTo>
                <a:lnTo>
                  <a:pt x="0"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5" name="Freeform 85"/>
          <p:cNvSpPr>
            <a:spLocks/>
          </p:cNvSpPr>
          <p:nvPr/>
        </p:nvSpPr>
        <p:spPr bwMode="auto">
          <a:xfrm>
            <a:off x="6781800" y="5110163"/>
            <a:ext cx="60325" cy="52387"/>
          </a:xfrm>
          <a:custGeom>
            <a:avLst/>
            <a:gdLst>
              <a:gd name="T0" fmla="*/ 29 w 38"/>
              <a:gd name="T1" fmla="*/ 0 h 33"/>
              <a:gd name="T2" fmla="*/ 38 w 38"/>
              <a:gd name="T3" fmla="*/ 15 h 33"/>
              <a:gd name="T4" fmla="*/ 17 w 38"/>
              <a:gd name="T5" fmla="*/ 33 h 33"/>
              <a:gd name="T6" fmla="*/ 0 w 38"/>
              <a:gd name="T7" fmla="*/ 30 h 33"/>
              <a:gd name="T8" fmla="*/ 5 w 38"/>
              <a:gd name="T9" fmla="*/ 18 h 33"/>
              <a:gd name="T10" fmla="*/ 29 w 38"/>
              <a:gd name="T11" fmla="*/ 0 h 33"/>
            </a:gdLst>
            <a:ahLst/>
            <a:cxnLst>
              <a:cxn ang="0">
                <a:pos x="T0" y="T1"/>
              </a:cxn>
              <a:cxn ang="0">
                <a:pos x="T2" y="T3"/>
              </a:cxn>
              <a:cxn ang="0">
                <a:pos x="T4" y="T5"/>
              </a:cxn>
              <a:cxn ang="0">
                <a:pos x="T6" y="T7"/>
              </a:cxn>
              <a:cxn ang="0">
                <a:pos x="T8" y="T9"/>
              </a:cxn>
              <a:cxn ang="0">
                <a:pos x="T10" y="T11"/>
              </a:cxn>
            </a:cxnLst>
            <a:rect l="0" t="0" r="r" b="b"/>
            <a:pathLst>
              <a:path w="38" h="33">
                <a:moveTo>
                  <a:pt x="29" y="0"/>
                </a:moveTo>
                <a:lnTo>
                  <a:pt x="38" y="15"/>
                </a:lnTo>
                <a:lnTo>
                  <a:pt x="17" y="33"/>
                </a:lnTo>
                <a:lnTo>
                  <a:pt x="0" y="30"/>
                </a:lnTo>
                <a:lnTo>
                  <a:pt x="5" y="18"/>
                </a:lnTo>
                <a:lnTo>
                  <a:pt x="29"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6" name="Freeform 86"/>
          <p:cNvSpPr>
            <a:spLocks/>
          </p:cNvSpPr>
          <p:nvPr/>
        </p:nvSpPr>
        <p:spPr bwMode="auto">
          <a:xfrm>
            <a:off x="6686550" y="5135563"/>
            <a:ext cx="57150" cy="36512"/>
          </a:xfrm>
          <a:custGeom>
            <a:avLst/>
            <a:gdLst>
              <a:gd name="T0" fmla="*/ 12 w 36"/>
              <a:gd name="T1" fmla="*/ 0 h 23"/>
              <a:gd name="T2" fmla="*/ 36 w 36"/>
              <a:gd name="T3" fmla="*/ 5 h 23"/>
              <a:gd name="T4" fmla="*/ 36 w 36"/>
              <a:gd name="T5" fmla="*/ 12 h 23"/>
              <a:gd name="T6" fmla="*/ 18 w 36"/>
              <a:gd name="T7" fmla="*/ 20 h 23"/>
              <a:gd name="T8" fmla="*/ 8 w 36"/>
              <a:gd name="T9" fmla="*/ 23 h 23"/>
              <a:gd name="T10" fmla="*/ 0 w 36"/>
              <a:gd name="T11" fmla="*/ 18 h 23"/>
              <a:gd name="T12" fmla="*/ 12 w 36"/>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36" h="23">
                <a:moveTo>
                  <a:pt x="12" y="0"/>
                </a:moveTo>
                <a:lnTo>
                  <a:pt x="36" y="5"/>
                </a:lnTo>
                <a:lnTo>
                  <a:pt x="36" y="12"/>
                </a:lnTo>
                <a:lnTo>
                  <a:pt x="18" y="20"/>
                </a:lnTo>
                <a:lnTo>
                  <a:pt x="8" y="23"/>
                </a:lnTo>
                <a:lnTo>
                  <a:pt x="0" y="18"/>
                </a:lnTo>
                <a:lnTo>
                  <a:pt x="12"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7" name="Freeform 87"/>
          <p:cNvSpPr>
            <a:spLocks/>
          </p:cNvSpPr>
          <p:nvPr/>
        </p:nvSpPr>
        <p:spPr bwMode="auto">
          <a:xfrm>
            <a:off x="7294563" y="4776788"/>
            <a:ext cx="57150" cy="30162"/>
          </a:xfrm>
          <a:custGeom>
            <a:avLst/>
            <a:gdLst>
              <a:gd name="T0" fmla="*/ 16 w 36"/>
              <a:gd name="T1" fmla="*/ 0 h 19"/>
              <a:gd name="T2" fmla="*/ 36 w 36"/>
              <a:gd name="T3" fmla="*/ 9 h 19"/>
              <a:gd name="T4" fmla="*/ 27 w 36"/>
              <a:gd name="T5" fmla="*/ 19 h 19"/>
              <a:gd name="T6" fmla="*/ 0 w 36"/>
              <a:gd name="T7" fmla="*/ 10 h 19"/>
              <a:gd name="T8" fmla="*/ 16 w 36"/>
              <a:gd name="T9" fmla="*/ 0 h 19"/>
            </a:gdLst>
            <a:ahLst/>
            <a:cxnLst>
              <a:cxn ang="0">
                <a:pos x="T0" y="T1"/>
              </a:cxn>
              <a:cxn ang="0">
                <a:pos x="T2" y="T3"/>
              </a:cxn>
              <a:cxn ang="0">
                <a:pos x="T4" y="T5"/>
              </a:cxn>
              <a:cxn ang="0">
                <a:pos x="T6" y="T7"/>
              </a:cxn>
              <a:cxn ang="0">
                <a:pos x="T8" y="T9"/>
              </a:cxn>
            </a:cxnLst>
            <a:rect l="0" t="0" r="r" b="b"/>
            <a:pathLst>
              <a:path w="36" h="19">
                <a:moveTo>
                  <a:pt x="16" y="0"/>
                </a:moveTo>
                <a:lnTo>
                  <a:pt x="36" y="9"/>
                </a:lnTo>
                <a:lnTo>
                  <a:pt x="27" y="19"/>
                </a:lnTo>
                <a:lnTo>
                  <a:pt x="0" y="10"/>
                </a:lnTo>
                <a:lnTo>
                  <a:pt x="16"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8" name="Freeform 88"/>
          <p:cNvSpPr>
            <a:spLocks/>
          </p:cNvSpPr>
          <p:nvPr/>
        </p:nvSpPr>
        <p:spPr bwMode="auto">
          <a:xfrm>
            <a:off x="6142038" y="4567238"/>
            <a:ext cx="90487" cy="50800"/>
          </a:xfrm>
          <a:custGeom>
            <a:avLst/>
            <a:gdLst>
              <a:gd name="T0" fmla="*/ 43 w 57"/>
              <a:gd name="T1" fmla="*/ 0 h 32"/>
              <a:gd name="T2" fmla="*/ 57 w 57"/>
              <a:gd name="T3" fmla="*/ 6 h 32"/>
              <a:gd name="T4" fmla="*/ 13 w 57"/>
              <a:gd name="T5" fmla="*/ 32 h 32"/>
              <a:gd name="T6" fmla="*/ 0 w 57"/>
              <a:gd name="T7" fmla="*/ 24 h 32"/>
              <a:gd name="T8" fmla="*/ 43 w 57"/>
              <a:gd name="T9" fmla="*/ 0 h 32"/>
            </a:gdLst>
            <a:ahLst/>
            <a:cxnLst>
              <a:cxn ang="0">
                <a:pos x="T0" y="T1"/>
              </a:cxn>
              <a:cxn ang="0">
                <a:pos x="T2" y="T3"/>
              </a:cxn>
              <a:cxn ang="0">
                <a:pos x="T4" y="T5"/>
              </a:cxn>
              <a:cxn ang="0">
                <a:pos x="T6" y="T7"/>
              </a:cxn>
              <a:cxn ang="0">
                <a:pos x="T8" y="T9"/>
              </a:cxn>
            </a:cxnLst>
            <a:rect l="0" t="0" r="r" b="b"/>
            <a:pathLst>
              <a:path w="57" h="32">
                <a:moveTo>
                  <a:pt x="43" y="0"/>
                </a:moveTo>
                <a:lnTo>
                  <a:pt x="57" y="6"/>
                </a:lnTo>
                <a:lnTo>
                  <a:pt x="13" y="32"/>
                </a:lnTo>
                <a:lnTo>
                  <a:pt x="0" y="24"/>
                </a:lnTo>
                <a:lnTo>
                  <a:pt x="43"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9" name="Freeform 89"/>
          <p:cNvSpPr>
            <a:spLocks/>
          </p:cNvSpPr>
          <p:nvPr/>
        </p:nvSpPr>
        <p:spPr bwMode="auto">
          <a:xfrm>
            <a:off x="7126288" y="4932363"/>
            <a:ext cx="42862" cy="30162"/>
          </a:xfrm>
          <a:custGeom>
            <a:avLst/>
            <a:gdLst>
              <a:gd name="T0" fmla="*/ 7 w 27"/>
              <a:gd name="T1" fmla="*/ 0 h 19"/>
              <a:gd name="T2" fmla="*/ 27 w 27"/>
              <a:gd name="T3" fmla="*/ 9 h 19"/>
              <a:gd name="T4" fmla="*/ 18 w 27"/>
              <a:gd name="T5" fmla="*/ 19 h 19"/>
              <a:gd name="T6" fmla="*/ 7 w 27"/>
              <a:gd name="T7" fmla="*/ 18 h 19"/>
              <a:gd name="T8" fmla="*/ 0 w 27"/>
              <a:gd name="T9" fmla="*/ 8 h 19"/>
              <a:gd name="T10" fmla="*/ 7 w 27"/>
              <a:gd name="T11" fmla="*/ 0 h 19"/>
            </a:gdLst>
            <a:ahLst/>
            <a:cxnLst>
              <a:cxn ang="0">
                <a:pos x="T0" y="T1"/>
              </a:cxn>
              <a:cxn ang="0">
                <a:pos x="T2" y="T3"/>
              </a:cxn>
              <a:cxn ang="0">
                <a:pos x="T4" y="T5"/>
              </a:cxn>
              <a:cxn ang="0">
                <a:pos x="T6" y="T7"/>
              </a:cxn>
              <a:cxn ang="0">
                <a:pos x="T8" y="T9"/>
              </a:cxn>
              <a:cxn ang="0">
                <a:pos x="T10" y="T11"/>
              </a:cxn>
            </a:cxnLst>
            <a:rect l="0" t="0" r="r" b="b"/>
            <a:pathLst>
              <a:path w="27" h="19">
                <a:moveTo>
                  <a:pt x="7" y="0"/>
                </a:moveTo>
                <a:lnTo>
                  <a:pt x="27" y="9"/>
                </a:lnTo>
                <a:lnTo>
                  <a:pt x="18" y="19"/>
                </a:lnTo>
                <a:lnTo>
                  <a:pt x="7" y="18"/>
                </a:lnTo>
                <a:lnTo>
                  <a:pt x="0" y="8"/>
                </a:lnTo>
                <a:lnTo>
                  <a:pt x="7"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0" name="Freeform 90"/>
          <p:cNvSpPr>
            <a:spLocks/>
          </p:cNvSpPr>
          <p:nvPr/>
        </p:nvSpPr>
        <p:spPr bwMode="auto">
          <a:xfrm>
            <a:off x="7304088" y="4729163"/>
            <a:ext cx="28575" cy="25400"/>
          </a:xfrm>
          <a:custGeom>
            <a:avLst/>
            <a:gdLst>
              <a:gd name="T0" fmla="*/ 4 w 18"/>
              <a:gd name="T1" fmla="*/ 0 h 16"/>
              <a:gd name="T2" fmla="*/ 18 w 18"/>
              <a:gd name="T3" fmla="*/ 3 h 16"/>
              <a:gd name="T4" fmla="*/ 13 w 18"/>
              <a:gd name="T5" fmla="*/ 16 h 16"/>
              <a:gd name="T6" fmla="*/ 0 w 18"/>
              <a:gd name="T7" fmla="*/ 13 h 16"/>
              <a:gd name="T8" fmla="*/ 4 w 18"/>
              <a:gd name="T9" fmla="*/ 0 h 16"/>
            </a:gdLst>
            <a:ahLst/>
            <a:cxnLst>
              <a:cxn ang="0">
                <a:pos x="T0" y="T1"/>
              </a:cxn>
              <a:cxn ang="0">
                <a:pos x="T2" y="T3"/>
              </a:cxn>
              <a:cxn ang="0">
                <a:pos x="T4" y="T5"/>
              </a:cxn>
              <a:cxn ang="0">
                <a:pos x="T6" y="T7"/>
              </a:cxn>
              <a:cxn ang="0">
                <a:pos x="T8" y="T9"/>
              </a:cxn>
            </a:cxnLst>
            <a:rect l="0" t="0" r="r" b="b"/>
            <a:pathLst>
              <a:path w="18" h="16">
                <a:moveTo>
                  <a:pt x="4" y="0"/>
                </a:moveTo>
                <a:lnTo>
                  <a:pt x="18" y="3"/>
                </a:lnTo>
                <a:lnTo>
                  <a:pt x="13" y="16"/>
                </a:lnTo>
                <a:lnTo>
                  <a:pt x="0" y="13"/>
                </a:lnTo>
                <a:lnTo>
                  <a:pt x="4"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6" name="Freeform 96"/>
          <p:cNvSpPr>
            <a:spLocks/>
          </p:cNvSpPr>
          <p:nvPr/>
        </p:nvSpPr>
        <p:spPr bwMode="auto">
          <a:xfrm>
            <a:off x="5938838" y="4589463"/>
            <a:ext cx="50800" cy="52387"/>
          </a:xfrm>
          <a:custGeom>
            <a:avLst/>
            <a:gdLst>
              <a:gd name="T0" fmla="*/ 14 w 32"/>
              <a:gd name="T1" fmla="*/ 12 h 33"/>
              <a:gd name="T2" fmla="*/ 32 w 32"/>
              <a:gd name="T3" fmla="*/ 0 h 33"/>
              <a:gd name="T4" fmla="*/ 29 w 32"/>
              <a:gd name="T5" fmla="*/ 18 h 33"/>
              <a:gd name="T6" fmla="*/ 0 w 32"/>
              <a:gd name="T7" fmla="*/ 33 h 33"/>
              <a:gd name="T8" fmla="*/ 14 w 32"/>
              <a:gd name="T9" fmla="*/ 12 h 33"/>
            </a:gdLst>
            <a:ahLst/>
            <a:cxnLst>
              <a:cxn ang="0">
                <a:pos x="T0" y="T1"/>
              </a:cxn>
              <a:cxn ang="0">
                <a:pos x="T2" y="T3"/>
              </a:cxn>
              <a:cxn ang="0">
                <a:pos x="T4" y="T5"/>
              </a:cxn>
              <a:cxn ang="0">
                <a:pos x="T6" y="T7"/>
              </a:cxn>
              <a:cxn ang="0">
                <a:pos x="T8" y="T9"/>
              </a:cxn>
            </a:cxnLst>
            <a:rect l="0" t="0" r="r" b="b"/>
            <a:pathLst>
              <a:path w="32" h="33">
                <a:moveTo>
                  <a:pt x="14" y="12"/>
                </a:moveTo>
                <a:lnTo>
                  <a:pt x="32" y="0"/>
                </a:lnTo>
                <a:lnTo>
                  <a:pt x="29" y="18"/>
                </a:lnTo>
                <a:lnTo>
                  <a:pt x="0" y="33"/>
                </a:lnTo>
                <a:lnTo>
                  <a:pt x="14" y="12"/>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7" name="Freeform 97"/>
          <p:cNvSpPr>
            <a:spLocks/>
          </p:cNvSpPr>
          <p:nvPr/>
        </p:nvSpPr>
        <p:spPr bwMode="auto">
          <a:xfrm>
            <a:off x="7099300" y="4894263"/>
            <a:ext cx="28575" cy="33337"/>
          </a:xfrm>
          <a:custGeom>
            <a:avLst/>
            <a:gdLst>
              <a:gd name="T0" fmla="*/ 3 w 18"/>
              <a:gd name="T1" fmla="*/ 0 h 21"/>
              <a:gd name="T2" fmla="*/ 18 w 18"/>
              <a:gd name="T3" fmla="*/ 6 h 21"/>
              <a:gd name="T4" fmla="*/ 12 w 18"/>
              <a:gd name="T5" fmla="*/ 21 h 21"/>
              <a:gd name="T6" fmla="*/ 0 w 18"/>
              <a:gd name="T7" fmla="*/ 16 h 21"/>
              <a:gd name="T8" fmla="*/ 3 w 18"/>
              <a:gd name="T9" fmla="*/ 0 h 21"/>
            </a:gdLst>
            <a:ahLst/>
            <a:cxnLst>
              <a:cxn ang="0">
                <a:pos x="T0" y="T1"/>
              </a:cxn>
              <a:cxn ang="0">
                <a:pos x="T2" y="T3"/>
              </a:cxn>
              <a:cxn ang="0">
                <a:pos x="T4" y="T5"/>
              </a:cxn>
              <a:cxn ang="0">
                <a:pos x="T6" y="T7"/>
              </a:cxn>
              <a:cxn ang="0">
                <a:pos x="T8" y="T9"/>
              </a:cxn>
            </a:cxnLst>
            <a:rect l="0" t="0" r="r" b="b"/>
            <a:pathLst>
              <a:path w="18" h="21">
                <a:moveTo>
                  <a:pt x="3" y="0"/>
                </a:moveTo>
                <a:lnTo>
                  <a:pt x="18" y="6"/>
                </a:lnTo>
                <a:lnTo>
                  <a:pt x="12" y="21"/>
                </a:lnTo>
                <a:lnTo>
                  <a:pt x="0" y="16"/>
                </a:lnTo>
                <a:lnTo>
                  <a:pt x="3"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8" name="Freeform 98"/>
          <p:cNvSpPr>
            <a:spLocks/>
          </p:cNvSpPr>
          <p:nvPr/>
        </p:nvSpPr>
        <p:spPr bwMode="auto">
          <a:xfrm>
            <a:off x="6975475" y="4810125"/>
            <a:ext cx="30163" cy="38100"/>
          </a:xfrm>
          <a:custGeom>
            <a:avLst/>
            <a:gdLst>
              <a:gd name="T0" fmla="*/ 6 w 19"/>
              <a:gd name="T1" fmla="*/ 0 h 24"/>
              <a:gd name="T2" fmla="*/ 19 w 19"/>
              <a:gd name="T3" fmla="*/ 15 h 24"/>
              <a:gd name="T4" fmla="*/ 6 w 19"/>
              <a:gd name="T5" fmla="*/ 24 h 24"/>
              <a:gd name="T6" fmla="*/ 0 w 19"/>
              <a:gd name="T7" fmla="*/ 14 h 24"/>
              <a:gd name="T8" fmla="*/ 6 w 19"/>
              <a:gd name="T9" fmla="*/ 0 h 24"/>
            </a:gdLst>
            <a:ahLst/>
            <a:cxnLst>
              <a:cxn ang="0">
                <a:pos x="T0" y="T1"/>
              </a:cxn>
              <a:cxn ang="0">
                <a:pos x="T2" y="T3"/>
              </a:cxn>
              <a:cxn ang="0">
                <a:pos x="T4" y="T5"/>
              </a:cxn>
              <a:cxn ang="0">
                <a:pos x="T6" y="T7"/>
              </a:cxn>
              <a:cxn ang="0">
                <a:pos x="T8" y="T9"/>
              </a:cxn>
            </a:cxnLst>
            <a:rect l="0" t="0" r="r" b="b"/>
            <a:pathLst>
              <a:path w="19" h="24">
                <a:moveTo>
                  <a:pt x="6" y="0"/>
                </a:moveTo>
                <a:lnTo>
                  <a:pt x="19" y="15"/>
                </a:lnTo>
                <a:lnTo>
                  <a:pt x="6" y="24"/>
                </a:lnTo>
                <a:lnTo>
                  <a:pt x="0" y="14"/>
                </a:lnTo>
                <a:lnTo>
                  <a:pt x="6"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9" name="Freeform 99"/>
          <p:cNvSpPr>
            <a:spLocks/>
          </p:cNvSpPr>
          <p:nvPr/>
        </p:nvSpPr>
        <p:spPr bwMode="auto">
          <a:xfrm>
            <a:off x="6927850" y="4800600"/>
            <a:ext cx="28575" cy="39688"/>
          </a:xfrm>
          <a:custGeom>
            <a:avLst/>
            <a:gdLst>
              <a:gd name="T0" fmla="*/ 3 w 18"/>
              <a:gd name="T1" fmla="*/ 0 h 25"/>
              <a:gd name="T2" fmla="*/ 18 w 18"/>
              <a:gd name="T3" fmla="*/ 17 h 25"/>
              <a:gd name="T4" fmla="*/ 12 w 18"/>
              <a:gd name="T5" fmla="*/ 25 h 25"/>
              <a:gd name="T6" fmla="*/ 0 w 18"/>
              <a:gd name="T7" fmla="*/ 20 h 25"/>
              <a:gd name="T8" fmla="*/ 3 w 18"/>
              <a:gd name="T9" fmla="*/ 0 h 25"/>
            </a:gdLst>
            <a:ahLst/>
            <a:cxnLst>
              <a:cxn ang="0">
                <a:pos x="T0" y="T1"/>
              </a:cxn>
              <a:cxn ang="0">
                <a:pos x="T2" y="T3"/>
              </a:cxn>
              <a:cxn ang="0">
                <a:pos x="T4" y="T5"/>
              </a:cxn>
              <a:cxn ang="0">
                <a:pos x="T6" y="T7"/>
              </a:cxn>
              <a:cxn ang="0">
                <a:pos x="T8" y="T9"/>
              </a:cxn>
            </a:cxnLst>
            <a:rect l="0" t="0" r="r" b="b"/>
            <a:pathLst>
              <a:path w="18" h="25">
                <a:moveTo>
                  <a:pt x="3" y="0"/>
                </a:moveTo>
                <a:lnTo>
                  <a:pt x="18" y="17"/>
                </a:lnTo>
                <a:lnTo>
                  <a:pt x="12" y="25"/>
                </a:lnTo>
                <a:lnTo>
                  <a:pt x="0" y="20"/>
                </a:lnTo>
                <a:lnTo>
                  <a:pt x="3"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0" name="Freeform 100"/>
          <p:cNvSpPr>
            <a:spLocks/>
          </p:cNvSpPr>
          <p:nvPr/>
        </p:nvSpPr>
        <p:spPr bwMode="auto">
          <a:xfrm>
            <a:off x="6002338" y="4572000"/>
            <a:ext cx="25400" cy="39688"/>
          </a:xfrm>
          <a:custGeom>
            <a:avLst/>
            <a:gdLst>
              <a:gd name="T0" fmla="*/ 8 w 16"/>
              <a:gd name="T1" fmla="*/ 9 h 25"/>
              <a:gd name="T2" fmla="*/ 16 w 16"/>
              <a:gd name="T3" fmla="*/ 0 h 25"/>
              <a:gd name="T4" fmla="*/ 16 w 16"/>
              <a:gd name="T5" fmla="*/ 18 h 25"/>
              <a:gd name="T6" fmla="*/ 0 w 16"/>
              <a:gd name="T7" fmla="*/ 25 h 25"/>
              <a:gd name="T8" fmla="*/ 8 w 16"/>
              <a:gd name="T9" fmla="*/ 9 h 25"/>
            </a:gdLst>
            <a:ahLst/>
            <a:cxnLst>
              <a:cxn ang="0">
                <a:pos x="T0" y="T1"/>
              </a:cxn>
              <a:cxn ang="0">
                <a:pos x="T2" y="T3"/>
              </a:cxn>
              <a:cxn ang="0">
                <a:pos x="T4" y="T5"/>
              </a:cxn>
              <a:cxn ang="0">
                <a:pos x="T6" y="T7"/>
              </a:cxn>
              <a:cxn ang="0">
                <a:pos x="T8" y="T9"/>
              </a:cxn>
            </a:cxnLst>
            <a:rect l="0" t="0" r="r" b="b"/>
            <a:pathLst>
              <a:path w="16" h="25">
                <a:moveTo>
                  <a:pt x="8" y="9"/>
                </a:moveTo>
                <a:lnTo>
                  <a:pt x="16" y="0"/>
                </a:lnTo>
                <a:lnTo>
                  <a:pt x="16" y="18"/>
                </a:lnTo>
                <a:lnTo>
                  <a:pt x="0" y="25"/>
                </a:lnTo>
                <a:lnTo>
                  <a:pt x="8" y="9"/>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1" name="Freeform 101"/>
          <p:cNvSpPr>
            <a:spLocks/>
          </p:cNvSpPr>
          <p:nvPr/>
        </p:nvSpPr>
        <p:spPr bwMode="auto">
          <a:xfrm>
            <a:off x="5048250" y="4256088"/>
            <a:ext cx="33338" cy="33337"/>
          </a:xfrm>
          <a:custGeom>
            <a:avLst/>
            <a:gdLst>
              <a:gd name="T0" fmla="*/ 0 w 21"/>
              <a:gd name="T1" fmla="*/ 3 h 21"/>
              <a:gd name="T2" fmla="*/ 17 w 21"/>
              <a:gd name="T3" fmla="*/ 0 h 21"/>
              <a:gd name="T4" fmla="*/ 21 w 21"/>
              <a:gd name="T5" fmla="*/ 7 h 21"/>
              <a:gd name="T6" fmla="*/ 12 w 21"/>
              <a:gd name="T7" fmla="*/ 21 h 21"/>
              <a:gd name="T8" fmla="*/ 3 w 21"/>
              <a:gd name="T9" fmla="*/ 15 h 21"/>
              <a:gd name="T10" fmla="*/ 0 w 21"/>
              <a:gd name="T11" fmla="*/ 3 h 21"/>
            </a:gdLst>
            <a:ahLst/>
            <a:cxnLst>
              <a:cxn ang="0">
                <a:pos x="T0" y="T1"/>
              </a:cxn>
              <a:cxn ang="0">
                <a:pos x="T2" y="T3"/>
              </a:cxn>
              <a:cxn ang="0">
                <a:pos x="T4" y="T5"/>
              </a:cxn>
              <a:cxn ang="0">
                <a:pos x="T6" y="T7"/>
              </a:cxn>
              <a:cxn ang="0">
                <a:pos x="T8" y="T9"/>
              </a:cxn>
              <a:cxn ang="0">
                <a:pos x="T10" y="T11"/>
              </a:cxn>
            </a:cxnLst>
            <a:rect l="0" t="0" r="r" b="b"/>
            <a:pathLst>
              <a:path w="21" h="21">
                <a:moveTo>
                  <a:pt x="0" y="3"/>
                </a:moveTo>
                <a:lnTo>
                  <a:pt x="17" y="0"/>
                </a:lnTo>
                <a:lnTo>
                  <a:pt x="21" y="7"/>
                </a:lnTo>
                <a:lnTo>
                  <a:pt x="12" y="21"/>
                </a:lnTo>
                <a:lnTo>
                  <a:pt x="3" y="15"/>
                </a:lnTo>
                <a:lnTo>
                  <a:pt x="0" y="3"/>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2" name="Freeform 102"/>
          <p:cNvSpPr>
            <a:spLocks/>
          </p:cNvSpPr>
          <p:nvPr/>
        </p:nvSpPr>
        <p:spPr bwMode="auto">
          <a:xfrm>
            <a:off x="6391275" y="3979863"/>
            <a:ext cx="41275" cy="23812"/>
          </a:xfrm>
          <a:custGeom>
            <a:avLst/>
            <a:gdLst>
              <a:gd name="T0" fmla="*/ 9 w 26"/>
              <a:gd name="T1" fmla="*/ 0 h 15"/>
              <a:gd name="T2" fmla="*/ 26 w 26"/>
              <a:gd name="T3" fmla="*/ 7 h 15"/>
              <a:gd name="T4" fmla="*/ 14 w 26"/>
              <a:gd name="T5" fmla="*/ 15 h 15"/>
              <a:gd name="T6" fmla="*/ 0 w 26"/>
              <a:gd name="T7" fmla="*/ 15 h 15"/>
              <a:gd name="T8" fmla="*/ 9 w 26"/>
              <a:gd name="T9" fmla="*/ 0 h 15"/>
            </a:gdLst>
            <a:ahLst/>
            <a:cxnLst>
              <a:cxn ang="0">
                <a:pos x="T0" y="T1"/>
              </a:cxn>
              <a:cxn ang="0">
                <a:pos x="T2" y="T3"/>
              </a:cxn>
              <a:cxn ang="0">
                <a:pos x="T4" y="T5"/>
              </a:cxn>
              <a:cxn ang="0">
                <a:pos x="T6" y="T7"/>
              </a:cxn>
              <a:cxn ang="0">
                <a:pos x="T8" y="T9"/>
              </a:cxn>
            </a:cxnLst>
            <a:rect l="0" t="0" r="r" b="b"/>
            <a:pathLst>
              <a:path w="26" h="15">
                <a:moveTo>
                  <a:pt x="9" y="0"/>
                </a:moveTo>
                <a:lnTo>
                  <a:pt x="26" y="7"/>
                </a:lnTo>
                <a:lnTo>
                  <a:pt x="14" y="15"/>
                </a:lnTo>
                <a:lnTo>
                  <a:pt x="0" y="15"/>
                </a:lnTo>
                <a:lnTo>
                  <a:pt x="9"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 name="Freeform 103"/>
          <p:cNvSpPr>
            <a:spLocks/>
          </p:cNvSpPr>
          <p:nvPr/>
        </p:nvSpPr>
        <p:spPr bwMode="auto">
          <a:xfrm>
            <a:off x="6605588" y="4043363"/>
            <a:ext cx="42862" cy="30162"/>
          </a:xfrm>
          <a:custGeom>
            <a:avLst/>
            <a:gdLst>
              <a:gd name="T0" fmla="*/ 12 w 27"/>
              <a:gd name="T1" fmla="*/ 0 h 19"/>
              <a:gd name="T2" fmla="*/ 27 w 27"/>
              <a:gd name="T3" fmla="*/ 11 h 19"/>
              <a:gd name="T4" fmla="*/ 21 w 27"/>
              <a:gd name="T5" fmla="*/ 19 h 19"/>
              <a:gd name="T6" fmla="*/ 0 w 27"/>
              <a:gd name="T7" fmla="*/ 11 h 19"/>
              <a:gd name="T8" fmla="*/ 12 w 27"/>
              <a:gd name="T9" fmla="*/ 0 h 19"/>
            </a:gdLst>
            <a:ahLst/>
            <a:cxnLst>
              <a:cxn ang="0">
                <a:pos x="T0" y="T1"/>
              </a:cxn>
              <a:cxn ang="0">
                <a:pos x="T2" y="T3"/>
              </a:cxn>
              <a:cxn ang="0">
                <a:pos x="T4" y="T5"/>
              </a:cxn>
              <a:cxn ang="0">
                <a:pos x="T6" y="T7"/>
              </a:cxn>
              <a:cxn ang="0">
                <a:pos x="T8" y="T9"/>
              </a:cxn>
            </a:cxnLst>
            <a:rect l="0" t="0" r="r" b="b"/>
            <a:pathLst>
              <a:path w="27" h="19">
                <a:moveTo>
                  <a:pt x="12" y="0"/>
                </a:moveTo>
                <a:lnTo>
                  <a:pt x="27" y="11"/>
                </a:lnTo>
                <a:lnTo>
                  <a:pt x="21" y="19"/>
                </a:lnTo>
                <a:lnTo>
                  <a:pt x="0" y="11"/>
                </a:lnTo>
                <a:lnTo>
                  <a:pt x="12"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 name="Freeform 104"/>
          <p:cNvSpPr>
            <a:spLocks/>
          </p:cNvSpPr>
          <p:nvPr/>
        </p:nvSpPr>
        <p:spPr bwMode="auto">
          <a:xfrm>
            <a:off x="6577013" y="3979863"/>
            <a:ext cx="23812" cy="25400"/>
          </a:xfrm>
          <a:custGeom>
            <a:avLst/>
            <a:gdLst>
              <a:gd name="T0" fmla="*/ 0 w 15"/>
              <a:gd name="T1" fmla="*/ 0 h 16"/>
              <a:gd name="T2" fmla="*/ 15 w 15"/>
              <a:gd name="T3" fmla="*/ 6 h 16"/>
              <a:gd name="T4" fmla="*/ 11 w 15"/>
              <a:gd name="T5" fmla="*/ 13 h 16"/>
              <a:gd name="T6" fmla="*/ 0 w 15"/>
              <a:gd name="T7" fmla="*/ 16 h 16"/>
              <a:gd name="T8" fmla="*/ 0 w 15"/>
              <a:gd name="T9" fmla="*/ 0 h 16"/>
            </a:gdLst>
            <a:ahLst/>
            <a:cxnLst>
              <a:cxn ang="0">
                <a:pos x="T0" y="T1"/>
              </a:cxn>
              <a:cxn ang="0">
                <a:pos x="T2" y="T3"/>
              </a:cxn>
              <a:cxn ang="0">
                <a:pos x="T4" y="T5"/>
              </a:cxn>
              <a:cxn ang="0">
                <a:pos x="T6" y="T7"/>
              </a:cxn>
              <a:cxn ang="0">
                <a:pos x="T8" y="T9"/>
              </a:cxn>
            </a:cxnLst>
            <a:rect l="0" t="0" r="r" b="b"/>
            <a:pathLst>
              <a:path w="15" h="16">
                <a:moveTo>
                  <a:pt x="0" y="0"/>
                </a:moveTo>
                <a:lnTo>
                  <a:pt x="15" y="6"/>
                </a:lnTo>
                <a:lnTo>
                  <a:pt x="11" y="13"/>
                </a:lnTo>
                <a:lnTo>
                  <a:pt x="0" y="16"/>
                </a:lnTo>
                <a:lnTo>
                  <a:pt x="0"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 name="Freeform 105"/>
          <p:cNvSpPr>
            <a:spLocks/>
          </p:cNvSpPr>
          <p:nvPr/>
        </p:nvSpPr>
        <p:spPr bwMode="auto">
          <a:xfrm>
            <a:off x="6610350" y="3989388"/>
            <a:ext cx="28575" cy="23812"/>
          </a:xfrm>
          <a:custGeom>
            <a:avLst/>
            <a:gdLst>
              <a:gd name="T0" fmla="*/ 9 w 18"/>
              <a:gd name="T1" fmla="*/ 0 h 15"/>
              <a:gd name="T2" fmla="*/ 18 w 18"/>
              <a:gd name="T3" fmla="*/ 6 h 15"/>
              <a:gd name="T4" fmla="*/ 11 w 18"/>
              <a:gd name="T5" fmla="*/ 15 h 15"/>
              <a:gd name="T6" fmla="*/ 0 w 18"/>
              <a:gd name="T7" fmla="*/ 9 h 15"/>
              <a:gd name="T8" fmla="*/ 9 w 18"/>
              <a:gd name="T9" fmla="*/ 0 h 15"/>
            </a:gdLst>
            <a:ahLst/>
            <a:cxnLst>
              <a:cxn ang="0">
                <a:pos x="T0" y="T1"/>
              </a:cxn>
              <a:cxn ang="0">
                <a:pos x="T2" y="T3"/>
              </a:cxn>
              <a:cxn ang="0">
                <a:pos x="T4" y="T5"/>
              </a:cxn>
              <a:cxn ang="0">
                <a:pos x="T6" y="T7"/>
              </a:cxn>
              <a:cxn ang="0">
                <a:pos x="T8" y="T9"/>
              </a:cxn>
            </a:cxnLst>
            <a:rect l="0" t="0" r="r" b="b"/>
            <a:pathLst>
              <a:path w="18" h="15">
                <a:moveTo>
                  <a:pt x="9" y="0"/>
                </a:moveTo>
                <a:lnTo>
                  <a:pt x="18" y="6"/>
                </a:lnTo>
                <a:lnTo>
                  <a:pt x="11" y="15"/>
                </a:lnTo>
                <a:lnTo>
                  <a:pt x="0" y="9"/>
                </a:lnTo>
                <a:lnTo>
                  <a:pt x="9"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6" name="Freeform 106"/>
          <p:cNvSpPr>
            <a:spLocks/>
          </p:cNvSpPr>
          <p:nvPr/>
        </p:nvSpPr>
        <p:spPr bwMode="auto">
          <a:xfrm>
            <a:off x="6648450" y="4008438"/>
            <a:ext cx="33338" cy="22225"/>
          </a:xfrm>
          <a:custGeom>
            <a:avLst/>
            <a:gdLst>
              <a:gd name="T0" fmla="*/ 0 w 21"/>
              <a:gd name="T1" fmla="*/ 3 h 14"/>
              <a:gd name="T2" fmla="*/ 21 w 21"/>
              <a:gd name="T3" fmla="*/ 0 h 14"/>
              <a:gd name="T4" fmla="*/ 18 w 21"/>
              <a:gd name="T5" fmla="*/ 12 h 14"/>
              <a:gd name="T6" fmla="*/ 4 w 21"/>
              <a:gd name="T7" fmla="*/ 14 h 14"/>
              <a:gd name="T8" fmla="*/ 0 w 21"/>
              <a:gd name="T9" fmla="*/ 3 h 14"/>
            </a:gdLst>
            <a:ahLst/>
            <a:cxnLst>
              <a:cxn ang="0">
                <a:pos x="T0" y="T1"/>
              </a:cxn>
              <a:cxn ang="0">
                <a:pos x="T2" y="T3"/>
              </a:cxn>
              <a:cxn ang="0">
                <a:pos x="T4" y="T5"/>
              </a:cxn>
              <a:cxn ang="0">
                <a:pos x="T6" y="T7"/>
              </a:cxn>
              <a:cxn ang="0">
                <a:pos x="T8" y="T9"/>
              </a:cxn>
            </a:cxnLst>
            <a:rect l="0" t="0" r="r" b="b"/>
            <a:pathLst>
              <a:path w="21" h="14">
                <a:moveTo>
                  <a:pt x="0" y="3"/>
                </a:moveTo>
                <a:lnTo>
                  <a:pt x="21" y="0"/>
                </a:lnTo>
                <a:lnTo>
                  <a:pt x="18" y="12"/>
                </a:lnTo>
                <a:lnTo>
                  <a:pt x="4" y="14"/>
                </a:lnTo>
                <a:lnTo>
                  <a:pt x="0" y="3"/>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7" name="Line 107"/>
          <p:cNvSpPr>
            <a:spLocks noChangeShapeType="1"/>
          </p:cNvSpPr>
          <p:nvPr/>
        </p:nvSpPr>
        <p:spPr bwMode="auto">
          <a:xfrm>
            <a:off x="3683000" y="1879600"/>
            <a:ext cx="139700" cy="279400"/>
          </a:xfrm>
          <a:prstGeom prst="line">
            <a:avLst/>
          </a:prstGeom>
          <a:noFill/>
          <a:ln w="50800" cmpd="tri">
            <a:solidFill>
              <a:srgbClr val="0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8" name="Oval 108"/>
          <p:cNvSpPr>
            <a:spLocks noChangeArrowheads="1"/>
          </p:cNvSpPr>
          <p:nvPr/>
        </p:nvSpPr>
        <p:spPr bwMode="auto">
          <a:xfrm rot="1492822">
            <a:off x="7831138" y="1860550"/>
            <a:ext cx="374650" cy="198438"/>
          </a:xfrm>
          <a:prstGeom prst="ellipse">
            <a:avLst/>
          </a:prstGeom>
          <a:noFill/>
          <a:ln w="254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9" name="Rectangle 109"/>
          <p:cNvSpPr>
            <a:spLocks noChangeArrowheads="1"/>
          </p:cNvSpPr>
          <p:nvPr/>
        </p:nvSpPr>
        <p:spPr bwMode="auto">
          <a:xfrm>
            <a:off x="3675063" y="1854200"/>
            <a:ext cx="69850" cy="61913"/>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0" name="Rectangle 110"/>
          <p:cNvSpPr>
            <a:spLocks noChangeArrowheads="1"/>
          </p:cNvSpPr>
          <p:nvPr/>
        </p:nvSpPr>
        <p:spPr bwMode="auto">
          <a:xfrm>
            <a:off x="8094663" y="1641475"/>
            <a:ext cx="93662" cy="90488"/>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1" name="Rectangle 111"/>
          <p:cNvSpPr>
            <a:spLocks noChangeArrowheads="1"/>
          </p:cNvSpPr>
          <p:nvPr/>
        </p:nvSpPr>
        <p:spPr bwMode="auto">
          <a:xfrm>
            <a:off x="8005763" y="1454150"/>
            <a:ext cx="69850" cy="61913"/>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2" name="Rectangle 112"/>
          <p:cNvSpPr>
            <a:spLocks noChangeArrowheads="1"/>
          </p:cNvSpPr>
          <p:nvPr/>
        </p:nvSpPr>
        <p:spPr bwMode="auto">
          <a:xfrm>
            <a:off x="7929563" y="1843088"/>
            <a:ext cx="69850" cy="61912"/>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 name="Rectangle 114"/>
          <p:cNvSpPr>
            <a:spLocks noChangeArrowheads="1"/>
          </p:cNvSpPr>
          <p:nvPr/>
        </p:nvSpPr>
        <p:spPr bwMode="auto">
          <a:xfrm>
            <a:off x="4764088" y="498475"/>
            <a:ext cx="2197100" cy="5357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5" name="Rectangle 115"/>
          <p:cNvSpPr>
            <a:spLocks noChangeArrowheads="1"/>
          </p:cNvSpPr>
          <p:nvPr/>
        </p:nvSpPr>
        <p:spPr bwMode="auto">
          <a:xfrm>
            <a:off x="7213600" y="2560638"/>
            <a:ext cx="1778000" cy="33512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236" name="Group 116"/>
          <p:cNvGrpSpPr>
            <a:grpSpLocks/>
          </p:cNvGrpSpPr>
          <p:nvPr/>
        </p:nvGrpSpPr>
        <p:grpSpPr bwMode="auto">
          <a:xfrm>
            <a:off x="4995863" y="3830638"/>
            <a:ext cx="1804987" cy="331787"/>
            <a:chOff x="1728" y="383"/>
            <a:chExt cx="1137" cy="209"/>
          </a:xfrm>
        </p:grpSpPr>
        <p:sp>
          <p:nvSpPr>
            <p:cNvPr id="5237" name="Line 117"/>
            <p:cNvSpPr>
              <a:spLocks noChangeShapeType="1"/>
            </p:cNvSpPr>
            <p:nvPr/>
          </p:nvSpPr>
          <p:spPr bwMode="auto">
            <a:xfrm flipV="1">
              <a:off x="1916" y="518"/>
              <a:ext cx="9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8" name="Freeform 118"/>
            <p:cNvSpPr>
              <a:spLocks/>
            </p:cNvSpPr>
            <p:nvPr/>
          </p:nvSpPr>
          <p:spPr bwMode="auto">
            <a:xfrm>
              <a:off x="1728" y="532"/>
              <a:ext cx="1137" cy="60"/>
            </a:xfrm>
            <a:custGeom>
              <a:avLst/>
              <a:gdLst>
                <a:gd name="T0" fmla="*/ 22 w 2277"/>
                <a:gd name="T1" fmla="*/ 0 h 120"/>
                <a:gd name="T2" fmla="*/ 3 w 2277"/>
                <a:gd name="T3" fmla="*/ 65 h 120"/>
                <a:gd name="T4" fmla="*/ 1 w 2277"/>
                <a:gd name="T5" fmla="*/ 106 h 120"/>
                <a:gd name="T6" fmla="*/ 13 w 2277"/>
                <a:gd name="T7" fmla="*/ 120 h 120"/>
                <a:gd name="T8" fmla="*/ 2277 w 2277"/>
                <a:gd name="T9" fmla="*/ 120 h 120"/>
                <a:gd name="T10" fmla="*/ 2265 w 2277"/>
                <a:gd name="T11" fmla="*/ 84 h 120"/>
                <a:gd name="T12" fmla="*/ 2253 w 2277"/>
                <a:gd name="T13" fmla="*/ 36 h 120"/>
                <a:gd name="T14" fmla="*/ 2253 w 2277"/>
                <a:gd name="T15" fmla="*/ 0 h 120"/>
                <a:gd name="T16" fmla="*/ 22 w 2277"/>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7" h="120">
                  <a:moveTo>
                    <a:pt x="22" y="0"/>
                  </a:moveTo>
                  <a:lnTo>
                    <a:pt x="3" y="65"/>
                  </a:lnTo>
                  <a:cubicBezTo>
                    <a:pt x="0" y="83"/>
                    <a:pt x="0" y="97"/>
                    <a:pt x="1" y="106"/>
                  </a:cubicBezTo>
                  <a:lnTo>
                    <a:pt x="13" y="120"/>
                  </a:lnTo>
                  <a:lnTo>
                    <a:pt x="2277" y="120"/>
                  </a:lnTo>
                  <a:lnTo>
                    <a:pt x="2265" y="84"/>
                  </a:lnTo>
                  <a:lnTo>
                    <a:pt x="2253" y="36"/>
                  </a:lnTo>
                  <a:lnTo>
                    <a:pt x="2253" y="0"/>
                  </a:lnTo>
                  <a:lnTo>
                    <a:pt x="22" y="0"/>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9" name="Freeform 119"/>
            <p:cNvSpPr>
              <a:spLocks/>
            </p:cNvSpPr>
            <p:nvPr/>
          </p:nvSpPr>
          <p:spPr bwMode="auto">
            <a:xfrm>
              <a:off x="2095" y="506"/>
              <a:ext cx="179" cy="24"/>
            </a:xfrm>
            <a:custGeom>
              <a:avLst/>
              <a:gdLst>
                <a:gd name="T0" fmla="*/ 0 w 534"/>
                <a:gd name="T1" fmla="*/ 72 h 72"/>
                <a:gd name="T2" fmla="*/ 0 w 534"/>
                <a:gd name="T3" fmla="*/ 9 h 72"/>
                <a:gd name="T4" fmla="*/ 534 w 534"/>
                <a:gd name="T5" fmla="*/ 0 h 72"/>
                <a:gd name="T6" fmla="*/ 528 w 534"/>
                <a:gd name="T7" fmla="*/ 69 h 72"/>
                <a:gd name="T8" fmla="*/ 0 w 534"/>
                <a:gd name="T9" fmla="*/ 72 h 72"/>
              </a:gdLst>
              <a:ahLst/>
              <a:cxnLst>
                <a:cxn ang="0">
                  <a:pos x="T0" y="T1"/>
                </a:cxn>
                <a:cxn ang="0">
                  <a:pos x="T2" y="T3"/>
                </a:cxn>
                <a:cxn ang="0">
                  <a:pos x="T4" y="T5"/>
                </a:cxn>
                <a:cxn ang="0">
                  <a:pos x="T6" y="T7"/>
                </a:cxn>
                <a:cxn ang="0">
                  <a:pos x="T8" y="T9"/>
                </a:cxn>
              </a:cxnLst>
              <a:rect l="0" t="0" r="r" b="b"/>
              <a:pathLst>
                <a:path w="534" h="72">
                  <a:moveTo>
                    <a:pt x="0" y="72"/>
                  </a:moveTo>
                  <a:lnTo>
                    <a:pt x="0" y="9"/>
                  </a:lnTo>
                  <a:lnTo>
                    <a:pt x="534" y="0"/>
                  </a:lnTo>
                  <a:lnTo>
                    <a:pt x="528" y="69"/>
                  </a:lnTo>
                  <a:lnTo>
                    <a:pt x="0" y="72"/>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40" name="Rectangle 120"/>
            <p:cNvSpPr>
              <a:spLocks noChangeArrowheads="1"/>
            </p:cNvSpPr>
            <p:nvPr/>
          </p:nvSpPr>
          <p:spPr bwMode="auto">
            <a:xfrm>
              <a:off x="2103" y="471"/>
              <a:ext cx="49" cy="35"/>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41" name="Rectangle 121"/>
            <p:cNvSpPr>
              <a:spLocks noChangeArrowheads="1"/>
            </p:cNvSpPr>
            <p:nvPr/>
          </p:nvSpPr>
          <p:spPr bwMode="auto">
            <a:xfrm>
              <a:off x="2487" y="468"/>
              <a:ext cx="81" cy="61"/>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42" name="Rectangle 122"/>
            <p:cNvSpPr>
              <a:spLocks noChangeArrowheads="1"/>
            </p:cNvSpPr>
            <p:nvPr/>
          </p:nvSpPr>
          <p:spPr bwMode="auto">
            <a:xfrm>
              <a:off x="2272" y="384"/>
              <a:ext cx="35" cy="146"/>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43" name="Rectangle 123"/>
            <p:cNvSpPr>
              <a:spLocks noChangeArrowheads="1"/>
            </p:cNvSpPr>
            <p:nvPr/>
          </p:nvSpPr>
          <p:spPr bwMode="auto">
            <a:xfrm>
              <a:off x="2352" y="384"/>
              <a:ext cx="35" cy="146"/>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44" name="Rectangle 124"/>
            <p:cNvSpPr>
              <a:spLocks noChangeArrowheads="1"/>
            </p:cNvSpPr>
            <p:nvPr/>
          </p:nvSpPr>
          <p:spPr bwMode="auto">
            <a:xfrm>
              <a:off x="2438" y="383"/>
              <a:ext cx="35" cy="146"/>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45" name="Freeform 125"/>
            <p:cNvSpPr>
              <a:spLocks/>
            </p:cNvSpPr>
            <p:nvPr/>
          </p:nvSpPr>
          <p:spPr bwMode="auto">
            <a:xfrm>
              <a:off x="2571" y="503"/>
              <a:ext cx="74" cy="29"/>
            </a:xfrm>
            <a:custGeom>
              <a:avLst/>
              <a:gdLst>
                <a:gd name="T0" fmla="*/ 0 w 219"/>
                <a:gd name="T1" fmla="*/ 87 h 87"/>
                <a:gd name="T2" fmla="*/ 0 w 219"/>
                <a:gd name="T3" fmla="*/ 0 h 87"/>
                <a:gd name="T4" fmla="*/ 219 w 219"/>
                <a:gd name="T5" fmla="*/ 15 h 87"/>
                <a:gd name="T6" fmla="*/ 219 w 219"/>
                <a:gd name="T7" fmla="*/ 81 h 87"/>
                <a:gd name="T8" fmla="*/ 0 w 219"/>
                <a:gd name="T9" fmla="*/ 87 h 87"/>
              </a:gdLst>
              <a:ahLst/>
              <a:cxnLst>
                <a:cxn ang="0">
                  <a:pos x="T0" y="T1"/>
                </a:cxn>
                <a:cxn ang="0">
                  <a:pos x="T2" y="T3"/>
                </a:cxn>
                <a:cxn ang="0">
                  <a:pos x="T4" y="T5"/>
                </a:cxn>
                <a:cxn ang="0">
                  <a:pos x="T6" y="T7"/>
                </a:cxn>
                <a:cxn ang="0">
                  <a:pos x="T8" y="T9"/>
                </a:cxn>
              </a:cxnLst>
              <a:rect l="0" t="0" r="r" b="b"/>
              <a:pathLst>
                <a:path w="219" h="87">
                  <a:moveTo>
                    <a:pt x="0" y="87"/>
                  </a:moveTo>
                  <a:lnTo>
                    <a:pt x="0" y="0"/>
                  </a:lnTo>
                  <a:lnTo>
                    <a:pt x="219" y="15"/>
                  </a:lnTo>
                  <a:lnTo>
                    <a:pt x="219" y="81"/>
                  </a:lnTo>
                  <a:lnTo>
                    <a:pt x="0" y="87"/>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46" name="Freeform 126"/>
            <p:cNvSpPr>
              <a:spLocks/>
            </p:cNvSpPr>
            <p:nvPr/>
          </p:nvSpPr>
          <p:spPr bwMode="auto">
            <a:xfrm flipH="1">
              <a:off x="2009" y="502"/>
              <a:ext cx="74" cy="29"/>
            </a:xfrm>
            <a:custGeom>
              <a:avLst/>
              <a:gdLst>
                <a:gd name="T0" fmla="*/ 0 w 219"/>
                <a:gd name="T1" fmla="*/ 87 h 87"/>
                <a:gd name="T2" fmla="*/ 0 w 219"/>
                <a:gd name="T3" fmla="*/ 0 h 87"/>
                <a:gd name="T4" fmla="*/ 219 w 219"/>
                <a:gd name="T5" fmla="*/ 15 h 87"/>
                <a:gd name="T6" fmla="*/ 219 w 219"/>
                <a:gd name="T7" fmla="*/ 81 h 87"/>
                <a:gd name="T8" fmla="*/ 0 w 219"/>
                <a:gd name="T9" fmla="*/ 87 h 87"/>
              </a:gdLst>
              <a:ahLst/>
              <a:cxnLst>
                <a:cxn ang="0">
                  <a:pos x="T0" y="T1"/>
                </a:cxn>
                <a:cxn ang="0">
                  <a:pos x="T2" y="T3"/>
                </a:cxn>
                <a:cxn ang="0">
                  <a:pos x="T4" y="T5"/>
                </a:cxn>
                <a:cxn ang="0">
                  <a:pos x="T6" y="T7"/>
                </a:cxn>
                <a:cxn ang="0">
                  <a:pos x="T8" y="T9"/>
                </a:cxn>
              </a:cxnLst>
              <a:rect l="0" t="0" r="r" b="b"/>
              <a:pathLst>
                <a:path w="219" h="87">
                  <a:moveTo>
                    <a:pt x="0" y="87"/>
                  </a:moveTo>
                  <a:lnTo>
                    <a:pt x="0" y="0"/>
                  </a:lnTo>
                  <a:lnTo>
                    <a:pt x="219" y="15"/>
                  </a:lnTo>
                  <a:lnTo>
                    <a:pt x="219" y="81"/>
                  </a:lnTo>
                  <a:lnTo>
                    <a:pt x="0" y="87"/>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47" name="Line 127"/>
            <p:cNvSpPr>
              <a:spLocks noChangeShapeType="1"/>
            </p:cNvSpPr>
            <p:nvPr/>
          </p:nvSpPr>
          <p:spPr bwMode="auto">
            <a:xfrm flipV="1">
              <a:off x="2646" y="516"/>
              <a:ext cx="94" cy="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48" name="Rectangle 128"/>
            <p:cNvSpPr>
              <a:spLocks noChangeArrowheads="1"/>
            </p:cNvSpPr>
            <p:nvPr/>
          </p:nvSpPr>
          <p:spPr bwMode="auto">
            <a:xfrm>
              <a:off x="2016" y="544"/>
              <a:ext cx="28"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49" name="Line 129"/>
            <p:cNvSpPr>
              <a:spLocks noChangeShapeType="1"/>
            </p:cNvSpPr>
            <p:nvPr/>
          </p:nvSpPr>
          <p:spPr bwMode="auto">
            <a:xfrm>
              <a:off x="1962" y="552"/>
              <a:ext cx="64"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50" name="Rectangle 130"/>
            <p:cNvSpPr>
              <a:spLocks noChangeArrowheads="1"/>
            </p:cNvSpPr>
            <p:nvPr/>
          </p:nvSpPr>
          <p:spPr bwMode="auto">
            <a:xfrm>
              <a:off x="2146" y="544"/>
              <a:ext cx="28"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51" name="Line 131"/>
            <p:cNvSpPr>
              <a:spLocks noChangeShapeType="1"/>
            </p:cNvSpPr>
            <p:nvPr/>
          </p:nvSpPr>
          <p:spPr bwMode="auto">
            <a:xfrm>
              <a:off x="2093" y="552"/>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52" name="Rectangle 132"/>
            <p:cNvSpPr>
              <a:spLocks noChangeArrowheads="1"/>
            </p:cNvSpPr>
            <p:nvPr/>
          </p:nvSpPr>
          <p:spPr bwMode="auto">
            <a:xfrm>
              <a:off x="2307" y="544"/>
              <a:ext cx="28"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53" name="Line 133"/>
            <p:cNvSpPr>
              <a:spLocks noChangeShapeType="1"/>
            </p:cNvSpPr>
            <p:nvPr/>
          </p:nvSpPr>
          <p:spPr bwMode="auto">
            <a:xfrm>
              <a:off x="2322" y="552"/>
              <a:ext cx="64"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54" name="Rectangle 134"/>
            <p:cNvSpPr>
              <a:spLocks noChangeArrowheads="1"/>
            </p:cNvSpPr>
            <p:nvPr/>
          </p:nvSpPr>
          <p:spPr bwMode="auto">
            <a:xfrm>
              <a:off x="2462" y="544"/>
              <a:ext cx="27"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55" name="Line 135"/>
            <p:cNvSpPr>
              <a:spLocks noChangeShapeType="1"/>
            </p:cNvSpPr>
            <p:nvPr/>
          </p:nvSpPr>
          <p:spPr bwMode="auto">
            <a:xfrm>
              <a:off x="2477" y="552"/>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56" name="Rectangle 136"/>
            <p:cNvSpPr>
              <a:spLocks noChangeArrowheads="1"/>
            </p:cNvSpPr>
            <p:nvPr/>
          </p:nvSpPr>
          <p:spPr bwMode="auto">
            <a:xfrm>
              <a:off x="2597" y="543"/>
              <a:ext cx="28" cy="21"/>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57" name="Line 137"/>
            <p:cNvSpPr>
              <a:spLocks noChangeShapeType="1"/>
            </p:cNvSpPr>
            <p:nvPr/>
          </p:nvSpPr>
          <p:spPr bwMode="auto">
            <a:xfrm>
              <a:off x="2612" y="552"/>
              <a:ext cx="64"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58" name="Group 138"/>
          <p:cNvGrpSpPr>
            <a:grpSpLocks/>
          </p:cNvGrpSpPr>
          <p:nvPr/>
        </p:nvGrpSpPr>
        <p:grpSpPr bwMode="auto">
          <a:xfrm>
            <a:off x="5040313" y="603250"/>
            <a:ext cx="1716087" cy="315913"/>
            <a:chOff x="1784" y="657"/>
            <a:chExt cx="1081" cy="199"/>
          </a:xfrm>
        </p:grpSpPr>
        <p:sp>
          <p:nvSpPr>
            <p:cNvPr id="5259" name="Line 139"/>
            <p:cNvSpPr>
              <a:spLocks noChangeShapeType="1"/>
            </p:cNvSpPr>
            <p:nvPr/>
          </p:nvSpPr>
          <p:spPr bwMode="auto">
            <a:xfrm flipV="1">
              <a:off x="1963" y="786"/>
              <a:ext cx="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0" name="Freeform 140"/>
            <p:cNvSpPr>
              <a:spLocks/>
            </p:cNvSpPr>
            <p:nvPr/>
          </p:nvSpPr>
          <p:spPr bwMode="auto">
            <a:xfrm>
              <a:off x="1784" y="799"/>
              <a:ext cx="1081" cy="57"/>
            </a:xfrm>
            <a:custGeom>
              <a:avLst/>
              <a:gdLst>
                <a:gd name="T0" fmla="*/ 22 w 2277"/>
                <a:gd name="T1" fmla="*/ 0 h 120"/>
                <a:gd name="T2" fmla="*/ 3 w 2277"/>
                <a:gd name="T3" fmla="*/ 65 h 120"/>
                <a:gd name="T4" fmla="*/ 1 w 2277"/>
                <a:gd name="T5" fmla="*/ 106 h 120"/>
                <a:gd name="T6" fmla="*/ 13 w 2277"/>
                <a:gd name="T7" fmla="*/ 120 h 120"/>
                <a:gd name="T8" fmla="*/ 2277 w 2277"/>
                <a:gd name="T9" fmla="*/ 120 h 120"/>
                <a:gd name="T10" fmla="*/ 2265 w 2277"/>
                <a:gd name="T11" fmla="*/ 84 h 120"/>
                <a:gd name="T12" fmla="*/ 2253 w 2277"/>
                <a:gd name="T13" fmla="*/ 36 h 120"/>
                <a:gd name="T14" fmla="*/ 2253 w 2277"/>
                <a:gd name="T15" fmla="*/ 0 h 120"/>
                <a:gd name="T16" fmla="*/ 22 w 2277"/>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7" h="120">
                  <a:moveTo>
                    <a:pt x="22" y="0"/>
                  </a:moveTo>
                  <a:lnTo>
                    <a:pt x="3" y="65"/>
                  </a:lnTo>
                  <a:cubicBezTo>
                    <a:pt x="0" y="83"/>
                    <a:pt x="0" y="97"/>
                    <a:pt x="1" y="106"/>
                  </a:cubicBezTo>
                  <a:lnTo>
                    <a:pt x="13" y="120"/>
                  </a:lnTo>
                  <a:lnTo>
                    <a:pt x="2277" y="120"/>
                  </a:lnTo>
                  <a:lnTo>
                    <a:pt x="2265" y="84"/>
                  </a:lnTo>
                  <a:lnTo>
                    <a:pt x="2253" y="36"/>
                  </a:lnTo>
                  <a:lnTo>
                    <a:pt x="2253" y="0"/>
                  </a:lnTo>
                  <a:lnTo>
                    <a:pt x="22" y="0"/>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1" name="Freeform 141"/>
            <p:cNvSpPr>
              <a:spLocks/>
            </p:cNvSpPr>
            <p:nvPr/>
          </p:nvSpPr>
          <p:spPr bwMode="auto">
            <a:xfrm>
              <a:off x="2132" y="774"/>
              <a:ext cx="171" cy="23"/>
            </a:xfrm>
            <a:custGeom>
              <a:avLst/>
              <a:gdLst>
                <a:gd name="T0" fmla="*/ 0 w 534"/>
                <a:gd name="T1" fmla="*/ 72 h 72"/>
                <a:gd name="T2" fmla="*/ 0 w 534"/>
                <a:gd name="T3" fmla="*/ 9 h 72"/>
                <a:gd name="T4" fmla="*/ 534 w 534"/>
                <a:gd name="T5" fmla="*/ 0 h 72"/>
                <a:gd name="T6" fmla="*/ 528 w 534"/>
                <a:gd name="T7" fmla="*/ 69 h 72"/>
                <a:gd name="T8" fmla="*/ 0 w 534"/>
                <a:gd name="T9" fmla="*/ 72 h 72"/>
              </a:gdLst>
              <a:ahLst/>
              <a:cxnLst>
                <a:cxn ang="0">
                  <a:pos x="T0" y="T1"/>
                </a:cxn>
                <a:cxn ang="0">
                  <a:pos x="T2" y="T3"/>
                </a:cxn>
                <a:cxn ang="0">
                  <a:pos x="T4" y="T5"/>
                </a:cxn>
                <a:cxn ang="0">
                  <a:pos x="T6" y="T7"/>
                </a:cxn>
                <a:cxn ang="0">
                  <a:pos x="T8" y="T9"/>
                </a:cxn>
              </a:cxnLst>
              <a:rect l="0" t="0" r="r" b="b"/>
              <a:pathLst>
                <a:path w="534" h="72">
                  <a:moveTo>
                    <a:pt x="0" y="72"/>
                  </a:moveTo>
                  <a:lnTo>
                    <a:pt x="0" y="9"/>
                  </a:lnTo>
                  <a:lnTo>
                    <a:pt x="534" y="0"/>
                  </a:lnTo>
                  <a:lnTo>
                    <a:pt x="528" y="69"/>
                  </a:lnTo>
                  <a:lnTo>
                    <a:pt x="0" y="72"/>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2" name="Rectangle 142"/>
            <p:cNvSpPr>
              <a:spLocks noChangeArrowheads="1"/>
            </p:cNvSpPr>
            <p:nvPr/>
          </p:nvSpPr>
          <p:spPr bwMode="auto">
            <a:xfrm>
              <a:off x="2140" y="741"/>
              <a:ext cx="47" cy="33"/>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63" name="Rectangle 143"/>
            <p:cNvSpPr>
              <a:spLocks noChangeArrowheads="1"/>
            </p:cNvSpPr>
            <p:nvPr/>
          </p:nvSpPr>
          <p:spPr bwMode="auto">
            <a:xfrm>
              <a:off x="2506" y="738"/>
              <a:ext cx="77" cy="58"/>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64" name="Rectangle 144"/>
            <p:cNvSpPr>
              <a:spLocks noChangeArrowheads="1"/>
            </p:cNvSpPr>
            <p:nvPr/>
          </p:nvSpPr>
          <p:spPr bwMode="auto">
            <a:xfrm>
              <a:off x="2301" y="658"/>
              <a:ext cx="33" cy="13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65" name="Rectangle 145"/>
            <p:cNvSpPr>
              <a:spLocks noChangeArrowheads="1"/>
            </p:cNvSpPr>
            <p:nvPr/>
          </p:nvSpPr>
          <p:spPr bwMode="auto">
            <a:xfrm>
              <a:off x="2377" y="658"/>
              <a:ext cx="33" cy="13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66" name="Rectangle 146"/>
            <p:cNvSpPr>
              <a:spLocks noChangeArrowheads="1"/>
            </p:cNvSpPr>
            <p:nvPr/>
          </p:nvSpPr>
          <p:spPr bwMode="auto">
            <a:xfrm>
              <a:off x="2459" y="657"/>
              <a:ext cx="33" cy="13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67" name="Freeform 147"/>
            <p:cNvSpPr>
              <a:spLocks/>
            </p:cNvSpPr>
            <p:nvPr/>
          </p:nvSpPr>
          <p:spPr bwMode="auto">
            <a:xfrm>
              <a:off x="2586" y="771"/>
              <a:ext cx="70" cy="28"/>
            </a:xfrm>
            <a:custGeom>
              <a:avLst/>
              <a:gdLst>
                <a:gd name="T0" fmla="*/ 0 w 219"/>
                <a:gd name="T1" fmla="*/ 87 h 87"/>
                <a:gd name="T2" fmla="*/ 0 w 219"/>
                <a:gd name="T3" fmla="*/ 0 h 87"/>
                <a:gd name="T4" fmla="*/ 219 w 219"/>
                <a:gd name="T5" fmla="*/ 15 h 87"/>
                <a:gd name="T6" fmla="*/ 219 w 219"/>
                <a:gd name="T7" fmla="*/ 81 h 87"/>
                <a:gd name="T8" fmla="*/ 0 w 219"/>
                <a:gd name="T9" fmla="*/ 87 h 87"/>
              </a:gdLst>
              <a:ahLst/>
              <a:cxnLst>
                <a:cxn ang="0">
                  <a:pos x="T0" y="T1"/>
                </a:cxn>
                <a:cxn ang="0">
                  <a:pos x="T2" y="T3"/>
                </a:cxn>
                <a:cxn ang="0">
                  <a:pos x="T4" y="T5"/>
                </a:cxn>
                <a:cxn ang="0">
                  <a:pos x="T6" y="T7"/>
                </a:cxn>
                <a:cxn ang="0">
                  <a:pos x="T8" y="T9"/>
                </a:cxn>
              </a:cxnLst>
              <a:rect l="0" t="0" r="r" b="b"/>
              <a:pathLst>
                <a:path w="219" h="87">
                  <a:moveTo>
                    <a:pt x="0" y="87"/>
                  </a:moveTo>
                  <a:lnTo>
                    <a:pt x="0" y="0"/>
                  </a:lnTo>
                  <a:lnTo>
                    <a:pt x="219" y="15"/>
                  </a:lnTo>
                  <a:lnTo>
                    <a:pt x="219" y="81"/>
                  </a:lnTo>
                  <a:lnTo>
                    <a:pt x="0" y="87"/>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8" name="Freeform 148"/>
            <p:cNvSpPr>
              <a:spLocks/>
            </p:cNvSpPr>
            <p:nvPr/>
          </p:nvSpPr>
          <p:spPr bwMode="auto">
            <a:xfrm flipH="1">
              <a:off x="2051" y="771"/>
              <a:ext cx="70" cy="27"/>
            </a:xfrm>
            <a:custGeom>
              <a:avLst/>
              <a:gdLst>
                <a:gd name="T0" fmla="*/ 0 w 219"/>
                <a:gd name="T1" fmla="*/ 87 h 87"/>
                <a:gd name="T2" fmla="*/ 0 w 219"/>
                <a:gd name="T3" fmla="*/ 0 h 87"/>
                <a:gd name="T4" fmla="*/ 219 w 219"/>
                <a:gd name="T5" fmla="*/ 15 h 87"/>
                <a:gd name="T6" fmla="*/ 219 w 219"/>
                <a:gd name="T7" fmla="*/ 81 h 87"/>
                <a:gd name="T8" fmla="*/ 0 w 219"/>
                <a:gd name="T9" fmla="*/ 87 h 87"/>
              </a:gdLst>
              <a:ahLst/>
              <a:cxnLst>
                <a:cxn ang="0">
                  <a:pos x="T0" y="T1"/>
                </a:cxn>
                <a:cxn ang="0">
                  <a:pos x="T2" y="T3"/>
                </a:cxn>
                <a:cxn ang="0">
                  <a:pos x="T4" y="T5"/>
                </a:cxn>
                <a:cxn ang="0">
                  <a:pos x="T6" y="T7"/>
                </a:cxn>
                <a:cxn ang="0">
                  <a:pos x="T8" y="T9"/>
                </a:cxn>
              </a:cxnLst>
              <a:rect l="0" t="0" r="r" b="b"/>
              <a:pathLst>
                <a:path w="219" h="87">
                  <a:moveTo>
                    <a:pt x="0" y="87"/>
                  </a:moveTo>
                  <a:lnTo>
                    <a:pt x="0" y="0"/>
                  </a:lnTo>
                  <a:lnTo>
                    <a:pt x="219" y="15"/>
                  </a:lnTo>
                  <a:lnTo>
                    <a:pt x="219" y="81"/>
                  </a:lnTo>
                  <a:lnTo>
                    <a:pt x="0" y="87"/>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9" name="Line 149"/>
            <p:cNvSpPr>
              <a:spLocks noChangeShapeType="1"/>
            </p:cNvSpPr>
            <p:nvPr/>
          </p:nvSpPr>
          <p:spPr bwMode="auto">
            <a:xfrm flipV="1">
              <a:off x="2657" y="784"/>
              <a:ext cx="89" cy="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0" name="Rectangle 150"/>
            <p:cNvSpPr>
              <a:spLocks noChangeArrowheads="1"/>
            </p:cNvSpPr>
            <p:nvPr/>
          </p:nvSpPr>
          <p:spPr bwMode="auto">
            <a:xfrm>
              <a:off x="2057" y="810"/>
              <a:ext cx="28" cy="1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71" name="Line 151"/>
            <p:cNvSpPr>
              <a:spLocks noChangeShapeType="1"/>
            </p:cNvSpPr>
            <p:nvPr/>
          </p:nvSpPr>
          <p:spPr bwMode="auto">
            <a:xfrm>
              <a:off x="2007" y="818"/>
              <a:ext cx="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2" name="Rectangle 152"/>
            <p:cNvSpPr>
              <a:spLocks noChangeArrowheads="1"/>
            </p:cNvSpPr>
            <p:nvPr/>
          </p:nvSpPr>
          <p:spPr bwMode="auto">
            <a:xfrm>
              <a:off x="2181" y="810"/>
              <a:ext cx="27" cy="1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73" name="Line 153"/>
            <p:cNvSpPr>
              <a:spLocks noChangeShapeType="1"/>
            </p:cNvSpPr>
            <p:nvPr/>
          </p:nvSpPr>
          <p:spPr bwMode="auto">
            <a:xfrm>
              <a:off x="2131" y="818"/>
              <a:ext cx="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4" name="Rectangle 154"/>
            <p:cNvSpPr>
              <a:spLocks noChangeArrowheads="1"/>
            </p:cNvSpPr>
            <p:nvPr/>
          </p:nvSpPr>
          <p:spPr bwMode="auto">
            <a:xfrm>
              <a:off x="2334" y="810"/>
              <a:ext cx="27" cy="1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75" name="Line 155"/>
            <p:cNvSpPr>
              <a:spLocks noChangeShapeType="1"/>
            </p:cNvSpPr>
            <p:nvPr/>
          </p:nvSpPr>
          <p:spPr bwMode="auto">
            <a:xfrm>
              <a:off x="2348" y="818"/>
              <a:ext cx="6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6" name="Rectangle 156"/>
            <p:cNvSpPr>
              <a:spLocks noChangeArrowheads="1"/>
            </p:cNvSpPr>
            <p:nvPr/>
          </p:nvSpPr>
          <p:spPr bwMode="auto">
            <a:xfrm>
              <a:off x="2481" y="810"/>
              <a:ext cx="27" cy="1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77" name="Line 157"/>
            <p:cNvSpPr>
              <a:spLocks noChangeShapeType="1"/>
            </p:cNvSpPr>
            <p:nvPr/>
          </p:nvSpPr>
          <p:spPr bwMode="auto">
            <a:xfrm>
              <a:off x="2496" y="818"/>
              <a:ext cx="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8" name="Rectangle 158"/>
            <p:cNvSpPr>
              <a:spLocks noChangeArrowheads="1"/>
            </p:cNvSpPr>
            <p:nvPr/>
          </p:nvSpPr>
          <p:spPr bwMode="auto">
            <a:xfrm>
              <a:off x="2610" y="809"/>
              <a:ext cx="27"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79" name="Line 159"/>
            <p:cNvSpPr>
              <a:spLocks noChangeShapeType="1"/>
            </p:cNvSpPr>
            <p:nvPr/>
          </p:nvSpPr>
          <p:spPr bwMode="auto">
            <a:xfrm>
              <a:off x="2624" y="818"/>
              <a:ext cx="6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80" name="Group 160"/>
          <p:cNvGrpSpPr>
            <a:grpSpLocks/>
          </p:cNvGrpSpPr>
          <p:nvPr/>
        </p:nvGrpSpPr>
        <p:grpSpPr bwMode="auto">
          <a:xfrm>
            <a:off x="5080000" y="1296988"/>
            <a:ext cx="1635125" cy="285750"/>
            <a:chOff x="1844" y="884"/>
            <a:chExt cx="1030" cy="180"/>
          </a:xfrm>
        </p:grpSpPr>
        <p:sp>
          <p:nvSpPr>
            <p:cNvPr id="5281" name="Freeform 161"/>
            <p:cNvSpPr>
              <a:spLocks/>
            </p:cNvSpPr>
            <p:nvPr/>
          </p:nvSpPr>
          <p:spPr bwMode="auto">
            <a:xfrm>
              <a:off x="1844" y="1014"/>
              <a:ext cx="1030" cy="50"/>
            </a:xfrm>
            <a:custGeom>
              <a:avLst/>
              <a:gdLst>
                <a:gd name="T0" fmla="*/ 0 w 2952"/>
                <a:gd name="T1" fmla="*/ 126 h 144"/>
                <a:gd name="T2" fmla="*/ 60 w 2952"/>
                <a:gd name="T3" fmla="*/ 66 h 144"/>
                <a:gd name="T4" fmla="*/ 660 w 2952"/>
                <a:gd name="T5" fmla="*/ 66 h 144"/>
                <a:gd name="T6" fmla="*/ 660 w 2952"/>
                <a:gd name="T7" fmla="*/ 18 h 144"/>
                <a:gd name="T8" fmla="*/ 2748 w 2952"/>
                <a:gd name="T9" fmla="*/ 30 h 144"/>
                <a:gd name="T10" fmla="*/ 2814 w 2952"/>
                <a:gd name="T11" fmla="*/ 0 h 144"/>
                <a:gd name="T12" fmla="*/ 2934 w 2952"/>
                <a:gd name="T13" fmla="*/ 6 h 144"/>
                <a:gd name="T14" fmla="*/ 2928 w 2952"/>
                <a:gd name="T15" fmla="*/ 72 h 144"/>
                <a:gd name="T16" fmla="*/ 2952 w 2952"/>
                <a:gd name="T17" fmla="*/ 144 h 144"/>
                <a:gd name="T18" fmla="*/ 0 w 2952"/>
                <a:gd name="T19" fmla="*/ 12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52" h="144">
                  <a:moveTo>
                    <a:pt x="0" y="126"/>
                  </a:moveTo>
                  <a:lnTo>
                    <a:pt x="60" y="66"/>
                  </a:lnTo>
                  <a:lnTo>
                    <a:pt x="660" y="66"/>
                  </a:lnTo>
                  <a:lnTo>
                    <a:pt x="660" y="18"/>
                  </a:lnTo>
                  <a:lnTo>
                    <a:pt x="2748" y="30"/>
                  </a:lnTo>
                  <a:lnTo>
                    <a:pt x="2814" y="0"/>
                  </a:lnTo>
                  <a:lnTo>
                    <a:pt x="2934" y="6"/>
                  </a:lnTo>
                  <a:lnTo>
                    <a:pt x="2928" y="72"/>
                  </a:lnTo>
                  <a:lnTo>
                    <a:pt x="2952" y="144"/>
                  </a:lnTo>
                  <a:lnTo>
                    <a:pt x="0" y="126"/>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82" name="Freeform 162"/>
            <p:cNvSpPr>
              <a:spLocks/>
            </p:cNvSpPr>
            <p:nvPr/>
          </p:nvSpPr>
          <p:spPr bwMode="auto">
            <a:xfrm>
              <a:off x="2076" y="966"/>
              <a:ext cx="530" cy="56"/>
            </a:xfrm>
            <a:custGeom>
              <a:avLst/>
              <a:gdLst>
                <a:gd name="T0" fmla="*/ 0 w 1518"/>
                <a:gd name="T1" fmla="*/ 150 h 162"/>
                <a:gd name="T2" fmla="*/ 0 w 1518"/>
                <a:gd name="T3" fmla="*/ 78 h 162"/>
                <a:gd name="T4" fmla="*/ 1068 w 1518"/>
                <a:gd name="T5" fmla="*/ 84 h 162"/>
                <a:gd name="T6" fmla="*/ 1098 w 1518"/>
                <a:gd name="T7" fmla="*/ 30 h 162"/>
                <a:gd name="T8" fmla="*/ 1308 w 1518"/>
                <a:gd name="T9" fmla="*/ 36 h 162"/>
                <a:gd name="T10" fmla="*/ 1314 w 1518"/>
                <a:gd name="T11" fmla="*/ 0 h 162"/>
                <a:gd name="T12" fmla="*/ 1518 w 1518"/>
                <a:gd name="T13" fmla="*/ 6 h 162"/>
                <a:gd name="T14" fmla="*/ 1506 w 1518"/>
                <a:gd name="T15" fmla="*/ 78 h 162"/>
                <a:gd name="T16" fmla="*/ 1464 w 1518"/>
                <a:gd name="T17" fmla="*/ 78 h 162"/>
                <a:gd name="T18" fmla="*/ 1464 w 1518"/>
                <a:gd name="T19" fmla="*/ 162 h 162"/>
                <a:gd name="T20" fmla="*/ 0 w 1518"/>
                <a:gd name="T21" fmla="*/ 15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18" h="162">
                  <a:moveTo>
                    <a:pt x="0" y="150"/>
                  </a:moveTo>
                  <a:lnTo>
                    <a:pt x="0" y="78"/>
                  </a:lnTo>
                  <a:lnTo>
                    <a:pt x="1068" y="84"/>
                  </a:lnTo>
                  <a:lnTo>
                    <a:pt x="1098" y="30"/>
                  </a:lnTo>
                  <a:lnTo>
                    <a:pt x="1308" y="36"/>
                  </a:lnTo>
                  <a:lnTo>
                    <a:pt x="1314" y="0"/>
                  </a:lnTo>
                  <a:lnTo>
                    <a:pt x="1518" y="6"/>
                  </a:lnTo>
                  <a:lnTo>
                    <a:pt x="1506" y="78"/>
                  </a:lnTo>
                  <a:lnTo>
                    <a:pt x="1464" y="78"/>
                  </a:lnTo>
                  <a:lnTo>
                    <a:pt x="1464" y="162"/>
                  </a:lnTo>
                  <a:lnTo>
                    <a:pt x="0" y="15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83" name="Rectangle 163"/>
            <p:cNvSpPr>
              <a:spLocks noChangeArrowheads="1"/>
            </p:cNvSpPr>
            <p:nvPr/>
          </p:nvSpPr>
          <p:spPr bwMode="auto">
            <a:xfrm>
              <a:off x="1997" y="1014"/>
              <a:ext cx="73" cy="21"/>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4" name="Rectangle 164"/>
            <p:cNvSpPr>
              <a:spLocks noChangeArrowheads="1"/>
            </p:cNvSpPr>
            <p:nvPr/>
          </p:nvSpPr>
          <p:spPr bwMode="auto">
            <a:xfrm>
              <a:off x="2598" y="1001"/>
              <a:ext cx="73" cy="21"/>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5" name="Rectangle 165"/>
            <p:cNvSpPr>
              <a:spLocks noChangeArrowheads="1"/>
            </p:cNvSpPr>
            <p:nvPr/>
          </p:nvSpPr>
          <p:spPr bwMode="auto">
            <a:xfrm>
              <a:off x="2428" y="1001"/>
              <a:ext cx="55" cy="1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6" name="Rectangle 166"/>
            <p:cNvSpPr>
              <a:spLocks noChangeArrowheads="1"/>
            </p:cNvSpPr>
            <p:nvPr/>
          </p:nvSpPr>
          <p:spPr bwMode="auto">
            <a:xfrm>
              <a:off x="2150" y="1001"/>
              <a:ext cx="54" cy="19"/>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7" name="Rectangle 167"/>
            <p:cNvSpPr>
              <a:spLocks noChangeArrowheads="1"/>
            </p:cNvSpPr>
            <p:nvPr/>
          </p:nvSpPr>
          <p:spPr bwMode="auto">
            <a:xfrm>
              <a:off x="2332" y="890"/>
              <a:ext cx="29" cy="105"/>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8" name="Rectangle 168"/>
            <p:cNvSpPr>
              <a:spLocks noChangeArrowheads="1"/>
            </p:cNvSpPr>
            <p:nvPr/>
          </p:nvSpPr>
          <p:spPr bwMode="auto">
            <a:xfrm>
              <a:off x="2466" y="884"/>
              <a:ext cx="29" cy="92"/>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9" name="Line 169"/>
            <p:cNvSpPr>
              <a:spLocks noChangeShapeType="1"/>
            </p:cNvSpPr>
            <p:nvPr/>
          </p:nvSpPr>
          <p:spPr bwMode="auto">
            <a:xfrm>
              <a:off x="2671" y="1007"/>
              <a:ext cx="5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0" name="Line 170"/>
            <p:cNvSpPr>
              <a:spLocks noChangeShapeType="1"/>
            </p:cNvSpPr>
            <p:nvPr/>
          </p:nvSpPr>
          <p:spPr bwMode="auto">
            <a:xfrm>
              <a:off x="1943" y="1024"/>
              <a:ext cx="5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1" name="Line 171"/>
            <p:cNvSpPr>
              <a:spLocks noChangeShapeType="1"/>
            </p:cNvSpPr>
            <p:nvPr/>
          </p:nvSpPr>
          <p:spPr bwMode="auto">
            <a:xfrm>
              <a:off x="2097" y="1007"/>
              <a:ext cx="5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2" name="Line 172"/>
            <p:cNvSpPr>
              <a:spLocks noChangeShapeType="1"/>
            </p:cNvSpPr>
            <p:nvPr/>
          </p:nvSpPr>
          <p:spPr bwMode="auto">
            <a:xfrm>
              <a:off x="2485" y="1010"/>
              <a:ext cx="5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93" name="Group 173"/>
          <p:cNvGrpSpPr>
            <a:grpSpLocks/>
          </p:cNvGrpSpPr>
          <p:nvPr/>
        </p:nvGrpSpPr>
        <p:grpSpPr bwMode="auto">
          <a:xfrm>
            <a:off x="5126038" y="2005013"/>
            <a:ext cx="1543050" cy="222250"/>
            <a:chOff x="1900" y="1188"/>
            <a:chExt cx="972" cy="140"/>
          </a:xfrm>
        </p:grpSpPr>
        <p:sp>
          <p:nvSpPr>
            <p:cNvPr id="5294" name="Freeform 174"/>
            <p:cNvSpPr>
              <a:spLocks/>
            </p:cNvSpPr>
            <p:nvPr/>
          </p:nvSpPr>
          <p:spPr bwMode="auto">
            <a:xfrm>
              <a:off x="1900" y="1232"/>
              <a:ext cx="972" cy="96"/>
            </a:xfrm>
            <a:custGeom>
              <a:avLst/>
              <a:gdLst>
                <a:gd name="T0" fmla="*/ 0 w 2752"/>
                <a:gd name="T1" fmla="*/ 272 h 272"/>
                <a:gd name="T2" fmla="*/ 52 w 2752"/>
                <a:gd name="T3" fmla="*/ 180 h 272"/>
                <a:gd name="T4" fmla="*/ 868 w 2752"/>
                <a:gd name="T5" fmla="*/ 180 h 272"/>
                <a:gd name="T6" fmla="*/ 864 w 2752"/>
                <a:gd name="T7" fmla="*/ 0 h 272"/>
                <a:gd name="T8" fmla="*/ 1918 w 2752"/>
                <a:gd name="T9" fmla="*/ 6 h 272"/>
                <a:gd name="T10" fmla="*/ 1924 w 2752"/>
                <a:gd name="T11" fmla="*/ 180 h 272"/>
                <a:gd name="T12" fmla="*/ 2716 w 2752"/>
                <a:gd name="T13" fmla="*/ 174 h 272"/>
                <a:gd name="T14" fmla="*/ 2752 w 2752"/>
                <a:gd name="T15" fmla="*/ 270 h 272"/>
                <a:gd name="T16" fmla="*/ 0 w 2752"/>
                <a:gd name="T17"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52" h="272">
                  <a:moveTo>
                    <a:pt x="0" y="272"/>
                  </a:moveTo>
                  <a:lnTo>
                    <a:pt x="52" y="180"/>
                  </a:lnTo>
                  <a:lnTo>
                    <a:pt x="868" y="180"/>
                  </a:lnTo>
                  <a:lnTo>
                    <a:pt x="864" y="0"/>
                  </a:lnTo>
                  <a:lnTo>
                    <a:pt x="1918" y="6"/>
                  </a:lnTo>
                  <a:lnTo>
                    <a:pt x="1924" y="180"/>
                  </a:lnTo>
                  <a:lnTo>
                    <a:pt x="2716" y="174"/>
                  </a:lnTo>
                  <a:lnTo>
                    <a:pt x="2752" y="270"/>
                  </a:lnTo>
                  <a:lnTo>
                    <a:pt x="0" y="272"/>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5" name="Rectangle 175"/>
            <p:cNvSpPr>
              <a:spLocks noChangeArrowheads="1"/>
            </p:cNvSpPr>
            <p:nvPr/>
          </p:nvSpPr>
          <p:spPr bwMode="auto">
            <a:xfrm>
              <a:off x="2204" y="1232"/>
              <a:ext cx="376" cy="62"/>
            </a:xfrm>
            <a:prstGeom prst="rect">
              <a:avLst/>
            </a:prstGeom>
            <a:solidFill>
              <a:srgbClr val="3366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96" name="Line 176"/>
            <p:cNvSpPr>
              <a:spLocks noChangeShapeType="1"/>
            </p:cNvSpPr>
            <p:nvPr/>
          </p:nvSpPr>
          <p:spPr bwMode="auto">
            <a:xfrm flipV="1">
              <a:off x="2675" y="1268"/>
              <a:ext cx="61" cy="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7" name="Line 177"/>
            <p:cNvSpPr>
              <a:spLocks noChangeShapeType="1"/>
            </p:cNvSpPr>
            <p:nvPr/>
          </p:nvSpPr>
          <p:spPr bwMode="auto">
            <a:xfrm>
              <a:off x="2052" y="1268"/>
              <a:ext cx="61" cy="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8" name="Freeform 178"/>
            <p:cNvSpPr>
              <a:spLocks/>
            </p:cNvSpPr>
            <p:nvPr/>
          </p:nvSpPr>
          <p:spPr bwMode="auto">
            <a:xfrm>
              <a:off x="2099" y="1260"/>
              <a:ext cx="101" cy="36"/>
            </a:xfrm>
            <a:custGeom>
              <a:avLst/>
              <a:gdLst>
                <a:gd name="T0" fmla="*/ 0 w 286"/>
                <a:gd name="T1" fmla="*/ 100 h 100"/>
                <a:gd name="T2" fmla="*/ 4 w 286"/>
                <a:gd name="T3" fmla="*/ 36 h 100"/>
                <a:gd name="T4" fmla="*/ 58 w 286"/>
                <a:gd name="T5" fmla="*/ 0 h 100"/>
                <a:gd name="T6" fmla="*/ 232 w 286"/>
                <a:gd name="T7" fmla="*/ 0 h 100"/>
                <a:gd name="T8" fmla="*/ 286 w 286"/>
                <a:gd name="T9" fmla="*/ 30 h 100"/>
                <a:gd name="T10" fmla="*/ 286 w 286"/>
                <a:gd name="T11" fmla="*/ 96 h 100"/>
                <a:gd name="T12" fmla="*/ 0 w 286"/>
                <a:gd name="T13" fmla="*/ 100 h 100"/>
              </a:gdLst>
              <a:ahLst/>
              <a:cxnLst>
                <a:cxn ang="0">
                  <a:pos x="T0" y="T1"/>
                </a:cxn>
                <a:cxn ang="0">
                  <a:pos x="T2" y="T3"/>
                </a:cxn>
                <a:cxn ang="0">
                  <a:pos x="T4" y="T5"/>
                </a:cxn>
                <a:cxn ang="0">
                  <a:pos x="T6" y="T7"/>
                </a:cxn>
                <a:cxn ang="0">
                  <a:pos x="T8" y="T9"/>
                </a:cxn>
                <a:cxn ang="0">
                  <a:pos x="T10" y="T11"/>
                </a:cxn>
                <a:cxn ang="0">
                  <a:pos x="T12" y="T13"/>
                </a:cxn>
              </a:cxnLst>
              <a:rect l="0" t="0" r="r" b="b"/>
              <a:pathLst>
                <a:path w="286" h="100">
                  <a:moveTo>
                    <a:pt x="0" y="100"/>
                  </a:moveTo>
                  <a:lnTo>
                    <a:pt x="4" y="36"/>
                  </a:lnTo>
                  <a:lnTo>
                    <a:pt x="58" y="0"/>
                  </a:lnTo>
                  <a:lnTo>
                    <a:pt x="232" y="0"/>
                  </a:lnTo>
                  <a:lnTo>
                    <a:pt x="286" y="30"/>
                  </a:lnTo>
                  <a:lnTo>
                    <a:pt x="286" y="96"/>
                  </a:lnTo>
                  <a:lnTo>
                    <a:pt x="0" y="10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9" name="Freeform 179"/>
            <p:cNvSpPr>
              <a:spLocks/>
            </p:cNvSpPr>
            <p:nvPr/>
          </p:nvSpPr>
          <p:spPr bwMode="auto">
            <a:xfrm>
              <a:off x="2581" y="1262"/>
              <a:ext cx="100" cy="34"/>
            </a:xfrm>
            <a:custGeom>
              <a:avLst/>
              <a:gdLst>
                <a:gd name="T0" fmla="*/ 0 w 284"/>
                <a:gd name="T1" fmla="*/ 96 h 96"/>
                <a:gd name="T2" fmla="*/ 2 w 284"/>
                <a:gd name="T3" fmla="*/ 36 h 96"/>
                <a:gd name="T4" fmla="*/ 56 w 284"/>
                <a:gd name="T5" fmla="*/ 0 h 96"/>
                <a:gd name="T6" fmla="*/ 230 w 284"/>
                <a:gd name="T7" fmla="*/ 0 h 96"/>
                <a:gd name="T8" fmla="*/ 284 w 284"/>
                <a:gd name="T9" fmla="*/ 30 h 96"/>
                <a:gd name="T10" fmla="*/ 284 w 284"/>
                <a:gd name="T11" fmla="*/ 96 h 96"/>
                <a:gd name="T12" fmla="*/ 0 w 284"/>
                <a:gd name="T13" fmla="*/ 96 h 96"/>
              </a:gdLst>
              <a:ahLst/>
              <a:cxnLst>
                <a:cxn ang="0">
                  <a:pos x="T0" y="T1"/>
                </a:cxn>
                <a:cxn ang="0">
                  <a:pos x="T2" y="T3"/>
                </a:cxn>
                <a:cxn ang="0">
                  <a:pos x="T4" y="T5"/>
                </a:cxn>
                <a:cxn ang="0">
                  <a:pos x="T6" y="T7"/>
                </a:cxn>
                <a:cxn ang="0">
                  <a:pos x="T8" y="T9"/>
                </a:cxn>
                <a:cxn ang="0">
                  <a:pos x="T10" y="T11"/>
                </a:cxn>
                <a:cxn ang="0">
                  <a:pos x="T12" y="T13"/>
                </a:cxn>
              </a:cxnLst>
              <a:rect l="0" t="0" r="r" b="b"/>
              <a:pathLst>
                <a:path w="284" h="96">
                  <a:moveTo>
                    <a:pt x="0" y="96"/>
                  </a:moveTo>
                  <a:lnTo>
                    <a:pt x="2" y="36"/>
                  </a:lnTo>
                  <a:lnTo>
                    <a:pt x="56" y="0"/>
                  </a:lnTo>
                  <a:lnTo>
                    <a:pt x="230" y="0"/>
                  </a:lnTo>
                  <a:lnTo>
                    <a:pt x="284" y="30"/>
                  </a:lnTo>
                  <a:lnTo>
                    <a:pt x="284" y="96"/>
                  </a:lnTo>
                  <a:lnTo>
                    <a:pt x="0" y="9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0" name="Freeform 180"/>
            <p:cNvSpPr>
              <a:spLocks/>
            </p:cNvSpPr>
            <p:nvPr/>
          </p:nvSpPr>
          <p:spPr bwMode="auto">
            <a:xfrm>
              <a:off x="2303" y="1265"/>
              <a:ext cx="84" cy="26"/>
            </a:xfrm>
            <a:custGeom>
              <a:avLst/>
              <a:gdLst>
                <a:gd name="T0" fmla="*/ 0 w 238"/>
                <a:gd name="T1" fmla="*/ 76 h 76"/>
                <a:gd name="T2" fmla="*/ 44 w 238"/>
                <a:gd name="T3" fmla="*/ 0 h 76"/>
                <a:gd name="T4" fmla="*/ 232 w 238"/>
                <a:gd name="T5" fmla="*/ 4 h 76"/>
                <a:gd name="T6" fmla="*/ 238 w 238"/>
                <a:gd name="T7" fmla="*/ 76 h 76"/>
                <a:gd name="T8" fmla="*/ 0 w 238"/>
                <a:gd name="T9" fmla="*/ 76 h 76"/>
              </a:gdLst>
              <a:ahLst/>
              <a:cxnLst>
                <a:cxn ang="0">
                  <a:pos x="T0" y="T1"/>
                </a:cxn>
                <a:cxn ang="0">
                  <a:pos x="T2" y="T3"/>
                </a:cxn>
                <a:cxn ang="0">
                  <a:pos x="T4" y="T5"/>
                </a:cxn>
                <a:cxn ang="0">
                  <a:pos x="T6" y="T7"/>
                </a:cxn>
                <a:cxn ang="0">
                  <a:pos x="T8" y="T9"/>
                </a:cxn>
              </a:cxnLst>
              <a:rect l="0" t="0" r="r" b="b"/>
              <a:pathLst>
                <a:path w="238" h="76">
                  <a:moveTo>
                    <a:pt x="0" y="76"/>
                  </a:moveTo>
                  <a:lnTo>
                    <a:pt x="44" y="0"/>
                  </a:lnTo>
                  <a:lnTo>
                    <a:pt x="232" y="4"/>
                  </a:lnTo>
                  <a:lnTo>
                    <a:pt x="238" y="76"/>
                  </a:lnTo>
                  <a:lnTo>
                    <a:pt x="0" y="7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1" name="Freeform 181"/>
            <p:cNvSpPr>
              <a:spLocks/>
            </p:cNvSpPr>
            <p:nvPr/>
          </p:nvSpPr>
          <p:spPr bwMode="auto">
            <a:xfrm>
              <a:off x="2397" y="1266"/>
              <a:ext cx="79" cy="25"/>
            </a:xfrm>
            <a:custGeom>
              <a:avLst/>
              <a:gdLst>
                <a:gd name="T0" fmla="*/ 0 w 224"/>
                <a:gd name="T1" fmla="*/ 72 h 72"/>
                <a:gd name="T2" fmla="*/ 0 w 224"/>
                <a:gd name="T3" fmla="*/ 0 h 72"/>
                <a:gd name="T4" fmla="*/ 174 w 224"/>
                <a:gd name="T5" fmla="*/ 0 h 72"/>
                <a:gd name="T6" fmla="*/ 224 w 224"/>
                <a:gd name="T7" fmla="*/ 72 h 72"/>
                <a:gd name="T8" fmla="*/ 0 w 224"/>
                <a:gd name="T9" fmla="*/ 72 h 72"/>
              </a:gdLst>
              <a:ahLst/>
              <a:cxnLst>
                <a:cxn ang="0">
                  <a:pos x="T0" y="T1"/>
                </a:cxn>
                <a:cxn ang="0">
                  <a:pos x="T2" y="T3"/>
                </a:cxn>
                <a:cxn ang="0">
                  <a:pos x="T4" y="T5"/>
                </a:cxn>
                <a:cxn ang="0">
                  <a:pos x="T6" y="T7"/>
                </a:cxn>
                <a:cxn ang="0">
                  <a:pos x="T8" y="T9"/>
                </a:cxn>
              </a:cxnLst>
              <a:rect l="0" t="0" r="r" b="b"/>
              <a:pathLst>
                <a:path w="224" h="72">
                  <a:moveTo>
                    <a:pt x="0" y="72"/>
                  </a:moveTo>
                  <a:lnTo>
                    <a:pt x="0" y="0"/>
                  </a:lnTo>
                  <a:lnTo>
                    <a:pt x="174" y="0"/>
                  </a:lnTo>
                  <a:lnTo>
                    <a:pt x="224" y="72"/>
                  </a:lnTo>
                  <a:lnTo>
                    <a:pt x="0" y="72"/>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2" name="Line 182"/>
            <p:cNvSpPr>
              <a:spLocks noChangeShapeType="1"/>
            </p:cNvSpPr>
            <p:nvPr/>
          </p:nvSpPr>
          <p:spPr bwMode="auto">
            <a:xfrm>
              <a:off x="2289" y="1279"/>
              <a:ext cx="4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3" name="Line 183"/>
            <p:cNvSpPr>
              <a:spLocks noChangeShapeType="1"/>
            </p:cNvSpPr>
            <p:nvPr/>
          </p:nvSpPr>
          <p:spPr bwMode="auto">
            <a:xfrm>
              <a:off x="2442" y="1281"/>
              <a:ext cx="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4" name="Rectangle 184"/>
            <p:cNvSpPr>
              <a:spLocks noChangeArrowheads="1"/>
            </p:cNvSpPr>
            <p:nvPr/>
          </p:nvSpPr>
          <p:spPr bwMode="auto">
            <a:xfrm>
              <a:off x="2334" y="1188"/>
              <a:ext cx="29" cy="44"/>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05" name="Rectangle 185"/>
            <p:cNvSpPr>
              <a:spLocks noChangeArrowheads="1"/>
            </p:cNvSpPr>
            <p:nvPr/>
          </p:nvSpPr>
          <p:spPr bwMode="auto">
            <a:xfrm>
              <a:off x="2478" y="1189"/>
              <a:ext cx="30" cy="44"/>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06" name="Freeform 186"/>
            <p:cNvSpPr>
              <a:spLocks/>
            </p:cNvSpPr>
            <p:nvPr/>
          </p:nvSpPr>
          <p:spPr bwMode="auto">
            <a:xfrm>
              <a:off x="2240" y="1234"/>
              <a:ext cx="68" cy="32"/>
            </a:xfrm>
            <a:custGeom>
              <a:avLst/>
              <a:gdLst>
                <a:gd name="T0" fmla="*/ 0 w 192"/>
                <a:gd name="T1" fmla="*/ 90 h 90"/>
                <a:gd name="T2" fmla="*/ 192 w 192"/>
                <a:gd name="T3" fmla="*/ 90 h 90"/>
                <a:gd name="T4" fmla="*/ 192 w 192"/>
                <a:gd name="T5" fmla="*/ 0 h 90"/>
                <a:gd name="T6" fmla="*/ 4 w 192"/>
                <a:gd name="T7" fmla="*/ 2 h 90"/>
                <a:gd name="T8" fmla="*/ 0 w 192"/>
                <a:gd name="T9" fmla="*/ 90 h 90"/>
              </a:gdLst>
              <a:ahLst/>
              <a:cxnLst>
                <a:cxn ang="0">
                  <a:pos x="T0" y="T1"/>
                </a:cxn>
                <a:cxn ang="0">
                  <a:pos x="T2" y="T3"/>
                </a:cxn>
                <a:cxn ang="0">
                  <a:pos x="T4" y="T5"/>
                </a:cxn>
                <a:cxn ang="0">
                  <a:pos x="T6" y="T7"/>
                </a:cxn>
                <a:cxn ang="0">
                  <a:pos x="T8" y="T9"/>
                </a:cxn>
              </a:cxnLst>
              <a:rect l="0" t="0" r="r" b="b"/>
              <a:pathLst>
                <a:path w="192" h="90">
                  <a:moveTo>
                    <a:pt x="0" y="90"/>
                  </a:moveTo>
                  <a:lnTo>
                    <a:pt x="192" y="90"/>
                  </a:lnTo>
                  <a:lnTo>
                    <a:pt x="192" y="0"/>
                  </a:lnTo>
                  <a:lnTo>
                    <a:pt x="4" y="2"/>
                  </a:lnTo>
                  <a:lnTo>
                    <a:pt x="0" y="9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7" name="Line 187"/>
            <p:cNvSpPr>
              <a:spLocks noChangeShapeType="1"/>
            </p:cNvSpPr>
            <p:nvPr/>
          </p:nvSpPr>
          <p:spPr bwMode="auto">
            <a:xfrm>
              <a:off x="2201" y="1245"/>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8" name="Freeform 188"/>
            <p:cNvSpPr>
              <a:spLocks/>
            </p:cNvSpPr>
            <p:nvPr/>
          </p:nvSpPr>
          <p:spPr bwMode="auto">
            <a:xfrm>
              <a:off x="2474" y="1237"/>
              <a:ext cx="66" cy="29"/>
            </a:xfrm>
            <a:custGeom>
              <a:avLst/>
              <a:gdLst>
                <a:gd name="T0" fmla="*/ 0 w 188"/>
                <a:gd name="T1" fmla="*/ 84 h 84"/>
                <a:gd name="T2" fmla="*/ 188 w 188"/>
                <a:gd name="T3" fmla="*/ 84 h 84"/>
                <a:gd name="T4" fmla="*/ 180 w 188"/>
                <a:gd name="T5" fmla="*/ 0 h 84"/>
                <a:gd name="T6" fmla="*/ 0 w 188"/>
                <a:gd name="T7" fmla="*/ 0 h 84"/>
                <a:gd name="T8" fmla="*/ 0 w 188"/>
                <a:gd name="T9" fmla="*/ 84 h 84"/>
              </a:gdLst>
              <a:ahLst/>
              <a:cxnLst>
                <a:cxn ang="0">
                  <a:pos x="T0" y="T1"/>
                </a:cxn>
                <a:cxn ang="0">
                  <a:pos x="T2" y="T3"/>
                </a:cxn>
                <a:cxn ang="0">
                  <a:pos x="T4" y="T5"/>
                </a:cxn>
                <a:cxn ang="0">
                  <a:pos x="T6" y="T7"/>
                </a:cxn>
                <a:cxn ang="0">
                  <a:pos x="T8" y="T9"/>
                </a:cxn>
              </a:cxnLst>
              <a:rect l="0" t="0" r="r" b="b"/>
              <a:pathLst>
                <a:path w="188" h="84">
                  <a:moveTo>
                    <a:pt x="0" y="84"/>
                  </a:moveTo>
                  <a:lnTo>
                    <a:pt x="188" y="84"/>
                  </a:lnTo>
                  <a:lnTo>
                    <a:pt x="180" y="0"/>
                  </a:lnTo>
                  <a:lnTo>
                    <a:pt x="0" y="0"/>
                  </a:lnTo>
                  <a:lnTo>
                    <a:pt x="0" y="84"/>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9" name="Line 189"/>
            <p:cNvSpPr>
              <a:spLocks noChangeShapeType="1"/>
            </p:cNvSpPr>
            <p:nvPr/>
          </p:nvSpPr>
          <p:spPr bwMode="auto">
            <a:xfrm>
              <a:off x="2535" y="1247"/>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10" name="Group 190"/>
          <p:cNvGrpSpPr>
            <a:grpSpLocks/>
          </p:cNvGrpSpPr>
          <p:nvPr/>
        </p:nvGrpSpPr>
        <p:grpSpPr bwMode="auto">
          <a:xfrm>
            <a:off x="5211763" y="5226050"/>
            <a:ext cx="1371600" cy="214313"/>
            <a:chOff x="2012" y="1505"/>
            <a:chExt cx="864" cy="135"/>
          </a:xfrm>
        </p:grpSpPr>
        <p:sp>
          <p:nvSpPr>
            <p:cNvPr id="5311" name="Freeform 191"/>
            <p:cNvSpPr>
              <a:spLocks/>
            </p:cNvSpPr>
            <p:nvPr/>
          </p:nvSpPr>
          <p:spPr bwMode="auto">
            <a:xfrm>
              <a:off x="2278" y="1566"/>
              <a:ext cx="361" cy="26"/>
            </a:xfrm>
            <a:custGeom>
              <a:avLst/>
              <a:gdLst>
                <a:gd name="T0" fmla="*/ 0 w 1117"/>
                <a:gd name="T1" fmla="*/ 80 h 80"/>
                <a:gd name="T2" fmla="*/ 0 w 1117"/>
                <a:gd name="T3" fmla="*/ 0 h 80"/>
                <a:gd name="T4" fmla="*/ 1117 w 1117"/>
                <a:gd name="T5" fmla="*/ 0 h 80"/>
                <a:gd name="T6" fmla="*/ 1114 w 1117"/>
                <a:gd name="T7" fmla="*/ 78 h 80"/>
                <a:gd name="T8" fmla="*/ 0 w 1117"/>
                <a:gd name="T9" fmla="*/ 80 h 80"/>
              </a:gdLst>
              <a:ahLst/>
              <a:cxnLst>
                <a:cxn ang="0">
                  <a:pos x="T0" y="T1"/>
                </a:cxn>
                <a:cxn ang="0">
                  <a:pos x="T2" y="T3"/>
                </a:cxn>
                <a:cxn ang="0">
                  <a:pos x="T4" y="T5"/>
                </a:cxn>
                <a:cxn ang="0">
                  <a:pos x="T6" y="T7"/>
                </a:cxn>
                <a:cxn ang="0">
                  <a:pos x="T8" y="T9"/>
                </a:cxn>
              </a:cxnLst>
              <a:rect l="0" t="0" r="r" b="b"/>
              <a:pathLst>
                <a:path w="1117" h="80">
                  <a:moveTo>
                    <a:pt x="0" y="80"/>
                  </a:moveTo>
                  <a:lnTo>
                    <a:pt x="0" y="0"/>
                  </a:lnTo>
                  <a:lnTo>
                    <a:pt x="1117" y="0"/>
                  </a:lnTo>
                  <a:lnTo>
                    <a:pt x="1114" y="78"/>
                  </a:lnTo>
                  <a:lnTo>
                    <a:pt x="0" y="8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2" name="Freeform 192"/>
            <p:cNvSpPr>
              <a:spLocks/>
            </p:cNvSpPr>
            <p:nvPr/>
          </p:nvSpPr>
          <p:spPr bwMode="auto">
            <a:xfrm>
              <a:off x="2012" y="1588"/>
              <a:ext cx="864" cy="52"/>
            </a:xfrm>
            <a:custGeom>
              <a:avLst/>
              <a:gdLst>
                <a:gd name="T0" fmla="*/ 0 w 2676"/>
                <a:gd name="T1" fmla="*/ 0 h 162"/>
                <a:gd name="T2" fmla="*/ 822 w 2676"/>
                <a:gd name="T3" fmla="*/ 6 h 162"/>
                <a:gd name="T4" fmla="*/ 1938 w 2676"/>
                <a:gd name="T5" fmla="*/ 18 h 162"/>
                <a:gd name="T6" fmla="*/ 2632 w 2676"/>
                <a:gd name="T7" fmla="*/ 18 h 162"/>
                <a:gd name="T8" fmla="*/ 2625 w 2676"/>
                <a:gd name="T9" fmla="*/ 54 h 162"/>
                <a:gd name="T10" fmla="*/ 2632 w 2676"/>
                <a:gd name="T11" fmla="*/ 94 h 162"/>
                <a:gd name="T12" fmla="*/ 2656 w 2676"/>
                <a:gd name="T13" fmla="*/ 138 h 162"/>
                <a:gd name="T14" fmla="*/ 2676 w 2676"/>
                <a:gd name="T15" fmla="*/ 162 h 162"/>
                <a:gd name="T16" fmla="*/ 0 w 2676"/>
                <a:gd name="T17" fmla="*/ 162 h 162"/>
                <a:gd name="T18" fmla="*/ 0 w 2676"/>
                <a:gd name="T19"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76" h="162">
                  <a:moveTo>
                    <a:pt x="0" y="0"/>
                  </a:moveTo>
                  <a:lnTo>
                    <a:pt x="822" y="6"/>
                  </a:lnTo>
                  <a:lnTo>
                    <a:pt x="1938" y="18"/>
                  </a:lnTo>
                  <a:lnTo>
                    <a:pt x="2632" y="18"/>
                  </a:lnTo>
                  <a:lnTo>
                    <a:pt x="2625" y="54"/>
                  </a:lnTo>
                  <a:cubicBezTo>
                    <a:pt x="2625" y="67"/>
                    <a:pt x="2627" y="80"/>
                    <a:pt x="2632" y="94"/>
                  </a:cubicBezTo>
                  <a:cubicBezTo>
                    <a:pt x="2637" y="108"/>
                    <a:pt x="2649" y="127"/>
                    <a:pt x="2656" y="138"/>
                  </a:cubicBezTo>
                  <a:lnTo>
                    <a:pt x="2676" y="162"/>
                  </a:lnTo>
                  <a:lnTo>
                    <a:pt x="0" y="162"/>
                  </a:lnTo>
                  <a:lnTo>
                    <a:pt x="0" y="0"/>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3" name="Rectangle 193"/>
            <p:cNvSpPr>
              <a:spLocks noChangeArrowheads="1"/>
            </p:cNvSpPr>
            <p:nvPr/>
          </p:nvSpPr>
          <p:spPr bwMode="auto">
            <a:xfrm>
              <a:off x="2358" y="1569"/>
              <a:ext cx="56" cy="21"/>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14" name="Rectangle 194"/>
            <p:cNvSpPr>
              <a:spLocks noChangeArrowheads="1"/>
            </p:cNvSpPr>
            <p:nvPr/>
          </p:nvSpPr>
          <p:spPr bwMode="auto">
            <a:xfrm>
              <a:off x="2460" y="1505"/>
              <a:ext cx="25" cy="61"/>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15" name="Rectangle 195"/>
            <p:cNvSpPr>
              <a:spLocks noChangeArrowheads="1"/>
            </p:cNvSpPr>
            <p:nvPr/>
          </p:nvSpPr>
          <p:spPr bwMode="auto">
            <a:xfrm>
              <a:off x="2530" y="1569"/>
              <a:ext cx="56" cy="21"/>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16" name="Rectangle 196"/>
            <p:cNvSpPr>
              <a:spLocks noChangeArrowheads="1"/>
            </p:cNvSpPr>
            <p:nvPr/>
          </p:nvSpPr>
          <p:spPr bwMode="auto">
            <a:xfrm>
              <a:off x="2303" y="1598"/>
              <a:ext cx="43" cy="15"/>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17" name="Rectangle 197"/>
            <p:cNvSpPr>
              <a:spLocks noChangeArrowheads="1"/>
            </p:cNvSpPr>
            <p:nvPr/>
          </p:nvSpPr>
          <p:spPr bwMode="auto">
            <a:xfrm>
              <a:off x="2603" y="1603"/>
              <a:ext cx="43" cy="15"/>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18" name="Line 198"/>
            <p:cNvSpPr>
              <a:spLocks noChangeShapeType="1"/>
            </p:cNvSpPr>
            <p:nvPr/>
          </p:nvSpPr>
          <p:spPr bwMode="auto">
            <a:xfrm>
              <a:off x="2311" y="1579"/>
              <a:ext cx="4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9" name="Line 199"/>
            <p:cNvSpPr>
              <a:spLocks noChangeShapeType="1"/>
            </p:cNvSpPr>
            <p:nvPr/>
          </p:nvSpPr>
          <p:spPr bwMode="auto">
            <a:xfrm>
              <a:off x="2587" y="1581"/>
              <a:ext cx="4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0" name="Line 200"/>
            <p:cNvSpPr>
              <a:spLocks noChangeShapeType="1"/>
            </p:cNvSpPr>
            <p:nvPr/>
          </p:nvSpPr>
          <p:spPr bwMode="auto">
            <a:xfrm>
              <a:off x="2280" y="1605"/>
              <a:ext cx="46"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1" name="Line 201"/>
            <p:cNvSpPr>
              <a:spLocks noChangeShapeType="1"/>
            </p:cNvSpPr>
            <p:nvPr/>
          </p:nvSpPr>
          <p:spPr bwMode="auto">
            <a:xfrm>
              <a:off x="2625" y="1609"/>
              <a:ext cx="46"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22" name="Group 202"/>
          <p:cNvGrpSpPr>
            <a:grpSpLocks/>
          </p:cNvGrpSpPr>
          <p:nvPr/>
        </p:nvGrpSpPr>
        <p:grpSpPr bwMode="auto">
          <a:xfrm>
            <a:off x="5126038" y="2627313"/>
            <a:ext cx="1543050" cy="222250"/>
            <a:chOff x="1900" y="1188"/>
            <a:chExt cx="972" cy="140"/>
          </a:xfrm>
        </p:grpSpPr>
        <p:sp>
          <p:nvSpPr>
            <p:cNvPr id="5323" name="Freeform 203"/>
            <p:cNvSpPr>
              <a:spLocks/>
            </p:cNvSpPr>
            <p:nvPr/>
          </p:nvSpPr>
          <p:spPr bwMode="auto">
            <a:xfrm>
              <a:off x="1900" y="1232"/>
              <a:ext cx="972" cy="96"/>
            </a:xfrm>
            <a:custGeom>
              <a:avLst/>
              <a:gdLst>
                <a:gd name="T0" fmla="*/ 0 w 2752"/>
                <a:gd name="T1" fmla="*/ 272 h 272"/>
                <a:gd name="T2" fmla="*/ 52 w 2752"/>
                <a:gd name="T3" fmla="*/ 180 h 272"/>
                <a:gd name="T4" fmla="*/ 868 w 2752"/>
                <a:gd name="T5" fmla="*/ 180 h 272"/>
                <a:gd name="T6" fmla="*/ 864 w 2752"/>
                <a:gd name="T7" fmla="*/ 0 h 272"/>
                <a:gd name="T8" fmla="*/ 1918 w 2752"/>
                <a:gd name="T9" fmla="*/ 6 h 272"/>
                <a:gd name="T10" fmla="*/ 1924 w 2752"/>
                <a:gd name="T11" fmla="*/ 180 h 272"/>
                <a:gd name="T12" fmla="*/ 2716 w 2752"/>
                <a:gd name="T13" fmla="*/ 174 h 272"/>
                <a:gd name="T14" fmla="*/ 2752 w 2752"/>
                <a:gd name="T15" fmla="*/ 270 h 272"/>
                <a:gd name="T16" fmla="*/ 0 w 2752"/>
                <a:gd name="T17"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52" h="272">
                  <a:moveTo>
                    <a:pt x="0" y="272"/>
                  </a:moveTo>
                  <a:lnTo>
                    <a:pt x="52" y="180"/>
                  </a:lnTo>
                  <a:lnTo>
                    <a:pt x="868" y="180"/>
                  </a:lnTo>
                  <a:lnTo>
                    <a:pt x="864" y="0"/>
                  </a:lnTo>
                  <a:lnTo>
                    <a:pt x="1918" y="6"/>
                  </a:lnTo>
                  <a:lnTo>
                    <a:pt x="1924" y="180"/>
                  </a:lnTo>
                  <a:lnTo>
                    <a:pt x="2716" y="174"/>
                  </a:lnTo>
                  <a:lnTo>
                    <a:pt x="2752" y="270"/>
                  </a:lnTo>
                  <a:lnTo>
                    <a:pt x="0" y="272"/>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4" name="Rectangle 204"/>
            <p:cNvSpPr>
              <a:spLocks noChangeArrowheads="1"/>
            </p:cNvSpPr>
            <p:nvPr/>
          </p:nvSpPr>
          <p:spPr bwMode="auto">
            <a:xfrm>
              <a:off x="2204" y="1232"/>
              <a:ext cx="376" cy="62"/>
            </a:xfrm>
            <a:prstGeom prst="rect">
              <a:avLst/>
            </a:prstGeom>
            <a:solidFill>
              <a:srgbClr val="3366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 name="Line 205"/>
            <p:cNvSpPr>
              <a:spLocks noChangeShapeType="1"/>
            </p:cNvSpPr>
            <p:nvPr/>
          </p:nvSpPr>
          <p:spPr bwMode="auto">
            <a:xfrm flipV="1">
              <a:off x="2675" y="1268"/>
              <a:ext cx="61" cy="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6" name="Line 206"/>
            <p:cNvSpPr>
              <a:spLocks noChangeShapeType="1"/>
            </p:cNvSpPr>
            <p:nvPr/>
          </p:nvSpPr>
          <p:spPr bwMode="auto">
            <a:xfrm>
              <a:off x="2052" y="1268"/>
              <a:ext cx="61" cy="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7" name="Freeform 207"/>
            <p:cNvSpPr>
              <a:spLocks/>
            </p:cNvSpPr>
            <p:nvPr/>
          </p:nvSpPr>
          <p:spPr bwMode="auto">
            <a:xfrm>
              <a:off x="2099" y="1260"/>
              <a:ext cx="101" cy="36"/>
            </a:xfrm>
            <a:custGeom>
              <a:avLst/>
              <a:gdLst>
                <a:gd name="T0" fmla="*/ 0 w 286"/>
                <a:gd name="T1" fmla="*/ 100 h 100"/>
                <a:gd name="T2" fmla="*/ 4 w 286"/>
                <a:gd name="T3" fmla="*/ 36 h 100"/>
                <a:gd name="T4" fmla="*/ 58 w 286"/>
                <a:gd name="T5" fmla="*/ 0 h 100"/>
                <a:gd name="T6" fmla="*/ 232 w 286"/>
                <a:gd name="T7" fmla="*/ 0 h 100"/>
                <a:gd name="T8" fmla="*/ 286 w 286"/>
                <a:gd name="T9" fmla="*/ 30 h 100"/>
                <a:gd name="T10" fmla="*/ 286 w 286"/>
                <a:gd name="T11" fmla="*/ 96 h 100"/>
                <a:gd name="T12" fmla="*/ 0 w 286"/>
                <a:gd name="T13" fmla="*/ 100 h 100"/>
              </a:gdLst>
              <a:ahLst/>
              <a:cxnLst>
                <a:cxn ang="0">
                  <a:pos x="T0" y="T1"/>
                </a:cxn>
                <a:cxn ang="0">
                  <a:pos x="T2" y="T3"/>
                </a:cxn>
                <a:cxn ang="0">
                  <a:pos x="T4" y="T5"/>
                </a:cxn>
                <a:cxn ang="0">
                  <a:pos x="T6" y="T7"/>
                </a:cxn>
                <a:cxn ang="0">
                  <a:pos x="T8" y="T9"/>
                </a:cxn>
                <a:cxn ang="0">
                  <a:pos x="T10" y="T11"/>
                </a:cxn>
                <a:cxn ang="0">
                  <a:pos x="T12" y="T13"/>
                </a:cxn>
              </a:cxnLst>
              <a:rect l="0" t="0" r="r" b="b"/>
              <a:pathLst>
                <a:path w="286" h="100">
                  <a:moveTo>
                    <a:pt x="0" y="100"/>
                  </a:moveTo>
                  <a:lnTo>
                    <a:pt x="4" y="36"/>
                  </a:lnTo>
                  <a:lnTo>
                    <a:pt x="58" y="0"/>
                  </a:lnTo>
                  <a:lnTo>
                    <a:pt x="232" y="0"/>
                  </a:lnTo>
                  <a:lnTo>
                    <a:pt x="286" y="30"/>
                  </a:lnTo>
                  <a:lnTo>
                    <a:pt x="286" y="96"/>
                  </a:lnTo>
                  <a:lnTo>
                    <a:pt x="0" y="10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8" name="Freeform 208"/>
            <p:cNvSpPr>
              <a:spLocks/>
            </p:cNvSpPr>
            <p:nvPr/>
          </p:nvSpPr>
          <p:spPr bwMode="auto">
            <a:xfrm>
              <a:off x="2581" y="1262"/>
              <a:ext cx="100" cy="34"/>
            </a:xfrm>
            <a:custGeom>
              <a:avLst/>
              <a:gdLst>
                <a:gd name="T0" fmla="*/ 0 w 284"/>
                <a:gd name="T1" fmla="*/ 96 h 96"/>
                <a:gd name="T2" fmla="*/ 2 w 284"/>
                <a:gd name="T3" fmla="*/ 36 h 96"/>
                <a:gd name="T4" fmla="*/ 56 w 284"/>
                <a:gd name="T5" fmla="*/ 0 h 96"/>
                <a:gd name="T6" fmla="*/ 230 w 284"/>
                <a:gd name="T7" fmla="*/ 0 h 96"/>
                <a:gd name="T8" fmla="*/ 284 w 284"/>
                <a:gd name="T9" fmla="*/ 30 h 96"/>
                <a:gd name="T10" fmla="*/ 284 w 284"/>
                <a:gd name="T11" fmla="*/ 96 h 96"/>
                <a:gd name="T12" fmla="*/ 0 w 284"/>
                <a:gd name="T13" fmla="*/ 96 h 96"/>
              </a:gdLst>
              <a:ahLst/>
              <a:cxnLst>
                <a:cxn ang="0">
                  <a:pos x="T0" y="T1"/>
                </a:cxn>
                <a:cxn ang="0">
                  <a:pos x="T2" y="T3"/>
                </a:cxn>
                <a:cxn ang="0">
                  <a:pos x="T4" y="T5"/>
                </a:cxn>
                <a:cxn ang="0">
                  <a:pos x="T6" y="T7"/>
                </a:cxn>
                <a:cxn ang="0">
                  <a:pos x="T8" y="T9"/>
                </a:cxn>
                <a:cxn ang="0">
                  <a:pos x="T10" y="T11"/>
                </a:cxn>
                <a:cxn ang="0">
                  <a:pos x="T12" y="T13"/>
                </a:cxn>
              </a:cxnLst>
              <a:rect l="0" t="0" r="r" b="b"/>
              <a:pathLst>
                <a:path w="284" h="96">
                  <a:moveTo>
                    <a:pt x="0" y="96"/>
                  </a:moveTo>
                  <a:lnTo>
                    <a:pt x="2" y="36"/>
                  </a:lnTo>
                  <a:lnTo>
                    <a:pt x="56" y="0"/>
                  </a:lnTo>
                  <a:lnTo>
                    <a:pt x="230" y="0"/>
                  </a:lnTo>
                  <a:lnTo>
                    <a:pt x="284" y="30"/>
                  </a:lnTo>
                  <a:lnTo>
                    <a:pt x="284" y="96"/>
                  </a:lnTo>
                  <a:lnTo>
                    <a:pt x="0" y="9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9" name="Freeform 209"/>
            <p:cNvSpPr>
              <a:spLocks/>
            </p:cNvSpPr>
            <p:nvPr/>
          </p:nvSpPr>
          <p:spPr bwMode="auto">
            <a:xfrm>
              <a:off x="2303" y="1265"/>
              <a:ext cx="84" cy="26"/>
            </a:xfrm>
            <a:custGeom>
              <a:avLst/>
              <a:gdLst>
                <a:gd name="T0" fmla="*/ 0 w 238"/>
                <a:gd name="T1" fmla="*/ 76 h 76"/>
                <a:gd name="T2" fmla="*/ 44 w 238"/>
                <a:gd name="T3" fmla="*/ 0 h 76"/>
                <a:gd name="T4" fmla="*/ 232 w 238"/>
                <a:gd name="T5" fmla="*/ 4 h 76"/>
                <a:gd name="T6" fmla="*/ 238 w 238"/>
                <a:gd name="T7" fmla="*/ 76 h 76"/>
                <a:gd name="T8" fmla="*/ 0 w 238"/>
                <a:gd name="T9" fmla="*/ 76 h 76"/>
              </a:gdLst>
              <a:ahLst/>
              <a:cxnLst>
                <a:cxn ang="0">
                  <a:pos x="T0" y="T1"/>
                </a:cxn>
                <a:cxn ang="0">
                  <a:pos x="T2" y="T3"/>
                </a:cxn>
                <a:cxn ang="0">
                  <a:pos x="T4" y="T5"/>
                </a:cxn>
                <a:cxn ang="0">
                  <a:pos x="T6" y="T7"/>
                </a:cxn>
                <a:cxn ang="0">
                  <a:pos x="T8" y="T9"/>
                </a:cxn>
              </a:cxnLst>
              <a:rect l="0" t="0" r="r" b="b"/>
              <a:pathLst>
                <a:path w="238" h="76">
                  <a:moveTo>
                    <a:pt x="0" y="76"/>
                  </a:moveTo>
                  <a:lnTo>
                    <a:pt x="44" y="0"/>
                  </a:lnTo>
                  <a:lnTo>
                    <a:pt x="232" y="4"/>
                  </a:lnTo>
                  <a:lnTo>
                    <a:pt x="238" y="76"/>
                  </a:lnTo>
                  <a:lnTo>
                    <a:pt x="0" y="7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 name="Freeform 210"/>
            <p:cNvSpPr>
              <a:spLocks/>
            </p:cNvSpPr>
            <p:nvPr/>
          </p:nvSpPr>
          <p:spPr bwMode="auto">
            <a:xfrm>
              <a:off x="2397" y="1266"/>
              <a:ext cx="79" cy="25"/>
            </a:xfrm>
            <a:custGeom>
              <a:avLst/>
              <a:gdLst>
                <a:gd name="T0" fmla="*/ 0 w 224"/>
                <a:gd name="T1" fmla="*/ 72 h 72"/>
                <a:gd name="T2" fmla="*/ 0 w 224"/>
                <a:gd name="T3" fmla="*/ 0 h 72"/>
                <a:gd name="T4" fmla="*/ 174 w 224"/>
                <a:gd name="T5" fmla="*/ 0 h 72"/>
                <a:gd name="T6" fmla="*/ 224 w 224"/>
                <a:gd name="T7" fmla="*/ 72 h 72"/>
                <a:gd name="T8" fmla="*/ 0 w 224"/>
                <a:gd name="T9" fmla="*/ 72 h 72"/>
              </a:gdLst>
              <a:ahLst/>
              <a:cxnLst>
                <a:cxn ang="0">
                  <a:pos x="T0" y="T1"/>
                </a:cxn>
                <a:cxn ang="0">
                  <a:pos x="T2" y="T3"/>
                </a:cxn>
                <a:cxn ang="0">
                  <a:pos x="T4" y="T5"/>
                </a:cxn>
                <a:cxn ang="0">
                  <a:pos x="T6" y="T7"/>
                </a:cxn>
                <a:cxn ang="0">
                  <a:pos x="T8" y="T9"/>
                </a:cxn>
              </a:cxnLst>
              <a:rect l="0" t="0" r="r" b="b"/>
              <a:pathLst>
                <a:path w="224" h="72">
                  <a:moveTo>
                    <a:pt x="0" y="72"/>
                  </a:moveTo>
                  <a:lnTo>
                    <a:pt x="0" y="0"/>
                  </a:lnTo>
                  <a:lnTo>
                    <a:pt x="174" y="0"/>
                  </a:lnTo>
                  <a:lnTo>
                    <a:pt x="224" y="72"/>
                  </a:lnTo>
                  <a:lnTo>
                    <a:pt x="0" y="72"/>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1" name="Line 211"/>
            <p:cNvSpPr>
              <a:spLocks noChangeShapeType="1"/>
            </p:cNvSpPr>
            <p:nvPr/>
          </p:nvSpPr>
          <p:spPr bwMode="auto">
            <a:xfrm>
              <a:off x="2289" y="1279"/>
              <a:ext cx="4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2" name="Line 212"/>
            <p:cNvSpPr>
              <a:spLocks noChangeShapeType="1"/>
            </p:cNvSpPr>
            <p:nvPr/>
          </p:nvSpPr>
          <p:spPr bwMode="auto">
            <a:xfrm>
              <a:off x="2442" y="1281"/>
              <a:ext cx="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3" name="Rectangle 213"/>
            <p:cNvSpPr>
              <a:spLocks noChangeArrowheads="1"/>
            </p:cNvSpPr>
            <p:nvPr/>
          </p:nvSpPr>
          <p:spPr bwMode="auto">
            <a:xfrm>
              <a:off x="2334" y="1188"/>
              <a:ext cx="29" cy="44"/>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4" name="Rectangle 214"/>
            <p:cNvSpPr>
              <a:spLocks noChangeArrowheads="1"/>
            </p:cNvSpPr>
            <p:nvPr/>
          </p:nvSpPr>
          <p:spPr bwMode="auto">
            <a:xfrm>
              <a:off x="2478" y="1189"/>
              <a:ext cx="30" cy="44"/>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5" name="Freeform 215"/>
            <p:cNvSpPr>
              <a:spLocks/>
            </p:cNvSpPr>
            <p:nvPr/>
          </p:nvSpPr>
          <p:spPr bwMode="auto">
            <a:xfrm>
              <a:off x="2240" y="1234"/>
              <a:ext cx="68" cy="32"/>
            </a:xfrm>
            <a:custGeom>
              <a:avLst/>
              <a:gdLst>
                <a:gd name="T0" fmla="*/ 0 w 192"/>
                <a:gd name="T1" fmla="*/ 90 h 90"/>
                <a:gd name="T2" fmla="*/ 192 w 192"/>
                <a:gd name="T3" fmla="*/ 90 h 90"/>
                <a:gd name="T4" fmla="*/ 192 w 192"/>
                <a:gd name="T5" fmla="*/ 0 h 90"/>
                <a:gd name="T6" fmla="*/ 4 w 192"/>
                <a:gd name="T7" fmla="*/ 2 h 90"/>
                <a:gd name="T8" fmla="*/ 0 w 192"/>
                <a:gd name="T9" fmla="*/ 90 h 90"/>
              </a:gdLst>
              <a:ahLst/>
              <a:cxnLst>
                <a:cxn ang="0">
                  <a:pos x="T0" y="T1"/>
                </a:cxn>
                <a:cxn ang="0">
                  <a:pos x="T2" y="T3"/>
                </a:cxn>
                <a:cxn ang="0">
                  <a:pos x="T4" y="T5"/>
                </a:cxn>
                <a:cxn ang="0">
                  <a:pos x="T6" y="T7"/>
                </a:cxn>
                <a:cxn ang="0">
                  <a:pos x="T8" y="T9"/>
                </a:cxn>
              </a:cxnLst>
              <a:rect l="0" t="0" r="r" b="b"/>
              <a:pathLst>
                <a:path w="192" h="90">
                  <a:moveTo>
                    <a:pt x="0" y="90"/>
                  </a:moveTo>
                  <a:lnTo>
                    <a:pt x="192" y="90"/>
                  </a:lnTo>
                  <a:lnTo>
                    <a:pt x="192" y="0"/>
                  </a:lnTo>
                  <a:lnTo>
                    <a:pt x="4" y="2"/>
                  </a:lnTo>
                  <a:lnTo>
                    <a:pt x="0" y="9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6" name="Line 216"/>
            <p:cNvSpPr>
              <a:spLocks noChangeShapeType="1"/>
            </p:cNvSpPr>
            <p:nvPr/>
          </p:nvSpPr>
          <p:spPr bwMode="auto">
            <a:xfrm>
              <a:off x="2201" y="1245"/>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7" name="Freeform 217"/>
            <p:cNvSpPr>
              <a:spLocks/>
            </p:cNvSpPr>
            <p:nvPr/>
          </p:nvSpPr>
          <p:spPr bwMode="auto">
            <a:xfrm>
              <a:off x="2474" y="1237"/>
              <a:ext cx="66" cy="29"/>
            </a:xfrm>
            <a:custGeom>
              <a:avLst/>
              <a:gdLst>
                <a:gd name="T0" fmla="*/ 0 w 188"/>
                <a:gd name="T1" fmla="*/ 84 h 84"/>
                <a:gd name="T2" fmla="*/ 188 w 188"/>
                <a:gd name="T3" fmla="*/ 84 h 84"/>
                <a:gd name="T4" fmla="*/ 180 w 188"/>
                <a:gd name="T5" fmla="*/ 0 h 84"/>
                <a:gd name="T6" fmla="*/ 0 w 188"/>
                <a:gd name="T7" fmla="*/ 0 h 84"/>
                <a:gd name="T8" fmla="*/ 0 w 188"/>
                <a:gd name="T9" fmla="*/ 84 h 84"/>
              </a:gdLst>
              <a:ahLst/>
              <a:cxnLst>
                <a:cxn ang="0">
                  <a:pos x="T0" y="T1"/>
                </a:cxn>
                <a:cxn ang="0">
                  <a:pos x="T2" y="T3"/>
                </a:cxn>
                <a:cxn ang="0">
                  <a:pos x="T4" y="T5"/>
                </a:cxn>
                <a:cxn ang="0">
                  <a:pos x="T6" y="T7"/>
                </a:cxn>
                <a:cxn ang="0">
                  <a:pos x="T8" y="T9"/>
                </a:cxn>
              </a:cxnLst>
              <a:rect l="0" t="0" r="r" b="b"/>
              <a:pathLst>
                <a:path w="188" h="84">
                  <a:moveTo>
                    <a:pt x="0" y="84"/>
                  </a:moveTo>
                  <a:lnTo>
                    <a:pt x="188" y="84"/>
                  </a:lnTo>
                  <a:lnTo>
                    <a:pt x="180" y="0"/>
                  </a:lnTo>
                  <a:lnTo>
                    <a:pt x="0" y="0"/>
                  </a:lnTo>
                  <a:lnTo>
                    <a:pt x="0" y="84"/>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8" name="Line 218"/>
            <p:cNvSpPr>
              <a:spLocks noChangeShapeType="1"/>
            </p:cNvSpPr>
            <p:nvPr/>
          </p:nvSpPr>
          <p:spPr bwMode="auto">
            <a:xfrm>
              <a:off x="2535" y="1247"/>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39" name="Group 219"/>
          <p:cNvGrpSpPr>
            <a:grpSpLocks/>
          </p:cNvGrpSpPr>
          <p:nvPr/>
        </p:nvGrpSpPr>
        <p:grpSpPr bwMode="auto">
          <a:xfrm>
            <a:off x="5126038" y="4584700"/>
            <a:ext cx="1543050" cy="222250"/>
            <a:chOff x="1900" y="1188"/>
            <a:chExt cx="972" cy="140"/>
          </a:xfrm>
        </p:grpSpPr>
        <p:sp>
          <p:nvSpPr>
            <p:cNvPr id="5340" name="Freeform 220"/>
            <p:cNvSpPr>
              <a:spLocks/>
            </p:cNvSpPr>
            <p:nvPr/>
          </p:nvSpPr>
          <p:spPr bwMode="auto">
            <a:xfrm>
              <a:off x="1900" y="1232"/>
              <a:ext cx="972" cy="96"/>
            </a:xfrm>
            <a:custGeom>
              <a:avLst/>
              <a:gdLst>
                <a:gd name="T0" fmla="*/ 0 w 2752"/>
                <a:gd name="T1" fmla="*/ 272 h 272"/>
                <a:gd name="T2" fmla="*/ 52 w 2752"/>
                <a:gd name="T3" fmla="*/ 180 h 272"/>
                <a:gd name="T4" fmla="*/ 868 w 2752"/>
                <a:gd name="T5" fmla="*/ 180 h 272"/>
                <a:gd name="T6" fmla="*/ 864 w 2752"/>
                <a:gd name="T7" fmla="*/ 0 h 272"/>
                <a:gd name="T8" fmla="*/ 1918 w 2752"/>
                <a:gd name="T9" fmla="*/ 6 h 272"/>
                <a:gd name="T10" fmla="*/ 1924 w 2752"/>
                <a:gd name="T11" fmla="*/ 180 h 272"/>
                <a:gd name="T12" fmla="*/ 2716 w 2752"/>
                <a:gd name="T13" fmla="*/ 174 h 272"/>
                <a:gd name="T14" fmla="*/ 2752 w 2752"/>
                <a:gd name="T15" fmla="*/ 270 h 272"/>
                <a:gd name="T16" fmla="*/ 0 w 2752"/>
                <a:gd name="T17"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52" h="272">
                  <a:moveTo>
                    <a:pt x="0" y="272"/>
                  </a:moveTo>
                  <a:lnTo>
                    <a:pt x="52" y="180"/>
                  </a:lnTo>
                  <a:lnTo>
                    <a:pt x="868" y="180"/>
                  </a:lnTo>
                  <a:lnTo>
                    <a:pt x="864" y="0"/>
                  </a:lnTo>
                  <a:lnTo>
                    <a:pt x="1918" y="6"/>
                  </a:lnTo>
                  <a:lnTo>
                    <a:pt x="1924" y="180"/>
                  </a:lnTo>
                  <a:lnTo>
                    <a:pt x="2716" y="174"/>
                  </a:lnTo>
                  <a:lnTo>
                    <a:pt x="2752" y="270"/>
                  </a:lnTo>
                  <a:lnTo>
                    <a:pt x="0" y="272"/>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1" name="Rectangle 221"/>
            <p:cNvSpPr>
              <a:spLocks noChangeArrowheads="1"/>
            </p:cNvSpPr>
            <p:nvPr/>
          </p:nvSpPr>
          <p:spPr bwMode="auto">
            <a:xfrm>
              <a:off x="2204" y="1232"/>
              <a:ext cx="376" cy="62"/>
            </a:xfrm>
            <a:prstGeom prst="rect">
              <a:avLst/>
            </a:prstGeom>
            <a:solidFill>
              <a:srgbClr val="3366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42" name="Line 222"/>
            <p:cNvSpPr>
              <a:spLocks noChangeShapeType="1"/>
            </p:cNvSpPr>
            <p:nvPr/>
          </p:nvSpPr>
          <p:spPr bwMode="auto">
            <a:xfrm flipV="1">
              <a:off x="2675" y="1268"/>
              <a:ext cx="61" cy="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3" name="Line 223"/>
            <p:cNvSpPr>
              <a:spLocks noChangeShapeType="1"/>
            </p:cNvSpPr>
            <p:nvPr/>
          </p:nvSpPr>
          <p:spPr bwMode="auto">
            <a:xfrm>
              <a:off x="2052" y="1268"/>
              <a:ext cx="61" cy="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4" name="Freeform 224"/>
            <p:cNvSpPr>
              <a:spLocks/>
            </p:cNvSpPr>
            <p:nvPr/>
          </p:nvSpPr>
          <p:spPr bwMode="auto">
            <a:xfrm>
              <a:off x="2099" y="1260"/>
              <a:ext cx="101" cy="36"/>
            </a:xfrm>
            <a:custGeom>
              <a:avLst/>
              <a:gdLst>
                <a:gd name="T0" fmla="*/ 0 w 286"/>
                <a:gd name="T1" fmla="*/ 100 h 100"/>
                <a:gd name="T2" fmla="*/ 4 w 286"/>
                <a:gd name="T3" fmla="*/ 36 h 100"/>
                <a:gd name="T4" fmla="*/ 58 w 286"/>
                <a:gd name="T5" fmla="*/ 0 h 100"/>
                <a:gd name="T6" fmla="*/ 232 w 286"/>
                <a:gd name="T7" fmla="*/ 0 h 100"/>
                <a:gd name="T8" fmla="*/ 286 w 286"/>
                <a:gd name="T9" fmla="*/ 30 h 100"/>
                <a:gd name="T10" fmla="*/ 286 w 286"/>
                <a:gd name="T11" fmla="*/ 96 h 100"/>
                <a:gd name="T12" fmla="*/ 0 w 286"/>
                <a:gd name="T13" fmla="*/ 100 h 100"/>
              </a:gdLst>
              <a:ahLst/>
              <a:cxnLst>
                <a:cxn ang="0">
                  <a:pos x="T0" y="T1"/>
                </a:cxn>
                <a:cxn ang="0">
                  <a:pos x="T2" y="T3"/>
                </a:cxn>
                <a:cxn ang="0">
                  <a:pos x="T4" y="T5"/>
                </a:cxn>
                <a:cxn ang="0">
                  <a:pos x="T6" y="T7"/>
                </a:cxn>
                <a:cxn ang="0">
                  <a:pos x="T8" y="T9"/>
                </a:cxn>
                <a:cxn ang="0">
                  <a:pos x="T10" y="T11"/>
                </a:cxn>
                <a:cxn ang="0">
                  <a:pos x="T12" y="T13"/>
                </a:cxn>
              </a:cxnLst>
              <a:rect l="0" t="0" r="r" b="b"/>
              <a:pathLst>
                <a:path w="286" h="100">
                  <a:moveTo>
                    <a:pt x="0" y="100"/>
                  </a:moveTo>
                  <a:lnTo>
                    <a:pt x="4" y="36"/>
                  </a:lnTo>
                  <a:lnTo>
                    <a:pt x="58" y="0"/>
                  </a:lnTo>
                  <a:lnTo>
                    <a:pt x="232" y="0"/>
                  </a:lnTo>
                  <a:lnTo>
                    <a:pt x="286" y="30"/>
                  </a:lnTo>
                  <a:lnTo>
                    <a:pt x="286" y="96"/>
                  </a:lnTo>
                  <a:lnTo>
                    <a:pt x="0" y="10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5" name="Freeform 225"/>
            <p:cNvSpPr>
              <a:spLocks/>
            </p:cNvSpPr>
            <p:nvPr/>
          </p:nvSpPr>
          <p:spPr bwMode="auto">
            <a:xfrm>
              <a:off x="2581" y="1262"/>
              <a:ext cx="100" cy="34"/>
            </a:xfrm>
            <a:custGeom>
              <a:avLst/>
              <a:gdLst>
                <a:gd name="T0" fmla="*/ 0 w 284"/>
                <a:gd name="T1" fmla="*/ 96 h 96"/>
                <a:gd name="T2" fmla="*/ 2 w 284"/>
                <a:gd name="T3" fmla="*/ 36 h 96"/>
                <a:gd name="T4" fmla="*/ 56 w 284"/>
                <a:gd name="T5" fmla="*/ 0 h 96"/>
                <a:gd name="T6" fmla="*/ 230 w 284"/>
                <a:gd name="T7" fmla="*/ 0 h 96"/>
                <a:gd name="T8" fmla="*/ 284 w 284"/>
                <a:gd name="T9" fmla="*/ 30 h 96"/>
                <a:gd name="T10" fmla="*/ 284 w 284"/>
                <a:gd name="T11" fmla="*/ 96 h 96"/>
                <a:gd name="T12" fmla="*/ 0 w 284"/>
                <a:gd name="T13" fmla="*/ 96 h 96"/>
              </a:gdLst>
              <a:ahLst/>
              <a:cxnLst>
                <a:cxn ang="0">
                  <a:pos x="T0" y="T1"/>
                </a:cxn>
                <a:cxn ang="0">
                  <a:pos x="T2" y="T3"/>
                </a:cxn>
                <a:cxn ang="0">
                  <a:pos x="T4" y="T5"/>
                </a:cxn>
                <a:cxn ang="0">
                  <a:pos x="T6" y="T7"/>
                </a:cxn>
                <a:cxn ang="0">
                  <a:pos x="T8" y="T9"/>
                </a:cxn>
                <a:cxn ang="0">
                  <a:pos x="T10" y="T11"/>
                </a:cxn>
                <a:cxn ang="0">
                  <a:pos x="T12" y="T13"/>
                </a:cxn>
              </a:cxnLst>
              <a:rect l="0" t="0" r="r" b="b"/>
              <a:pathLst>
                <a:path w="284" h="96">
                  <a:moveTo>
                    <a:pt x="0" y="96"/>
                  </a:moveTo>
                  <a:lnTo>
                    <a:pt x="2" y="36"/>
                  </a:lnTo>
                  <a:lnTo>
                    <a:pt x="56" y="0"/>
                  </a:lnTo>
                  <a:lnTo>
                    <a:pt x="230" y="0"/>
                  </a:lnTo>
                  <a:lnTo>
                    <a:pt x="284" y="30"/>
                  </a:lnTo>
                  <a:lnTo>
                    <a:pt x="284" y="96"/>
                  </a:lnTo>
                  <a:lnTo>
                    <a:pt x="0" y="9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6" name="Freeform 226"/>
            <p:cNvSpPr>
              <a:spLocks/>
            </p:cNvSpPr>
            <p:nvPr/>
          </p:nvSpPr>
          <p:spPr bwMode="auto">
            <a:xfrm>
              <a:off x="2303" y="1265"/>
              <a:ext cx="84" cy="26"/>
            </a:xfrm>
            <a:custGeom>
              <a:avLst/>
              <a:gdLst>
                <a:gd name="T0" fmla="*/ 0 w 238"/>
                <a:gd name="T1" fmla="*/ 76 h 76"/>
                <a:gd name="T2" fmla="*/ 44 w 238"/>
                <a:gd name="T3" fmla="*/ 0 h 76"/>
                <a:gd name="T4" fmla="*/ 232 w 238"/>
                <a:gd name="T5" fmla="*/ 4 h 76"/>
                <a:gd name="T6" fmla="*/ 238 w 238"/>
                <a:gd name="T7" fmla="*/ 76 h 76"/>
                <a:gd name="T8" fmla="*/ 0 w 238"/>
                <a:gd name="T9" fmla="*/ 76 h 76"/>
              </a:gdLst>
              <a:ahLst/>
              <a:cxnLst>
                <a:cxn ang="0">
                  <a:pos x="T0" y="T1"/>
                </a:cxn>
                <a:cxn ang="0">
                  <a:pos x="T2" y="T3"/>
                </a:cxn>
                <a:cxn ang="0">
                  <a:pos x="T4" y="T5"/>
                </a:cxn>
                <a:cxn ang="0">
                  <a:pos x="T6" y="T7"/>
                </a:cxn>
                <a:cxn ang="0">
                  <a:pos x="T8" y="T9"/>
                </a:cxn>
              </a:cxnLst>
              <a:rect l="0" t="0" r="r" b="b"/>
              <a:pathLst>
                <a:path w="238" h="76">
                  <a:moveTo>
                    <a:pt x="0" y="76"/>
                  </a:moveTo>
                  <a:lnTo>
                    <a:pt x="44" y="0"/>
                  </a:lnTo>
                  <a:lnTo>
                    <a:pt x="232" y="4"/>
                  </a:lnTo>
                  <a:lnTo>
                    <a:pt x="238" y="76"/>
                  </a:lnTo>
                  <a:lnTo>
                    <a:pt x="0" y="7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7" name="Freeform 227"/>
            <p:cNvSpPr>
              <a:spLocks/>
            </p:cNvSpPr>
            <p:nvPr/>
          </p:nvSpPr>
          <p:spPr bwMode="auto">
            <a:xfrm>
              <a:off x="2397" y="1266"/>
              <a:ext cx="79" cy="25"/>
            </a:xfrm>
            <a:custGeom>
              <a:avLst/>
              <a:gdLst>
                <a:gd name="T0" fmla="*/ 0 w 224"/>
                <a:gd name="T1" fmla="*/ 72 h 72"/>
                <a:gd name="T2" fmla="*/ 0 w 224"/>
                <a:gd name="T3" fmla="*/ 0 h 72"/>
                <a:gd name="T4" fmla="*/ 174 w 224"/>
                <a:gd name="T5" fmla="*/ 0 h 72"/>
                <a:gd name="T6" fmla="*/ 224 w 224"/>
                <a:gd name="T7" fmla="*/ 72 h 72"/>
                <a:gd name="T8" fmla="*/ 0 w 224"/>
                <a:gd name="T9" fmla="*/ 72 h 72"/>
              </a:gdLst>
              <a:ahLst/>
              <a:cxnLst>
                <a:cxn ang="0">
                  <a:pos x="T0" y="T1"/>
                </a:cxn>
                <a:cxn ang="0">
                  <a:pos x="T2" y="T3"/>
                </a:cxn>
                <a:cxn ang="0">
                  <a:pos x="T4" y="T5"/>
                </a:cxn>
                <a:cxn ang="0">
                  <a:pos x="T6" y="T7"/>
                </a:cxn>
                <a:cxn ang="0">
                  <a:pos x="T8" y="T9"/>
                </a:cxn>
              </a:cxnLst>
              <a:rect l="0" t="0" r="r" b="b"/>
              <a:pathLst>
                <a:path w="224" h="72">
                  <a:moveTo>
                    <a:pt x="0" y="72"/>
                  </a:moveTo>
                  <a:lnTo>
                    <a:pt x="0" y="0"/>
                  </a:lnTo>
                  <a:lnTo>
                    <a:pt x="174" y="0"/>
                  </a:lnTo>
                  <a:lnTo>
                    <a:pt x="224" y="72"/>
                  </a:lnTo>
                  <a:lnTo>
                    <a:pt x="0" y="72"/>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8" name="Line 228"/>
            <p:cNvSpPr>
              <a:spLocks noChangeShapeType="1"/>
            </p:cNvSpPr>
            <p:nvPr/>
          </p:nvSpPr>
          <p:spPr bwMode="auto">
            <a:xfrm>
              <a:off x="2289" y="1279"/>
              <a:ext cx="4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9" name="Line 229"/>
            <p:cNvSpPr>
              <a:spLocks noChangeShapeType="1"/>
            </p:cNvSpPr>
            <p:nvPr/>
          </p:nvSpPr>
          <p:spPr bwMode="auto">
            <a:xfrm>
              <a:off x="2442" y="1281"/>
              <a:ext cx="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0" name="Rectangle 230"/>
            <p:cNvSpPr>
              <a:spLocks noChangeArrowheads="1"/>
            </p:cNvSpPr>
            <p:nvPr/>
          </p:nvSpPr>
          <p:spPr bwMode="auto">
            <a:xfrm>
              <a:off x="2334" y="1188"/>
              <a:ext cx="29" cy="44"/>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51" name="Rectangle 231"/>
            <p:cNvSpPr>
              <a:spLocks noChangeArrowheads="1"/>
            </p:cNvSpPr>
            <p:nvPr/>
          </p:nvSpPr>
          <p:spPr bwMode="auto">
            <a:xfrm>
              <a:off x="2478" y="1189"/>
              <a:ext cx="30" cy="44"/>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52" name="Freeform 232"/>
            <p:cNvSpPr>
              <a:spLocks/>
            </p:cNvSpPr>
            <p:nvPr/>
          </p:nvSpPr>
          <p:spPr bwMode="auto">
            <a:xfrm>
              <a:off x="2240" y="1234"/>
              <a:ext cx="68" cy="32"/>
            </a:xfrm>
            <a:custGeom>
              <a:avLst/>
              <a:gdLst>
                <a:gd name="T0" fmla="*/ 0 w 192"/>
                <a:gd name="T1" fmla="*/ 90 h 90"/>
                <a:gd name="T2" fmla="*/ 192 w 192"/>
                <a:gd name="T3" fmla="*/ 90 h 90"/>
                <a:gd name="T4" fmla="*/ 192 w 192"/>
                <a:gd name="T5" fmla="*/ 0 h 90"/>
                <a:gd name="T6" fmla="*/ 4 w 192"/>
                <a:gd name="T7" fmla="*/ 2 h 90"/>
                <a:gd name="T8" fmla="*/ 0 w 192"/>
                <a:gd name="T9" fmla="*/ 90 h 90"/>
              </a:gdLst>
              <a:ahLst/>
              <a:cxnLst>
                <a:cxn ang="0">
                  <a:pos x="T0" y="T1"/>
                </a:cxn>
                <a:cxn ang="0">
                  <a:pos x="T2" y="T3"/>
                </a:cxn>
                <a:cxn ang="0">
                  <a:pos x="T4" y="T5"/>
                </a:cxn>
                <a:cxn ang="0">
                  <a:pos x="T6" y="T7"/>
                </a:cxn>
                <a:cxn ang="0">
                  <a:pos x="T8" y="T9"/>
                </a:cxn>
              </a:cxnLst>
              <a:rect l="0" t="0" r="r" b="b"/>
              <a:pathLst>
                <a:path w="192" h="90">
                  <a:moveTo>
                    <a:pt x="0" y="90"/>
                  </a:moveTo>
                  <a:lnTo>
                    <a:pt x="192" y="90"/>
                  </a:lnTo>
                  <a:lnTo>
                    <a:pt x="192" y="0"/>
                  </a:lnTo>
                  <a:lnTo>
                    <a:pt x="4" y="2"/>
                  </a:lnTo>
                  <a:lnTo>
                    <a:pt x="0" y="9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3" name="Line 233"/>
            <p:cNvSpPr>
              <a:spLocks noChangeShapeType="1"/>
            </p:cNvSpPr>
            <p:nvPr/>
          </p:nvSpPr>
          <p:spPr bwMode="auto">
            <a:xfrm>
              <a:off x="2201" y="1245"/>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4" name="Freeform 234"/>
            <p:cNvSpPr>
              <a:spLocks/>
            </p:cNvSpPr>
            <p:nvPr/>
          </p:nvSpPr>
          <p:spPr bwMode="auto">
            <a:xfrm>
              <a:off x="2474" y="1237"/>
              <a:ext cx="66" cy="29"/>
            </a:xfrm>
            <a:custGeom>
              <a:avLst/>
              <a:gdLst>
                <a:gd name="T0" fmla="*/ 0 w 188"/>
                <a:gd name="T1" fmla="*/ 84 h 84"/>
                <a:gd name="T2" fmla="*/ 188 w 188"/>
                <a:gd name="T3" fmla="*/ 84 h 84"/>
                <a:gd name="T4" fmla="*/ 180 w 188"/>
                <a:gd name="T5" fmla="*/ 0 h 84"/>
                <a:gd name="T6" fmla="*/ 0 w 188"/>
                <a:gd name="T7" fmla="*/ 0 h 84"/>
                <a:gd name="T8" fmla="*/ 0 w 188"/>
                <a:gd name="T9" fmla="*/ 84 h 84"/>
              </a:gdLst>
              <a:ahLst/>
              <a:cxnLst>
                <a:cxn ang="0">
                  <a:pos x="T0" y="T1"/>
                </a:cxn>
                <a:cxn ang="0">
                  <a:pos x="T2" y="T3"/>
                </a:cxn>
                <a:cxn ang="0">
                  <a:pos x="T4" y="T5"/>
                </a:cxn>
                <a:cxn ang="0">
                  <a:pos x="T6" y="T7"/>
                </a:cxn>
                <a:cxn ang="0">
                  <a:pos x="T8" y="T9"/>
                </a:cxn>
              </a:cxnLst>
              <a:rect l="0" t="0" r="r" b="b"/>
              <a:pathLst>
                <a:path w="188" h="84">
                  <a:moveTo>
                    <a:pt x="0" y="84"/>
                  </a:moveTo>
                  <a:lnTo>
                    <a:pt x="188" y="84"/>
                  </a:lnTo>
                  <a:lnTo>
                    <a:pt x="180" y="0"/>
                  </a:lnTo>
                  <a:lnTo>
                    <a:pt x="0" y="0"/>
                  </a:lnTo>
                  <a:lnTo>
                    <a:pt x="0" y="84"/>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5" name="Line 235"/>
            <p:cNvSpPr>
              <a:spLocks noChangeShapeType="1"/>
            </p:cNvSpPr>
            <p:nvPr/>
          </p:nvSpPr>
          <p:spPr bwMode="auto">
            <a:xfrm>
              <a:off x="2535" y="1247"/>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56" name="Group 236"/>
          <p:cNvGrpSpPr>
            <a:grpSpLocks/>
          </p:cNvGrpSpPr>
          <p:nvPr/>
        </p:nvGrpSpPr>
        <p:grpSpPr bwMode="auto">
          <a:xfrm>
            <a:off x="474663" y="2641600"/>
            <a:ext cx="1536700" cy="250825"/>
            <a:chOff x="1902" y="592"/>
            <a:chExt cx="968" cy="158"/>
          </a:xfrm>
        </p:grpSpPr>
        <p:sp>
          <p:nvSpPr>
            <p:cNvPr id="5357" name="Freeform 237"/>
            <p:cNvSpPr>
              <a:spLocks/>
            </p:cNvSpPr>
            <p:nvPr/>
          </p:nvSpPr>
          <p:spPr bwMode="auto">
            <a:xfrm>
              <a:off x="1902" y="630"/>
              <a:ext cx="968" cy="120"/>
            </a:xfrm>
            <a:custGeom>
              <a:avLst/>
              <a:gdLst>
                <a:gd name="T0" fmla="*/ 0 w 3692"/>
                <a:gd name="T1" fmla="*/ 448 h 456"/>
                <a:gd name="T2" fmla="*/ 116 w 3692"/>
                <a:gd name="T3" fmla="*/ 288 h 456"/>
                <a:gd name="T4" fmla="*/ 876 w 3692"/>
                <a:gd name="T5" fmla="*/ 288 h 456"/>
                <a:gd name="T6" fmla="*/ 876 w 3692"/>
                <a:gd name="T7" fmla="*/ 192 h 456"/>
                <a:gd name="T8" fmla="*/ 1212 w 3692"/>
                <a:gd name="T9" fmla="*/ 192 h 456"/>
                <a:gd name="T10" fmla="*/ 1260 w 3692"/>
                <a:gd name="T11" fmla="*/ 144 h 456"/>
                <a:gd name="T12" fmla="*/ 2508 w 3692"/>
                <a:gd name="T13" fmla="*/ 144 h 456"/>
                <a:gd name="T14" fmla="*/ 2508 w 3692"/>
                <a:gd name="T15" fmla="*/ 0 h 456"/>
                <a:gd name="T16" fmla="*/ 2652 w 3692"/>
                <a:gd name="T17" fmla="*/ 0 h 456"/>
                <a:gd name="T18" fmla="*/ 2652 w 3692"/>
                <a:gd name="T19" fmla="*/ 144 h 456"/>
                <a:gd name="T20" fmla="*/ 2796 w 3692"/>
                <a:gd name="T21" fmla="*/ 144 h 456"/>
                <a:gd name="T22" fmla="*/ 2796 w 3692"/>
                <a:gd name="T23" fmla="*/ 296 h 456"/>
                <a:gd name="T24" fmla="*/ 3612 w 3692"/>
                <a:gd name="T25" fmla="*/ 288 h 456"/>
                <a:gd name="T26" fmla="*/ 3692 w 3692"/>
                <a:gd name="T27" fmla="*/ 456 h 456"/>
                <a:gd name="T28" fmla="*/ 0 w 3692"/>
                <a:gd name="T29" fmla="*/ 448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92" h="456">
                  <a:moveTo>
                    <a:pt x="0" y="448"/>
                  </a:moveTo>
                  <a:lnTo>
                    <a:pt x="116" y="288"/>
                  </a:lnTo>
                  <a:lnTo>
                    <a:pt x="876" y="288"/>
                  </a:lnTo>
                  <a:lnTo>
                    <a:pt x="876" y="192"/>
                  </a:lnTo>
                  <a:lnTo>
                    <a:pt x="1212" y="192"/>
                  </a:lnTo>
                  <a:lnTo>
                    <a:pt x="1260" y="144"/>
                  </a:lnTo>
                  <a:lnTo>
                    <a:pt x="2508" y="144"/>
                  </a:lnTo>
                  <a:lnTo>
                    <a:pt x="2508" y="0"/>
                  </a:lnTo>
                  <a:lnTo>
                    <a:pt x="2652" y="0"/>
                  </a:lnTo>
                  <a:lnTo>
                    <a:pt x="2652" y="144"/>
                  </a:lnTo>
                  <a:lnTo>
                    <a:pt x="2796" y="144"/>
                  </a:lnTo>
                  <a:lnTo>
                    <a:pt x="2796" y="296"/>
                  </a:lnTo>
                  <a:lnTo>
                    <a:pt x="3612" y="288"/>
                  </a:lnTo>
                  <a:lnTo>
                    <a:pt x="3692" y="456"/>
                  </a:lnTo>
                  <a:lnTo>
                    <a:pt x="0" y="448"/>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8" name="Freeform 238"/>
            <p:cNvSpPr>
              <a:spLocks/>
            </p:cNvSpPr>
            <p:nvPr/>
          </p:nvSpPr>
          <p:spPr bwMode="auto">
            <a:xfrm>
              <a:off x="2133" y="629"/>
              <a:ext cx="501" cy="80"/>
            </a:xfrm>
            <a:custGeom>
              <a:avLst/>
              <a:gdLst>
                <a:gd name="T0" fmla="*/ 0 w 1912"/>
                <a:gd name="T1" fmla="*/ 288 h 304"/>
                <a:gd name="T2" fmla="*/ 0 w 1912"/>
                <a:gd name="T3" fmla="*/ 192 h 304"/>
                <a:gd name="T4" fmla="*/ 336 w 1912"/>
                <a:gd name="T5" fmla="*/ 196 h 304"/>
                <a:gd name="T6" fmla="*/ 380 w 1912"/>
                <a:gd name="T7" fmla="*/ 148 h 304"/>
                <a:gd name="T8" fmla="*/ 1628 w 1912"/>
                <a:gd name="T9" fmla="*/ 148 h 304"/>
                <a:gd name="T10" fmla="*/ 1632 w 1912"/>
                <a:gd name="T11" fmla="*/ 0 h 304"/>
                <a:gd name="T12" fmla="*/ 1772 w 1912"/>
                <a:gd name="T13" fmla="*/ 0 h 304"/>
                <a:gd name="T14" fmla="*/ 1772 w 1912"/>
                <a:gd name="T15" fmla="*/ 152 h 304"/>
                <a:gd name="T16" fmla="*/ 1912 w 1912"/>
                <a:gd name="T17" fmla="*/ 152 h 304"/>
                <a:gd name="T18" fmla="*/ 1912 w 1912"/>
                <a:gd name="T19" fmla="*/ 304 h 304"/>
                <a:gd name="T20" fmla="*/ 0 w 1912"/>
                <a:gd name="T21" fmla="*/ 28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2" h="304">
                  <a:moveTo>
                    <a:pt x="0" y="288"/>
                  </a:moveTo>
                  <a:lnTo>
                    <a:pt x="0" y="192"/>
                  </a:lnTo>
                  <a:lnTo>
                    <a:pt x="336" y="196"/>
                  </a:lnTo>
                  <a:lnTo>
                    <a:pt x="380" y="148"/>
                  </a:lnTo>
                  <a:lnTo>
                    <a:pt x="1628" y="148"/>
                  </a:lnTo>
                  <a:lnTo>
                    <a:pt x="1632" y="0"/>
                  </a:lnTo>
                  <a:lnTo>
                    <a:pt x="1772" y="0"/>
                  </a:lnTo>
                  <a:lnTo>
                    <a:pt x="1772" y="152"/>
                  </a:lnTo>
                  <a:lnTo>
                    <a:pt x="1912" y="152"/>
                  </a:lnTo>
                  <a:lnTo>
                    <a:pt x="1912" y="304"/>
                  </a:lnTo>
                  <a:lnTo>
                    <a:pt x="0" y="288"/>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9" name="Freeform 239"/>
            <p:cNvSpPr>
              <a:spLocks/>
            </p:cNvSpPr>
            <p:nvPr/>
          </p:nvSpPr>
          <p:spPr bwMode="auto">
            <a:xfrm>
              <a:off x="2358" y="592"/>
              <a:ext cx="42" cy="76"/>
            </a:xfrm>
            <a:custGeom>
              <a:avLst/>
              <a:gdLst>
                <a:gd name="T0" fmla="*/ 48 w 160"/>
                <a:gd name="T1" fmla="*/ 288 h 288"/>
                <a:gd name="T2" fmla="*/ 0 w 160"/>
                <a:gd name="T3" fmla="*/ 0 h 288"/>
                <a:gd name="T4" fmla="*/ 112 w 160"/>
                <a:gd name="T5" fmla="*/ 0 h 288"/>
                <a:gd name="T6" fmla="*/ 160 w 160"/>
                <a:gd name="T7" fmla="*/ 288 h 288"/>
                <a:gd name="T8" fmla="*/ 48 w 160"/>
                <a:gd name="T9" fmla="*/ 288 h 288"/>
              </a:gdLst>
              <a:ahLst/>
              <a:cxnLst>
                <a:cxn ang="0">
                  <a:pos x="T0" y="T1"/>
                </a:cxn>
                <a:cxn ang="0">
                  <a:pos x="T2" y="T3"/>
                </a:cxn>
                <a:cxn ang="0">
                  <a:pos x="T4" y="T5"/>
                </a:cxn>
                <a:cxn ang="0">
                  <a:pos x="T6" y="T7"/>
                </a:cxn>
                <a:cxn ang="0">
                  <a:pos x="T8" y="T9"/>
                </a:cxn>
              </a:cxnLst>
              <a:rect l="0" t="0" r="r" b="b"/>
              <a:pathLst>
                <a:path w="160" h="288">
                  <a:moveTo>
                    <a:pt x="48" y="288"/>
                  </a:moveTo>
                  <a:lnTo>
                    <a:pt x="0" y="0"/>
                  </a:lnTo>
                  <a:lnTo>
                    <a:pt x="112" y="0"/>
                  </a:lnTo>
                  <a:lnTo>
                    <a:pt x="160" y="288"/>
                  </a:lnTo>
                  <a:lnTo>
                    <a:pt x="48" y="288"/>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0" name="Freeform 240"/>
            <p:cNvSpPr>
              <a:spLocks/>
            </p:cNvSpPr>
            <p:nvPr/>
          </p:nvSpPr>
          <p:spPr bwMode="auto">
            <a:xfrm>
              <a:off x="2513" y="592"/>
              <a:ext cx="42" cy="76"/>
            </a:xfrm>
            <a:custGeom>
              <a:avLst/>
              <a:gdLst>
                <a:gd name="T0" fmla="*/ 48 w 160"/>
                <a:gd name="T1" fmla="*/ 288 h 288"/>
                <a:gd name="T2" fmla="*/ 0 w 160"/>
                <a:gd name="T3" fmla="*/ 0 h 288"/>
                <a:gd name="T4" fmla="*/ 112 w 160"/>
                <a:gd name="T5" fmla="*/ 0 h 288"/>
                <a:gd name="T6" fmla="*/ 160 w 160"/>
                <a:gd name="T7" fmla="*/ 288 h 288"/>
                <a:gd name="T8" fmla="*/ 48 w 160"/>
                <a:gd name="T9" fmla="*/ 288 h 288"/>
              </a:gdLst>
              <a:ahLst/>
              <a:cxnLst>
                <a:cxn ang="0">
                  <a:pos x="T0" y="T1"/>
                </a:cxn>
                <a:cxn ang="0">
                  <a:pos x="T2" y="T3"/>
                </a:cxn>
                <a:cxn ang="0">
                  <a:pos x="T4" y="T5"/>
                </a:cxn>
                <a:cxn ang="0">
                  <a:pos x="T6" y="T7"/>
                </a:cxn>
                <a:cxn ang="0">
                  <a:pos x="T8" y="T9"/>
                </a:cxn>
              </a:cxnLst>
              <a:rect l="0" t="0" r="r" b="b"/>
              <a:pathLst>
                <a:path w="160" h="288">
                  <a:moveTo>
                    <a:pt x="48" y="288"/>
                  </a:moveTo>
                  <a:lnTo>
                    <a:pt x="0" y="0"/>
                  </a:lnTo>
                  <a:lnTo>
                    <a:pt x="112" y="0"/>
                  </a:lnTo>
                  <a:lnTo>
                    <a:pt x="160" y="288"/>
                  </a:lnTo>
                  <a:lnTo>
                    <a:pt x="48" y="288"/>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1" name="Freeform 241"/>
            <p:cNvSpPr>
              <a:spLocks/>
            </p:cNvSpPr>
            <p:nvPr/>
          </p:nvSpPr>
          <p:spPr bwMode="auto">
            <a:xfrm>
              <a:off x="2069" y="678"/>
              <a:ext cx="56" cy="26"/>
            </a:xfrm>
            <a:custGeom>
              <a:avLst/>
              <a:gdLst>
                <a:gd name="T0" fmla="*/ 0 w 216"/>
                <a:gd name="T1" fmla="*/ 96 h 96"/>
                <a:gd name="T2" fmla="*/ 8 w 216"/>
                <a:gd name="T3" fmla="*/ 0 h 96"/>
                <a:gd name="T4" fmla="*/ 216 w 216"/>
                <a:gd name="T5" fmla="*/ 0 h 96"/>
                <a:gd name="T6" fmla="*/ 216 w 216"/>
                <a:gd name="T7" fmla="*/ 96 h 96"/>
                <a:gd name="T8" fmla="*/ 0 w 216"/>
                <a:gd name="T9" fmla="*/ 96 h 96"/>
              </a:gdLst>
              <a:ahLst/>
              <a:cxnLst>
                <a:cxn ang="0">
                  <a:pos x="T0" y="T1"/>
                </a:cxn>
                <a:cxn ang="0">
                  <a:pos x="T2" y="T3"/>
                </a:cxn>
                <a:cxn ang="0">
                  <a:pos x="T4" y="T5"/>
                </a:cxn>
                <a:cxn ang="0">
                  <a:pos x="T6" y="T7"/>
                </a:cxn>
                <a:cxn ang="0">
                  <a:pos x="T8" y="T9"/>
                </a:cxn>
              </a:cxnLst>
              <a:rect l="0" t="0" r="r" b="b"/>
              <a:pathLst>
                <a:path w="216" h="96">
                  <a:moveTo>
                    <a:pt x="0" y="96"/>
                  </a:moveTo>
                  <a:lnTo>
                    <a:pt x="8" y="0"/>
                  </a:lnTo>
                  <a:lnTo>
                    <a:pt x="216" y="0"/>
                  </a:lnTo>
                  <a:lnTo>
                    <a:pt x="216" y="96"/>
                  </a:lnTo>
                  <a:lnTo>
                    <a:pt x="0" y="9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2" name="Freeform 242"/>
            <p:cNvSpPr>
              <a:spLocks/>
            </p:cNvSpPr>
            <p:nvPr/>
          </p:nvSpPr>
          <p:spPr bwMode="auto">
            <a:xfrm>
              <a:off x="2637" y="680"/>
              <a:ext cx="57" cy="26"/>
            </a:xfrm>
            <a:custGeom>
              <a:avLst/>
              <a:gdLst>
                <a:gd name="T0" fmla="*/ 0 w 216"/>
                <a:gd name="T1" fmla="*/ 96 h 96"/>
                <a:gd name="T2" fmla="*/ 8 w 216"/>
                <a:gd name="T3" fmla="*/ 0 h 96"/>
                <a:gd name="T4" fmla="*/ 216 w 216"/>
                <a:gd name="T5" fmla="*/ 0 h 96"/>
                <a:gd name="T6" fmla="*/ 216 w 216"/>
                <a:gd name="T7" fmla="*/ 96 h 96"/>
                <a:gd name="T8" fmla="*/ 0 w 216"/>
                <a:gd name="T9" fmla="*/ 96 h 96"/>
              </a:gdLst>
              <a:ahLst/>
              <a:cxnLst>
                <a:cxn ang="0">
                  <a:pos x="T0" y="T1"/>
                </a:cxn>
                <a:cxn ang="0">
                  <a:pos x="T2" y="T3"/>
                </a:cxn>
                <a:cxn ang="0">
                  <a:pos x="T4" y="T5"/>
                </a:cxn>
                <a:cxn ang="0">
                  <a:pos x="T6" y="T7"/>
                </a:cxn>
                <a:cxn ang="0">
                  <a:pos x="T8" y="T9"/>
                </a:cxn>
              </a:cxnLst>
              <a:rect l="0" t="0" r="r" b="b"/>
              <a:pathLst>
                <a:path w="216" h="96">
                  <a:moveTo>
                    <a:pt x="0" y="96"/>
                  </a:moveTo>
                  <a:lnTo>
                    <a:pt x="8" y="0"/>
                  </a:lnTo>
                  <a:lnTo>
                    <a:pt x="216" y="0"/>
                  </a:lnTo>
                  <a:lnTo>
                    <a:pt x="216" y="96"/>
                  </a:lnTo>
                  <a:lnTo>
                    <a:pt x="0" y="9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3" name="Line 243"/>
            <p:cNvSpPr>
              <a:spLocks noChangeShapeType="1"/>
            </p:cNvSpPr>
            <p:nvPr/>
          </p:nvSpPr>
          <p:spPr bwMode="auto">
            <a:xfrm>
              <a:off x="2029" y="690"/>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4" name="Line 244"/>
            <p:cNvSpPr>
              <a:spLocks noChangeShapeType="1"/>
            </p:cNvSpPr>
            <p:nvPr/>
          </p:nvSpPr>
          <p:spPr bwMode="auto">
            <a:xfrm>
              <a:off x="2693" y="691"/>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5" name="Rectangle 245"/>
            <p:cNvSpPr>
              <a:spLocks noChangeArrowheads="1"/>
            </p:cNvSpPr>
            <p:nvPr/>
          </p:nvSpPr>
          <p:spPr bwMode="auto">
            <a:xfrm>
              <a:off x="2253" y="684"/>
              <a:ext cx="17"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6" name="Line 246"/>
            <p:cNvSpPr>
              <a:spLocks noChangeShapeType="1"/>
            </p:cNvSpPr>
            <p:nvPr/>
          </p:nvSpPr>
          <p:spPr bwMode="auto">
            <a:xfrm>
              <a:off x="2232" y="694"/>
              <a:ext cx="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7" name="Rectangle 247"/>
            <p:cNvSpPr>
              <a:spLocks noChangeArrowheads="1"/>
            </p:cNvSpPr>
            <p:nvPr/>
          </p:nvSpPr>
          <p:spPr bwMode="auto">
            <a:xfrm>
              <a:off x="2172" y="684"/>
              <a:ext cx="17"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68" name="Line 248"/>
            <p:cNvSpPr>
              <a:spLocks noChangeShapeType="1"/>
            </p:cNvSpPr>
            <p:nvPr/>
          </p:nvSpPr>
          <p:spPr bwMode="auto">
            <a:xfrm>
              <a:off x="2151" y="694"/>
              <a:ext cx="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9" name="Rectangle 249"/>
            <p:cNvSpPr>
              <a:spLocks noChangeArrowheads="1"/>
            </p:cNvSpPr>
            <p:nvPr/>
          </p:nvSpPr>
          <p:spPr bwMode="auto">
            <a:xfrm>
              <a:off x="2486" y="684"/>
              <a:ext cx="17"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0" name="Line 250"/>
            <p:cNvSpPr>
              <a:spLocks noChangeShapeType="1"/>
            </p:cNvSpPr>
            <p:nvPr/>
          </p:nvSpPr>
          <p:spPr bwMode="auto">
            <a:xfrm>
              <a:off x="2499" y="694"/>
              <a:ext cx="2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1" name="Rectangle 251"/>
            <p:cNvSpPr>
              <a:spLocks noChangeArrowheads="1"/>
            </p:cNvSpPr>
            <p:nvPr/>
          </p:nvSpPr>
          <p:spPr bwMode="auto">
            <a:xfrm>
              <a:off x="2374" y="684"/>
              <a:ext cx="16"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2" name="Line 252"/>
            <p:cNvSpPr>
              <a:spLocks noChangeShapeType="1"/>
            </p:cNvSpPr>
            <p:nvPr/>
          </p:nvSpPr>
          <p:spPr bwMode="auto">
            <a:xfrm>
              <a:off x="2387" y="694"/>
              <a:ext cx="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3" name="Rectangle 253"/>
            <p:cNvSpPr>
              <a:spLocks noChangeArrowheads="1"/>
            </p:cNvSpPr>
            <p:nvPr/>
          </p:nvSpPr>
          <p:spPr bwMode="auto">
            <a:xfrm>
              <a:off x="2570" y="684"/>
              <a:ext cx="17" cy="20"/>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74" name="Line 254"/>
            <p:cNvSpPr>
              <a:spLocks noChangeShapeType="1"/>
            </p:cNvSpPr>
            <p:nvPr/>
          </p:nvSpPr>
          <p:spPr bwMode="auto">
            <a:xfrm>
              <a:off x="2583" y="694"/>
              <a:ext cx="2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75" name="Group 255"/>
          <p:cNvGrpSpPr>
            <a:grpSpLocks/>
          </p:cNvGrpSpPr>
          <p:nvPr/>
        </p:nvGrpSpPr>
        <p:grpSpPr bwMode="auto">
          <a:xfrm>
            <a:off x="606425" y="4054475"/>
            <a:ext cx="1376363" cy="225425"/>
            <a:chOff x="2013" y="1082"/>
            <a:chExt cx="867" cy="142"/>
          </a:xfrm>
        </p:grpSpPr>
        <p:sp>
          <p:nvSpPr>
            <p:cNvPr id="5376" name="Line 256"/>
            <p:cNvSpPr>
              <a:spLocks noChangeShapeType="1"/>
            </p:cNvSpPr>
            <p:nvPr/>
          </p:nvSpPr>
          <p:spPr bwMode="auto">
            <a:xfrm flipV="1">
              <a:off x="2730" y="1137"/>
              <a:ext cx="50" cy="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7" name="Freeform 257"/>
            <p:cNvSpPr>
              <a:spLocks/>
            </p:cNvSpPr>
            <p:nvPr/>
          </p:nvSpPr>
          <p:spPr bwMode="auto">
            <a:xfrm>
              <a:off x="2013" y="1143"/>
              <a:ext cx="867" cy="81"/>
            </a:xfrm>
            <a:custGeom>
              <a:avLst/>
              <a:gdLst>
                <a:gd name="T0" fmla="*/ 31 w 3597"/>
                <a:gd name="T1" fmla="*/ 336 h 336"/>
                <a:gd name="T2" fmla="*/ 21 w 3597"/>
                <a:gd name="T3" fmla="*/ 322 h 336"/>
                <a:gd name="T4" fmla="*/ 12 w 3597"/>
                <a:gd name="T5" fmla="*/ 254 h 336"/>
                <a:gd name="T6" fmla="*/ 91 w 3597"/>
                <a:gd name="T7" fmla="*/ 40 h 336"/>
                <a:gd name="T8" fmla="*/ 723 w 3597"/>
                <a:gd name="T9" fmla="*/ 56 h 336"/>
                <a:gd name="T10" fmla="*/ 727 w 3597"/>
                <a:gd name="T11" fmla="*/ 96 h 336"/>
                <a:gd name="T12" fmla="*/ 2595 w 3597"/>
                <a:gd name="T13" fmla="*/ 104 h 336"/>
                <a:gd name="T14" fmla="*/ 2595 w 3597"/>
                <a:gd name="T15" fmla="*/ 44 h 336"/>
                <a:gd name="T16" fmla="*/ 3499 w 3597"/>
                <a:gd name="T17" fmla="*/ 0 h 336"/>
                <a:gd name="T18" fmla="*/ 3523 w 3597"/>
                <a:gd name="T19" fmla="*/ 196 h 336"/>
                <a:gd name="T20" fmla="*/ 3565 w 3597"/>
                <a:gd name="T21" fmla="*/ 280 h 336"/>
                <a:gd name="T22" fmla="*/ 3597 w 3597"/>
                <a:gd name="T23" fmla="*/ 324 h 336"/>
                <a:gd name="T24" fmla="*/ 31 w 3597"/>
                <a:gd name="T25" fmla="*/ 33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97" h="336">
                  <a:moveTo>
                    <a:pt x="31" y="336"/>
                  </a:moveTo>
                  <a:lnTo>
                    <a:pt x="21" y="322"/>
                  </a:lnTo>
                  <a:cubicBezTo>
                    <a:pt x="18" y="308"/>
                    <a:pt x="0" y="301"/>
                    <a:pt x="12" y="254"/>
                  </a:cubicBezTo>
                  <a:lnTo>
                    <a:pt x="91" y="40"/>
                  </a:lnTo>
                  <a:lnTo>
                    <a:pt x="723" y="56"/>
                  </a:lnTo>
                  <a:lnTo>
                    <a:pt x="727" y="96"/>
                  </a:lnTo>
                  <a:lnTo>
                    <a:pt x="2595" y="104"/>
                  </a:lnTo>
                  <a:lnTo>
                    <a:pt x="2595" y="44"/>
                  </a:lnTo>
                  <a:lnTo>
                    <a:pt x="3499" y="0"/>
                  </a:lnTo>
                  <a:lnTo>
                    <a:pt x="3523" y="196"/>
                  </a:lnTo>
                  <a:cubicBezTo>
                    <a:pt x="3534" y="243"/>
                    <a:pt x="3553" y="259"/>
                    <a:pt x="3565" y="280"/>
                  </a:cubicBezTo>
                  <a:lnTo>
                    <a:pt x="3597" y="324"/>
                  </a:lnTo>
                  <a:lnTo>
                    <a:pt x="31" y="336"/>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8" name="Freeform 258"/>
            <p:cNvSpPr>
              <a:spLocks/>
            </p:cNvSpPr>
            <p:nvPr/>
          </p:nvSpPr>
          <p:spPr bwMode="auto">
            <a:xfrm>
              <a:off x="2444" y="1082"/>
              <a:ext cx="36" cy="84"/>
            </a:xfrm>
            <a:custGeom>
              <a:avLst/>
              <a:gdLst>
                <a:gd name="T0" fmla="*/ 0 w 149"/>
                <a:gd name="T1" fmla="*/ 345 h 349"/>
                <a:gd name="T2" fmla="*/ 3 w 149"/>
                <a:gd name="T3" fmla="*/ 0 h 349"/>
                <a:gd name="T4" fmla="*/ 149 w 149"/>
                <a:gd name="T5" fmla="*/ 0 h 349"/>
                <a:gd name="T6" fmla="*/ 141 w 149"/>
                <a:gd name="T7" fmla="*/ 349 h 349"/>
                <a:gd name="T8" fmla="*/ 0 w 149"/>
                <a:gd name="T9" fmla="*/ 345 h 349"/>
              </a:gdLst>
              <a:ahLst/>
              <a:cxnLst>
                <a:cxn ang="0">
                  <a:pos x="T0" y="T1"/>
                </a:cxn>
                <a:cxn ang="0">
                  <a:pos x="T2" y="T3"/>
                </a:cxn>
                <a:cxn ang="0">
                  <a:pos x="T4" y="T5"/>
                </a:cxn>
                <a:cxn ang="0">
                  <a:pos x="T6" y="T7"/>
                </a:cxn>
                <a:cxn ang="0">
                  <a:pos x="T8" y="T9"/>
                </a:cxn>
              </a:cxnLst>
              <a:rect l="0" t="0" r="r" b="b"/>
              <a:pathLst>
                <a:path w="149" h="349">
                  <a:moveTo>
                    <a:pt x="0" y="345"/>
                  </a:moveTo>
                  <a:lnTo>
                    <a:pt x="3" y="0"/>
                  </a:lnTo>
                  <a:lnTo>
                    <a:pt x="149" y="0"/>
                  </a:lnTo>
                  <a:lnTo>
                    <a:pt x="141" y="349"/>
                  </a:lnTo>
                  <a:lnTo>
                    <a:pt x="0" y="345"/>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9" name="Freeform 259"/>
            <p:cNvSpPr>
              <a:spLocks/>
            </p:cNvSpPr>
            <p:nvPr/>
          </p:nvSpPr>
          <p:spPr bwMode="auto">
            <a:xfrm>
              <a:off x="2561" y="1083"/>
              <a:ext cx="36" cy="84"/>
            </a:xfrm>
            <a:custGeom>
              <a:avLst/>
              <a:gdLst>
                <a:gd name="T0" fmla="*/ 0 w 149"/>
                <a:gd name="T1" fmla="*/ 345 h 349"/>
                <a:gd name="T2" fmla="*/ 3 w 149"/>
                <a:gd name="T3" fmla="*/ 0 h 349"/>
                <a:gd name="T4" fmla="*/ 149 w 149"/>
                <a:gd name="T5" fmla="*/ 0 h 349"/>
                <a:gd name="T6" fmla="*/ 141 w 149"/>
                <a:gd name="T7" fmla="*/ 349 h 349"/>
                <a:gd name="T8" fmla="*/ 0 w 149"/>
                <a:gd name="T9" fmla="*/ 345 h 349"/>
              </a:gdLst>
              <a:ahLst/>
              <a:cxnLst>
                <a:cxn ang="0">
                  <a:pos x="T0" y="T1"/>
                </a:cxn>
                <a:cxn ang="0">
                  <a:pos x="T2" y="T3"/>
                </a:cxn>
                <a:cxn ang="0">
                  <a:pos x="T4" y="T5"/>
                </a:cxn>
                <a:cxn ang="0">
                  <a:pos x="T6" y="T7"/>
                </a:cxn>
                <a:cxn ang="0">
                  <a:pos x="T8" y="T9"/>
                </a:cxn>
              </a:cxnLst>
              <a:rect l="0" t="0" r="r" b="b"/>
              <a:pathLst>
                <a:path w="149" h="349">
                  <a:moveTo>
                    <a:pt x="0" y="345"/>
                  </a:moveTo>
                  <a:lnTo>
                    <a:pt x="3" y="0"/>
                  </a:lnTo>
                  <a:lnTo>
                    <a:pt x="149" y="0"/>
                  </a:lnTo>
                  <a:lnTo>
                    <a:pt x="141" y="349"/>
                  </a:lnTo>
                  <a:lnTo>
                    <a:pt x="0" y="345"/>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0" name="Freeform 260"/>
            <p:cNvSpPr>
              <a:spLocks/>
            </p:cNvSpPr>
            <p:nvPr/>
          </p:nvSpPr>
          <p:spPr bwMode="auto">
            <a:xfrm>
              <a:off x="2644" y="1118"/>
              <a:ext cx="62" cy="33"/>
            </a:xfrm>
            <a:custGeom>
              <a:avLst/>
              <a:gdLst>
                <a:gd name="T0" fmla="*/ 0 w 258"/>
                <a:gd name="T1" fmla="*/ 140 h 140"/>
                <a:gd name="T2" fmla="*/ 2 w 258"/>
                <a:gd name="T3" fmla="*/ 0 h 140"/>
                <a:gd name="T4" fmla="*/ 138 w 258"/>
                <a:gd name="T5" fmla="*/ 0 h 140"/>
                <a:gd name="T6" fmla="*/ 138 w 258"/>
                <a:gd name="T7" fmla="*/ 45 h 140"/>
                <a:gd name="T8" fmla="*/ 213 w 258"/>
                <a:gd name="T9" fmla="*/ 45 h 140"/>
                <a:gd name="T10" fmla="*/ 258 w 258"/>
                <a:gd name="T11" fmla="*/ 134 h 140"/>
                <a:gd name="T12" fmla="*/ 0 w 258"/>
                <a:gd name="T13" fmla="*/ 140 h 140"/>
              </a:gdLst>
              <a:ahLst/>
              <a:cxnLst>
                <a:cxn ang="0">
                  <a:pos x="T0" y="T1"/>
                </a:cxn>
                <a:cxn ang="0">
                  <a:pos x="T2" y="T3"/>
                </a:cxn>
                <a:cxn ang="0">
                  <a:pos x="T4" y="T5"/>
                </a:cxn>
                <a:cxn ang="0">
                  <a:pos x="T6" y="T7"/>
                </a:cxn>
                <a:cxn ang="0">
                  <a:pos x="T8" y="T9"/>
                </a:cxn>
                <a:cxn ang="0">
                  <a:pos x="T10" y="T11"/>
                </a:cxn>
                <a:cxn ang="0">
                  <a:pos x="T12" y="T13"/>
                </a:cxn>
              </a:cxnLst>
              <a:rect l="0" t="0" r="r" b="b"/>
              <a:pathLst>
                <a:path w="258" h="140">
                  <a:moveTo>
                    <a:pt x="0" y="140"/>
                  </a:moveTo>
                  <a:lnTo>
                    <a:pt x="2" y="0"/>
                  </a:lnTo>
                  <a:lnTo>
                    <a:pt x="138" y="0"/>
                  </a:lnTo>
                  <a:lnTo>
                    <a:pt x="138" y="45"/>
                  </a:lnTo>
                  <a:lnTo>
                    <a:pt x="213" y="45"/>
                  </a:lnTo>
                  <a:lnTo>
                    <a:pt x="258" y="134"/>
                  </a:lnTo>
                  <a:lnTo>
                    <a:pt x="0" y="14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1" name="Freeform 261"/>
            <p:cNvSpPr>
              <a:spLocks/>
            </p:cNvSpPr>
            <p:nvPr/>
          </p:nvSpPr>
          <p:spPr bwMode="auto">
            <a:xfrm>
              <a:off x="2740" y="1131"/>
              <a:ext cx="18" cy="16"/>
            </a:xfrm>
            <a:custGeom>
              <a:avLst/>
              <a:gdLst>
                <a:gd name="T0" fmla="*/ 0 w 74"/>
                <a:gd name="T1" fmla="*/ 69 h 69"/>
                <a:gd name="T2" fmla="*/ 2 w 74"/>
                <a:gd name="T3" fmla="*/ 0 h 69"/>
                <a:gd name="T4" fmla="*/ 74 w 74"/>
                <a:gd name="T5" fmla="*/ 33 h 69"/>
                <a:gd name="T6" fmla="*/ 74 w 74"/>
                <a:gd name="T7" fmla="*/ 68 h 69"/>
                <a:gd name="T8" fmla="*/ 0 w 74"/>
                <a:gd name="T9" fmla="*/ 69 h 69"/>
              </a:gdLst>
              <a:ahLst/>
              <a:cxnLst>
                <a:cxn ang="0">
                  <a:pos x="T0" y="T1"/>
                </a:cxn>
                <a:cxn ang="0">
                  <a:pos x="T2" y="T3"/>
                </a:cxn>
                <a:cxn ang="0">
                  <a:pos x="T4" y="T5"/>
                </a:cxn>
                <a:cxn ang="0">
                  <a:pos x="T6" y="T7"/>
                </a:cxn>
                <a:cxn ang="0">
                  <a:pos x="T8" y="T9"/>
                </a:cxn>
              </a:cxnLst>
              <a:rect l="0" t="0" r="r" b="b"/>
              <a:pathLst>
                <a:path w="74" h="69">
                  <a:moveTo>
                    <a:pt x="0" y="69"/>
                  </a:moveTo>
                  <a:lnTo>
                    <a:pt x="2" y="0"/>
                  </a:lnTo>
                  <a:lnTo>
                    <a:pt x="74" y="33"/>
                  </a:lnTo>
                  <a:lnTo>
                    <a:pt x="74" y="68"/>
                  </a:lnTo>
                  <a:lnTo>
                    <a:pt x="0" y="69"/>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2" name="Line 262"/>
            <p:cNvSpPr>
              <a:spLocks noChangeShapeType="1"/>
            </p:cNvSpPr>
            <p:nvPr/>
          </p:nvSpPr>
          <p:spPr bwMode="auto">
            <a:xfrm flipH="1" flipV="1">
              <a:off x="2114" y="1145"/>
              <a:ext cx="50" cy="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3" name="Freeform 263"/>
            <p:cNvSpPr>
              <a:spLocks/>
            </p:cNvSpPr>
            <p:nvPr/>
          </p:nvSpPr>
          <p:spPr bwMode="auto">
            <a:xfrm flipH="1">
              <a:off x="2139" y="1137"/>
              <a:ext cx="18" cy="17"/>
            </a:xfrm>
            <a:custGeom>
              <a:avLst/>
              <a:gdLst>
                <a:gd name="T0" fmla="*/ 0 w 74"/>
                <a:gd name="T1" fmla="*/ 69 h 69"/>
                <a:gd name="T2" fmla="*/ 2 w 74"/>
                <a:gd name="T3" fmla="*/ 0 h 69"/>
                <a:gd name="T4" fmla="*/ 74 w 74"/>
                <a:gd name="T5" fmla="*/ 33 h 69"/>
                <a:gd name="T6" fmla="*/ 74 w 74"/>
                <a:gd name="T7" fmla="*/ 68 h 69"/>
                <a:gd name="T8" fmla="*/ 0 w 74"/>
                <a:gd name="T9" fmla="*/ 69 h 69"/>
              </a:gdLst>
              <a:ahLst/>
              <a:cxnLst>
                <a:cxn ang="0">
                  <a:pos x="T0" y="T1"/>
                </a:cxn>
                <a:cxn ang="0">
                  <a:pos x="T2" y="T3"/>
                </a:cxn>
                <a:cxn ang="0">
                  <a:pos x="T4" y="T5"/>
                </a:cxn>
                <a:cxn ang="0">
                  <a:pos x="T6" y="T7"/>
                </a:cxn>
                <a:cxn ang="0">
                  <a:pos x="T8" y="T9"/>
                </a:cxn>
              </a:cxnLst>
              <a:rect l="0" t="0" r="r" b="b"/>
              <a:pathLst>
                <a:path w="74" h="69">
                  <a:moveTo>
                    <a:pt x="0" y="69"/>
                  </a:moveTo>
                  <a:lnTo>
                    <a:pt x="2" y="0"/>
                  </a:lnTo>
                  <a:lnTo>
                    <a:pt x="74" y="33"/>
                  </a:lnTo>
                  <a:lnTo>
                    <a:pt x="74" y="68"/>
                  </a:lnTo>
                  <a:lnTo>
                    <a:pt x="0" y="69"/>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4" name="Freeform 264"/>
            <p:cNvSpPr>
              <a:spLocks/>
            </p:cNvSpPr>
            <p:nvPr/>
          </p:nvSpPr>
          <p:spPr bwMode="auto">
            <a:xfrm>
              <a:off x="2263" y="1168"/>
              <a:ext cx="366" cy="21"/>
            </a:xfrm>
            <a:custGeom>
              <a:avLst/>
              <a:gdLst>
                <a:gd name="T0" fmla="*/ 0 w 1518"/>
                <a:gd name="T1" fmla="*/ 0 h 88"/>
                <a:gd name="T2" fmla="*/ 0 w 1518"/>
                <a:gd name="T3" fmla="*/ 88 h 88"/>
                <a:gd name="T4" fmla="*/ 1518 w 1518"/>
                <a:gd name="T5" fmla="*/ 80 h 88"/>
                <a:gd name="T6" fmla="*/ 1516 w 1518"/>
                <a:gd name="T7" fmla="*/ 2 h 88"/>
                <a:gd name="T8" fmla="*/ 0 w 1518"/>
                <a:gd name="T9" fmla="*/ 0 h 88"/>
              </a:gdLst>
              <a:ahLst/>
              <a:cxnLst>
                <a:cxn ang="0">
                  <a:pos x="T0" y="T1"/>
                </a:cxn>
                <a:cxn ang="0">
                  <a:pos x="T2" y="T3"/>
                </a:cxn>
                <a:cxn ang="0">
                  <a:pos x="T4" y="T5"/>
                </a:cxn>
                <a:cxn ang="0">
                  <a:pos x="T6" y="T7"/>
                </a:cxn>
                <a:cxn ang="0">
                  <a:pos x="T8" y="T9"/>
                </a:cxn>
              </a:cxnLst>
              <a:rect l="0" t="0" r="r" b="b"/>
              <a:pathLst>
                <a:path w="1518" h="88">
                  <a:moveTo>
                    <a:pt x="0" y="0"/>
                  </a:moveTo>
                  <a:lnTo>
                    <a:pt x="0" y="88"/>
                  </a:lnTo>
                  <a:lnTo>
                    <a:pt x="1518" y="80"/>
                  </a:lnTo>
                  <a:lnTo>
                    <a:pt x="1516" y="2"/>
                  </a:lnTo>
                  <a:lnTo>
                    <a:pt x="0" y="0"/>
                  </a:lnTo>
                  <a:close/>
                </a:path>
              </a:pathLst>
            </a:custGeom>
            <a:solidFill>
              <a:srgbClr val="3366FF"/>
            </a:solidFill>
            <a:ln w="1270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5" name="Line 265"/>
            <p:cNvSpPr>
              <a:spLocks noChangeShapeType="1"/>
            </p:cNvSpPr>
            <p:nvPr/>
          </p:nvSpPr>
          <p:spPr bwMode="auto">
            <a:xfrm flipH="1" flipV="1">
              <a:off x="2235" y="1179"/>
              <a:ext cx="4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6" name="Line 266"/>
            <p:cNvSpPr>
              <a:spLocks noChangeShapeType="1"/>
            </p:cNvSpPr>
            <p:nvPr/>
          </p:nvSpPr>
          <p:spPr bwMode="auto">
            <a:xfrm flipH="1" flipV="1">
              <a:off x="2610" y="1178"/>
              <a:ext cx="4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7" name="Oval 267"/>
            <p:cNvSpPr>
              <a:spLocks noChangeArrowheads="1"/>
            </p:cNvSpPr>
            <p:nvPr/>
          </p:nvSpPr>
          <p:spPr bwMode="auto">
            <a:xfrm>
              <a:off x="2454" y="1173"/>
              <a:ext cx="7" cy="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388" name="Group 268"/>
          <p:cNvGrpSpPr>
            <a:grpSpLocks/>
          </p:cNvGrpSpPr>
          <p:nvPr/>
        </p:nvGrpSpPr>
        <p:grpSpPr bwMode="auto">
          <a:xfrm>
            <a:off x="725488" y="5375275"/>
            <a:ext cx="1085850" cy="180975"/>
            <a:chOff x="2196" y="1570"/>
            <a:chExt cx="684" cy="114"/>
          </a:xfrm>
        </p:grpSpPr>
        <p:sp>
          <p:nvSpPr>
            <p:cNvPr id="5389" name="Line 269"/>
            <p:cNvSpPr>
              <a:spLocks noChangeShapeType="1"/>
            </p:cNvSpPr>
            <p:nvPr/>
          </p:nvSpPr>
          <p:spPr bwMode="auto">
            <a:xfrm>
              <a:off x="2692" y="1633"/>
              <a:ext cx="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0" name="Freeform 270"/>
            <p:cNvSpPr>
              <a:spLocks/>
            </p:cNvSpPr>
            <p:nvPr/>
          </p:nvSpPr>
          <p:spPr bwMode="auto">
            <a:xfrm>
              <a:off x="2196" y="1639"/>
              <a:ext cx="684" cy="45"/>
            </a:xfrm>
            <a:custGeom>
              <a:avLst/>
              <a:gdLst>
                <a:gd name="T0" fmla="*/ 164 w 3912"/>
                <a:gd name="T1" fmla="*/ 260 h 260"/>
                <a:gd name="T2" fmla="*/ 164 w 3912"/>
                <a:gd name="T3" fmla="*/ 180 h 260"/>
                <a:gd name="T4" fmla="*/ 56 w 3912"/>
                <a:gd name="T5" fmla="*/ 112 h 260"/>
                <a:gd name="T6" fmla="*/ 0 w 3912"/>
                <a:gd name="T7" fmla="*/ 24 h 260"/>
                <a:gd name="T8" fmla="*/ 1196 w 3912"/>
                <a:gd name="T9" fmla="*/ 20 h 260"/>
                <a:gd name="T10" fmla="*/ 1200 w 3912"/>
                <a:gd name="T11" fmla="*/ 60 h 260"/>
                <a:gd name="T12" fmla="*/ 2036 w 3912"/>
                <a:gd name="T13" fmla="*/ 60 h 260"/>
                <a:gd name="T14" fmla="*/ 2036 w 3912"/>
                <a:gd name="T15" fmla="*/ 148 h 260"/>
                <a:gd name="T16" fmla="*/ 2180 w 3912"/>
                <a:gd name="T17" fmla="*/ 148 h 260"/>
                <a:gd name="T18" fmla="*/ 2188 w 3912"/>
                <a:gd name="T19" fmla="*/ 44 h 260"/>
                <a:gd name="T20" fmla="*/ 3904 w 3912"/>
                <a:gd name="T21" fmla="*/ 0 h 260"/>
                <a:gd name="T22" fmla="*/ 3884 w 3912"/>
                <a:gd name="T23" fmla="*/ 116 h 260"/>
                <a:gd name="T24" fmla="*/ 3912 w 3912"/>
                <a:gd name="T25" fmla="*/ 256 h 260"/>
                <a:gd name="T26" fmla="*/ 164 w 3912"/>
                <a:gd name="T27" fmla="*/ 26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12" h="260">
                  <a:moveTo>
                    <a:pt x="164" y="260"/>
                  </a:moveTo>
                  <a:lnTo>
                    <a:pt x="164" y="180"/>
                  </a:lnTo>
                  <a:cubicBezTo>
                    <a:pt x="146" y="155"/>
                    <a:pt x="83" y="138"/>
                    <a:pt x="56" y="112"/>
                  </a:cubicBezTo>
                  <a:lnTo>
                    <a:pt x="0" y="24"/>
                  </a:lnTo>
                  <a:lnTo>
                    <a:pt x="1196" y="20"/>
                  </a:lnTo>
                  <a:lnTo>
                    <a:pt x="1200" y="60"/>
                  </a:lnTo>
                  <a:lnTo>
                    <a:pt x="2036" y="60"/>
                  </a:lnTo>
                  <a:lnTo>
                    <a:pt x="2036" y="148"/>
                  </a:lnTo>
                  <a:lnTo>
                    <a:pt x="2180" y="148"/>
                  </a:lnTo>
                  <a:lnTo>
                    <a:pt x="2188" y="44"/>
                  </a:lnTo>
                  <a:lnTo>
                    <a:pt x="3904" y="0"/>
                  </a:lnTo>
                  <a:lnTo>
                    <a:pt x="3884" y="116"/>
                  </a:lnTo>
                  <a:lnTo>
                    <a:pt x="3912" y="256"/>
                  </a:lnTo>
                  <a:lnTo>
                    <a:pt x="164" y="260"/>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1" name="Freeform 271"/>
            <p:cNvSpPr>
              <a:spLocks/>
            </p:cNvSpPr>
            <p:nvPr/>
          </p:nvSpPr>
          <p:spPr bwMode="auto">
            <a:xfrm>
              <a:off x="2577" y="1570"/>
              <a:ext cx="33" cy="76"/>
            </a:xfrm>
            <a:custGeom>
              <a:avLst/>
              <a:gdLst>
                <a:gd name="T0" fmla="*/ 48 w 188"/>
                <a:gd name="T1" fmla="*/ 436 h 436"/>
                <a:gd name="T2" fmla="*/ 0 w 188"/>
                <a:gd name="T3" fmla="*/ 0 h 436"/>
                <a:gd name="T4" fmla="*/ 152 w 188"/>
                <a:gd name="T5" fmla="*/ 0 h 436"/>
                <a:gd name="T6" fmla="*/ 188 w 188"/>
                <a:gd name="T7" fmla="*/ 432 h 436"/>
                <a:gd name="T8" fmla="*/ 48 w 188"/>
                <a:gd name="T9" fmla="*/ 436 h 436"/>
              </a:gdLst>
              <a:ahLst/>
              <a:cxnLst>
                <a:cxn ang="0">
                  <a:pos x="T0" y="T1"/>
                </a:cxn>
                <a:cxn ang="0">
                  <a:pos x="T2" y="T3"/>
                </a:cxn>
                <a:cxn ang="0">
                  <a:pos x="T4" y="T5"/>
                </a:cxn>
                <a:cxn ang="0">
                  <a:pos x="T6" y="T7"/>
                </a:cxn>
                <a:cxn ang="0">
                  <a:pos x="T8" y="T9"/>
                </a:cxn>
              </a:cxnLst>
              <a:rect l="0" t="0" r="r" b="b"/>
              <a:pathLst>
                <a:path w="188" h="436">
                  <a:moveTo>
                    <a:pt x="48" y="436"/>
                  </a:moveTo>
                  <a:lnTo>
                    <a:pt x="0" y="0"/>
                  </a:lnTo>
                  <a:lnTo>
                    <a:pt x="152" y="0"/>
                  </a:lnTo>
                  <a:lnTo>
                    <a:pt x="188" y="432"/>
                  </a:lnTo>
                  <a:lnTo>
                    <a:pt x="48" y="43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2" name="Rectangle 272"/>
            <p:cNvSpPr>
              <a:spLocks noChangeArrowheads="1"/>
            </p:cNvSpPr>
            <p:nvPr/>
          </p:nvSpPr>
          <p:spPr bwMode="auto">
            <a:xfrm>
              <a:off x="2668" y="1625"/>
              <a:ext cx="18" cy="18"/>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93" name="Freeform 273"/>
            <p:cNvSpPr>
              <a:spLocks/>
            </p:cNvSpPr>
            <p:nvPr/>
          </p:nvSpPr>
          <p:spPr bwMode="auto">
            <a:xfrm>
              <a:off x="2700" y="1627"/>
              <a:ext cx="11" cy="15"/>
            </a:xfrm>
            <a:custGeom>
              <a:avLst/>
              <a:gdLst>
                <a:gd name="T0" fmla="*/ 0 w 64"/>
                <a:gd name="T1" fmla="*/ 88 h 88"/>
                <a:gd name="T2" fmla="*/ 0 w 64"/>
                <a:gd name="T3" fmla="*/ 0 h 88"/>
                <a:gd name="T4" fmla="*/ 64 w 64"/>
                <a:gd name="T5" fmla="*/ 28 h 88"/>
                <a:gd name="T6" fmla="*/ 64 w 64"/>
                <a:gd name="T7" fmla="*/ 84 h 88"/>
                <a:gd name="T8" fmla="*/ 0 w 64"/>
                <a:gd name="T9" fmla="*/ 88 h 88"/>
              </a:gdLst>
              <a:ahLst/>
              <a:cxnLst>
                <a:cxn ang="0">
                  <a:pos x="T0" y="T1"/>
                </a:cxn>
                <a:cxn ang="0">
                  <a:pos x="T2" y="T3"/>
                </a:cxn>
                <a:cxn ang="0">
                  <a:pos x="T4" y="T5"/>
                </a:cxn>
                <a:cxn ang="0">
                  <a:pos x="T6" y="T7"/>
                </a:cxn>
                <a:cxn ang="0">
                  <a:pos x="T8" y="T9"/>
                </a:cxn>
              </a:cxnLst>
              <a:rect l="0" t="0" r="r" b="b"/>
              <a:pathLst>
                <a:path w="64" h="88">
                  <a:moveTo>
                    <a:pt x="0" y="88"/>
                  </a:moveTo>
                  <a:lnTo>
                    <a:pt x="0" y="0"/>
                  </a:lnTo>
                  <a:lnTo>
                    <a:pt x="64" y="28"/>
                  </a:lnTo>
                  <a:lnTo>
                    <a:pt x="64" y="84"/>
                  </a:lnTo>
                  <a:lnTo>
                    <a:pt x="0" y="88"/>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4" name="Line 274"/>
            <p:cNvSpPr>
              <a:spLocks noChangeShapeType="1"/>
            </p:cNvSpPr>
            <p:nvPr/>
          </p:nvSpPr>
          <p:spPr bwMode="auto">
            <a:xfrm flipH="1">
              <a:off x="2335" y="1633"/>
              <a:ext cx="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5" name="Freeform 275"/>
            <p:cNvSpPr>
              <a:spLocks/>
            </p:cNvSpPr>
            <p:nvPr/>
          </p:nvSpPr>
          <p:spPr bwMode="auto">
            <a:xfrm flipH="1">
              <a:off x="2354" y="1626"/>
              <a:ext cx="11" cy="16"/>
            </a:xfrm>
            <a:custGeom>
              <a:avLst/>
              <a:gdLst>
                <a:gd name="T0" fmla="*/ 0 w 64"/>
                <a:gd name="T1" fmla="*/ 88 h 88"/>
                <a:gd name="T2" fmla="*/ 0 w 64"/>
                <a:gd name="T3" fmla="*/ 0 h 88"/>
                <a:gd name="T4" fmla="*/ 64 w 64"/>
                <a:gd name="T5" fmla="*/ 28 h 88"/>
                <a:gd name="T6" fmla="*/ 64 w 64"/>
                <a:gd name="T7" fmla="*/ 84 h 88"/>
                <a:gd name="T8" fmla="*/ 0 w 64"/>
                <a:gd name="T9" fmla="*/ 88 h 88"/>
              </a:gdLst>
              <a:ahLst/>
              <a:cxnLst>
                <a:cxn ang="0">
                  <a:pos x="T0" y="T1"/>
                </a:cxn>
                <a:cxn ang="0">
                  <a:pos x="T2" y="T3"/>
                </a:cxn>
                <a:cxn ang="0">
                  <a:pos x="T4" y="T5"/>
                </a:cxn>
                <a:cxn ang="0">
                  <a:pos x="T6" y="T7"/>
                </a:cxn>
                <a:cxn ang="0">
                  <a:pos x="T8" y="T9"/>
                </a:cxn>
              </a:cxnLst>
              <a:rect l="0" t="0" r="r" b="b"/>
              <a:pathLst>
                <a:path w="64" h="88">
                  <a:moveTo>
                    <a:pt x="0" y="88"/>
                  </a:moveTo>
                  <a:lnTo>
                    <a:pt x="0" y="0"/>
                  </a:lnTo>
                  <a:lnTo>
                    <a:pt x="64" y="28"/>
                  </a:lnTo>
                  <a:lnTo>
                    <a:pt x="64" y="84"/>
                  </a:lnTo>
                  <a:lnTo>
                    <a:pt x="0" y="88"/>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6" name="Freeform 276"/>
            <p:cNvSpPr>
              <a:spLocks/>
            </p:cNvSpPr>
            <p:nvPr/>
          </p:nvSpPr>
          <p:spPr bwMode="auto">
            <a:xfrm>
              <a:off x="2553" y="1646"/>
              <a:ext cx="22" cy="18"/>
            </a:xfrm>
            <a:custGeom>
              <a:avLst/>
              <a:gdLst>
                <a:gd name="T0" fmla="*/ 0 w 128"/>
                <a:gd name="T1" fmla="*/ 36 h 104"/>
                <a:gd name="T2" fmla="*/ 24 w 128"/>
                <a:gd name="T3" fmla="*/ 4 h 104"/>
                <a:gd name="T4" fmla="*/ 96 w 128"/>
                <a:gd name="T5" fmla="*/ 0 h 104"/>
                <a:gd name="T6" fmla="*/ 128 w 128"/>
                <a:gd name="T7" fmla="*/ 32 h 104"/>
                <a:gd name="T8" fmla="*/ 124 w 128"/>
                <a:gd name="T9" fmla="*/ 104 h 104"/>
                <a:gd name="T10" fmla="*/ 4 w 128"/>
                <a:gd name="T11" fmla="*/ 104 h 104"/>
                <a:gd name="T12" fmla="*/ 0 w 128"/>
                <a:gd name="T13" fmla="*/ 36 h 104"/>
              </a:gdLst>
              <a:ahLst/>
              <a:cxnLst>
                <a:cxn ang="0">
                  <a:pos x="T0" y="T1"/>
                </a:cxn>
                <a:cxn ang="0">
                  <a:pos x="T2" y="T3"/>
                </a:cxn>
                <a:cxn ang="0">
                  <a:pos x="T4" y="T5"/>
                </a:cxn>
                <a:cxn ang="0">
                  <a:pos x="T6" y="T7"/>
                </a:cxn>
                <a:cxn ang="0">
                  <a:pos x="T8" y="T9"/>
                </a:cxn>
                <a:cxn ang="0">
                  <a:pos x="T10" y="T11"/>
                </a:cxn>
                <a:cxn ang="0">
                  <a:pos x="T12" y="T13"/>
                </a:cxn>
              </a:cxnLst>
              <a:rect l="0" t="0" r="r" b="b"/>
              <a:pathLst>
                <a:path w="128" h="104">
                  <a:moveTo>
                    <a:pt x="0" y="36"/>
                  </a:moveTo>
                  <a:lnTo>
                    <a:pt x="24" y="4"/>
                  </a:lnTo>
                  <a:lnTo>
                    <a:pt x="96" y="0"/>
                  </a:lnTo>
                  <a:lnTo>
                    <a:pt x="128" y="32"/>
                  </a:lnTo>
                  <a:lnTo>
                    <a:pt x="124" y="104"/>
                  </a:lnTo>
                  <a:lnTo>
                    <a:pt x="4" y="104"/>
                  </a:lnTo>
                  <a:lnTo>
                    <a:pt x="0" y="3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7" name="Oval 277"/>
            <p:cNvSpPr>
              <a:spLocks noChangeArrowheads="1"/>
            </p:cNvSpPr>
            <p:nvPr/>
          </p:nvSpPr>
          <p:spPr bwMode="auto">
            <a:xfrm>
              <a:off x="2560" y="1651"/>
              <a:ext cx="8" cy="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398" name="Group 278"/>
          <p:cNvGrpSpPr>
            <a:grpSpLocks/>
          </p:cNvGrpSpPr>
          <p:nvPr/>
        </p:nvGrpSpPr>
        <p:grpSpPr bwMode="auto">
          <a:xfrm>
            <a:off x="571500" y="3384550"/>
            <a:ext cx="1444625" cy="236538"/>
            <a:chOff x="1957" y="852"/>
            <a:chExt cx="910" cy="149"/>
          </a:xfrm>
        </p:grpSpPr>
        <p:sp>
          <p:nvSpPr>
            <p:cNvPr id="5399" name="Line 279"/>
            <p:cNvSpPr>
              <a:spLocks noChangeShapeType="1"/>
            </p:cNvSpPr>
            <p:nvPr/>
          </p:nvSpPr>
          <p:spPr bwMode="auto">
            <a:xfrm flipV="1">
              <a:off x="2710" y="910"/>
              <a:ext cx="52" cy="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0" name="Freeform 280"/>
            <p:cNvSpPr>
              <a:spLocks/>
            </p:cNvSpPr>
            <p:nvPr/>
          </p:nvSpPr>
          <p:spPr bwMode="auto">
            <a:xfrm>
              <a:off x="1957" y="916"/>
              <a:ext cx="910" cy="85"/>
            </a:xfrm>
            <a:custGeom>
              <a:avLst/>
              <a:gdLst>
                <a:gd name="T0" fmla="*/ 31 w 3597"/>
                <a:gd name="T1" fmla="*/ 336 h 336"/>
                <a:gd name="T2" fmla="*/ 21 w 3597"/>
                <a:gd name="T3" fmla="*/ 322 h 336"/>
                <a:gd name="T4" fmla="*/ 12 w 3597"/>
                <a:gd name="T5" fmla="*/ 254 h 336"/>
                <a:gd name="T6" fmla="*/ 91 w 3597"/>
                <a:gd name="T7" fmla="*/ 40 h 336"/>
                <a:gd name="T8" fmla="*/ 723 w 3597"/>
                <a:gd name="T9" fmla="*/ 56 h 336"/>
                <a:gd name="T10" fmla="*/ 727 w 3597"/>
                <a:gd name="T11" fmla="*/ 96 h 336"/>
                <a:gd name="T12" fmla="*/ 2595 w 3597"/>
                <a:gd name="T13" fmla="*/ 104 h 336"/>
                <a:gd name="T14" fmla="*/ 2595 w 3597"/>
                <a:gd name="T15" fmla="*/ 44 h 336"/>
                <a:gd name="T16" fmla="*/ 3499 w 3597"/>
                <a:gd name="T17" fmla="*/ 0 h 336"/>
                <a:gd name="T18" fmla="*/ 3523 w 3597"/>
                <a:gd name="T19" fmla="*/ 196 h 336"/>
                <a:gd name="T20" fmla="*/ 3565 w 3597"/>
                <a:gd name="T21" fmla="*/ 280 h 336"/>
                <a:gd name="T22" fmla="*/ 3597 w 3597"/>
                <a:gd name="T23" fmla="*/ 324 h 336"/>
                <a:gd name="T24" fmla="*/ 31 w 3597"/>
                <a:gd name="T25" fmla="*/ 33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97" h="336">
                  <a:moveTo>
                    <a:pt x="31" y="336"/>
                  </a:moveTo>
                  <a:lnTo>
                    <a:pt x="21" y="322"/>
                  </a:lnTo>
                  <a:cubicBezTo>
                    <a:pt x="18" y="308"/>
                    <a:pt x="0" y="301"/>
                    <a:pt x="12" y="254"/>
                  </a:cubicBezTo>
                  <a:lnTo>
                    <a:pt x="91" y="40"/>
                  </a:lnTo>
                  <a:lnTo>
                    <a:pt x="723" y="56"/>
                  </a:lnTo>
                  <a:lnTo>
                    <a:pt x="727" y="96"/>
                  </a:lnTo>
                  <a:lnTo>
                    <a:pt x="2595" y="104"/>
                  </a:lnTo>
                  <a:lnTo>
                    <a:pt x="2595" y="44"/>
                  </a:lnTo>
                  <a:lnTo>
                    <a:pt x="3499" y="0"/>
                  </a:lnTo>
                  <a:lnTo>
                    <a:pt x="3523" y="196"/>
                  </a:lnTo>
                  <a:cubicBezTo>
                    <a:pt x="3534" y="243"/>
                    <a:pt x="3553" y="259"/>
                    <a:pt x="3565" y="280"/>
                  </a:cubicBezTo>
                  <a:lnTo>
                    <a:pt x="3597" y="324"/>
                  </a:lnTo>
                  <a:lnTo>
                    <a:pt x="31" y="336"/>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1" name="Freeform 281"/>
            <p:cNvSpPr>
              <a:spLocks/>
            </p:cNvSpPr>
            <p:nvPr/>
          </p:nvSpPr>
          <p:spPr bwMode="auto">
            <a:xfrm>
              <a:off x="2409" y="852"/>
              <a:ext cx="38" cy="88"/>
            </a:xfrm>
            <a:custGeom>
              <a:avLst/>
              <a:gdLst>
                <a:gd name="T0" fmla="*/ 0 w 149"/>
                <a:gd name="T1" fmla="*/ 345 h 349"/>
                <a:gd name="T2" fmla="*/ 3 w 149"/>
                <a:gd name="T3" fmla="*/ 0 h 349"/>
                <a:gd name="T4" fmla="*/ 149 w 149"/>
                <a:gd name="T5" fmla="*/ 0 h 349"/>
                <a:gd name="T6" fmla="*/ 141 w 149"/>
                <a:gd name="T7" fmla="*/ 349 h 349"/>
                <a:gd name="T8" fmla="*/ 0 w 149"/>
                <a:gd name="T9" fmla="*/ 345 h 349"/>
              </a:gdLst>
              <a:ahLst/>
              <a:cxnLst>
                <a:cxn ang="0">
                  <a:pos x="T0" y="T1"/>
                </a:cxn>
                <a:cxn ang="0">
                  <a:pos x="T2" y="T3"/>
                </a:cxn>
                <a:cxn ang="0">
                  <a:pos x="T4" y="T5"/>
                </a:cxn>
                <a:cxn ang="0">
                  <a:pos x="T6" y="T7"/>
                </a:cxn>
                <a:cxn ang="0">
                  <a:pos x="T8" y="T9"/>
                </a:cxn>
              </a:cxnLst>
              <a:rect l="0" t="0" r="r" b="b"/>
              <a:pathLst>
                <a:path w="149" h="349">
                  <a:moveTo>
                    <a:pt x="0" y="345"/>
                  </a:moveTo>
                  <a:lnTo>
                    <a:pt x="3" y="0"/>
                  </a:lnTo>
                  <a:lnTo>
                    <a:pt x="149" y="0"/>
                  </a:lnTo>
                  <a:lnTo>
                    <a:pt x="141" y="349"/>
                  </a:lnTo>
                  <a:lnTo>
                    <a:pt x="0" y="345"/>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2" name="Freeform 282"/>
            <p:cNvSpPr>
              <a:spLocks/>
            </p:cNvSpPr>
            <p:nvPr/>
          </p:nvSpPr>
          <p:spPr bwMode="auto">
            <a:xfrm>
              <a:off x="2532" y="853"/>
              <a:ext cx="37" cy="88"/>
            </a:xfrm>
            <a:custGeom>
              <a:avLst/>
              <a:gdLst>
                <a:gd name="T0" fmla="*/ 0 w 149"/>
                <a:gd name="T1" fmla="*/ 345 h 349"/>
                <a:gd name="T2" fmla="*/ 3 w 149"/>
                <a:gd name="T3" fmla="*/ 0 h 349"/>
                <a:gd name="T4" fmla="*/ 149 w 149"/>
                <a:gd name="T5" fmla="*/ 0 h 349"/>
                <a:gd name="T6" fmla="*/ 141 w 149"/>
                <a:gd name="T7" fmla="*/ 349 h 349"/>
                <a:gd name="T8" fmla="*/ 0 w 149"/>
                <a:gd name="T9" fmla="*/ 345 h 349"/>
              </a:gdLst>
              <a:ahLst/>
              <a:cxnLst>
                <a:cxn ang="0">
                  <a:pos x="T0" y="T1"/>
                </a:cxn>
                <a:cxn ang="0">
                  <a:pos x="T2" y="T3"/>
                </a:cxn>
                <a:cxn ang="0">
                  <a:pos x="T4" y="T5"/>
                </a:cxn>
                <a:cxn ang="0">
                  <a:pos x="T6" y="T7"/>
                </a:cxn>
                <a:cxn ang="0">
                  <a:pos x="T8" y="T9"/>
                </a:cxn>
              </a:cxnLst>
              <a:rect l="0" t="0" r="r" b="b"/>
              <a:pathLst>
                <a:path w="149" h="349">
                  <a:moveTo>
                    <a:pt x="0" y="345"/>
                  </a:moveTo>
                  <a:lnTo>
                    <a:pt x="3" y="0"/>
                  </a:lnTo>
                  <a:lnTo>
                    <a:pt x="149" y="0"/>
                  </a:lnTo>
                  <a:lnTo>
                    <a:pt x="141" y="349"/>
                  </a:lnTo>
                  <a:lnTo>
                    <a:pt x="0" y="345"/>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3" name="Freeform 283"/>
            <p:cNvSpPr>
              <a:spLocks/>
            </p:cNvSpPr>
            <p:nvPr/>
          </p:nvSpPr>
          <p:spPr bwMode="auto">
            <a:xfrm>
              <a:off x="2619" y="889"/>
              <a:ext cx="65" cy="36"/>
            </a:xfrm>
            <a:custGeom>
              <a:avLst/>
              <a:gdLst>
                <a:gd name="T0" fmla="*/ 0 w 258"/>
                <a:gd name="T1" fmla="*/ 140 h 140"/>
                <a:gd name="T2" fmla="*/ 2 w 258"/>
                <a:gd name="T3" fmla="*/ 0 h 140"/>
                <a:gd name="T4" fmla="*/ 138 w 258"/>
                <a:gd name="T5" fmla="*/ 0 h 140"/>
                <a:gd name="T6" fmla="*/ 138 w 258"/>
                <a:gd name="T7" fmla="*/ 45 h 140"/>
                <a:gd name="T8" fmla="*/ 213 w 258"/>
                <a:gd name="T9" fmla="*/ 45 h 140"/>
                <a:gd name="T10" fmla="*/ 258 w 258"/>
                <a:gd name="T11" fmla="*/ 134 h 140"/>
                <a:gd name="T12" fmla="*/ 0 w 258"/>
                <a:gd name="T13" fmla="*/ 140 h 140"/>
              </a:gdLst>
              <a:ahLst/>
              <a:cxnLst>
                <a:cxn ang="0">
                  <a:pos x="T0" y="T1"/>
                </a:cxn>
                <a:cxn ang="0">
                  <a:pos x="T2" y="T3"/>
                </a:cxn>
                <a:cxn ang="0">
                  <a:pos x="T4" y="T5"/>
                </a:cxn>
                <a:cxn ang="0">
                  <a:pos x="T6" y="T7"/>
                </a:cxn>
                <a:cxn ang="0">
                  <a:pos x="T8" y="T9"/>
                </a:cxn>
                <a:cxn ang="0">
                  <a:pos x="T10" y="T11"/>
                </a:cxn>
                <a:cxn ang="0">
                  <a:pos x="T12" y="T13"/>
                </a:cxn>
              </a:cxnLst>
              <a:rect l="0" t="0" r="r" b="b"/>
              <a:pathLst>
                <a:path w="258" h="140">
                  <a:moveTo>
                    <a:pt x="0" y="140"/>
                  </a:moveTo>
                  <a:lnTo>
                    <a:pt x="2" y="0"/>
                  </a:lnTo>
                  <a:lnTo>
                    <a:pt x="138" y="0"/>
                  </a:lnTo>
                  <a:lnTo>
                    <a:pt x="138" y="45"/>
                  </a:lnTo>
                  <a:lnTo>
                    <a:pt x="213" y="45"/>
                  </a:lnTo>
                  <a:lnTo>
                    <a:pt x="258" y="134"/>
                  </a:lnTo>
                  <a:lnTo>
                    <a:pt x="0" y="14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4" name="Freeform 284"/>
            <p:cNvSpPr>
              <a:spLocks/>
            </p:cNvSpPr>
            <p:nvPr/>
          </p:nvSpPr>
          <p:spPr bwMode="auto">
            <a:xfrm>
              <a:off x="2721" y="903"/>
              <a:ext cx="18" cy="17"/>
            </a:xfrm>
            <a:custGeom>
              <a:avLst/>
              <a:gdLst>
                <a:gd name="T0" fmla="*/ 0 w 74"/>
                <a:gd name="T1" fmla="*/ 69 h 69"/>
                <a:gd name="T2" fmla="*/ 2 w 74"/>
                <a:gd name="T3" fmla="*/ 0 h 69"/>
                <a:gd name="T4" fmla="*/ 74 w 74"/>
                <a:gd name="T5" fmla="*/ 33 h 69"/>
                <a:gd name="T6" fmla="*/ 74 w 74"/>
                <a:gd name="T7" fmla="*/ 68 h 69"/>
                <a:gd name="T8" fmla="*/ 0 w 74"/>
                <a:gd name="T9" fmla="*/ 69 h 69"/>
              </a:gdLst>
              <a:ahLst/>
              <a:cxnLst>
                <a:cxn ang="0">
                  <a:pos x="T0" y="T1"/>
                </a:cxn>
                <a:cxn ang="0">
                  <a:pos x="T2" y="T3"/>
                </a:cxn>
                <a:cxn ang="0">
                  <a:pos x="T4" y="T5"/>
                </a:cxn>
                <a:cxn ang="0">
                  <a:pos x="T6" y="T7"/>
                </a:cxn>
                <a:cxn ang="0">
                  <a:pos x="T8" y="T9"/>
                </a:cxn>
              </a:cxnLst>
              <a:rect l="0" t="0" r="r" b="b"/>
              <a:pathLst>
                <a:path w="74" h="69">
                  <a:moveTo>
                    <a:pt x="0" y="69"/>
                  </a:moveTo>
                  <a:lnTo>
                    <a:pt x="2" y="0"/>
                  </a:lnTo>
                  <a:lnTo>
                    <a:pt x="74" y="33"/>
                  </a:lnTo>
                  <a:lnTo>
                    <a:pt x="74" y="68"/>
                  </a:lnTo>
                  <a:lnTo>
                    <a:pt x="0" y="69"/>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5" name="Line 285"/>
            <p:cNvSpPr>
              <a:spLocks noChangeShapeType="1"/>
            </p:cNvSpPr>
            <p:nvPr/>
          </p:nvSpPr>
          <p:spPr bwMode="auto">
            <a:xfrm flipH="1" flipV="1">
              <a:off x="2063" y="918"/>
              <a:ext cx="52" cy="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6" name="Freeform 286"/>
            <p:cNvSpPr>
              <a:spLocks/>
            </p:cNvSpPr>
            <p:nvPr/>
          </p:nvSpPr>
          <p:spPr bwMode="auto">
            <a:xfrm flipH="1">
              <a:off x="2089" y="910"/>
              <a:ext cx="19" cy="17"/>
            </a:xfrm>
            <a:custGeom>
              <a:avLst/>
              <a:gdLst>
                <a:gd name="T0" fmla="*/ 0 w 74"/>
                <a:gd name="T1" fmla="*/ 69 h 69"/>
                <a:gd name="T2" fmla="*/ 2 w 74"/>
                <a:gd name="T3" fmla="*/ 0 h 69"/>
                <a:gd name="T4" fmla="*/ 74 w 74"/>
                <a:gd name="T5" fmla="*/ 33 h 69"/>
                <a:gd name="T6" fmla="*/ 74 w 74"/>
                <a:gd name="T7" fmla="*/ 68 h 69"/>
                <a:gd name="T8" fmla="*/ 0 w 74"/>
                <a:gd name="T9" fmla="*/ 69 h 69"/>
              </a:gdLst>
              <a:ahLst/>
              <a:cxnLst>
                <a:cxn ang="0">
                  <a:pos x="T0" y="T1"/>
                </a:cxn>
                <a:cxn ang="0">
                  <a:pos x="T2" y="T3"/>
                </a:cxn>
                <a:cxn ang="0">
                  <a:pos x="T4" y="T5"/>
                </a:cxn>
                <a:cxn ang="0">
                  <a:pos x="T6" y="T7"/>
                </a:cxn>
                <a:cxn ang="0">
                  <a:pos x="T8" y="T9"/>
                </a:cxn>
              </a:cxnLst>
              <a:rect l="0" t="0" r="r" b="b"/>
              <a:pathLst>
                <a:path w="74" h="69">
                  <a:moveTo>
                    <a:pt x="0" y="69"/>
                  </a:moveTo>
                  <a:lnTo>
                    <a:pt x="2" y="0"/>
                  </a:lnTo>
                  <a:lnTo>
                    <a:pt x="74" y="33"/>
                  </a:lnTo>
                  <a:lnTo>
                    <a:pt x="74" y="68"/>
                  </a:lnTo>
                  <a:lnTo>
                    <a:pt x="0" y="69"/>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7" name="Freeform 287"/>
            <p:cNvSpPr>
              <a:spLocks/>
            </p:cNvSpPr>
            <p:nvPr/>
          </p:nvSpPr>
          <p:spPr bwMode="auto">
            <a:xfrm>
              <a:off x="2219" y="942"/>
              <a:ext cx="384" cy="22"/>
            </a:xfrm>
            <a:custGeom>
              <a:avLst/>
              <a:gdLst>
                <a:gd name="T0" fmla="*/ 0 w 1518"/>
                <a:gd name="T1" fmla="*/ 0 h 88"/>
                <a:gd name="T2" fmla="*/ 0 w 1518"/>
                <a:gd name="T3" fmla="*/ 88 h 88"/>
                <a:gd name="T4" fmla="*/ 1518 w 1518"/>
                <a:gd name="T5" fmla="*/ 80 h 88"/>
                <a:gd name="T6" fmla="*/ 1516 w 1518"/>
                <a:gd name="T7" fmla="*/ 2 h 88"/>
                <a:gd name="T8" fmla="*/ 0 w 1518"/>
                <a:gd name="T9" fmla="*/ 0 h 88"/>
              </a:gdLst>
              <a:ahLst/>
              <a:cxnLst>
                <a:cxn ang="0">
                  <a:pos x="T0" y="T1"/>
                </a:cxn>
                <a:cxn ang="0">
                  <a:pos x="T2" y="T3"/>
                </a:cxn>
                <a:cxn ang="0">
                  <a:pos x="T4" y="T5"/>
                </a:cxn>
                <a:cxn ang="0">
                  <a:pos x="T6" y="T7"/>
                </a:cxn>
                <a:cxn ang="0">
                  <a:pos x="T8" y="T9"/>
                </a:cxn>
              </a:cxnLst>
              <a:rect l="0" t="0" r="r" b="b"/>
              <a:pathLst>
                <a:path w="1518" h="88">
                  <a:moveTo>
                    <a:pt x="0" y="0"/>
                  </a:moveTo>
                  <a:lnTo>
                    <a:pt x="0" y="88"/>
                  </a:lnTo>
                  <a:lnTo>
                    <a:pt x="1518" y="80"/>
                  </a:lnTo>
                  <a:lnTo>
                    <a:pt x="1516" y="2"/>
                  </a:lnTo>
                  <a:lnTo>
                    <a:pt x="0" y="0"/>
                  </a:lnTo>
                  <a:close/>
                </a:path>
              </a:pathLst>
            </a:custGeom>
            <a:solidFill>
              <a:srgbClr val="3366FF"/>
            </a:solidFill>
            <a:ln w="1270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8" name="Line 288"/>
            <p:cNvSpPr>
              <a:spLocks noChangeShapeType="1"/>
            </p:cNvSpPr>
            <p:nvPr/>
          </p:nvSpPr>
          <p:spPr bwMode="auto">
            <a:xfrm flipH="1" flipV="1">
              <a:off x="2191" y="95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9" name="Line 289"/>
            <p:cNvSpPr>
              <a:spLocks noChangeShapeType="1"/>
            </p:cNvSpPr>
            <p:nvPr/>
          </p:nvSpPr>
          <p:spPr bwMode="auto">
            <a:xfrm flipH="1" flipV="1">
              <a:off x="2584" y="953"/>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0" name="Oval 290"/>
            <p:cNvSpPr>
              <a:spLocks noChangeArrowheads="1"/>
            </p:cNvSpPr>
            <p:nvPr/>
          </p:nvSpPr>
          <p:spPr bwMode="auto">
            <a:xfrm>
              <a:off x="2420" y="948"/>
              <a:ext cx="7" cy="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11" name="Group 291"/>
          <p:cNvGrpSpPr>
            <a:grpSpLocks/>
          </p:cNvGrpSpPr>
          <p:nvPr/>
        </p:nvGrpSpPr>
        <p:grpSpPr bwMode="auto">
          <a:xfrm>
            <a:off x="650875" y="4710113"/>
            <a:ext cx="1262063" cy="206375"/>
            <a:chOff x="2078" y="1375"/>
            <a:chExt cx="795" cy="130"/>
          </a:xfrm>
        </p:grpSpPr>
        <p:sp>
          <p:nvSpPr>
            <p:cNvPr id="5412" name="Line 292"/>
            <p:cNvSpPr>
              <a:spLocks noChangeShapeType="1"/>
            </p:cNvSpPr>
            <p:nvPr/>
          </p:nvSpPr>
          <p:spPr bwMode="auto">
            <a:xfrm flipV="1">
              <a:off x="2736" y="1425"/>
              <a:ext cx="45" cy="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3" name="Freeform 293"/>
            <p:cNvSpPr>
              <a:spLocks/>
            </p:cNvSpPr>
            <p:nvPr/>
          </p:nvSpPr>
          <p:spPr bwMode="auto">
            <a:xfrm>
              <a:off x="2078" y="1431"/>
              <a:ext cx="795" cy="74"/>
            </a:xfrm>
            <a:custGeom>
              <a:avLst/>
              <a:gdLst>
                <a:gd name="T0" fmla="*/ 31 w 3597"/>
                <a:gd name="T1" fmla="*/ 336 h 336"/>
                <a:gd name="T2" fmla="*/ 21 w 3597"/>
                <a:gd name="T3" fmla="*/ 322 h 336"/>
                <a:gd name="T4" fmla="*/ 12 w 3597"/>
                <a:gd name="T5" fmla="*/ 254 h 336"/>
                <a:gd name="T6" fmla="*/ 91 w 3597"/>
                <a:gd name="T7" fmla="*/ 40 h 336"/>
                <a:gd name="T8" fmla="*/ 723 w 3597"/>
                <a:gd name="T9" fmla="*/ 56 h 336"/>
                <a:gd name="T10" fmla="*/ 727 w 3597"/>
                <a:gd name="T11" fmla="*/ 96 h 336"/>
                <a:gd name="T12" fmla="*/ 2595 w 3597"/>
                <a:gd name="T13" fmla="*/ 104 h 336"/>
                <a:gd name="T14" fmla="*/ 2595 w 3597"/>
                <a:gd name="T15" fmla="*/ 44 h 336"/>
                <a:gd name="T16" fmla="*/ 3499 w 3597"/>
                <a:gd name="T17" fmla="*/ 0 h 336"/>
                <a:gd name="T18" fmla="*/ 3523 w 3597"/>
                <a:gd name="T19" fmla="*/ 196 h 336"/>
                <a:gd name="T20" fmla="*/ 3565 w 3597"/>
                <a:gd name="T21" fmla="*/ 280 h 336"/>
                <a:gd name="T22" fmla="*/ 3597 w 3597"/>
                <a:gd name="T23" fmla="*/ 324 h 336"/>
                <a:gd name="T24" fmla="*/ 31 w 3597"/>
                <a:gd name="T25" fmla="*/ 33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97" h="336">
                  <a:moveTo>
                    <a:pt x="31" y="336"/>
                  </a:moveTo>
                  <a:lnTo>
                    <a:pt x="21" y="322"/>
                  </a:lnTo>
                  <a:cubicBezTo>
                    <a:pt x="18" y="308"/>
                    <a:pt x="0" y="301"/>
                    <a:pt x="12" y="254"/>
                  </a:cubicBezTo>
                  <a:lnTo>
                    <a:pt x="91" y="40"/>
                  </a:lnTo>
                  <a:lnTo>
                    <a:pt x="723" y="56"/>
                  </a:lnTo>
                  <a:lnTo>
                    <a:pt x="727" y="96"/>
                  </a:lnTo>
                  <a:lnTo>
                    <a:pt x="2595" y="104"/>
                  </a:lnTo>
                  <a:lnTo>
                    <a:pt x="2595" y="44"/>
                  </a:lnTo>
                  <a:lnTo>
                    <a:pt x="3499" y="0"/>
                  </a:lnTo>
                  <a:lnTo>
                    <a:pt x="3523" y="196"/>
                  </a:lnTo>
                  <a:cubicBezTo>
                    <a:pt x="3534" y="243"/>
                    <a:pt x="3553" y="259"/>
                    <a:pt x="3565" y="280"/>
                  </a:cubicBezTo>
                  <a:lnTo>
                    <a:pt x="3597" y="324"/>
                  </a:lnTo>
                  <a:lnTo>
                    <a:pt x="31" y="336"/>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4" name="Freeform 294"/>
            <p:cNvSpPr>
              <a:spLocks/>
            </p:cNvSpPr>
            <p:nvPr/>
          </p:nvSpPr>
          <p:spPr bwMode="auto">
            <a:xfrm>
              <a:off x="2473" y="1375"/>
              <a:ext cx="33" cy="77"/>
            </a:xfrm>
            <a:custGeom>
              <a:avLst/>
              <a:gdLst>
                <a:gd name="T0" fmla="*/ 0 w 149"/>
                <a:gd name="T1" fmla="*/ 345 h 349"/>
                <a:gd name="T2" fmla="*/ 3 w 149"/>
                <a:gd name="T3" fmla="*/ 0 h 349"/>
                <a:gd name="T4" fmla="*/ 149 w 149"/>
                <a:gd name="T5" fmla="*/ 0 h 349"/>
                <a:gd name="T6" fmla="*/ 141 w 149"/>
                <a:gd name="T7" fmla="*/ 349 h 349"/>
                <a:gd name="T8" fmla="*/ 0 w 149"/>
                <a:gd name="T9" fmla="*/ 345 h 349"/>
              </a:gdLst>
              <a:ahLst/>
              <a:cxnLst>
                <a:cxn ang="0">
                  <a:pos x="T0" y="T1"/>
                </a:cxn>
                <a:cxn ang="0">
                  <a:pos x="T2" y="T3"/>
                </a:cxn>
                <a:cxn ang="0">
                  <a:pos x="T4" y="T5"/>
                </a:cxn>
                <a:cxn ang="0">
                  <a:pos x="T6" y="T7"/>
                </a:cxn>
                <a:cxn ang="0">
                  <a:pos x="T8" y="T9"/>
                </a:cxn>
              </a:cxnLst>
              <a:rect l="0" t="0" r="r" b="b"/>
              <a:pathLst>
                <a:path w="149" h="349">
                  <a:moveTo>
                    <a:pt x="0" y="345"/>
                  </a:moveTo>
                  <a:lnTo>
                    <a:pt x="3" y="0"/>
                  </a:lnTo>
                  <a:lnTo>
                    <a:pt x="149" y="0"/>
                  </a:lnTo>
                  <a:lnTo>
                    <a:pt x="141" y="349"/>
                  </a:lnTo>
                  <a:lnTo>
                    <a:pt x="0" y="345"/>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5" name="Freeform 295"/>
            <p:cNvSpPr>
              <a:spLocks/>
            </p:cNvSpPr>
            <p:nvPr/>
          </p:nvSpPr>
          <p:spPr bwMode="auto">
            <a:xfrm>
              <a:off x="2580" y="1376"/>
              <a:ext cx="33" cy="77"/>
            </a:xfrm>
            <a:custGeom>
              <a:avLst/>
              <a:gdLst>
                <a:gd name="T0" fmla="*/ 0 w 149"/>
                <a:gd name="T1" fmla="*/ 345 h 349"/>
                <a:gd name="T2" fmla="*/ 3 w 149"/>
                <a:gd name="T3" fmla="*/ 0 h 349"/>
                <a:gd name="T4" fmla="*/ 149 w 149"/>
                <a:gd name="T5" fmla="*/ 0 h 349"/>
                <a:gd name="T6" fmla="*/ 141 w 149"/>
                <a:gd name="T7" fmla="*/ 349 h 349"/>
                <a:gd name="T8" fmla="*/ 0 w 149"/>
                <a:gd name="T9" fmla="*/ 345 h 349"/>
              </a:gdLst>
              <a:ahLst/>
              <a:cxnLst>
                <a:cxn ang="0">
                  <a:pos x="T0" y="T1"/>
                </a:cxn>
                <a:cxn ang="0">
                  <a:pos x="T2" y="T3"/>
                </a:cxn>
                <a:cxn ang="0">
                  <a:pos x="T4" y="T5"/>
                </a:cxn>
                <a:cxn ang="0">
                  <a:pos x="T6" y="T7"/>
                </a:cxn>
                <a:cxn ang="0">
                  <a:pos x="T8" y="T9"/>
                </a:cxn>
              </a:cxnLst>
              <a:rect l="0" t="0" r="r" b="b"/>
              <a:pathLst>
                <a:path w="149" h="349">
                  <a:moveTo>
                    <a:pt x="0" y="345"/>
                  </a:moveTo>
                  <a:lnTo>
                    <a:pt x="3" y="0"/>
                  </a:lnTo>
                  <a:lnTo>
                    <a:pt x="149" y="0"/>
                  </a:lnTo>
                  <a:lnTo>
                    <a:pt x="141" y="349"/>
                  </a:lnTo>
                  <a:lnTo>
                    <a:pt x="0" y="345"/>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6" name="Freeform 296"/>
            <p:cNvSpPr>
              <a:spLocks/>
            </p:cNvSpPr>
            <p:nvPr/>
          </p:nvSpPr>
          <p:spPr bwMode="auto">
            <a:xfrm>
              <a:off x="2656" y="1408"/>
              <a:ext cx="57" cy="30"/>
            </a:xfrm>
            <a:custGeom>
              <a:avLst/>
              <a:gdLst>
                <a:gd name="T0" fmla="*/ 0 w 258"/>
                <a:gd name="T1" fmla="*/ 140 h 140"/>
                <a:gd name="T2" fmla="*/ 2 w 258"/>
                <a:gd name="T3" fmla="*/ 0 h 140"/>
                <a:gd name="T4" fmla="*/ 138 w 258"/>
                <a:gd name="T5" fmla="*/ 0 h 140"/>
                <a:gd name="T6" fmla="*/ 138 w 258"/>
                <a:gd name="T7" fmla="*/ 45 h 140"/>
                <a:gd name="T8" fmla="*/ 213 w 258"/>
                <a:gd name="T9" fmla="*/ 45 h 140"/>
                <a:gd name="T10" fmla="*/ 258 w 258"/>
                <a:gd name="T11" fmla="*/ 134 h 140"/>
                <a:gd name="T12" fmla="*/ 0 w 258"/>
                <a:gd name="T13" fmla="*/ 140 h 140"/>
              </a:gdLst>
              <a:ahLst/>
              <a:cxnLst>
                <a:cxn ang="0">
                  <a:pos x="T0" y="T1"/>
                </a:cxn>
                <a:cxn ang="0">
                  <a:pos x="T2" y="T3"/>
                </a:cxn>
                <a:cxn ang="0">
                  <a:pos x="T4" y="T5"/>
                </a:cxn>
                <a:cxn ang="0">
                  <a:pos x="T6" y="T7"/>
                </a:cxn>
                <a:cxn ang="0">
                  <a:pos x="T8" y="T9"/>
                </a:cxn>
                <a:cxn ang="0">
                  <a:pos x="T10" y="T11"/>
                </a:cxn>
                <a:cxn ang="0">
                  <a:pos x="T12" y="T13"/>
                </a:cxn>
              </a:cxnLst>
              <a:rect l="0" t="0" r="r" b="b"/>
              <a:pathLst>
                <a:path w="258" h="140">
                  <a:moveTo>
                    <a:pt x="0" y="140"/>
                  </a:moveTo>
                  <a:lnTo>
                    <a:pt x="2" y="0"/>
                  </a:lnTo>
                  <a:lnTo>
                    <a:pt x="138" y="0"/>
                  </a:lnTo>
                  <a:lnTo>
                    <a:pt x="138" y="45"/>
                  </a:lnTo>
                  <a:lnTo>
                    <a:pt x="213" y="45"/>
                  </a:lnTo>
                  <a:lnTo>
                    <a:pt x="258" y="134"/>
                  </a:lnTo>
                  <a:lnTo>
                    <a:pt x="0" y="140"/>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7" name="Freeform 297"/>
            <p:cNvSpPr>
              <a:spLocks/>
            </p:cNvSpPr>
            <p:nvPr/>
          </p:nvSpPr>
          <p:spPr bwMode="auto">
            <a:xfrm>
              <a:off x="2745" y="1420"/>
              <a:ext cx="16" cy="15"/>
            </a:xfrm>
            <a:custGeom>
              <a:avLst/>
              <a:gdLst>
                <a:gd name="T0" fmla="*/ 0 w 74"/>
                <a:gd name="T1" fmla="*/ 69 h 69"/>
                <a:gd name="T2" fmla="*/ 2 w 74"/>
                <a:gd name="T3" fmla="*/ 0 h 69"/>
                <a:gd name="T4" fmla="*/ 74 w 74"/>
                <a:gd name="T5" fmla="*/ 33 h 69"/>
                <a:gd name="T6" fmla="*/ 74 w 74"/>
                <a:gd name="T7" fmla="*/ 68 h 69"/>
                <a:gd name="T8" fmla="*/ 0 w 74"/>
                <a:gd name="T9" fmla="*/ 69 h 69"/>
              </a:gdLst>
              <a:ahLst/>
              <a:cxnLst>
                <a:cxn ang="0">
                  <a:pos x="T0" y="T1"/>
                </a:cxn>
                <a:cxn ang="0">
                  <a:pos x="T2" y="T3"/>
                </a:cxn>
                <a:cxn ang="0">
                  <a:pos x="T4" y="T5"/>
                </a:cxn>
                <a:cxn ang="0">
                  <a:pos x="T6" y="T7"/>
                </a:cxn>
                <a:cxn ang="0">
                  <a:pos x="T8" y="T9"/>
                </a:cxn>
              </a:cxnLst>
              <a:rect l="0" t="0" r="r" b="b"/>
              <a:pathLst>
                <a:path w="74" h="69">
                  <a:moveTo>
                    <a:pt x="0" y="69"/>
                  </a:moveTo>
                  <a:lnTo>
                    <a:pt x="2" y="0"/>
                  </a:lnTo>
                  <a:lnTo>
                    <a:pt x="74" y="33"/>
                  </a:lnTo>
                  <a:lnTo>
                    <a:pt x="74" y="68"/>
                  </a:lnTo>
                  <a:lnTo>
                    <a:pt x="0" y="69"/>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8" name="Line 298"/>
            <p:cNvSpPr>
              <a:spLocks noChangeShapeType="1"/>
            </p:cNvSpPr>
            <p:nvPr/>
          </p:nvSpPr>
          <p:spPr bwMode="auto">
            <a:xfrm flipH="1" flipV="1">
              <a:off x="2171" y="1432"/>
              <a:ext cx="45" cy="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9" name="Freeform 299"/>
            <p:cNvSpPr>
              <a:spLocks/>
            </p:cNvSpPr>
            <p:nvPr/>
          </p:nvSpPr>
          <p:spPr bwMode="auto">
            <a:xfrm flipH="1">
              <a:off x="2194" y="1425"/>
              <a:ext cx="16" cy="16"/>
            </a:xfrm>
            <a:custGeom>
              <a:avLst/>
              <a:gdLst>
                <a:gd name="T0" fmla="*/ 0 w 74"/>
                <a:gd name="T1" fmla="*/ 69 h 69"/>
                <a:gd name="T2" fmla="*/ 2 w 74"/>
                <a:gd name="T3" fmla="*/ 0 h 69"/>
                <a:gd name="T4" fmla="*/ 74 w 74"/>
                <a:gd name="T5" fmla="*/ 33 h 69"/>
                <a:gd name="T6" fmla="*/ 74 w 74"/>
                <a:gd name="T7" fmla="*/ 68 h 69"/>
                <a:gd name="T8" fmla="*/ 0 w 74"/>
                <a:gd name="T9" fmla="*/ 69 h 69"/>
              </a:gdLst>
              <a:ahLst/>
              <a:cxnLst>
                <a:cxn ang="0">
                  <a:pos x="T0" y="T1"/>
                </a:cxn>
                <a:cxn ang="0">
                  <a:pos x="T2" y="T3"/>
                </a:cxn>
                <a:cxn ang="0">
                  <a:pos x="T4" y="T5"/>
                </a:cxn>
                <a:cxn ang="0">
                  <a:pos x="T6" y="T7"/>
                </a:cxn>
                <a:cxn ang="0">
                  <a:pos x="T8" y="T9"/>
                </a:cxn>
              </a:cxnLst>
              <a:rect l="0" t="0" r="r" b="b"/>
              <a:pathLst>
                <a:path w="74" h="69">
                  <a:moveTo>
                    <a:pt x="0" y="69"/>
                  </a:moveTo>
                  <a:lnTo>
                    <a:pt x="2" y="0"/>
                  </a:lnTo>
                  <a:lnTo>
                    <a:pt x="74" y="33"/>
                  </a:lnTo>
                  <a:lnTo>
                    <a:pt x="74" y="68"/>
                  </a:lnTo>
                  <a:lnTo>
                    <a:pt x="0" y="69"/>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0" name="Freeform 300"/>
            <p:cNvSpPr>
              <a:spLocks/>
            </p:cNvSpPr>
            <p:nvPr/>
          </p:nvSpPr>
          <p:spPr bwMode="auto">
            <a:xfrm>
              <a:off x="2307" y="1453"/>
              <a:ext cx="336" cy="20"/>
            </a:xfrm>
            <a:custGeom>
              <a:avLst/>
              <a:gdLst>
                <a:gd name="T0" fmla="*/ 0 w 1518"/>
                <a:gd name="T1" fmla="*/ 0 h 88"/>
                <a:gd name="T2" fmla="*/ 0 w 1518"/>
                <a:gd name="T3" fmla="*/ 88 h 88"/>
                <a:gd name="T4" fmla="*/ 1518 w 1518"/>
                <a:gd name="T5" fmla="*/ 80 h 88"/>
                <a:gd name="T6" fmla="*/ 1516 w 1518"/>
                <a:gd name="T7" fmla="*/ 2 h 88"/>
                <a:gd name="T8" fmla="*/ 0 w 1518"/>
                <a:gd name="T9" fmla="*/ 0 h 88"/>
              </a:gdLst>
              <a:ahLst/>
              <a:cxnLst>
                <a:cxn ang="0">
                  <a:pos x="T0" y="T1"/>
                </a:cxn>
                <a:cxn ang="0">
                  <a:pos x="T2" y="T3"/>
                </a:cxn>
                <a:cxn ang="0">
                  <a:pos x="T4" y="T5"/>
                </a:cxn>
                <a:cxn ang="0">
                  <a:pos x="T6" y="T7"/>
                </a:cxn>
                <a:cxn ang="0">
                  <a:pos x="T8" y="T9"/>
                </a:cxn>
              </a:cxnLst>
              <a:rect l="0" t="0" r="r" b="b"/>
              <a:pathLst>
                <a:path w="1518" h="88">
                  <a:moveTo>
                    <a:pt x="0" y="0"/>
                  </a:moveTo>
                  <a:lnTo>
                    <a:pt x="0" y="88"/>
                  </a:lnTo>
                  <a:lnTo>
                    <a:pt x="1518" y="80"/>
                  </a:lnTo>
                  <a:lnTo>
                    <a:pt x="1516" y="2"/>
                  </a:lnTo>
                  <a:lnTo>
                    <a:pt x="0" y="0"/>
                  </a:lnTo>
                  <a:close/>
                </a:path>
              </a:pathLst>
            </a:custGeom>
            <a:solidFill>
              <a:srgbClr val="3366FF"/>
            </a:solidFill>
            <a:ln w="1270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1" name="Line 301"/>
            <p:cNvSpPr>
              <a:spLocks noChangeShapeType="1"/>
            </p:cNvSpPr>
            <p:nvPr/>
          </p:nvSpPr>
          <p:spPr bwMode="auto">
            <a:xfrm flipH="1" flipV="1">
              <a:off x="2282" y="1464"/>
              <a:ext cx="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2" name="Line 302"/>
            <p:cNvSpPr>
              <a:spLocks noChangeShapeType="1"/>
            </p:cNvSpPr>
            <p:nvPr/>
          </p:nvSpPr>
          <p:spPr bwMode="auto">
            <a:xfrm flipH="1" flipV="1">
              <a:off x="2625" y="1463"/>
              <a:ext cx="4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3" name="Oval 303"/>
            <p:cNvSpPr>
              <a:spLocks noChangeArrowheads="1"/>
            </p:cNvSpPr>
            <p:nvPr/>
          </p:nvSpPr>
          <p:spPr bwMode="auto">
            <a:xfrm>
              <a:off x="2482" y="1459"/>
              <a:ext cx="7" cy="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24" name="Group 304"/>
          <p:cNvGrpSpPr>
            <a:grpSpLocks/>
          </p:cNvGrpSpPr>
          <p:nvPr/>
        </p:nvGrpSpPr>
        <p:grpSpPr bwMode="auto">
          <a:xfrm>
            <a:off x="884238" y="5989638"/>
            <a:ext cx="819150" cy="136525"/>
            <a:chOff x="2196" y="1570"/>
            <a:chExt cx="684" cy="114"/>
          </a:xfrm>
        </p:grpSpPr>
        <p:sp>
          <p:nvSpPr>
            <p:cNvPr id="5425" name="Line 305"/>
            <p:cNvSpPr>
              <a:spLocks noChangeShapeType="1"/>
            </p:cNvSpPr>
            <p:nvPr/>
          </p:nvSpPr>
          <p:spPr bwMode="auto">
            <a:xfrm>
              <a:off x="2692" y="1633"/>
              <a:ext cx="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6" name="Freeform 306"/>
            <p:cNvSpPr>
              <a:spLocks/>
            </p:cNvSpPr>
            <p:nvPr/>
          </p:nvSpPr>
          <p:spPr bwMode="auto">
            <a:xfrm>
              <a:off x="2196" y="1639"/>
              <a:ext cx="684" cy="45"/>
            </a:xfrm>
            <a:custGeom>
              <a:avLst/>
              <a:gdLst>
                <a:gd name="T0" fmla="*/ 164 w 3912"/>
                <a:gd name="T1" fmla="*/ 260 h 260"/>
                <a:gd name="T2" fmla="*/ 164 w 3912"/>
                <a:gd name="T3" fmla="*/ 180 h 260"/>
                <a:gd name="T4" fmla="*/ 56 w 3912"/>
                <a:gd name="T5" fmla="*/ 112 h 260"/>
                <a:gd name="T6" fmla="*/ 0 w 3912"/>
                <a:gd name="T7" fmla="*/ 24 h 260"/>
                <a:gd name="T8" fmla="*/ 1196 w 3912"/>
                <a:gd name="T9" fmla="*/ 20 h 260"/>
                <a:gd name="T10" fmla="*/ 1200 w 3912"/>
                <a:gd name="T11" fmla="*/ 60 h 260"/>
                <a:gd name="T12" fmla="*/ 2036 w 3912"/>
                <a:gd name="T13" fmla="*/ 60 h 260"/>
                <a:gd name="T14" fmla="*/ 2036 w 3912"/>
                <a:gd name="T15" fmla="*/ 148 h 260"/>
                <a:gd name="T16" fmla="*/ 2180 w 3912"/>
                <a:gd name="T17" fmla="*/ 148 h 260"/>
                <a:gd name="T18" fmla="*/ 2188 w 3912"/>
                <a:gd name="T19" fmla="*/ 44 h 260"/>
                <a:gd name="T20" fmla="*/ 3904 w 3912"/>
                <a:gd name="T21" fmla="*/ 0 h 260"/>
                <a:gd name="T22" fmla="*/ 3884 w 3912"/>
                <a:gd name="T23" fmla="*/ 116 h 260"/>
                <a:gd name="T24" fmla="*/ 3912 w 3912"/>
                <a:gd name="T25" fmla="*/ 256 h 260"/>
                <a:gd name="T26" fmla="*/ 164 w 3912"/>
                <a:gd name="T27" fmla="*/ 26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12" h="260">
                  <a:moveTo>
                    <a:pt x="164" y="260"/>
                  </a:moveTo>
                  <a:lnTo>
                    <a:pt x="164" y="180"/>
                  </a:lnTo>
                  <a:cubicBezTo>
                    <a:pt x="146" y="155"/>
                    <a:pt x="83" y="138"/>
                    <a:pt x="56" y="112"/>
                  </a:cubicBezTo>
                  <a:lnTo>
                    <a:pt x="0" y="24"/>
                  </a:lnTo>
                  <a:lnTo>
                    <a:pt x="1196" y="20"/>
                  </a:lnTo>
                  <a:lnTo>
                    <a:pt x="1200" y="60"/>
                  </a:lnTo>
                  <a:lnTo>
                    <a:pt x="2036" y="60"/>
                  </a:lnTo>
                  <a:lnTo>
                    <a:pt x="2036" y="148"/>
                  </a:lnTo>
                  <a:lnTo>
                    <a:pt x="2180" y="148"/>
                  </a:lnTo>
                  <a:lnTo>
                    <a:pt x="2188" y="44"/>
                  </a:lnTo>
                  <a:lnTo>
                    <a:pt x="3904" y="0"/>
                  </a:lnTo>
                  <a:lnTo>
                    <a:pt x="3884" y="116"/>
                  </a:lnTo>
                  <a:lnTo>
                    <a:pt x="3912" y="256"/>
                  </a:lnTo>
                  <a:lnTo>
                    <a:pt x="164" y="260"/>
                  </a:lnTo>
                  <a:close/>
                </a:path>
              </a:pathLst>
            </a:cu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7" name="Freeform 307"/>
            <p:cNvSpPr>
              <a:spLocks/>
            </p:cNvSpPr>
            <p:nvPr/>
          </p:nvSpPr>
          <p:spPr bwMode="auto">
            <a:xfrm>
              <a:off x="2577" y="1570"/>
              <a:ext cx="33" cy="76"/>
            </a:xfrm>
            <a:custGeom>
              <a:avLst/>
              <a:gdLst>
                <a:gd name="T0" fmla="*/ 48 w 188"/>
                <a:gd name="T1" fmla="*/ 436 h 436"/>
                <a:gd name="T2" fmla="*/ 0 w 188"/>
                <a:gd name="T3" fmla="*/ 0 h 436"/>
                <a:gd name="T4" fmla="*/ 152 w 188"/>
                <a:gd name="T5" fmla="*/ 0 h 436"/>
                <a:gd name="T6" fmla="*/ 188 w 188"/>
                <a:gd name="T7" fmla="*/ 432 h 436"/>
                <a:gd name="T8" fmla="*/ 48 w 188"/>
                <a:gd name="T9" fmla="*/ 436 h 436"/>
              </a:gdLst>
              <a:ahLst/>
              <a:cxnLst>
                <a:cxn ang="0">
                  <a:pos x="T0" y="T1"/>
                </a:cxn>
                <a:cxn ang="0">
                  <a:pos x="T2" y="T3"/>
                </a:cxn>
                <a:cxn ang="0">
                  <a:pos x="T4" y="T5"/>
                </a:cxn>
                <a:cxn ang="0">
                  <a:pos x="T6" y="T7"/>
                </a:cxn>
                <a:cxn ang="0">
                  <a:pos x="T8" y="T9"/>
                </a:cxn>
              </a:cxnLst>
              <a:rect l="0" t="0" r="r" b="b"/>
              <a:pathLst>
                <a:path w="188" h="436">
                  <a:moveTo>
                    <a:pt x="48" y="436"/>
                  </a:moveTo>
                  <a:lnTo>
                    <a:pt x="0" y="0"/>
                  </a:lnTo>
                  <a:lnTo>
                    <a:pt x="152" y="0"/>
                  </a:lnTo>
                  <a:lnTo>
                    <a:pt x="188" y="432"/>
                  </a:lnTo>
                  <a:lnTo>
                    <a:pt x="48" y="436"/>
                  </a:lnTo>
                  <a:close/>
                </a:path>
              </a:pathLst>
            </a:custGeom>
            <a:solidFill>
              <a:srgbClr val="0000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 name="Rectangle 308"/>
            <p:cNvSpPr>
              <a:spLocks noChangeArrowheads="1"/>
            </p:cNvSpPr>
            <p:nvPr/>
          </p:nvSpPr>
          <p:spPr bwMode="auto">
            <a:xfrm>
              <a:off x="2668" y="1625"/>
              <a:ext cx="18" cy="18"/>
            </a:xfrm>
            <a:prstGeom prst="rect">
              <a:avLst/>
            </a:prstGeom>
            <a:solidFill>
              <a:srgbClr val="0000FF"/>
            </a:soli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 name="Freeform 309"/>
            <p:cNvSpPr>
              <a:spLocks/>
            </p:cNvSpPr>
            <p:nvPr/>
          </p:nvSpPr>
          <p:spPr bwMode="auto">
            <a:xfrm>
              <a:off x="2700" y="1627"/>
              <a:ext cx="11" cy="15"/>
            </a:xfrm>
            <a:custGeom>
              <a:avLst/>
              <a:gdLst>
                <a:gd name="T0" fmla="*/ 0 w 64"/>
                <a:gd name="T1" fmla="*/ 88 h 88"/>
                <a:gd name="T2" fmla="*/ 0 w 64"/>
                <a:gd name="T3" fmla="*/ 0 h 88"/>
                <a:gd name="T4" fmla="*/ 64 w 64"/>
                <a:gd name="T5" fmla="*/ 28 h 88"/>
                <a:gd name="T6" fmla="*/ 64 w 64"/>
                <a:gd name="T7" fmla="*/ 84 h 88"/>
                <a:gd name="T8" fmla="*/ 0 w 64"/>
                <a:gd name="T9" fmla="*/ 88 h 88"/>
              </a:gdLst>
              <a:ahLst/>
              <a:cxnLst>
                <a:cxn ang="0">
                  <a:pos x="T0" y="T1"/>
                </a:cxn>
                <a:cxn ang="0">
                  <a:pos x="T2" y="T3"/>
                </a:cxn>
                <a:cxn ang="0">
                  <a:pos x="T4" y="T5"/>
                </a:cxn>
                <a:cxn ang="0">
                  <a:pos x="T6" y="T7"/>
                </a:cxn>
                <a:cxn ang="0">
                  <a:pos x="T8" y="T9"/>
                </a:cxn>
              </a:cxnLst>
              <a:rect l="0" t="0" r="r" b="b"/>
              <a:pathLst>
                <a:path w="64" h="88">
                  <a:moveTo>
                    <a:pt x="0" y="88"/>
                  </a:moveTo>
                  <a:lnTo>
                    <a:pt x="0" y="0"/>
                  </a:lnTo>
                  <a:lnTo>
                    <a:pt x="64" y="28"/>
                  </a:lnTo>
                  <a:lnTo>
                    <a:pt x="64" y="84"/>
                  </a:lnTo>
                  <a:lnTo>
                    <a:pt x="0" y="88"/>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 name="Line 310"/>
            <p:cNvSpPr>
              <a:spLocks noChangeShapeType="1"/>
            </p:cNvSpPr>
            <p:nvPr/>
          </p:nvSpPr>
          <p:spPr bwMode="auto">
            <a:xfrm flipH="1">
              <a:off x="2335" y="1633"/>
              <a:ext cx="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1" name="Freeform 311"/>
            <p:cNvSpPr>
              <a:spLocks/>
            </p:cNvSpPr>
            <p:nvPr/>
          </p:nvSpPr>
          <p:spPr bwMode="auto">
            <a:xfrm flipH="1">
              <a:off x="2354" y="1626"/>
              <a:ext cx="11" cy="16"/>
            </a:xfrm>
            <a:custGeom>
              <a:avLst/>
              <a:gdLst>
                <a:gd name="T0" fmla="*/ 0 w 64"/>
                <a:gd name="T1" fmla="*/ 88 h 88"/>
                <a:gd name="T2" fmla="*/ 0 w 64"/>
                <a:gd name="T3" fmla="*/ 0 h 88"/>
                <a:gd name="T4" fmla="*/ 64 w 64"/>
                <a:gd name="T5" fmla="*/ 28 h 88"/>
                <a:gd name="T6" fmla="*/ 64 w 64"/>
                <a:gd name="T7" fmla="*/ 84 h 88"/>
                <a:gd name="T8" fmla="*/ 0 w 64"/>
                <a:gd name="T9" fmla="*/ 88 h 88"/>
              </a:gdLst>
              <a:ahLst/>
              <a:cxnLst>
                <a:cxn ang="0">
                  <a:pos x="T0" y="T1"/>
                </a:cxn>
                <a:cxn ang="0">
                  <a:pos x="T2" y="T3"/>
                </a:cxn>
                <a:cxn ang="0">
                  <a:pos x="T4" y="T5"/>
                </a:cxn>
                <a:cxn ang="0">
                  <a:pos x="T6" y="T7"/>
                </a:cxn>
                <a:cxn ang="0">
                  <a:pos x="T8" y="T9"/>
                </a:cxn>
              </a:cxnLst>
              <a:rect l="0" t="0" r="r" b="b"/>
              <a:pathLst>
                <a:path w="64" h="88">
                  <a:moveTo>
                    <a:pt x="0" y="88"/>
                  </a:moveTo>
                  <a:lnTo>
                    <a:pt x="0" y="0"/>
                  </a:lnTo>
                  <a:lnTo>
                    <a:pt x="64" y="28"/>
                  </a:lnTo>
                  <a:lnTo>
                    <a:pt x="64" y="84"/>
                  </a:lnTo>
                  <a:lnTo>
                    <a:pt x="0" y="88"/>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2" name="Freeform 312"/>
            <p:cNvSpPr>
              <a:spLocks/>
            </p:cNvSpPr>
            <p:nvPr/>
          </p:nvSpPr>
          <p:spPr bwMode="auto">
            <a:xfrm>
              <a:off x="2553" y="1646"/>
              <a:ext cx="22" cy="18"/>
            </a:xfrm>
            <a:custGeom>
              <a:avLst/>
              <a:gdLst>
                <a:gd name="T0" fmla="*/ 0 w 128"/>
                <a:gd name="T1" fmla="*/ 36 h 104"/>
                <a:gd name="T2" fmla="*/ 24 w 128"/>
                <a:gd name="T3" fmla="*/ 4 h 104"/>
                <a:gd name="T4" fmla="*/ 96 w 128"/>
                <a:gd name="T5" fmla="*/ 0 h 104"/>
                <a:gd name="T6" fmla="*/ 128 w 128"/>
                <a:gd name="T7" fmla="*/ 32 h 104"/>
                <a:gd name="T8" fmla="*/ 124 w 128"/>
                <a:gd name="T9" fmla="*/ 104 h 104"/>
                <a:gd name="T10" fmla="*/ 4 w 128"/>
                <a:gd name="T11" fmla="*/ 104 h 104"/>
                <a:gd name="T12" fmla="*/ 0 w 128"/>
                <a:gd name="T13" fmla="*/ 36 h 104"/>
              </a:gdLst>
              <a:ahLst/>
              <a:cxnLst>
                <a:cxn ang="0">
                  <a:pos x="T0" y="T1"/>
                </a:cxn>
                <a:cxn ang="0">
                  <a:pos x="T2" y="T3"/>
                </a:cxn>
                <a:cxn ang="0">
                  <a:pos x="T4" y="T5"/>
                </a:cxn>
                <a:cxn ang="0">
                  <a:pos x="T6" y="T7"/>
                </a:cxn>
                <a:cxn ang="0">
                  <a:pos x="T8" y="T9"/>
                </a:cxn>
                <a:cxn ang="0">
                  <a:pos x="T10" y="T11"/>
                </a:cxn>
                <a:cxn ang="0">
                  <a:pos x="T12" y="T13"/>
                </a:cxn>
              </a:cxnLst>
              <a:rect l="0" t="0" r="r" b="b"/>
              <a:pathLst>
                <a:path w="128" h="104">
                  <a:moveTo>
                    <a:pt x="0" y="36"/>
                  </a:moveTo>
                  <a:lnTo>
                    <a:pt x="24" y="4"/>
                  </a:lnTo>
                  <a:lnTo>
                    <a:pt x="96" y="0"/>
                  </a:lnTo>
                  <a:lnTo>
                    <a:pt x="128" y="32"/>
                  </a:lnTo>
                  <a:lnTo>
                    <a:pt x="124" y="104"/>
                  </a:lnTo>
                  <a:lnTo>
                    <a:pt x="4" y="104"/>
                  </a:lnTo>
                  <a:lnTo>
                    <a:pt x="0" y="36"/>
                  </a:lnTo>
                  <a:close/>
                </a:path>
              </a:pathLst>
            </a:cu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3" name="Oval 313"/>
            <p:cNvSpPr>
              <a:spLocks noChangeArrowheads="1"/>
            </p:cNvSpPr>
            <p:nvPr/>
          </p:nvSpPr>
          <p:spPr bwMode="auto">
            <a:xfrm>
              <a:off x="2560" y="1651"/>
              <a:ext cx="8" cy="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34" name="Group 314"/>
          <p:cNvGrpSpPr>
            <a:grpSpLocks/>
          </p:cNvGrpSpPr>
          <p:nvPr/>
        </p:nvGrpSpPr>
        <p:grpSpPr bwMode="auto">
          <a:xfrm>
            <a:off x="2952750" y="3305175"/>
            <a:ext cx="1262063" cy="187325"/>
            <a:chOff x="1440" y="3362"/>
            <a:chExt cx="3285" cy="490"/>
          </a:xfrm>
        </p:grpSpPr>
        <p:sp>
          <p:nvSpPr>
            <p:cNvPr id="5435" name="Freeform 315"/>
            <p:cNvSpPr>
              <a:spLocks/>
            </p:cNvSpPr>
            <p:nvPr/>
          </p:nvSpPr>
          <p:spPr bwMode="auto">
            <a:xfrm>
              <a:off x="1440" y="3642"/>
              <a:ext cx="3285" cy="210"/>
            </a:xfrm>
            <a:custGeom>
              <a:avLst/>
              <a:gdLst>
                <a:gd name="T0" fmla="*/ 3116 w 3285"/>
                <a:gd name="T1" fmla="*/ 204 h 210"/>
                <a:gd name="T2" fmla="*/ 3135 w 3285"/>
                <a:gd name="T3" fmla="*/ 192 h 210"/>
                <a:gd name="T4" fmla="*/ 3218 w 3285"/>
                <a:gd name="T5" fmla="*/ 123 h 210"/>
                <a:gd name="T6" fmla="*/ 3272 w 3285"/>
                <a:gd name="T7" fmla="*/ 36 h 210"/>
                <a:gd name="T8" fmla="*/ 3285 w 3285"/>
                <a:gd name="T9" fmla="*/ 15 h 210"/>
                <a:gd name="T10" fmla="*/ 2348 w 3285"/>
                <a:gd name="T11" fmla="*/ 42 h 210"/>
                <a:gd name="T12" fmla="*/ 710 w 3285"/>
                <a:gd name="T13" fmla="*/ 42 h 210"/>
                <a:gd name="T14" fmla="*/ 710 w 3285"/>
                <a:gd name="T15" fmla="*/ 0 h 210"/>
                <a:gd name="T16" fmla="*/ 62 w 3285"/>
                <a:gd name="T17" fmla="*/ 6 h 210"/>
                <a:gd name="T18" fmla="*/ 0 w 3285"/>
                <a:gd name="T19" fmla="*/ 210 h 210"/>
                <a:gd name="T20" fmla="*/ 3116 w 3285"/>
                <a:gd name="T21" fmla="*/ 20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85" h="210">
                  <a:moveTo>
                    <a:pt x="3116" y="204"/>
                  </a:moveTo>
                  <a:lnTo>
                    <a:pt x="3135" y="192"/>
                  </a:lnTo>
                  <a:cubicBezTo>
                    <a:pt x="3152" y="178"/>
                    <a:pt x="3195" y="149"/>
                    <a:pt x="3218" y="123"/>
                  </a:cubicBezTo>
                  <a:cubicBezTo>
                    <a:pt x="3241" y="97"/>
                    <a:pt x="3261" y="54"/>
                    <a:pt x="3272" y="36"/>
                  </a:cubicBezTo>
                  <a:lnTo>
                    <a:pt x="3285" y="15"/>
                  </a:lnTo>
                  <a:lnTo>
                    <a:pt x="2348" y="42"/>
                  </a:lnTo>
                  <a:lnTo>
                    <a:pt x="710" y="42"/>
                  </a:lnTo>
                  <a:lnTo>
                    <a:pt x="710" y="0"/>
                  </a:lnTo>
                  <a:lnTo>
                    <a:pt x="62" y="6"/>
                  </a:lnTo>
                  <a:lnTo>
                    <a:pt x="0" y="210"/>
                  </a:lnTo>
                  <a:lnTo>
                    <a:pt x="3116" y="204"/>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6" name="Freeform 316"/>
            <p:cNvSpPr>
              <a:spLocks/>
            </p:cNvSpPr>
            <p:nvPr/>
          </p:nvSpPr>
          <p:spPr bwMode="auto">
            <a:xfrm flipH="1">
              <a:off x="2434" y="3672"/>
              <a:ext cx="156" cy="110"/>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7" name="Line 317"/>
            <p:cNvSpPr>
              <a:spLocks noChangeShapeType="1"/>
            </p:cNvSpPr>
            <p:nvPr/>
          </p:nvSpPr>
          <p:spPr bwMode="auto">
            <a:xfrm flipH="1">
              <a:off x="2375" y="3727"/>
              <a:ext cx="9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8" name="Freeform 318"/>
            <p:cNvSpPr>
              <a:spLocks/>
            </p:cNvSpPr>
            <p:nvPr/>
          </p:nvSpPr>
          <p:spPr bwMode="auto">
            <a:xfrm flipH="1">
              <a:off x="3573" y="3664"/>
              <a:ext cx="156" cy="110"/>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9" name="Line 319"/>
            <p:cNvSpPr>
              <a:spLocks noChangeShapeType="1"/>
            </p:cNvSpPr>
            <p:nvPr/>
          </p:nvSpPr>
          <p:spPr bwMode="auto">
            <a:xfrm flipH="1">
              <a:off x="3681" y="3719"/>
              <a:ext cx="9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0" name="Freeform 320"/>
            <p:cNvSpPr>
              <a:spLocks/>
            </p:cNvSpPr>
            <p:nvPr/>
          </p:nvSpPr>
          <p:spPr bwMode="auto">
            <a:xfrm flipH="1">
              <a:off x="3064" y="3366"/>
              <a:ext cx="81" cy="312"/>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1" name="Freeform 321"/>
            <p:cNvSpPr>
              <a:spLocks/>
            </p:cNvSpPr>
            <p:nvPr/>
          </p:nvSpPr>
          <p:spPr bwMode="auto">
            <a:xfrm flipH="1">
              <a:off x="2700" y="3362"/>
              <a:ext cx="81" cy="318"/>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2" name="Freeform 322"/>
            <p:cNvSpPr>
              <a:spLocks/>
            </p:cNvSpPr>
            <p:nvPr/>
          </p:nvSpPr>
          <p:spPr bwMode="auto">
            <a:xfrm flipH="1">
              <a:off x="3009" y="3667"/>
              <a:ext cx="156" cy="110"/>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3" name="Line 323"/>
            <p:cNvSpPr>
              <a:spLocks noChangeShapeType="1"/>
            </p:cNvSpPr>
            <p:nvPr/>
          </p:nvSpPr>
          <p:spPr bwMode="auto">
            <a:xfrm flipH="1">
              <a:off x="2950" y="3722"/>
              <a:ext cx="9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4" name="Freeform 324"/>
            <p:cNvSpPr>
              <a:spLocks/>
            </p:cNvSpPr>
            <p:nvPr/>
          </p:nvSpPr>
          <p:spPr bwMode="auto">
            <a:xfrm flipH="1">
              <a:off x="2555" y="3502"/>
              <a:ext cx="148" cy="176"/>
            </a:xfrm>
            <a:custGeom>
              <a:avLst/>
              <a:gdLst>
                <a:gd name="T0" fmla="*/ 6 w 148"/>
                <a:gd name="T1" fmla="*/ 174 h 176"/>
                <a:gd name="T2" fmla="*/ 0 w 148"/>
                <a:gd name="T3" fmla="*/ 0 h 176"/>
                <a:gd name="T4" fmla="*/ 146 w 148"/>
                <a:gd name="T5" fmla="*/ 2 h 176"/>
                <a:gd name="T6" fmla="*/ 148 w 148"/>
                <a:gd name="T7" fmla="*/ 176 h 176"/>
                <a:gd name="T8" fmla="*/ 6 w 148"/>
                <a:gd name="T9" fmla="*/ 174 h 176"/>
              </a:gdLst>
              <a:ahLst/>
              <a:cxnLst>
                <a:cxn ang="0">
                  <a:pos x="T0" y="T1"/>
                </a:cxn>
                <a:cxn ang="0">
                  <a:pos x="T2" y="T3"/>
                </a:cxn>
                <a:cxn ang="0">
                  <a:pos x="T4" y="T5"/>
                </a:cxn>
                <a:cxn ang="0">
                  <a:pos x="T6" y="T7"/>
                </a:cxn>
                <a:cxn ang="0">
                  <a:pos x="T8" y="T9"/>
                </a:cxn>
              </a:cxnLst>
              <a:rect l="0" t="0" r="r" b="b"/>
              <a:pathLst>
                <a:path w="148" h="176">
                  <a:moveTo>
                    <a:pt x="6" y="174"/>
                  </a:moveTo>
                  <a:lnTo>
                    <a:pt x="0" y="0"/>
                  </a:lnTo>
                  <a:lnTo>
                    <a:pt x="146" y="2"/>
                  </a:lnTo>
                  <a:lnTo>
                    <a:pt x="148" y="176"/>
                  </a:lnTo>
                  <a:lnTo>
                    <a:pt x="6"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45" name="Group 325"/>
          <p:cNvGrpSpPr>
            <a:grpSpLocks/>
          </p:cNvGrpSpPr>
          <p:nvPr/>
        </p:nvGrpSpPr>
        <p:grpSpPr bwMode="auto">
          <a:xfrm>
            <a:off x="3035300" y="3895725"/>
            <a:ext cx="1100138" cy="163513"/>
            <a:chOff x="1440" y="3362"/>
            <a:chExt cx="3285" cy="490"/>
          </a:xfrm>
        </p:grpSpPr>
        <p:sp>
          <p:nvSpPr>
            <p:cNvPr id="5446" name="Freeform 326"/>
            <p:cNvSpPr>
              <a:spLocks/>
            </p:cNvSpPr>
            <p:nvPr/>
          </p:nvSpPr>
          <p:spPr bwMode="auto">
            <a:xfrm>
              <a:off x="1440" y="3642"/>
              <a:ext cx="3285" cy="210"/>
            </a:xfrm>
            <a:custGeom>
              <a:avLst/>
              <a:gdLst>
                <a:gd name="T0" fmla="*/ 3116 w 3285"/>
                <a:gd name="T1" fmla="*/ 204 h 210"/>
                <a:gd name="T2" fmla="*/ 3135 w 3285"/>
                <a:gd name="T3" fmla="*/ 192 h 210"/>
                <a:gd name="T4" fmla="*/ 3218 w 3285"/>
                <a:gd name="T5" fmla="*/ 123 h 210"/>
                <a:gd name="T6" fmla="*/ 3272 w 3285"/>
                <a:gd name="T7" fmla="*/ 36 h 210"/>
                <a:gd name="T8" fmla="*/ 3285 w 3285"/>
                <a:gd name="T9" fmla="*/ 15 h 210"/>
                <a:gd name="T10" fmla="*/ 2348 w 3285"/>
                <a:gd name="T11" fmla="*/ 42 h 210"/>
                <a:gd name="T12" fmla="*/ 710 w 3285"/>
                <a:gd name="T13" fmla="*/ 42 h 210"/>
                <a:gd name="T14" fmla="*/ 710 w 3285"/>
                <a:gd name="T15" fmla="*/ 0 h 210"/>
                <a:gd name="T16" fmla="*/ 62 w 3285"/>
                <a:gd name="T17" fmla="*/ 6 h 210"/>
                <a:gd name="T18" fmla="*/ 0 w 3285"/>
                <a:gd name="T19" fmla="*/ 210 h 210"/>
                <a:gd name="T20" fmla="*/ 3116 w 3285"/>
                <a:gd name="T21" fmla="*/ 20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85" h="210">
                  <a:moveTo>
                    <a:pt x="3116" y="204"/>
                  </a:moveTo>
                  <a:lnTo>
                    <a:pt x="3135" y="192"/>
                  </a:lnTo>
                  <a:cubicBezTo>
                    <a:pt x="3152" y="178"/>
                    <a:pt x="3195" y="149"/>
                    <a:pt x="3218" y="123"/>
                  </a:cubicBezTo>
                  <a:cubicBezTo>
                    <a:pt x="3241" y="97"/>
                    <a:pt x="3261" y="54"/>
                    <a:pt x="3272" y="36"/>
                  </a:cubicBezTo>
                  <a:lnTo>
                    <a:pt x="3285" y="15"/>
                  </a:lnTo>
                  <a:lnTo>
                    <a:pt x="2348" y="42"/>
                  </a:lnTo>
                  <a:lnTo>
                    <a:pt x="710" y="42"/>
                  </a:lnTo>
                  <a:lnTo>
                    <a:pt x="710" y="0"/>
                  </a:lnTo>
                  <a:lnTo>
                    <a:pt x="62" y="6"/>
                  </a:lnTo>
                  <a:lnTo>
                    <a:pt x="0" y="210"/>
                  </a:lnTo>
                  <a:lnTo>
                    <a:pt x="3116" y="204"/>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7" name="Freeform 327"/>
            <p:cNvSpPr>
              <a:spLocks/>
            </p:cNvSpPr>
            <p:nvPr/>
          </p:nvSpPr>
          <p:spPr bwMode="auto">
            <a:xfrm flipH="1">
              <a:off x="2434" y="3672"/>
              <a:ext cx="156" cy="110"/>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8" name="Line 328"/>
            <p:cNvSpPr>
              <a:spLocks noChangeShapeType="1"/>
            </p:cNvSpPr>
            <p:nvPr/>
          </p:nvSpPr>
          <p:spPr bwMode="auto">
            <a:xfrm flipH="1">
              <a:off x="2375" y="3727"/>
              <a:ext cx="9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9" name="Freeform 329"/>
            <p:cNvSpPr>
              <a:spLocks/>
            </p:cNvSpPr>
            <p:nvPr/>
          </p:nvSpPr>
          <p:spPr bwMode="auto">
            <a:xfrm flipH="1">
              <a:off x="3573" y="3664"/>
              <a:ext cx="156" cy="110"/>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0" name="Line 330"/>
            <p:cNvSpPr>
              <a:spLocks noChangeShapeType="1"/>
            </p:cNvSpPr>
            <p:nvPr/>
          </p:nvSpPr>
          <p:spPr bwMode="auto">
            <a:xfrm flipH="1">
              <a:off x="3681" y="3719"/>
              <a:ext cx="9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1" name="Freeform 331"/>
            <p:cNvSpPr>
              <a:spLocks/>
            </p:cNvSpPr>
            <p:nvPr/>
          </p:nvSpPr>
          <p:spPr bwMode="auto">
            <a:xfrm flipH="1">
              <a:off x="3064" y="3366"/>
              <a:ext cx="81" cy="312"/>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2" name="Freeform 332"/>
            <p:cNvSpPr>
              <a:spLocks/>
            </p:cNvSpPr>
            <p:nvPr/>
          </p:nvSpPr>
          <p:spPr bwMode="auto">
            <a:xfrm flipH="1">
              <a:off x="2700" y="3362"/>
              <a:ext cx="81" cy="318"/>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3" name="Freeform 333"/>
            <p:cNvSpPr>
              <a:spLocks/>
            </p:cNvSpPr>
            <p:nvPr/>
          </p:nvSpPr>
          <p:spPr bwMode="auto">
            <a:xfrm flipH="1">
              <a:off x="3009" y="3667"/>
              <a:ext cx="156" cy="110"/>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4" name="Line 334"/>
            <p:cNvSpPr>
              <a:spLocks noChangeShapeType="1"/>
            </p:cNvSpPr>
            <p:nvPr/>
          </p:nvSpPr>
          <p:spPr bwMode="auto">
            <a:xfrm flipH="1">
              <a:off x="2950" y="3722"/>
              <a:ext cx="9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5" name="Freeform 335"/>
            <p:cNvSpPr>
              <a:spLocks/>
            </p:cNvSpPr>
            <p:nvPr/>
          </p:nvSpPr>
          <p:spPr bwMode="auto">
            <a:xfrm flipH="1">
              <a:off x="2555" y="3502"/>
              <a:ext cx="148" cy="176"/>
            </a:xfrm>
            <a:custGeom>
              <a:avLst/>
              <a:gdLst>
                <a:gd name="T0" fmla="*/ 6 w 148"/>
                <a:gd name="T1" fmla="*/ 174 h 176"/>
                <a:gd name="T2" fmla="*/ 0 w 148"/>
                <a:gd name="T3" fmla="*/ 0 h 176"/>
                <a:gd name="T4" fmla="*/ 146 w 148"/>
                <a:gd name="T5" fmla="*/ 2 h 176"/>
                <a:gd name="T6" fmla="*/ 148 w 148"/>
                <a:gd name="T7" fmla="*/ 176 h 176"/>
                <a:gd name="T8" fmla="*/ 6 w 148"/>
                <a:gd name="T9" fmla="*/ 174 h 176"/>
              </a:gdLst>
              <a:ahLst/>
              <a:cxnLst>
                <a:cxn ang="0">
                  <a:pos x="T0" y="T1"/>
                </a:cxn>
                <a:cxn ang="0">
                  <a:pos x="T2" y="T3"/>
                </a:cxn>
                <a:cxn ang="0">
                  <a:pos x="T4" y="T5"/>
                </a:cxn>
                <a:cxn ang="0">
                  <a:pos x="T6" y="T7"/>
                </a:cxn>
                <a:cxn ang="0">
                  <a:pos x="T8" y="T9"/>
                </a:cxn>
              </a:cxnLst>
              <a:rect l="0" t="0" r="r" b="b"/>
              <a:pathLst>
                <a:path w="148" h="176">
                  <a:moveTo>
                    <a:pt x="6" y="174"/>
                  </a:moveTo>
                  <a:lnTo>
                    <a:pt x="0" y="0"/>
                  </a:lnTo>
                  <a:lnTo>
                    <a:pt x="146" y="2"/>
                  </a:lnTo>
                  <a:lnTo>
                    <a:pt x="148" y="176"/>
                  </a:lnTo>
                  <a:lnTo>
                    <a:pt x="6"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56" name="Group 336"/>
          <p:cNvGrpSpPr>
            <a:grpSpLocks/>
          </p:cNvGrpSpPr>
          <p:nvPr/>
        </p:nvGrpSpPr>
        <p:grpSpPr bwMode="auto">
          <a:xfrm>
            <a:off x="3182938" y="4435475"/>
            <a:ext cx="804862" cy="117475"/>
            <a:chOff x="2368" y="2264"/>
            <a:chExt cx="507" cy="74"/>
          </a:xfrm>
        </p:grpSpPr>
        <p:sp>
          <p:nvSpPr>
            <p:cNvPr id="5457" name="Freeform 337"/>
            <p:cNvSpPr>
              <a:spLocks/>
            </p:cNvSpPr>
            <p:nvPr/>
          </p:nvSpPr>
          <p:spPr bwMode="auto">
            <a:xfrm>
              <a:off x="2368" y="2306"/>
              <a:ext cx="507" cy="32"/>
            </a:xfrm>
            <a:custGeom>
              <a:avLst/>
              <a:gdLst>
                <a:gd name="T0" fmla="*/ 3116 w 3285"/>
                <a:gd name="T1" fmla="*/ 204 h 210"/>
                <a:gd name="T2" fmla="*/ 3135 w 3285"/>
                <a:gd name="T3" fmla="*/ 192 h 210"/>
                <a:gd name="T4" fmla="*/ 3218 w 3285"/>
                <a:gd name="T5" fmla="*/ 123 h 210"/>
                <a:gd name="T6" fmla="*/ 3272 w 3285"/>
                <a:gd name="T7" fmla="*/ 36 h 210"/>
                <a:gd name="T8" fmla="*/ 3285 w 3285"/>
                <a:gd name="T9" fmla="*/ 15 h 210"/>
                <a:gd name="T10" fmla="*/ 2348 w 3285"/>
                <a:gd name="T11" fmla="*/ 42 h 210"/>
                <a:gd name="T12" fmla="*/ 710 w 3285"/>
                <a:gd name="T13" fmla="*/ 42 h 210"/>
                <a:gd name="T14" fmla="*/ 710 w 3285"/>
                <a:gd name="T15" fmla="*/ 0 h 210"/>
                <a:gd name="T16" fmla="*/ 62 w 3285"/>
                <a:gd name="T17" fmla="*/ 6 h 210"/>
                <a:gd name="T18" fmla="*/ 0 w 3285"/>
                <a:gd name="T19" fmla="*/ 210 h 210"/>
                <a:gd name="T20" fmla="*/ 3116 w 3285"/>
                <a:gd name="T21" fmla="*/ 20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85" h="210">
                  <a:moveTo>
                    <a:pt x="3116" y="204"/>
                  </a:moveTo>
                  <a:lnTo>
                    <a:pt x="3135" y="192"/>
                  </a:lnTo>
                  <a:cubicBezTo>
                    <a:pt x="3152" y="178"/>
                    <a:pt x="3195" y="149"/>
                    <a:pt x="3218" y="123"/>
                  </a:cubicBezTo>
                  <a:cubicBezTo>
                    <a:pt x="3241" y="97"/>
                    <a:pt x="3261" y="54"/>
                    <a:pt x="3272" y="36"/>
                  </a:cubicBezTo>
                  <a:lnTo>
                    <a:pt x="3285" y="15"/>
                  </a:lnTo>
                  <a:lnTo>
                    <a:pt x="2348" y="42"/>
                  </a:lnTo>
                  <a:lnTo>
                    <a:pt x="710" y="42"/>
                  </a:lnTo>
                  <a:lnTo>
                    <a:pt x="710" y="0"/>
                  </a:lnTo>
                  <a:lnTo>
                    <a:pt x="62" y="6"/>
                  </a:lnTo>
                  <a:lnTo>
                    <a:pt x="0" y="210"/>
                  </a:lnTo>
                  <a:lnTo>
                    <a:pt x="3116" y="204"/>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8" name="Freeform 338"/>
            <p:cNvSpPr>
              <a:spLocks/>
            </p:cNvSpPr>
            <p:nvPr/>
          </p:nvSpPr>
          <p:spPr bwMode="auto">
            <a:xfrm flipH="1">
              <a:off x="2521"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9" name="Line 339"/>
            <p:cNvSpPr>
              <a:spLocks noChangeShapeType="1"/>
            </p:cNvSpPr>
            <p:nvPr/>
          </p:nvSpPr>
          <p:spPr bwMode="auto">
            <a:xfrm flipH="1">
              <a:off x="2512" y="2319"/>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0" name="Freeform 340"/>
            <p:cNvSpPr>
              <a:spLocks/>
            </p:cNvSpPr>
            <p:nvPr/>
          </p:nvSpPr>
          <p:spPr bwMode="auto">
            <a:xfrm flipH="1">
              <a:off x="2697" y="2309"/>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1" name="Line 341"/>
            <p:cNvSpPr>
              <a:spLocks noChangeShapeType="1"/>
            </p:cNvSpPr>
            <p:nvPr/>
          </p:nvSpPr>
          <p:spPr bwMode="auto">
            <a:xfrm flipH="1">
              <a:off x="2714"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2" name="Freeform 342"/>
            <p:cNvSpPr>
              <a:spLocks/>
            </p:cNvSpPr>
            <p:nvPr/>
          </p:nvSpPr>
          <p:spPr bwMode="auto">
            <a:xfrm flipH="1">
              <a:off x="2619" y="2264"/>
              <a:ext cx="12" cy="47"/>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3" name="Freeform 343"/>
            <p:cNvSpPr>
              <a:spLocks/>
            </p:cNvSpPr>
            <p:nvPr/>
          </p:nvSpPr>
          <p:spPr bwMode="auto">
            <a:xfrm flipH="1">
              <a:off x="2610"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4" name="Line 344"/>
            <p:cNvSpPr>
              <a:spLocks noChangeShapeType="1"/>
            </p:cNvSpPr>
            <p:nvPr/>
          </p:nvSpPr>
          <p:spPr bwMode="auto">
            <a:xfrm flipH="1">
              <a:off x="2601"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5" name="Freeform 345"/>
            <p:cNvSpPr>
              <a:spLocks/>
            </p:cNvSpPr>
            <p:nvPr/>
          </p:nvSpPr>
          <p:spPr bwMode="auto">
            <a:xfrm flipH="1">
              <a:off x="2540" y="2284"/>
              <a:ext cx="23" cy="27"/>
            </a:xfrm>
            <a:custGeom>
              <a:avLst/>
              <a:gdLst>
                <a:gd name="T0" fmla="*/ 6 w 148"/>
                <a:gd name="T1" fmla="*/ 174 h 176"/>
                <a:gd name="T2" fmla="*/ 0 w 148"/>
                <a:gd name="T3" fmla="*/ 0 h 176"/>
                <a:gd name="T4" fmla="*/ 146 w 148"/>
                <a:gd name="T5" fmla="*/ 2 h 176"/>
                <a:gd name="T6" fmla="*/ 148 w 148"/>
                <a:gd name="T7" fmla="*/ 176 h 176"/>
                <a:gd name="T8" fmla="*/ 6 w 148"/>
                <a:gd name="T9" fmla="*/ 174 h 176"/>
              </a:gdLst>
              <a:ahLst/>
              <a:cxnLst>
                <a:cxn ang="0">
                  <a:pos x="T0" y="T1"/>
                </a:cxn>
                <a:cxn ang="0">
                  <a:pos x="T2" y="T3"/>
                </a:cxn>
                <a:cxn ang="0">
                  <a:pos x="T4" y="T5"/>
                </a:cxn>
                <a:cxn ang="0">
                  <a:pos x="T6" y="T7"/>
                </a:cxn>
                <a:cxn ang="0">
                  <a:pos x="T8" y="T9"/>
                </a:cxn>
              </a:cxnLst>
              <a:rect l="0" t="0" r="r" b="b"/>
              <a:pathLst>
                <a:path w="148" h="176">
                  <a:moveTo>
                    <a:pt x="6" y="174"/>
                  </a:moveTo>
                  <a:lnTo>
                    <a:pt x="0" y="0"/>
                  </a:lnTo>
                  <a:lnTo>
                    <a:pt x="146" y="2"/>
                  </a:lnTo>
                  <a:lnTo>
                    <a:pt x="148" y="176"/>
                  </a:lnTo>
                  <a:lnTo>
                    <a:pt x="6"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66" name="Group 346"/>
          <p:cNvGrpSpPr>
            <a:grpSpLocks/>
          </p:cNvGrpSpPr>
          <p:nvPr/>
        </p:nvGrpSpPr>
        <p:grpSpPr bwMode="auto">
          <a:xfrm>
            <a:off x="3182938" y="4900613"/>
            <a:ext cx="804862" cy="117475"/>
            <a:chOff x="2368" y="2264"/>
            <a:chExt cx="507" cy="74"/>
          </a:xfrm>
        </p:grpSpPr>
        <p:sp>
          <p:nvSpPr>
            <p:cNvPr id="5467" name="Freeform 347"/>
            <p:cNvSpPr>
              <a:spLocks/>
            </p:cNvSpPr>
            <p:nvPr/>
          </p:nvSpPr>
          <p:spPr bwMode="auto">
            <a:xfrm>
              <a:off x="2368" y="2306"/>
              <a:ext cx="507" cy="32"/>
            </a:xfrm>
            <a:custGeom>
              <a:avLst/>
              <a:gdLst>
                <a:gd name="T0" fmla="*/ 3116 w 3285"/>
                <a:gd name="T1" fmla="*/ 204 h 210"/>
                <a:gd name="T2" fmla="*/ 3135 w 3285"/>
                <a:gd name="T3" fmla="*/ 192 h 210"/>
                <a:gd name="T4" fmla="*/ 3218 w 3285"/>
                <a:gd name="T5" fmla="*/ 123 h 210"/>
                <a:gd name="T6" fmla="*/ 3272 w 3285"/>
                <a:gd name="T7" fmla="*/ 36 h 210"/>
                <a:gd name="T8" fmla="*/ 3285 w 3285"/>
                <a:gd name="T9" fmla="*/ 15 h 210"/>
                <a:gd name="T10" fmla="*/ 2348 w 3285"/>
                <a:gd name="T11" fmla="*/ 42 h 210"/>
                <a:gd name="T12" fmla="*/ 710 w 3285"/>
                <a:gd name="T13" fmla="*/ 42 h 210"/>
                <a:gd name="T14" fmla="*/ 710 w 3285"/>
                <a:gd name="T15" fmla="*/ 0 h 210"/>
                <a:gd name="T16" fmla="*/ 62 w 3285"/>
                <a:gd name="T17" fmla="*/ 6 h 210"/>
                <a:gd name="T18" fmla="*/ 0 w 3285"/>
                <a:gd name="T19" fmla="*/ 210 h 210"/>
                <a:gd name="T20" fmla="*/ 3116 w 3285"/>
                <a:gd name="T21" fmla="*/ 20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85" h="210">
                  <a:moveTo>
                    <a:pt x="3116" y="204"/>
                  </a:moveTo>
                  <a:lnTo>
                    <a:pt x="3135" y="192"/>
                  </a:lnTo>
                  <a:cubicBezTo>
                    <a:pt x="3152" y="178"/>
                    <a:pt x="3195" y="149"/>
                    <a:pt x="3218" y="123"/>
                  </a:cubicBezTo>
                  <a:cubicBezTo>
                    <a:pt x="3241" y="97"/>
                    <a:pt x="3261" y="54"/>
                    <a:pt x="3272" y="36"/>
                  </a:cubicBezTo>
                  <a:lnTo>
                    <a:pt x="3285" y="15"/>
                  </a:lnTo>
                  <a:lnTo>
                    <a:pt x="2348" y="42"/>
                  </a:lnTo>
                  <a:lnTo>
                    <a:pt x="710" y="42"/>
                  </a:lnTo>
                  <a:lnTo>
                    <a:pt x="710" y="0"/>
                  </a:lnTo>
                  <a:lnTo>
                    <a:pt x="62" y="6"/>
                  </a:lnTo>
                  <a:lnTo>
                    <a:pt x="0" y="210"/>
                  </a:lnTo>
                  <a:lnTo>
                    <a:pt x="3116" y="204"/>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8" name="Freeform 348"/>
            <p:cNvSpPr>
              <a:spLocks/>
            </p:cNvSpPr>
            <p:nvPr/>
          </p:nvSpPr>
          <p:spPr bwMode="auto">
            <a:xfrm flipH="1">
              <a:off x="2521"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9" name="Line 349"/>
            <p:cNvSpPr>
              <a:spLocks noChangeShapeType="1"/>
            </p:cNvSpPr>
            <p:nvPr/>
          </p:nvSpPr>
          <p:spPr bwMode="auto">
            <a:xfrm flipH="1">
              <a:off x="2512" y="2319"/>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0" name="Freeform 350"/>
            <p:cNvSpPr>
              <a:spLocks/>
            </p:cNvSpPr>
            <p:nvPr/>
          </p:nvSpPr>
          <p:spPr bwMode="auto">
            <a:xfrm flipH="1">
              <a:off x="2697" y="2309"/>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1" name="Line 351"/>
            <p:cNvSpPr>
              <a:spLocks noChangeShapeType="1"/>
            </p:cNvSpPr>
            <p:nvPr/>
          </p:nvSpPr>
          <p:spPr bwMode="auto">
            <a:xfrm flipH="1">
              <a:off x="2714"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2" name="Freeform 352"/>
            <p:cNvSpPr>
              <a:spLocks/>
            </p:cNvSpPr>
            <p:nvPr/>
          </p:nvSpPr>
          <p:spPr bwMode="auto">
            <a:xfrm flipH="1">
              <a:off x="2619" y="2264"/>
              <a:ext cx="12" cy="47"/>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3" name="Freeform 353"/>
            <p:cNvSpPr>
              <a:spLocks/>
            </p:cNvSpPr>
            <p:nvPr/>
          </p:nvSpPr>
          <p:spPr bwMode="auto">
            <a:xfrm flipH="1">
              <a:off x="2610"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4" name="Line 354"/>
            <p:cNvSpPr>
              <a:spLocks noChangeShapeType="1"/>
            </p:cNvSpPr>
            <p:nvPr/>
          </p:nvSpPr>
          <p:spPr bwMode="auto">
            <a:xfrm flipH="1">
              <a:off x="2601"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5" name="Freeform 355"/>
            <p:cNvSpPr>
              <a:spLocks/>
            </p:cNvSpPr>
            <p:nvPr/>
          </p:nvSpPr>
          <p:spPr bwMode="auto">
            <a:xfrm flipH="1">
              <a:off x="2540" y="2284"/>
              <a:ext cx="23" cy="27"/>
            </a:xfrm>
            <a:custGeom>
              <a:avLst/>
              <a:gdLst>
                <a:gd name="T0" fmla="*/ 6 w 148"/>
                <a:gd name="T1" fmla="*/ 174 h 176"/>
                <a:gd name="T2" fmla="*/ 0 w 148"/>
                <a:gd name="T3" fmla="*/ 0 h 176"/>
                <a:gd name="T4" fmla="*/ 146 w 148"/>
                <a:gd name="T5" fmla="*/ 2 h 176"/>
                <a:gd name="T6" fmla="*/ 148 w 148"/>
                <a:gd name="T7" fmla="*/ 176 h 176"/>
                <a:gd name="T8" fmla="*/ 6 w 148"/>
                <a:gd name="T9" fmla="*/ 174 h 176"/>
              </a:gdLst>
              <a:ahLst/>
              <a:cxnLst>
                <a:cxn ang="0">
                  <a:pos x="T0" y="T1"/>
                </a:cxn>
                <a:cxn ang="0">
                  <a:pos x="T2" y="T3"/>
                </a:cxn>
                <a:cxn ang="0">
                  <a:pos x="T4" y="T5"/>
                </a:cxn>
                <a:cxn ang="0">
                  <a:pos x="T6" y="T7"/>
                </a:cxn>
                <a:cxn ang="0">
                  <a:pos x="T8" y="T9"/>
                </a:cxn>
              </a:cxnLst>
              <a:rect l="0" t="0" r="r" b="b"/>
              <a:pathLst>
                <a:path w="148" h="176">
                  <a:moveTo>
                    <a:pt x="6" y="174"/>
                  </a:moveTo>
                  <a:lnTo>
                    <a:pt x="0" y="0"/>
                  </a:lnTo>
                  <a:lnTo>
                    <a:pt x="146" y="2"/>
                  </a:lnTo>
                  <a:lnTo>
                    <a:pt x="148" y="176"/>
                  </a:lnTo>
                  <a:lnTo>
                    <a:pt x="6"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76" name="Group 356"/>
          <p:cNvGrpSpPr>
            <a:grpSpLocks/>
          </p:cNvGrpSpPr>
          <p:nvPr/>
        </p:nvGrpSpPr>
        <p:grpSpPr bwMode="auto">
          <a:xfrm>
            <a:off x="3182938" y="5365750"/>
            <a:ext cx="804862" cy="117475"/>
            <a:chOff x="2368" y="2264"/>
            <a:chExt cx="507" cy="74"/>
          </a:xfrm>
        </p:grpSpPr>
        <p:sp>
          <p:nvSpPr>
            <p:cNvPr id="5477" name="Freeform 357"/>
            <p:cNvSpPr>
              <a:spLocks/>
            </p:cNvSpPr>
            <p:nvPr/>
          </p:nvSpPr>
          <p:spPr bwMode="auto">
            <a:xfrm>
              <a:off x="2368" y="2306"/>
              <a:ext cx="507" cy="32"/>
            </a:xfrm>
            <a:custGeom>
              <a:avLst/>
              <a:gdLst>
                <a:gd name="T0" fmla="*/ 3116 w 3285"/>
                <a:gd name="T1" fmla="*/ 204 h 210"/>
                <a:gd name="T2" fmla="*/ 3135 w 3285"/>
                <a:gd name="T3" fmla="*/ 192 h 210"/>
                <a:gd name="T4" fmla="*/ 3218 w 3285"/>
                <a:gd name="T5" fmla="*/ 123 h 210"/>
                <a:gd name="T6" fmla="*/ 3272 w 3285"/>
                <a:gd name="T7" fmla="*/ 36 h 210"/>
                <a:gd name="T8" fmla="*/ 3285 w 3285"/>
                <a:gd name="T9" fmla="*/ 15 h 210"/>
                <a:gd name="T10" fmla="*/ 2348 w 3285"/>
                <a:gd name="T11" fmla="*/ 42 h 210"/>
                <a:gd name="T12" fmla="*/ 710 w 3285"/>
                <a:gd name="T13" fmla="*/ 42 h 210"/>
                <a:gd name="T14" fmla="*/ 710 w 3285"/>
                <a:gd name="T15" fmla="*/ 0 h 210"/>
                <a:gd name="T16" fmla="*/ 62 w 3285"/>
                <a:gd name="T17" fmla="*/ 6 h 210"/>
                <a:gd name="T18" fmla="*/ 0 w 3285"/>
                <a:gd name="T19" fmla="*/ 210 h 210"/>
                <a:gd name="T20" fmla="*/ 3116 w 3285"/>
                <a:gd name="T21" fmla="*/ 20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85" h="210">
                  <a:moveTo>
                    <a:pt x="3116" y="204"/>
                  </a:moveTo>
                  <a:lnTo>
                    <a:pt x="3135" y="192"/>
                  </a:lnTo>
                  <a:cubicBezTo>
                    <a:pt x="3152" y="178"/>
                    <a:pt x="3195" y="149"/>
                    <a:pt x="3218" y="123"/>
                  </a:cubicBezTo>
                  <a:cubicBezTo>
                    <a:pt x="3241" y="97"/>
                    <a:pt x="3261" y="54"/>
                    <a:pt x="3272" y="36"/>
                  </a:cubicBezTo>
                  <a:lnTo>
                    <a:pt x="3285" y="15"/>
                  </a:lnTo>
                  <a:lnTo>
                    <a:pt x="2348" y="42"/>
                  </a:lnTo>
                  <a:lnTo>
                    <a:pt x="710" y="42"/>
                  </a:lnTo>
                  <a:lnTo>
                    <a:pt x="710" y="0"/>
                  </a:lnTo>
                  <a:lnTo>
                    <a:pt x="62" y="6"/>
                  </a:lnTo>
                  <a:lnTo>
                    <a:pt x="0" y="210"/>
                  </a:lnTo>
                  <a:lnTo>
                    <a:pt x="3116" y="204"/>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8" name="Freeform 358"/>
            <p:cNvSpPr>
              <a:spLocks/>
            </p:cNvSpPr>
            <p:nvPr/>
          </p:nvSpPr>
          <p:spPr bwMode="auto">
            <a:xfrm flipH="1">
              <a:off x="2521"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9" name="Line 359"/>
            <p:cNvSpPr>
              <a:spLocks noChangeShapeType="1"/>
            </p:cNvSpPr>
            <p:nvPr/>
          </p:nvSpPr>
          <p:spPr bwMode="auto">
            <a:xfrm flipH="1">
              <a:off x="2512" y="2319"/>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0" name="Freeform 360"/>
            <p:cNvSpPr>
              <a:spLocks/>
            </p:cNvSpPr>
            <p:nvPr/>
          </p:nvSpPr>
          <p:spPr bwMode="auto">
            <a:xfrm flipH="1">
              <a:off x="2697" y="2309"/>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1" name="Line 361"/>
            <p:cNvSpPr>
              <a:spLocks noChangeShapeType="1"/>
            </p:cNvSpPr>
            <p:nvPr/>
          </p:nvSpPr>
          <p:spPr bwMode="auto">
            <a:xfrm flipH="1">
              <a:off x="2714"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2" name="Freeform 362"/>
            <p:cNvSpPr>
              <a:spLocks/>
            </p:cNvSpPr>
            <p:nvPr/>
          </p:nvSpPr>
          <p:spPr bwMode="auto">
            <a:xfrm flipH="1">
              <a:off x="2619" y="2264"/>
              <a:ext cx="12" cy="47"/>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3" name="Freeform 363"/>
            <p:cNvSpPr>
              <a:spLocks/>
            </p:cNvSpPr>
            <p:nvPr/>
          </p:nvSpPr>
          <p:spPr bwMode="auto">
            <a:xfrm flipH="1">
              <a:off x="2610"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4" name="Line 364"/>
            <p:cNvSpPr>
              <a:spLocks noChangeShapeType="1"/>
            </p:cNvSpPr>
            <p:nvPr/>
          </p:nvSpPr>
          <p:spPr bwMode="auto">
            <a:xfrm flipH="1">
              <a:off x="2601"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5" name="Freeform 365"/>
            <p:cNvSpPr>
              <a:spLocks/>
            </p:cNvSpPr>
            <p:nvPr/>
          </p:nvSpPr>
          <p:spPr bwMode="auto">
            <a:xfrm flipH="1">
              <a:off x="2540" y="2284"/>
              <a:ext cx="23" cy="27"/>
            </a:xfrm>
            <a:custGeom>
              <a:avLst/>
              <a:gdLst>
                <a:gd name="T0" fmla="*/ 6 w 148"/>
                <a:gd name="T1" fmla="*/ 174 h 176"/>
                <a:gd name="T2" fmla="*/ 0 w 148"/>
                <a:gd name="T3" fmla="*/ 0 h 176"/>
                <a:gd name="T4" fmla="*/ 146 w 148"/>
                <a:gd name="T5" fmla="*/ 2 h 176"/>
                <a:gd name="T6" fmla="*/ 148 w 148"/>
                <a:gd name="T7" fmla="*/ 176 h 176"/>
                <a:gd name="T8" fmla="*/ 6 w 148"/>
                <a:gd name="T9" fmla="*/ 174 h 176"/>
              </a:gdLst>
              <a:ahLst/>
              <a:cxnLst>
                <a:cxn ang="0">
                  <a:pos x="T0" y="T1"/>
                </a:cxn>
                <a:cxn ang="0">
                  <a:pos x="T2" y="T3"/>
                </a:cxn>
                <a:cxn ang="0">
                  <a:pos x="T4" y="T5"/>
                </a:cxn>
                <a:cxn ang="0">
                  <a:pos x="T6" y="T7"/>
                </a:cxn>
                <a:cxn ang="0">
                  <a:pos x="T8" y="T9"/>
                </a:cxn>
              </a:cxnLst>
              <a:rect l="0" t="0" r="r" b="b"/>
              <a:pathLst>
                <a:path w="148" h="176">
                  <a:moveTo>
                    <a:pt x="6" y="174"/>
                  </a:moveTo>
                  <a:lnTo>
                    <a:pt x="0" y="0"/>
                  </a:lnTo>
                  <a:lnTo>
                    <a:pt x="146" y="2"/>
                  </a:lnTo>
                  <a:lnTo>
                    <a:pt x="148" y="176"/>
                  </a:lnTo>
                  <a:lnTo>
                    <a:pt x="6"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86" name="Group 366"/>
          <p:cNvGrpSpPr>
            <a:grpSpLocks/>
          </p:cNvGrpSpPr>
          <p:nvPr/>
        </p:nvGrpSpPr>
        <p:grpSpPr bwMode="auto">
          <a:xfrm>
            <a:off x="3173413" y="5849938"/>
            <a:ext cx="804862" cy="117475"/>
            <a:chOff x="2368" y="2264"/>
            <a:chExt cx="507" cy="74"/>
          </a:xfrm>
        </p:grpSpPr>
        <p:sp>
          <p:nvSpPr>
            <p:cNvPr id="5487" name="Freeform 367"/>
            <p:cNvSpPr>
              <a:spLocks/>
            </p:cNvSpPr>
            <p:nvPr/>
          </p:nvSpPr>
          <p:spPr bwMode="auto">
            <a:xfrm>
              <a:off x="2368" y="2306"/>
              <a:ext cx="507" cy="32"/>
            </a:xfrm>
            <a:custGeom>
              <a:avLst/>
              <a:gdLst>
                <a:gd name="T0" fmla="*/ 3116 w 3285"/>
                <a:gd name="T1" fmla="*/ 204 h 210"/>
                <a:gd name="T2" fmla="*/ 3135 w 3285"/>
                <a:gd name="T3" fmla="*/ 192 h 210"/>
                <a:gd name="T4" fmla="*/ 3218 w 3285"/>
                <a:gd name="T5" fmla="*/ 123 h 210"/>
                <a:gd name="T6" fmla="*/ 3272 w 3285"/>
                <a:gd name="T7" fmla="*/ 36 h 210"/>
                <a:gd name="T8" fmla="*/ 3285 w 3285"/>
                <a:gd name="T9" fmla="*/ 15 h 210"/>
                <a:gd name="T10" fmla="*/ 2348 w 3285"/>
                <a:gd name="T11" fmla="*/ 42 h 210"/>
                <a:gd name="T12" fmla="*/ 710 w 3285"/>
                <a:gd name="T13" fmla="*/ 42 h 210"/>
                <a:gd name="T14" fmla="*/ 710 w 3285"/>
                <a:gd name="T15" fmla="*/ 0 h 210"/>
                <a:gd name="T16" fmla="*/ 62 w 3285"/>
                <a:gd name="T17" fmla="*/ 6 h 210"/>
                <a:gd name="T18" fmla="*/ 0 w 3285"/>
                <a:gd name="T19" fmla="*/ 210 h 210"/>
                <a:gd name="T20" fmla="*/ 3116 w 3285"/>
                <a:gd name="T21" fmla="*/ 20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85" h="210">
                  <a:moveTo>
                    <a:pt x="3116" y="204"/>
                  </a:moveTo>
                  <a:lnTo>
                    <a:pt x="3135" y="192"/>
                  </a:lnTo>
                  <a:cubicBezTo>
                    <a:pt x="3152" y="178"/>
                    <a:pt x="3195" y="149"/>
                    <a:pt x="3218" y="123"/>
                  </a:cubicBezTo>
                  <a:cubicBezTo>
                    <a:pt x="3241" y="97"/>
                    <a:pt x="3261" y="54"/>
                    <a:pt x="3272" y="36"/>
                  </a:cubicBezTo>
                  <a:lnTo>
                    <a:pt x="3285" y="15"/>
                  </a:lnTo>
                  <a:lnTo>
                    <a:pt x="2348" y="42"/>
                  </a:lnTo>
                  <a:lnTo>
                    <a:pt x="710" y="42"/>
                  </a:lnTo>
                  <a:lnTo>
                    <a:pt x="710" y="0"/>
                  </a:lnTo>
                  <a:lnTo>
                    <a:pt x="62" y="6"/>
                  </a:lnTo>
                  <a:lnTo>
                    <a:pt x="0" y="210"/>
                  </a:lnTo>
                  <a:lnTo>
                    <a:pt x="3116" y="204"/>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8" name="Freeform 368"/>
            <p:cNvSpPr>
              <a:spLocks/>
            </p:cNvSpPr>
            <p:nvPr/>
          </p:nvSpPr>
          <p:spPr bwMode="auto">
            <a:xfrm flipH="1">
              <a:off x="2521"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9" name="Line 369"/>
            <p:cNvSpPr>
              <a:spLocks noChangeShapeType="1"/>
            </p:cNvSpPr>
            <p:nvPr/>
          </p:nvSpPr>
          <p:spPr bwMode="auto">
            <a:xfrm flipH="1">
              <a:off x="2512" y="2319"/>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0" name="Freeform 370"/>
            <p:cNvSpPr>
              <a:spLocks/>
            </p:cNvSpPr>
            <p:nvPr/>
          </p:nvSpPr>
          <p:spPr bwMode="auto">
            <a:xfrm flipH="1">
              <a:off x="2697" y="2309"/>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1" name="Line 371"/>
            <p:cNvSpPr>
              <a:spLocks noChangeShapeType="1"/>
            </p:cNvSpPr>
            <p:nvPr/>
          </p:nvSpPr>
          <p:spPr bwMode="auto">
            <a:xfrm flipH="1">
              <a:off x="2714"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2" name="Freeform 372"/>
            <p:cNvSpPr>
              <a:spLocks/>
            </p:cNvSpPr>
            <p:nvPr/>
          </p:nvSpPr>
          <p:spPr bwMode="auto">
            <a:xfrm flipH="1">
              <a:off x="2619" y="2264"/>
              <a:ext cx="12" cy="47"/>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3" name="Freeform 373"/>
            <p:cNvSpPr>
              <a:spLocks/>
            </p:cNvSpPr>
            <p:nvPr/>
          </p:nvSpPr>
          <p:spPr bwMode="auto">
            <a:xfrm flipH="1">
              <a:off x="2610"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4" name="Line 374"/>
            <p:cNvSpPr>
              <a:spLocks noChangeShapeType="1"/>
            </p:cNvSpPr>
            <p:nvPr/>
          </p:nvSpPr>
          <p:spPr bwMode="auto">
            <a:xfrm flipH="1">
              <a:off x="2601"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5" name="Freeform 375"/>
            <p:cNvSpPr>
              <a:spLocks/>
            </p:cNvSpPr>
            <p:nvPr/>
          </p:nvSpPr>
          <p:spPr bwMode="auto">
            <a:xfrm flipH="1">
              <a:off x="2540" y="2284"/>
              <a:ext cx="23" cy="27"/>
            </a:xfrm>
            <a:custGeom>
              <a:avLst/>
              <a:gdLst>
                <a:gd name="T0" fmla="*/ 6 w 148"/>
                <a:gd name="T1" fmla="*/ 174 h 176"/>
                <a:gd name="T2" fmla="*/ 0 w 148"/>
                <a:gd name="T3" fmla="*/ 0 h 176"/>
                <a:gd name="T4" fmla="*/ 146 w 148"/>
                <a:gd name="T5" fmla="*/ 2 h 176"/>
                <a:gd name="T6" fmla="*/ 148 w 148"/>
                <a:gd name="T7" fmla="*/ 176 h 176"/>
                <a:gd name="T8" fmla="*/ 6 w 148"/>
                <a:gd name="T9" fmla="*/ 174 h 176"/>
              </a:gdLst>
              <a:ahLst/>
              <a:cxnLst>
                <a:cxn ang="0">
                  <a:pos x="T0" y="T1"/>
                </a:cxn>
                <a:cxn ang="0">
                  <a:pos x="T2" y="T3"/>
                </a:cxn>
                <a:cxn ang="0">
                  <a:pos x="T4" y="T5"/>
                </a:cxn>
                <a:cxn ang="0">
                  <a:pos x="T6" y="T7"/>
                </a:cxn>
                <a:cxn ang="0">
                  <a:pos x="T8" y="T9"/>
                </a:cxn>
              </a:cxnLst>
              <a:rect l="0" t="0" r="r" b="b"/>
              <a:pathLst>
                <a:path w="148" h="176">
                  <a:moveTo>
                    <a:pt x="6" y="174"/>
                  </a:moveTo>
                  <a:lnTo>
                    <a:pt x="0" y="0"/>
                  </a:lnTo>
                  <a:lnTo>
                    <a:pt x="146" y="2"/>
                  </a:lnTo>
                  <a:lnTo>
                    <a:pt x="148" y="176"/>
                  </a:lnTo>
                  <a:lnTo>
                    <a:pt x="6"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06" name="Group 386"/>
          <p:cNvGrpSpPr>
            <a:grpSpLocks/>
          </p:cNvGrpSpPr>
          <p:nvPr/>
        </p:nvGrpSpPr>
        <p:grpSpPr bwMode="auto">
          <a:xfrm>
            <a:off x="7265988" y="2824163"/>
            <a:ext cx="1636712" cy="212725"/>
            <a:chOff x="1841" y="1936"/>
            <a:chExt cx="1031" cy="134"/>
          </a:xfrm>
        </p:grpSpPr>
        <p:sp>
          <p:nvSpPr>
            <p:cNvPr id="5507" name="Freeform 387"/>
            <p:cNvSpPr>
              <a:spLocks/>
            </p:cNvSpPr>
            <p:nvPr/>
          </p:nvSpPr>
          <p:spPr bwMode="auto">
            <a:xfrm flipH="1">
              <a:off x="1841" y="1960"/>
              <a:ext cx="1031" cy="110"/>
            </a:xfrm>
            <a:custGeom>
              <a:avLst/>
              <a:gdLst>
                <a:gd name="T0" fmla="*/ 14 w 2966"/>
                <a:gd name="T1" fmla="*/ 316 h 318"/>
                <a:gd name="T2" fmla="*/ 2 w 2966"/>
                <a:gd name="T3" fmla="*/ 315 h 318"/>
                <a:gd name="T4" fmla="*/ 4 w 2966"/>
                <a:gd name="T5" fmla="*/ 264 h 318"/>
                <a:gd name="T6" fmla="*/ 23 w 2966"/>
                <a:gd name="T7" fmla="*/ 213 h 318"/>
                <a:gd name="T8" fmla="*/ 32 w 2966"/>
                <a:gd name="T9" fmla="*/ 204 h 318"/>
                <a:gd name="T10" fmla="*/ 716 w 2966"/>
                <a:gd name="T11" fmla="*/ 204 h 318"/>
                <a:gd name="T12" fmla="*/ 722 w 2966"/>
                <a:gd name="T13" fmla="*/ 100 h 318"/>
                <a:gd name="T14" fmla="*/ 2060 w 2966"/>
                <a:gd name="T15" fmla="*/ 108 h 318"/>
                <a:gd name="T16" fmla="*/ 2060 w 2966"/>
                <a:gd name="T17" fmla="*/ 0 h 318"/>
                <a:gd name="T18" fmla="*/ 2186 w 2966"/>
                <a:gd name="T19" fmla="*/ 0 h 318"/>
                <a:gd name="T20" fmla="*/ 2180 w 2966"/>
                <a:gd name="T21" fmla="*/ 162 h 318"/>
                <a:gd name="T22" fmla="*/ 2918 w 2966"/>
                <a:gd name="T23" fmla="*/ 156 h 318"/>
                <a:gd name="T24" fmla="*/ 2966 w 2966"/>
                <a:gd name="T25" fmla="*/ 318 h 318"/>
                <a:gd name="T26" fmla="*/ 14 w 2966"/>
                <a:gd name="T27" fmla="*/ 31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6" h="318">
                  <a:moveTo>
                    <a:pt x="14" y="316"/>
                  </a:moveTo>
                  <a:lnTo>
                    <a:pt x="2" y="315"/>
                  </a:lnTo>
                  <a:cubicBezTo>
                    <a:pt x="0" y="306"/>
                    <a:pt x="0" y="281"/>
                    <a:pt x="4" y="264"/>
                  </a:cubicBezTo>
                  <a:cubicBezTo>
                    <a:pt x="8" y="247"/>
                    <a:pt x="18" y="223"/>
                    <a:pt x="23" y="213"/>
                  </a:cubicBezTo>
                  <a:lnTo>
                    <a:pt x="32" y="204"/>
                  </a:lnTo>
                  <a:lnTo>
                    <a:pt x="716" y="204"/>
                  </a:lnTo>
                  <a:lnTo>
                    <a:pt x="722" y="100"/>
                  </a:lnTo>
                  <a:lnTo>
                    <a:pt x="2060" y="108"/>
                  </a:lnTo>
                  <a:lnTo>
                    <a:pt x="2060" y="0"/>
                  </a:lnTo>
                  <a:lnTo>
                    <a:pt x="2186" y="0"/>
                  </a:lnTo>
                  <a:lnTo>
                    <a:pt x="2180" y="162"/>
                  </a:lnTo>
                  <a:lnTo>
                    <a:pt x="2918" y="156"/>
                  </a:lnTo>
                  <a:lnTo>
                    <a:pt x="2966" y="318"/>
                  </a:lnTo>
                  <a:lnTo>
                    <a:pt x="14" y="316"/>
                  </a:ln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8" name="Freeform 388"/>
            <p:cNvSpPr>
              <a:spLocks/>
            </p:cNvSpPr>
            <p:nvPr/>
          </p:nvSpPr>
          <p:spPr bwMode="auto">
            <a:xfrm flipH="1">
              <a:off x="2155" y="2000"/>
              <a:ext cx="54" cy="19"/>
            </a:xfrm>
            <a:custGeom>
              <a:avLst/>
              <a:gdLst>
                <a:gd name="T0" fmla="*/ 0 w 156"/>
                <a:gd name="T1" fmla="*/ 3 h 57"/>
                <a:gd name="T2" fmla="*/ 3 w 156"/>
                <a:gd name="T3" fmla="*/ 57 h 57"/>
                <a:gd name="T4" fmla="*/ 78 w 156"/>
                <a:gd name="T5" fmla="*/ 57 h 57"/>
                <a:gd name="T6" fmla="*/ 156 w 156"/>
                <a:gd name="T7" fmla="*/ 54 h 57"/>
                <a:gd name="T8" fmla="*/ 153 w 156"/>
                <a:gd name="T9" fmla="*/ 0 h 57"/>
                <a:gd name="T10" fmla="*/ 0 w 156"/>
                <a:gd name="T11" fmla="*/ 3 h 57"/>
              </a:gdLst>
              <a:ahLst/>
              <a:cxnLst>
                <a:cxn ang="0">
                  <a:pos x="T0" y="T1"/>
                </a:cxn>
                <a:cxn ang="0">
                  <a:pos x="T2" y="T3"/>
                </a:cxn>
                <a:cxn ang="0">
                  <a:pos x="T4" y="T5"/>
                </a:cxn>
                <a:cxn ang="0">
                  <a:pos x="T6" y="T7"/>
                </a:cxn>
                <a:cxn ang="0">
                  <a:pos x="T8" y="T9"/>
                </a:cxn>
                <a:cxn ang="0">
                  <a:pos x="T10" y="T11"/>
                </a:cxn>
              </a:cxnLst>
              <a:rect l="0" t="0" r="r" b="b"/>
              <a:pathLst>
                <a:path w="156" h="57">
                  <a:moveTo>
                    <a:pt x="0" y="3"/>
                  </a:moveTo>
                  <a:lnTo>
                    <a:pt x="3" y="57"/>
                  </a:lnTo>
                  <a:lnTo>
                    <a:pt x="78" y="57"/>
                  </a:lnTo>
                  <a:lnTo>
                    <a:pt x="156" y="54"/>
                  </a:lnTo>
                  <a:lnTo>
                    <a:pt x="153" y="0"/>
                  </a:lnTo>
                  <a:lnTo>
                    <a:pt x="0" y="3"/>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9" name="Freeform 389"/>
            <p:cNvSpPr>
              <a:spLocks/>
            </p:cNvSpPr>
            <p:nvPr/>
          </p:nvSpPr>
          <p:spPr bwMode="auto">
            <a:xfrm flipH="1">
              <a:off x="2548" y="2000"/>
              <a:ext cx="54" cy="20"/>
            </a:xfrm>
            <a:custGeom>
              <a:avLst/>
              <a:gdLst>
                <a:gd name="T0" fmla="*/ 0 w 156"/>
                <a:gd name="T1" fmla="*/ 3 h 57"/>
                <a:gd name="T2" fmla="*/ 3 w 156"/>
                <a:gd name="T3" fmla="*/ 57 h 57"/>
                <a:gd name="T4" fmla="*/ 78 w 156"/>
                <a:gd name="T5" fmla="*/ 57 h 57"/>
                <a:gd name="T6" fmla="*/ 156 w 156"/>
                <a:gd name="T7" fmla="*/ 54 h 57"/>
                <a:gd name="T8" fmla="*/ 153 w 156"/>
                <a:gd name="T9" fmla="*/ 0 h 57"/>
                <a:gd name="T10" fmla="*/ 0 w 156"/>
                <a:gd name="T11" fmla="*/ 3 h 57"/>
              </a:gdLst>
              <a:ahLst/>
              <a:cxnLst>
                <a:cxn ang="0">
                  <a:pos x="T0" y="T1"/>
                </a:cxn>
                <a:cxn ang="0">
                  <a:pos x="T2" y="T3"/>
                </a:cxn>
                <a:cxn ang="0">
                  <a:pos x="T4" y="T5"/>
                </a:cxn>
                <a:cxn ang="0">
                  <a:pos x="T6" y="T7"/>
                </a:cxn>
                <a:cxn ang="0">
                  <a:pos x="T8" y="T9"/>
                </a:cxn>
                <a:cxn ang="0">
                  <a:pos x="T10" y="T11"/>
                </a:cxn>
              </a:cxnLst>
              <a:rect l="0" t="0" r="r" b="b"/>
              <a:pathLst>
                <a:path w="156" h="57">
                  <a:moveTo>
                    <a:pt x="0" y="3"/>
                  </a:moveTo>
                  <a:lnTo>
                    <a:pt x="3" y="57"/>
                  </a:lnTo>
                  <a:lnTo>
                    <a:pt x="78" y="57"/>
                  </a:lnTo>
                  <a:lnTo>
                    <a:pt x="156" y="54"/>
                  </a:lnTo>
                  <a:lnTo>
                    <a:pt x="153" y="0"/>
                  </a:lnTo>
                  <a:lnTo>
                    <a:pt x="0" y="3"/>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0" name="Rectangle 390"/>
            <p:cNvSpPr>
              <a:spLocks noChangeArrowheads="1"/>
            </p:cNvSpPr>
            <p:nvPr/>
          </p:nvSpPr>
          <p:spPr bwMode="auto">
            <a:xfrm flipH="1">
              <a:off x="2461" y="2000"/>
              <a:ext cx="26"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11" name="Rectangle 391"/>
            <p:cNvSpPr>
              <a:spLocks noChangeArrowheads="1"/>
            </p:cNvSpPr>
            <p:nvPr/>
          </p:nvSpPr>
          <p:spPr bwMode="auto">
            <a:xfrm flipH="1">
              <a:off x="2363" y="2000"/>
              <a:ext cx="25"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12" name="Rectangle 392"/>
            <p:cNvSpPr>
              <a:spLocks noChangeArrowheads="1"/>
            </p:cNvSpPr>
            <p:nvPr/>
          </p:nvSpPr>
          <p:spPr bwMode="auto">
            <a:xfrm flipH="1">
              <a:off x="2263" y="2000"/>
              <a:ext cx="25"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13" name="Line 393"/>
            <p:cNvSpPr>
              <a:spLocks noChangeShapeType="1"/>
            </p:cNvSpPr>
            <p:nvPr/>
          </p:nvSpPr>
          <p:spPr bwMode="auto">
            <a:xfrm flipH="1">
              <a:off x="2586" y="2009"/>
              <a:ext cx="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4" name="Line 394"/>
            <p:cNvSpPr>
              <a:spLocks noChangeShapeType="1"/>
            </p:cNvSpPr>
            <p:nvPr/>
          </p:nvSpPr>
          <p:spPr bwMode="auto">
            <a:xfrm flipH="1">
              <a:off x="2139" y="2009"/>
              <a:ext cx="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5" name="Line 395"/>
            <p:cNvSpPr>
              <a:spLocks noChangeShapeType="1"/>
            </p:cNvSpPr>
            <p:nvPr/>
          </p:nvSpPr>
          <p:spPr bwMode="auto">
            <a:xfrm flipH="1">
              <a:off x="2246"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6" name="Line 396"/>
            <p:cNvSpPr>
              <a:spLocks noChangeShapeType="1"/>
            </p:cNvSpPr>
            <p:nvPr/>
          </p:nvSpPr>
          <p:spPr bwMode="auto">
            <a:xfrm flipH="1">
              <a:off x="2343"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7" name="Line 397"/>
            <p:cNvSpPr>
              <a:spLocks noChangeShapeType="1"/>
            </p:cNvSpPr>
            <p:nvPr/>
          </p:nvSpPr>
          <p:spPr bwMode="auto">
            <a:xfrm flipH="1">
              <a:off x="2472"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8" name="Line 398"/>
            <p:cNvSpPr>
              <a:spLocks noChangeShapeType="1"/>
            </p:cNvSpPr>
            <p:nvPr/>
          </p:nvSpPr>
          <p:spPr bwMode="auto">
            <a:xfrm flipH="1">
              <a:off x="2695" y="2015"/>
              <a:ext cx="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9" name="Freeform 399"/>
            <p:cNvSpPr>
              <a:spLocks/>
            </p:cNvSpPr>
            <p:nvPr/>
          </p:nvSpPr>
          <p:spPr bwMode="auto">
            <a:xfrm flipH="1">
              <a:off x="2626" y="2004"/>
              <a:ext cx="91" cy="25"/>
            </a:xfrm>
            <a:custGeom>
              <a:avLst/>
              <a:gdLst>
                <a:gd name="T0" fmla="*/ 0 w 261"/>
                <a:gd name="T1" fmla="*/ 72 h 72"/>
                <a:gd name="T2" fmla="*/ 60 w 261"/>
                <a:gd name="T3" fmla="*/ 18 h 72"/>
                <a:gd name="T4" fmla="*/ 132 w 261"/>
                <a:gd name="T5" fmla="*/ 0 h 72"/>
                <a:gd name="T6" fmla="*/ 213 w 261"/>
                <a:gd name="T7" fmla="*/ 21 h 72"/>
                <a:gd name="T8" fmla="*/ 261 w 261"/>
                <a:gd name="T9" fmla="*/ 72 h 72"/>
                <a:gd name="T10" fmla="*/ 0 w 261"/>
                <a:gd name="T11" fmla="*/ 72 h 72"/>
              </a:gdLst>
              <a:ahLst/>
              <a:cxnLst>
                <a:cxn ang="0">
                  <a:pos x="T0" y="T1"/>
                </a:cxn>
                <a:cxn ang="0">
                  <a:pos x="T2" y="T3"/>
                </a:cxn>
                <a:cxn ang="0">
                  <a:pos x="T4" y="T5"/>
                </a:cxn>
                <a:cxn ang="0">
                  <a:pos x="T6" y="T7"/>
                </a:cxn>
                <a:cxn ang="0">
                  <a:pos x="T8" y="T9"/>
                </a:cxn>
                <a:cxn ang="0">
                  <a:pos x="T10" y="T11"/>
                </a:cxn>
              </a:cxnLst>
              <a:rect l="0" t="0" r="r" b="b"/>
              <a:pathLst>
                <a:path w="261" h="72">
                  <a:moveTo>
                    <a:pt x="0" y="72"/>
                  </a:moveTo>
                  <a:lnTo>
                    <a:pt x="60" y="18"/>
                  </a:lnTo>
                  <a:cubicBezTo>
                    <a:pt x="82" y="6"/>
                    <a:pt x="107" y="0"/>
                    <a:pt x="132" y="0"/>
                  </a:cubicBezTo>
                  <a:cubicBezTo>
                    <a:pt x="157" y="0"/>
                    <a:pt x="192" y="9"/>
                    <a:pt x="213" y="21"/>
                  </a:cubicBezTo>
                  <a:lnTo>
                    <a:pt x="261" y="72"/>
                  </a:lnTo>
                  <a:lnTo>
                    <a:pt x="0" y="72"/>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0" name="Line 400"/>
            <p:cNvSpPr>
              <a:spLocks noChangeShapeType="1"/>
            </p:cNvSpPr>
            <p:nvPr/>
          </p:nvSpPr>
          <p:spPr bwMode="auto">
            <a:xfrm flipH="1">
              <a:off x="1957" y="2002"/>
              <a:ext cx="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1" name="Freeform 401"/>
            <p:cNvSpPr>
              <a:spLocks/>
            </p:cNvSpPr>
            <p:nvPr/>
          </p:nvSpPr>
          <p:spPr bwMode="auto">
            <a:xfrm flipH="1">
              <a:off x="2010" y="1990"/>
              <a:ext cx="91" cy="25"/>
            </a:xfrm>
            <a:custGeom>
              <a:avLst/>
              <a:gdLst>
                <a:gd name="T0" fmla="*/ 0 w 261"/>
                <a:gd name="T1" fmla="*/ 72 h 72"/>
                <a:gd name="T2" fmla="*/ 60 w 261"/>
                <a:gd name="T3" fmla="*/ 18 h 72"/>
                <a:gd name="T4" fmla="*/ 132 w 261"/>
                <a:gd name="T5" fmla="*/ 0 h 72"/>
                <a:gd name="T6" fmla="*/ 213 w 261"/>
                <a:gd name="T7" fmla="*/ 21 h 72"/>
                <a:gd name="T8" fmla="*/ 261 w 261"/>
                <a:gd name="T9" fmla="*/ 72 h 72"/>
                <a:gd name="T10" fmla="*/ 0 w 261"/>
                <a:gd name="T11" fmla="*/ 72 h 72"/>
              </a:gdLst>
              <a:ahLst/>
              <a:cxnLst>
                <a:cxn ang="0">
                  <a:pos x="T0" y="T1"/>
                </a:cxn>
                <a:cxn ang="0">
                  <a:pos x="T2" y="T3"/>
                </a:cxn>
                <a:cxn ang="0">
                  <a:pos x="T4" y="T5"/>
                </a:cxn>
                <a:cxn ang="0">
                  <a:pos x="T6" y="T7"/>
                </a:cxn>
                <a:cxn ang="0">
                  <a:pos x="T8" y="T9"/>
                </a:cxn>
                <a:cxn ang="0">
                  <a:pos x="T10" y="T11"/>
                </a:cxn>
              </a:cxnLst>
              <a:rect l="0" t="0" r="r" b="b"/>
              <a:pathLst>
                <a:path w="261" h="72">
                  <a:moveTo>
                    <a:pt x="0" y="72"/>
                  </a:moveTo>
                  <a:lnTo>
                    <a:pt x="60" y="18"/>
                  </a:lnTo>
                  <a:cubicBezTo>
                    <a:pt x="82" y="6"/>
                    <a:pt x="107" y="0"/>
                    <a:pt x="132" y="0"/>
                  </a:cubicBezTo>
                  <a:cubicBezTo>
                    <a:pt x="157" y="0"/>
                    <a:pt x="192" y="9"/>
                    <a:pt x="213" y="21"/>
                  </a:cubicBezTo>
                  <a:lnTo>
                    <a:pt x="261" y="72"/>
                  </a:lnTo>
                  <a:lnTo>
                    <a:pt x="0" y="72"/>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2" name="Freeform 402"/>
            <p:cNvSpPr>
              <a:spLocks/>
            </p:cNvSpPr>
            <p:nvPr/>
          </p:nvSpPr>
          <p:spPr bwMode="auto">
            <a:xfrm flipH="1">
              <a:off x="2354" y="1936"/>
              <a:ext cx="34" cy="61"/>
            </a:xfrm>
            <a:custGeom>
              <a:avLst/>
              <a:gdLst>
                <a:gd name="T0" fmla="*/ 24 w 99"/>
                <a:gd name="T1" fmla="*/ 174 h 177"/>
                <a:gd name="T2" fmla="*/ 0 w 99"/>
                <a:gd name="T3" fmla="*/ 0 h 177"/>
                <a:gd name="T4" fmla="*/ 66 w 99"/>
                <a:gd name="T5" fmla="*/ 0 h 177"/>
                <a:gd name="T6" fmla="*/ 99 w 99"/>
                <a:gd name="T7" fmla="*/ 177 h 177"/>
                <a:gd name="T8" fmla="*/ 24 w 99"/>
                <a:gd name="T9" fmla="*/ 174 h 177"/>
              </a:gdLst>
              <a:ahLst/>
              <a:cxnLst>
                <a:cxn ang="0">
                  <a:pos x="T0" y="T1"/>
                </a:cxn>
                <a:cxn ang="0">
                  <a:pos x="T2" y="T3"/>
                </a:cxn>
                <a:cxn ang="0">
                  <a:pos x="T4" y="T5"/>
                </a:cxn>
                <a:cxn ang="0">
                  <a:pos x="T6" y="T7"/>
                </a:cxn>
                <a:cxn ang="0">
                  <a:pos x="T8" y="T9"/>
                </a:cxn>
              </a:cxnLst>
              <a:rect l="0" t="0" r="r" b="b"/>
              <a:pathLst>
                <a:path w="99" h="177">
                  <a:moveTo>
                    <a:pt x="24" y="174"/>
                  </a:moveTo>
                  <a:lnTo>
                    <a:pt x="0" y="0"/>
                  </a:lnTo>
                  <a:lnTo>
                    <a:pt x="66" y="0"/>
                  </a:lnTo>
                  <a:lnTo>
                    <a:pt x="99" y="177"/>
                  </a:lnTo>
                  <a:lnTo>
                    <a:pt x="24"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3" name="Freeform 403"/>
            <p:cNvSpPr>
              <a:spLocks/>
            </p:cNvSpPr>
            <p:nvPr/>
          </p:nvSpPr>
          <p:spPr bwMode="auto">
            <a:xfrm flipH="1">
              <a:off x="2263" y="1936"/>
              <a:ext cx="35" cy="62"/>
            </a:xfrm>
            <a:custGeom>
              <a:avLst/>
              <a:gdLst>
                <a:gd name="T0" fmla="*/ 24 w 99"/>
                <a:gd name="T1" fmla="*/ 174 h 177"/>
                <a:gd name="T2" fmla="*/ 0 w 99"/>
                <a:gd name="T3" fmla="*/ 0 h 177"/>
                <a:gd name="T4" fmla="*/ 66 w 99"/>
                <a:gd name="T5" fmla="*/ 0 h 177"/>
                <a:gd name="T6" fmla="*/ 99 w 99"/>
                <a:gd name="T7" fmla="*/ 177 h 177"/>
                <a:gd name="T8" fmla="*/ 24 w 99"/>
                <a:gd name="T9" fmla="*/ 174 h 177"/>
              </a:gdLst>
              <a:ahLst/>
              <a:cxnLst>
                <a:cxn ang="0">
                  <a:pos x="T0" y="T1"/>
                </a:cxn>
                <a:cxn ang="0">
                  <a:pos x="T2" y="T3"/>
                </a:cxn>
                <a:cxn ang="0">
                  <a:pos x="T4" y="T5"/>
                </a:cxn>
                <a:cxn ang="0">
                  <a:pos x="T6" y="T7"/>
                </a:cxn>
                <a:cxn ang="0">
                  <a:pos x="T8" y="T9"/>
                </a:cxn>
              </a:cxnLst>
              <a:rect l="0" t="0" r="r" b="b"/>
              <a:pathLst>
                <a:path w="99" h="177">
                  <a:moveTo>
                    <a:pt x="24" y="174"/>
                  </a:moveTo>
                  <a:lnTo>
                    <a:pt x="0" y="0"/>
                  </a:lnTo>
                  <a:lnTo>
                    <a:pt x="66" y="0"/>
                  </a:lnTo>
                  <a:lnTo>
                    <a:pt x="99" y="177"/>
                  </a:lnTo>
                  <a:lnTo>
                    <a:pt x="24"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24" name="Group 404"/>
          <p:cNvGrpSpPr>
            <a:grpSpLocks/>
          </p:cNvGrpSpPr>
          <p:nvPr/>
        </p:nvGrpSpPr>
        <p:grpSpPr bwMode="auto">
          <a:xfrm>
            <a:off x="7594600" y="5241925"/>
            <a:ext cx="982663" cy="104775"/>
            <a:chOff x="2251" y="2266"/>
            <a:chExt cx="619" cy="66"/>
          </a:xfrm>
        </p:grpSpPr>
        <p:sp>
          <p:nvSpPr>
            <p:cNvPr id="5525" name="Freeform 405"/>
            <p:cNvSpPr>
              <a:spLocks/>
            </p:cNvSpPr>
            <p:nvPr/>
          </p:nvSpPr>
          <p:spPr bwMode="auto">
            <a:xfrm flipH="1">
              <a:off x="2251" y="2294"/>
              <a:ext cx="619" cy="38"/>
            </a:xfrm>
            <a:custGeom>
              <a:avLst/>
              <a:gdLst>
                <a:gd name="T0" fmla="*/ 0 w 2616"/>
                <a:gd name="T1" fmla="*/ 150 h 162"/>
                <a:gd name="T2" fmla="*/ 12 w 2616"/>
                <a:gd name="T3" fmla="*/ 6 h 162"/>
                <a:gd name="T4" fmla="*/ 2616 w 2616"/>
                <a:gd name="T5" fmla="*/ 0 h 162"/>
                <a:gd name="T6" fmla="*/ 2616 w 2616"/>
                <a:gd name="T7" fmla="*/ 162 h 162"/>
                <a:gd name="T8" fmla="*/ 0 w 2616"/>
                <a:gd name="T9" fmla="*/ 150 h 162"/>
              </a:gdLst>
              <a:ahLst/>
              <a:cxnLst>
                <a:cxn ang="0">
                  <a:pos x="T0" y="T1"/>
                </a:cxn>
                <a:cxn ang="0">
                  <a:pos x="T2" y="T3"/>
                </a:cxn>
                <a:cxn ang="0">
                  <a:pos x="T4" y="T5"/>
                </a:cxn>
                <a:cxn ang="0">
                  <a:pos x="T6" y="T7"/>
                </a:cxn>
                <a:cxn ang="0">
                  <a:pos x="T8" y="T9"/>
                </a:cxn>
              </a:cxnLst>
              <a:rect l="0" t="0" r="r" b="b"/>
              <a:pathLst>
                <a:path w="2616" h="162">
                  <a:moveTo>
                    <a:pt x="0" y="150"/>
                  </a:moveTo>
                  <a:lnTo>
                    <a:pt x="12" y="6"/>
                  </a:lnTo>
                  <a:lnTo>
                    <a:pt x="2616" y="0"/>
                  </a:lnTo>
                  <a:lnTo>
                    <a:pt x="2616" y="162"/>
                  </a:lnTo>
                  <a:lnTo>
                    <a:pt x="0" y="150"/>
                  </a:ln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6" name="Rectangle 406"/>
            <p:cNvSpPr>
              <a:spLocks noChangeArrowheads="1"/>
            </p:cNvSpPr>
            <p:nvPr/>
          </p:nvSpPr>
          <p:spPr bwMode="auto">
            <a:xfrm flipH="1">
              <a:off x="2782" y="2282"/>
              <a:ext cx="38" cy="13"/>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7" name="Rectangle 407"/>
            <p:cNvSpPr>
              <a:spLocks noChangeArrowheads="1"/>
            </p:cNvSpPr>
            <p:nvPr/>
          </p:nvSpPr>
          <p:spPr bwMode="auto">
            <a:xfrm flipH="1">
              <a:off x="2329" y="2280"/>
              <a:ext cx="38" cy="13"/>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8" name="Line 408"/>
            <p:cNvSpPr>
              <a:spLocks noChangeShapeType="1"/>
            </p:cNvSpPr>
            <p:nvPr/>
          </p:nvSpPr>
          <p:spPr bwMode="auto">
            <a:xfrm flipH="1" flipV="1">
              <a:off x="2304" y="2268"/>
              <a:ext cx="5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9" name="Line 409"/>
            <p:cNvSpPr>
              <a:spLocks noChangeShapeType="1"/>
            </p:cNvSpPr>
            <p:nvPr/>
          </p:nvSpPr>
          <p:spPr bwMode="auto">
            <a:xfrm flipV="1">
              <a:off x="2347" y="2270"/>
              <a:ext cx="0" cy="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 name="Line 410"/>
            <p:cNvSpPr>
              <a:spLocks noChangeShapeType="1"/>
            </p:cNvSpPr>
            <p:nvPr/>
          </p:nvSpPr>
          <p:spPr bwMode="auto">
            <a:xfrm flipH="1" flipV="1">
              <a:off x="2335" y="2268"/>
              <a:ext cx="24"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 name="Line 411"/>
            <p:cNvSpPr>
              <a:spLocks noChangeShapeType="1"/>
            </p:cNvSpPr>
            <p:nvPr/>
          </p:nvSpPr>
          <p:spPr bwMode="auto">
            <a:xfrm flipV="1">
              <a:off x="2783" y="2270"/>
              <a:ext cx="5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 name="Line 412"/>
            <p:cNvSpPr>
              <a:spLocks noChangeShapeType="1"/>
            </p:cNvSpPr>
            <p:nvPr/>
          </p:nvSpPr>
          <p:spPr bwMode="auto">
            <a:xfrm flipH="1" flipV="1">
              <a:off x="2799" y="2272"/>
              <a:ext cx="0" cy="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 name="Line 413"/>
            <p:cNvSpPr>
              <a:spLocks noChangeShapeType="1"/>
            </p:cNvSpPr>
            <p:nvPr/>
          </p:nvSpPr>
          <p:spPr bwMode="auto">
            <a:xfrm flipV="1">
              <a:off x="2787" y="2270"/>
              <a:ext cx="24"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 name="Freeform 414"/>
            <p:cNvSpPr>
              <a:spLocks/>
            </p:cNvSpPr>
            <p:nvPr/>
          </p:nvSpPr>
          <p:spPr bwMode="auto">
            <a:xfrm flipH="1">
              <a:off x="2573" y="2266"/>
              <a:ext cx="26" cy="28"/>
            </a:xfrm>
            <a:custGeom>
              <a:avLst/>
              <a:gdLst>
                <a:gd name="T0" fmla="*/ 14 w 108"/>
                <a:gd name="T1" fmla="*/ 118 h 118"/>
                <a:gd name="T2" fmla="*/ 14 w 108"/>
                <a:gd name="T3" fmla="*/ 106 h 118"/>
                <a:gd name="T4" fmla="*/ 0 w 108"/>
                <a:gd name="T5" fmla="*/ 0 h 118"/>
                <a:gd name="T6" fmla="*/ 86 w 108"/>
                <a:gd name="T7" fmla="*/ 0 h 118"/>
                <a:gd name="T8" fmla="*/ 108 w 108"/>
                <a:gd name="T9" fmla="*/ 118 h 118"/>
                <a:gd name="T10" fmla="*/ 14 w 108"/>
                <a:gd name="T11" fmla="*/ 118 h 118"/>
              </a:gdLst>
              <a:ahLst/>
              <a:cxnLst>
                <a:cxn ang="0">
                  <a:pos x="T0" y="T1"/>
                </a:cxn>
                <a:cxn ang="0">
                  <a:pos x="T2" y="T3"/>
                </a:cxn>
                <a:cxn ang="0">
                  <a:pos x="T4" y="T5"/>
                </a:cxn>
                <a:cxn ang="0">
                  <a:pos x="T6" y="T7"/>
                </a:cxn>
                <a:cxn ang="0">
                  <a:pos x="T8" y="T9"/>
                </a:cxn>
                <a:cxn ang="0">
                  <a:pos x="T10" y="T11"/>
                </a:cxn>
              </a:cxnLst>
              <a:rect l="0" t="0" r="r" b="b"/>
              <a:pathLst>
                <a:path w="108" h="118">
                  <a:moveTo>
                    <a:pt x="14" y="118"/>
                  </a:moveTo>
                  <a:cubicBezTo>
                    <a:pt x="14" y="114"/>
                    <a:pt x="14" y="110"/>
                    <a:pt x="14" y="106"/>
                  </a:cubicBezTo>
                  <a:lnTo>
                    <a:pt x="0" y="0"/>
                  </a:lnTo>
                  <a:lnTo>
                    <a:pt x="86" y="0"/>
                  </a:lnTo>
                  <a:lnTo>
                    <a:pt x="108" y="118"/>
                  </a:lnTo>
                  <a:lnTo>
                    <a:pt x="14" y="118"/>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 name="Freeform 415"/>
            <p:cNvSpPr>
              <a:spLocks/>
            </p:cNvSpPr>
            <p:nvPr/>
          </p:nvSpPr>
          <p:spPr bwMode="auto">
            <a:xfrm flipH="1">
              <a:off x="2484" y="2266"/>
              <a:ext cx="26" cy="28"/>
            </a:xfrm>
            <a:custGeom>
              <a:avLst/>
              <a:gdLst>
                <a:gd name="T0" fmla="*/ 14 w 108"/>
                <a:gd name="T1" fmla="*/ 118 h 118"/>
                <a:gd name="T2" fmla="*/ 14 w 108"/>
                <a:gd name="T3" fmla="*/ 106 h 118"/>
                <a:gd name="T4" fmla="*/ 0 w 108"/>
                <a:gd name="T5" fmla="*/ 0 h 118"/>
                <a:gd name="T6" fmla="*/ 86 w 108"/>
                <a:gd name="T7" fmla="*/ 0 h 118"/>
                <a:gd name="T8" fmla="*/ 108 w 108"/>
                <a:gd name="T9" fmla="*/ 118 h 118"/>
                <a:gd name="T10" fmla="*/ 14 w 108"/>
                <a:gd name="T11" fmla="*/ 118 h 118"/>
              </a:gdLst>
              <a:ahLst/>
              <a:cxnLst>
                <a:cxn ang="0">
                  <a:pos x="T0" y="T1"/>
                </a:cxn>
                <a:cxn ang="0">
                  <a:pos x="T2" y="T3"/>
                </a:cxn>
                <a:cxn ang="0">
                  <a:pos x="T4" y="T5"/>
                </a:cxn>
                <a:cxn ang="0">
                  <a:pos x="T6" y="T7"/>
                </a:cxn>
                <a:cxn ang="0">
                  <a:pos x="T8" y="T9"/>
                </a:cxn>
                <a:cxn ang="0">
                  <a:pos x="T10" y="T11"/>
                </a:cxn>
              </a:cxnLst>
              <a:rect l="0" t="0" r="r" b="b"/>
              <a:pathLst>
                <a:path w="108" h="118">
                  <a:moveTo>
                    <a:pt x="14" y="118"/>
                  </a:moveTo>
                  <a:cubicBezTo>
                    <a:pt x="14" y="114"/>
                    <a:pt x="14" y="110"/>
                    <a:pt x="14" y="106"/>
                  </a:cubicBezTo>
                  <a:lnTo>
                    <a:pt x="0" y="0"/>
                  </a:lnTo>
                  <a:lnTo>
                    <a:pt x="86" y="0"/>
                  </a:lnTo>
                  <a:lnTo>
                    <a:pt x="108" y="118"/>
                  </a:lnTo>
                  <a:lnTo>
                    <a:pt x="14" y="118"/>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6" name="Freeform 416"/>
            <p:cNvSpPr>
              <a:spLocks/>
            </p:cNvSpPr>
            <p:nvPr/>
          </p:nvSpPr>
          <p:spPr bwMode="auto">
            <a:xfrm flipH="1">
              <a:off x="2400" y="2266"/>
              <a:ext cx="26" cy="28"/>
            </a:xfrm>
            <a:custGeom>
              <a:avLst/>
              <a:gdLst>
                <a:gd name="T0" fmla="*/ 14 w 108"/>
                <a:gd name="T1" fmla="*/ 118 h 118"/>
                <a:gd name="T2" fmla="*/ 14 w 108"/>
                <a:gd name="T3" fmla="*/ 106 h 118"/>
                <a:gd name="T4" fmla="*/ 0 w 108"/>
                <a:gd name="T5" fmla="*/ 0 h 118"/>
                <a:gd name="T6" fmla="*/ 86 w 108"/>
                <a:gd name="T7" fmla="*/ 0 h 118"/>
                <a:gd name="T8" fmla="*/ 108 w 108"/>
                <a:gd name="T9" fmla="*/ 118 h 118"/>
                <a:gd name="T10" fmla="*/ 14 w 108"/>
                <a:gd name="T11" fmla="*/ 118 h 118"/>
              </a:gdLst>
              <a:ahLst/>
              <a:cxnLst>
                <a:cxn ang="0">
                  <a:pos x="T0" y="T1"/>
                </a:cxn>
                <a:cxn ang="0">
                  <a:pos x="T2" y="T3"/>
                </a:cxn>
                <a:cxn ang="0">
                  <a:pos x="T4" y="T5"/>
                </a:cxn>
                <a:cxn ang="0">
                  <a:pos x="T6" y="T7"/>
                </a:cxn>
                <a:cxn ang="0">
                  <a:pos x="T8" y="T9"/>
                </a:cxn>
                <a:cxn ang="0">
                  <a:pos x="T10" y="T11"/>
                </a:cxn>
              </a:cxnLst>
              <a:rect l="0" t="0" r="r" b="b"/>
              <a:pathLst>
                <a:path w="108" h="118">
                  <a:moveTo>
                    <a:pt x="14" y="118"/>
                  </a:moveTo>
                  <a:cubicBezTo>
                    <a:pt x="14" y="114"/>
                    <a:pt x="14" y="110"/>
                    <a:pt x="14" y="106"/>
                  </a:cubicBezTo>
                  <a:lnTo>
                    <a:pt x="0" y="0"/>
                  </a:lnTo>
                  <a:lnTo>
                    <a:pt x="86" y="0"/>
                  </a:lnTo>
                  <a:lnTo>
                    <a:pt x="108" y="118"/>
                  </a:lnTo>
                  <a:lnTo>
                    <a:pt x="14" y="118"/>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37" name="Group 417"/>
          <p:cNvGrpSpPr>
            <a:grpSpLocks/>
          </p:cNvGrpSpPr>
          <p:nvPr/>
        </p:nvGrpSpPr>
        <p:grpSpPr bwMode="auto">
          <a:xfrm>
            <a:off x="7267575" y="3462338"/>
            <a:ext cx="1636713" cy="212725"/>
            <a:chOff x="1841" y="1936"/>
            <a:chExt cx="1031" cy="134"/>
          </a:xfrm>
        </p:grpSpPr>
        <p:sp>
          <p:nvSpPr>
            <p:cNvPr id="5538" name="Freeform 418"/>
            <p:cNvSpPr>
              <a:spLocks/>
            </p:cNvSpPr>
            <p:nvPr/>
          </p:nvSpPr>
          <p:spPr bwMode="auto">
            <a:xfrm flipH="1">
              <a:off x="1841" y="1960"/>
              <a:ext cx="1031" cy="110"/>
            </a:xfrm>
            <a:custGeom>
              <a:avLst/>
              <a:gdLst>
                <a:gd name="T0" fmla="*/ 14 w 2966"/>
                <a:gd name="T1" fmla="*/ 316 h 318"/>
                <a:gd name="T2" fmla="*/ 2 w 2966"/>
                <a:gd name="T3" fmla="*/ 315 h 318"/>
                <a:gd name="T4" fmla="*/ 4 w 2966"/>
                <a:gd name="T5" fmla="*/ 264 h 318"/>
                <a:gd name="T6" fmla="*/ 23 w 2966"/>
                <a:gd name="T7" fmla="*/ 213 h 318"/>
                <a:gd name="T8" fmla="*/ 32 w 2966"/>
                <a:gd name="T9" fmla="*/ 204 h 318"/>
                <a:gd name="T10" fmla="*/ 716 w 2966"/>
                <a:gd name="T11" fmla="*/ 204 h 318"/>
                <a:gd name="T12" fmla="*/ 722 w 2966"/>
                <a:gd name="T13" fmla="*/ 100 h 318"/>
                <a:gd name="T14" fmla="*/ 2060 w 2966"/>
                <a:gd name="T15" fmla="*/ 108 h 318"/>
                <a:gd name="T16" fmla="*/ 2060 w 2966"/>
                <a:gd name="T17" fmla="*/ 0 h 318"/>
                <a:gd name="T18" fmla="*/ 2186 w 2966"/>
                <a:gd name="T19" fmla="*/ 0 h 318"/>
                <a:gd name="T20" fmla="*/ 2180 w 2966"/>
                <a:gd name="T21" fmla="*/ 162 h 318"/>
                <a:gd name="T22" fmla="*/ 2918 w 2966"/>
                <a:gd name="T23" fmla="*/ 156 h 318"/>
                <a:gd name="T24" fmla="*/ 2966 w 2966"/>
                <a:gd name="T25" fmla="*/ 318 h 318"/>
                <a:gd name="T26" fmla="*/ 14 w 2966"/>
                <a:gd name="T27" fmla="*/ 31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6" h="318">
                  <a:moveTo>
                    <a:pt x="14" y="316"/>
                  </a:moveTo>
                  <a:lnTo>
                    <a:pt x="2" y="315"/>
                  </a:lnTo>
                  <a:cubicBezTo>
                    <a:pt x="0" y="306"/>
                    <a:pt x="0" y="281"/>
                    <a:pt x="4" y="264"/>
                  </a:cubicBezTo>
                  <a:cubicBezTo>
                    <a:pt x="8" y="247"/>
                    <a:pt x="18" y="223"/>
                    <a:pt x="23" y="213"/>
                  </a:cubicBezTo>
                  <a:lnTo>
                    <a:pt x="32" y="204"/>
                  </a:lnTo>
                  <a:lnTo>
                    <a:pt x="716" y="204"/>
                  </a:lnTo>
                  <a:lnTo>
                    <a:pt x="722" y="100"/>
                  </a:lnTo>
                  <a:lnTo>
                    <a:pt x="2060" y="108"/>
                  </a:lnTo>
                  <a:lnTo>
                    <a:pt x="2060" y="0"/>
                  </a:lnTo>
                  <a:lnTo>
                    <a:pt x="2186" y="0"/>
                  </a:lnTo>
                  <a:lnTo>
                    <a:pt x="2180" y="162"/>
                  </a:lnTo>
                  <a:lnTo>
                    <a:pt x="2918" y="156"/>
                  </a:lnTo>
                  <a:lnTo>
                    <a:pt x="2966" y="318"/>
                  </a:lnTo>
                  <a:lnTo>
                    <a:pt x="14" y="316"/>
                  </a:ln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9" name="Freeform 419"/>
            <p:cNvSpPr>
              <a:spLocks/>
            </p:cNvSpPr>
            <p:nvPr/>
          </p:nvSpPr>
          <p:spPr bwMode="auto">
            <a:xfrm flipH="1">
              <a:off x="2155" y="2000"/>
              <a:ext cx="54" cy="19"/>
            </a:xfrm>
            <a:custGeom>
              <a:avLst/>
              <a:gdLst>
                <a:gd name="T0" fmla="*/ 0 w 156"/>
                <a:gd name="T1" fmla="*/ 3 h 57"/>
                <a:gd name="T2" fmla="*/ 3 w 156"/>
                <a:gd name="T3" fmla="*/ 57 h 57"/>
                <a:gd name="T4" fmla="*/ 78 w 156"/>
                <a:gd name="T5" fmla="*/ 57 h 57"/>
                <a:gd name="T6" fmla="*/ 156 w 156"/>
                <a:gd name="T7" fmla="*/ 54 h 57"/>
                <a:gd name="T8" fmla="*/ 153 w 156"/>
                <a:gd name="T9" fmla="*/ 0 h 57"/>
                <a:gd name="T10" fmla="*/ 0 w 156"/>
                <a:gd name="T11" fmla="*/ 3 h 57"/>
              </a:gdLst>
              <a:ahLst/>
              <a:cxnLst>
                <a:cxn ang="0">
                  <a:pos x="T0" y="T1"/>
                </a:cxn>
                <a:cxn ang="0">
                  <a:pos x="T2" y="T3"/>
                </a:cxn>
                <a:cxn ang="0">
                  <a:pos x="T4" y="T5"/>
                </a:cxn>
                <a:cxn ang="0">
                  <a:pos x="T6" y="T7"/>
                </a:cxn>
                <a:cxn ang="0">
                  <a:pos x="T8" y="T9"/>
                </a:cxn>
                <a:cxn ang="0">
                  <a:pos x="T10" y="T11"/>
                </a:cxn>
              </a:cxnLst>
              <a:rect l="0" t="0" r="r" b="b"/>
              <a:pathLst>
                <a:path w="156" h="57">
                  <a:moveTo>
                    <a:pt x="0" y="3"/>
                  </a:moveTo>
                  <a:lnTo>
                    <a:pt x="3" y="57"/>
                  </a:lnTo>
                  <a:lnTo>
                    <a:pt x="78" y="57"/>
                  </a:lnTo>
                  <a:lnTo>
                    <a:pt x="156" y="54"/>
                  </a:lnTo>
                  <a:lnTo>
                    <a:pt x="153" y="0"/>
                  </a:lnTo>
                  <a:lnTo>
                    <a:pt x="0" y="3"/>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0" name="Freeform 420"/>
            <p:cNvSpPr>
              <a:spLocks/>
            </p:cNvSpPr>
            <p:nvPr/>
          </p:nvSpPr>
          <p:spPr bwMode="auto">
            <a:xfrm flipH="1">
              <a:off x="2548" y="2000"/>
              <a:ext cx="54" cy="20"/>
            </a:xfrm>
            <a:custGeom>
              <a:avLst/>
              <a:gdLst>
                <a:gd name="T0" fmla="*/ 0 w 156"/>
                <a:gd name="T1" fmla="*/ 3 h 57"/>
                <a:gd name="T2" fmla="*/ 3 w 156"/>
                <a:gd name="T3" fmla="*/ 57 h 57"/>
                <a:gd name="T4" fmla="*/ 78 w 156"/>
                <a:gd name="T5" fmla="*/ 57 h 57"/>
                <a:gd name="T6" fmla="*/ 156 w 156"/>
                <a:gd name="T7" fmla="*/ 54 h 57"/>
                <a:gd name="T8" fmla="*/ 153 w 156"/>
                <a:gd name="T9" fmla="*/ 0 h 57"/>
                <a:gd name="T10" fmla="*/ 0 w 156"/>
                <a:gd name="T11" fmla="*/ 3 h 57"/>
              </a:gdLst>
              <a:ahLst/>
              <a:cxnLst>
                <a:cxn ang="0">
                  <a:pos x="T0" y="T1"/>
                </a:cxn>
                <a:cxn ang="0">
                  <a:pos x="T2" y="T3"/>
                </a:cxn>
                <a:cxn ang="0">
                  <a:pos x="T4" y="T5"/>
                </a:cxn>
                <a:cxn ang="0">
                  <a:pos x="T6" y="T7"/>
                </a:cxn>
                <a:cxn ang="0">
                  <a:pos x="T8" y="T9"/>
                </a:cxn>
                <a:cxn ang="0">
                  <a:pos x="T10" y="T11"/>
                </a:cxn>
              </a:cxnLst>
              <a:rect l="0" t="0" r="r" b="b"/>
              <a:pathLst>
                <a:path w="156" h="57">
                  <a:moveTo>
                    <a:pt x="0" y="3"/>
                  </a:moveTo>
                  <a:lnTo>
                    <a:pt x="3" y="57"/>
                  </a:lnTo>
                  <a:lnTo>
                    <a:pt x="78" y="57"/>
                  </a:lnTo>
                  <a:lnTo>
                    <a:pt x="156" y="54"/>
                  </a:lnTo>
                  <a:lnTo>
                    <a:pt x="153" y="0"/>
                  </a:lnTo>
                  <a:lnTo>
                    <a:pt x="0" y="3"/>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1" name="Rectangle 421"/>
            <p:cNvSpPr>
              <a:spLocks noChangeArrowheads="1"/>
            </p:cNvSpPr>
            <p:nvPr/>
          </p:nvSpPr>
          <p:spPr bwMode="auto">
            <a:xfrm flipH="1">
              <a:off x="2461" y="2000"/>
              <a:ext cx="26"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42" name="Rectangle 422"/>
            <p:cNvSpPr>
              <a:spLocks noChangeArrowheads="1"/>
            </p:cNvSpPr>
            <p:nvPr/>
          </p:nvSpPr>
          <p:spPr bwMode="auto">
            <a:xfrm flipH="1">
              <a:off x="2363" y="2000"/>
              <a:ext cx="25"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43" name="Rectangle 423"/>
            <p:cNvSpPr>
              <a:spLocks noChangeArrowheads="1"/>
            </p:cNvSpPr>
            <p:nvPr/>
          </p:nvSpPr>
          <p:spPr bwMode="auto">
            <a:xfrm flipH="1">
              <a:off x="2263" y="2000"/>
              <a:ext cx="25"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44" name="Line 424"/>
            <p:cNvSpPr>
              <a:spLocks noChangeShapeType="1"/>
            </p:cNvSpPr>
            <p:nvPr/>
          </p:nvSpPr>
          <p:spPr bwMode="auto">
            <a:xfrm flipH="1">
              <a:off x="2586" y="2009"/>
              <a:ext cx="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5" name="Line 425"/>
            <p:cNvSpPr>
              <a:spLocks noChangeShapeType="1"/>
            </p:cNvSpPr>
            <p:nvPr/>
          </p:nvSpPr>
          <p:spPr bwMode="auto">
            <a:xfrm flipH="1">
              <a:off x="2139" y="2009"/>
              <a:ext cx="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6" name="Line 426"/>
            <p:cNvSpPr>
              <a:spLocks noChangeShapeType="1"/>
            </p:cNvSpPr>
            <p:nvPr/>
          </p:nvSpPr>
          <p:spPr bwMode="auto">
            <a:xfrm flipH="1">
              <a:off x="2246"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7" name="Line 427"/>
            <p:cNvSpPr>
              <a:spLocks noChangeShapeType="1"/>
            </p:cNvSpPr>
            <p:nvPr/>
          </p:nvSpPr>
          <p:spPr bwMode="auto">
            <a:xfrm flipH="1">
              <a:off x="2343"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8" name="Line 428"/>
            <p:cNvSpPr>
              <a:spLocks noChangeShapeType="1"/>
            </p:cNvSpPr>
            <p:nvPr/>
          </p:nvSpPr>
          <p:spPr bwMode="auto">
            <a:xfrm flipH="1">
              <a:off x="2472"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9" name="Line 429"/>
            <p:cNvSpPr>
              <a:spLocks noChangeShapeType="1"/>
            </p:cNvSpPr>
            <p:nvPr/>
          </p:nvSpPr>
          <p:spPr bwMode="auto">
            <a:xfrm flipH="1">
              <a:off x="2695" y="2015"/>
              <a:ext cx="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0" name="Freeform 430"/>
            <p:cNvSpPr>
              <a:spLocks/>
            </p:cNvSpPr>
            <p:nvPr/>
          </p:nvSpPr>
          <p:spPr bwMode="auto">
            <a:xfrm flipH="1">
              <a:off x="2626" y="2004"/>
              <a:ext cx="91" cy="25"/>
            </a:xfrm>
            <a:custGeom>
              <a:avLst/>
              <a:gdLst>
                <a:gd name="T0" fmla="*/ 0 w 261"/>
                <a:gd name="T1" fmla="*/ 72 h 72"/>
                <a:gd name="T2" fmla="*/ 60 w 261"/>
                <a:gd name="T3" fmla="*/ 18 h 72"/>
                <a:gd name="T4" fmla="*/ 132 w 261"/>
                <a:gd name="T5" fmla="*/ 0 h 72"/>
                <a:gd name="T6" fmla="*/ 213 w 261"/>
                <a:gd name="T7" fmla="*/ 21 h 72"/>
                <a:gd name="T8" fmla="*/ 261 w 261"/>
                <a:gd name="T9" fmla="*/ 72 h 72"/>
                <a:gd name="T10" fmla="*/ 0 w 261"/>
                <a:gd name="T11" fmla="*/ 72 h 72"/>
              </a:gdLst>
              <a:ahLst/>
              <a:cxnLst>
                <a:cxn ang="0">
                  <a:pos x="T0" y="T1"/>
                </a:cxn>
                <a:cxn ang="0">
                  <a:pos x="T2" y="T3"/>
                </a:cxn>
                <a:cxn ang="0">
                  <a:pos x="T4" y="T5"/>
                </a:cxn>
                <a:cxn ang="0">
                  <a:pos x="T6" y="T7"/>
                </a:cxn>
                <a:cxn ang="0">
                  <a:pos x="T8" y="T9"/>
                </a:cxn>
                <a:cxn ang="0">
                  <a:pos x="T10" y="T11"/>
                </a:cxn>
              </a:cxnLst>
              <a:rect l="0" t="0" r="r" b="b"/>
              <a:pathLst>
                <a:path w="261" h="72">
                  <a:moveTo>
                    <a:pt x="0" y="72"/>
                  </a:moveTo>
                  <a:lnTo>
                    <a:pt x="60" y="18"/>
                  </a:lnTo>
                  <a:cubicBezTo>
                    <a:pt x="82" y="6"/>
                    <a:pt x="107" y="0"/>
                    <a:pt x="132" y="0"/>
                  </a:cubicBezTo>
                  <a:cubicBezTo>
                    <a:pt x="157" y="0"/>
                    <a:pt x="192" y="9"/>
                    <a:pt x="213" y="21"/>
                  </a:cubicBezTo>
                  <a:lnTo>
                    <a:pt x="261" y="72"/>
                  </a:lnTo>
                  <a:lnTo>
                    <a:pt x="0" y="72"/>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1" name="Line 431"/>
            <p:cNvSpPr>
              <a:spLocks noChangeShapeType="1"/>
            </p:cNvSpPr>
            <p:nvPr/>
          </p:nvSpPr>
          <p:spPr bwMode="auto">
            <a:xfrm flipH="1">
              <a:off x="1957" y="2002"/>
              <a:ext cx="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2" name="Freeform 432"/>
            <p:cNvSpPr>
              <a:spLocks/>
            </p:cNvSpPr>
            <p:nvPr/>
          </p:nvSpPr>
          <p:spPr bwMode="auto">
            <a:xfrm flipH="1">
              <a:off x="2010" y="1990"/>
              <a:ext cx="91" cy="25"/>
            </a:xfrm>
            <a:custGeom>
              <a:avLst/>
              <a:gdLst>
                <a:gd name="T0" fmla="*/ 0 w 261"/>
                <a:gd name="T1" fmla="*/ 72 h 72"/>
                <a:gd name="T2" fmla="*/ 60 w 261"/>
                <a:gd name="T3" fmla="*/ 18 h 72"/>
                <a:gd name="T4" fmla="*/ 132 w 261"/>
                <a:gd name="T5" fmla="*/ 0 h 72"/>
                <a:gd name="T6" fmla="*/ 213 w 261"/>
                <a:gd name="T7" fmla="*/ 21 h 72"/>
                <a:gd name="T8" fmla="*/ 261 w 261"/>
                <a:gd name="T9" fmla="*/ 72 h 72"/>
                <a:gd name="T10" fmla="*/ 0 w 261"/>
                <a:gd name="T11" fmla="*/ 72 h 72"/>
              </a:gdLst>
              <a:ahLst/>
              <a:cxnLst>
                <a:cxn ang="0">
                  <a:pos x="T0" y="T1"/>
                </a:cxn>
                <a:cxn ang="0">
                  <a:pos x="T2" y="T3"/>
                </a:cxn>
                <a:cxn ang="0">
                  <a:pos x="T4" y="T5"/>
                </a:cxn>
                <a:cxn ang="0">
                  <a:pos x="T6" y="T7"/>
                </a:cxn>
                <a:cxn ang="0">
                  <a:pos x="T8" y="T9"/>
                </a:cxn>
                <a:cxn ang="0">
                  <a:pos x="T10" y="T11"/>
                </a:cxn>
              </a:cxnLst>
              <a:rect l="0" t="0" r="r" b="b"/>
              <a:pathLst>
                <a:path w="261" h="72">
                  <a:moveTo>
                    <a:pt x="0" y="72"/>
                  </a:moveTo>
                  <a:lnTo>
                    <a:pt x="60" y="18"/>
                  </a:lnTo>
                  <a:cubicBezTo>
                    <a:pt x="82" y="6"/>
                    <a:pt x="107" y="0"/>
                    <a:pt x="132" y="0"/>
                  </a:cubicBezTo>
                  <a:cubicBezTo>
                    <a:pt x="157" y="0"/>
                    <a:pt x="192" y="9"/>
                    <a:pt x="213" y="21"/>
                  </a:cubicBezTo>
                  <a:lnTo>
                    <a:pt x="261" y="72"/>
                  </a:lnTo>
                  <a:lnTo>
                    <a:pt x="0" y="72"/>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3" name="Freeform 433"/>
            <p:cNvSpPr>
              <a:spLocks/>
            </p:cNvSpPr>
            <p:nvPr/>
          </p:nvSpPr>
          <p:spPr bwMode="auto">
            <a:xfrm flipH="1">
              <a:off x="2354" y="1936"/>
              <a:ext cx="34" cy="61"/>
            </a:xfrm>
            <a:custGeom>
              <a:avLst/>
              <a:gdLst>
                <a:gd name="T0" fmla="*/ 24 w 99"/>
                <a:gd name="T1" fmla="*/ 174 h 177"/>
                <a:gd name="T2" fmla="*/ 0 w 99"/>
                <a:gd name="T3" fmla="*/ 0 h 177"/>
                <a:gd name="T4" fmla="*/ 66 w 99"/>
                <a:gd name="T5" fmla="*/ 0 h 177"/>
                <a:gd name="T6" fmla="*/ 99 w 99"/>
                <a:gd name="T7" fmla="*/ 177 h 177"/>
                <a:gd name="T8" fmla="*/ 24 w 99"/>
                <a:gd name="T9" fmla="*/ 174 h 177"/>
              </a:gdLst>
              <a:ahLst/>
              <a:cxnLst>
                <a:cxn ang="0">
                  <a:pos x="T0" y="T1"/>
                </a:cxn>
                <a:cxn ang="0">
                  <a:pos x="T2" y="T3"/>
                </a:cxn>
                <a:cxn ang="0">
                  <a:pos x="T4" y="T5"/>
                </a:cxn>
                <a:cxn ang="0">
                  <a:pos x="T6" y="T7"/>
                </a:cxn>
                <a:cxn ang="0">
                  <a:pos x="T8" y="T9"/>
                </a:cxn>
              </a:cxnLst>
              <a:rect l="0" t="0" r="r" b="b"/>
              <a:pathLst>
                <a:path w="99" h="177">
                  <a:moveTo>
                    <a:pt x="24" y="174"/>
                  </a:moveTo>
                  <a:lnTo>
                    <a:pt x="0" y="0"/>
                  </a:lnTo>
                  <a:lnTo>
                    <a:pt x="66" y="0"/>
                  </a:lnTo>
                  <a:lnTo>
                    <a:pt x="99" y="177"/>
                  </a:lnTo>
                  <a:lnTo>
                    <a:pt x="24"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4" name="Freeform 434"/>
            <p:cNvSpPr>
              <a:spLocks/>
            </p:cNvSpPr>
            <p:nvPr/>
          </p:nvSpPr>
          <p:spPr bwMode="auto">
            <a:xfrm flipH="1">
              <a:off x="2263" y="1936"/>
              <a:ext cx="35" cy="62"/>
            </a:xfrm>
            <a:custGeom>
              <a:avLst/>
              <a:gdLst>
                <a:gd name="T0" fmla="*/ 24 w 99"/>
                <a:gd name="T1" fmla="*/ 174 h 177"/>
                <a:gd name="T2" fmla="*/ 0 w 99"/>
                <a:gd name="T3" fmla="*/ 0 h 177"/>
                <a:gd name="T4" fmla="*/ 66 w 99"/>
                <a:gd name="T5" fmla="*/ 0 h 177"/>
                <a:gd name="T6" fmla="*/ 99 w 99"/>
                <a:gd name="T7" fmla="*/ 177 h 177"/>
                <a:gd name="T8" fmla="*/ 24 w 99"/>
                <a:gd name="T9" fmla="*/ 174 h 177"/>
              </a:gdLst>
              <a:ahLst/>
              <a:cxnLst>
                <a:cxn ang="0">
                  <a:pos x="T0" y="T1"/>
                </a:cxn>
                <a:cxn ang="0">
                  <a:pos x="T2" y="T3"/>
                </a:cxn>
                <a:cxn ang="0">
                  <a:pos x="T4" y="T5"/>
                </a:cxn>
                <a:cxn ang="0">
                  <a:pos x="T6" y="T7"/>
                </a:cxn>
                <a:cxn ang="0">
                  <a:pos x="T8" y="T9"/>
                </a:cxn>
              </a:cxnLst>
              <a:rect l="0" t="0" r="r" b="b"/>
              <a:pathLst>
                <a:path w="99" h="177">
                  <a:moveTo>
                    <a:pt x="24" y="174"/>
                  </a:moveTo>
                  <a:lnTo>
                    <a:pt x="0" y="0"/>
                  </a:lnTo>
                  <a:lnTo>
                    <a:pt x="66" y="0"/>
                  </a:lnTo>
                  <a:lnTo>
                    <a:pt x="99" y="177"/>
                  </a:lnTo>
                  <a:lnTo>
                    <a:pt x="24"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55" name="Group 435"/>
          <p:cNvGrpSpPr>
            <a:grpSpLocks/>
          </p:cNvGrpSpPr>
          <p:nvPr/>
        </p:nvGrpSpPr>
        <p:grpSpPr bwMode="auto">
          <a:xfrm>
            <a:off x="7265988" y="4005263"/>
            <a:ext cx="1636712" cy="212725"/>
            <a:chOff x="1841" y="1936"/>
            <a:chExt cx="1031" cy="134"/>
          </a:xfrm>
        </p:grpSpPr>
        <p:sp>
          <p:nvSpPr>
            <p:cNvPr id="5556" name="Freeform 436"/>
            <p:cNvSpPr>
              <a:spLocks/>
            </p:cNvSpPr>
            <p:nvPr/>
          </p:nvSpPr>
          <p:spPr bwMode="auto">
            <a:xfrm flipH="1">
              <a:off x="1841" y="1960"/>
              <a:ext cx="1031" cy="110"/>
            </a:xfrm>
            <a:custGeom>
              <a:avLst/>
              <a:gdLst>
                <a:gd name="T0" fmla="*/ 14 w 2966"/>
                <a:gd name="T1" fmla="*/ 316 h 318"/>
                <a:gd name="T2" fmla="*/ 2 w 2966"/>
                <a:gd name="T3" fmla="*/ 315 h 318"/>
                <a:gd name="T4" fmla="*/ 4 w 2966"/>
                <a:gd name="T5" fmla="*/ 264 h 318"/>
                <a:gd name="T6" fmla="*/ 23 w 2966"/>
                <a:gd name="T7" fmla="*/ 213 h 318"/>
                <a:gd name="T8" fmla="*/ 32 w 2966"/>
                <a:gd name="T9" fmla="*/ 204 h 318"/>
                <a:gd name="T10" fmla="*/ 716 w 2966"/>
                <a:gd name="T11" fmla="*/ 204 h 318"/>
                <a:gd name="T12" fmla="*/ 722 w 2966"/>
                <a:gd name="T13" fmla="*/ 100 h 318"/>
                <a:gd name="T14" fmla="*/ 2060 w 2966"/>
                <a:gd name="T15" fmla="*/ 108 h 318"/>
                <a:gd name="T16" fmla="*/ 2060 w 2966"/>
                <a:gd name="T17" fmla="*/ 0 h 318"/>
                <a:gd name="T18" fmla="*/ 2186 w 2966"/>
                <a:gd name="T19" fmla="*/ 0 h 318"/>
                <a:gd name="T20" fmla="*/ 2180 w 2966"/>
                <a:gd name="T21" fmla="*/ 162 h 318"/>
                <a:gd name="T22" fmla="*/ 2918 w 2966"/>
                <a:gd name="T23" fmla="*/ 156 h 318"/>
                <a:gd name="T24" fmla="*/ 2966 w 2966"/>
                <a:gd name="T25" fmla="*/ 318 h 318"/>
                <a:gd name="T26" fmla="*/ 14 w 2966"/>
                <a:gd name="T27" fmla="*/ 31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6" h="318">
                  <a:moveTo>
                    <a:pt x="14" y="316"/>
                  </a:moveTo>
                  <a:lnTo>
                    <a:pt x="2" y="315"/>
                  </a:lnTo>
                  <a:cubicBezTo>
                    <a:pt x="0" y="306"/>
                    <a:pt x="0" y="281"/>
                    <a:pt x="4" y="264"/>
                  </a:cubicBezTo>
                  <a:cubicBezTo>
                    <a:pt x="8" y="247"/>
                    <a:pt x="18" y="223"/>
                    <a:pt x="23" y="213"/>
                  </a:cubicBezTo>
                  <a:lnTo>
                    <a:pt x="32" y="204"/>
                  </a:lnTo>
                  <a:lnTo>
                    <a:pt x="716" y="204"/>
                  </a:lnTo>
                  <a:lnTo>
                    <a:pt x="722" y="100"/>
                  </a:lnTo>
                  <a:lnTo>
                    <a:pt x="2060" y="108"/>
                  </a:lnTo>
                  <a:lnTo>
                    <a:pt x="2060" y="0"/>
                  </a:lnTo>
                  <a:lnTo>
                    <a:pt x="2186" y="0"/>
                  </a:lnTo>
                  <a:lnTo>
                    <a:pt x="2180" y="162"/>
                  </a:lnTo>
                  <a:lnTo>
                    <a:pt x="2918" y="156"/>
                  </a:lnTo>
                  <a:lnTo>
                    <a:pt x="2966" y="318"/>
                  </a:lnTo>
                  <a:lnTo>
                    <a:pt x="14" y="316"/>
                  </a:ln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7" name="Freeform 437"/>
            <p:cNvSpPr>
              <a:spLocks/>
            </p:cNvSpPr>
            <p:nvPr/>
          </p:nvSpPr>
          <p:spPr bwMode="auto">
            <a:xfrm flipH="1">
              <a:off x="2155" y="2000"/>
              <a:ext cx="54" cy="19"/>
            </a:xfrm>
            <a:custGeom>
              <a:avLst/>
              <a:gdLst>
                <a:gd name="T0" fmla="*/ 0 w 156"/>
                <a:gd name="T1" fmla="*/ 3 h 57"/>
                <a:gd name="T2" fmla="*/ 3 w 156"/>
                <a:gd name="T3" fmla="*/ 57 h 57"/>
                <a:gd name="T4" fmla="*/ 78 w 156"/>
                <a:gd name="T5" fmla="*/ 57 h 57"/>
                <a:gd name="T6" fmla="*/ 156 w 156"/>
                <a:gd name="T7" fmla="*/ 54 h 57"/>
                <a:gd name="T8" fmla="*/ 153 w 156"/>
                <a:gd name="T9" fmla="*/ 0 h 57"/>
                <a:gd name="T10" fmla="*/ 0 w 156"/>
                <a:gd name="T11" fmla="*/ 3 h 57"/>
              </a:gdLst>
              <a:ahLst/>
              <a:cxnLst>
                <a:cxn ang="0">
                  <a:pos x="T0" y="T1"/>
                </a:cxn>
                <a:cxn ang="0">
                  <a:pos x="T2" y="T3"/>
                </a:cxn>
                <a:cxn ang="0">
                  <a:pos x="T4" y="T5"/>
                </a:cxn>
                <a:cxn ang="0">
                  <a:pos x="T6" y="T7"/>
                </a:cxn>
                <a:cxn ang="0">
                  <a:pos x="T8" y="T9"/>
                </a:cxn>
                <a:cxn ang="0">
                  <a:pos x="T10" y="T11"/>
                </a:cxn>
              </a:cxnLst>
              <a:rect l="0" t="0" r="r" b="b"/>
              <a:pathLst>
                <a:path w="156" h="57">
                  <a:moveTo>
                    <a:pt x="0" y="3"/>
                  </a:moveTo>
                  <a:lnTo>
                    <a:pt x="3" y="57"/>
                  </a:lnTo>
                  <a:lnTo>
                    <a:pt x="78" y="57"/>
                  </a:lnTo>
                  <a:lnTo>
                    <a:pt x="156" y="54"/>
                  </a:lnTo>
                  <a:lnTo>
                    <a:pt x="153" y="0"/>
                  </a:lnTo>
                  <a:lnTo>
                    <a:pt x="0" y="3"/>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8" name="Freeform 438"/>
            <p:cNvSpPr>
              <a:spLocks/>
            </p:cNvSpPr>
            <p:nvPr/>
          </p:nvSpPr>
          <p:spPr bwMode="auto">
            <a:xfrm flipH="1">
              <a:off x="2548" y="2000"/>
              <a:ext cx="54" cy="20"/>
            </a:xfrm>
            <a:custGeom>
              <a:avLst/>
              <a:gdLst>
                <a:gd name="T0" fmla="*/ 0 w 156"/>
                <a:gd name="T1" fmla="*/ 3 h 57"/>
                <a:gd name="T2" fmla="*/ 3 w 156"/>
                <a:gd name="T3" fmla="*/ 57 h 57"/>
                <a:gd name="T4" fmla="*/ 78 w 156"/>
                <a:gd name="T5" fmla="*/ 57 h 57"/>
                <a:gd name="T6" fmla="*/ 156 w 156"/>
                <a:gd name="T7" fmla="*/ 54 h 57"/>
                <a:gd name="T8" fmla="*/ 153 w 156"/>
                <a:gd name="T9" fmla="*/ 0 h 57"/>
                <a:gd name="T10" fmla="*/ 0 w 156"/>
                <a:gd name="T11" fmla="*/ 3 h 57"/>
              </a:gdLst>
              <a:ahLst/>
              <a:cxnLst>
                <a:cxn ang="0">
                  <a:pos x="T0" y="T1"/>
                </a:cxn>
                <a:cxn ang="0">
                  <a:pos x="T2" y="T3"/>
                </a:cxn>
                <a:cxn ang="0">
                  <a:pos x="T4" y="T5"/>
                </a:cxn>
                <a:cxn ang="0">
                  <a:pos x="T6" y="T7"/>
                </a:cxn>
                <a:cxn ang="0">
                  <a:pos x="T8" y="T9"/>
                </a:cxn>
                <a:cxn ang="0">
                  <a:pos x="T10" y="T11"/>
                </a:cxn>
              </a:cxnLst>
              <a:rect l="0" t="0" r="r" b="b"/>
              <a:pathLst>
                <a:path w="156" h="57">
                  <a:moveTo>
                    <a:pt x="0" y="3"/>
                  </a:moveTo>
                  <a:lnTo>
                    <a:pt x="3" y="57"/>
                  </a:lnTo>
                  <a:lnTo>
                    <a:pt x="78" y="57"/>
                  </a:lnTo>
                  <a:lnTo>
                    <a:pt x="156" y="54"/>
                  </a:lnTo>
                  <a:lnTo>
                    <a:pt x="153" y="0"/>
                  </a:lnTo>
                  <a:lnTo>
                    <a:pt x="0" y="3"/>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9" name="Rectangle 439"/>
            <p:cNvSpPr>
              <a:spLocks noChangeArrowheads="1"/>
            </p:cNvSpPr>
            <p:nvPr/>
          </p:nvSpPr>
          <p:spPr bwMode="auto">
            <a:xfrm flipH="1">
              <a:off x="2461" y="2000"/>
              <a:ext cx="26"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0" name="Rectangle 440"/>
            <p:cNvSpPr>
              <a:spLocks noChangeArrowheads="1"/>
            </p:cNvSpPr>
            <p:nvPr/>
          </p:nvSpPr>
          <p:spPr bwMode="auto">
            <a:xfrm flipH="1">
              <a:off x="2363" y="2000"/>
              <a:ext cx="25"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1" name="Rectangle 441"/>
            <p:cNvSpPr>
              <a:spLocks noChangeArrowheads="1"/>
            </p:cNvSpPr>
            <p:nvPr/>
          </p:nvSpPr>
          <p:spPr bwMode="auto">
            <a:xfrm flipH="1">
              <a:off x="2263" y="2000"/>
              <a:ext cx="25"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2" name="Line 442"/>
            <p:cNvSpPr>
              <a:spLocks noChangeShapeType="1"/>
            </p:cNvSpPr>
            <p:nvPr/>
          </p:nvSpPr>
          <p:spPr bwMode="auto">
            <a:xfrm flipH="1">
              <a:off x="2586" y="2009"/>
              <a:ext cx="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3" name="Line 443"/>
            <p:cNvSpPr>
              <a:spLocks noChangeShapeType="1"/>
            </p:cNvSpPr>
            <p:nvPr/>
          </p:nvSpPr>
          <p:spPr bwMode="auto">
            <a:xfrm flipH="1">
              <a:off x="2139" y="2009"/>
              <a:ext cx="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4" name="Line 444"/>
            <p:cNvSpPr>
              <a:spLocks noChangeShapeType="1"/>
            </p:cNvSpPr>
            <p:nvPr/>
          </p:nvSpPr>
          <p:spPr bwMode="auto">
            <a:xfrm flipH="1">
              <a:off x="2246"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5" name="Line 445"/>
            <p:cNvSpPr>
              <a:spLocks noChangeShapeType="1"/>
            </p:cNvSpPr>
            <p:nvPr/>
          </p:nvSpPr>
          <p:spPr bwMode="auto">
            <a:xfrm flipH="1">
              <a:off x="2343"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6" name="Line 446"/>
            <p:cNvSpPr>
              <a:spLocks noChangeShapeType="1"/>
            </p:cNvSpPr>
            <p:nvPr/>
          </p:nvSpPr>
          <p:spPr bwMode="auto">
            <a:xfrm flipH="1">
              <a:off x="2472"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7" name="Line 447"/>
            <p:cNvSpPr>
              <a:spLocks noChangeShapeType="1"/>
            </p:cNvSpPr>
            <p:nvPr/>
          </p:nvSpPr>
          <p:spPr bwMode="auto">
            <a:xfrm flipH="1">
              <a:off x="2695" y="2015"/>
              <a:ext cx="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8" name="Freeform 448"/>
            <p:cNvSpPr>
              <a:spLocks/>
            </p:cNvSpPr>
            <p:nvPr/>
          </p:nvSpPr>
          <p:spPr bwMode="auto">
            <a:xfrm flipH="1">
              <a:off x="2626" y="2004"/>
              <a:ext cx="91" cy="25"/>
            </a:xfrm>
            <a:custGeom>
              <a:avLst/>
              <a:gdLst>
                <a:gd name="T0" fmla="*/ 0 w 261"/>
                <a:gd name="T1" fmla="*/ 72 h 72"/>
                <a:gd name="T2" fmla="*/ 60 w 261"/>
                <a:gd name="T3" fmla="*/ 18 h 72"/>
                <a:gd name="T4" fmla="*/ 132 w 261"/>
                <a:gd name="T5" fmla="*/ 0 h 72"/>
                <a:gd name="T6" fmla="*/ 213 w 261"/>
                <a:gd name="T7" fmla="*/ 21 h 72"/>
                <a:gd name="T8" fmla="*/ 261 w 261"/>
                <a:gd name="T9" fmla="*/ 72 h 72"/>
                <a:gd name="T10" fmla="*/ 0 w 261"/>
                <a:gd name="T11" fmla="*/ 72 h 72"/>
              </a:gdLst>
              <a:ahLst/>
              <a:cxnLst>
                <a:cxn ang="0">
                  <a:pos x="T0" y="T1"/>
                </a:cxn>
                <a:cxn ang="0">
                  <a:pos x="T2" y="T3"/>
                </a:cxn>
                <a:cxn ang="0">
                  <a:pos x="T4" y="T5"/>
                </a:cxn>
                <a:cxn ang="0">
                  <a:pos x="T6" y="T7"/>
                </a:cxn>
                <a:cxn ang="0">
                  <a:pos x="T8" y="T9"/>
                </a:cxn>
                <a:cxn ang="0">
                  <a:pos x="T10" y="T11"/>
                </a:cxn>
              </a:cxnLst>
              <a:rect l="0" t="0" r="r" b="b"/>
              <a:pathLst>
                <a:path w="261" h="72">
                  <a:moveTo>
                    <a:pt x="0" y="72"/>
                  </a:moveTo>
                  <a:lnTo>
                    <a:pt x="60" y="18"/>
                  </a:lnTo>
                  <a:cubicBezTo>
                    <a:pt x="82" y="6"/>
                    <a:pt x="107" y="0"/>
                    <a:pt x="132" y="0"/>
                  </a:cubicBezTo>
                  <a:cubicBezTo>
                    <a:pt x="157" y="0"/>
                    <a:pt x="192" y="9"/>
                    <a:pt x="213" y="21"/>
                  </a:cubicBezTo>
                  <a:lnTo>
                    <a:pt x="261" y="72"/>
                  </a:lnTo>
                  <a:lnTo>
                    <a:pt x="0" y="72"/>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9" name="Line 449"/>
            <p:cNvSpPr>
              <a:spLocks noChangeShapeType="1"/>
            </p:cNvSpPr>
            <p:nvPr/>
          </p:nvSpPr>
          <p:spPr bwMode="auto">
            <a:xfrm flipH="1">
              <a:off x="1957" y="2002"/>
              <a:ext cx="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0" name="Freeform 450"/>
            <p:cNvSpPr>
              <a:spLocks/>
            </p:cNvSpPr>
            <p:nvPr/>
          </p:nvSpPr>
          <p:spPr bwMode="auto">
            <a:xfrm flipH="1">
              <a:off x="2010" y="1990"/>
              <a:ext cx="91" cy="25"/>
            </a:xfrm>
            <a:custGeom>
              <a:avLst/>
              <a:gdLst>
                <a:gd name="T0" fmla="*/ 0 w 261"/>
                <a:gd name="T1" fmla="*/ 72 h 72"/>
                <a:gd name="T2" fmla="*/ 60 w 261"/>
                <a:gd name="T3" fmla="*/ 18 h 72"/>
                <a:gd name="T4" fmla="*/ 132 w 261"/>
                <a:gd name="T5" fmla="*/ 0 h 72"/>
                <a:gd name="T6" fmla="*/ 213 w 261"/>
                <a:gd name="T7" fmla="*/ 21 h 72"/>
                <a:gd name="T8" fmla="*/ 261 w 261"/>
                <a:gd name="T9" fmla="*/ 72 h 72"/>
                <a:gd name="T10" fmla="*/ 0 w 261"/>
                <a:gd name="T11" fmla="*/ 72 h 72"/>
              </a:gdLst>
              <a:ahLst/>
              <a:cxnLst>
                <a:cxn ang="0">
                  <a:pos x="T0" y="T1"/>
                </a:cxn>
                <a:cxn ang="0">
                  <a:pos x="T2" y="T3"/>
                </a:cxn>
                <a:cxn ang="0">
                  <a:pos x="T4" y="T5"/>
                </a:cxn>
                <a:cxn ang="0">
                  <a:pos x="T6" y="T7"/>
                </a:cxn>
                <a:cxn ang="0">
                  <a:pos x="T8" y="T9"/>
                </a:cxn>
                <a:cxn ang="0">
                  <a:pos x="T10" y="T11"/>
                </a:cxn>
              </a:cxnLst>
              <a:rect l="0" t="0" r="r" b="b"/>
              <a:pathLst>
                <a:path w="261" h="72">
                  <a:moveTo>
                    <a:pt x="0" y="72"/>
                  </a:moveTo>
                  <a:lnTo>
                    <a:pt x="60" y="18"/>
                  </a:lnTo>
                  <a:cubicBezTo>
                    <a:pt x="82" y="6"/>
                    <a:pt x="107" y="0"/>
                    <a:pt x="132" y="0"/>
                  </a:cubicBezTo>
                  <a:cubicBezTo>
                    <a:pt x="157" y="0"/>
                    <a:pt x="192" y="9"/>
                    <a:pt x="213" y="21"/>
                  </a:cubicBezTo>
                  <a:lnTo>
                    <a:pt x="261" y="72"/>
                  </a:lnTo>
                  <a:lnTo>
                    <a:pt x="0" y="72"/>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1" name="Freeform 451"/>
            <p:cNvSpPr>
              <a:spLocks/>
            </p:cNvSpPr>
            <p:nvPr/>
          </p:nvSpPr>
          <p:spPr bwMode="auto">
            <a:xfrm flipH="1">
              <a:off x="2354" y="1936"/>
              <a:ext cx="34" cy="61"/>
            </a:xfrm>
            <a:custGeom>
              <a:avLst/>
              <a:gdLst>
                <a:gd name="T0" fmla="*/ 24 w 99"/>
                <a:gd name="T1" fmla="*/ 174 h 177"/>
                <a:gd name="T2" fmla="*/ 0 w 99"/>
                <a:gd name="T3" fmla="*/ 0 h 177"/>
                <a:gd name="T4" fmla="*/ 66 w 99"/>
                <a:gd name="T5" fmla="*/ 0 h 177"/>
                <a:gd name="T6" fmla="*/ 99 w 99"/>
                <a:gd name="T7" fmla="*/ 177 h 177"/>
                <a:gd name="T8" fmla="*/ 24 w 99"/>
                <a:gd name="T9" fmla="*/ 174 h 177"/>
              </a:gdLst>
              <a:ahLst/>
              <a:cxnLst>
                <a:cxn ang="0">
                  <a:pos x="T0" y="T1"/>
                </a:cxn>
                <a:cxn ang="0">
                  <a:pos x="T2" y="T3"/>
                </a:cxn>
                <a:cxn ang="0">
                  <a:pos x="T4" y="T5"/>
                </a:cxn>
                <a:cxn ang="0">
                  <a:pos x="T6" y="T7"/>
                </a:cxn>
                <a:cxn ang="0">
                  <a:pos x="T8" y="T9"/>
                </a:cxn>
              </a:cxnLst>
              <a:rect l="0" t="0" r="r" b="b"/>
              <a:pathLst>
                <a:path w="99" h="177">
                  <a:moveTo>
                    <a:pt x="24" y="174"/>
                  </a:moveTo>
                  <a:lnTo>
                    <a:pt x="0" y="0"/>
                  </a:lnTo>
                  <a:lnTo>
                    <a:pt x="66" y="0"/>
                  </a:lnTo>
                  <a:lnTo>
                    <a:pt x="99" y="177"/>
                  </a:lnTo>
                  <a:lnTo>
                    <a:pt x="24"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2" name="Freeform 452"/>
            <p:cNvSpPr>
              <a:spLocks/>
            </p:cNvSpPr>
            <p:nvPr/>
          </p:nvSpPr>
          <p:spPr bwMode="auto">
            <a:xfrm flipH="1">
              <a:off x="2263" y="1936"/>
              <a:ext cx="35" cy="62"/>
            </a:xfrm>
            <a:custGeom>
              <a:avLst/>
              <a:gdLst>
                <a:gd name="T0" fmla="*/ 24 w 99"/>
                <a:gd name="T1" fmla="*/ 174 h 177"/>
                <a:gd name="T2" fmla="*/ 0 w 99"/>
                <a:gd name="T3" fmla="*/ 0 h 177"/>
                <a:gd name="T4" fmla="*/ 66 w 99"/>
                <a:gd name="T5" fmla="*/ 0 h 177"/>
                <a:gd name="T6" fmla="*/ 99 w 99"/>
                <a:gd name="T7" fmla="*/ 177 h 177"/>
                <a:gd name="T8" fmla="*/ 24 w 99"/>
                <a:gd name="T9" fmla="*/ 174 h 177"/>
              </a:gdLst>
              <a:ahLst/>
              <a:cxnLst>
                <a:cxn ang="0">
                  <a:pos x="T0" y="T1"/>
                </a:cxn>
                <a:cxn ang="0">
                  <a:pos x="T2" y="T3"/>
                </a:cxn>
                <a:cxn ang="0">
                  <a:pos x="T4" y="T5"/>
                </a:cxn>
                <a:cxn ang="0">
                  <a:pos x="T6" y="T7"/>
                </a:cxn>
                <a:cxn ang="0">
                  <a:pos x="T8" y="T9"/>
                </a:cxn>
              </a:cxnLst>
              <a:rect l="0" t="0" r="r" b="b"/>
              <a:pathLst>
                <a:path w="99" h="177">
                  <a:moveTo>
                    <a:pt x="24" y="174"/>
                  </a:moveTo>
                  <a:lnTo>
                    <a:pt x="0" y="0"/>
                  </a:lnTo>
                  <a:lnTo>
                    <a:pt x="66" y="0"/>
                  </a:lnTo>
                  <a:lnTo>
                    <a:pt x="99" y="177"/>
                  </a:lnTo>
                  <a:lnTo>
                    <a:pt x="24"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73" name="Group 453"/>
          <p:cNvGrpSpPr>
            <a:grpSpLocks/>
          </p:cNvGrpSpPr>
          <p:nvPr/>
        </p:nvGrpSpPr>
        <p:grpSpPr bwMode="auto">
          <a:xfrm>
            <a:off x="7265988" y="4622800"/>
            <a:ext cx="1636712" cy="212725"/>
            <a:chOff x="1841" y="1936"/>
            <a:chExt cx="1031" cy="134"/>
          </a:xfrm>
        </p:grpSpPr>
        <p:sp>
          <p:nvSpPr>
            <p:cNvPr id="5574" name="Freeform 454"/>
            <p:cNvSpPr>
              <a:spLocks/>
            </p:cNvSpPr>
            <p:nvPr/>
          </p:nvSpPr>
          <p:spPr bwMode="auto">
            <a:xfrm flipH="1">
              <a:off x="1841" y="1960"/>
              <a:ext cx="1031" cy="110"/>
            </a:xfrm>
            <a:custGeom>
              <a:avLst/>
              <a:gdLst>
                <a:gd name="T0" fmla="*/ 14 w 2966"/>
                <a:gd name="T1" fmla="*/ 316 h 318"/>
                <a:gd name="T2" fmla="*/ 2 w 2966"/>
                <a:gd name="T3" fmla="*/ 315 h 318"/>
                <a:gd name="T4" fmla="*/ 4 w 2966"/>
                <a:gd name="T5" fmla="*/ 264 h 318"/>
                <a:gd name="T6" fmla="*/ 23 w 2966"/>
                <a:gd name="T7" fmla="*/ 213 h 318"/>
                <a:gd name="T8" fmla="*/ 32 w 2966"/>
                <a:gd name="T9" fmla="*/ 204 h 318"/>
                <a:gd name="T10" fmla="*/ 716 w 2966"/>
                <a:gd name="T11" fmla="*/ 204 h 318"/>
                <a:gd name="T12" fmla="*/ 722 w 2966"/>
                <a:gd name="T13" fmla="*/ 100 h 318"/>
                <a:gd name="T14" fmla="*/ 2060 w 2966"/>
                <a:gd name="T15" fmla="*/ 108 h 318"/>
                <a:gd name="T16" fmla="*/ 2060 w 2966"/>
                <a:gd name="T17" fmla="*/ 0 h 318"/>
                <a:gd name="T18" fmla="*/ 2186 w 2966"/>
                <a:gd name="T19" fmla="*/ 0 h 318"/>
                <a:gd name="T20" fmla="*/ 2180 w 2966"/>
                <a:gd name="T21" fmla="*/ 162 h 318"/>
                <a:gd name="T22" fmla="*/ 2918 w 2966"/>
                <a:gd name="T23" fmla="*/ 156 h 318"/>
                <a:gd name="T24" fmla="*/ 2966 w 2966"/>
                <a:gd name="T25" fmla="*/ 318 h 318"/>
                <a:gd name="T26" fmla="*/ 14 w 2966"/>
                <a:gd name="T27" fmla="*/ 31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6" h="318">
                  <a:moveTo>
                    <a:pt x="14" y="316"/>
                  </a:moveTo>
                  <a:lnTo>
                    <a:pt x="2" y="315"/>
                  </a:lnTo>
                  <a:cubicBezTo>
                    <a:pt x="0" y="306"/>
                    <a:pt x="0" y="281"/>
                    <a:pt x="4" y="264"/>
                  </a:cubicBezTo>
                  <a:cubicBezTo>
                    <a:pt x="8" y="247"/>
                    <a:pt x="18" y="223"/>
                    <a:pt x="23" y="213"/>
                  </a:cubicBezTo>
                  <a:lnTo>
                    <a:pt x="32" y="204"/>
                  </a:lnTo>
                  <a:lnTo>
                    <a:pt x="716" y="204"/>
                  </a:lnTo>
                  <a:lnTo>
                    <a:pt x="722" y="100"/>
                  </a:lnTo>
                  <a:lnTo>
                    <a:pt x="2060" y="108"/>
                  </a:lnTo>
                  <a:lnTo>
                    <a:pt x="2060" y="0"/>
                  </a:lnTo>
                  <a:lnTo>
                    <a:pt x="2186" y="0"/>
                  </a:lnTo>
                  <a:lnTo>
                    <a:pt x="2180" y="162"/>
                  </a:lnTo>
                  <a:lnTo>
                    <a:pt x="2918" y="156"/>
                  </a:lnTo>
                  <a:lnTo>
                    <a:pt x="2966" y="318"/>
                  </a:lnTo>
                  <a:lnTo>
                    <a:pt x="14" y="316"/>
                  </a:ln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5" name="Freeform 455"/>
            <p:cNvSpPr>
              <a:spLocks/>
            </p:cNvSpPr>
            <p:nvPr/>
          </p:nvSpPr>
          <p:spPr bwMode="auto">
            <a:xfrm flipH="1">
              <a:off x="2155" y="2000"/>
              <a:ext cx="54" cy="19"/>
            </a:xfrm>
            <a:custGeom>
              <a:avLst/>
              <a:gdLst>
                <a:gd name="T0" fmla="*/ 0 w 156"/>
                <a:gd name="T1" fmla="*/ 3 h 57"/>
                <a:gd name="T2" fmla="*/ 3 w 156"/>
                <a:gd name="T3" fmla="*/ 57 h 57"/>
                <a:gd name="T4" fmla="*/ 78 w 156"/>
                <a:gd name="T5" fmla="*/ 57 h 57"/>
                <a:gd name="T6" fmla="*/ 156 w 156"/>
                <a:gd name="T7" fmla="*/ 54 h 57"/>
                <a:gd name="T8" fmla="*/ 153 w 156"/>
                <a:gd name="T9" fmla="*/ 0 h 57"/>
                <a:gd name="T10" fmla="*/ 0 w 156"/>
                <a:gd name="T11" fmla="*/ 3 h 57"/>
              </a:gdLst>
              <a:ahLst/>
              <a:cxnLst>
                <a:cxn ang="0">
                  <a:pos x="T0" y="T1"/>
                </a:cxn>
                <a:cxn ang="0">
                  <a:pos x="T2" y="T3"/>
                </a:cxn>
                <a:cxn ang="0">
                  <a:pos x="T4" y="T5"/>
                </a:cxn>
                <a:cxn ang="0">
                  <a:pos x="T6" y="T7"/>
                </a:cxn>
                <a:cxn ang="0">
                  <a:pos x="T8" y="T9"/>
                </a:cxn>
                <a:cxn ang="0">
                  <a:pos x="T10" y="T11"/>
                </a:cxn>
              </a:cxnLst>
              <a:rect l="0" t="0" r="r" b="b"/>
              <a:pathLst>
                <a:path w="156" h="57">
                  <a:moveTo>
                    <a:pt x="0" y="3"/>
                  </a:moveTo>
                  <a:lnTo>
                    <a:pt x="3" y="57"/>
                  </a:lnTo>
                  <a:lnTo>
                    <a:pt x="78" y="57"/>
                  </a:lnTo>
                  <a:lnTo>
                    <a:pt x="156" y="54"/>
                  </a:lnTo>
                  <a:lnTo>
                    <a:pt x="153" y="0"/>
                  </a:lnTo>
                  <a:lnTo>
                    <a:pt x="0" y="3"/>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6" name="Freeform 456"/>
            <p:cNvSpPr>
              <a:spLocks/>
            </p:cNvSpPr>
            <p:nvPr/>
          </p:nvSpPr>
          <p:spPr bwMode="auto">
            <a:xfrm flipH="1">
              <a:off x="2548" y="2000"/>
              <a:ext cx="54" cy="20"/>
            </a:xfrm>
            <a:custGeom>
              <a:avLst/>
              <a:gdLst>
                <a:gd name="T0" fmla="*/ 0 w 156"/>
                <a:gd name="T1" fmla="*/ 3 h 57"/>
                <a:gd name="T2" fmla="*/ 3 w 156"/>
                <a:gd name="T3" fmla="*/ 57 h 57"/>
                <a:gd name="T4" fmla="*/ 78 w 156"/>
                <a:gd name="T5" fmla="*/ 57 h 57"/>
                <a:gd name="T6" fmla="*/ 156 w 156"/>
                <a:gd name="T7" fmla="*/ 54 h 57"/>
                <a:gd name="T8" fmla="*/ 153 w 156"/>
                <a:gd name="T9" fmla="*/ 0 h 57"/>
                <a:gd name="T10" fmla="*/ 0 w 156"/>
                <a:gd name="T11" fmla="*/ 3 h 57"/>
              </a:gdLst>
              <a:ahLst/>
              <a:cxnLst>
                <a:cxn ang="0">
                  <a:pos x="T0" y="T1"/>
                </a:cxn>
                <a:cxn ang="0">
                  <a:pos x="T2" y="T3"/>
                </a:cxn>
                <a:cxn ang="0">
                  <a:pos x="T4" y="T5"/>
                </a:cxn>
                <a:cxn ang="0">
                  <a:pos x="T6" y="T7"/>
                </a:cxn>
                <a:cxn ang="0">
                  <a:pos x="T8" y="T9"/>
                </a:cxn>
                <a:cxn ang="0">
                  <a:pos x="T10" y="T11"/>
                </a:cxn>
              </a:cxnLst>
              <a:rect l="0" t="0" r="r" b="b"/>
              <a:pathLst>
                <a:path w="156" h="57">
                  <a:moveTo>
                    <a:pt x="0" y="3"/>
                  </a:moveTo>
                  <a:lnTo>
                    <a:pt x="3" y="57"/>
                  </a:lnTo>
                  <a:lnTo>
                    <a:pt x="78" y="57"/>
                  </a:lnTo>
                  <a:lnTo>
                    <a:pt x="156" y="54"/>
                  </a:lnTo>
                  <a:lnTo>
                    <a:pt x="153" y="0"/>
                  </a:lnTo>
                  <a:lnTo>
                    <a:pt x="0" y="3"/>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7" name="Rectangle 457"/>
            <p:cNvSpPr>
              <a:spLocks noChangeArrowheads="1"/>
            </p:cNvSpPr>
            <p:nvPr/>
          </p:nvSpPr>
          <p:spPr bwMode="auto">
            <a:xfrm flipH="1">
              <a:off x="2461" y="2000"/>
              <a:ext cx="26"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78" name="Rectangle 458"/>
            <p:cNvSpPr>
              <a:spLocks noChangeArrowheads="1"/>
            </p:cNvSpPr>
            <p:nvPr/>
          </p:nvSpPr>
          <p:spPr bwMode="auto">
            <a:xfrm flipH="1">
              <a:off x="2363" y="2000"/>
              <a:ext cx="25"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79" name="Rectangle 459"/>
            <p:cNvSpPr>
              <a:spLocks noChangeArrowheads="1"/>
            </p:cNvSpPr>
            <p:nvPr/>
          </p:nvSpPr>
          <p:spPr bwMode="auto">
            <a:xfrm flipH="1">
              <a:off x="2263" y="2000"/>
              <a:ext cx="25" cy="19"/>
            </a:xfrm>
            <a:prstGeom prst="rect">
              <a:avLst/>
            </a:prstGeom>
            <a:solidFill>
              <a:srgbClr val="FF00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 name="Line 460"/>
            <p:cNvSpPr>
              <a:spLocks noChangeShapeType="1"/>
            </p:cNvSpPr>
            <p:nvPr/>
          </p:nvSpPr>
          <p:spPr bwMode="auto">
            <a:xfrm flipH="1">
              <a:off x="2586" y="2009"/>
              <a:ext cx="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1" name="Line 461"/>
            <p:cNvSpPr>
              <a:spLocks noChangeShapeType="1"/>
            </p:cNvSpPr>
            <p:nvPr/>
          </p:nvSpPr>
          <p:spPr bwMode="auto">
            <a:xfrm flipH="1">
              <a:off x="2139" y="2009"/>
              <a:ext cx="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2" name="Line 462"/>
            <p:cNvSpPr>
              <a:spLocks noChangeShapeType="1"/>
            </p:cNvSpPr>
            <p:nvPr/>
          </p:nvSpPr>
          <p:spPr bwMode="auto">
            <a:xfrm flipH="1">
              <a:off x="2246"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3" name="Line 463"/>
            <p:cNvSpPr>
              <a:spLocks noChangeShapeType="1"/>
            </p:cNvSpPr>
            <p:nvPr/>
          </p:nvSpPr>
          <p:spPr bwMode="auto">
            <a:xfrm flipH="1">
              <a:off x="2343"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4" name="Line 464"/>
            <p:cNvSpPr>
              <a:spLocks noChangeShapeType="1"/>
            </p:cNvSpPr>
            <p:nvPr/>
          </p:nvSpPr>
          <p:spPr bwMode="auto">
            <a:xfrm flipH="1">
              <a:off x="2472" y="2009"/>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5" name="Line 465"/>
            <p:cNvSpPr>
              <a:spLocks noChangeShapeType="1"/>
            </p:cNvSpPr>
            <p:nvPr/>
          </p:nvSpPr>
          <p:spPr bwMode="auto">
            <a:xfrm flipH="1">
              <a:off x="2695" y="2015"/>
              <a:ext cx="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6" name="Freeform 466"/>
            <p:cNvSpPr>
              <a:spLocks/>
            </p:cNvSpPr>
            <p:nvPr/>
          </p:nvSpPr>
          <p:spPr bwMode="auto">
            <a:xfrm flipH="1">
              <a:off x="2626" y="2004"/>
              <a:ext cx="91" cy="25"/>
            </a:xfrm>
            <a:custGeom>
              <a:avLst/>
              <a:gdLst>
                <a:gd name="T0" fmla="*/ 0 w 261"/>
                <a:gd name="T1" fmla="*/ 72 h 72"/>
                <a:gd name="T2" fmla="*/ 60 w 261"/>
                <a:gd name="T3" fmla="*/ 18 h 72"/>
                <a:gd name="T4" fmla="*/ 132 w 261"/>
                <a:gd name="T5" fmla="*/ 0 h 72"/>
                <a:gd name="T6" fmla="*/ 213 w 261"/>
                <a:gd name="T7" fmla="*/ 21 h 72"/>
                <a:gd name="T8" fmla="*/ 261 w 261"/>
                <a:gd name="T9" fmla="*/ 72 h 72"/>
                <a:gd name="T10" fmla="*/ 0 w 261"/>
                <a:gd name="T11" fmla="*/ 72 h 72"/>
              </a:gdLst>
              <a:ahLst/>
              <a:cxnLst>
                <a:cxn ang="0">
                  <a:pos x="T0" y="T1"/>
                </a:cxn>
                <a:cxn ang="0">
                  <a:pos x="T2" y="T3"/>
                </a:cxn>
                <a:cxn ang="0">
                  <a:pos x="T4" y="T5"/>
                </a:cxn>
                <a:cxn ang="0">
                  <a:pos x="T6" y="T7"/>
                </a:cxn>
                <a:cxn ang="0">
                  <a:pos x="T8" y="T9"/>
                </a:cxn>
                <a:cxn ang="0">
                  <a:pos x="T10" y="T11"/>
                </a:cxn>
              </a:cxnLst>
              <a:rect l="0" t="0" r="r" b="b"/>
              <a:pathLst>
                <a:path w="261" h="72">
                  <a:moveTo>
                    <a:pt x="0" y="72"/>
                  </a:moveTo>
                  <a:lnTo>
                    <a:pt x="60" y="18"/>
                  </a:lnTo>
                  <a:cubicBezTo>
                    <a:pt x="82" y="6"/>
                    <a:pt x="107" y="0"/>
                    <a:pt x="132" y="0"/>
                  </a:cubicBezTo>
                  <a:cubicBezTo>
                    <a:pt x="157" y="0"/>
                    <a:pt x="192" y="9"/>
                    <a:pt x="213" y="21"/>
                  </a:cubicBezTo>
                  <a:lnTo>
                    <a:pt x="261" y="72"/>
                  </a:lnTo>
                  <a:lnTo>
                    <a:pt x="0" y="72"/>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7" name="Line 467"/>
            <p:cNvSpPr>
              <a:spLocks noChangeShapeType="1"/>
            </p:cNvSpPr>
            <p:nvPr/>
          </p:nvSpPr>
          <p:spPr bwMode="auto">
            <a:xfrm flipH="1">
              <a:off x="1957" y="2002"/>
              <a:ext cx="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8" name="Freeform 468"/>
            <p:cNvSpPr>
              <a:spLocks/>
            </p:cNvSpPr>
            <p:nvPr/>
          </p:nvSpPr>
          <p:spPr bwMode="auto">
            <a:xfrm flipH="1">
              <a:off x="2010" y="1990"/>
              <a:ext cx="91" cy="25"/>
            </a:xfrm>
            <a:custGeom>
              <a:avLst/>
              <a:gdLst>
                <a:gd name="T0" fmla="*/ 0 w 261"/>
                <a:gd name="T1" fmla="*/ 72 h 72"/>
                <a:gd name="T2" fmla="*/ 60 w 261"/>
                <a:gd name="T3" fmla="*/ 18 h 72"/>
                <a:gd name="T4" fmla="*/ 132 w 261"/>
                <a:gd name="T5" fmla="*/ 0 h 72"/>
                <a:gd name="T6" fmla="*/ 213 w 261"/>
                <a:gd name="T7" fmla="*/ 21 h 72"/>
                <a:gd name="T8" fmla="*/ 261 w 261"/>
                <a:gd name="T9" fmla="*/ 72 h 72"/>
                <a:gd name="T10" fmla="*/ 0 w 261"/>
                <a:gd name="T11" fmla="*/ 72 h 72"/>
              </a:gdLst>
              <a:ahLst/>
              <a:cxnLst>
                <a:cxn ang="0">
                  <a:pos x="T0" y="T1"/>
                </a:cxn>
                <a:cxn ang="0">
                  <a:pos x="T2" y="T3"/>
                </a:cxn>
                <a:cxn ang="0">
                  <a:pos x="T4" y="T5"/>
                </a:cxn>
                <a:cxn ang="0">
                  <a:pos x="T6" y="T7"/>
                </a:cxn>
                <a:cxn ang="0">
                  <a:pos x="T8" y="T9"/>
                </a:cxn>
                <a:cxn ang="0">
                  <a:pos x="T10" y="T11"/>
                </a:cxn>
              </a:cxnLst>
              <a:rect l="0" t="0" r="r" b="b"/>
              <a:pathLst>
                <a:path w="261" h="72">
                  <a:moveTo>
                    <a:pt x="0" y="72"/>
                  </a:moveTo>
                  <a:lnTo>
                    <a:pt x="60" y="18"/>
                  </a:lnTo>
                  <a:cubicBezTo>
                    <a:pt x="82" y="6"/>
                    <a:pt x="107" y="0"/>
                    <a:pt x="132" y="0"/>
                  </a:cubicBezTo>
                  <a:cubicBezTo>
                    <a:pt x="157" y="0"/>
                    <a:pt x="192" y="9"/>
                    <a:pt x="213" y="21"/>
                  </a:cubicBezTo>
                  <a:lnTo>
                    <a:pt x="261" y="72"/>
                  </a:lnTo>
                  <a:lnTo>
                    <a:pt x="0" y="72"/>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9" name="Freeform 469"/>
            <p:cNvSpPr>
              <a:spLocks/>
            </p:cNvSpPr>
            <p:nvPr/>
          </p:nvSpPr>
          <p:spPr bwMode="auto">
            <a:xfrm flipH="1">
              <a:off x="2354" y="1936"/>
              <a:ext cx="34" cy="61"/>
            </a:xfrm>
            <a:custGeom>
              <a:avLst/>
              <a:gdLst>
                <a:gd name="T0" fmla="*/ 24 w 99"/>
                <a:gd name="T1" fmla="*/ 174 h 177"/>
                <a:gd name="T2" fmla="*/ 0 w 99"/>
                <a:gd name="T3" fmla="*/ 0 h 177"/>
                <a:gd name="T4" fmla="*/ 66 w 99"/>
                <a:gd name="T5" fmla="*/ 0 h 177"/>
                <a:gd name="T6" fmla="*/ 99 w 99"/>
                <a:gd name="T7" fmla="*/ 177 h 177"/>
                <a:gd name="T8" fmla="*/ 24 w 99"/>
                <a:gd name="T9" fmla="*/ 174 h 177"/>
              </a:gdLst>
              <a:ahLst/>
              <a:cxnLst>
                <a:cxn ang="0">
                  <a:pos x="T0" y="T1"/>
                </a:cxn>
                <a:cxn ang="0">
                  <a:pos x="T2" y="T3"/>
                </a:cxn>
                <a:cxn ang="0">
                  <a:pos x="T4" y="T5"/>
                </a:cxn>
                <a:cxn ang="0">
                  <a:pos x="T6" y="T7"/>
                </a:cxn>
                <a:cxn ang="0">
                  <a:pos x="T8" y="T9"/>
                </a:cxn>
              </a:cxnLst>
              <a:rect l="0" t="0" r="r" b="b"/>
              <a:pathLst>
                <a:path w="99" h="177">
                  <a:moveTo>
                    <a:pt x="24" y="174"/>
                  </a:moveTo>
                  <a:lnTo>
                    <a:pt x="0" y="0"/>
                  </a:lnTo>
                  <a:lnTo>
                    <a:pt x="66" y="0"/>
                  </a:lnTo>
                  <a:lnTo>
                    <a:pt x="99" y="177"/>
                  </a:lnTo>
                  <a:lnTo>
                    <a:pt x="24"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0" name="Freeform 470"/>
            <p:cNvSpPr>
              <a:spLocks/>
            </p:cNvSpPr>
            <p:nvPr/>
          </p:nvSpPr>
          <p:spPr bwMode="auto">
            <a:xfrm flipH="1">
              <a:off x="2263" y="1936"/>
              <a:ext cx="35" cy="62"/>
            </a:xfrm>
            <a:custGeom>
              <a:avLst/>
              <a:gdLst>
                <a:gd name="T0" fmla="*/ 24 w 99"/>
                <a:gd name="T1" fmla="*/ 174 h 177"/>
                <a:gd name="T2" fmla="*/ 0 w 99"/>
                <a:gd name="T3" fmla="*/ 0 h 177"/>
                <a:gd name="T4" fmla="*/ 66 w 99"/>
                <a:gd name="T5" fmla="*/ 0 h 177"/>
                <a:gd name="T6" fmla="*/ 99 w 99"/>
                <a:gd name="T7" fmla="*/ 177 h 177"/>
                <a:gd name="T8" fmla="*/ 24 w 99"/>
                <a:gd name="T9" fmla="*/ 174 h 177"/>
              </a:gdLst>
              <a:ahLst/>
              <a:cxnLst>
                <a:cxn ang="0">
                  <a:pos x="T0" y="T1"/>
                </a:cxn>
                <a:cxn ang="0">
                  <a:pos x="T2" y="T3"/>
                </a:cxn>
                <a:cxn ang="0">
                  <a:pos x="T4" y="T5"/>
                </a:cxn>
                <a:cxn ang="0">
                  <a:pos x="T6" y="T7"/>
                </a:cxn>
                <a:cxn ang="0">
                  <a:pos x="T8" y="T9"/>
                </a:cxn>
              </a:cxnLst>
              <a:rect l="0" t="0" r="r" b="b"/>
              <a:pathLst>
                <a:path w="99" h="177">
                  <a:moveTo>
                    <a:pt x="24" y="174"/>
                  </a:moveTo>
                  <a:lnTo>
                    <a:pt x="0" y="0"/>
                  </a:lnTo>
                  <a:lnTo>
                    <a:pt x="66" y="0"/>
                  </a:lnTo>
                  <a:lnTo>
                    <a:pt x="99" y="177"/>
                  </a:lnTo>
                  <a:lnTo>
                    <a:pt x="24"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91" name="Group 471"/>
          <p:cNvGrpSpPr>
            <a:grpSpLocks/>
          </p:cNvGrpSpPr>
          <p:nvPr/>
        </p:nvGrpSpPr>
        <p:grpSpPr bwMode="auto">
          <a:xfrm>
            <a:off x="7594600" y="5446713"/>
            <a:ext cx="982663" cy="104775"/>
            <a:chOff x="2251" y="2266"/>
            <a:chExt cx="619" cy="66"/>
          </a:xfrm>
        </p:grpSpPr>
        <p:sp>
          <p:nvSpPr>
            <p:cNvPr id="5592" name="Freeform 472"/>
            <p:cNvSpPr>
              <a:spLocks/>
            </p:cNvSpPr>
            <p:nvPr/>
          </p:nvSpPr>
          <p:spPr bwMode="auto">
            <a:xfrm flipH="1">
              <a:off x="2251" y="2294"/>
              <a:ext cx="619" cy="38"/>
            </a:xfrm>
            <a:custGeom>
              <a:avLst/>
              <a:gdLst>
                <a:gd name="T0" fmla="*/ 0 w 2616"/>
                <a:gd name="T1" fmla="*/ 150 h 162"/>
                <a:gd name="T2" fmla="*/ 12 w 2616"/>
                <a:gd name="T3" fmla="*/ 6 h 162"/>
                <a:gd name="T4" fmla="*/ 2616 w 2616"/>
                <a:gd name="T5" fmla="*/ 0 h 162"/>
                <a:gd name="T6" fmla="*/ 2616 w 2616"/>
                <a:gd name="T7" fmla="*/ 162 h 162"/>
                <a:gd name="T8" fmla="*/ 0 w 2616"/>
                <a:gd name="T9" fmla="*/ 150 h 162"/>
              </a:gdLst>
              <a:ahLst/>
              <a:cxnLst>
                <a:cxn ang="0">
                  <a:pos x="T0" y="T1"/>
                </a:cxn>
                <a:cxn ang="0">
                  <a:pos x="T2" y="T3"/>
                </a:cxn>
                <a:cxn ang="0">
                  <a:pos x="T4" y="T5"/>
                </a:cxn>
                <a:cxn ang="0">
                  <a:pos x="T6" y="T7"/>
                </a:cxn>
                <a:cxn ang="0">
                  <a:pos x="T8" y="T9"/>
                </a:cxn>
              </a:cxnLst>
              <a:rect l="0" t="0" r="r" b="b"/>
              <a:pathLst>
                <a:path w="2616" h="162">
                  <a:moveTo>
                    <a:pt x="0" y="150"/>
                  </a:moveTo>
                  <a:lnTo>
                    <a:pt x="12" y="6"/>
                  </a:lnTo>
                  <a:lnTo>
                    <a:pt x="2616" y="0"/>
                  </a:lnTo>
                  <a:lnTo>
                    <a:pt x="2616" y="162"/>
                  </a:lnTo>
                  <a:lnTo>
                    <a:pt x="0" y="150"/>
                  </a:ln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3" name="Rectangle 473"/>
            <p:cNvSpPr>
              <a:spLocks noChangeArrowheads="1"/>
            </p:cNvSpPr>
            <p:nvPr/>
          </p:nvSpPr>
          <p:spPr bwMode="auto">
            <a:xfrm flipH="1">
              <a:off x="2782" y="2282"/>
              <a:ext cx="38" cy="13"/>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94" name="Rectangle 474"/>
            <p:cNvSpPr>
              <a:spLocks noChangeArrowheads="1"/>
            </p:cNvSpPr>
            <p:nvPr/>
          </p:nvSpPr>
          <p:spPr bwMode="auto">
            <a:xfrm flipH="1">
              <a:off x="2329" y="2280"/>
              <a:ext cx="38" cy="13"/>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95" name="Line 475"/>
            <p:cNvSpPr>
              <a:spLocks noChangeShapeType="1"/>
            </p:cNvSpPr>
            <p:nvPr/>
          </p:nvSpPr>
          <p:spPr bwMode="auto">
            <a:xfrm flipH="1" flipV="1">
              <a:off x="2304" y="2268"/>
              <a:ext cx="5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6" name="Line 476"/>
            <p:cNvSpPr>
              <a:spLocks noChangeShapeType="1"/>
            </p:cNvSpPr>
            <p:nvPr/>
          </p:nvSpPr>
          <p:spPr bwMode="auto">
            <a:xfrm flipV="1">
              <a:off x="2347" y="2270"/>
              <a:ext cx="0" cy="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7" name="Line 477"/>
            <p:cNvSpPr>
              <a:spLocks noChangeShapeType="1"/>
            </p:cNvSpPr>
            <p:nvPr/>
          </p:nvSpPr>
          <p:spPr bwMode="auto">
            <a:xfrm flipH="1" flipV="1">
              <a:off x="2335" y="2268"/>
              <a:ext cx="24"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8" name="Line 478"/>
            <p:cNvSpPr>
              <a:spLocks noChangeShapeType="1"/>
            </p:cNvSpPr>
            <p:nvPr/>
          </p:nvSpPr>
          <p:spPr bwMode="auto">
            <a:xfrm flipV="1">
              <a:off x="2783" y="2270"/>
              <a:ext cx="5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9" name="Line 479"/>
            <p:cNvSpPr>
              <a:spLocks noChangeShapeType="1"/>
            </p:cNvSpPr>
            <p:nvPr/>
          </p:nvSpPr>
          <p:spPr bwMode="auto">
            <a:xfrm flipH="1" flipV="1">
              <a:off x="2799" y="2272"/>
              <a:ext cx="0" cy="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00" name="Line 480"/>
            <p:cNvSpPr>
              <a:spLocks noChangeShapeType="1"/>
            </p:cNvSpPr>
            <p:nvPr/>
          </p:nvSpPr>
          <p:spPr bwMode="auto">
            <a:xfrm flipV="1">
              <a:off x="2787" y="2270"/>
              <a:ext cx="24"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01" name="Freeform 481"/>
            <p:cNvSpPr>
              <a:spLocks/>
            </p:cNvSpPr>
            <p:nvPr/>
          </p:nvSpPr>
          <p:spPr bwMode="auto">
            <a:xfrm flipH="1">
              <a:off x="2573" y="2266"/>
              <a:ext cx="26" cy="28"/>
            </a:xfrm>
            <a:custGeom>
              <a:avLst/>
              <a:gdLst>
                <a:gd name="T0" fmla="*/ 14 w 108"/>
                <a:gd name="T1" fmla="*/ 118 h 118"/>
                <a:gd name="T2" fmla="*/ 14 w 108"/>
                <a:gd name="T3" fmla="*/ 106 h 118"/>
                <a:gd name="T4" fmla="*/ 0 w 108"/>
                <a:gd name="T5" fmla="*/ 0 h 118"/>
                <a:gd name="T6" fmla="*/ 86 w 108"/>
                <a:gd name="T7" fmla="*/ 0 h 118"/>
                <a:gd name="T8" fmla="*/ 108 w 108"/>
                <a:gd name="T9" fmla="*/ 118 h 118"/>
                <a:gd name="T10" fmla="*/ 14 w 108"/>
                <a:gd name="T11" fmla="*/ 118 h 118"/>
              </a:gdLst>
              <a:ahLst/>
              <a:cxnLst>
                <a:cxn ang="0">
                  <a:pos x="T0" y="T1"/>
                </a:cxn>
                <a:cxn ang="0">
                  <a:pos x="T2" y="T3"/>
                </a:cxn>
                <a:cxn ang="0">
                  <a:pos x="T4" y="T5"/>
                </a:cxn>
                <a:cxn ang="0">
                  <a:pos x="T6" y="T7"/>
                </a:cxn>
                <a:cxn ang="0">
                  <a:pos x="T8" y="T9"/>
                </a:cxn>
                <a:cxn ang="0">
                  <a:pos x="T10" y="T11"/>
                </a:cxn>
              </a:cxnLst>
              <a:rect l="0" t="0" r="r" b="b"/>
              <a:pathLst>
                <a:path w="108" h="118">
                  <a:moveTo>
                    <a:pt x="14" y="118"/>
                  </a:moveTo>
                  <a:cubicBezTo>
                    <a:pt x="14" y="114"/>
                    <a:pt x="14" y="110"/>
                    <a:pt x="14" y="106"/>
                  </a:cubicBezTo>
                  <a:lnTo>
                    <a:pt x="0" y="0"/>
                  </a:lnTo>
                  <a:lnTo>
                    <a:pt x="86" y="0"/>
                  </a:lnTo>
                  <a:lnTo>
                    <a:pt x="108" y="118"/>
                  </a:lnTo>
                  <a:lnTo>
                    <a:pt x="14" y="118"/>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02" name="Freeform 482"/>
            <p:cNvSpPr>
              <a:spLocks/>
            </p:cNvSpPr>
            <p:nvPr/>
          </p:nvSpPr>
          <p:spPr bwMode="auto">
            <a:xfrm flipH="1">
              <a:off x="2484" y="2266"/>
              <a:ext cx="26" cy="28"/>
            </a:xfrm>
            <a:custGeom>
              <a:avLst/>
              <a:gdLst>
                <a:gd name="T0" fmla="*/ 14 w 108"/>
                <a:gd name="T1" fmla="*/ 118 h 118"/>
                <a:gd name="T2" fmla="*/ 14 w 108"/>
                <a:gd name="T3" fmla="*/ 106 h 118"/>
                <a:gd name="T4" fmla="*/ 0 w 108"/>
                <a:gd name="T5" fmla="*/ 0 h 118"/>
                <a:gd name="T6" fmla="*/ 86 w 108"/>
                <a:gd name="T7" fmla="*/ 0 h 118"/>
                <a:gd name="T8" fmla="*/ 108 w 108"/>
                <a:gd name="T9" fmla="*/ 118 h 118"/>
                <a:gd name="T10" fmla="*/ 14 w 108"/>
                <a:gd name="T11" fmla="*/ 118 h 118"/>
              </a:gdLst>
              <a:ahLst/>
              <a:cxnLst>
                <a:cxn ang="0">
                  <a:pos x="T0" y="T1"/>
                </a:cxn>
                <a:cxn ang="0">
                  <a:pos x="T2" y="T3"/>
                </a:cxn>
                <a:cxn ang="0">
                  <a:pos x="T4" y="T5"/>
                </a:cxn>
                <a:cxn ang="0">
                  <a:pos x="T6" y="T7"/>
                </a:cxn>
                <a:cxn ang="0">
                  <a:pos x="T8" y="T9"/>
                </a:cxn>
                <a:cxn ang="0">
                  <a:pos x="T10" y="T11"/>
                </a:cxn>
              </a:cxnLst>
              <a:rect l="0" t="0" r="r" b="b"/>
              <a:pathLst>
                <a:path w="108" h="118">
                  <a:moveTo>
                    <a:pt x="14" y="118"/>
                  </a:moveTo>
                  <a:cubicBezTo>
                    <a:pt x="14" y="114"/>
                    <a:pt x="14" y="110"/>
                    <a:pt x="14" y="106"/>
                  </a:cubicBezTo>
                  <a:lnTo>
                    <a:pt x="0" y="0"/>
                  </a:lnTo>
                  <a:lnTo>
                    <a:pt x="86" y="0"/>
                  </a:lnTo>
                  <a:lnTo>
                    <a:pt x="108" y="118"/>
                  </a:lnTo>
                  <a:lnTo>
                    <a:pt x="14" y="118"/>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03" name="Freeform 483"/>
            <p:cNvSpPr>
              <a:spLocks/>
            </p:cNvSpPr>
            <p:nvPr/>
          </p:nvSpPr>
          <p:spPr bwMode="auto">
            <a:xfrm flipH="1">
              <a:off x="2400" y="2266"/>
              <a:ext cx="26" cy="28"/>
            </a:xfrm>
            <a:custGeom>
              <a:avLst/>
              <a:gdLst>
                <a:gd name="T0" fmla="*/ 14 w 108"/>
                <a:gd name="T1" fmla="*/ 118 h 118"/>
                <a:gd name="T2" fmla="*/ 14 w 108"/>
                <a:gd name="T3" fmla="*/ 106 h 118"/>
                <a:gd name="T4" fmla="*/ 0 w 108"/>
                <a:gd name="T5" fmla="*/ 0 h 118"/>
                <a:gd name="T6" fmla="*/ 86 w 108"/>
                <a:gd name="T7" fmla="*/ 0 h 118"/>
                <a:gd name="T8" fmla="*/ 108 w 108"/>
                <a:gd name="T9" fmla="*/ 118 h 118"/>
                <a:gd name="T10" fmla="*/ 14 w 108"/>
                <a:gd name="T11" fmla="*/ 118 h 118"/>
              </a:gdLst>
              <a:ahLst/>
              <a:cxnLst>
                <a:cxn ang="0">
                  <a:pos x="T0" y="T1"/>
                </a:cxn>
                <a:cxn ang="0">
                  <a:pos x="T2" y="T3"/>
                </a:cxn>
                <a:cxn ang="0">
                  <a:pos x="T4" y="T5"/>
                </a:cxn>
                <a:cxn ang="0">
                  <a:pos x="T6" y="T7"/>
                </a:cxn>
                <a:cxn ang="0">
                  <a:pos x="T8" y="T9"/>
                </a:cxn>
                <a:cxn ang="0">
                  <a:pos x="T10" y="T11"/>
                </a:cxn>
              </a:cxnLst>
              <a:rect l="0" t="0" r="r" b="b"/>
              <a:pathLst>
                <a:path w="108" h="118">
                  <a:moveTo>
                    <a:pt x="14" y="118"/>
                  </a:moveTo>
                  <a:cubicBezTo>
                    <a:pt x="14" y="114"/>
                    <a:pt x="14" y="110"/>
                    <a:pt x="14" y="106"/>
                  </a:cubicBezTo>
                  <a:lnTo>
                    <a:pt x="0" y="0"/>
                  </a:lnTo>
                  <a:lnTo>
                    <a:pt x="86" y="0"/>
                  </a:lnTo>
                  <a:lnTo>
                    <a:pt x="108" y="118"/>
                  </a:lnTo>
                  <a:lnTo>
                    <a:pt x="14" y="118"/>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604" name="AutoShape 484"/>
          <p:cNvSpPr>
            <a:spLocks noChangeArrowheads="1"/>
          </p:cNvSpPr>
          <p:nvPr/>
        </p:nvSpPr>
        <p:spPr bwMode="auto">
          <a:xfrm>
            <a:off x="406400" y="2019300"/>
            <a:ext cx="1816100" cy="533400"/>
          </a:xfrm>
          <a:prstGeom prst="roundRect">
            <a:avLst>
              <a:gd name="adj" fmla="val 16667"/>
            </a:avLst>
          </a:prstGeom>
          <a:solidFill>
            <a:srgbClr val="99CCFF"/>
          </a:solidFill>
          <a:ln w="1270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u="sng"/>
              <a:t>Asiatic Squadron</a:t>
            </a:r>
          </a:p>
          <a:p>
            <a:pPr algn="ctr"/>
            <a:r>
              <a:rPr lang="en-US" altLang="en-US" sz="1400"/>
              <a:t>Dewey</a:t>
            </a:r>
          </a:p>
        </p:txBody>
      </p:sp>
      <p:sp>
        <p:nvSpPr>
          <p:cNvPr id="5605" name="AutoShape 485"/>
          <p:cNvSpPr>
            <a:spLocks noChangeArrowheads="1"/>
          </p:cNvSpPr>
          <p:nvPr/>
        </p:nvSpPr>
        <p:spPr bwMode="auto">
          <a:xfrm>
            <a:off x="673100" y="293370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Olympia</a:t>
            </a:r>
          </a:p>
          <a:p>
            <a:pPr algn="ctr"/>
            <a:r>
              <a:rPr lang="en-US" altLang="en-US" sz="1000"/>
              <a:t>Four 8” Guns</a:t>
            </a:r>
          </a:p>
        </p:txBody>
      </p:sp>
      <p:sp>
        <p:nvSpPr>
          <p:cNvPr id="5606" name="AutoShape 486"/>
          <p:cNvSpPr>
            <a:spLocks noChangeArrowheads="1"/>
          </p:cNvSpPr>
          <p:nvPr/>
        </p:nvSpPr>
        <p:spPr bwMode="auto">
          <a:xfrm>
            <a:off x="698500" y="367030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Baltimore</a:t>
            </a:r>
          </a:p>
          <a:p>
            <a:pPr algn="ctr"/>
            <a:r>
              <a:rPr lang="en-US" altLang="en-US" sz="1000"/>
              <a:t>Four 8” Guns</a:t>
            </a:r>
          </a:p>
        </p:txBody>
      </p:sp>
      <p:sp>
        <p:nvSpPr>
          <p:cNvPr id="5620" name="AutoShape 500"/>
          <p:cNvSpPr>
            <a:spLocks noChangeArrowheads="1"/>
          </p:cNvSpPr>
          <p:nvPr/>
        </p:nvSpPr>
        <p:spPr bwMode="auto">
          <a:xfrm>
            <a:off x="546100" y="4330700"/>
            <a:ext cx="15494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Raleigh</a:t>
            </a:r>
          </a:p>
          <a:p>
            <a:pPr algn="ctr"/>
            <a:r>
              <a:rPr lang="en-US" altLang="en-US" sz="1000"/>
              <a:t>One 6” Gun/Ten 5” Guns</a:t>
            </a:r>
          </a:p>
        </p:txBody>
      </p:sp>
      <p:sp>
        <p:nvSpPr>
          <p:cNvPr id="5621" name="AutoShape 501"/>
          <p:cNvSpPr>
            <a:spLocks noChangeArrowheads="1"/>
          </p:cNvSpPr>
          <p:nvPr/>
        </p:nvSpPr>
        <p:spPr bwMode="auto">
          <a:xfrm>
            <a:off x="558800" y="4991100"/>
            <a:ext cx="15494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Boston</a:t>
            </a:r>
          </a:p>
          <a:p>
            <a:pPr algn="ctr"/>
            <a:r>
              <a:rPr lang="en-US" altLang="en-US" sz="1000"/>
              <a:t>Two 8” Guns/Six 6” Guns</a:t>
            </a:r>
          </a:p>
        </p:txBody>
      </p:sp>
      <p:sp>
        <p:nvSpPr>
          <p:cNvPr id="5622" name="AutoShape 502"/>
          <p:cNvSpPr>
            <a:spLocks noChangeArrowheads="1"/>
          </p:cNvSpPr>
          <p:nvPr/>
        </p:nvSpPr>
        <p:spPr bwMode="auto">
          <a:xfrm>
            <a:off x="571500" y="5613400"/>
            <a:ext cx="15494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Concord</a:t>
            </a:r>
          </a:p>
          <a:p>
            <a:pPr algn="ctr"/>
            <a:r>
              <a:rPr lang="en-US" altLang="en-US" sz="1000"/>
              <a:t>Six 6” Guns</a:t>
            </a:r>
          </a:p>
        </p:txBody>
      </p:sp>
      <p:sp>
        <p:nvSpPr>
          <p:cNvPr id="5623" name="AutoShape 503"/>
          <p:cNvSpPr>
            <a:spLocks noChangeArrowheads="1"/>
          </p:cNvSpPr>
          <p:nvPr/>
        </p:nvSpPr>
        <p:spPr bwMode="auto">
          <a:xfrm>
            <a:off x="571500" y="6184900"/>
            <a:ext cx="15494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Petrel</a:t>
            </a:r>
          </a:p>
          <a:p>
            <a:pPr algn="ctr"/>
            <a:r>
              <a:rPr lang="en-US" altLang="en-US" sz="1000"/>
              <a:t>Four 6” Guns</a:t>
            </a:r>
          </a:p>
        </p:txBody>
      </p:sp>
      <p:sp>
        <p:nvSpPr>
          <p:cNvPr id="5624" name="AutoShape 504"/>
          <p:cNvSpPr>
            <a:spLocks noChangeArrowheads="1"/>
          </p:cNvSpPr>
          <p:nvPr/>
        </p:nvSpPr>
        <p:spPr bwMode="auto">
          <a:xfrm>
            <a:off x="2743200" y="2641600"/>
            <a:ext cx="1816100" cy="533400"/>
          </a:xfrm>
          <a:prstGeom prst="roundRect">
            <a:avLst>
              <a:gd name="adj" fmla="val 16667"/>
            </a:avLst>
          </a:prstGeom>
          <a:solidFill>
            <a:srgbClr val="FF99CC"/>
          </a:solidFill>
          <a:ln w="127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u="sng"/>
              <a:t>Spanish Squadron</a:t>
            </a:r>
          </a:p>
          <a:p>
            <a:pPr algn="ctr"/>
            <a:r>
              <a:rPr lang="en-US" altLang="en-US" sz="1400"/>
              <a:t>Montojo</a:t>
            </a:r>
          </a:p>
        </p:txBody>
      </p:sp>
      <p:sp>
        <p:nvSpPr>
          <p:cNvPr id="5625" name="Rectangle 505"/>
          <p:cNvSpPr>
            <a:spLocks noChangeArrowheads="1"/>
          </p:cNvSpPr>
          <p:nvPr/>
        </p:nvSpPr>
        <p:spPr bwMode="auto">
          <a:xfrm>
            <a:off x="3841750" y="2111375"/>
            <a:ext cx="69850" cy="61913"/>
          </a:xfrm>
          <a:prstGeom prst="rect">
            <a:avLst/>
          </a:prstGeom>
          <a:solidFill>
            <a:srgbClr val="FF99CC"/>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26" name="AutoShape 506"/>
          <p:cNvSpPr>
            <a:spLocks noChangeArrowheads="1"/>
          </p:cNvSpPr>
          <p:nvPr/>
        </p:nvSpPr>
        <p:spPr bwMode="auto">
          <a:xfrm>
            <a:off x="2982913" y="3519488"/>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Reina Cristina</a:t>
            </a:r>
          </a:p>
          <a:p>
            <a:pPr algn="ctr"/>
            <a:r>
              <a:rPr lang="en-US" altLang="en-US" sz="1000"/>
              <a:t>Six 6.2” Guns</a:t>
            </a:r>
          </a:p>
        </p:txBody>
      </p:sp>
      <p:sp>
        <p:nvSpPr>
          <p:cNvPr id="5627" name="AutoShape 507"/>
          <p:cNvSpPr>
            <a:spLocks noChangeArrowheads="1"/>
          </p:cNvSpPr>
          <p:nvPr/>
        </p:nvSpPr>
        <p:spPr bwMode="auto">
          <a:xfrm>
            <a:off x="3006725" y="4090988"/>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Castilla</a:t>
            </a:r>
          </a:p>
          <a:p>
            <a:pPr algn="ctr"/>
            <a:r>
              <a:rPr lang="en-US" altLang="en-US" sz="1000"/>
              <a:t>Four 5” Guns</a:t>
            </a:r>
          </a:p>
        </p:txBody>
      </p:sp>
      <p:sp>
        <p:nvSpPr>
          <p:cNvPr id="5628" name="AutoShape 508"/>
          <p:cNvSpPr>
            <a:spLocks noChangeArrowheads="1"/>
          </p:cNvSpPr>
          <p:nvPr/>
        </p:nvSpPr>
        <p:spPr bwMode="auto">
          <a:xfrm>
            <a:off x="2973388" y="4586288"/>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t>Isla de Cuba</a:t>
            </a:r>
          </a:p>
          <a:p>
            <a:pPr algn="ctr"/>
            <a:r>
              <a:rPr lang="en-US" altLang="en-US" sz="800"/>
              <a:t>Four 4.7” Guns</a:t>
            </a:r>
          </a:p>
        </p:txBody>
      </p:sp>
      <p:sp>
        <p:nvSpPr>
          <p:cNvPr id="5629" name="AutoShape 509"/>
          <p:cNvSpPr>
            <a:spLocks noChangeArrowheads="1"/>
          </p:cNvSpPr>
          <p:nvPr/>
        </p:nvSpPr>
        <p:spPr bwMode="auto">
          <a:xfrm>
            <a:off x="3021013" y="5043488"/>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t>Isla de Luzon</a:t>
            </a:r>
          </a:p>
          <a:p>
            <a:pPr algn="ctr"/>
            <a:r>
              <a:rPr lang="en-US" altLang="en-US" sz="800"/>
              <a:t>Four 4.7” Guns</a:t>
            </a:r>
          </a:p>
        </p:txBody>
      </p:sp>
      <p:sp>
        <p:nvSpPr>
          <p:cNvPr id="5630" name="AutoShape 510"/>
          <p:cNvSpPr>
            <a:spLocks noChangeArrowheads="1"/>
          </p:cNvSpPr>
          <p:nvPr/>
        </p:nvSpPr>
        <p:spPr bwMode="auto">
          <a:xfrm>
            <a:off x="3016250" y="552450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t>Don Antonio de Ulloa</a:t>
            </a:r>
          </a:p>
          <a:p>
            <a:pPr algn="ctr"/>
            <a:r>
              <a:rPr lang="en-US" altLang="en-US" sz="800"/>
              <a:t>Four 4.7” Guns</a:t>
            </a:r>
          </a:p>
        </p:txBody>
      </p:sp>
      <p:sp>
        <p:nvSpPr>
          <p:cNvPr id="5631" name="AutoShape 511"/>
          <p:cNvSpPr>
            <a:spLocks noChangeArrowheads="1"/>
          </p:cNvSpPr>
          <p:nvPr/>
        </p:nvSpPr>
        <p:spPr bwMode="auto">
          <a:xfrm>
            <a:off x="3040063" y="5995988"/>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t>Don Juan de Austria</a:t>
            </a:r>
          </a:p>
          <a:p>
            <a:pPr algn="ctr"/>
            <a:r>
              <a:rPr lang="en-US" altLang="en-US" sz="800"/>
              <a:t>Four 4.7” Guns</a:t>
            </a:r>
          </a:p>
        </p:txBody>
      </p:sp>
      <p:grpSp>
        <p:nvGrpSpPr>
          <p:cNvPr id="5632" name="Group 512"/>
          <p:cNvGrpSpPr>
            <a:grpSpLocks/>
          </p:cNvGrpSpPr>
          <p:nvPr/>
        </p:nvGrpSpPr>
        <p:grpSpPr bwMode="auto">
          <a:xfrm>
            <a:off x="3273425" y="6324600"/>
            <a:ext cx="588963" cy="85725"/>
            <a:chOff x="2368" y="2264"/>
            <a:chExt cx="507" cy="74"/>
          </a:xfrm>
        </p:grpSpPr>
        <p:sp>
          <p:nvSpPr>
            <p:cNvPr id="5633" name="Freeform 513"/>
            <p:cNvSpPr>
              <a:spLocks/>
            </p:cNvSpPr>
            <p:nvPr/>
          </p:nvSpPr>
          <p:spPr bwMode="auto">
            <a:xfrm>
              <a:off x="2368" y="2306"/>
              <a:ext cx="507" cy="32"/>
            </a:xfrm>
            <a:custGeom>
              <a:avLst/>
              <a:gdLst>
                <a:gd name="T0" fmla="*/ 3116 w 3285"/>
                <a:gd name="T1" fmla="*/ 204 h 210"/>
                <a:gd name="T2" fmla="*/ 3135 w 3285"/>
                <a:gd name="T3" fmla="*/ 192 h 210"/>
                <a:gd name="T4" fmla="*/ 3218 w 3285"/>
                <a:gd name="T5" fmla="*/ 123 h 210"/>
                <a:gd name="T6" fmla="*/ 3272 w 3285"/>
                <a:gd name="T7" fmla="*/ 36 h 210"/>
                <a:gd name="T8" fmla="*/ 3285 w 3285"/>
                <a:gd name="T9" fmla="*/ 15 h 210"/>
                <a:gd name="T10" fmla="*/ 2348 w 3285"/>
                <a:gd name="T11" fmla="*/ 42 h 210"/>
                <a:gd name="T12" fmla="*/ 710 w 3285"/>
                <a:gd name="T13" fmla="*/ 42 h 210"/>
                <a:gd name="T14" fmla="*/ 710 w 3285"/>
                <a:gd name="T15" fmla="*/ 0 h 210"/>
                <a:gd name="T16" fmla="*/ 62 w 3285"/>
                <a:gd name="T17" fmla="*/ 6 h 210"/>
                <a:gd name="T18" fmla="*/ 0 w 3285"/>
                <a:gd name="T19" fmla="*/ 210 h 210"/>
                <a:gd name="T20" fmla="*/ 3116 w 3285"/>
                <a:gd name="T21" fmla="*/ 20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85" h="210">
                  <a:moveTo>
                    <a:pt x="3116" y="204"/>
                  </a:moveTo>
                  <a:lnTo>
                    <a:pt x="3135" y="192"/>
                  </a:lnTo>
                  <a:cubicBezTo>
                    <a:pt x="3152" y="178"/>
                    <a:pt x="3195" y="149"/>
                    <a:pt x="3218" y="123"/>
                  </a:cubicBezTo>
                  <a:cubicBezTo>
                    <a:pt x="3241" y="97"/>
                    <a:pt x="3261" y="54"/>
                    <a:pt x="3272" y="36"/>
                  </a:cubicBezTo>
                  <a:lnTo>
                    <a:pt x="3285" y="15"/>
                  </a:lnTo>
                  <a:lnTo>
                    <a:pt x="2348" y="42"/>
                  </a:lnTo>
                  <a:lnTo>
                    <a:pt x="710" y="42"/>
                  </a:lnTo>
                  <a:lnTo>
                    <a:pt x="710" y="0"/>
                  </a:lnTo>
                  <a:lnTo>
                    <a:pt x="62" y="6"/>
                  </a:lnTo>
                  <a:lnTo>
                    <a:pt x="0" y="210"/>
                  </a:lnTo>
                  <a:lnTo>
                    <a:pt x="3116" y="204"/>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4" name="Freeform 514"/>
            <p:cNvSpPr>
              <a:spLocks/>
            </p:cNvSpPr>
            <p:nvPr/>
          </p:nvSpPr>
          <p:spPr bwMode="auto">
            <a:xfrm flipH="1">
              <a:off x="2521"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 name="Line 515"/>
            <p:cNvSpPr>
              <a:spLocks noChangeShapeType="1"/>
            </p:cNvSpPr>
            <p:nvPr/>
          </p:nvSpPr>
          <p:spPr bwMode="auto">
            <a:xfrm flipH="1">
              <a:off x="2512" y="2319"/>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6" name="Freeform 516"/>
            <p:cNvSpPr>
              <a:spLocks/>
            </p:cNvSpPr>
            <p:nvPr/>
          </p:nvSpPr>
          <p:spPr bwMode="auto">
            <a:xfrm flipH="1">
              <a:off x="2697" y="2309"/>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7" name="Line 517"/>
            <p:cNvSpPr>
              <a:spLocks noChangeShapeType="1"/>
            </p:cNvSpPr>
            <p:nvPr/>
          </p:nvSpPr>
          <p:spPr bwMode="auto">
            <a:xfrm flipH="1">
              <a:off x="2714"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8" name="Freeform 518"/>
            <p:cNvSpPr>
              <a:spLocks/>
            </p:cNvSpPr>
            <p:nvPr/>
          </p:nvSpPr>
          <p:spPr bwMode="auto">
            <a:xfrm flipH="1">
              <a:off x="2619" y="2264"/>
              <a:ext cx="12" cy="47"/>
            </a:xfrm>
            <a:custGeom>
              <a:avLst/>
              <a:gdLst>
                <a:gd name="T0" fmla="*/ 6 w 81"/>
                <a:gd name="T1" fmla="*/ 311 h 312"/>
                <a:gd name="T2" fmla="*/ 0 w 81"/>
                <a:gd name="T3" fmla="*/ 0 h 312"/>
                <a:gd name="T4" fmla="*/ 72 w 81"/>
                <a:gd name="T5" fmla="*/ 0 h 312"/>
                <a:gd name="T6" fmla="*/ 81 w 81"/>
                <a:gd name="T7" fmla="*/ 312 h 312"/>
                <a:gd name="T8" fmla="*/ 6 w 81"/>
                <a:gd name="T9" fmla="*/ 311 h 312"/>
              </a:gdLst>
              <a:ahLst/>
              <a:cxnLst>
                <a:cxn ang="0">
                  <a:pos x="T0" y="T1"/>
                </a:cxn>
                <a:cxn ang="0">
                  <a:pos x="T2" y="T3"/>
                </a:cxn>
                <a:cxn ang="0">
                  <a:pos x="T4" y="T5"/>
                </a:cxn>
                <a:cxn ang="0">
                  <a:pos x="T6" y="T7"/>
                </a:cxn>
                <a:cxn ang="0">
                  <a:pos x="T8" y="T9"/>
                </a:cxn>
              </a:cxnLst>
              <a:rect l="0" t="0" r="r" b="b"/>
              <a:pathLst>
                <a:path w="81" h="312">
                  <a:moveTo>
                    <a:pt x="6" y="311"/>
                  </a:moveTo>
                  <a:lnTo>
                    <a:pt x="0" y="0"/>
                  </a:lnTo>
                  <a:lnTo>
                    <a:pt x="72" y="0"/>
                  </a:lnTo>
                  <a:lnTo>
                    <a:pt x="81" y="312"/>
                  </a:lnTo>
                  <a:lnTo>
                    <a:pt x="6" y="311"/>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9" name="Freeform 519"/>
            <p:cNvSpPr>
              <a:spLocks/>
            </p:cNvSpPr>
            <p:nvPr/>
          </p:nvSpPr>
          <p:spPr bwMode="auto">
            <a:xfrm flipH="1">
              <a:off x="2610" y="2310"/>
              <a:ext cx="24" cy="17"/>
            </a:xfrm>
            <a:custGeom>
              <a:avLst/>
              <a:gdLst>
                <a:gd name="T0" fmla="*/ 0 w 156"/>
                <a:gd name="T1" fmla="*/ 110 h 110"/>
                <a:gd name="T2" fmla="*/ 155 w 156"/>
                <a:gd name="T3" fmla="*/ 110 h 110"/>
                <a:gd name="T4" fmla="*/ 156 w 156"/>
                <a:gd name="T5" fmla="*/ 27 h 110"/>
                <a:gd name="T6" fmla="*/ 141 w 156"/>
                <a:gd name="T7" fmla="*/ 17 h 110"/>
                <a:gd name="T8" fmla="*/ 77 w 156"/>
                <a:gd name="T9" fmla="*/ 0 h 110"/>
                <a:gd name="T10" fmla="*/ 18 w 156"/>
                <a:gd name="T11" fmla="*/ 14 h 110"/>
                <a:gd name="T12" fmla="*/ 0 w 156"/>
                <a:gd name="T13" fmla="*/ 21 h 110"/>
                <a:gd name="T14" fmla="*/ 0 w 156"/>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0">
                  <a:moveTo>
                    <a:pt x="0" y="110"/>
                  </a:moveTo>
                  <a:lnTo>
                    <a:pt x="155" y="110"/>
                  </a:lnTo>
                  <a:lnTo>
                    <a:pt x="156" y="27"/>
                  </a:lnTo>
                  <a:lnTo>
                    <a:pt x="141" y="17"/>
                  </a:lnTo>
                  <a:cubicBezTo>
                    <a:pt x="128" y="13"/>
                    <a:pt x="97" y="0"/>
                    <a:pt x="77" y="0"/>
                  </a:cubicBezTo>
                  <a:cubicBezTo>
                    <a:pt x="57" y="0"/>
                    <a:pt x="31" y="10"/>
                    <a:pt x="18" y="14"/>
                  </a:cubicBezTo>
                  <a:lnTo>
                    <a:pt x="0" y="21"/>
                  </a:lnTo>
                  <a:lnTo>
                    <a:pt x="0" y="110"/>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0" name="Line 520"/>
            <p:cNvSpPr>
              <a:spLocks noChangeShapeType="1"/>
            </p:cNvSpPr>
            <p:nvPr/>
          </p:nvSpPr>
          <p:spPr bwMode="auto">
            <a:xfrm flipH="1">
              <a:off x="2601" y="2318"/>
              <a:ext cx="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1" name="Freeform 521"/>
            <p:cNvSpPr>
              <a:spLocks/>
            </p:cNvSpPr>
            <p:nvPr/>
          </p:nvSpPr>
          <p:spPr bwMode="auto">
            <a:xfrm flipH="1">
              <a:off x="2540" y="2284"/>
              <a:ext cx="23" cy="27"/>
            </a:xfrm>
            <a:custGeom>
              <a:avLst/>
              <a:gdLst>
                <a:gd name="T0" fmla="*/ 6 w 148"/>
                <a:gd name="T1" fmla="*/ 174 h 176"/>
                <a:gd name="T2" fmla="*/ 0 w 148"/>
                <a:gd name="T3" fmla="*/ 0 h 176"/>
                <a:gd name="T4" fmla="*/ 146 w 148"/>
                <a:gd name="T5" fmla="*/ 2 h 176"/>
                <a:gd name="T6" fmla="*/ 148 w 148"/>
                <a:gd name="T7" fmla="*/ 176 h 176"/>
                <a:gd name="T8" fmla="*/ 6 w 148"/>
                <a:gd name="T9" fmla="*/ 174 h 176"/>
              </a:gdLst>
              <a:ahLst/>
              <a:cxnLst>
                <a:cxn ang="0">
                  <a:pos x="T0" y="T1"/>
                </a:cxn>
                <a:cxn ang="0">
                  <a:pos x="T2" y="T3"/>
                </a:cxn>
                <a:cxn ang="0">
                  <a:pos x="T4" y="T5"/>
                </a:cxn>
                <a:cxn ang="0">
                  <a:pos x="T6" y="T7"/>
                </a:cxn>
                <a:cxn ang="0">
                  <a:pos x="T8" y="T9"/>
                </a:cxn>
              </a:cxnLst>
              <a:rect l="0" t="0" r="r" b="b"/>
              <a:pathLst>
                <a:path w="148" h="176">
                  <a:moveTo>
                    <a:pt x="6" y="174"/>
                  </a:moveTo>
                  <a:lnTo>
                    <a:pt x="0" y="0"/>
                  </a:lnTo>
                  <a:lnTo>
                    <a:pt x="146" y="2"/>
                  </a:lnTo>
                  <a:lnTo>
                    <a:pt x="148" y="176"/>
                  </a:lnTo>
                  <a:lnTo>
                    <a:pt x="6" y="174"/>
                  </a:lnTo>
                  <a:close/>
                </a:path>
              </a:pathLst>
            </a:custGeom>
            <a:solidFill>
              <a:srgbClr val="FF00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652" name="AutoShape 532"/>
          <p:cNvSpPr>
            <a:spLocks noChangeArrowheads="1"/>
          </p:cNvSpPr>
          <p:nvPr/>
        </p:nvSpPr>
        <p:spPr bwMode="auto">
          <a:xfrm>
            <a:off x="2997200" y="6448425"/>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t>Marques del Duero</a:t>
            </a:r>
          </a:p>
          <a:p>
            <a:pPr algn="ctr"/>
            <a:r>
              <a:rPr lang="en-US" altLang="en-US" sz="800"/>
              <a:t>One 6.2” Gun/Two 4.7” Guns</a:t>
            </a:r>
          </a:p>
        </p:txBody>
      </p:sp>
      <p:sp>
        <p:nvSpPr>
          <p:cNvPr id="5653" name="AutoShape 533"/>
          <p:cNvSpPr>
            <a:spLocks noChangeArrowheads="1"/>
          </p:cNvSpPr>
          <p:nvPr/>
        </p:nvSpPr>
        <p:spPr bwMode="auto">
          <a:xfrm>
            <a:off x="4602163" y="28575"/>
            <a:ext cx="2590800" cy="533400"/>
          </a:xfrm>
          <a:prstGeom prst="roundRect">
            <a:avLst>
              <a:gd name="adj" fmla="val 16667"/>
            </a:avLst>
          </a:prstGeom>
          <a:solidFill>
            <a:srgbClr val="99CCFF"/>
          </a:solidFill>
          <a:ln w="1270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u="sng"/>
              <a:t>North Atlantic Squadron</a:t>
            </a:r>
          </a:p>
          <a:p>
            <a:pPr algn="ctr"/>
            <a:r>
              <a:rPr lang="en-US" altLang="en-US" sz="1400"/>
              <a:t>Sampson</a:t>
            </a:r>
          </a:p>
        </p:txBody>
      </p:sp>
      <p:sp>
        <p:nvSpPr>
          <p:cNvPr id="5654" name="AutoShape 534"/>
          <p:cNvSpPr>
            <a:spLocks noChangeArrowheads="1"/>
          </p:cNvSpPr>
          <p:nvPr/>
        </p:nvSpPr>
        <p:spPr bwMode="auto">
          <a:xfrm>
            <a:off x="5307013" y="98425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New York</a:t>
            </a:r>
          </a:p>
          <a:p>
            <a:pPr algn="ctr"/>
            <a:r>
              <a:rPr lang="en-US" altLang="en-US" sz="1000"/>
              <a:t>Six 8” Guns</a:t>
            </a:r>
          </a:p>
        </p:txBody>
      </p:sp>
      <p:sp>
        <p:nvSpPr>
          <p:cNvPr id="5655" name="AutoShape 535"/>
          <p:cNvSpPr>
            <a:spLocks noChangeArrowheads="1"/>
          </p:cNvSpPr>
          <p:nvPr/>
        </p:nvSpPr>
        <p:spPr bwMode="auto">
          <a:xfrm>
            <a:off x="5307013" y="4189413"/>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Brooklyn</a:t>
            </a:r>
          </a:p>
          <a:p>
            <a:pPr algn="ctr"/>
            <a:r>
              <a:rPr lang="en-US" altLang="en-US" sz="1000"/>
              <a:t>Eight 8” Guns</a:t>
            </a:r>
          </a:p>
        </p:txBody>
      </p:sp>
      <p:sp>
        <p:nvSpPr>
          <p:cNvPr id="5656" name="AutoShape 536"/>
          <p:cNvSpPr>
            <a:spLocks noChangeArrowheads="1"/>
          </p:cNvSpPr>
          <p:nvPr/>
        </p:nvSpPr>
        <p:spPr bwMode="auto">
          <a:xfrm>
            <a:off x="5307013" y="161925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Iowa</a:t>
            </a:r>
          </a:p>
          <a:p>
            <a:pPr algn="ctr"/>
            <a:r>
              <a:rPr lang="en-US" altLang="en-US" sz="1000"/>
              <a:t>Four 12” Guns</a:t>
            </a:r>
          </a:p>
        </p:txBody>
      </p:sp>
      <p:sp>
        <p:nvSpPr>
          <p:cNvPr id="5657" name="AutoShape 537"/>
          <p:cNvSpPr>
            <a:spLocks noChangeArrowheads="1"/>
          </p:cNvSpPr>
          <p:nvPr/>
        </p:nvSpPr>
        <p:spPr bwMode="auto">
          <a:xfrm>
            <a:off x="5307013" y="225425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Indiana</a:t>
            </a:r>
          </a:p>
          <a:p>
            <a:pPr algn="ctr"/>
            <a:r>
              <a:rPr lang="en-US" altLang="en-US" sz="1000"/>
              <a:t>Four 13” Guns</a:t>
            </a:r>
          </a:p>
        </p:txBody>
      </p:sp>
      <p:sp>
        <p:nvSpPr>
          <p:cNvPr id="5658" name="AutoShape 538"/>
          <p:cNvSpPr>
            <a:spLocks noChangeArrowheads="1"/>
          </p:cNvSpPr>
          <p:nvPr/>
        </p:nvSpPr>
        <p:spPr bwMode="auto">
          <a:xfrm>
            <a:off x="5307013" y="291465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Oregon</a:t>
            </a:r>
          </a:p>
          <a:p>
            <a:pPr algn="ctr"/>
            <a:r>
              <a:rPr lang="en-US" altLang="en-US" sz="1000"/>
              <a:t>Four 13” Guns</a:t>
            </a:r>
          </a:p>
        </p:txBody>
      </p:sp>
      <p:sp>
        <p:nvSpPr>
          <p:cNvPr id="5659" name="AutoShape 539"/>
          <p:cNvSpPr>
            <a:spLocks noChangeArrowheads="1"/>
          </p:cNvSpPr>
          <p:nvPr/>
        </p:nvSpPr>
        <p:spPr bwMode="auto">
          <a:xfrm>
            <a:off x="5307013" y="4843463"/>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Massachusetts</a:t>
            </a:r>
          </a:p>
          <a:p>
            <a:pPr algn="ctr"/>
            <a:r>
              <a:rPr lang="en-US" altLang="en-US" sz="1000"/>
              <a:t>Four 13” Guns</a:t>
            </a:r>
          </a:p>
        </p:txBody>
      </p:sp>
      <p:sp>
        <p:nvSpPr>
          <p:cNvPr id="5660" name="AutoShape 540"/>
          <p:cNvSpPr>
            <a:spLocks noChangeArrowheads="1"/>
          </p:cNvSpPr>
          <p:nvPr/>
        </p:nvSpPr>
        <p:spPr bwMode="auto">
          <a:xfrm>
            <a:off x="5307013" y="5494338"/>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USS Texas</a:t>
            </a:r>
          </a:p>
          <a:p>
            <a:pPr algn="ctr"/>
            <a:r>
              <a:rPr lang="en-US" altLang="en-US" sz="1000"/>
              <a:t>Two 12” Guns</a:t>
            </a:r>
          </a:p>
        </p:txBody>
      </p:sp>
      <p:sp>
        <p:nvSpPr>
          <p:cNvPr id="5661" name="AutoShape 541"/>
          <p:cNvSpPr>
            <a:spLocks noChangeArrowheads="1"/>
          </p:cNvSpPr>
          <p:nvPr/>
        </p:nvSpPr>
        <p:spPr bwMode="auto">
          <a:xfrm>
            <a:off x="4603750" y="3344863"/>
            <a:ext cx="2590800" cy="374650"/>
          </a:xfrm>
          <a:prstGeom prst="roundRect">
            <a:avLst>
              <a:gd name="adj" fmla="val 16667"/>
            </a:avLst>
          </a:prstGeom>
          <a:solidFill>
            <a:srgbClr val="99CCFF"/>
          </a:solidFill>
          <a:ln w="1270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b="1" u="sng"/>
              <a:t>Flying Squadron</a:t>
            </a:r>
          </a:p>
          <a:p>
            <a:pPr algn="ctr"/>
            <a:r>
              <a:rPr lang="en-US" altLang="en-US" sz="1000"/>
              <a:t>Schley</a:t>
            </a:r>
          </a:p>
        </p:txBody>
      </p:sp>
      <p:sp>
        <p:nvSpPr>
          <p:cNvPr id="5662" name="AutoShape 542"/>
          <p:cNvSpPr>
            <a:spLocks noChangeArrowheads="1"/>
          </p:cNvSpPr>
          <p:nvPr/>
        </p:nvSpPr>
        <p:spPr bwMode="auto">
          <a:xfrm>
            <a:off x="7204075" y="2198688"/>
            <a:ext cx="1816100" cy="533400"/>
          </a:xfrm>
          <a:prstGeom prst="roundRect">
            <a:avLst>
              <a:gd name="adj" fmla="val 16667"/>
            </a:avLst>
          </a:prstGeom>
          <a:solidFill>
            <a:srgbClr val="FF99CC"/>
          </a:solidFill>
          <a:ln w="127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u="sng"/>
              <a:t>Spanish Squadron</a:t>
            </a:r>
          </a:p>
          <a:p>
            <a:pPr algn="ctr"/>
            <a:r>
              <a:rPr lang="en-US" altLang="en-US" sz="1400"/>
              <a:t>Cervera</a:t>
            </a:r>
          </a:p>
        </p:txBody>
      </p:sp>
      <p:sp>
        <p:nvSpPr>
          <p:cNvPr id="5663" name="AutoShape 543"/>
          <p:cNvSpPr>
            <a:spLocks noChangeArrowheads="1"/>
          </p:cNvSpPr>
          <p:nvPr/>
        </p:nvSpPr>
        <p:spPr bwMode="auto">
          <a:xfrm>
            <a:off x="7494588" y="311150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Infanta Marida Teresa</a:t>
            </a:r>
          </a:p>
          <a:p>
            <a:pPr algn="ctr"/>
            <a:r>
              <a:rPr lang="en-US" altLang="en-US" sz="1000"/>
              <a:t>Two 11” Guns</a:t>
            </a:r>
          </a:p>
        </p:txBody>
      </p:sp>
      <p:sp>
        <p:nvSpPr>
          <p:cNvPr id="5664" name="AutoShape 544"/>
          <p:cNvSpPr>
            <a:spLocks noChangeArrowheads="1"/>
          </p:cNvSpPr>
          <p:nvPr/>
        </p:nvSpPr>
        <p:spPr bwMode="auto">
          <a:xfrm>
            <a:off x="7494588" y="3698875"/>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Almirante Oquendo</a:t>
            </a:r>
          </a:p>
          <a:p>
            <a:pPr algn="ctr"/>
            <a:r>
              <a:rPr lang="en-US" altLang="en-US" sz="1000"/>
              <a:t>Two 11” Guns</a:t>
            </a:r>
          </a:p>
        </p:txBody>
      </p:sp>
      <p:sp>
        <p:nvSpPr>
          <p:cNvPr id="5665" name="AutoShape 545"/>
          <p:cNvSpPr>
            <a:spLocks noChangeArrowheads="1"/>
          </p:cNvSpPr>
          <p:nvPr/>
        </p:nvSpPr>
        <p:spPr bwMode="auto">
          <a:xfrm>
            <a:off x="7494588" y="4229100"/>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Viscaya</a:t>
            </a:r>
          </a:p>
          <a:p>
            <a:pPr algn="ctr"/>
            <a:r>
              <a:rPr lang="en-US" altLang="en-US" sz="1000"/>
              <a:t>Two 11” Guns</a:t>
            </a:r>
          </a:p>
        </p:txBody>
      </p:sp>
      <p:sp>
        <p:nvSpPr>
          <p:cNvPr id="5666" name="AutoShape 546"/>
          <p:cNvSpPr>
            <a:spLocks noChangeArrowheads="1"/>
          </p:cNvSpPr>
          <p:nvPr/>
        </p:nvSpPr>
        <p:spPr bwMode="auto">
          <a:xfrm>
            <a:off x="7494588" y="4875213"/>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Critobal Colon</a:t>
            </a:r>
          </a:p>
          <a:p>
            <a:pPr algn="ctr"/>
            <a:r>
              <a:rPr lang="en-US" altLang="en-US" sz="1000"/>
              <a:t>Ten 6” Guns</a:t>
            </a:r>
          </a:p>
        </p:txBody>
      </p:sp>
      <p:sp>
        <p:nvSpPr>
          <p:cNvPr id="5667" name="AutoShape 547"/>
          <p:cNvSpPr>
            <a:spLocks noChangeArrowheads="1"/>
          </p:cNvSpPr>
          <p:nvPr/>
        </p:nvSpPr>
        <p:spPr bwMode="auto">
          <a:xfrm>
            <a:off x="7494588" y="5576888"/>
            <a:ext cx="1181100" cy="317500"/>
          </a:xfrm>
          <a:prstGeom prst="roundRect">
            <a:avLst>
              <a:gd name="adj" fmla="val 16667"/>
            </a:avLst>
          </a:prstGeom>
          <a:solidFill>
            <a:schemeClr val="bg1"/>
          </a:solidFill>
          <a:ln>
            <a:noFill/>
          </a:ln>
          <a:effectLst/>
          <a:extLst>
            <a:ext uri="{91240B29-F687-4F45-9708-019B960494DF}">
              <a14:hiddenLine xmlns:a14="http://schemas.microsoft.com/office/drawing/2010/main" w="12700">
                <a:solidFill>
                  <a:srgbClr val="0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Pluton &amp; Furor</a:t>
            </a:r>
          </a:p>
          <a:p>
            <a:pPr algn="ctr"/>
            <a:r>
              <a:rPr lang="en-US" altLang="en-US" sz="1000"/>
              <a:t>Two 14 Pounders</a:t>
            </a:r>
          </a:p>
        </p:txBody>
      </p:sp>
      <p:sp>
        <p:nvSpPr>
          <p:cNvPr id="5668" name="Text Box 548"/>
          <p:cNvSpPr txBox="1">
            <a:spLocks noChangeArrowheads="1"/>
          </p:cNvSpPr>
          <p:nvPr/>
        </p:nvSpPr>
        <p:spPr bwMode="auto">
          <a:xfrm>
            <a:off x="5581650" y="6302375"/>
            <a:ext cx="2576513" cy="33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t>Naval Force Comparison</a:t>
            </a:r>
          </a:p>
        </p:txBody>
      </p:sp>
      <p:sp>
        <p:nvSpPr>
          <p:cNvPr id="5670" name="Line 550"/>
          <p:cNvSpPr>
            <a:spLocks noChangeShapeType="1"/>
          </p:cNvSpPr>
          <p:nvPr/>
        </p:nvSpPr>
        <p:spPr bwMode="auto">
          <a:xfrm>
            <a:off x="8156575" y="1831975"/>
            <a:ext cx="200025" cy="238125"/>
          </a:xfrm>
          <a:prstGeom prst="line">
            <a:avLst/>
          </a:prstGeom>
          <a:noFill/>
          <a:ln w="50800" cmpd="tri">
            <a:solidFill>
              <a:srgbClr val="0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1" name="Freeform 551"/>
          <p:cNvSpPr>
            <a:spLocks/>
          </p:cNvSpPr>
          <p:nvPr/>
        </p:nvSpPr>
        <p:spPr bwMode="auto">
          <a:xfrm>
            <a:off x="7113588" y="1508125"/>
            <a:ext cx="871537" cy="1806575"/>
          </a:xfrm>
          <a:custGeom>
            <a:avLst/>
            <a:gdLst>
              <a:gd name="T0" fmla="*/ 25 w 549"/>
              <a:gd name="T1" fmla="*/ 1138 h 1138"/>
              <a:gd name="T2" fmla="*/ 87 w 549"/>
              <a:gd name="T3" fmla="*/ 346 h 1138"/>
              <a:gd name="T4" fmla="*/ 549 w 549"/>
              <a:gd name="T5" fmla="*/ 0 h 1138"/>
            </a:gdLst>
            <a:ahLst/>
            <a:cxnLst>
              <a:cxn ang="0">
                <a:pos x="T0" y="T1"/>
              </a:cxn>
              <a:cxn ang="0">
                <a:pos x="T2" y="T3"/>
              </a:cxn>
              <a:cxn ang="0">
                <a:pos x="T4" y="T5"/>
              </a:cxn>
            </a:cxnLst>
            <a:rect l="0" t="0" r="r" b="b"/>
            <a:pathLst>
              <a:path w="549" h="1138">
                <a:moveTo>
                  <a:pt x="25" y="1138"/>
                </a:moveTo>
                <a:cubicBezTo>
                  <a:pt x="35" y="1006"/>
                  <a:pt x="0" y="536"/>
                  <a:pt x="87" y="346"/>
                </a:cubicBezTo>
                <a:cubicBezTo>
                  <a:pt x="174" y="156"/>
                  <a:pt x="453" y="72"/>
                  <a:pt x="549" y="0"/>
                </a:cubicBezTo>
              </a:path>
            </a:pathLst>
          </a:custGeom>
          <a:noFill/>
          <a:ln w="1905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2" name="Line 552"/>
          <p:cNvSpPr>
            <a:spLocks noChangeShapeType="1"/>
          </p:cNvSpPr>
          <p:nvPr/>
        </p:nvSpPr>
        <p:spPr bwMode="auto">
          <a:xfrm>
            <a:off x="7156450" y="561975"/>
            <a:ext cx="758825" cy="1260475"/>
          </a:xfrm>
          <a:prstGeom prst="line">
            <a:avLst/>
          </a:prstGeom>
          <a:noFill/>
          <a:ln w="19050">
            <a:solidFill>
              <a:srgbClr val="0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3" name="Line 553"/>
          <p:cNvSpPr>
            <a:spLocks noChangeShapeType="1"/>
          </p:cNvSpPr>
          <p:nvPr/>
        </p:nvSpPr>
        <p:spPr bwMode="auto">
          <a:xfrm flipV="1">
            <a:off x="2255838" y="1909763"/>
            <a:ext cx="1382712" cy="298450"/>
          </a:xfrm>
          <a:prstGeom prst="line">
            <a:avLst/>
          </a:prstGeom>
          <a:noFill/>
          <a:ln w="19050">
            <a:solidFill>
              <a:srgbClr val="0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4" name="Line 554"/>
          <p:cNvSpPr>
            <a:spLocks noChangeShapeType="1"/>
          </p:cNvSpPr>
          <p:nvPr/>
        </p:nvSpPr>
        <p:spPr bwMode="auto">
          <a:xfrm flipV="1">
            <a:off x="3627438" y="2195513"/>
            <a:ext cx="207962" cy="427037"/>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5" name="Line 555"/>
          <p:cNvSpPr>
            <a:spLocks noChangeShapeType="1"/>
          </p:cNvSpPr>
          <p:nvPr/>
        </p:nvSpPr>
        <p:spPr bwMode="auto">
          <a:xfrm flipH="1">
            <a:off x="7537450" y="4654550"/>
            <a:ext cx="123825" cy="136525"/>
          </a:xfrm>
          <a:prstGeom prst="line">
            <a:avLst/>
          </a:prstGeom>
          <a:noFill/>
          <a:ln w="254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6" name="Line 556"/>
          <p:cNvSpPr>
            <a:spLocks noChangeShapeType="1"/>
          </p:cNvSpPr>
          <p:nvPr/>
        </p:nvSpPr>
        <p:spPr bwMode="auto">
          <a:xfrm>
            <a:off x="7527925" y="4660900"/>
            <a:ext cx="136525" cy="123825"/>
          </a:xfrm>
          <a:prstGeom prst="line">
            <a:avLst/>
          </a:prstGeom>
          <a:noFill/>
          <a:ln w="254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7" name="Line 557"/>
          <p:cNvSpPr>
            <a:spLocks noChangeShapeType="1"/>
          </p:cNvSpPr>
          <p:nvPr/>
        </p:nvSpPr>
        <p:spPr bwMode="auto">
          <a:xfrm flipH="1">
            <a:off x="8534400" y="4679950"/>
            <a:ext cx="123825" cy="136525"/>
          </a:xfrm>
          <a:prstGeom prst="line">
            <a:avLst/>
          </a:prstGeom>
          <a:noFill/>
          <a:ln w="254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8" name="Line 558"/>
          <p:cNvSpPr>
            <a:spLocks noChangeShapeType="1"/>
          </p:cNvSpPr>
          <p:nvPr/>
        </p:nvSpPr>
        <p:spPr bwMode="auto">
          <a:xfrm>
            <a:off x="8524875" y="4686300"/>
            <a:ext cx="136525" cy="123825"/>
          </a:xfrm>
          <a:prstGeom prst="line">
            <a:avLst/>
          </a:prstGeom>
          <a:noFill/>
          <a:ln w="25400">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228"/>
                                        </p:tgtEl>
                                        <p:attrNameLst>
                                          <p:attrName>style.visibility</p:attrName>
                                        </p:attrNameLst>
                                      </p:cBhvr>
                                      <p:to>
                                        <p:strVal val="visible"/>
                                      </p:to>
                                    </p:set>
                                    <p:animEffect transition="in" filter="wheel(4)">
                                      <p:cBhvr>
                                        <p:cTn id="7" dur="2000"/>
                                        <p:tgtEl>
                                          <p:spTgt spid="5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227"/>
                                        </p:tgtEl>
                                        <p:attrNameLst>
                                          <p:attrName>style.visibility</p:attrName>
                                        </p:attrNameLst>
                                      </p:cBhvr>
                                      <p:to>
                                        <p:strVal val="visible"/>
                                      </p:to>
                                    </p:set>
                                    <p:animEffect transition="in" filter="wipe(up)">
                                      <p:cBhvr>
                                        <p:cTn id="12" dur="2000"/>
                                        <p:tgtEl>
                                          <p:spTgt spid="5227"/>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5670"/>
                                        </p:tgtEl>
                                        <p:attrNameLst>
                                          <p:attrName>style.visibility</p:attrName>
                                        </p:attrNameLst>
                                      </p:cBhvr>
                                      <p:to>
                                        <p:strVal val="visible"/>
                                      </p:to>
                                    </p:set>
                                    <p:animEffect transition="in" filter="wipe(up)">
                                      <p:cBhvr>
                                        <p:cTn id="15" dur="2000"/>
                                        <p:tgtEl>
                                          <p:spTgt spid="567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xit" presetSubtype="4" fill="hold" grpId="0" nodeType="clickEffect">
                                  <p:stCondLst>
                                    <p:cond delay="0"/>
                                  </p:stCondLst>
                                  <p:childTnLst>
                                    <p:animEffect transition="out" filter="slide(fromBottom)">
                                      <p:cBhvr>
                                        <p:cTn id="19" dur="1000"/>
                                        <p:tgtEl>
                                          <p:spTgt spid="5129"/>
                                        </p:tgtEl>
                                      </p:cBhvr>
                                    </p:animEffect>
                                    <p:set>
                                      <p:cBhvr>
                                        <p:cTn id="20" dur="1" fill="hold">
                                          <p:stCondLst>
                                            <p:cond delay="999"/>
                                          </p:stCondLst>
                                        </p:cTn>
                                        <p:tgtEl>
                                          <p:spTgt spid="5129"/>
                                        </p:tgtEl>
                                        <p:attrNameLst>
                                          <p:attrName>style.visibility</p:attrName>
                                        </p:attrNameLst>
                                      </p:cBhvr>
                                      <p:to>
                                        <p:strVal val="hidden"/>
                                      </p:to>
                                    </p:set>
                                  </p:childTnLst>
                                </p:cTn>
                              </p:par>
                              <p:par>
                                <p:cTn id="21" presetID="12" presetClass="entr" presetSubtype="8" fill="hold" grpId="0" nodeType="withEffect">
                                  <p:stCondLst>
                                    <p:cond delay="0"/>
                                  </p:stCondLst>
                                  <p:childTnLst>
                                    <p:set>
                                      <p:cBhvr>
                                        <p:cTn id="22" dur="1" fill="hold">
                                          <p:stCondLst>
                                            <p:cond delay="0"/>
                                          </p:stCondLst>
                                        </p:cTn>
                                        <p:tgtEl>
                                          <p:spTgt spid="5668"/>
                                        </p:tgtEl>
                                        <p:attrNameLst>
                                          <p:attrName>style.visibility</p:attrName>
                                        </p:attrNameLst>
                                      </p:cBhvr>
                                      <p:to>
                                        <p:strVal val="visible"/>
                                      </p:to>
                                    </p:set>
                                    <p:animEffect transition="in" filter="slide(fromLeft)">
                                      <p:cBhvr>
                                        <p:cTn id="23" dur="1000"/>
                                        <p:tgtEl>
                                          <p:spTgt spid="566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229"/>
                                        </p:tgtEl>
                                        <p:attrNameLst>
                                          <p:attrName>style.visibility</p:attrName>
                                        </p:attrNameLst>
                                      </p:cBhvr>
                                      <p:to>
                                        <p:strVal val="visible"/>
                                      </p:to>
                                    </p:set>
                                    <p:animEffect transition="in" filter="dissolve">
                                      <p:cBhvr>
                                        <p:cTn id="26" dur="1000"/>
                                        <p:tgtEl>
                                          <p:spTgt spid="5229"/>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5604"/>
                                        </p:tgtEl>
                                        <p:attrNameLst>
                                          <p:attrName>style.visibility</p:attrName>
                                        </p:attrNameLst>
                                      </p:cBhvr>
                                      <p:to>
                                        <p:strVal val="visible"/>
                                      </p:to>
                                    </p:set>
                                    <p:animEffect transition="in" filter="dissolve">
                                      <p:cBhvr>
                                        <p:cTn id="29" dur="2000"/>
                                        <p:tgtEl>
                                          <p:spTgt spid="5604"/>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5189"/>
                                        </p:tgtEl>
                                        <p:attrNameLst>
                                          <p:attrName>style.visibility</p:attrName>
                                        </p:attrNameLst>
                                      </p:cBhvr>
                                      <p:to>
                                        <p:strVal val="visible"/>
                                      </p:to>
                                    </p:set>
                                    <p:animEffect transition="in" filter="dissolve">
                                      <p:cBhvr>
                                        <p:cTn id="32" dur="2000"/>
                                        <p:tgtEl>
                                          <p:spTgt spid="5189"/>
                                        </p:tgtEl>
                                      </p:cBhvr>
                                    </p:animEffect>
                                  </p:childTnLst>
                                </p:cTn>
                              </p:par>
                            </p:childTnLst>
                          </p:cTn>
                        </p:par>
                        <p:par>
                          <p:cTn id="33" fill="hold" nodeType="afterGroup">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5673"/>
                                        </p:tgtEl>
                                        <p:attrNameLst>
                                          <p:attrName>style.visibility</p:attrName>
                                        </p:attrNameLst>
                                      </p:cBhvr>
                                      <p:to>
                                        <p:strVal val="visible"/>
                                      </p:to>
                                    </p:set>
                                    <p:animEffect transition="in" filter="wipe(left)">
                                      <p:cBhvr>
                                        <p:cTn id="36" dur="1000"/>
                                        <p:tgtEl>
                                          <p:spTgt spid="5673"/>
                                        </p:tgtEl>
                                      </p:cBhvr>
                                    </p:animEffect>
                                  </p:childTnLst>
                                </p:cTn>
                              </p:par>
                              <p:par>
                                <p:cTn id="37" presetID="12" presetClass="entr" presetSubtype="8" fill="hold" nodeType="withEffect">
                                  <p:stCondLst>
                                    <p:cond delay="0"/>
                                  </p:stCondLst>
                                  <p:childTnLst>
                                    <p:set>
                                      <p:cBhvr>
                                        <p:cTn id="38" dur="1" fill="hold">
                                          <p:stCondLst>
                                            <p:cond delay="0"/>
                                          </p:stCondLst>
                                        </p:cTn>
                                        <p:tgtEl>
                                          <p:spTgt spid="5356"/>
                                        </p:tgtEl>
                                        <p:attrNameLst>
                                          <p:attrName>style.visibility</p:attrName>
                                        </p:attrNameLst>
                                      </p:cBhvr>
                                      <p:to>
                                        <p:strVal val="visible"/>
                                      </p:to>
                                    </p:set>
                                    <p:animEffect transition="in" filter="slide(fromLeft)">
                                      <p:cBhvr>
                                        <p:cTn id="39" dur="1000"/>
                                        <p:tgtEl>
                                          <p:spTgt spid="5356"/>
                                        </p:tgtEl>
                                      </p:cBhvr>
                                    </p:animEffect>
                                  </p:childTnLst>
                                </p:cTn>
                              </p:par>
                              <p:par>
                                <p:cTn id="40" presetID="12" presetClass="entr" presetSubtype="1" fill="hold" grpId="0" nodeType="withEffect">
                                  <p:stCondLst>
                                    <p:cond delay="0"/>
                                  </p:stCondLst>
                                  <p:childTnLst>
                                    <p:set>
                                      <p:cBhvr>
                                        <p:cTn id="41" dur="1" fill="hold">
                                          <p:stCondLst>
                                            <p:cond delay="0"/>
                                          </p:stCondLst>
                                        </p:cTn>
                                        <p:tgtEl>
                                          <p:spTgt spid="5605"/>
                                        </p:tgtEl>
                                        <p:attrNameLst>
                                          <p:attrName>style.visibility</p:attrName>
                                        </p:attrNameLst>
                                      </p:cBhvr>
                                      <p:to>
                                        <p:strVal val="visible"/>
                                      </p:to>
                                    </p:set>
                                    <p:animEffect transition="in" filter="slide(fromTop)">
                                      <p:cBhvr>
                                        <p:cTn id="42" dur="1000"/>
                                        <p:tgtEl>
                                          <p:spTgt spid="560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8" fill="hold" nodeType="clickEffect">
                                  <p:stCondLst>
                                    <p:cond delay="0"/>
                                  </p:stCondLst>
                                  <p:childTnLst>
                                    <p:set>
                                      <p:cBhvr>
                                        <p:cTn id="46" dur="1" fill="hold">
                                          <p:stCondLst>
                                            <p:cond delay="0"/>
                                          </p:stCondLst>
                                        </p:cTn>
                                        <p:tgtEl>
                                          <p:spTgt spid="5398"/>
                                        </p:tgtEl>
                                        <p:attrNameLst>
                                          <p:attrName>style.visibility</p:attrName>
                                        </p:attrNameLst>
                                      </p:cBhvr>
                                      <p:to>
                                        <p:strVal val="visible"/>
                                      </p:to>
                                    </p:set>
                                    <p:animEffect transition="in" filter="slide(fromLeft)">
                                      <p:cBhvr>
                                        <p:cTn id="47" dur="1000"/>
                                        <p:tgtEl>
                                          <p:spTgt spid="5398"/>
                                        </p:tgtEl>
                                      </p:cBhvr>
                                    </p:animEffect>
                                  </p:childTnLst>
                                </p:cTn>
                              </p:par>
                              <p:par>
                                <p:cTn id="48" presetID="12" presetClass="entr" presetSubtype="1" fill="hold" grpId="0" nodeType="withEffect">
                                  <p:stCondLst>
                                    <p:cond delay="0"/>
                                  </p:stCondLst>
                                  <p:childTnLst>
                                    <p:set>
                                      <p:cBhvr>
                                        <p:cTn id="49" dur="1" fill="hold">
                                          <p:stCondLst>
                                            <p:cond delay="0"/>
                                          </p:stCondLst>
                                        </p:cTn>
                                        <p:tgtEl>
                                          <p:spTgt spid="5606"/>
                                        </p:tgtEl>
                                        <p:attrNameLst>
                                          <p:attrName>style.visibility</p:attrName>
                                        </p:attrNameLst>
                                      </p:cBhvr>
                                      <p:to>
                                        <p:strVal val="visible"/>
                                      </p:to>
                                    </p:set>
                                    <p:animEffect transition="in" filter="slide(fromTop)">
                                      <p:cBhvr>
                                        <p:cTn id="50" dur="1000"/>
                                        <p:tgtEl>
                                          <p:spTgt spid="5606"/>
                                        </p:tgtEl>
                                      </p:cBhvr>
                                    </p:animEffect>
                                  </p:childTnLst>
                                </p:cTn>
                              </p:par>
                              <p:par>
                                <p:cTn id="51" presetID="12" presetClass="entr" presetSubtype="8" fill="hold" nodeType="withEffect">
                                  <p:stCondLst>
                                    <p:cond delay="0"/>
                                  </p:stCondLst>
                                  <p:childTnLst>
                                    <p:set>
                                      <p:cBhvr>
                                        <p:cTn id="52" dur="1" fill="hold">
                                          <p:stCondLst>
                                            <p:cond delay="0"/>
                                          </p:stCondLst>
                                        </p:cTn>
                                        <p:tgtEl>
                                          <p:spTgt spid="5375"/>
                                        </p:tgtEl>
                                        <p:attrNameLst>
                                          <p:attrName>style.visibility</p:attrName>
                                        </p:attrNameLst>
                                      </p:cBhvr>
                                      <p:to>
                                        <p:strVal val="visible"/>
                                      </p:to>
                                    </p:set>
                                    <p:animEffect transition="in" filter="slide(fromLeft)">
                                      <p:cBhvr>
                                        <p:cTn id="53" dur="1000"/>
                                        <p:tgtEl>
                                          <p:spTgt spid="5375"/>
                                        </p:tgtEl>
                                      </p:cBhvr>
                                    </p:animEffect>
                                  </p:childTnLst>
                                </p:cTn>
                              </p:par>
                              <p:par>
                                <p:cTn id="54" presetID="12" presetClass="entr" presetSubtype="1" fill="hold" grpId="0" nodeType="withEffect">
                                  <p:stCondLst>
                                    <p:cond delay="0"/>
                                  </p:stCondLst>
                                  <p:childTnLst>
                                    <p:set>
                                      <p:cBhvr>
                                        <p:cTn id="55" dur="1" fill="hold">
                                          <p:stCondLst>
                                            <p:cond delay="0"/>
                                          </p:stCondLst>
                                        </p:cTn>
                                        <p:tgtEl>
                                          <p:spTgt spid="5620"/>
                                        </p:tgtEl>
                                        <p:attrNameLst>
                                          <p:attrName>style.visibility</p:attrName>
                                        </p:attrNameLst>
                                      </p:cBhvr>
                                      <p:to>
                                        <p:strVal val="visible"/>
                                      </p:to>
                                    </p:set>
                                    <p:animEffect transition="in" filter="slide(fromTop)">
                                      <p:cBhvr>
                                        <p:cTn id="56" dur="1000"/>
                                        <p:tgtEl>
                                          <p:spTgt spid="5620"/>
                                        </p:tgtEl>
                                      </p:cBhvr>
                                    </p:animEffect>
                                  </p:childTnLst>
                                </p:cTn>
                              </p:par>
                              <p:par>
                                <p:cTn id="57" presetID="12" presetClass="entr" presetSubtype="8" fill="hold" nodeType="withEffect">
                                  <p:stCondLst>
                                    <p:cond delay="0"/>
                                  </p:stCondLst>
                                  <p:childTnLst>
                                    <p:set>
                                      <p:cBhvr>
                                        <p:cTn id="58" dur="1" fill="hold">
                                          <p:stCondLst>
                                            <p:cond delay="0"/>
                                          </p:stCondLst>
                                        </p:cTn>
                                        <p:tgtEl>
                                          <p:spTgt spid="5411"/>
                                        </p:tgtEl>
                                        <p:attrNameLst>
                                          <p:attrName>style.visibility</p:attrName>
                                        </p:attrNameLst>
                                      </p:cBhvr>
                                      <p:to>
                                        <p:strVal val="visible"/>
                                      </p:to>
                                    </p:set>
                                    <p:animEffect transition="in" filter="slide(fromLeft)">
                                      <p:cBhvr>
                                        <p:cTn id="59" dur="1000"/>
                                        <p:tgtEl>
                                          <p:spTgt spid="5411"/>
                                        </p:tgtEl>
                                      </p:cBhvr>
                                    </p:animEffect>
                                  </p:childTnLst>
                                </p:cTn>
                              </p:par>
                              <p:par>
                                <p:cTn id="60" presetID="12" presetClass="entr" presetSubtype="1" fill="hold" grpId="0" nodeType="withEffect">
                                  <p:stCondLst>
                                    <p:cond delay="0"/>
                                  </p:stCondLst>
                                  <p:childTnLst>
                                    <p:set>
                                      <p:cBhvr>
                                        <p:cTn id="61" dur="1" fill="hold">
                                          <p:stCondLst>
                                            <p:cond delay="0"/>
                                          </p:stCondLst>
                                        </p:cTn>
                                        <p:tgtEl>
                                          <p:spTgt spid="5621"/>
                                        </p:tgtEl>
                                        <p:attrNameLst>
                                          <p:attrName>style.visibility</p:attrName>
                                        </p:attrNameLst>
                                      </p:cBhvr>
                                      <p:to>
                                        <p:strVal val="visible"/>
                                      </p:to>
                                    </p:set>
                                    <p:animEffect transition="in" filter="slide(fromTop)">
                                      <p:cBhvr>
                                        <p:cTn id="62" dur="1000"/>
                                        <p:tgtEl>
                                          <p:spTgt spid="562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8" fill="hold" nodeType="clickEffect">
                                  <p:stCondLst>
                                    <p:cond delay="0"/>
                                  </p:stCondLst>
                                  <p:childTnLst>
                                    <p:set>
                                      <p:cBhvr>
                                        <p:cTn id="66" dur="1" fill="hold">
                                          <p:stCondLst>
                                            <p:cond delay="0"/>
                                          </p:stCondLst>
                                        </p:cTn>
                                        <p:tgtEl>
                                          <p:spTgt spid="5388"/>
                                        </p:tgtEl>
                                        <p:attrNameLst>
                                          <p:attrName>style.visibility</p:attrName>
                                        </p:attrNameLst>
                                      </p:cBhvr>
                                      <p:to>
                                        <p:strVal val="visible"/>
                                      </p:to>
                                    </p:set>
                                    <p:animEffect transition="in" filter="slide(fromLeft)">
                                      <p:cBhvr>
                                        <p:cTn id="67" dur="1000"/>
                                        <p:tgtEl>
                                          <p:spTgt spid="5388"/>
                                        </p:tgtEl>
                                      </p:cBhvr>
                                    </p:animEffect>
                                  </p:childTnLst>
                                </p:cTn>
                              </p:par>
                              <p:par>
                                <p:cTn id="68" presetID="12" presetClass="entr" presetSubtype="1" fill="hold" grpId="0" nodeType="withEffect">
                                  <p:stCondLst>
                                    <p:cond delay="0"/>
                                  </p:stCondLst>
                                  <p:childTnLst>
                                    <p:set>
                                      <p:cBhvr>
                                        <p:cTn id="69" dur="1" fill="hold">
                                          <p:stCondLst>
                                            <p:cond delay="0"/>
                                          </p:stCondLst>
                                        </p:cTn>
                                        <p:tgtEl>
                                          <p:spTgt spid="5622"/>
                                        </p:tgtEl>
                                        <p:attrNameLst>
                                          <p:attrName>style.visibility</p:attrName>
                                        </p:attrNameLst>
                                      </p:cBhvr>
                                      <p:to>
                                        <p:strVal val="visible"/>
                                      </p:to>
                                    </p:set>
                                    <p:animEffect transition="in" filter="slide(fromTop)">
                                      <p:cBhvr>
                                        <p:cTn id="70" dur="1000"/>
                                        <p:tgtEl>
                                          <p:spTgt spid="5622"/>
                                        </p:tgtEl>
                                      </p:cBhvr>
                                    </p:animEffect>
                                  </p:childTnLst>
                                </p:cTn>
                              </p:par>
                              <p:par>
                                <p:cTn id="71" presetID="12" presetClass="entr" presetSubtype="8" fill="hold" nodeType="withEffect">
                                  <p:stCondLst>
                                    <p:cond delay="0"/>
                                  </p:stCondLst>
                                  <p:childTnLst>
                                    <p:set>
                                      <p:cBhvr>
                                        <p:cTn id="72" dur="1" fill="hold">
                                          <p:stCondLst>
                                            <p:cond delay="0"/>
                                          </p:stCondLst>
                                        </p:cTn>
                                        <p:tgtEl>
                                          <p:spTgt spid="5424"/>
                                        </p:tgtEl>
                                        <p:attrNameLst>
                                          <p:attrName>style.visibility</p:attrName>
                                        </p:attrNameLst>
                                      </p:cBhvr>
                                      <p:to>
                                        <p:strVal val="visible"/>
                                      </p:to>
                                    </p:set>
                                    <p:animEffect transition="in" filter="slide(fromLeft)">
                                      <p:cBhvr>
                                        <p:cTn id="73" dur="1000"/>
                                        <p:tgtEl>
                                          <p:spTgt spid="5424"/>
                                        </p:tgtEl>
                                      </p:cBhvr>
                                    </p:animEffect>
                                  </p:childTnLst>
                                </p:cTn>
                              </p:par>
                              <p:par>
                                <p:cTn id="74" presetID="12" presetClass="entr" presetSubtype="1" fill="hold" grpId="0" nodeType="withEffect">
                                  <p:stCondLst>
                                    <p:cond delay="0"/>
                                  </p:stCondLst>
                                  <p:childTnLst>
                                    <p:set>
                                      <p:cBhvr>
                                        <p:cTn id="75" dur="1" fill="hold">
                                          <p:stCondLst>
                                            <p:cond delay="0"/>
                                          </p:stCondLst>
                                        </p:cTn>
                                        <p:tgtEl>
                                          <p:spTgt spid="5623"/>
                                        </p:tgtEl>
                                        <p:attrNameLst>
                                          <p:attrName>style.visibility</p:attrName>
                                        </p:attrNameLst>
                                      </p:cBhvr>
                                      <p:to>
                                        <p:strVal val="visible"/>
                                      </p:to>
                                    </p:set>
                                    <p:animEffect transition="in" filter="slide(fromTop)">
                                      <p:cBhvr>
                                        <p:cTn id="76" dur="1000"/>
                                        <p:tgtEl>
                                          <p:spTgt spid="562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5625"/>
                                        </p:tgtEl>
                                        <p:attrNameLst>
                                          <p:attrName>style.visibility</p:attrName>
                                        </p:attrNameLst>
                                      </p:cBhvr>
                                      <p:to>
                                        <p:strVal val="visible"/>
                                      </p:to>
                                    </p:set>
                                    <p:animEffect transition="in" filter="dissolve">
                                      <p:cBhvr>
                                        <p:cTn id="81" dur="1000"/>
                                        <p:tgtEl>
                                          <p:spTgt spid="5625"/>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5624"/>
                                        </p:tgtEl>
                                        <p:attrNameLst>
                                          <p:attrName>style.visibility</p:attrName>
                                        </p:attrNameLst>
                                      </p:cBhvr>
                                      <p:to>
                                        <p:strVal val="visible"/>
                                      </p:to>
                                    </p:set>
                                    <p:animEffect transition="in" filter="dissolve">
                                      <p:cBhvr>
                                        <p:cTn id="84" dur="1000"/>
                                        <p:tgtEl>
                                          <p:spTgt spid="5624"/>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5190"/>
                                        </p:tgtEl>
                                        <p:attrNameLst>
                                          <p:attrName>style.visibility</p:attrName>
                                        </p:attrNameLst>
                                      </p:cBhvr>
                                      <p:to>
                                        <p:strVal val="visible"/>
                                      </p:to>
                                    </p:set>
                                    <p:animEffect transition="in" filter="dissolve">
                                      <p:cBhvr>
                                        <p:cTn id="87" dur="1000"/>
                                        <p:tgtEl>
                                          <p:spTgt spid="5190"/>
                                        </p:tgtEl>
                                      </p:cBhvr>
                                    </p:animEffect>
                                  </p:childTnLst>
                                </p:cTn>
                              </p:par>
                            </p:childTnLst>
                          </p:cTn>
                        </p:par>
                        <p:par>
                          <p:cTn id="88" fill="hold" nodeType="afterGroup">
                            <p:stCondLst>
                              <p:cond delay="1000"/>
                            </p:stCondLst>
                            <p:childTnLst>
                              <p:par>
                                <p:cTn id="89" presetID="22" presetClass="entr" presetSubtype="4" fill="hold" grpId="0" nodeType="afterEffect">
                                  <p:stCondLst>
                                    <p:cond delay="0"/>
                                  </p:stCondLst>
                                  <p:childTnLst>
                                    <p:set>
                                      <p:cBhvr>
                                        <p:cTn id="90" dur="1" fill="hold">
                                          <p:stCondLst>
                                            <p:cond delay="0"/>
                                          </p:stCondLst>
                                        </p:cTn>
                                        <p:tgtEl>
                                          <p:spTgt spid="5674"/>
                                        </p:tgtEl>
                                        <p:attrNameLst>
                                          <p:attrName>style.visibility</p:attrName>
                                        </p:attrNameLst>
                                      </p:cBhvr>
                                      <p:to>
                                        <p:strVal val="visible"/>
                                      </p:to>
                                    </p:set>
                                    <p:animEffect transition="in" filter="wipe(down)">
                                      <p:cBhvr>
                                        <p:cTn id="91" dur="1000"/>
                                        <p:tgtEl>
                                          <p:spTgt spid="5674"/>
                                        </p:tgtEl>
                                      </p:cBhvr>
                                    </p:animEffect>
                                  </p:childTnLst>
                                </p:cTn>
                              </p:par>
                              <p:par>
                                <p:cTn id="92" presetID="12" presetClass="entr" presetSubtype="2" fill="hold" nodeType="withEffect">
                                  <p:stCondLst>
                                    <p:cond delay="0"/>
                                  </p:stCondLst>
                                  <p:childTnLst>
                                    <p:set>
                                      <p:cBhvr>
                                        <p:cTn id="93" dur="1" fill="hold">
                                          <p:stCondLst>
                                            <p:cond delay="0"/>
                                          </p:stCondLst>
                                        </p:cTn>
                                        <p:tgtEl>
                                          <p:spTgt spid="5434"/>
                                        </p:tgtEl>
                                        <p:attrNameLst>
                                          <p:attrName>style.visibility</p:attrName>
                                        </p:attrNameLst>
                                      </p:cBhvr>
                                      <p:to>
                                        <p:strVal val="visible"/>
                                      </p:to>
                                    </p:set>
                                    <p:animEffect transition="in" filter="slide(fromRight)">
                                      <p:cBhvr>
                                        <p:cTn id="94" dur="1000"/>
                                        <p:tgtEl>
                                          <p:spTgt spid="5434"/>
                                        </p:tgtEl>
                                      </p:cBhvr>
                                    </p:animEffect>
                                  </p:childTnLst>
                                </p:cTn>
                              </p:par>
                              <p:par>
                                <p:cTn id="95" presetID="12" presetClass="entr" presetSubtype="1" fill="hold" grpId="0" nodeType="withEffect">
                                  <p:stCondLst>
                                    <p:cond delay="0"/>
                                  </p:stCondLst>
                                  <p:childTnLst>
                                    <p:set>
                                      <p:cBhvr>
                                        <p:cTn id="96" dur="1" fill="hold">
                                          <p:stCondLst>
                                            <p:cond delay="0"/>
                                          </p:stCondLst>
                                        </p:cTn>
                                        <p:tgtEl>
                                          <p:spTgt spid="5626"/>
                                        </p:tgtEl>
                                        <p:attrNameLst>
                                          <p:attrName>style.visibility</p:attrName>
                                        </p:attrNameLst>
                                      </p:cBhvr>
                                      <p:to>
                                        <p:strVal val="visible"/>
                                      </p:to>
                                    </p:set>
                                    <p:animEffect transition="in" filter="slide(fromTop)">
                                      <p:cBhvr>
                                        <p:cTn id="97" dur="1000"/>
                                        <p:tgtEl>
                                          <p:spTgt spid="5626"/>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2" presetClass="entr" presetSubtype="2" fill="hold" nodeType="clickEffect">
                                  <p:stCondLst>
                                    <p:cond delay="0"/>
                                  </p:stCondLst>
                                  <p:childTnLst>
                                    <p:set>
                                      <p:cBhvr>
                                        <p:cTn id="101" dur="1" fill="hold">
                                          <p:stCondLst>
                                            <p:cond delay="0"/>
                                          </p:stCondLst>
                                        </p:cTn>
                                        <p:tgtEl>
                                          <p:spTgt spid="5445"/>
                                        </p:tgtEl>
                                        <p:attrNameLst>
                                          <p:attrName>style.visibility</p:attrName>
                                        </p:attrNameLst>
                                      </p:cBhvr>
                                      <p:to>
                                        <p:strVal val="visible"/>
                                      </p:to>
                                    </p:set>
                                    <p:animEffect transition="in" filter="slide(fromRight)">
                                      <p:cBhvr>
                                        <p:cTn id="102" dur="1000"/>
                                        <p:tgtEl>
                                          <p:spTgt spid="5445"/>
                                        </p:tgtEl>
                                      </p:cBhvr>
                                    </p:animEffect>
                                  </p:childTnLst>
                                </p:cTn>
                              </p:par>
                              <p:par>
                                <p:cTn id="103" presetID="12" presetClass="entr" presetSubtype="1" fill="hold" grpId="0" nodeType="withEffect">
                                  <p:stCondLst>
                                    <p:cond delay="0"/>
                                  </p:stCondLst>
                                  <p:childTnLst>
                                    <p:set>
                                      <p:cBhvr>
                                        <p:cTn id="104" dur="1" fill="hold">
                                          <p:stCondLst>
                                            <p:cond delay="0"/>
                                          </p:stCondLst>
                                        </p:cTn>
                                        <p:tgtEl>
                                          <p:spTgt spid="5627"/>
                                        </p:tgtEl>
                                        <p:attrNameLst>
                                          <p:attrName>style.visibility</p:attrName>
                                        </p:attrNameLst>
                                      </p:cBhvr>
                                      <p:to>
                                        <p:strVal val="visible"/>
                                      </p:to>
                                    </p:set>
                                    <p:animEffect transition="in" filter="slide(fromTop)">
                                      <p:cBhvr>
                                        <p:cTn id="105" dur="1000"/>
                                        <p:tgtEl>
                                          <p:spTgt spid="5627"/>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2" presetClass="entr" presetSubtype="2" fill="hold" nodeType="clickEffect">
                                  <p:stCondLst>
                                    <p:cond delay="0"/>
                                  </p:stCondLst>
                                  <p:childTnLst>
                                    <p:set>
                                      <p:cBhvr>
                                        <p:cTn id="109" dur="1" fill="hold">
                                          <p:stCondLst>
                                            <p:cond delay="0"/>
                                          </p:stCondLst>
                                        </p:cTn>
                                        <p:tgtEl>
                                          <p:spTgt spid="5456"/>
                                        </p:tgtEl>
                                        <p:attrNameLst>
                                          <p:attrName>style.visibility</p:attrName>
                                        </p:attrNameLst>
                                      </p:cBhvr>
                                      <p:to>
                                        <p:strVal val="visible"/>
                                      </p:to>
                                    </p:set>
                                    <p:animEffect transition="in" filter="slide(fromRight)">
                                      <p:cBhvr>
                                        <p:cTn id="110" dur="1000"/>
                                        <p:tgtEl>
                                          <p:spTgt spid="5456"/>
                                        </p:tgtEl>
                                      </p:cBhvr>
                                    </p:animEffect>
                                  </p:childTnLst>
                                </p:cTn>
                              </p:par>
                              <p:par>
                                <p:cTn id="111" presetID="12" presetClass="entr" presetSubtype="1" fill="hold" grpId="0" nodeType="withEffect">
                                  <p:stCondLst>
                                    <p:cond delay="0"/>
                                  </p:stCondLst>
                                  <p:childTnLst>
                                    <p:set>
                                      <p:cBhvr>
                                        <p:cTn id="112" dur="1" fill="hold">
                                          <p:stCondLst>
                                            <p:cond delay="0"/>
                                          </p:stCondLst>
                                        </p:cTn>
                                        <p:tgtEl>
                                          <p:spTgt spid="5628"/>
                                        </p:tgtEl>
                                        <p:attrNameLst>
                                          <p:attrName>style.visibility</p:attrName>
                                        </p:attrNameLst>
                                      </p:cBhvr>
                                      <p:to>
                                        <p:strVal val="visible"/>
                                      </p:to>
                                    </p:set>
                                    <p:animEffect transition="in" filter="slide(fromTop)">
                                      <p:cBhvr>
                                        <p:cTn id="113" dur="1000"/>
                                        <p:tgtEl>
                                          <p:spTgt spid="5628"/>
                                        </p:tgtEl>
                                      </p:cBhvr>
                                    </p:animEffect>
                                  </p:childTnLst>
                                </p:cTn>
                              </p:par>
                              <p:par>
                                <p:cTn id="114" presetID="12" presetClass="entr" presetSubtype="2" fill="hold" nodeType="withEffect">
                                  <p:stCondLst>
                                    <p:cond delay="0"/>
                                  </p:stCondLst>
                                  <p:childTnLst>
                                    <p:set>
                                      <p:cBhvr>
                                        <p:cTn id="115" dur="1" fill="hold">
                                          <p:stCondLst>
                                            <p:cond delay="0"/>
                                          </p:stCondLst>
                                        </p:cTn>
                                        <p:tgtEl>
                                          <p:spTgt spid="5466"/>
                                        </p:tgtEl>
                                        <p:attrNameLst>
                                          <p:attrName>style.visibility</p:attrName>
                                        </p:attrNameLst>
                                      </p:cBhvr>
                                      <p:to>
                                        <p:strVal val="visible"/>
                                      </p:to>
                                    </p:set>
                                    <p:animEffect transition="in" filter="slide(fromRight)">
                                      <p:cBhvr>
                                        <p:cTn id="116" dur="1000"/>
                                        <p:tgtEl>
                                          <p:spTgt spid="5466"/>
                                        </p:tgtEl>
                                      </p:cBhvr>
                                    </p:animEffect>
                                  </p:childTnLst>
                                </p:cTn>
                              </p:par>
                              <p:par>
                                <p:cTn id="117" presetID="12" presetClass="entr" presetSubtype="1" fill="hold" grpId="0" nodeType="withEffect">
                                  <p:stCondLst>
                                    <p:cond delay="0"/>
                                  </p:stCondLst>
                                  <p:childTnLst>
                                    <p:set>
                                      <p:cBhvr>
                                        <p:cTn id="118" dur="1" fill="hold">
                                          <p:stCondLst>
                                            <p:cond delay="0"/>
                                          </p:stCondLst>
                                        </p:cTn>
                                        <p:tgtEl>
                                          <p:spTgt spid="5629"/>
                                        </p:tgtEl>
                                        <p:attrNameLst>
                                          <p:attrName>style.visibility</p:attrName>
                                        </p:attrNameLst>
                                      </p:cBhvr>
                                      <p:to>
                                        <p:strVal val="visible"/>
                                      </p:to>
                                    </p:set>
                                    <p:animEffect transition="in" filter="slide(fromTop)">
                                      <p:cBhvr>
                                        <p:cTn id="119" dur="1000"/>
                                        <p:tgtEl>
                                          <p:spTgt spid="5629"/>
                                        </p:tgtEl>
                                      </p:cBhvr>
                                    </p:animEffect>
                                  </p:childTnLst>
                                </p:cTn>
                              </p:par>
                              <p:par>
                                <p:cTn id="120" presetID="12" presetClass="entr" presetSubtype="2" fill="hold" nodeType="withEffect">
                                  <p:stCondLst>
                                    <p:cond delay="0"/>
                                  </p:stCondLst>
                                  <p:childTnLst>
                                    <p:set>
                                      <p:cBhvr>
                                        <p:cTn id="121" dur="1" fill="hold">
                                          <p:stCondLst>
                                            <p:cond delay="0"/>
                                          </p:stCondLst>
                                        </p:cTn>
                                        <p:tgtEl>
                                          <p:spTgt spid="5476"/>
                                        </p:tgtEl>
                                        <p:attrNameLst>
                                          <p:attrName>style.visibility</p:attrName>
                                        </p:attrNameLst>
                                      </p:cBhvr>
                                      <p:to>
                                        <p:strVal val="visible"/>
                                      </p:to>
                                    </p:set>
                                    <p:animEffect transition="in" filter="slide(fromRight)">
                                      <p:cBhvr>
                                        <p:cTn id="122" dur="1000"/>
                                        <p:tgtEl>
                                          <p:spTgt spid="5476"/>
                                        </p:tgtEl>
                                      </p:cBhvr>
                                    </p:animEffect>
                                  </p:childTnLst>
                                </p:cTn>
                              </p:par>
                              <p:par>
                                <p:cTn id="123" presetID="12" presetClass="entr" presetSubtype="1" fill="hold" grpId="0" nodeType="withEffect">
                                  <p:stCondLst>
                                    <p:cond delay="0"/>
                                  </p:stCondLst>
                                  <p:childTnLst>
                                    <p:set>
                                      <p:cBhvr>
                                        <p:cTn id="124" dur="1" fill="hold">
                                          <p:stCondLst>
                                            <p:cond delay="0"/>
                                          </p:stCondLst>
                                        </p:cTn>
                                        <p:tgtEl>
                                          <p:spTgt spid="5630"/>
                                        </p:tgtEl>
                                        <p:attrNameLst>
                                          <p:attrName>style.visibility</p:attrName>
                                        </p:attrNameLst>
                                      </p:cBhvr>
                                      <p:to>
                                        <p:strVal val="visible"/>
                                      </p:to>
                                    </p:set>
                                    <p:animEffect transition="in" filter="slide(fromTop)">
                                      <p:cBhvr>
                                        <p:cTn id="125" dur="1000"/>
                                        <p:tgtEl>
                                          <p:spTgt spid="5630"/>
                                        </p:tgtEl>
                                      </p:cBhvr>
                                    </p:animEffect>
                                  </p:childTnLst>
                                </p:cTn>
                              </p:par>
                              <p:par>
                                <p:cTn id="126" presetID="12" presetClass="entr" presetSubtype="2" fill="hold" nodeType="withEffect">
                                  <p:stCondLst>
                                    <p:cond delay="0"/>
                                  </p:stCondLst>
                                  <p:childTnLst>
                                    <p:set>
                                      <p:cBhvr>
                                        <p:cTn id="127" dur="1" fill="hold">
                                          <p:stCondLst>
                                            <p:cond delay="0"/>
                                          </p:stCondLst>
                                        </p:cTn>
                                        <p:tgtEl>
                                          <p:spTgt spid="5486"/>
                                        </p:tgtEl>
                                        <p:attrNameLst>
                                          <p:attrName>style.visibility</p:attrName>
                                        </p:attrNameLst>
                                      </p:cBhvr>
                                      <p:to>
                                        <p:strVal val="visible"/>
                                      </p:to>
                                    </p:set>
                                    <p:animEffect transition="in" filter="slide(fromRight)">
                                      <p:cBhvr>
                                        <p:cTn id="128" dur="1000"/>
                                        <p:tgtEl>
                                          <p:spTgt spid="5486"/>
                                        </p:tgtEl>
                                      </p:cBhvr>
                                    </p:animEffect>
                                  </p:childTnLst>
                                </p:cTn>
                              </p:par>
                              <p:par>
                                <p:cTn id="129" presetID="12" presetClass="entr" presetSubtype="1" fill="hold" grpId="0" nodeType="withEffect">
                                  <p:stCondLst>
                                    <p:cond delay="0"/>
                                  </p:stCondLst>
                                  <p:childTnLst>
                                    <p:set>
                                      <p:cBhvr>
                                        <p:cTn id="130" dur="1" fill="hold">
                                          <p:stCondLst>
                                            <p:cond delay="0"/>
                                          </p:stCondLst>
                                        </p:cTn>
                                        <p:tgtEl>
                                          <p:spTgt spid="5631"/>
                                        </p:tgtEl>
                                        <p:attrNameLst>
                                          <p:attrName>style.visibility</p:attrName>
                                        </p:attrNameLst>
                                      </p:cBhvr>
                                      <p:to>
                                        <p:strVal val="visible"/>
                                      </p:to>
                                    </p:set>
                                    <p:animEffect transition="in" filter="slide(fromTop)">
                                      <p:cBhvr>
                                        <p:cTn id="131" dur="1000"/>
                                        <p:tgtEl>
                                          <p:spTgt spid="5631"/>
                                        </p:tgtEl>
                                      </p:cBhvr>
                                    </p:animEffect>
                                  </p:childTnLst>
                                </p:cTn>
                              </p:par>
                              <p:par>
                                <p:cTn id="132" presetID="12" presetClass="entr" presetSubtype="2" fill="hold" nodeType="withEffect">
                                  <p:stCondLst>
                                    <p:cond delay="0"/>
                                  </p:stCondLst>
                                  <p:childTnLst>
                                    <p:set>
                                      <p:cBhvr>
                                        <p:cTn id="133" dur="1" fill="hold">
                                          <p:stCondLst>
                                            <p:cond delay="0"/>
                                          </p:stCondLst>
                                        </p:cTn>
                                        <p:tgtEl>
                                          <p:spTgt spid="5632"/>
                                        </p:tgtEl>
                                        <p:attrNameLst>
                                          <p:attrName>style.visibility</p:attrName>
                                        </p:attrNameLst>
                                      </p:cBhvr>
                                      <p:to>
                                        <p:strVal val="visible"/>
                                      </p:to>
                                    </p:set>
                                    <p:animEffect transition="in" filter="slide(fromRight)">
                                      <p:cBhvr>
                                        <p:cTn id="134" dur="1000"/>
                                        <p:tgtEl>
                                          <p:spTgt spid="5632"/>
                                        </p:tgtEl>
                                      </p:cBhvr>
                                    </p:animEffect>
                                  </p:childTnLst>
                                </p:cTn>
                              </p:par>
                              <p:par>
                                <p:cTn id="135" presetID="12" presetClass="entr" presetSubtype="1" fill="hold" grpId="0" nodeType="withEffect">
                                  <p:stCondLst>
                                    <p:cond delay="0"/>
                                  </p:stCondLst>
                                  <p:childTnLst>
                                    <p:set>
                                      <p:cBhvr>
                                        <p:cTn id="136" dur="1" fill="hold">
                                          <p:stCondLst>
                                            <p:cond delay="0"/>
                                          </p:stCondLst>
                                        </p:cTn>
                                        <p:tgtEl>
                                          <p:spTgt spid="5652"/>
                                        </p:tgtEl>
                                        <p:attrNameLst>
                                          <p:attrName>style.visibility</p:attrName>
                                        </p:attrNameLst>
                                      </p:cBhvr>
                                      <p:to>
                                        <p:strVal val="visible"/>
                                      </p:to>
                                    </p:set>
                                    <p:animEffect transition="in" filter="slide(fromTop)">
                                      <p:cBhvr>
                                        <p:cTn id="137" dur="1000"/>
                                        <p:tgtEl>
                                          <p:spTgt spid="5652"/>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5230"/>
                                        </p:tgtEl>
                                        <p:attrNameLst>
                                          <p:attrName>style.visibility</p:attrName>
                                        </p:attrNameLst>
                                      </p:cBhvr>
                                      <p:to>
                                        <p:strVal val="visible"/>
                                      </p:to>
                                    </p:set>
                                    <p:animEffect transition="in" filter="dissolve">
                                      <p:cBhvr>
                                        <p:cTn id="142" dur="1000"/>
                                        <p:tgtEl>
                                          <p:spTgt spid="5230"/>
                                        </p:tgtEl>
                                      </p:cBhvr>
                                    </p:animEffect>
                                  </p:childTnLst>
                                </p:cTn>
                              </p:par>
                              <p:par>
                                <p:cTn id="143" presetID="9" presetClass="entr" presetSubtype="0" fill="hold" grpId="0" nodeType="withEffect">
                                  <p:stCondLst>
                                    <p:cond delay="0"/>
                                  </p:stCondLst>
                                  <p:childTnLst>
                                    <p:set>
                                      <p:cBhvr>
                                        <p:cTn id="144" dur="1" fill="hold">
                                          <p:stCondLst>
                                            <p:cond delay="0"/>
                                          </p:stCondLst>
                                        </p:cTn>
                                        <p:tgtEl>
                                          <p:spTgt spid="5234"/>
                                        </p:tgtEl>
                                        <p:attrNameLst>
                                          <p:attrName>style.visibility</p:attrName>
                                        </p:attrNameLst>
                                      </p:cBhvr>
                                      <p:to>
                                        <p:strVal val="visible"/>
                                      </p:to>
                                    </p:set>
                                    <p:animEffect transition="in" filter="dissolve">
                                      <p:cBhvr>
                                        <p:cTn id="145" dur="2000"/>
                                        <p:tgtEl>
                                          <p:spTgt spid="5234"/>
                                        </p:tgtEl>
                                      </p:cBhvr>
                                    </p:animEffect>
                                  </p:childTnLst>
                                </p:cTn>
                              </p:par>
                              <p:par>
                                <p:cTn id="146" presetID="9" presetClass="entr" presetSubtype="0" fill="hold" grpId="0" nodeType="withEffect">
                                  <p:stCondLst>
                                    <p:cond delay="0"/>
                                  </p:stCondLst>
                                  <p:childTnLst>
                                    <p:set>
                                      <p:cBhvr>
                                        <p:cTn id="147" dur="1" fill="hold">
                                          <p:stCondLst>
                                            <p:cond delay="0"/>
                                          </p:stCondLst>
                                        </p:cTn>
                                        <p:tgtEl>
                                          <p:spTgt spid="5653"/>
                                        </p:tgtEl>
                                        <p:attrNameLst>
                                          <p:attrName>style.visibility</p:attrName>
                                        </p:attrNameLst>
                                      </p:cBhvr>
                                      <p:to>
                                        <p:strVal val="visible"/>
                                      </p:to>
                                    </p:set>
                                    <p:animEffect transition="in" filter="dissolve">
                                      <p:cBhvr>
                                        <p:cTn id="148" dur="2000"/>
                                        <p:tgtEl>
                                          <p:spTgt spid="5653"/>
                                        </p:tgtEl>
                                      </p:cBhvr>
                                    </p:animEffect>
                                  </p:childTnLst>
                                </p:cTn>
                              </p:par>
                              <p:par>
                                <p:cTn id="149" presetID="9" presetClass="exit" presetSubtype="0" fill="hold" grpId="1" nodeType="withEffect">
                                  <p:stCondLst>
                                    <p:cond delay="0"/>
                                  </p:stCondLst>
                                  <p:childTnLst>
                                    <p:animEffect transition="out" filter="dissolve">
                                      <p:cBhvr>
                                        <p:cTn id="150" dur="500"/>
                                        <p:tgtEl>
                                          <p:spTgt spid="5673"/>
                                        </p:tgtEl>
                                      </p:cBhvr>
                                    </p:animEffect>
                                    <p:set>
                                      <p:cBhvr>
                                        <p:cTn id="151" dur="1" fill="hold">
                                          <p:stCondLst>
                                            <p:cond delay="499"/>
                                          </p:stCondLst>
                                        </p:cTn>
                                        <p:tgtEl>
                                          <p:spTgt spid="5673"/>
                                        </p:tgtEl>
                                        <p:attrNameLst>
                                          <p:attrName>style.visibility</p:attrName>
                                        </p:attrNameLst>
                                      </p:cBhvr>
                                      <p:to>
                                        <p:strVal val="hidden"/>
                                      </p:to>
                                    </p:set>
                                  </p:childTnLst>
                                </p:cTn>
                              </p:par>
                              <p:par>
                                <p:cTn id="152" presetID="9" presetClass="exit" presetSubtype="0" fill="hold" grpId="1" nodeType="withEffect">
                                  <p:stCondLst>
                                    <p:cond delay="0"/>
                                  </p:stCondLst>
                                  <p:childTnLst>
                                    <p:animEffect transition="out" filter="dissolve">
                                      <p:cBhvr>
                                        <p:cTn id="153" dur="500"/>
                                        <p:tgtEl>
                                          <p:spTgt spid="5674"/>
                                        </p:tgtEl>
                                      </p:cBhvr>
                                    </p:animEffect>
                                    <p:set>
                                      <p:cBhvr>
                                        <p:cTn id="154" dur="1" fill="hold">
                                          <p:stCondLst>
                                            <p:cond delay="499"/>
                                          </p:stCondLst>
                                        </p:cTn>
                                        <p:tgtEl>
                                          <p:spTgt spid="5674"/>
                                        </p:tgtEl>
                                        <p:attrNameLst>
                                          <p:attrName>style.visibility</p:attrName>
                                        </p:attrNameLst>
                                      </p:cBhvr>
                                      <p:to>
                                        <p:strVal val="hidden"/>
                                      </p:to>
                                    </p:set>
                                  </p:childTnLst>
                                </p:cTn>
                              </p:par>
                            </p:childTnLst>
                          </p:cTn>
                        </p:par>
                        <p:par>
                          <p:cTn id="155" fill="hold" nodeType="afterGroup">
                            <p:stCondLst>
                              <p:cond delay="2000"/>
                            </p:stCondLst>
                            <p:childTnLst>
                              <p:par>
                                <p:cTn id="156" presetID="12" presetClass="entr" presetSubtype="8" fill="hold" nodeType="afterEffect">
                                  <p:stCondLst>
                                    <p:cond delay="0"/>
                                  </p:stCondLst>
                                  <p:childTnLst>
                                    <p:set>
                                      <p:cBhvr>
                                        <p:cTn id="157" dur="1" fill="hold">
                                          <p:stCondLst>
                                            <p:cond delay="0"/>
                                          </p:stCondLst>
                                        </p:cTn>
                                        <p:tgtEl>
                                          <p:spTgt spid="5236"/>
                                        </p:tgtEl>
                                        <p:attrNameLst>
                                          <p:attrName>style.visibility</p:attrName>
                                        </p:attrNameLst>
                                      </p:cBhvr>
                                      <p:to>
                                        <p:strVal val="visible"/>
                                      </p:to>
                                    </p:set>
                                    <p:animEffect transition="in" filter="slide(fromLeft)">
                                      <p:cBhvr>
                                        <p:cTn id="158" dur="1000"/>
                                        <p:tgtEl>
                                          <p:spTgt spid="5236"/>
                                        </p:tgtEl>
                                      </p:cBhvr>
                                    </p:animEffect>
                                  </p:childTnLst>
                                </p:cTn>
                              </p:par>
                              <p:par>
                                <p:cTn id="159" presetID="12" presetClass="entr" presetSubtype="8" fill="hold" nodeType="withEffect">
                                  <p:stCondLst>
                                    <p:cond delay="0"/>
                                  </p:stCondLst>
                                  <p:childTnLst>
                                    <p:set>
                                      <p:cBhvr>
                                        <p:cTn id="160" dur="1" fill="hold">
                                          <p:stCondLst>
                                            <p:cond delay="0"/>
                                          </p:stCondLst>
                                        </p:cTn>
                                        <p:tgtEl>
                                          <p:spTgt spid="5258"/>
                                        </p:tgtEl>
                                        <p:attrNameLst>
                                          <p:attrName>style.visibility</p:attrName>
                                        </p:attrNameLst>
                                      </p:cBhvr>
                                      <p:to>
                                        <p:strVal val="visible"/>
                                      </p:to>
                                    </p:set>
                                    <p:animEffect transition="in" filter="slide(fromLeft)">
                                      <p:cBhvr>
                                        <p:cTn id="161" dur="1000"/>
                                        <p:tgtEl>
                                          <p:spTgt spid="5258"/>
                                        </p:tgtEl>
                                      </p:cBhvr>
                                    </p:animEffect>
                                  </p:childTnLst>
                                </p:cTn>
                              </p:par>
                              <p:par>
                                <p:cTn id="162" presetID="12" presetClass="entr" presetSubtype="1" fill="hold" grpId="0" nodeType="withEffect">
                                  <p:stCondLst>
                                    <p:cond delay="0"/>
                                  </p:stCondLst>
                                  <p:childTnLst>
                                    <p:set>
                                      <p:cBhvr>
                                        <p:cTn id="163" dur="1" fill="hold">
                                          <p:stCondLst>
                                            <p:cond delay="0"/>
                                          </p:stCondLst>
                                        </p:cTn>
                                        <p:tgtEl>
                                          <p:spTgt spid="5654"/>
                                        </p:tgtEl>
                                        <p:attrNameLst>
                                          <p:attrName>style.visibility</p:attrName>
                                        </p:attrNameLst>
                                      </p:cBhvr>
                                      <p:to>
                                        <p:strVal val="visible"/>
                                      </p:to>
                                    </p:set>
                                    <p:animEffect transition="in" filter="slide(fromTop)">
                                      <p:cBhvr>
                                        <p:cTn id="164" dur="1000"/>
                                        <p:tgtEl>
                                          <p:spTgt spid="5654"/>
                                        </p:tgtEl>
                                      </p:cBhvr>
                                    </p:animEffect>
                                  </p:childTnLst>
                                </p:cTn>
                              </p:par>
                              <p:par>
                                <p:cTn id="165" presetID="12" presetClass="entr" presetSubtype="1" fill="hold" grpId="0" nodeType="withEffect">
                                  <p:stCondLst>
                                    <p:cond delay="0"/>
                                  </p:stCondLst>
                                  <p:childTnLst>
                                    <p:set>
                                      <p:cBhvr>
                                        <p:cTn id="166" dur="1" fill="hold">
                                          <p:stCondLst>
                                            <p:cond delay="0"/>
                                          </p:stCondLst>
                                        </p:cTn>
                                        <p:tgtEl>
                                          <p:spTgt spid="5655"/>
                                        </p:tgtEl>
                                        <p:attrNameLst>
                                          <p:attrName>style.visibility</p:attrName>
                                        </p:attrNameLst>
                                      </p:cBhvr>
                                      <p:to>
                                        <p:strVal val="visible"/>
                                      </p:to>
                                    </p:set>
                                    <p:animEffect transition="in" filter="slide(fromTop)">
                                      <p:cBhvr>
                                        <p:cTn id="167" dur="1000"/>
                                        <p:tgtEl>
                                          <p:spTgt spid="5655"/>
                                        </p:tgtEl>
                                      </p:cBhvr>
                                    </p:animEffect>
                                  </p:childTnLst>
                                </p:cTn>
                              </p:par>
                            </p:childTnLst>
                          </p:cTn>
                        </p:par>
                      </p:childTnLst>
                    </p:cTn>
                  </p:par>
                  <p:par>
                    <p:cTn id="168" fill="hold" nodeType="clickPar">
                      <p:stCondLst>
                        <p:cond delay="indefinite"/>
                      </p:stCondLst>
                      <p:childTnLst>
                        <p:par>
                          <p:cTn id="169" fill="hold" nodeType="withGroup">
                            <p:stCondLst>
                              <p:cond delay="0"/>
                            </p:stCondLst>
                            <p:childTnLst>
                              <p:par>
                                <p:cTn id="170" presetID="12" presetClass="entr" presetSubtype="8" fill="hold" nodeType="clickEffect">
                                  <p:stCondLst>
                                    <p:cond delay="0"/>
                                  </p:stCondLst>
                                  <p:childTnLst>
                                    <p:set>
                                      <p:cBhvr>
                                        <p:cTn id="171" dur="1" fill="hold">
                                          <p:stCondLst>
                                            <p:cond delay="0"/>
                                          </p:stCondLst>
                                        </p:cTn>
                                        <p:tgtEl>
                                          <p:spTgt spid="5280"/>
                                        </p:tgtEl>
                                        <p:attrNameLst>
                                          <p:attrName>style.visibility</p:attrName>
                                        </p:attrNameLst>
                                      </p:cBhvr>
                                      <p:to>
                                        <p:strVal val="visible"/>
                                      </p:to>
                                    </p:set>
                                    <p:animEffect transition="in" filter="slide(fromLeft)">
                                      <p:cBhvr>
                                        <p:cTn id="172" dur="1000"/>
                                        <p:tgtEl>
                                          <p:spTgt spid="5280"/>
                                        </p:tgtEl>
                                      </p:cBhvr>
                                    </p:animEffect>
                                  </p:childTnLst>
                                </p:cTn>
                              </p:par>
                              <p:par>
                                <p:cTn id="173" presetID="12" presetClass="entr" presetSubtype="1" fill="hold" grpId="0" nodeType="withEffect">
                                  <p:stCondLst>
                                    <p:cond delay="0"/>
                                  </p:stCondLst>
                                  <p:childTnLst>
                                    <p:set>
                                      <p:cBhvr>
                                        <p:cTn id="174" dur="1" fill="hold">
                                          <p:stCondLst>
                                            <p:cond delay="0"/>
                                          </p:stCondLst>
                                        </p:cTn>
                                        <p:tgtEl>
                                          <p:spTgt spid="5656"/>
                                        </p:tgtEl>
                                        <p:attrNameLst>
                                          <p:attrName>style.visibility</p:attrName>
                                        </p:attrNameLst>
                                      </p:cBhvr>
                                      <p:to>
                                        <p:strVal val="visible"/>
                                      </p:to>
                                    </p:set>
                                    <p:animEffect transition="in" filter="slide(fromTop)">
                                      <p:cBhvr>
                                        <p:cTn id="175" dur="1000"/>
                                        <p:tgtEl>
                                          <p:spTgt spid="5656"/>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8" fill="hold" nodeType="clickEffect">
                                  <p:stCondLst>
                                    <p:cond delay="0"/>
                                  </p:stCondLst>
                                  <p:childTnLst>
                                    <p:set>
                                      <p:cBhvr>
                                        <p:cTn id="179" dur="1" fill="hold">
                                          <p:stCondLst>
                                            <p:cond delay="0"/>
                                          </p:stCondLst>
                                        </p:cTn>
                                        <p:tgtEl>
                                          <p:spTgt spid="5293"/>
                                        </p:tgtEl>
                                        <p:attrNameLst>
                                          <p:attrName>style.visibility</p:attrName>
                                        </p:attrNameLst>
                                      </p:cBhvr>
                                      <p:to>
                                        <p:strVal val="visible"/>
                                      </p:to>
                                    </p:set>
                                    <p:animEffect transition="in" filter="slide(fromLeft)">
                                      <p:cBhvr>
                                        <p:cTn id="180" dur="1000"/>
                                        <p:tgtEl>
                                          <p:spTgt spid="5293"/>
                                        </p:tgtEl>
                                      </p:cBhvr>
                                    </p:animEffect>
                                  </p:childTnLst>
                                </p:cTn>
                              </p:par>
                              <p:par>
                                <p:cTn id="181" presetID="12" presetClass="entr" presetSubtype="1" fill="hold" grpId="0" nodeType="withEffect">
                                  <p:stCondLst>
                                    <p:cond delay="0"/>
                                  </p:stCondLst>
                                  <p:childTnLst>
                                    <p:set>
                                      <p:cBhvr>
                                        <p:cTn id="182" dur="1" fill="hold">
                                          <p:stCondLst>
                                            <p:cond delay="0"/>
                                          </p:stCondLst>
                                        </p:cTn>
                                        <p:tgtEl>
                                          <p:spTgt spid="5657"/>
                                        </p:tgtEl>
                                        <p:attrNameLst>
                                          <p:attrName>style.visibility</p:attrName>
                                        </p:attrNameLst>
                                      </p:cBhvr>
                                      <p:to>
                                        <p:strVal val="visible"/>
                                      </p:to>
                                    </p:set>
                                    <p:animEffect transition="in" filter="slide(fromTop)">
                                      <p:cBhvr>
                                        <p:cTn id="183" dur="1000"/>
                                        <p:tgtEl>
                                          <p:spTgt spid="5657"/>
                                        </p:tgtEl>
                                      </p:cBhvr>
                                    </p:animEffect>
                                  </p:childTnLst>
                                </p:cTn>
                              </p:par>
                              <p:par>
                                <p:cTn id="184" presetID="12" presetClass="entr" presetSubtype="8" fill="hold" nodeType="withEffect">
                                  <p:stCondLst>
                                    <p:cond delay="0"/>
                                  </p:stCondLst>
                                  <p:childTnLst>
                                    <p:set>
                                      <p:cBhvr>
                                        <p:cTn id="185" dur="1" fill="hold">
                                          <p:stCondLst>
                                            <p:cond delay="0"/>
                                          </p:stCondLst>
                                        </p:cTn>
                                        <p:tgtEl>
                                          <p:spTgt spid="5322"/>
                                        </p:tgtEl>
                                        <p:attrNameLst>
                                          <p:attrName>style.visibility</p:attrName>
                                        </p:attrNameLst>
                                      </p:cBhvr>
                                      <p:to>
                                        <p:strVal val="visible"/>
                                      </p:to>
                                    </p:set>
                                    <p:animEffect transition="in" filter="slide(fromLeft)">
                                      <p:cBhvr>
                                        <p:cTn id="186" dur="1000"/>
                                        <p:tgtEl>
                                          <p:spTgt spid="5322"/>
                                        </p:tgtEl>
                                      </p:cBhvr>
                                    </p:animEffect>
                                  </p:childTnLst>
                                </p:cTn>
                              </p:par>
                              <p:par>
                                <p:cTn id="187" presetID="12" presetClass="entr" presetSubtype="1" fill="hold" grpId="0" nodeType="withEffect">
                                  <p:stCondLst>
                                    <p:cond delay="0"/>
                                  </p:stCondLst>
                                  <p:childTnLst>
                                    <p:set>
                                      <p:cBhvr>
                                        <p:cTn id="188" dur="1" fill="hold">
                                          <p:stCondLst>
                                            <p:cond delay="0"/>
                                          </p:stCondLst>
                                        </p:cTn>
                                        <p:tgtEl>
                                          <p:spTgt spid="5658"/>
                                        </p:tgtEl>
                                        <p:attrNameLst>
                                          <p:attrName>style.visibility</p:attrName>
                                        </p:attrNameLst>
                                      </p:cBhvr>
                                      <p:to>
                                        <p:strVal val="visible"/>
                                      </p:to>
                                    </p:set>
                                    <p:animEffect transition="in" filter="slide(fromTop)">
                                      <p:cBhvr>
                                        <p:cTn id="189" dur="1000"/>
                                        <p:tgtEl>
                                          <p:spTgt spid="5658"/>
                                        </p:tgtEl>
                                      </p:cBhvr>
                                    </p:animEffect>
                                  </p:childTnLst>
                                </p:cTn>
                              </p:par>
                              <p:par>
                                <p:cTn id="190" presetID="12" presetClass="entr" presetSubtype="8" fill="hold" nodeType="withEffect">
                                  <p:stCondLst>
                                    <p:cond delay="0"/>
                                  </p:stCondLst>
                                  <p:childTnLst>
                                    <p:set>
                                      <p:cBhvr>
                                        <p:cTn id="191" dur="1" fill="hold">
                                          <p:stCondLst>
                                            <p:cond delay="0"/>
                                          </p:stCondLst>
                                        </p:cTn>
                                        <p:tgtEl>
                                          <p:spTgt spid="5339"/>
                                        </p:tgtEl>
                                        <p:attrNameLst>
                                          <p:attrName>style.visibility</p:attrName>
                                        </p:attrNameLst>
                                      </p:cBhvr>
                                      <p:to>
                                        <p:strVal val="visible"/>
                                      </p:to>
                                    </p:set>
                                    <p:animEffect transition="in" filter="slide(fromLeft)">
                                      <p:cBhvr>
                                        <p:cTn id="192" dur="1000"/>
                                        <p:tgtEl>
                                          <p:spTgt spid="5339"/>
                                        </p:tgtEl>
                                      </p:cBhvr>
                                    </p:animEffect>
                                  </p:childTnLst>
                                </p:cTn>
                              </p:par>
                              <p:par>
                                <p:cTn id="193" presetID="12" presetClass="entr" presetSubtype="1" fill="hold" grpId="0" nodeType="withEffect">
                                  <p:stCondLst>
                                    <p:cond delay="0"/>
                                  </p:stCondLst>
                                  <p:childTnLst>
                                    <p:set>
                                      <p:cBhvr>
                                        <p:cTn id="194" dur="1" fill="hold">
                                          <p:stCondLst>
                                            <p:cond delay="0"/>
                                          </p:stCondLst>
                                        </p:cTn>
                                        <p:tgtEl>
                                          <p:spTgt spid="5659"/>
                                        </p:tgtEl>
                                        <p:attrNameLst>
                                          <p:attrName>style.visibility</p:attrName>
                                        </p:attrNameLst>
                                      </p:cBhvr>
                                      <p:to>
                                        <p:strVal val="visible"/>
                                      </p:to>
                                    </p:set>
                                    <p:animEffect transition="in" filter="slide(fromTop)">
                                      <p:cBhvr>
                                        <p:cTn id="195" dur="1000"/>
                                        <p:tgtEl>
                                          <p:spTgt spid="5659"/>
                                        </p:tgtEl>
                                      </p:cBhvr>
                                    </p:animEffec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2" presetClass="entr" presetSubtype="8" fill="hold" nodeType="clickEffect">
                                  <p:stCondLst>
                                    <p:cond delay="0"/>
                                  </p:stCondLst>
                                  <p:childTnLst>
                                    <p:set>
                                      <p:cBhvr>
                                        <p:cTn id="199" dur="1" fill="hold">
                                          <p:stCondLst>
                                            <p:cond delay="0"/>
                                          </p:stCondLst>
                                        </p:cTn>
                                        <p:tgtEl>
                                          <p:spTgt spid="5310"/>
                                        </p:tgtEl>
                                        <p:attrNameLst>
                                          <p:attrName>style.visibility</p:attrName>
                                        </p:attrNameLst>
                                      </p:cBhvr>
                                      <p:to>
                                        <p:strVal val="visible"/>
                                      </p:to>
                                    </p:set>
                                    <p:animEffect transition="in" filter="slide(fromLeft)">
                                      <p:cBhvr>
                                        <p:cTn id="200" dur="1000"/>
                                        <p:tgtEl>
                                          <p:spTgt spid="5310"/>
                                        </p:tgtEl>
                                      </p:cBhvr>
                                    </p:animEffect>
                                  </p:childTnLst>
                                </p:cTn>
                              </p:par>
                              <p:par>
                                <p:cTn id="201" presetID="12" presetClass="entr" presetSubtype="1" fill="hold" grpId="0" nodeType="withEffect">
                                  <p:stCondLst>
                                    <p:cond delay="0"/>
                                  </p:stCondLst>
                                  <p:childTnLst>
                                    <p:set>
                                      <p:cBhvr>
                                        <p:cTn id="202" dur="1" fill="hold">
                                          <p:stCondLst>
                                            <p:cond delay="0"/>
                                          </p:stCondLst>
                                        </p:cTn>
                                        <p:tgtEl>
                                          <p:spTgt spid="5660"/>
                                        </p:tgtEl>
                                        <p:attrNameLst>
                                          <p:attrName>style.visibility</p:attrName>
                                        </p:attrNameLst>
                                      </p:cBhvr>
                                      <p:to>
                                        <p:strVal val="visible"/>
                                      </p:to>
                                    </p:set>
                                    <p:animEffect transition="in" filter="slide(fromTop)">
                                      <p:cBhvr>
                                        <p:cTn id="203" dur="1000"/>
                                        <p:tgtEl>
                                          <p:spTgt spid="5660"/>
                                        </p:tgtEl>
                                      </p:cBhvr>
                                    </p:animEffect>
                                  </p:childTnLst>
                                </p:cTn>
                              </p:par>
                            </p:childTnLst>
                          </p:cTn>
                        </p:par>
                      </p:childTnLst>
                    </p:cTn>
                  </p:par>
                  <p:par>
                    <p:cTn id="204" fill="hold" nodeType="clickPar">
                      <p:stCondLst>
                        <p:cond delay="indefinite"/>
                      </p:stCondLst>
                      <p:childTnLst>
                        <p:par>
                          <p:cTn id="205" fill="hold" nodeType="withGroup">
                            <p:stCondLst>
                              <p:cond delay="0"/>
                            </p:stCondLst>
                            <p:childTnLst>
                              <p:par>
                                <p:cTn id="206" presetID="9" presetClass="exit" presetSubtype="0" fill="hold" grpId="1" nodeType="clickEffect">
                                  <p:stCondLst>
                                    <p:cond delay="0"/>
                                  </p:stCondLst>
                                  <p:childTnLst>
                                    <p:animEffect transition="out" filter="dissolve">
                                      <p:cBhvr>
                                        <p:cTn id="207" dur="1000"/>
                                        <p:tgtEl>
                                          <p:spTgt spid="5230"/>
                                        </p:tgtEl>
                                      </p:cBhvr>
                                    </p:animEffect>
                                    <p:set>
                                      <p:cBhvr>
                                        <p:cTn id="208" dur="1" fill="hold">
                                          <p:stCondLst>
                                            <p:cond delay="999"/>
                                          </p:stCondLst>
                                        </p:cTn>
                                        <p:tgtEl>
                                          <p:spTgt spid="5230"/>
                                        </p:tgtEl>
                                        <p:attrNameLst>
                                          <p:attrName>style.visibility</p:attrName>
                                        </p:attrNameLst>
                                      </p:cBhvr>
                                      <p:to>
                                        <p:strVal val="hidden"/>
                                      </p:to>
                                    </p:set>
                                  </p:childTnLst>
                                </p:cTn>
                              </p:par>
                              <p:par>
                                <p:cTn id="209" presetID="9" presetClass="entr" presetSubtype="0" fill="hold" grpId="0" nodeType="withEffect">
                                  <p:stCondLst>
                                    <p:cond delay="0"/>
                                  </p:stCondLst>
                                  <p:childTnLst>
                                    <p:set>
                                      <p:cBhvr>
                                        <p:cTn id="210" dur="1" fill="hold">
                                          <p:stCondLst>
                                            <p:cond delay="0"/>
                                          </p:stCondLst>
                                        </p:cTn>
                                        <p:tgtEl>
                                          <p:spTgt spid="5231"/>
                                        </p:tgtEl>
                                        <p:attrNameLst>
                                          <p:attrName>style.visibility</p:attrName>
                                        </p:attrNameLst>
                                      </p:cBhvr>
                                      <p:to>
                                        <p:strVal val="visible"/>
                                      </p:to>
                                    </p:set>
                                    <p:animEffect transition="in" filter="dissolve">
                                      <p:cBhvr>
                                        <p:cTn id="211" dur="1000"/>
                                        <p:tgtEl>
                                          <p:spTgt spid="5231"/>
                                        </p:tgtEl>
                                      </p:cBhvr>
                                    </p:animEffect>
                                  </p:childTnLst>
                                </p:cTn>
                              </p:par>
                              <p:par>
                                <p:cTn id="212" presetID="9" presetClass="entr" presetSubtype="0" fill="hold" grpId="0" nodeType="withEffect">
                                  <p:stCondLst>
                                    <p:cond delay="0"/>
                                  </p:stCondLst>
                                  <p:childTnLst>
                                    <p:set>
                                      <p:cBhvr>
                                        <p:cTn id="213" dur="1" fill="hold">
                                          <p:stCondLst>
                                            <p:cond delay="0"/>
                                          </p:stCondLst>
                                        </p:cTn>
                                        <p:tgtEl>
                                          <p:spTgt spid="5232"/>
                                        </p:tgtEl>
                                        <p:attrNameLst>
                                          <p:attrName>style.visibility</p:attrName>
                                        </p:attrNameLst>
                                      </p:cBhvr>
                                      <p:to>
                                        <p:strVal val="visible"/>
                                      </p:to>
                                    </p:set>
                                    <p:animEffect transition="in" filter="dissolve">
                                      <p:cBhvr>
                                        <p:cTn id="214" dur="1000"/>
                                        <p:tgtEl>
                                          <p:spTgt spid="5232"/>
                                        </p:tgtEl>
                                      </p:cBhvr>
                                    </p:animEffect>
                                  </p:childTnLst>
                                </p:cTn>
                              </p:par>
                            </p:childTnLst>
                          </p:cTn>
                        </p:par>
                        <p:par>
                          <p:cTn id="215" fill="hold" nodeType="afterGroup">
                            <p:stCondLst>
                              <p:cond delay="1000"/>
                            </p:stCondLst>
                            <p:childTnLst>
                              <p:par>
                                <p:cTn id="216" presetID="12" presetClass="entr" presetSubtype="8" fill="hold" grpId="1" nodeType="afterEffect">
                                  <p:stCondLst>
                                    <p:cond delay="0"/>
                                  </p:stCondLst>
                                  <p:childTnLst>
                                    <p:set>
                                      <p:cBhvr>
                                        <p:cTn id="217" dur="1" fill="hold">
                                          <p:stCondLst>
                                            <p:cond delay="0"/>
                                          </p:stCondLst>
                                        </p:cTn>
                                        <p:tgtEl>
                                          <p:spTgt spid="5661"/>
                                        </p:tgtEl>
                                        <p:attrNameLst>
                                          <p:attrName>style.visibility</p:attrName>
                                        </p:attrNameLst>
                                      </p:cBhvr>
                                      <p:to>
                                        <p:strVal val="visible"/>
                                      </p:to>
                                    </p:set>
                                    <p:animEffect transition="in" filter="slide(fromLeft)">
                                      <p:cBhvr>
                                        <p:cTn id="218" dur="1000"/>
                                        <p:tgtEl>
                                          <p:spTgt spid="5661"/>
                                        </p:tgtEl>
                                      </p:cBhvr>
                                    </p:animEffect>
                                  </p:childTnLst>
                                </p:cTn>
                              </p:par>
                            </p:childTnLst>
                          </p:cTn>
                        </p:par>
                        <p:par>
                          <p:cTn id="219" fill="hold" nodeType="afterGroup">
                            <p:stCondLst>
                              <p:cond delay="2000"/>
                            </p:stCondLst>
                            <p:childTnLst>
                              <p:par>
                                <p:cTn id="220" presetID="22" presetClass="entr" presetSubtype="4" fill="hold" grpId="0" nodeType="afterEffect">
                                  <p:stCondLst>
                                    <p:cond delay="0"/>
                                  </p:stCondLst>
                                  <p:childTnLst>
                                    <p:set>
                                      <p:cBhvr>
                                        <p:cTn id="221" dur="1" fill="hold">
                                          <p:stCondLst>
                                            <p:cond delay="0"/>
                                          </p:stCondLst>
                                        </p:cTn>
                                        <p:tgtEl>
                                          <p:spTgt spid="5671"/>
                                        </p:tgtEl>
                                        <p:attrNameLst>
                                          <p:attrName>style.visibility</p:attrName>
                                        </p:attrNameLst>
                                      </p:cBhvr>
                                      <p:to>
                                        <p:strVal val="visible"/>
                                      </p:to>
                                    </p:set>
                                    <p:animEffect transition="in" filter="wipe(down)">
                                      <p:cBhvr>
                                        <p:cTn id="222" dur="500"/>
                                        <p:tgtEl>
                                          <p:spTgt spid="5671"/>
                                        </p:tgtEl>
                                      </p:cBhvr>
                                    </p:animEffect>
                                  </p:childTnLst>
                                </p:cTn>
                              </p:par>
                              <p:par>
                                <p:cTn id="223" presetID="22" presetClass="entr" presetSubtype="1" fill="hold" grpId="0" nodeType="withEffect">
                                  <p:stCondLst>
                                    <p:cond delay="0"/>
                                  </p:stCondLst>
                                  <p:childTnLst>
                                    <p:set>
                                      <p:cBhvr>
                                        <p:cTn id="224" dur="1" fill="hold">
                                          <p:stCondLst>
                                            <p:cond delay="0"/>
                                          </p:stCondLst>
                                        </p:cTn>
                                        <p:tgtEl>
                                          <p:spTgt spid="5672"/>
                                        </p:tgtEl>
                                        <p:attrNameLst>
                                          <p:attrName>style.visibility</p:attrName>
                                        </p:attrNameLst>
                                      </p:cBhvr>
                                      <p:to>
                                        <p:strVal val="visible"/>
                                      </p:to>
                                    </p:set>
                                    <p:animEffect transition="in" filter="wipe(up)">
                                      <p:cBhvr>
                                        <p:cTn id="225" dur="500"/>
                                        <p:tgtEl>
                                          <p:spTgt spid="5672"/>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9" presetClass="exit" presetSubtype="0" fill="hold" grpId="1" nodeType="clickEffect">
                                  <p:stCondLst>
                                    <p:cond delay="0"/>
                                  </p:stCondLst>
                                  <p:childTnLst>
                                    <p:animEffect transition="out" filter="dissolve">
                                      <p:cBhvr>
                                        <p:cTn id="229" dur="500"/>
                                        <p:tgtEl>
                                          <p:spTgt spid="5671"/>
                                        </p:tgtEl>
                                      </p:cBhvr>
                                    </p:animEffect>
                                    <p:set>
                                      <p:cBhvr>
                                        <p:cTn id="230" dur="1" fill="hold">
                                          <p:stCondLst>
                                            <p:cond delay="499"/>
                                          </p:stCondLst>
                                        </p:cTn>
                                        <p:tgtEl>
                                          <p:spTgt spid="5671"/>
                                        </p:tgtEl>
                                        <p:attrNameLst>
                                          <p:attrName>style.visibility</p:attrName>
                                        </p:attrNameLst>
                                      </p:cBhvr>
                                      <p:to>
                                        <p:strVal val="hidden"/>
                                      </p:to>
                                    </p:set>
                                  </p:childTnLst>
                                </p:cTn>
                              </p:par>
                              <p:par>
                                <p:cTn id="231" presetID="9" presetClass="exit" presetSubtype="0" fill="hold" grpId="1" nodeType="withEffect">
                                  <p:stCondLst>
                                    <p:cond delay="0"/>
                                  </p:stCondLst>
                                  <p:childTnLst>
                                    <p:animEffect transition="out" filter="dissolve">
                                      <p:cBhvr>
                                        <p:cTn id="232" dur="500"/>
                                        <p:tgtEl>
                                          <p:spTgt spid="5672"/>
                                        </p:tgtEl>
                                      </p:cBhvr>
                                    </p:animEffect>
                                    <p:set>
                                      <p:cBhvr>
                                        <p:cTn id="233" dur="1" fill="hold">
                                          <p:stCondLst>
                                            <p:cond delay="499"/>
                                          </p:stCondLst>
                                        </p:cTn>
                                        <p:tgtEl>
                                          <p:spTgt spid="5672"/>
                                        </p:tgtEl>
                                        <p:attrNameLst>
                                          <p:attrName>style.visibility</p:attrName>
                                        </p:attrNameLst>
                                      </p:cBhvr>
                                      <p:to>
                                        <p:strVal val="hidden"/>
                                      </p:to>
                                    </p:set>
                                  </p:childTnLst>
                                </p:cTn>
                              </p:par>
                              <p:par>
                                <p:cTn id="234" presetID="9" presetClass="entr" presetSubtype="0" fill="hold" grpId="0" nodeType="withEffect">
                                  <p:stCondLst>
                                    <p:cond delay="0"/>
                                  </p:stCondLst>
                                  <p:childTnLst>
                                    <p:set>
                                      <p:cBhvr>
                                        <p:cTn id="235" dur="1" fill="hold">
                                          <p:stCondLst>
                                            <p:cond delay="0"/>
                                          </p:stCondLst>
                                        </p:cTn>
                                        <p:tgtEl>
                                          <p:spTgt spid="5662"/>
                                        </p:tgtEl>
                                        <p:attrNameLst>
                                          <p:attrName>style.visibility</p:attrName>
                                        </p:attrNameLst>
                                      </p:cBhvr>
                                      <p:to>
                                        <p:strVal val="visible"/>
                                      </p:to>
                                    </p:set>
                                    <p:animEffect transition="in" filter="dissolve">
                                      <p:cBhvr>
                                        <p:cTn id="236" dur="1000"/>
                                        <p:tgtEl>
                                          <p:spTgt spid="5662"/>
                                        </p:tgtEl>
                                      </p:cBhvr>
                                    </p:animEffect>
                                  </p:childTnLst>
                                </p:cTn>
                              </p:par>
                              <p:par>
                                <p:cTn id="237" presetID="9" presetClass="entr" presetSubtype="0" fill="hold" grpId="0" nodeType="withEffect">
                                  <p:stCondLst>
                                    <p:cond delay="0"/>
                                  </p:stCondLst>
                                  <p:childTnLst>
                                    <p:set>
                                      <p:cBhvr>
                                        <p:cTn id="238" dur="1" fill="hold">
                                          <p:stCondLst>
                                            <p:cond delay="0"/>
                                          </p:stCondLst>
                                        </p:cTn>
                                        <p:tgtEl>
                                          <p:spTgt spid="5235"/>
                                        </p:tgtEl>
                                        <p:attrNameLst>
                                          <p:attrName>style.visibility</p:attrName>
                                        </p:attrNameLst>
                                      </p:cBhvr>
                                      <p:to>
                                        <p:strVal val="visible"/>
                                      </p:to>
                                    </p:set>
                                    <p:animEffect transition="in" filter="dissolve">
                                      <p:cBhvr>
                                        <p:cTn id="239" dur="500"/>
                                        <p:tgtEl>
                                          <p:spTgt spid="5235"/>
                                        </p:tgtEl>
                                      </p:cBhvr>
                                    </p:animEffect>
                                  </p:childTnLst>
                                </p:cTn>
                              </p:par>
                            </p:childTnLst>
                          </p:cTn>
                        </p:par>
                        <p:par>
                          <p:cTn id="240" fill="hold" nodeType="afterGroup">
                            <p:stCondLst>
                              <p:cond delay="1000"/>
                            </p:stCondLst>
                            <p:childTnLst>
                              <p:par>
                                <p:cTn id="241" presetID="12" presetClass="entr" presetSubtype="2" fill="hold" nodeType="afterEffect">
                                  <p:stCondLst>
                                    <p:cond delay="0"/>
                                  </p:stCondLst>
                                  <p:childTnLst>
                                    <p:set>
                                      <p:cBhvr>
                                        <p:cTn id="242" dur="1" fill="hold">
                                          <p:stCondLst>
                                            <p:cond delay="0"/>
                                          </p:stCondLst>
                                        </p:cTn>
                                        <p:tgtEl>
                                          <p:spTgt spid="5506"/>
                                        </p:tgtEl>
                                        <p:attrNameLst>
                                          <p:attrName>style.visibility</p:attrName>
                                        </p:attrNameLst>
                                      </p:cBhvr>
                                      <p:to>
                                        <p:strVal val="visible"/>
                                      </p:to>
                                    </p:set>
                                    <p:animEffect transition="in" filter="slide(fromRight)">
                                      <p:cBhvr>
                                        <p:cTn id="243" dur="1000"/>
                                        <p:tgtEl>
                                          <p:spTgt spid="5506"/>
                                        </p:tgtEl>
                                      </p:cBhvr>
                                    </p:animEffect>
                                  </p:childTnLst>
                                </p:cTn>
                              </p:par>
                              <p:par>
                                <p:cTn id="244" presetID="12" presetClass="entr" presetSubtype="1" fill="hold" grpId="0" nodeType="withEffect">
                                  <p:stCondLst>
                                    <p:cond delay="0"/>
                                  </p:stCondLst>
                                  <p:childTnLst>
                                    <p:set>
                                      <p:cBhvr>
                                        <p:cTn id="245" dur="1" fill="hold">
                                          <p:stCondLst>
                                            <p:cond delay="0"/>
                                          </p:stCondLst>
                                        </p:cTn>
                                        <p:tgtEl>
                                          <p:spTgt spid="5663"/>
                                        </p:tgtEl>
                                        <p:attrNameLst>
                                          <p:attrName>style.visibility</p:attrName>
                                        </p:attrNameLst>
                                      </p:cBhvr>
                                      <p:to>
                                        <p:strVal val="visible"/>
                                      </p:to>
                                    </p:set>
                                    <p:animEffect transition="in" filter="slide(fromTop)">
                                      <p:cBhvr>
                                        <p:cTn id="246" dur="1000"/>
                                        <p:tgtEl>
                                          <p:spTgt spid="5663"/>
                                        </p:tgtEl>
                                      </p:cBhvr>
                                    </p:animEffect>
                                  </p:childTnLst>
                                </p:cTn>
                              </p:par>
                              <p:par>
                                <p:cTn id="247" presetID="12" presetClass="entr" presetSubtype="2" fill="hold" nodeType="withEffect">
                                  <p:stCondLst>
                                    <p:cond delay="0"/>
                                  </p:stCondLst>
                                  <p:childTnLst>
                                    <p:set>
                                      <p:cBhvr>
                                        <p:cTn id="248" dur="1" fill="hold">
                                          <p:stCondLst>
                                            <p:cond delay="0"/>
                                          </p:stCondLst>
                                        </p:cTn>
                                        <p:tgtEl>
                                          <p:spTgt spid="5537"/>
                                        </p:tgtEl>
                                        <p:attrNameLst>
                                          <p:attrName>style.visibility</p:attrName>
                                        </p:attrNameLst>
                                      </p:cBhvr>
                                      <p:to>
                                        <p:strVal val="visible"/>
                                      </p:to>
                                    </p:set>
                                    <p:animEffect transition="in" filter="slide(fromRight)">
                                      <p:cBhvr>
                                        <p:cTn id="249" dur="1000"/>
                                        <p:tgtEl>
                                          <p:spTgt spid="5537"/>
                                        </p:tgtEl>
                                      </p:cBhvr>
                                    </p:animEffect>
                                  </p:childTnLst>
                                </p:cTn>
                              </p:par>
                              <p:par>
                                <p:cTn id="250" presetID="12" presetClass="entr" presetSubtype="1" fill="hold" grpId="0" nodeType="withEffect">
                                  <p:stCondLst>
                                    <p:cond delay="0"/>
                                  </p:stCondLst>
                                  <p:childTnLst>
                                    <p:set>
                                      <p:cBhvr>
                                        <p:cTn id="251" dur="1" fill="hold">
                                          <p:stCondLst>
                                            <p:cond delay="0"/>
                                          </p:stCondLst>
                                        </p:cTn>
                                        <p:tgtEl>
                                          <p:spTgt spid="5664"/>
                                        </p:tgtEl>
                                        <p:attrNameLst>
                                          <p:attrName>style.visibility</p:attrName>
                                        </p:attrNameLst>
                                      </p:cBhvr>
                                      <p:to>
                                        <p:strVal val="visible"/>
                                      </p:to>
                                    </p:set>
                                    <p:animEffect transition="in" filter="slide(fromTop)">
                                      <p:cBhvr>
                                        <p:cTn id="252" dur="1000"/>
                                        <p:tgtEl>
                                          <p:spTgt spid="5664"/>
                                        </p:tgtEl>
                                      </p:cBhvr>
                                    </p:animEffect>
                                  </p:childTnLst>
                                </p:cTn>
                              </p:par>
                              <p:par>
                                <p:cTn id="253" presetID="12" presetClass="entr" presetSubtype="2" fill="hold" nodeType="withEffect">
                                  <p:stCondLst>
                                    <p:cond delay="0"/>
                                  </p:stCondLst>
                                  <p:childTnLst>
                                    <p:set>
                                      <p:cBhvr>
                                        <p:cTn id="254" dur="1" fill="hold">
                                          <p:stCondLst>
                                            <p:cond delay="0"/>
                                          </p:stCondLst>
                                        </p:cTn>
                                        <p:tgtEl>
                                          <p:spTgt spid="5555"/>
                                        </p:tgtEl>
                                        <p:attrNameLst>
                                          <p:attrName>style.visibility</p:attrName>
                                        </p:attrNameLst>
                                      </p:cBhvr>
                                      <p:to>
                                        <p:strVal val="visible"/>
                                      </p:to>
                                    </p:set>
                                    <p:animEffect transition="in" filter="slide(fromRight)">
                                      <p:cBhvr>
                                        <p:cTn id="255" dur="1000"/>
                                        <p:tgtEl>
                                          <p:spTgt spid="5555"/>
                                        </p:tgtEl>
                                      </p:cBhvr>
                                    </p:animEffect>
                                  </p:childTnLst>
                                </p:cTn>
                              </p:par>
                              <p:par>
                                <p:cTn id="256" presetID="12" presetClass="entr" presetSubtype="1" fill="hold" grpId="0" nodeType="withEffect">
                                  <p:stCondLst>
                                    <p:cond delay="0"/>
                                  </p:stCondLst>
                                  <p:childTnLst>
                                    <p:set>
                                      <p:cBhvr>
                                        <p:cTn id="257" dur="1" fill="hold">
                                          <p:stCondLst>
                                            <p:cond delay="0"/>
                                          </p:stCondLst>
                                        </p:cTn>
                                        <p:tgtEl>
                                          <p:spTgt spid="5665"/>
                                        </p:tgtEl>
                                        <p:attrNameLst>
                                          <p:attrName>style.visibility</p:attrName>
                                        </p:attrNameLst>
                                      </p:cBhvr>
                                      <p:to>
                                        <p:strVal val="visible"/>
                                      </p:to>
                                    </p:set>
                                    <p:animEffect transition="in" filter="slide(fromTop)">
                                      <p:cBhvr>
                                        <p:cTn id="258" dur="1000"/>
                                        <p:tgtEl>
                                          <p:spTgt spid="5665"/>
                                        </p:tgtEl>
                                      </p:cBhvr>
                                    </p:animEffect>
                                  </p:childTnLst>
                                </p:cTn>
                              </p:par>
                              <p:par>
                                <p:cTn id="259" presetID="12" presetClass="entr" presetSubtype="2" fill="hold" nodeType="withEffect">
                                  <p:stCondLst>
                                    <p:cond delay="0"/>
                                  </p:stCondLst>
                                  <p:childTnLst>
                                    <p:set>
                                      <p:cBhvr>
                                        <p:cTn id="260" dur="1" fill="hold">
                                          <p:stCondLst>
                                            <p:cond delay="0"/>
                                          </p:stCondLst>
                                        </p:cTn>
                                        <p:tgtEl>
                                          <p:spTgt spid="5573"/>
                                        </p:tgtEl>
                                        <p:attrNameLst>
                                          <p:attrName>style.visibility</p:attrName>
                                        </p:attrNameLst>
                                      </p:cBhvr>
                                      <p:to>
                                        <p:strVal val="visible"/>
                                      </p:to>
                                    </p:set>
                                    <p:animEffect transition="in" filter="slide(fromRight)">
                                      <p:cBhvr>
                                        <p:cTn id="261" dur="1000"/>
                                        <p:tgtEl>
                                          <p:spTgt spid="5573"/>
                                        </p:tgtEl>
                                      </p:cBhvr>
                                    </p:animEffect>
                                  </p:childTnLst>
                                </p:cTn>
                              </p:par>
                              <p:par>
                                <p:cTn id="262" presetID="12" presetClass="entr" presetSubtype="1" fill="hold" grpId="0" nodeType="withEffect">
                                  <p:stCondLst>
                                    <p:cond delay="0"/>
                                  </p:stCondLst>
                                  <p:childTnLst>
                                    <p:set>
                                      <p:cBhvr>
                                        <p:cTn id="263" dur="1" fill="hold">
                                          <p:stCondLst>
                                            <p:cond delay="0"/>
                                          </p:stCondLst>
                                        </p:cTn>
                                        <p:tgtEl>
                                          <p:spTgt spid="5666"/>
                                        </p:tgtEl>
                                        <p:attrNameLst>
                                          <p:attrName>style.visibility</p:attrName>
                                        </p:attrNameLst>
                                      </p:cBhvr>
                                      <p:to>
                                        <p:strVal val="visible"/>
                                      </p:to>
                                    </p:set>
                                    <p:animEffect transition="in" filter="slide(fromTop)">
                                      <p:cBhvr>
                                        <p:cTn id="264" dur="1000"/>
                                        <p:tgtEl>
                                          <p:spTgt spid="5666"/>
                                        </p:tgtEl>
                                      </p:cBhvr>
                                    </p:animEffect>
                                  </p:childTnLst>
                                </p:cTn>
                              </p:par>
                            </p:childTnLst>
                          </p:cTn>
                        </p:par>
                        <p:par>
                          <p:cTn id="265" fill="hold" nodeType="afterGroup">
                            <p:stCondLst>
                              <p:cond delay="2000"/>
                            </p:stCondLst>
                            <p:childTnLst>
                              <p:par>
                                <p:cTn id="266" presetID="22" presetClass="entr" presetSubtype="8" fill="hold" grpId="0" nodeType="afterEffect">
                                  <p:stCondLst>
                                    <p:cond delay="0"/>
                                  </p:stCondLst>
                                  <p:childTnLst>
                                    <p:set>
                                      <p:cBhvr>
                                        <p:cTn id="267" dur="1" fill="hold">
                                          <p:stCondLst>
                                            <p:cond delay="0"/>
                                          </p:stCondLst>
                                        </p:cTn>
                                        <p:tgtEl>
                                          <p:spTgt spid="5676"/>
                                        </p:tgtEl>
                                        <p:attrNameLst>
                                          <p:attrName>style.visibility</p:attrName>
                                        </p:attrNameLst>
                                      </p:cBhvr>
                                      <p:to>
                                        <p:strVal val="visible"/>
                                      </p:to>
                                    </p:set>
                                    <p:animEffect transition="in" filter="wipe(left)">
                                      <p:cBhvr>
                                        <p:cTn id="268" dur="500"/>
                                        <p:tgtEl>
                                          <p:spTgt spid="5676"/>
                                        </p:tgtEl>
                                      </p:cBhvr>
                                    </p:animEffect>
                                  </p:childTnLst>
                                </p:cTn>
                              </p:par>
                            </p:childTnLst>
                          </p:cTn>
                        </p:par>
                        <p:par>
                          <p:cTn id="269" fill="hold" nodeType="afterGroup">
                            <p:stCondLst>
                              <p:cond delay="2500"/>
                            </p:stCondLst>
                            <p:childTnLst>
                              <p:par>
                                <p:cTn id="270" presetID="22" presetClass="entr" presetSubtype="2" fill="hold" grpId="0" nodeType="afterEffect">
                                  <p:stCondLst>
                                    <p:cond delay="0"/>
                                  </p:stCondLst>
                                  <p:childTnLst>
                                    <p:set>
                                      <p:cBhvr>
                                        <p:cTn id="271" dur="1" fill="hold">
                                          <p:stCondLst>
                                            <p:cond delay="0"/>
                                          </p:stCondLst>
                                        </p:cTn>
                                        <p:tgtEl>
                                          <p:spTgt spid="5675"/>
                                        </p:tgtEl>
                                        <p:attrNameLst>
                                          <p:attrName>style.visibility</p:attrName>
                                        </p:attrNameLst>
                                      </p:cBhvr>
                                      <p:to>
                                        <p:strVal val="visible"/>
                                      </p:to>
                                    </p:set>
                                    <p:animEffect transition="in" filter="wipe(right)">
                                      <p:cBhvr>
                                        <p:cTn id="272" dur="500"/>
                                        <p:tgtEl>
                                          <p:spTgt spid="5675"/>
                                        </p:tgtEl>
                                      </p:cBhvr>
                                    </p:animEffect>
                                  </p:childTnLst>
                                </p:cTn>
                              </p:par>
                            </p:childTnLst>
                          </p:cTn>
                        </p:par>
                        <p:par>
                          <p:cTn id="273" fill="hold" nodeType="afterGroup">
                            <p:stCondLst>
                              <p:cond delay="3000"/>
                            </p:stCondLst>
                            <p:childTnLst>
                              <p:par>
                                <p:cTn id="274" presetID="22" presetClass="entr" presetSubtype="8" fill="hold" grpId="0" nodeType="afterEffect">
                                  <p:stCondLst>
                                    <p:cond delay="0"/>
                                  </p:stCondLst>
                                  <p:childTnLst>
                                    <p:set>
                                      <p:cBhvr>
                                        <p:cTn id="275" dur="1" fill="hold">
                                          <p:stCondLst>
                                            <p:cond delay="0"/>
                                          </p:stCondLst>
                                        </p:cTn>
                                        <p:tgtEl>
                                          <p:spTgt spid="5678"/>
                                        </p:tgtEl>
                                        <p:attrNameLst>
                                          <p:attrName>style.visibility</p:attrName>
                                        </p:attrNameLst>
                                      </p:cBhvr>
                                      <p:to>
                                        <p:strVal val="visible"/>
                                      </p:to>
                                    </p:set>
                                    <p:animEffect transition="in" filter="wipe(left)">
                                      <p:cBhvr>
                                        <p:cTn id="276" dur="500"/>
                                        <p:tgtEl>
                                          <p:spTgt spid="5678"/>
                                        </p:tgtEl>
                                      </p:cBhvr>
                                    </p:animEffect>
                                  </p:childTnLst>
                                </p:cTn>
                              </p:par>
                            </p:childTnLst>
                          </p:cTn>
                        </p:par>
                        <p:par>
                          <p:cTn id="277" fill="hold" nodeType="afterGroup">
                            <p:stCondLst>
                              <p:cond delay="3500"/>
                            </p:stCondLst>
                            <p:childTnLst>
                              <p:par>
                                <p:cTn id="278" presetID="22" presetClass="entr" presetSubtype="2" fill="hold" grpId="0" nodeType="afterEffect">
                                  <p:stCondLst>
                                    <p:cond delay="0"/>
                                  </p:stCondLst>
                                  <p:childTnLst>
                                    <p:set>
                                      <p:cBhvr>
                                        <p:cTn id="279" dur="1" fill="hold">
                                          <p:stCondLst>
                                            <p:cond delay="0"/>
                                          </p:stCondLst>
                                        </p:cTn>
                                        <p:tgtEl>
                                          <p:spTgt spid="5677"/>
                                        </p:tgtEl>
                                        <p:attrNameLst>
                                          <p:attrName>style.visibility</p:attrName>
                                        </p:attrNameLst>
                                      </p:cBhvr>
                                      <p:to>
                                        <p:strVal val="visible"/>
                                      </p:to>
                                    </p:set>
                                    <p:animEffect transition="in" filter="wipe(right)">
                                      <p:cBhvr>
                                        <p:cTn id="280" dur="500"/>
                                        <p:tgtEl>
                                          <p:spTgt spid="5677"/>
                                        </p:tgtEl>
                                      </p:cBhvr>
                                    </p:animEffec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2" presetClass="entr" presetSubtype="2" fill="hold" nodeType="clickEffect">
                                  <p:stCondLst>
                                    <p:cond delay="0"/>
                                  </p:stCondLst>
                                  <p:childTnLst>
                                    <p:set>
                                      <p:cBhvr>
                                        <p:cTn id="284" dur="1" fill="hold">
                                          <p:stCondLst>
                                            <p:cond delay="0"/>
                                          </p:stCondLst>
                                        </p:cTn>
                                        <p:tgtEl>
                                          <p:spTgt spid="5524"/>
                                        </p:tgtEl>
                                        <p:attrNameLst>
                                          <p:attrName>style.visibility</p:attrName>
                                        </p:attrNameLst>
                                      </p:cBhvr>
                                      <p:to>
                                        <p:strVal val="visible"/>
                                      </p:to>
                                    </p:set>
                                    <p:animEffect transition="in" filter="slide(fromRight)">
                                      <p:cBhvr>
                                        <p:cTn id="285" dur="1000"/>
                                        <p:tgtEl>
                                          <p:spTgt spid="5524"/>
                                        </p:tgtEl>
                                      </p:cBhvr>
                                    </p:animEffect>
                                  </p:childTnLst>
                                </p:cTn>
                              </p:par>
                            </p:childTnLst>
                          </p:cTn>
                        </p:par>
                        <p:par>
                          <p:cTn id="286" fill="hold" nodeType="afterGroup">
                            <p:stCondLst>
                              <p:cond delay="1000"/>
                            </p:stCondLst>
                            <p:childTnLst>
                              <p:par>
                                <p:cTn id="287" presetID="12" presetClass="entr" presetSubtype="2" fill="hold" nodeType="afterEffect">
                                  <p:stCondLst>
                                    <p:cond delay="0"/>
                                  </p:stCondLst>
                                  <p:childTnLst>
                                    <p:set>
                                      <p:cBhvr>
                                        <p:cTn id="288" dur="1" fill="hold">
                                          <p:stCondLst>
                                            <p:cond delay="0"/>
                                          </p:stCondLst>
                                        </p:cTn>
                                        <p:tgtEl>
                                          <p:spTgt spid="5591"/>
                                        </p:tgtEl>
                                        <p:attrNameLst>
                                          <p:attrName>style.visibility</p:attrName>
                                        </p:attrNameLst>
                                      </p:cBhvr>
                                      <p:to>
                                        <p:strVal val="visible"/>
                                      </p:to>
                                    </p:set>
                                    <p:animEffect transition="in" filter="slide(fromRight)">
                                      <p:cBhvr>
                                        <p:cTn id="289" dur="1000"/>
                                        <p:tgtEl>
                                          <p:spTgt spid="5591"/>
                                        </p:tgtEl>
                                      </p:cBhvr>
                                    </p:animEffect>
                                  </p:childTnLst>
                                </p:cTn>
                              </p:par>
                              <p:par>
                                <p:cTn id="290" presetID="12" presetClass="entr" presetSubtype="1" fill="hold" grpId="0" nodeType="withEffect">
                                  <p:stCondLst>
                                    <p:cond delay="0"/>
                                  </p:stCondLst>
                                  <p:childTnLst>
                                    <p:set>
                                      <p:cBhvr>
                                        <p:cTn id="291" dur="1" fill="hold">
                                          <p:stCondLst>
                                            <p:cond delay="0"/>
                                          </p:stCondLst>
                                        </p:cTn>
                                        <p:tgtEl>
                                          <p:spTgt spid="5667"/>
                                        </p:tgtEl>
                                        <p:attrNameLst>
                                          <p:attrName>style.visibility</p:attrName>
                                        </p:attrNameLst>
                                      </p:cBhvr>
                                      <p:to>
                                        <p:strVal val="visible"/>
                                      </p:to>
                                    </p:set>
                                    <p:animEffect transition="in" filter="slide(fromTop)">
                                      <p:cBhvr>
                                        <p:cTn id="292" dur="1000"/>
                                        <p:tgtEl>
                                          <p:spTgt spid="56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p:bldP spid="5189" grpId="0" animBg="1"/>
      <p:bldP spid="5190" grpId="0" animBg="1"/>
      <p:bldP spid="5227" grpId="0" animBg="1"/>
      <p:bldP spid="5228" grpId="0" animBg="1"/>
      <p:bldP spid="5229" grpId="0" animBg="1"/>
      <p:bldP spid="5230" grpId="0" animBg="1"/>
      <p:bldP spid="5230" grpId="1" animBg="1"/>
      <p:bldP spid="5231" grpId="0" animBg="1"/>
      <p:bldP spid="5232" grpId="0" animBg="1"/>
      <p:bldP spid="5234" grpId="0" animBg="1"/>
      <p:bldP spid="5235" grpId="0" animBg="1"/>
      <p:bldP spid="5604" grpId="0" animBg="1"/>
      <p:bldP spid="5605" grpId="0" animBg="1"/>
      <p:bldP spid="5606" grpId="0" animBg="1"/>
      <p:bldP spid="5620" grpId="0" animBg="1"/>
      <p:bldP spid="5621" grpId="0" animBg="1"/>
      <p:bldP spid="5622" grpId="0" animBg="1"/>
      <p:bldP spid="5623" grpId="0" animBg="1"/>
      <p:bldP spid="5624" grpId="0" animBg="1"/>
      <p:bldP spid="5625" grpId="0" animBg="1"/>
      <p:bldP spid="5626" grpId="0" animBg="1"/>
      <p:bldP spid="5627" grpId="0" animBg="1"/>
      <p:bldP spid="5628" grpId="0" animBg="1"/>
      <p:bldP spid="5629" grpId="0" animBg="1"/>
      <p:bldP spid="5630" grpId="0" animBg="1"/>
      <p:bldP spid="5631" grpId="0" animBg="1"/>
      <p:bldP spid="5652" grpId="0" animBg="1"/>
      <p:bldP spid="5653" grpId="0" animBg="1"/>
      <p:bldP spid="5654" grpId="0" animBg="1"/>
      <p:bldP spid="5655" grpId="0" animBg="1"/>
      <p:bldP spid="5656" grpId="0" animBg="1"/>
      <p:bldP spid="5657" grpId="0" animBg="1"/>
      <p:bldP spid="5658" grpId="0" animBg="1"/>
      <p:bldP spid="5659" grpId="0" animBg="1"/>
      <p:bldP spid="5660" grpId="0" animBg="1"/>
      <p:bldP spid="5661" grpId="1" animBg="1"/>
      <p:bldP spid="5662" grpId="0" animBg="1"/>
      <p:bldP spid="5663" grpId="0" animBg="1"/>
      <p:bldP spid="5664" grpId="0" animBg="1"/>
      <p:bldP spid="5665" grpId="0" animBg="1"/>
      <p:bldP spid="5666" grpId="0" animBg="1"/>
      <p:bldP spid="5667" grpId="0" animBg="1"/>
      <p:bldP spid="5668" grpId="0" animBg="1"/>
      <p:bldP spid="5670" grpId="0" animBg="1"/>
      <p:bldP spid="5671" grpId="0" animBg="1"/>
      <p:bldP spid="5671" grpId="1" animBg="1"/>
      <p:bldP spid="5672" grpId="0" animBg="1"/>
      <p:bldP spid="5672" grpId="1" animBg="1"/>
      <p:bldP spid="5673" grpId="0" animBg="1"/>
      <p:bldP spid="5673" grpId="1" animBg="1"/>
      <p:bldP spid="5674" grpId="0" animBg="1"/>
      <p:bldP spid="5674" grpId="1" animBg="1"/>
      <p:bldP spid="5675" grpId="0" animBg="1"/>
      <p:bldP spid="5676" grpId="0" animBg="1"/>
      <p:bldP spid="5677" grpId="0" animBg="1"/>
      <p:bldP spid="567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33" name="Picture 85" descr="Afermath"/>
          <p:cNvPicPr>
            <a:picLocks noChangeAspect="1" noChangeArrowheads="1"/>
          </p:cNvPicPr>
          <p:nvPr/>
        </p:nvPicPr>
        <p:blipFill>
          <a:blip r:embed="rId6">
            <a:extLst>
              <a:ext uri="{28A0092B-C50C-407E-A947-70E740481C1C}">
                <a14:useLocalDpi xmlns:a14="http://schemas.microsoft.com/office/drawing/2010/main" val="0"/>
              </a:ext>
            </a:extLst>
          </a:blip>
          <a:srcRect l="13715" t="14513" r="29204" b="37814"/>
          <a:stretch>
            <a:fillRect/>
          </a:stretch>
        </p:blipFill>
        <p:spPr bwMode="auto">
          <a:xfrm>
            <a:off x="3522663" y="0"/>
            <a:ext cx="5621337" cy="284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093" name="Freeform 45"/>
          <p:cNvSpPr>
            <a:spLocks/>
          </p:cNvSpPr>
          <p:nvPr/>
        </p:nvSpPr>
        <p:spPr bwMode="auto">
          <a:xfrm>
            <a:off x="1311275" y="409575"/>
            <a:ext cx="1976438" cy="2805113"/>
          </a:xfrm>
          <a:custGeom>
            <a:avLst/>
            <a:gdLst>
              <a:gd name="T0" fmla="*/ 394 w 1245"/>
              <a:gd name="T1" fmla="*/ 13 h 1767"/>
              <a:gd name="T2" fmla="*/ 659 w 1245"/>
              <a:gd name="T3" fmla="*/ 74 h 1767"/>
              <a:gd name="T4" fmla="*/ 675 w 1245"/>
              <a:gd name="T5" fmla="*/ 156 h 1767"/>
              <a:gd name="T6" fmla="*/ 685 w 1245"/>
              <a:gd name="T7" fmla="*/ 330 h 1767"/>
              <a:gd name="T8" fmla="*/ 741 w 1245"/>
              <a:gd name="T9" fmla="*/ 432 h 1767"/>
              <a:gd name="T10" fmla="*/ 691 w 1245"/>
              <a:gd name="T11" fmla="*/ 628 h 1767"/>
              <a:gd name="T12" fmla="*/ 631 w 1245"/>
              <a:gd name="T13" fmla="*/ 714 h 1767"/>
              <a:gd name="T14" fmla="*/ 503 w 1245"/>
              <a:gd name="T15" fmla="*/ 824 h 1767"/>
              <a:gd name="T16" fmla="*/ 483 w 1245"/>
              <a:gd name="T17" fmla="*/ 932 h 1767"/>
              <a:gd name="T18" fmla="*/ 545 w 1245"/>
              <a:gd name="T19" fmla="*/ 1136 h 1767"/>
              <a:gd name="T20" fmla="*/ 561 w 1245"/>
              <a:gd name="T21" fmla="*/ 1256 h 1767"/>
              <a:gd name="T22" fmla="*/ 695 w 1245"/>
              <a:gd name="T23" fmla="*/ 1364 h 1767"/>
              <a:gd name="T24" fmla="*/ 625 w 1245"/>
              <a:gd name="T25" fmla="*/ 1280 h 1767"/>
              <a:gd name="T26" fmla="*/ 681 w 1245"/>
              <a:gd name="T27" fmla="*/ 1292 h 1767"/>
              <a:gd name="T28" fmla="*/ 747 w 1245"/>
              <a:gd name="T29" fmla="*/ 1242 h 1767"/>
              <a:gd name="T30" fmla="*/ 905 w 1245"/>
              <a:gd name="T31" fmla="*/ 1302 h 1767"/>
              <a:gd name="T32" fmla="*/ 941 w 1245"/>
              <a:gd name="T33" fmla="*/ 1412 h 1767"/>
              <a:gd name="T34" fmla="*/ 965 w 1245"/>
              <a:gd name="T35" fmla="*/ 1338 h 1767"/>
              <a:gd name="T36" fmla="*/ 1093 w 1245"/>
              <a:gd name="T37" fmla="*/ 1348 h 1767"/>
              <a:gd name="T38" fmla="*/ 1173 w 1245"/>
              <a:gd name="T39" fmla="*/ 1416 h 1767"/>
              <a:gd name="T40" fmla="*/ 1061 w 1245"/>
              <a:gd name="T41" fmla="*/ 1414 h 1767"/>
              <a:gd name="T42" fmla="*/ 1137 w 1245"/>
              <a:gd name="T43" fmla="*/ 1542 h 1767"/>
              <a:gd name="T44" fmla="*/ 1189 w 1245"/>
              <a:gd name="T45" fmla="*/ 1600 h 1767"/>
              <a:gd name="T46" fmla="*/ 1209 w 1245"/>
              <a:gd name="T47" fmla="*/ 1754 h 1767"/>
              <a:gd name="T48" fmla="*/ 1141 w 1245"/>
              <a:gd name="T49" fmla="*/ 1672 h 1767"/>
              <a:gd name="T50" fmla="*/ 1149 w 1245"/>
              <a:gd name="T51" fmla="*/ 1632 h 1767"/>
              <a:gd name="T52" fmla="*/ 1093 w 1245"/>
              <a:gd name="T53" fmla="*/ 1648 h 1767"/>
              <a:gd name="T54" fmla="*/ 993 w 1245"/>
              <a:gd name="T55" fmla="*/ 1600 h 1767"/>
              <a:gd name="T56" fmla="*/ 953 w 1245"/>
              <a:gd name="T57" fmla="*/ 1494 h 1767"/>
              <a:gd name="T58" fmla="*/ 763 w 1245"/>
              <a:gd name="T59" fmla="*/ 1356 h 1767"/>
              <a:gd name="T60" fmla="*/ 799 w 1245"/>
              <a:gd name="T61" fmla="*/ 1464 h 1767"/>
              <a:gd name="T62" fmla="*/ 755 w 1245"/>
              <a:gd name="T63" fmla="*/ 1502 h 1767"/>
              <a:gd name="T64" fmla="*/ 639 w 1245"/>
              <a:gd name="T65" fmla="*/ 1400 h 1767"/>
              <a:gd name="T66" fmla="*/ 485 w 1245"/>
              <a:gd name="T67" fmla="*/ 1378 h 1767"/>
              <a:gd name="T68" fmla="*/ 445 w 1245"/>
              <a:gd name="T69" fmla="*/ 1442 h 1767"/>
              <a:gd name="T70" fmla="*/ 371 w 1245"/>
              <a:gd name="T71" fmla="*/ 1446 h 1767"/>
              <a:gd name="T72" fmla="*/ 319 w 1245"/>
              <a:gd name="T73" fmla="*/ 1428 h 1767"/>
              <a:gd name="T74" fmla="*/ 285 w 1245"/>
              <a:gd name="T75" fmla="*/ 1366 h 1767"/>
              <a:gd name="T76" fmla="*/ 265 w 1245"/>
              <a:gd name="T77" fmla="*/ 1250 h 1767"/>
              <a:gd name="T78" fmla="*/ 263 w 1245"/>
              <a:gd name="T79" fmla="*/ 1114 h 1767"/>
              <a:gd name="T80" fmla="*/ 233 w 1245"/>
              <a:gd name="T81" fmla="*/ 1224 h 1767"/>
              <a:gd name="T82" fmla="*/ 149 w 1245"/>
              <a:gd name="T83" fmla="*/ 1134 h 1767"/>
              <a:gd name="T84" fmla="*/ 79 w 1245"/>
              <a:gd name="T85" fmla="*/ 988 h 1767"/>
              <a:gd name="T86" fmla="*/ 45 w 1245"/>
              <a:gd name="T87" fmla="*/ 878 h 1767"/>
              <a:gd name="T88" fmla="*/ 37 w 1245"/>
              <a:gd name="T89" fmla="*/ 790 h 1767"/>
              <a:gd name="T90" fmla="*/ 5 w 1245"/>
              <a:gd name="T91" fmla="*/ 676 h 1767"/>
              <a:gd name="T92" fmla="*/ 57 w 1245"/>
              <a:gd name="T93" fmla="*/ 698 h 1767"/>
              <a:gd name="T94" fmla="*/ 141 w 1245"/>
              <a:gd name="T95" fmla="*/ 748 h 1767"/>
              <a:gd name="T96" fmla="*/ 167 w 1245"/>
              <a:gd name="T97" fmla="*/ 672 h 1767"/>
              <a:gd name="T98" fmla="*/ 167 w 1245"/>
              <a:gd name="T99" fmla="*/ 550 h 1767"/>
              <a:gd name="T100" fmla="*/ 199 w 1245"/>
              <a:gd name="T101" fmla="*/ 350 h 1767"/>
              <a:gd name="T102" fmla="*/ 187 w 1245"/>
              <a:gd name="T103" fmla="*/ 250 h 1767"/>
              <a:gd name="T104" fmla="*/ 215 w 1245"/>
              <a:gd name="T105" fmla="*/ 164 h 1767"/>
              <a:gd name="T106" fmla="*/ 281 w 1245"/>
              <a:gd name="T107" fmla="*/ 36 h 1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45" h="1767">
                <a:moveTo>
                  <a:pt x="305" y="4"/>
                </a:moveTo>
                <a:cubicBezTo>
                  <a:pt x="313" y="3"/>
                  <a:pt x="316" y="31"/>
                  <a:pt x="331" y="32"/>
                </a:cubicBezTo>
                <a:cubicBezTo>
                  <a:pt x="346" y="33"/>
                  <a:pt x="354" y="0"/>
                  <a:pt x="394" y="13"/>
                </a:cubicBezTo>
                <a:cubicBezTo>
                  <a:pt x="434" y="26"/>
                  <a:pt x="536" y="91"/>
                  <a:pt x="573" y="108"/>
                </a:cubicBezTo>
                <a:cubicBezTo>
                  <a:pt x="610" y="125"/>
                  <a:pt x="603" y="120"/>
                  <a:pt x="617" y="114"/>
                </a:cubicBezTo>
                <a:cubicBezTo>
                  <a:pt x="631" y="108"/>
                  <a:pt x="650" y="87"/>
                  <a:pt x="659" y="74"/>
                </a:cubicBezTo>
                <a:cubicBezTo>
                  <a:pt x="668" y="61"/>
                  <a:pt x="663" y="32"/>
                  <a:pt x="673" y="38"/>
                </a:cubicBezTo>
                <a:cubicBezTo>
                  <a:pt x="683" y="44"/>
                  <a:pt x="719" y="90"/>
                  <a:pt x="719" y="110"/>
                </a:cubicBezTo>
                <a:cubicBezTo>
                  <a:pt x="719" y="130"/>
                  <a:pt x="682" y="132"/>
                  <a:pt x="675" y="156"/>
                </a:cubicBezTo>
                <a:cubicBezTo>
                  <a:pt x="668" y="180"/>
                  <a:pt x="674" y="230"/>
                  <a:pt x="675" y="254"/>
                </a:cubicBezTo>
                <a:cubicBezTo>
                  <a:pt x="676" y="278"/>
                  <a:pt x="677" y="287"/>
                  <a:pt x="679" y="300"/>
                </a:cubicBezTo>
                <a:cubicBezTo>
                  <a:pt x="681" y="313"/>
                  <a:pt x="682" y="317"/>
                  <a:pt x="685" y="330"/>
                </a:cubicBezTo>
                <a:cubicBezTo>
                  <a:pt x="688" y="343"/>
                  <a:pt x="685" y="371"/>
                  <a:pt x="695" y="380"/>
                </a:cubicBezTo>
                <a:cubicBezTo>
                  <a:pt x="705" y="389"/>
                  <a:pt x="735" y="377"/>
                  <a:pt x="743" y="386"/>
                </a:cubicBezTo>
                <a:cubicBezTo>
                  <a:pt x="751" y="395"/>
                  <a:pt x="736" y="423"/>
                  <a:pt x="741" y="432"/>
                </a:cubicBezTo>
                <a:cubicBezTo>
                  <a:pt x="746" y="441"/>
                  <a:pt x="768" y="432"/>
                  <a:pt x="771" y="442"/>
                </a:cubicBezTo>
                <a:cubicBezTo>
                  <a:pt x="774" y="452"/>
                  <a:pt x="774" y="459"/>
                  <a:pt x="761" y="490"/>
                </a:cubicBezTo>
                <a:cubicBezTo>
                  <a:pt x="748" y="521"/>
                  <a:pt x="703" y="596"/>
                  <a:pt x="691" y="628"/>
                </a:cubicBezTo>
                <a:cubicBezTo>
                  <a:pt x="679" y="660"/>
                  <a:pt x="694" y="669"/>
                  <a:pt x="687" y="684"/>
                </a:cubicBezTo>
                <a:cubicBezTo>
                  <a:pt x="680" y="699"/>
                  <a:pt x="660" y="713"/>
                  <a:pt x="651" y="718"/>
                </a:cubicBezTo>
                <a:cubicBezTo>
                  <a:pt x="642" y="723"/>
                  <a:pt x="648" y="709"/>
                  <a:pt x="631" y="714"/>
                </a:cubicBezTo>
                <a:cubicBezTo>
                  <a:pt x="614" y="719"/>
                  <a:pt x="568" y="735"/>
                  <a:pt x="549" y="748"/>
                </a:cubicBezTo>
                <a:cubicBezTo>
                  <a:pt x="530" y="761"/>
                  <a:pt x="523" y="777"/>
                  <a:pt x="515" y="790"/>
                </a:cubicBezTo>
                <a:cubicBezTo>
                  <a:pt x="507" y="803"/>
                  <a:pt x="500" y="815"/>
                  <a:pt x="503" y="824"/>
                </a:cubicBezTo>
                <a:cubicBezTo>
                  <a:pt x="506" y="833"/>
                  <a:pt x="533" y="829"/>
                  <a:pt x="531" y="842"/>
                </a:cubicBezTo>
                <a:cubicBezTo>
                  <a:pt x="529" y="855"/>
                  <a:pt x="499" y="887"/>
                  <a:pt x="491" y="902"/>
                </a:cubicBezTo>
                <a:cubicBezTo>
                  <a:pt x="483" y="917"/>
                  <a:pt x="489" y="922"/>
                  <a:pt x="483" y="932"/>
                </a:cubicBezTo>
                <a:cubicBezTo>
                  <a:pt x="477" y="942"/>
                  <a:pt x="455" y="950"/>
                  <a:pt x="455" y="962"/>
                </a:cubicBezTo>
                <a:cubicBezTo>
                  <a:pt x="455" y="974"/>
                  <a:pt x="466" y="977"/>
                  <a:pt x="481" y="1006"/>
                </a:cubicBezTo>
                <a:cubicBezTo>
                  <a:pt x="496" y="1035"/>
                  <a:pt x="538" y="1113"/>
                  <a:pt x="545" y="1136"/>
                </a:cubicBezTo>
                <a:cubicBezTo>
                  <a:pt x="552" y="1159"/>
                  <a:pt x="525" y="1132"/>
                  <a:pt x="523" y="1146"/>
                </a:cubicBezTo>
                <a:cubicBezTo>
                  <a:pt x="521" y="1160"/>
                  <a:pt x="525" y="1200"/>
                  <a:pt x="531" y="1218"/>
                </a:cubicBezTo>
                <a:cubicBezTo>
                  <a:pt x="537" y="1236"/>
                  <a:pt x="556" y="1243"/>
                  <a:pt x="561" y="1256"/>
                </a:cubicBezTo>
                <a:cubicBezTo>
                  <a:pt x="566" y="1269"/>
                  <a:pt x="556" y="1285"/>
                  <a:pt x="561" y="1296"/>
                </a:cubicBezTo>
                <a:cubicBezTo>
                  <a:pt x="566" y="1307"/>
                  <a:pt x="567" y="1311"/>
                  <a:pt x="589" y="1322"/>
                </a:cubicBezTo>
                <a:cubicBezTo>
                  <a:pt x="611" y="1333"/>
                  <a:pt x="684" y="1364"/>
                  <a:pt x="695" y="1364"/>
                </a:cubicBezTo>
                <a:cubicBezTo>
                  <a:pt x="706" y="1364"/>
                  <a:pt x="669" y="1339"/>
                  <a:pt x="653" y="1324"/>
                </a:cubicBezTo>
                <a:cubicBezTo>
                  <a:pt x="637" y="1309"/>
                  <a:pt x="606" y="1281"/>
                  <a:pt x="601" y="1274"/>
                </a:cubicBezTo>
                <a:cubicBezTo>
                  <a:pt x="596" y="1267"/>
                  <a:pt x="607" y="1269"/>
                  <a:pt x="625" y="1280"/>
                </a:cubicBezTo>
                <a:cubicBezTo>
                  <a:pt x="643" y="1291"/>
                  <a:pt x="693" y="1335"/>
                  <a:pt x="707" y="1342"/>
                </a:cubicBezTo>
                <a:cubicBezTo>
                  <a:pt x="721" y="1349"/>
                  <a:pt x="715" y="1328"/>
                  <a:pt x="711" y="1320"/>
                </a:cubicBezTo>
                <a:cubicBezTo>
                  <a:pt x="707" y="1312"/>
                  <a:pt x="684" y="1301"/>
                  <a:pt x="681" y="1292"/>
                </a:cubicBezTo>
                <a:cubicBezTo>
                  <a:pt x="678" y="1283"/>
                  <a:pt x="689" y="1266"/>
                  <a:pt x="695" y="1268"/>
                </a:cubicBezTo>
                <a:cubicBezTo>
                  <a:pt x="701" y="1270"/>
                  <a:pt x="708" y="1308"/>
                  <a:pt x="717" y="1304"/>
                </a:cubicBezTo>
                <a:cubicBezTo>
                  <a:pt x="726" y="1300"/>
                  <a:pt x="729" y="1252"/>
                  <a:pt x="747" y="1242"/>
                </a:cubicBezTo>
                <a:cubicBezTo>
                  <a:pt x="765" y="1232"/>
                  <a:pt x="802" y="1243"/>
                  <a:pt x="823" y="1246"/>
                </a:cubicBezTo>
                <a:cubicBezTo>
                  <a:pt x="844" y="1249"/>
                  <a:pt x="859" y="1249"/>
                  <a:pt x="873" y="1258"/>
                </a:cubicBezTo>
                <a:cubicBezTo>
                  <a:pt x="887" y="1267"/>
                  <a:pt x="896" y="1288"/>
                  <a:pt x="905" y="1302"/>
                </a:cubicBezTo>
                <a:cubicBezTo>
                  <a:pt x="914" y="1316"/>
                  <a:pt x="925" y="1330"/>
                  <a:pt x="927" y="1344"/>
                </a:cubicBezTo>
                <a:cubicBezTo>
                  <a:pt x="929" y="1358"/>
                  <a:pt x="915" y="1377"/>
                  <a:pt x="917" y="1388"/>
                </a:cubicBezTo>
                <a:cubicBezTo>
                  <a:pt x="919" y="1399"/>
                  <a:pt x="929" y="1410"/>
                  <a:pt x="941" y="1412"/>
                </a:cubicBezTo>
                <a:cubicBezTo>
                  <a:pt x="953" y="1414"/>
                  <a:pt x="978" y="1409"/>
                  <a:pt x="987" y="1402"/>
                </a:cubicBezTo>
                <a:cubicBezTo>
                  <a:pt x="996" y="1395"/>
                  <a:pt x="997" y="1379"/>
                  <a:pt x="993" y="1368"/>
                </a:cubicBezTo>
                <a:cubicBezTo>
                  <a:pt x="989" y="1357"/>
                  <a:pt x="965" y="1347"/>
                  <a:pt x="965" y="1338"/>
                </a:cubicBezTo>
                <a:cubicBezTo>
                  <a:pt x="965" y="1329"/>
                  <a:pt x="985" y="1312"/>
                  <a:pt x="995" y="1314"/>
                </a:cubicBezTo>
                <a:lnTo>
                  <a:pt x="1027" y="1352"/>
                </a:lnTo>
                <a:lnTo>
                  <a:pt x="1093" y="1348"/>
                </a:lnTo>
                <a:lnTo>
                  <a:pt x="1133" y="1378"/>
                </a:lnTo>
                <a:lnTo>
                  <a:pt x="1173" y="1400"/>
                </a:lnTo>
                <a:cubicBezTo>
                  <a:pt x="1180" y="1406"/>
                  <a:pt x="1177" y="1414"/>
                  <a:pt x="1173" y="1416"/>
                </a:cubicBezTo>
                <a:cubicBezTo>
                  <a:pt x="1169" y="1418"/>
                  <a:pt x="1159" y="1412"/>
                  <a:pt x="1151" y="1414"/>
                </a:cubicBezTo>
                <a:cubicBezTo>
                  <a:pt x="1143" y="1416"/>
                  <a:pt x="1140" y="1426"/>
                  <a:pt x="1125" y="1426"/>
                </a:cubicBezTo>
                <a:cubicBezTo>
                  <a:pt x="1110" y="1426"/>
                  <a:pt x="1073" y="1411"/>
                  <a:pt x="1061" y="1414"/>
                </a:cubicBezTo>
                <a:cubicBezTo>
                  <a:pt x="1049" y="1417"/>
                  <a:pt x="1045" y="1432"/>
                  <a:pt x="1051" y="1446"/>
                </a:cubicBezTo>
                <a:cubicBezTo>
                  <a:pt x="1057" y="1460"/>
                  <a:pt x="1085" y="1480"/>
                  <a:pt x="1099" y="1496"/>
                </a:cubicBezTo>
                <a:cubicBezTo>
                  <a:pt x="1113" y="1512"/>
                  <a:pt x="1134" y="1525"/>
                  <a:pt x="1137" y="1542"/>
                </a:cubicBezTo>
                <a:cubicBezTo>
                  <a:pt x="1140" y="1559"/>
                  <a:pt x="1114" y="1593"/>
                  <a:pt x="1117" y="1600"/>
                </a:cubicBezTo>
                <a:cubicBezTo>
                  <a:pt x="1120" y="1607"/>
                  <a:pt x="1145" y="1582"/>
                  <a:pt x="1157" y="1582"/>
                </a:cubicBezTo>
                <a:cubicBezTo>
                  <a:pt x="1169" y="1582"/>
                  <a:pt x="1175" y="1596"/>
                  <a:pt x="1189" y="1600"/>
                </a:cubicBezTo>
                <a:cubicBezTo>
                  <a:pt x="1203" y="1604"/>
                  <a:pt x="1233" y="1596"/>
                  <a:pt x="1239" y="1604"/>
                </a:cubicBezTo>
                <a:cubicBezTo>
                  <a:pt x="1245" y="1612"/>
                  <a:pt x="1228" y="1625"/>
                  <a:pt x="1223" y="1650"/>
                </a:cubicBezTo>
                <a:cubicBezTo>
                  <a:pt x="1218" y="1675"/>
                  <a:pt x="1218" y="1741"/>
                  <a:pt x="1209" y="1754"/>
                </a:cubicBezTo>
                <a:cubicBezTo>
                  <a:pt x="1200" y="1767"/>
                  <a:pt x="1178" y="1736"/>
                  <a:pt x="1167" y="1730"/>
                </a:cubicBezTo>
                <a:cubicBezTo>
                  <a:pt x="1156" y="1724"/>
                  <a:pt x="1145" y="1726"/>
                  <a:pt x="1141" y="1716"/>
                </a:cubicBezTo>
                <a:cubicBezTo>
                  <a:pt x="1137" y="1706"/>
                  <a:pt x="1135" y="1681"/>
                  <a:pt x="1141" y="1672"/>
                </a:cubicBezTo>
                <a:cubicBezTo>
                  <a:pt x="1147" y="1663"/>
                  <a:pt x="1170" y="1665"/>
                  <a:pt x="1177" y="1658"/>
                </a:cubicBezTo>
                <a:cubicBezTo>
                  <a:pt x="1184" y="1651"/>
                  <a:pt x="1188" y="1634"/>
                  <a:pt x="1183" y="1630"/>
                </a:cubicBezTo>
                <a:cubicBezTo>
                  <a:pt x="1178" y="1626"/>
                  <a:pt x="1157" y="1628"/>
                  <a:pt x="1149" y="1632"/>
                </a:cubicBezTo>
                <a:cubicBezTo>
                  <a:pt x="1141" y="1636"/>
                  <a:pt x="1143" y="1651"/>
                  <a:pt x="1137" y="1656"/>
                </a:cubicBezTo>
                <a:cubicBezTo>
                  <a:pt x="1131" y="1661"/>
                  <a:pt x="1120" y="1663"/>
                  <a:pt x="1113" y="1662"/>
                </a:cubicBezTo>
                <a:cubicBezTo>
                  <a:pt x="1106" y="1661"/>
                  <a:pt x="1102" y="1651"/>
                  <a:pt x="1093" y="1648"/>
                </a:cubicBezTo>
                <a:cubicBezTo>
                  <a:pt x="1084" y="1645"/>
                  <a:pt x="1070" y="1649"/>
                  <a:pt x="1059" y="1642"/>
                </a:cubicBezTo>
                <a:cubicBezTo>
                  <a:pt x="1048" y="1635"/>
                  <a:pt x="1036" y="1611"/>
                  <a:pt x="1025" y="1604"/>
                </a:cubicBezTo>
                <a:cubicBezTo>
                  <a:pt x="1014" y="1597"/>
                  <a:pt x="998" y="1606"/>
                  <a:pt x="993" y="1600"/>
                </a:cubicBezTo>
                <a:cubicBezTo>
                  <a:pt x="988" y="1594"/>
                  <a:pt x="1001" y="1577"/>
                  <a:pt x="997" y="1566"/>
                </a:cubicBezTo>
                <a:cubicBezTo>
                  <a:pt x="993" y="1555"/>
                  <a:pt x="974" y="1544"/>
                  <a:pt x="967" y="1532"/>
                </a:cubicBezTo>
                <a:cubicBezTo>
                  <a:pt x="960" y="1520"/>
                  <a:pt x="966" y="1505"/>
                  <a:pt x="953" y="1494"/>
                </a:cubicBezTo>
                <a:cubicBezTo>
                  <a:pt x="940" y="1483"/>
                  <a:pt x="908" y="1481"/>
                  <a:pt x="891" y="1466"/>
                </a:cubicBezTo>
                <a:cubicBezTo>
                  <a:pt x="874" y="1451"/>
                  <a:pt x="870" y="1420"/>
                  <a:pt x="849" y="1402"/>
                </a:cubicBezTo>
                <a:cubicBezTo>
                  <a:pt x="828" y="1384"/>
                  <a:pt x="776" y="1356"/>
                  <a:pt x="763" y="1356"/>
                </a:cubicBezTo>
                <a:cubicBezTo>
                  <a:pt x="750" y="1356"/>
                  <a:pt x="770" y="1387"/>
                  <a:pt x="771" y="1400"/>
                </a:cubicBezTo>
                <a:cubicBezTo>
                  <a:pt x="772" y="1413"/>
                  <a:pt x="766" y="1421"/>
                  <a:pt x="771" y="1432"/>
                </a:cubicBezTo>
                <a:cubicBezTo>
                  <a:pt x="776" y="1443"/>
                  <a:pt x="791" y="1444"/>
                  <a:pt x="799" y="1464"/>
                </a:cubicBezTo>
                <a:cubicBezTo>
                  <a:pt x="807" y="1484"/>
                  <a:pt x="823" y="1534"/>
                  <a:pt x="819" y="1550"/>
                </a:cubicBezTo>
                <a:cubicBezTo>
                  <a:pt x="815" y="1566"/>
                  <a:pt x="786" y="1568"/>
                  <a:pt x="775" y="1560"/>
                </a:cubicBezTo>
                <a:cubicBezTo>
                  <a:pt x="764" y="1552"/>
                  <a:pt x="763" y="1519"/>
                  <a:pt x="755" y="1502"/>
                </a:cubicBezTo>
                <a:cubicBezTo>
                  <a:pt x="747" y="1485"/>
                  <a:pt x="737" y="1469"/>
                  <a:pt x="725" y="1460"/>
                </a:cubicBezTo>
                <a:cubicBezTo>
                  <a:pt x="713" y="1451"/>
                  <a:pt x="697" y="1456"/>
                  <a:pt x="683" y="1446"/>
                </a:cubicBezTo>
                <a:cubicBezTo>
                  <a:pt x="669" y="1436"/>
                  <a:pt x="659" y="1416"/>
                  <a:pt x="639" y="1400"/>
                </a:cubicBezTo>
                <a:cubicBezTo>
                  <a:pt x="619" y="1384"/>
                  <a:pt x="581" y="1357"/>
                  <a:pt x="563" y="1352"/>
                </a:cubicBezTo>
                <a:cubicBezTo>
                  <a:pt x="545" y="1347"/>
                  <a:pt x="542" y="1368"/>
                  <a:pt x="529" y="1372"/>
                </a:cubicBezTo>
                <a:cubicBezTo>
                  <a:pt x="516" y="1376"/>
                  <a:pt x="495" y="1373"/>
                  <a:pt x="485" y="1378"/>
                </a:cubicBezTo>
                <a:cubicBezTo>
                  <a:pt x="475" y="1383"/>
                  <a:pt x="470" y="1396"/>
                  <a:pt x="469" y="1404"/>
                </a:cubicBezTo>
                <a:cubicBezTo>
                  <a:pt x="468" y="1412"/>
                  <a:pt x="485" y="1420"/>
                  <a:pt x="481" y="1426"/>
                </a:cubicBezTo>
                <a:cubicBezTo>
                  <a:pt x="477" y="1432"/>
                  <a:pt x="455" y="1437"/>
                  <a:pt x="445" y="1442"/>
                </a:cubicBezTo>
                <a:cubicBezTo>
                  <a:pt x="435" y="1447"/>
                  <a:pt x="431" y="1458"/>
                  <a:pt x="423" y="1456"/>
                </a:cubicBezTo>
                <a:cubicBezTo>
                  <a:pt x="415" y="1454"/>
                  <a:pt x="406" y="1434"/>
                  <a:pt x="397" y="1432"/>
                </a:cubicBezTo>
                <a:cubicBezTo>
                  <a:pt x="388" y="1430"/>
                  <a:pt x="379" y="1445"/>
                  <a:pt x="371" y="1446"/>
                </a:cubicBezTo>
                <a:cubicBezTo>
                  <a:pt x="363" y="1447"/>
                  <a:pt x="355" y="1436"/>
                  <a:pt x="347" y="1436"/>
                </a:cubicBezTo>
                <a:cubicBezTo>
                  <a:pt x="339" y="1436"/>
                  <a:pt x="330" y="1445"/>
                  <a:pt x="325" y="1444"/>
                </a:cubicBezTo>
                <a:cubicBezTo>
                  <a:pt x="320" y="1443"/>
                  <a:pt x="318" y="1435"/>
                  <a:pt x="319" y="1428"/>
                </a:cubicBezTo>
                <a:cubicBezTo>
                  <a:pt x="320" y="1421"/>
                  <a:pt x="329" y="1409"/>
                  <a:pt x="329" y="1400"/>
                </a:cubicBezTo>
                <a:cubicBezTo>
                  <a:pt x="329" y="1391"/>
                  <a:pt x="328" y="1382"/>
                  <a:pt x="321" y="1376"/>
                </a:cubicBezTo>
                <a:cubicBezTo>
                  <a:pt x="314" y="1370"/>
                  <a:pt x="298" y="1364"/>
                  <a:pt x="285" y="1366"/>
                </a:cubicBezTo>
                <a:cubicBezTo>
                  <a:pt x="272" y="1368"/>
                  <a:pt x="253" y="1403"/>
                  <a:pt x="245" y="1390"/>
                </a:cubicBezTo>
                <a:cubicBezTo>
                  <a:pt x="237" y="1377"/>
                  <a:pt x="234" y="1311"/>
                  <a:pt x="237" y="1288"/>
                </a:cubicBezTo>
                <a:cubicBezTo>
                  <a:pt x="240" y="1265"/>
                  <a:pt x="251" y="1265"/>
                  <a:pt x="265" y="1250"/>
                </a:cubicBezTo>
                <a:cubicBezTo>
                  <a:pt x="279" y="1235"/>
                  <a:pt x="308" y="1217"/>
                  <a:pt x="319" y="1196"/>
                </a:cubicBezTo>
                <a:cubicBezTo>
                  <a:pt x="330" y="1175"/>
                  <a:pt x="338" y="1138"/>
                  <a:pt x="329" y="1124"/>
                </a:cubicBezTo>
                <a:cubicBezTo>
                  <a:pt x="320" y="1110"/>
                  <a:pt x="280" y="1119"/>
                  <a:pt x="263" y="1114"/>
                </a:cubicBezTo>
                <a:cubicBezTo>
                  <a:pt x="246" y="1109"/>
                  <a:pt x="230" y="1085"/>
                  <a:pt x="225" y="1092"/>
                </a:cubicBezTo>
                <a:cubicBezTo>
                  <a:pt x="220" y="1099"/>
                  <a:pt x="234" y="1134"/>
                  <a:pt x="235" y="1156"/>
                </a:cubicBezTo>
                <a:cubicBezTo>
                  <a:pt x="236" y="1178"/>
                  <a:pt x="244" y="1218"/>
                  <a:pt x="233" y="1224"/>
                </a:cubicBezTo>
                <a:cubicBezTo>
                  <a:pt x="222" y="1230"/>
                  <a:pt x="180" y="1205"/>
                  <a:pt x="171" y="1194"/>
                </a:cubicBezTo>
                <a:cubicBezTo>
                  <a:pt x="162" y="1183"/>
                  <a:pt x="181" y="1168"/>
                  <a:pt x="177" y="1158"/>
                </a:cubicBezTo>
                <a:cubicBezTo>
                  <a:pt x="173" y="1148"/>
                  <a:pt x="154" y="1145"/>
                  <a:pt x="149" y="1134"/>
                </a:cubicBezTo>
                <a:cubicBezTo>
                  <a:pt x="144" y="1123"/>
                  <a:pt x="153" y="1095"/>
                  <a:pt x="145" y="1092"/>
                </a:cubicBezTo>
                <a:cubicBezTo>
                  <a:pt x="137" y="1089"/>
                  <a:pt x="112" y="1131"/>
                  <a:pt x="101" y="1114"/>
                </a:cubicBezTo>
                <a:cubicBezTo>
                  <a:pt x="90" y="1097"/>
                  <a:pt x="89" y="1019"/>
                  <a:pt x="79" y="988"/>
                </a:cubicBezTo>
                <a:cubicBezTo>
                  <a:pt x="69" y="957"/>
                  <a:pt x="46" y="938"/>
                  <a:pt x="43" y="924"/>
                </a:cubicBezTo>
                <a:cubicBezTo>
                  <a:pt x="40" y="910"/>
                  <a:pt x="63" y="910"/>
                  <a:pt x="63" y="902"/>
                </a:cubicBezTo>
                <a:cubicBezTo>
                  <a:pt x="63" y="894"/>
                  <a:pt x="47" y="886"/>
                  <a:pt x="45" y="878"/>
                </a:cubicBezTo>
                <a:cubicBezTo>
                  <a:pt x="43" y="870"/>
                  <a:pt x="54" y="864"/>
                  <a:pt x="53" y="856"/>
                </a:cubicBezTo>
                <a:cubicBezTo>
                  <a:pt x="52" y="848"/>
                  <a:pt x="44" y="839"/>
                  <a:pt x="41" y="828"/>
                </a:cubicBezTo>
                <a:cubicBezTo>
                  <a:pt x="38" y="817"/>
                  <a:pt x="42" y="798"/>
                  <a:pt x="37" y="790"/>
                </a:cubicBezTo>
                <a:cubicBezTo>
                  <a:pt x="32" y="782"/>
                  <a:pt x="14" y="789"/>
                  <a:pt x="11" y="780"/>
                </a:cubicBezTo>
                <a:cubicBezTo>
                  <a:pt x="8" y="771"/>
                  <a:pt x="18" y="755"/>
                  <a:pt x="17" y="738"/>
                </a:cubicBezTo>
                <a:cubicBezTo>
                  <a:pt x="16" y="721"/>
                  <a:pt x="0" y="692"/>
                  <a:pt x="5" y="676"/>
                </a:cubicBezTo>
                <a:lnTo>
                  <a:pt x="45" y="640"/>
                </a:lnTo>
                <a:cubicBezTo>
                  <a:pt x="55" y="637"/>
                  <a:pt x="63" y="650"/>
                  <a:pt x="65" y="660"/>
                </a:cubicBezTo>
                <a:cubicBezTo>
                  <a:pt x="67" y="670"/>
                  <a:pt x="51" y="689"/>
                  <a:pt x="57" y="698"/>
                </a:cubicBezTo>
                <a:cubicBezTo>
                  <a:pt x="63" y="707"/>
                  <a:pt x="91" y="704"/>
                  <a:pt x="101" y="714"/>
                </a:cubicBezTo>
                <a:cubicBezTo>
                  <a:pt x="111" y="724"/>
                  <a:pt x="112" y="752"/>
                  <a:pt x="119" y="758"/>
                </a:cubicBezTo>
                <a:cubicBezTo>
                  <a:pt x="126" y="764"/>
                  <a:pt x="133" y="750"/>
                  <a:pt x="141" y="748"/>
                </a:cubicBezTo>
                <a:cubicBezTo>
                  <a:pt x="149" y="746"/>
                  <a:pt x="157" y="752"/>
                  <a:pt x="165" y="748"/>
                </a:cubicBezTo>
                <a:cubicBezTo>
                  <a:pt x="173" y="744"/>
                  <a:pt x="189" y="735"/>
                  <a:pt x="189" y="722"/>
                </a:cubicBezTo>
                <a:cubicBezTo>
                  <a:pt x="189" y="709"/>
                  <a:pt x="170" y="687"/>
                  <a:pt x="167" y="672"/>
                </a:cubicBezTo>
                <a:cubicBezTo>
                  <a:pt x="164" y="657"/>
                  <a:pt x="175" y="647"/>
                  <a:pt x="173" y="634"/>
                </a:cubicBezTo>
                <a:cubicBezTo>
                  <a:pt x="171" y="621"/>
                  <a:pt x="156" y="608"/>
                  <a:pt x="155" y="594"/>
                </a:cubicBezTo>
                <a:cubicBezTo>
                  <a:pt x="154" y="580"/>
                  <a:pt x="160" y="568"/>
                  <a:pt x="167" y="550"/>
                </a:cubicBezTo>
                <a:cubicBezTo>
                  <a:pt x="174" y="532"/>
                  <a:pt x="193" y="507"/>
                  <a:pt x="197" y="484"/>
                </a:cubicBezTo>
                <a:cubicBezTo>
                  <a:pt x="201" y="461"/>
                  <a:pt x="189" y="434"/>
                  <a:pt x="189" y="412"/>
                </a:cubicBezTo>
                <a:cubicBezTo>
                  <a:pt x="189" y="390"/>
                  <a:pt x="203" y="367"/>
                  <a:pt x="199" y="350"/>
                </a:cubicBezTo>
                <a:cubicBezTo>
                  <a:pt x="195" y="333"/>
                  <a:pt x="168" y="323"/>
                  <a:pt x="167" y="310"/>
                </a:cubicBezTo>
                <a:cubicBezTo>
                  <a:pt x="166" y="297"/>
                  <a:pt x="192" y="282"/>
                  <a:pt x="195" y="272"/>
                </a:cubicBezTo>
                <a:cubicBezTo>
                  <a:pt x="198" y="262"/>
                  <a:pt x="186" y="256"/>
                  <a:pt x="187" y="250"/>
                </a:cubicBezTo>
                <a:cubicBezTo>
                  <a:pt x="188" y="244"/>
                  <a:pt x="200" y="244"/>
                  <a:pt x="201" y="238"/>
                </a:cubicBezTo>
                <a:cubicBezTo>
                  <a:pt x="202" y="232"/>
                  <a:pt x="193" y="226"/>
                  <a:pt x="195" y="214"/>
                </a:cubicBezTo>
                <a:cubicBezTo>
                  <a:pt x="197" y="202"/>
                  <a:pt x="206" y="183"/>
                  <a:pt x="215" y="164"/>
                </a:cubicBezTo>
                <a:cubicBezTo>
                  <a:pt x="224" y="145"/>
                  <a:pt x="243" y="120"/>
                  <a:pt x="247" y="100"/>
                </a:cubicBezTo>
                <a:cubicBezTo>
                  <a:pt x="251" y="80"/>
                  <a:pt x="231" y="55"/>
                  <a:pt x="237" y="44"/>
                </a:cubicBezTo>
                <a:cubicBezTo>
                  <a:pt x="243" y="33"/>
                  <a:pt x="270" y="43"/>
                  <a:pt x="281" y="36"/>
                </a:cubicBezTo>
                <a:cubicBezTo>
                  <a:pt x="292" y="29"/>
                  <a:pt x="293" y="5"/>
                  <a:pt x="305" y="4"/>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3" name="Oval 5"/>
          <p:cNvSpPr>
            <a:spLocks noChangeArrowheads="1"/>
          </p:cNvSpPr>
          <p:nvPr/>
        </p:nvSpPr>
        <p:spPr bwMode="auto">
          <a:xfrm>
            <a:off x="6846888" y="1346200"/>
            <a:ext cx="76200" cy="762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4" name="Rectangle 36"/>
          <p:cNvSpPr>
            <a:spLocks noChangeArrowheads="1"/>
          </p:cNvSpPr>
          <p:nvPr/>
        </p:nvSpPr>
        <p:spPr bwMode="auto">
          <a:xfrm>
            <a:off x="287338" y="-171450"/>
            <a:ext cx="171450" cy="171450"/>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5" name="Rectangle 37"/>
          <p:cNvSpPr>
            <a:spLocks noChangeArrowheads="1"/>
          </p:cNvSpPr>
          <p:nvPr/>
        </p:nvSpPr>
        <p:spPr bwMode="auto">
          <a:xfrm>
            <a:off x="3675063" y="1854200"/>
            <a:ext cx="69850" cy="61913"/>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6" name="Rectangle 38"/>
          <p:cNvSpPr>
            <a:spLocks noChangeArrowheads="1"/>
          </p:cNvSpPr>
          <p:nvPr/>
        </p:nvSpPr>
        <p:spPr bwMode="auto">
          <a:xfrm>
            <a:off x="1687513" y="2257425"/>
            <a:ext cx="128587" cy="128588"/>
          </a:xfrm>
          <a:prstGeom prst="rect">
            <a:avLst/>
          </a:prstGeom>
          <a:solidFill>
            <a:srgbClr val="FF00FF"/>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8" name="Oval 40"/>
          <p:cNvSpPr>
            <a:spLocks noChangeArrowheads="1"/>
          </p:cNvSpPr>
          <p:nvPr/>
        </p:nvSpPr>
        <p:spPr bwMode="auto">
          <a:xfrm>
            <a:off x="1817688" y="2232025"/>
            <a:ext cx="82550" cy="73025"/>
          </a:xfrm>
          <a:prstGeom prst="ellipse">
            <a:avLst/>
          </a:pr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90" name="Freeform 42"/>
          <p:cNvSpPr>
            <a:spLocks/>
          </p:cNvSpPr>
          <p:nvPr/>
        </p:nvSpPr>
        <p:spPr bwMode="auto">
          <a:xfrm>
            <a:off x="1801813" y="2182813"/>
            <a:ext cx="133350" cy="169862"/>
          </a:xfrm>
          <a:custGeom>
            <a:avLst/>
            <a:gdLst>
              <a:gd name="T0" fmla="*/ 22 w 84"/>
              <a:gd name="T1" fmla="*/ 3 h 107"/>
              <a:gd name="T2" fmla="*/ 54 w 84"/>
              <a:gd name="T3" fmla="*/ 5 h 107"/>
              <a:gd name="T4" fmla="*/ 78 w 84"/>
              <a:gd name="T5" fmla="*/ 32 h 107"/>
              <a:gd name="T6" fmla="*/ 78 w 84"/>
              <a:gd name="T7" fmla="*/ 65 h 107"/>
              <a:gd name="T8" fmla="*/ 44 w 84"/>
              <a:gd name="T9" fmla="*/ 101 h 107"/>
              <a:gd name="T10" fmla="*/ 0 w 84"/>
              <a:gd name="T11" fmla="*/ 103 h 107"/>
            </a:gdLst>
            <a:ahLst/>
            <a:cxnLst>
              <a:cxn ang="0">
                <a:pos x="T0" y="T1"/>
              </a:cxn>
              <a:cxn ang="0">
                <a:pos x="T2" y="T3"/>
              </a:cxn>
              <a:cxn ang="0">
                <a:pos x="T4" y="T5"/>
              </a:cxn>
              <a:cxn ang="0">
                <a:pos x="T6" y="T7"/>
              </a:cxn>
              <a:cxn ang="0">
                <a:pos x="T8" y="T9"/>
              </a:cxn>
              <a:cxn ang="0">
                <a:pos x="T10" y="T11"/>
              </a:cxn>
            </a:cxnLst>
            <a:rect l="0" t="0" r="r" b="b"/>
            <a:pathLst>
              <a:path w="84" h="107">
                <a:moveTo>
                  <a:pt x="22" y="3"/>
                </a:moveTo>
                <a:cubicBezTo>
                  <a:pt x="27" y="3"/>
                  <a:pt x="45" y="0"/>
                  <a:pt x="54" y="5"/>
                </a:cubicBezTo>
                <a:cubicBezTo>
                  <a:pt x="63" y="10"/>
                  <a:pt x="74" y="22"/>
                  <a:pt x="78" y="32"/>
                </a:cubicBezTo>
                <a:cubicBezTo>
                  <a:pt x="82" y="42"/>
                  <a:pt x="84" y="54"/>
                  <a:pt x="78" y="65"/>
                </a:cubicBezTo>
                <a:cubicBezTo>
                  <a:pt x="72" y="76"/>
                  <a:pt x="57" y="95"/>
                  <a:pt x="44" y="101"/>
                </a:cubicBezTo>
                <a:cubicBezTo>
                  <a:pt x="31" y="107"/>
                  <a:pt x="9" y="103"/>
                  <a:pt x="0" y="103"/>
                </a:cubicBezTo>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Oval 6"/>
          <p:cNvSpPr>
            <a:spLocks noChangeArrowheads="1"/>
          </p:cNvSpPr>
          <p:nvPr/>
        </p:nvSpPr>
        <p:spPr bwMode="auto">
          <a:xfrm>
            <a:off x="2960688" y="-120650"/>
            <a:ext cx="82550" cy="82550"/>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92" name="Oval 44"/>
          <p:cNvSpPr>
            <a:spLocks noChangeArrowheads="1"/>
          </p:cNvSpPr>
          <p:nvPr/>
        </p:nvSpPr>
        <p:spPr bwMode="auto">
          <a:xfrm>
            <a:off x="1817688" y="2225675"/>
            <a:ext cx="82550" cy="82550"/>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94" name="Freeform 46"/>
          <p:cNvSpPr>
            <a:spLocks/>
          </p:cNvSpPr>
          <p:nvPr/>
        </p:nvSpPr>
        <p:spPr bwMode="auto">
          <a:xfrm>
            <a:off x="2251075" y="3486150"/>
            <a:ext cx="576263" cy="673100"/>
          </a:xfrm>
          <a:custGeom>
            <a:avLst/>
            <a:gdLst>
              <a:gd name="T0" fmla="*/ 35 w 363"/>
              <a:gd name="T1" fmla="*/ 0 h 424"/>
              <a:gd name="T2" fmla="*/ 5 w 363"/>
              <a:gd name="T3" fmla="*/ 48 h 424"/>
              <a:gd name="T4" fmla="*/ 63 w 363"/>
              <a:gd name="T5" fmla="*/ 64 h 424"/>
              <a:gd name="T6" fmla="*/ 55 w 363"/>
              <a:gd name="T7" fmla="*/ 236 h 424"/>
              <a:gd name="T8" fmla="*/ 23 w 363"/>
              <a:gd name="T9" fmla="*/ 318 h 424"/>
              <a:gd name="T10" fmla="*/ 31 w 363"/>
              <a:gd name="T11" fmla="*/ 360 h 424"/>
              <a:gd name="T12" fmla="*/ 19 w 363"/>
              <a:gd name="T13" fmla="*/ 420 h 424"/>
              <a:gd name="T14" fmla="*/ 75 w 363"/>
              <a:gd name="T15" fmla="*/ 386 h 424"/>
              <a:gd name="T16" fmla="*/ 203 w 363"/>
              <a:gd name="T17" fmla="*/ 336 h 424"/>
              <a:gd name="T18" fmla="*/ 259 w 363"/>
              <a:gd name="T19" fmla="*/ 302 h 424"/>
              <a:gd name="T20" fmla="*/ 259 w 363"/>
              <a:gd name="T21" fmla="*/ 276 h 424"/>
              <a:gd name="T22" fmla="*/ 345 w 363"/>
              <a:gd name="T23" fmla="*/ 200 h 424"/>
              <a:gd name="T24" fmla="*/ 355 w 363"/>
              <a:gd name="T25" fmla="*/ 102 h 424"/>
              <a:gd name="T26" fmla="*/ 295 w 363"/>
              <a:gd name="T27" fmla="*/ 132 h 424"/>
              <a:gd name="T28" fmla="*/ 267 w 363"/>
              <a:gd name="T29" fmla="*/ 80 h 424"/>
              <a:gd name="T30" fmla="*/ 203 w 363"/>
              <a:gd name="T31" fmla="*/ 104 h 424"/>
              <a:gd name="T32" fmla="*/ 155 w 363"/>
              <a:gd name="T33" fmla="*/ 52 h 424"/>
              <a:gd name="T34" fmla="*/ 125 w 363"/>
              <a:gd name="T35" fmla="*/ 48 h 424"/>
              <a:gd name="T36" fmla="*/ 75 w 363"/>
              <a:gd name="T37" fmla="*/ 28 h 424"/>
              <a:gd name="T38" fmla="*/ 35 w 363"/>
              <a:gd name="T39"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3" h="424">
                <a:moveTo>
                  <a:pt x="35" y="0"/>
                </a:moveTo>
                <a:cubicBezTo>
                  <a:pt x="23" y="5"/>
                  <a:pt x="0" y="37"/>
                  <a:pt x="5" y="48"/>
                </a:cubicBezTo>
                <a:cubicBezTo>
                  <a:pt x="10" y="59"/>
                  <a:pt x="55" y="33"/>
                  <a:pt x="63" y="64"/>
                </a:cubicBezTo>
                <a:cubicBezTo>
                  <a:pt x="71" y="95"/>
                  <a:pt x="62" y="194"/>
                  <a:pt x="55" y="236"/>
                </a:cubicBezTo>
                <a:cubicBezTo>
                  <a:pt x="48" y="278"/>
                  <a:pt x="27" y="297"/>
                  <a:pt x="23" y="318"/>
                </a:cubicBezTo>
                <a:cubicBezTo>
                  <a:pt x="19" y="339"/>
                  <a:pt x="32" y="343"/>
                  <a:pt x="31" y="360"/>
                </a:cubicBezTo>
                <a:cubicBezTo>
                  <a:pt x="30" y="377"/>
                  <a:pt x="12" y="416"/>
                  <a:pt x="19" y="420"/>
                </a:cubicBezTo>
                <a:cubicBezTo>
                  <a:pt x="26" y="424"/>
                  <a:pt x="45" y="400"/>
                  <a:pt x="75" y="386"/>
                </a:cubicBezTo>
                <a:cubicBezTo>
                  <a:pt x="105" y="372"/>
                  <a:pt x="173" y="350"/>
                  <a:pt x="203" y="336"/>
                </a:cubicBezTo>
                <a:cubicBezTo>
                  <a:pt x="233" y="322"/>
                  <a:pt x="250" y="312"/>
                  <a:pt x="259" y="302"/>
                </a:cubicBezTo>
                <a:cubicBezTo>
                  <a:pt x="268" y="292"/>
                  <a:pt x="245" y="293"/>
                  <a:pt x="259" y="276"/>
                </a:cubicBezTo>
                <a:cubicBezTo>
                  <a:pt x="273" y="259"/>
                  <a:pt x="329" y="229"/>
                  <a:pt x="345" y="200"/>
                </a:cubicBezTo>
                <a:cubicBezTo>
                  <a:pt x="361" y="171"/>
                  <a:pt x="363" y="113"/>
                  <a:pt x="355" y="102"/>
                </a:cubicBezTo>
                <a:cubicBezTo>
                  <a:pt x="347" y="91"/>
                  <a:pt x="310" y="136"/>
                  <a:pt x="295" y="132"/>
                </a:cubicBezTo>
                <a:cubicBezTo>
                  <a:pt x="280" y="128"/>
                  <a:pt x="282" y="85"/>
                  <a:pt x="267" y="80"/>
                </a:cubicBezTo>
                <a:cubicBezTo>
                  <a:pt x="252" y="75"/>
                  <a:pt x="222" y="109"/>
                  <a:pt x="203" y="104"/>
                </a:cubicBezTo>
                <a:cubicBezTo>
                  <a:pt x="184" y="99"/>
                  <a:pt x="168" y="61"/>
                  <a:pt x="155" y="52"/>
                </a:cubicBezTo>
                <a:cubicBezTo>
                  <a:pt x="142" y="43"/>
                  <a:pt x="138" y="52"/>
                  <a:pt x="125" y="48"/>
                </a:cubicBezTo>
                <a:cubicBezTo>
                  <a:pt x="112" y="44"/>
                  <a:pt x="90" y="36"/>
                  <a:pt x="75" y="28"/>
                </a:cubicBezTo>
                <a:cubicBezTo>
                  <a:pt x="60" y="20"/>
                  <a:pt x="43" y="6"/>
                  <a:pt x="35"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5" name="Freeform 47"/>
          <p:cNvSpPr>
            <a:spLocks/>
          </p:cNvSpPr>
          <p:nvPr/>
        </p:nvSpPr>
        <p:spPr bwMode="auto">
          <a:xfrm>
            <a:off x="1554163" y="2740025"/>
            <a:ext cx="554037" cy="617538"/>
          </a:xfrm>
          <a:custGeom>
            <a:avLst/>
            <a:gdLst>
              <a:gd name="T0" fmla="*/ 2 w 349"/>
              <a:gd name="T1" fmla="*/ 30 h 389"/>
              <a:gd name="T2" fmla="*/ 24 w 349"/>
              <a:gd name="T3" fmla="*/ 2 h 389"/>
              <a:gd name="T4" fmla="*/ 126 w 349"/>
              <a:gd name="T5" fmla="*/ 16 h 389"/>
              <a:gd name="T6" fmla="*/ 180 w 349"/>
              <a:gd name="T7" fmla="*/ 8 h 389"/>
              <a:gd name="T8" fmla="*/ 214 w 349"/>
              <a:gd name="T9" fmla="*/ 42 h 389"/>
              <a:gd name="T10" fmla="*/ 242 w 349"/>
              <a:gd name="T11" fmla="*/ 38 h 389"/>
              <a:gd name="T12" fmla="*/ 310 w 349"/>
              <a:gd name="T13" fmla="*/ 90 h 389"/>
              <a:gd name="T14" fmla="*/ 324 w 349"/>
              <a:gd name="T15" fmla="*/ 114 h 389"/>
              <a:gd name="T16" fmla="*/ 348 w 349"/>
              <a:gd name="T17" fmla="*/ 114 h 389"/>
              <a:gd name="T18" fmla="*/ 333 w 349"/>
              <a:gd name="T19" fmla="*/ 147 h 389"/>
              <a:gd name="T20" fmla="*/ 346 w 349"/>
              <a:gd name="T21" fmla="*/ 246 h 389"/>
              <a:gd name="T22" fmla="*/ 320 w 349"/>
              <a:gd name="T23" fmla="*/ 300 h 389"/>
              <a:gd name="T24" fmla="*/ 312 w 349"/>
              <a:gd name="T25" fmla="*/ 340 h 389"/>
              <a:gd name="T26" fmla="*/ 278 w 349"/>
              <a:gd name="T27" fmla="*/ 358 h 389"/>
              <a:gd name="T28" fmla="*/ 254 w 349"/>
              <a:gd name="T29" fmla="*/ 384 h 389"/>
              <a:gd name="T30" fmla="*/ 206 w 349"/>
              <a:gd name="T31" fmla="*/ 328 h 389"/>
              <a:gd name="T32" fmla="*/ 168 w 349"/>
              <a:gd name="T33" fmla="*/ 290 h 389"/>
              <a:gd name="T34" fmla="*/ 172 w 349"/>
              <a:gd name="T35" fmla="*/ 256 h 389"/>
              <a:gd name="T36" fmla="*/ 130 w 349"/>
              <a:gd name="T37" fmla="*/ 224 h 389"/>
              <a:gd name="T38" fmla="*/ 120 w 349"/>
              <a:gd name="T39" fmla="*/ 150 h 389"/>
              <a:gd name="T40" fmla="*/ 82 w 349"/>
              <a:gd name="T41" fmla="*/ 102 h 389"/>
              <a:gd name="T42" fmla="*/ 66 w 349"/>
              <a:gd name="T43" fmla="*/ 94 h 389"/>
              <a:gd name="T44" fmla="*/ 38 w 349"/>
              <a:gd name="T45" fmla="*/ 34 h 389"/>
              <a:gd name="T46" fmla="*/ 2 w 349"/>
              <a:gd name="T47" fmla="*/ 3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9" h="389">
                <a:moveTo>
                  <a:pt x="2" y="30"/>
                </a:moveTo>
                <a:cubicBezTo>
                  <a:pt x="0" y="20"/>
                  <a:pt x="3" y="4"/>
                  <a:pt x="24" y="2"/>
                </a:cubicBezTo>
                <a:cubicBezTo>
                  <a:pt x="45" y="0"/>
                  <a:pt x="100" y="15"/>
                  <a:pt x="126" y="16"/>
                </a:cubicBezTo>
                <a:cubicBezTo>
                  <a:pt x="152" y="17"/>
                  <a:pt x="165" y="4"/>
                  <a:pt x="180" y="8"/>
                </a:cubicBezTo>
                <a:cubicBezTo>
                  <a:pt x="195" y="12"/>
                  <a:pt x="204" y="37"/>
                  <a:pt x="214" y="42"/>
                </a:cubicBezTo>
                <a:cubicBezTo>
                  <a:pt x="224" y="47"/>
                  <a:pt x="226" y="30"/>
                  <a:pt x="242" y="38"/>
                </a:cubicBezTo>
                <a:cubicBezTo>
                  <a:pt x="258" y="46"/>
                  <a:pt x="297" y="78"/>
                  <a:pt x="310" y="90"/>
                </a:cubicBezTo>
                <a:cubicBezTo>
                  <a:pt x="323" y="102"/>
                  <a:pt x="318" y="110"/>
                  <a:pt x="324" y="114"/>
                </a:cubicBezTo>
                <a:cubicBezTo>
                  <a:pt x="330" y="118"/>
                  <a:pt x="347" y="109"/>
                  <a:pt x="348" y="114"/>
                </a:cubicBezTo>
                <a:cubicBezTo>
                  <a:pt x="349" y="119"/>
                  <a:pt x="333" y="125"/>
                  <a:pt x="333" y="147"/>
                </a:cubicBezTo>
                <a:cubicBezTo>
                  <a:pt x="333" y="169"/>
                  <a:pt x="348" y="221"/>
                  <a:pt x="346" y="246"/>
                </a:cubicBezTo>
                <a:cubicBezTo>
                  <a:pt x="344" y="271"/>
                  <a:pt x="326" y="284"/>
                  <a:pt x="320" y="300"/>
                </a:cubicBezTo>
                <a:cubicBezTo>
                  <a:pt x="314" y="316"/>
                  <a:pt x="319" y="330"/>
                  <a:pt x="312" y="340"/>
                </a:cubicBezTo>
                <a:cubicBezTo>
                  <a:pt x="305" y="350"/>
                  <a:pt x="288" y="351"/>
                  <a:pt x="278" y="358"/>
                </a:cubicBezTo>
                <a:cubicBezTo>
                  <a:pt x="268" y="365"/>
                  <a:pt x="266" y="389"/>
                  <a:pt x="254" y="384"/>
                </a:cubicBezTo>
                <a:cubicBezTo>
                  <a:pt x="242" y="379"/>
                  <a:pt x="220" y="344"/>
                  <a:pt x="206" y="328"/>
                </a:cubicBezTo>
                <a:cubicBezTo>
                  <a:pt x="192" y="312"/>
                  <a:pt x="174" y="302"/>
                  <a:pt x="168" y="290"/>
                </a:cubicBezTo>
                <a:cubicBezTo>
                  <a:pt x="162" y="278"/>
                  <a:pt x="178" y="267"/>
                  <a:pt x="172" y="256"/>
                </a:cubicBezTo>
                <a:cubicBezTo>
                  <a:pt x="166" y="245"/>
                  <a:pt x="139" y="242"/>
                  <a:pt x="130" y="224"/>
                </a:cubicBezTo>
                <a:cubicBezTo>
                  <a:pt x="121" y="206"/>
                  <a:pt x="128" y="170"/>
                  <a:pt x="120" y="150"/>
                </a:cubicBezTo>
                <a:cubicBezTo>
                  <a:pt x="112" y="130"/>
                  <a:pt x="91" y="111"/>
                  <a:pt x="82" y="102"/>
                </a:cubicBezTo>
                <a:cubicBezTo>
                  <a:pt x="73" y="93"/>
                  <a:pt x="73" y="105"/>
                  <a:pt x="66" y="94"/>
                </a:cubicBezTo>
                <a:cubicBezTo>
                  <a:pt x="59" y="83"/>
                  <a:pt x="49" y="45"/>
                  <a:pt x="38" y="34"/>
                </a:cubicBezTo>
                <a:cubicBezTo>
                  <a:pt x="27" y="23"/>
                  <a:pt x="9" y="31"/>
                  <a:pt x="2" y="3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6" name="Freeform 48"/>
          <p:cNvSpPr>
            <a:spLocks/>
          </p:cNvSpPr>
          <p:nvPr/>
        </p:nvSpPr>
        <p:spPr bwMode="auto">
          <a:xfrm>
            <a:off x="3300413" y="3160713"/>
            <a:ext cx="665162" cy="684212"/>
          </a:xfrm>
          <a:custGeom>
            <a:avLst/>
            <a:gdLst>
              <a:gd name="T0" fmla="*/ 18 w 419"/>
              <a:gd name="T1" fmla="*/ 11 h 431"/>
              <a:gd name="T2" fmla="*/ 136 w 419"/>
              <a:gd name="T3" fmla="*/ 29 h 431"/>
              <a:gd name="T4" fmla="*/ 272 w 419"/>
              <a:gd name="T5" fmla="*/ 7 h 431"/>
              <a:gd name="T6" fmla="*/ 302 w 419"/>
              <a:gd name="T7" fmla="*/ 73 h 431"/>
              <a:gd name="T8" fmla="*/ 362 w 419"/>
              <a:gd name="T9" fmla="*/ 109 h 431"/>
              <a:gd name="T10" fmla="*/ 344 w 419"/>
              <a:gd name="T11" fmla="*/ 135 h 431"/>
              <a:gd name="T12" fmla="*/ 360 w 419"/>
              <a:gd name="T13" fmla="*/ 167 h 431"/>
              <a:gd name="T14" fmla="*/ 338 w 419"/>
              <a:gd name="T15" fmla="*/ 195 h 431"/>
              <a:gd name="T16" fmla="*/ 364 w 419"/>
              <a:gd name="T17" fmla="*/ 231 h 431"/>
              <a:gd name="T18" fmla="*/ 352 w 419"/>
              <a:gd name="T19" fmla="*/ 277 h 431"/>
              <a:gd name="T20" fmla="*/ 378 w 419"/>
              <a:gd name="T21" fmla="*/ 335 h 431"/>
              <a:gd name="T22" fmla="*/ 398 w 419"/>
              <a:gd name="T23" fmla="*/ 363 h 431"/>
              <a:gd name="T24" fmla="*/ 380 w 419"/>
              <a:gd name="T25" fmla="*/ 387 h 431"/>
              <a:gd name="T26" fmla="*/ 414 w 419"/>
              <a:gd name="T27" fmla="*/ 417 h 431"/>
              <a:gd name="T28" fmla="*/ 348 w 419"/>
              <a:gd name="T29" fmla="*/ 429 h 431"/>
              <a:gd name="T30" fmla="*/ 292 w 419"/>
              <a:gd name="T31" fmla="*/ 423 h 431"/>
              <a:gd name="T32" fmla="*/ 266 w 419"/>
              <a:gd name="T33" fmla="*/ 381 h 431"/>
              <a:gd name="T34" fmla="*/ 242 w 419"/>
              <a:gd name="T35" fmla="*/ 383 h 431"/>
              <a:gd name="T36" fmla="*/ 210 w 419"/>
              <a:gd name="T37" fmla="*/ 331 h 431"/>
              <a:gd name="T38" fmla="*/ 184 w 419"/>
              <a:gd name="T39" fmla="*/ 305 h 431"/>
              <a:gd name="T40" fmla="*/ 220 w 419"/>
              <a:gd name="T41" fmla="*/ 293 h 431"/>
              <a:gd name="T42" fmla="*/ 220 w 419"/>
              <a:gd name="T43" fmla="*/ 247 h 431"/>
              <a:gd name="T44" fmla="*/ 198 w 419"/>
              <a:gd name="T45" fmla="*/ 245 h 431"/>
              <a:gd name="T46" fmla="*/ 176 w 419"/>
              <a:gd name="T47" fmla="*/ 227 h 431"/>
              <a:gd name="T48" fmla="*/ 132 w 419"/>
              <a:gd name="T49" fmla="*/ 167 h 431"/>
              <a:gd name="T50" fmla="*/ 68 w 419"/>
              <a:gd name="T51" fmla="*/ 145 h 431"/>
              <a:gd name="T52" fmla="*/ 30 w 419"/>
              <a:gd name="T53" fmla="*/ 59 h 431"/>
              <a:gd name="T54" fmla="*/ 18 w 419"/>
              <a:gd name="T55" fmla="*/ 1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19" h="431">
                <a:moveTo>
                  <a:pt x="18" y="11"/>
                </a:moveTo>
                <a:cubicBezTo>
                  <a:pt x="36" y="6"/>
                  <a:pt x="94" y="30"/>
                  <a:pt x="136" y="29"/>
                </a:cubicBezTo>
                <a:cubicBezTo>
                  <a:pt x="178" y="28"/>
                  <a:pt x="244" y="0"/>
                  <a:pt x="272" y="7"/>
                </a:cubicBezTo>
                <a:cubicBezTo>
                  <a:pt x="300" y="14"/>
                  <a:pt x="287" y="56"/>
                  <a:pt x="302" y="73"/>
                </a:cubicBezTo>
                <a:cubicBezTo>
                  <a:pt x="317" y="90"/>
                  <a:pt x="355" y="99"/>
                  <a:pt x="362" y="109"/>
                </a:cubicBezTo>
                <a:cubicBezTo>
                  <a:pt x="369" y="119"/>
                  <a:pt x="344" y="125"/>
                  <a:pt x="344" y="135"/>
                </a:cubicBezTo>
                <a:cubicBezTo>
                  <a:pt x="344" y="145"/>
                  <a:pt x="361" y="157"/>
                  <a:pt x="360" y="167"/>
                </a:cubicBezTo>
                <a:cubicBezTo>
                  <a:pt x="359" y="177"/>
                  <a:pt x="337" y="184"/>
                  <a:pt x="338" y="195"/>
                </a:cubicBezTo>
                <a:cubicBezTo>
                  <a:pt x="339" y="206"/>
                  <a:pt x="362" y="217"/>
                  <a:pt x="364" y="231"/>
                </a:cubicBezTo>
                <a:cubicBezTo>
                  <a:pt x="366" y="245"/>
                  <a:pt x="350" y="260"/>
                  <a:pt x="352" y="277"/>
                </a:cubicBezTo>
                <a:cubicBezTo>
                  <a:pt x="354" y="294"/>
                  <a:pt x="370" y="321"/>
                  <a:pt x="378" y="335"/>
                </a:cubicBezTo>
                <a:cubicBezTo>
                  <a:pt x="386" y="349"/>
                  <a:pt x="398" y="354"/>
                  <a:pt x="398" y="363"/>
                </a:cubicBezTo>
                <a:cubicBezTo>
                  <a:pt x="398" y="372"/>
                  <a:pt x="377" y="378"/>
                  <a:pt x="380" y="387"/>
                </a:cubicBezTo>
                <a:cubicBezTo>
                  <a:pt x="383" y="396"/>
                  <a:pt x="419" y="410"/>
                  <a:pt x="414" y="417"/>
                </a:cubicBezTo>
                <a:cubicBezTo>
                  <a:pt x="409" y="424"/>
                  <a:pt x="368" y="428"/>
                  <a:pt x="348" y="429"/>
                </a:cubicBezTo>
                <a:cubicBezTo>
                  <a:pt x="328" y="430"/>
                  <a:pt x="306" y="431"/>
                  <a:pt x="292" y="423"/>
                </a:cubicBezTo>
                <a:cubicBezTo>
                  <a:pt x="278" y="415"/>
                  <a:pt x="274" y="388"/>
                  <a:pt x="266" y="381"/>
                </a:cubicBezTo>
                <a:cubicBezTo>
                  <a:pt x="258" y="374"/>
                  <a:pt x="251" y="391"/>
                  <a:pt x="242" y="383"/>
                </a:cubicBezTo>
                <a:cubicBezTo>
                  <a:pt x="233" y="375"/>
                  <a:pt x="220" y="344"/>
                  <a:pt x="210" y="331"/>
                </a:cubicBezTo>
                <a:cubicBezTo>
                  <a:pt x="200" y="318"/>
                  <a:pt x="182" y="311"/>
                  <a:pt x="184" y="305"/>
                </a:cubicBezTo>
                <a:cubicBezTo>
                  <a:pt x="186" y="299"/>
                  <a:pt x="214" y="302"/>
                  <a:pt x="220" y="293"/>
                </a:cubicBezTo>
                <a:cubicBezTo>
                  <a:pt x="226" y="284"/>
                  <a:pt x="224" y="255"/>
                  <a:pt x="220" y="247"/>
                </a:cubicBezTo>
                <a:cubicBezTo>
                  <a:pt x="216" y="239"/>
                  <a:pt x="205" y="248"/>
                  <a:pt x="198" y="245"/>
                </a:cubicBezTo>
                <a:cubicBezTo>
                  <a:pt x="191" y="242"/>
                  <a:pt x="187" y="240"/>
                  <a:pt x="176" y="227"/>
                </a:cubicBezTo>
                <a:cubicBezTo>
                  <a:pt x="165" y="214"/>
                  <a:pt x="150" y="181"/>
                  <a:pt x="132" y="167"/>
                </a:cubicBezTo>
                <a:cubicBezTo>
                  <a:pt x="114" y="153"/>
                  <a:pt x="85" y="163"/>
                  <a:pt x="68" y="145"/>
                </a:cubicBezTo>
                <a:cubicBezTo>
                  <a:pt x="51" y="127"/>
                  <a:pt x="38" y="81"/>
                  <a:pt x="30" y="59"/>
                </a:cubicBezTo>
                <a:cubicBezTo>
                  <a:pt x="22" y="37"/>
                  <a:pt x="0" y="21"/>
                  <a:pt x="18" y="1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7" name="Freeform 49"/>
          <p:cNvSpPr>
            <a:spLocks/>
          </p:cNvSpPr>
          <p:nvPr/>
        </p:nvSpPr>
        <p:spPr bwMode="auto">
          <a:xfrm>
            <a:off x="2257425" y="4445000"/>
            <a:ext cx="2146300" cy="1941513"/>
          </a:xfrm>
          <a:custGeom>
            <a:avLst/>
            <a:gdLst>
              <a:gd name="T0" fmla="*/ 1045 w 1352"/>
              <a:gd name="T1" fmla="*/ 2 h 1223"/>
              <a:gd name="T2" fmla="*/ 1153 w 1352"/>
              <a:gd name="T3" fmla="*/ 78 h 1223"/>
              <a:gd name="T4" fmla="*/ 1225 w 1352"/>
              <a:gd name="T5" fmla="*/ 132 h 1223"/>
              <a:gd name="T6" fmla="*/ 1269 w 1352"/>
              <a:gd name="T7" fmla="*/ 262 h 1223"/>
              <a:gd name="T8" fmla="*/ 1277 w 1352"/>
              <a:gd name="T9" fmla="*/ 372 h 1223"/>
              <a:gd name="T10" fmla="*/ 1305 w 1352"/>
              <a:gd name="T11" fmla="*/ 446 h 1223"/>
              <a:gd name="T12" fmla="*/ 1279 w 1352"/>
              <a:gd name="T13" fmla="*/ 532 h 1223"/>
              <a:gd name="T14" fmla="*/ 1349 w 1352"/>
              <a:gd name="T15" fmla="*/ 646 h 1223"/>
              <a:gd name="T16" fmla="*/ 1347 w 1352"/>
              <a:gd name="T17" fmla="*/ 716 h 1223"/>
              <a:gd name="T18" fmla="*/ 1279 w 1352"/>
              <a:gd name="T19" fmla="*/ 798 h 1223"/>
              <a:gd name="T20" fmla="*/ 1235 w 1352"/>
              <a:gd name="T21" fmla="*/ 808 h 1223"/>
              <a:gd name="T22" fmla="*/ 1237 w 1352"/>
              <a:gd name="T23" fmla="*/ 970 h 1223"/>
              <a:gd name="T24" fmla="*/ 1201 w 1352"/>
              <a:gd name="T25" fmla="*/ 848 h 1223"/>
              <a:gd name="T26" fmla="*/ 1175 w 1352"/>
              <a:gd name="T27" fmla="*/ 790 h 1223"/>
              <a:gd name="T28" fmla="*/ 1129 w 1352"/>
              <a:gd name="T29" fmla="*/ 690 h 1223"/>
              <a:gd name="T30" fmla="*/ 1071 w 1352"/>
              <a:gd name="T31" fmla="*/ 766 h 1223"/>
              <a:gd name="T32" fmla="*/ 1057 w 1352"/>
              <a:gd name="T33" fmla="*/ 930 h 1223"/>
              <a:gd name="T34" fmla="*/ 1005 w 1352"/>
              <a:gd name="T35" fmla="*/ 1204 h 1223"/>
              <a:gd name="T36" fmla="*/ 947 w 1352"/>
              <a:gd name="T37" fmla="*/ 1130 h 1223"/>
              <a:gd name="T38" fmla="*/ 963 w 1352"/>
              <a:gd name="T39" fmla="*/ 1058 h 1223"/>
              <a:gd name="T40" fmla="*/ 907 w 1352"/>
              <a:gd name="T41" fmla="*/ 1118 h 1223"/>
              <a:gd name="T42" fmla="*/ 655 w 1352"/>
              <a:gd name="T43" fmla="*/ 1010 h 1223"/>
              <a:gd name="T44" fmla="*/ 615 w 1352"/>
              <a:gd name="T45" fmla="*/ 854 h 1223"/>
              <a:gd name="T46" fmla="*/ 621 w 1352"/>
              <a:gd name="T47" fmla="*/ 758 h 1223"/>
              <a:gd name="T48" fmla="*/ 651 w 1352"/>
              <a:gd name="T49" fmla="*/ 670 h 1223"/>
              <a:gd name="T50" fmla="*/ 557 w 1352"/>
              <a:gd name="T51" fmla="*/ 604 h 1223"/>
              <a:gd name="T52" fmla="*/ 473 w 1352"/>
              <a:gd name="T53" fmla="*/ 556 h 1223"/>
              <a:gd name="T54" fmla="*/ 461 w 1352"/>
              <a:gd name="T55" fmla="*/ 604 h 1223"/>
              <a:gd name="T56" fmla="*/ 447 w 1352"/>
              <a:gd name="T57" fmla="*/ 670 h 1223"/>
              <a:gd name="T58" fmla="*/ 397 w 1352"/>
              <a:gd name="T59" fmla="*/ 654 h 1223"/>
              <a:gd name="T60" fmla="*/ 371 w 1352"/>
              <a:gd name="T61" fmla="*/ 622 h 1223"/>
              <a:gd name="T62" fmla="*/ 323 w 1352"/>
              <a:gd name="T63" fmla="*/ 666 h 1223"/>
              <a:gd name="T64" fmla="*/ 267 w 1352"/>
              <a:gd name="T65" fmla="*/ 670 h 1223"/>
              <a:gd name="T66" fmla="*/ 267 w 1352"/>
              <a:gd name="T67" fmla="*/ 594 h 1223"/>
              <a:gd name="T68" fmla="*/ 167 w 1352"/>
              <a:gd name="T69" fmla="*/ 638 h 1223"/>
              <a:gd name="T70" fmla="*/ 143 w 1352"/>
              <a:gd name="T71" fmla="*/ 700 h 1223"/>
              <a:gd name="T72" fmla="*/ 85 w 1352"/>
              <a:gd name="T73" fmla="*/ 820 h 1223"/>
              <a:gd name="T74" fmla="*/ 29 w 1352"/>
              <a:gd name="T75" fmla="*/ 814 h 1223"/>
              <a:gd name="T76" fmla="*/ 45 w 1352"/>
              <a:gd name="T77" fmla="*/ 720 h 1223"/>
              <a:gd name="T78" fmla="*/ 121 w 1352"/>
              <a:gd name="T79" fmla="*/ 512 h 1223"/>
              <a:gd name="T80" fmla="*/ 231 w 1352"/>
              <a:gd name="T81" fmla="*/ 470 h 1223"/>
              <a:gd name="T82" fmla="*/ 325 w 1352"/>
              <a:gd name="T83" fmla="*/ 452 h 1223"/>
              <a:gd name="T84" fmla="*/ 323 w 1352"/>
              <a:gd name="T85" fmla="*/ 400 h 1223"/>
              <a:gd name="T86" fmla="*/ 395 w 1352"/>
              <a:gd name="T87" fmla="*/ 362 h 1223"/>
              <a:gd name="T88" fmla="*/ 549 w 1352"/>
              <a:gd name="T89" fmla="*/ 362 h 1223"/>
              <a:gd name="T90" fmla="*/ 507 w 1352"/>
              <a:gd name="T91" fmla="*/ 520 h 1223"/>
              <a:gd name="T92" fmla="*/ 667 w 1352"/>
              <a:gd name="T93" fmla="*/ 450 h 1223"/>
              <a:gd name="T94" fmla="*/ 727 w 1352"/>
              <a:gd name="T95" fmla="*/ 330 h 1223"/>
              <a:gd name="T96" fmla="*/ 831 w 1352"/>
              <a:gd name="T97" fmla="*/ 214 h 1223"/>
              <a:gd name="T98" fmla="*/ 947 w 1352"/>
              <a:gd name="T99" fmla="*/ 254 h 1223"/>
              <a:gd name="T100" fmla="*/ 977 w 1352"/>
              <a:gd name="T101" fmla="*/ 222 h 1223"/>
              <a:gd name="T102" fmla="*/ 1037 w 1352"/>
              <a:gd name="T103" fmla="*/ 168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52" h="1223">
                <a:moveTo>
                  <a:pt x="991" y="34"/>
                </a:moveTo>
                <a:cubicBezTo>
                  <a:pt x="994" y="5"/>
                  <a:pt x="1033" y="0"/>
                  <a:pt x="1045" y="2"/>
                </a:cubicBezTo>
                <a:cubicBezTo>
                  <a:pt x="1057" y="4"/>
                  <a:pt x="1047" y="31"/>
                  <a:pt x="1065" y="44"/>
                </a:cubicBezTo>
                <a:cubicBezTo>
                  <a:pt x="1083" y="57"/>
                  <a:pt x="1133" y="60"/>
                  <a:pt x="1153" y="78"/>
                </a:cubicBezTo>
                <a:cubicBezTo>
                  <a:pt x="1173" y="96"/>
                  <a:pt x="1175" y="141"/>
                  <a:pt x="1187" y="150"/>
                </a:cubicBezTo>
                <a:cubicBezTo>
                  <a:pt x="1199" y="159"/>
                  <a:pt x="1219" y="126"/>
                  <a:pt x="1225" y="132"/>
                </a:cubicBezTo>
                <a:cubicBezTo>
                  <a:pt x="1231" y="138"/>
                  <a:pt x="1214" y="164"/>
                  <a:pt x="1221" y="186"/>
                </a:cubicBezTo>
                <a:cubicBezTo>
                  <a:pt x="1228" y="208"/>
                  <a:pt x="1272" y="238"/>
                  <a:pt x="1269" y="262"/>
                </a:cubicBezTo>
                <a:cubicBezTo>
                  <a:pt x="1266" y="286"/>
                  <a:pt x="1202" y="310"/>
                  <a:pt x="1203" y="328"/>
                </a:cubicBezTo>
                <a:cubicBezTo>
                  <a:pt x="1204" y="346"/>
                  <a:pt x="1265" y="352"/>
                  <a:pt x="1277" y="372"/>
                </a:cubicBezTo>
                <a:cubicBezTo>
                  <a:pt x="1289" y="392"/>
                  <a:pt x="1268" y="434"/>
                  <a:pt x="1273" y="446"/>
                </a:cubicBezTo>
                <a:cubicBezTo>
                  <a:pt x="1278" y="458"/>
                  <a:pt x="1301" y="436"/>
                  <a:pt x="1305" y="446"/>
                </a:cubicBezTo>
                <a:cubicBezTo>
                  <a:pt x="1309" y="456"/>
                  <a:pt x="1303" y="490"/>
                  <a:pt x="1299" y="504"/>
                </a:cubicBezTo>
                <a:cubicBezTo>
                  <a:pt x="1295" y="518"/>
                  <a:pt x="1272" y="518"/>
                  <a:pt x="1279" y="532"/>
                </a:cubicBezTo>
                <a:cubicBezTo>
                  <a:pt x="1286" y="546"/>
                  <a:pt x="1327" y="569"/>
                  <a:pt x="1339" y="588"/>
                </a:cubicBezTo>
                <a:cubicBezTo>
                  <a:pt x="1351" y="607"/>
                  <a:pt x="1349" y="632"/>
                  <a:pt x="1349" y="646"/>
                </a:cubicBezTo>
                <a:cubicBezTo>
                  <a:pt x="1349" y="660"/>
                  <a:pt x="1337" y="660"/>
                  <a:pt x="1337" y="672"/>
                </a:cubicBezTo>
                <a:cubicBezTo>
                  <a:pt x="1337" y="684"/>
                  <a:pt x="1352" y="695"/>
                  <a:pt x="1347" y="716"/>
                </a:cubicBezTo>
                <a:cubicBezTo>
                  <a:pt x="1342" y="737"/>
                  <a:pt x="1320" y="784"/>
                  <a:pt x="1309" y="798"/>
                </a:cubicBezTo>
                <a:cubicBezTo>
                  <a:pt x="1298" y="812"/>
                  <a:pt x="1285" y="791"/>
                  <a:pt x="1279" y="798"/>
                </a:cubicBezTo>
                <a:cubicBezTo>
                  <a:pt x="1273" y="805"/>
                  <a:pt x="1280" y="836"/>
                  <a:pt x="1273" y="838"/>
                </a:cubicBezTo>
                <a:cubicBezTo>
                  <a:pt x="1266" y="840"/>
                  <a:pt x="1239" y="804"/>
                  <a:pt x="1235" y="808"/>
                </a:cubicBezTo>
                <a:cubicBezTo>
                  <a:pt x="1231" y="812"/>
                  <a:pt x="1251" y="835"/>
                  <a:pt x="1251" y="862"/>
                </a:cubicBezTo>
                <a:cubicBezTo>
                  <a:pt x="1251" y="889"/>
                  <a:pt x="1244" y="960"/>
                  <a:pt x="1237" y="970"/>
                </a:cubicBezTo>
                <a:cubicBezTo>
                  <a:pt x="1230" y="980"/>
                  <a:pt x="1213" y="944"/>
                  <a:pt x="1207" y="924"/>
                </a:cubicBezTo>
                <a:cubicBezTo>
                  <a:pt x="1201" y="904"/>
                  <a:pt x="1206" y="866"/>
                  <a:pt x="1201" y="848"/>
                </a:cubicBezTo>
                <a:cubicBezTo>
                  <a:pt x="1196" y="830"/>
                  <a:pt x="1183" y="828"/>
                  <a:pt x="1179" y="818"/>
                </a:cubicBezTo>
                <a:cubicBezTo>
                  <a:pt x="1175" y="808"/>
                  <a:pt x="1181" y="803"/>
                  <a:pt x="1175" y="790"/>
                </a:cubicBezTo>
                <a:cubicBezTo>
                  <a:pt x="1169" y="777"/>
                  <a:pt x="1153" y="759"/>
                  <a:pt x="1145" y="742"/>
                </a:cubicBezTo>
                <a:cubicBezTo>
                  <a:pt x="1137" y="725"/>
                  <a:pt x="1138" y="695"/>
                  <a:pt x="1129" y="690"/>
                </a:cubicBezTo>
                <a:cubicBezTo>
                  <a:pt x="1120" y="685"/>
                  <a:pt x="1099" y="699"/>
                  <a:pt x="1089" y="712"/>
                </a:cubicBezTo>
                <a:cubicBezTo>
                  <a:pt x="1079" y="725"/>
                  <a:pt x="1087" y="739"/>
                  <a:pt x="1071" y="766"/>
                </a:cubicBezTo>
                <a:cubicBezTo>
                  <a:pt x="1055" y="793"/>
                  <a:pt x="997" y="847"/>
                  <a:pt x="995" y="874"/>
                </a:cubicBezTo>
                <a:cubicBezTo>
                  <a:pt x="993" y="901"/>
                  <a:pt x="1039" y="900"/>
                  <a:pt x="1057" y="930"/>
                </a:cubicBezTo>
                <a:cubicBezTo>
                  <a:pt x="1075" y="960"/>
                  <a:pt x="1110" y="1010"/>
                  <a:pt x="1101" y="1056"/>
                </a:cubicBezTo>
                <a:cubicBezTo>
                  <a:pt x="1092" y="1102"/>
                  <a:pt x="1026" y="1185"/>
                  <a:pt x="1005" y="1204"/>
                </a:cubicBezTo>
                <a:cubicBezTo>
                  <a:pt x="984" y="1223"/>
                  <a:pt x="985" y="1182"/>
                  <a:pt x="975" y="1170"/>
                </a:cubicBezTo>
                <a:cubicBezTo>
                  <a:pt x="965" y="1158"/>
                  <a:pt x="947" y="1145"/>
                  <a:pt x="947" y="1130"/>
                </a:cubicBezTo>
                <a:cubicBezTo>
                  <a:pt x="947" y="1115"/>
                  <a:pt x="974" y="1092"/>
                  <a:pt x="977" y="1080"/>
                </a:cubicBezTo>
                <a:cubicBezTo>
                  <a:pt x="980" y="1068"/>
                  <a:pt x="970" y="1061"/>
                  <a:pt x="963" y="1058"/>
                </a:cubicBezTo>
                <a:cubicBezTo>
                  <a:pt x="956" y="1055"/>
                  <a:pt x="946" y="1052"/>
                  <a:pt x="937" y="1062"/>
                </a:cubicBezTo>
                <a:cubicBezTo>
                  <a:pt x="928" y="1072"/>
                  <a:pt x="920" y="1110"/>
                  <a:pt x="907" y="1118"/>
                </a:cubicBezTo>
                <a:cubicBezTo>
                  <a:pt x="894" y="1126"/>
                  <a:pt x="901" y="1130"/>
                  <a:pt x="859" y="1112"/>
                </a:cubicBezTo>
                <a:cubicBezTo>
                  <a:pt x="817" y="1094"/>
                  <a:pt x="694" y="1035"/>
                  <a:pt x="655" y="1010"/>
                </a:cubicBezTo>
                <a:cubicBezTo>
                  <a:pt x="616" y="985"/>
                  <a:pt x="632" y="988"/>
                  <a:pt x="625" y="962"/>
                </a:cubicBezTo>
                <a:cubicBezTo>
                  <a:pt x="618" y="936"/>
                  <a:pt x="619" y="873"/>
                  <a:pt x="615" y="854"/>
                </a:cubicBezTo>
                <a:cubicBezTo>
                  <a:pt x="611" y="835"/>
                  <a:pt x="598" y="866"/>
                  <a:pt x="599" y="850"/>
                </a:cubicBezTo>
                <a:cubicBezTo>
                  <a:pt x="600" y="834"/>
                  <a:pt x="610" y="785"/>
                  <a:pt x="621" y="758"/>
                </a:cubicBezTo>
                <a:cubicBezTo>
                  <a:pt x="632" y="731"/>
                  <a:pt x="662" y="705"/>
                  <a:pt x="667" y="690"/>
                </a:cubicBezTo>
                <a:cubicBezTo>
                  <a:pt x="672" y="675"/>
                  <a:pt x="659" y="682"/>
                  <a:pt x="651" y="670"/>
                </a:cubicBezTo>
                <a:cubicBezTo>
                  <a:pt x="643" y="658"/>
                  <a:pt x="633" y="629"/>
                  <a:pt x="617" y="618"/>
                </a:cubicBezTo>
                <a:cubicBezTo>
                  <a:pt x="601" y="607"/>
                  <a:pt x="572" y="611"/>
                  <a:pt x="557" y="604"/>
                </a:cubicBezTo>
                <a:cubicBezTo>
                  <a:pt x="542" y="597"/>
                  <a:pt x="543" y="582"/>
                  <a:pt x="529" y="574"/>
                </a:cubicBezTo>
                <a:cubicBezTo>
                  <a:pt x="515" y="566"/>
                  <a:pt x="487" y="555"/>
                  <a:pt x="473" y="556"/>
                </a:cubicBezTo>
                <a:cubicBezTo>
                  <a:pt x="459" y="557"/>
                  <a:pt x="447" y="574"/>
                  <a:pt x="445" y="582"/>
                </a:cubicBezTo>
                <a:cubicBezTo>
                  <a:pt x="443" y="590"/>
                  <a:pt x="464" y="595"/>
                  <a:pt x="461" y="604"/>
                </a:cubicBezTo>
                <a:cubicBezTo>
                  <a:pt x="458" y="613"/>
                  <a:pt x="429" y="627"/>
                  <a:pt x="427" y="638"/>
                </a:cubicBezTo>
                <a:cubicBezTo>
                  <a:pt x="425" y="649"/>
                  <a:pt x="445" y="662"/>
                  <a:pt x="447" y="670"/>
                </a:cubicBezTo>
                <a:cubicBezTo>
                  <a:pt x="449" y="678"/>
                  <a:pt x="445" y="689"/>
                  <a:pt x="437" y="686"/>
                </a:cubicBezTo>
                <a:cubicBezTo>
                  <a:pt x="429" y="683"/>
                  <a:pt x="410" y="659"/>
                  <a:pt x="397" y="654"/>
                </a:cubicBezTo>
                <a:cubicBezTo>
                  <a:pt x="384" y="649"/>
                  <a:pt x="361" y="661"/>
                  <a:pt x="357" y="656"/>
                </a:cubicBezTo>
                <a:cubicBezTo>
                  <a:pt x="353" y="651"/>
                  <a:pt x="373" y="632"/>
                  <a:pt x="371" y="622"/>
                </a:cubicBezTo>
                <a:cubicBezTo>
                  <a:pt x="369" y="612"/>
                  <a:pt x="353" y="591"/>
                  <a:pt x="345" y="598"/>
                </a:cubicBezTo>
                <a:cubicBezTo>
                  <a:pt x="337" y="605"/>
                  <a:pt x="331" y="659"/>
                  <a:pt x="323" y="666"/>
                </a:cubicBezTo>
                <a:cubicBezTo>
                  <a:pt x="315" y="673"/>
                  <a:pt x="306" y="641"/>
                  <a:pt x="297" y="642"/>
                </a:cubicBezTo>
                <a:cubicBezTo>
                  <a:pt x="288" y="643"/>
                  <a:pt x="272" y="672"/>
                  <a:pt x="267" y="670"/>
                </a:cubicBezTo>
                <a:cubicBezTo>
                  <a:pt x="262" y="668"/>
                  <a:pt x="269" y="643"/>
                  <a:pt x="269" y="630"/>
                </a:cubicBezTo>
                <a:cubicBezTo>
                  <a:pt x="269" y="617"/>
                  <a:pt x="280" y="600"/>
                  <a:pt x="267" y="594"/>
                </a:cubicBezTo>
                <a:cubicBezTo>
                  <a:pt x="254" y="588"/>
                  <a:pt x="206" y="585"/>
                  <a:pt x="189" y="592"/>
                </a:cubicBezTo>
                <a:cubicBezTo>
                  <a:pt x="172" y="599"/>
                  <a:pt x="176" y="625"/>
                  <a:pt x="167" y="638"/>
                </a:cubicBezTo>
                <a:cubicBezTo>
                  <a:pt x="158" y="651"/>
                  <a:pt x="141" y="662"/>
                  <a:pt x="137" y="672"/>
                </a:cubicBezTo>
                <a:cubicBezTo>
                  <a:pt x="133" y="682"/>
                  <a:pt x="147" y="689"/>
                  <a:pt x="143" y="700"/>
                </a:cubicBezTo>
                <a:cubicBezTo>
                  <a:pt x="139" y="711"/>
                  <a:pt x="121" y="716"/>
                  <a:pt x="111" y="736"/>
                </a:cubicBezTo>
                <a:cubicBezTo>
                  <a:pt x="101" y="756"/>
                  <a:pt x="94" y="804"/>
                  <a:pt x="85" y="820"/>
                </a:cubicBezTo>
                <a:cubicBezTo>
                  <a:pt x="76" y="836"/>
                  <a:pt x="68" y="835"/>
                  <a:pt x="59" y="834"/>
                </a:cubicBezTo>
                <a:cubicBezTo>
                  <a:pt x="50" y="833"/>
                  <a:pt x="38" y="826"/>
                  <a:pt x="29" y="814"/>
                </a:cubicBezTo>
                <a:cubicBezTo>
                  <a:pt x="20" y="802"/>
                  <a:pt x="0" y="776"/>
                  <a:pt x="3" y="760"/>
                </a:cubicBezTo>
                <a:cubicBezTo>
                  <a:pt x="6" y="744"/>
                  <a:pt x="35" y="742"/>
                  <a:pt x="45" y="720"/>
                </a:cubicBezTo>
                <a:cubicBezTo>
                  <a:pt x="55" y="698"/>
                  <a:pt x="52" y="665"/>
                  <a:pt x="65" y="630"/>
                </a:cubicBezTo>
                <a:cubicBezTo>
                  <a:pt x="78" y="595"/>
                  <a:pt x="98" y="535"/>
                  <a:pt x="121" y="512"/>
                </a:cubicBezTo>
                <a:cubicBezTo>
                  <a:pt x="144" y="489"/>
                  <a:pt x="183" y="499"/>
                  <a:pt x="201" y="492"/>
                </a:cubicBezTo>
                <a:cubicBezTo>
                  <a:pt x="219" y="485"/>
                  <a:pt x="219" y="472"/>
                  <a:pt x="231" y="470"/>
                </a:cubicBezTo>
                <a:cubicBezTo>
                  <a:pt x="243" y="468"/>
                  <a:pt x="257" y="481"/>
                  <a:pt x="273" y="478"/>
                </a:cubicBezTo>
                <a:cubicBezTo>
                  <a:pt x="289" y="475"/>
                  <a:pt x="320" y="461"/>
                  <a:pt x="325" y="452"/>
                </a:cubicBezTo>
                <a:cubicBezTo>
                  <a:pt x="330" y="443"/>
                  <a:pt x="303" y="431"/>
                  <a:pt x="303" y="422"/>
                </a:cubicBezTo>
                <a:cubicBezTo>
                  <a:pt x="303" y="413"/>
                  <a:pt x="316" y="410"/>
                  <a:pt x="323" y="400"/>
                </a:cubicBezTo>
                <a:cubicBezTo>
                  <a:pt x="330" y="390"/>
                  <a:pt x="331" y="366"/>
                  <a:pt x="343" y="360"/>
                </a:cubicBezTo>
                <a:cubicBezTo>
                  <a:pt x="355" y="354"/>
                  <a:pt x="369" y="368"/>
                  <a:pt x="395" y="362"/>
                </a:cubicBezTo>
                <a:cubicBezTo>
                  <a:pt x="421" y="356"/>
                  <a:pt x="473" y="324"/>
                  <a:pt x="499" y="324"/>
                </a:cubicBezTo>
                <a:cubicBezTo>
                  <a:pt x="525" y="324"/>
                  <a:pt x="538" y="342"/>
                  <a:pt x="549" y="362"/>
                </a:cubicBezTo>
                <a:cubicBezTo>
                  <a:pt x="560" y="382"/>
                  <a:pt x="574" y="418"/>
                  <a:pt x="567" y="444"/>
                </a:cubicBezTo>
                <a:cubicBezTo>
                  <a:pt x="560" y="470"/>
                  <a:pt x="501" y="516"/>
                  <a:pt x="507" y="520"/>
                </a:cubicBezTo>
                <a:cubicBezTo>
                  <a:pt x="513" y="524"/>
                  <a:pt x="576" y="478"/>
                  <a:pt x="603" y="466"/>
                </a:cubicBezTo>
                <a:cubicBezTo>
                  <a:pt x="630" y="454"/>
                  <a:pt x="653" y="467"/>
                  <a:pt x="667" y="450"/>
                </a:cubicBezTo>
                <a:cubicBezTo>
                  <a:pt x="681" y="433"/>
                  <a:pt x="679" y="384"/>
                  <a:pt x="689" y="364"/>
                </a:cubicBezTo>
                <a:cubicBezTo>
                  <a:pt x="699" y="344"/>
                  <a:pt x="707" y="328"/>
                  <a:pt x="727" y="330"/>
                </a:cubicBezTo>
                <a:cubicBezTo>
                  <a:pt x="747" y="332"/>
                  <a:pt x="794" y="395"/>
                  <a:pt x="811" y="376"/>
                </a:cubicBezTo>
                <a:cubicBezTo>
                  <a:pt x="828" y="357"/>
                  <a:pt x="812" y="230"/>
                  <a:pt x="831" y="214"/>
                </a:cubicBezTo>
                <a:cubicBezTo>
                  <a:pt x="850" y="198"/>
                  <a:pt x="904" y="271"/>
                  <a:pt x="923" y="278"/>
                </a:cubicBezTo>
                <a:cubicBezTo>
                  <a:pt x="942" y="285"/>
                  <a:pt x="943" y="268"/>
                  <a:pt x="947" y="254"/>
                </a:cubicBezTo>
                <a:cubicBezTo>
                  <a:pt x="951" y="240"/>
                  <a:pt x="944" y="199"/>
                  <a:pt x="949" y="194"/>
                </a:cubicBezTo>
                <a:cubicBezTo>
                  <a:pt x="954" y="189"/>
                  <a:pt x="964" y="218"/>
                  <a:pt x="977" y="222"/>
                </a:cubicBezTo>
                <a:cubicBezTo>
                  <a:pt x="990" y="226"/>
                  <a:pt x="1019" y="229"/>
                  <a:pt x="1029" y="220"/>
                </a:cubicBezTo>
                <a:cubicBezTo>
                  <a:pt x="1039" y="211"/>
                  <a:pt x="1043" y="199"/>
                  <a:pt x="1037" y="168"/>
                </a:cubicBezTo>
                <a:cubicBezTo>
                  <a:pt x="1031" y="137"/>
                  <a:pt x="1001" y="62"/>
                  <a:pt x="991" y="34"/>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8" name="Freeform 50"/>
          <p:cNvSpPr>
            <a:spLocks/>
          </p:cNvSpPr>
          <p:nvPr/>
        </p:nvSpPr>
        <p:spPr bwMode="auto">
          <a:xfrm>
            <a:off x="2460625" y="3879850"/>
            <a:ext cx="574675" cy="931863"/>
          </a:xfrm>
          <a:custGeom>
            <a:avLst/>
            <a:gdLst>
              <a:gd name="T0" fmla="*/ 37 w 362"/>
              <a:gd name="T1" fmla="*/ 306 h 587"/>
              <a:gd name="T2" fmla="*/ 89 w 362"/>
              <a:gd name="T3" fmla="*/ 304 h 587"/>
              <a:gd name="T4" fmla="*/ 151 w 362"/>
              <a:gd name="T5" fmla="*/ 274 h 587"/>
              <a:gd name="T6" fmla="*/ 143 w 362"/>
              <a:gd name="T7" fmla="*/ 226 h 587"/>
              <a:gd name="T8" fmla="*/ 153 w 362"/>
              <a:gd name="T9" fmla="*/ 188 h 587"/>
              <a:gd name="T10" fmla="*/ 135 w 362"/>
              <a:gd name="T11" fmla="*/ 144 h 587"/>
              <a:gd name="T12" fmla="*/ 163 w 362"/>
              <a:gd name="T13" fmla="*/ 130 h 587"/>
              <a:gd name="T14" fmla="*/ 183 w 362"/>
              <a:gd name="T15" fmla="*/ 82 h 587"/>
              <a:gd name="T16" fmla="*/ 175 w 362"/>
              <a:gd name="T17" fmla="*/ 62 h 587"/>
              <a:gd name="T18" fmla="*/ 205 w 362"/>
              <a:gd name="T19" fmla="*/ 26 h 587"/>
              <a:gd name="T20" fmla="*/ 251 w 362"/>
              <a:gd name="T21" fmla="*/ 6 h 587"/>
              <a:gd name="T22" fmla="*/ 351 w 362"/>
              <a:gd name="T23" fmla="*/ 64 h 587"/>
              <a:gd name="T24" fmla="*/ 317 w 362"/>
              <a:gd name="T25" fmla="*/ 152 h 587"/>
              <a:gd name="T26" fmla="*/ 277 w 362"/>
              <a:gd name="T27" fmla="*/ 224 h 587"/>
              <a:gd name="T28" fmla="*/ 267 w 362"/>
              <a:gd name="T29" fmla="*/ 290 h 587"/>
              <a:gd name="T30" fmla="*/ 233 w 362"/>
              <a:gd name="T31" fmla="*/ 332 h 587"/>
              <a:gd name="T32" fmla="*/ 229 w 362"/>
              <a:gd name="T33" fmla="*/ 400 h 587"/>
              <a:gd name="T34" fmla="*/ 279 w 362"/>
              <a:gd name="T35" fmla="*/ 502 h 587"/>
              <a:gd name="T36" fmla="*/ 257 w 362"/>
              <a:gd name="T37" fmla="*/ 554 h 587"/>
              <a:gd name="T38" fmla="*/ 195 w 362"/>
              <a:gd name="T39" fmla="*/ 576 h 587"/>
              <a:gd name="T40" fmla="*/ 147 w 362"/>
              <a:gd name="T41" fmla="*/ 486 h 587"/>
              <a:gd name="T42" fmla="*/ 99 w 362"/>
              <a:gd name="T43" fmla="*/ 484 h 587"/>
              <a:gd name="T44" fmla="*/ 13 w 362"/>
              <a:gd name="T45" fmla="*/ 380 h 587"/>
              <a:gd name="T46" fmla="*/ 21 w 362"/>
              <a:gd name="T47" fmla="*/ 362 h 587"/>
              <a:gd name="T48" fmla="*/ 37 w 362"/>
              <a:gd name="T49" fmla="*/ 306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2" h="587">
                <a:moveTo>
                  <a:pt x="37" y="306"/>
                </a:moveTo>
                <a:lnTo>
                  <a:pt x="89" y="304"/>
                </a:lnTo>
                <a:lnTo>
                  <a:pt x="151" y="274"/>
                </a:lnTo>
                <a:lnTo>
                  <a:pt x="143" y="226"/>
                </a:lnTo>
                <a:lnTo>
                  <a:pt x="153" y="188"/>
                </a:lnTo>
                <a:lnTo>
                  <a:pt x="135" y="144"/>
                </a:lnTo>
                <a:cubicBezTo>
                  <a:pt x="137" y="134"/>
                  <a:pt x="155" y="140"/>
                  <a:pt x="163" y="130"/>
                </a:cubicBezTo>
                <a:cubicBezTo>
                  <a:pt x="171" y="120"/>
                  <a:pt x="181" y="93"/>
                  <a:pt x="183" y="82"/>
                </a:cubicBezTo>
                <a:cubicBezTo>
                  <a:pt x="185" y="71"/>
                  <a:pt x="171" y="71"/>
                  <a:pt x="175" y="62"/>
                </a:cubicBezTo>
                <a:cubicBezTo>
                  <a:pt x="179" y="53"/>
                  <a:pt x="192" y="35"/>
                  <a:pt x="205" y="26"/>
                </a:cubicBezTo>
                <a:cubicBezTo>
                  <a:pt x="218" y="17"/>
                  <a:pt x="227" y="0"/>
                  <a:pt x="251" y="6"/>
                </a:cubicBezTo>
                <a:cubicBezTo>
                  <a:pt x="275" y="12"/>
                  <a:pt x="340" y="40"/>
                  <a:pt x="351" y="64"/>
                </a:cubicBezTo>
                <a:cubicBezTo>
                  <a:pt x="362" y="88"/>
                  <a:pt x="329" y="125"/>
                  <a:pt x="317" y="152"/>
                </a:cubicBezTo>
                <a:cubicBezTo>
                  <a:pt x="305" y="179"/>
                  <a:pt x="285" y="201"/>
                  <a:pt x="277" y="224"/>
                </a:cubicBezTo>
                <a:cubicBezTo>
                  <a:pt x="269" y="247"/>
                  <a:pt x="274" y="272"/>
                  <a:pt x="267" y="290"/>
                </a:cubicBezTo>
                <a:cubicBezTo>
                  <a:pt x="260" y="308"/>
                  <a:pt x="239" y="314"/>
                  <a:pt x="233" y="332"/>
                </a:cubicBezTo>
                <a:cubicBezTo>
                  <a:pt x="227" y="350"/>
                  <a:pt x="221" y="372"/>
                  <a:pt x="229" y="400"/>
                </a:cubicBezTo>
                <a:cubicBezTo>
                  <a:pt x="237" y="428"/>
                  <a:pt x="274" y="476"/>
                  <a:pt x="279" y="502"/>
                </a:cubicBezTo>
                <a:cubicBezTo>
                  <a:pt x="284" y="528"/>
                  <a:pt x="271" y="542"/>
                  <a:pt x="257" y="554"/>
                </a:cubicBezTo>
                <a:cubicBezTo>
                  <a:pt x="243" y="566"/>
                  <a:pt x="213" y="587"/>
                  <a:pt x="195" y="576"/>
                </a:cubicBezTo>
                <a:cubicBezTo>
                  <a:pt x="177" y="565"/>
                  <a:pt x="163" y="501"/>
                  <a:pt x="147" y="486"/>
                </a:cubicBezTo>
                <a:cubicBezTo>
                  <a:pt x="131" y="471"/>
                  <a:pt x="121" y="502"/>
                  <a:pt x="99" y="484"/>
                </a:cubicBezTo>
                <a:cubicBezTo>
                  <a:pt x="77" y="466"/>
                  <a:pt x="26" y="400"/>
                  <a:pt x="13" y="380"/>
                </a:cubicBezTo>
                <a:cubicBezTo>
                  <a:pt x="0" y="360"/>
                  <a:pt x="17" y="374"/>
                  <a:pt x="21" y="362"/>
                </a:cubicBezTo>
                <a:cubicBezTo>
                  <a:pt x="25" y="350"/>
                  <a:pt x="34" y="318"/>
                  <a:pt x="37" y="306"/>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9" name="Freeform 51"/>
          <p:cNvSpPr>
            <a:spLocks/>
          </p:cNvSpPr>
          <p:nvPr/>
        </p:nvSpPr>
        <p:spPr bwMode="auto">
          <a:xfrm>
            <a:off x="2901950" y="3733800"/>
            <a:ext cx="330200" cy="903288"/>
          </a:xfrm>
          <a:custGeom>
            <a:avLst/>
            <a:gdLst>
              <a:gd name="T0" fmla="*/ 203 w 208"/>
              <a:gd name="T1" fmla="*/ 14 h 569"/>
              <a:gd name="T2" fmla="*/ 165 w 208"/>
              <a:gd name="T3" fmla="*/ 76 h 569"/>
              <a:gd name="T4" fmla="*/ 163 w 208"/>
              <a:gd name="T5" fmla="*/ 146 h 569"/>
              <a:gd name="T6" fmla="*/ 101 w 208"/>
              <a:gd name="T7" fmla="*/ 258 h 569"/>
              <a:gd name="T8" fmla="*/ 29 w 208"/>
              <a:gd name="T9" fmla="*/ 390 h 569"/>
              <a:gd name="T10" fmla="*/ 3 w 208"/>
              <a:gd name="T11" fmla="*/ 548 h 569"/>
              <a:gd name="T12" fmla="*/ 49 w 208"/>
              <a:gd name="T13" fmla="*/ 518 h 569"/>
              <a:gd name="T14" fmla="*/ 87 w 208"/>
              <a:gd name="T15" fmla="*/ 416 h 569"/>
              <a:gd name="T16" fmla="*/ 131 w 208"/>
              <a:gd name="T17" fmla="*/ 326 h 569"/>
              <a:gd name="T18" fmla="*/ 169 w 208"/>
              <a:gd name="T19" fmla="*/ 308 h 569"/>
              <a:gd name="T20" fmla="*/ 199 w 208"/>
              <a:gd name="T21" fmla="*/ 268 h 569"/>
              <a:gd name="T22" fmla="*/ 197 w 208"/>
              <a:gd name="T23" fmla="*/ 162 h 569"/>
              <a:gd name="T24" fmla="*/ 203 w 208"/>
              <a:gd name="T25" fmla="*/ 14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8" h="569">
                <a:moveTo>
                  <a:pt x="203" y="14"/>
                </a:moveTo>
                <a:cubicBezTo>
                  <a:pt x="198" y="0"/>
                  <a:pt x="172" y="54"/>
                  <a:pt x="165" y="76"/>
                </a:cubicBezTo>
                <a:cubicBezTo>
                  <a:pt x="158" y="98"/>
                  <a:pt x="174" y="116"/>
                  <a:pt x="163" y="146"/>
                </a:cubicBezTo>
                <a:cubicBezTo>
                  <a:pt x="152" y="176"/>
                  <a:pt x="123" y="217"/>
                  <a:pt x="101" y="258"/>
                </a:cubicBezTo>
                <a:cubicBezTo>
                  <a:pt x="79" y="299"/>
                  <a:pt x="45" y="342"/>
                  <a:pt x="29" y="390"/>
                </a:cubicBezTo>
                <a:cubicBezTo>
                  <a:pt x="13" y="438"/>
                  <a:pt x="0" y="527"/>
                  <a:pt x="3" y="548"/>
                </a:cubicBezTo>
                <a:cubicBezTo>
                  <a:pt x="6" y="569"/>
                  <a:pt x="35" y="540"/>
                  <a:pt x="49" y="518"/>
                </a:cubicBezTo>
                <a:cubicBezTo>
                  <a:pt x="63" y="496"/>
                  <a:pt x="73" y="448"/>
                  <a:pt x="87" y="416"/>
                </a:cubicBezTo>
                <a:cubicBezTo>
                  <a:pt x="101" y="384"/>
                  <a:pt x="117" y="344"/>
                  <a:pt x="131" y="326"/>
                </a:cubicBezTo>
                <a:cubicBezTo>
                  <a:pt x="145" y="308"/>
                  <a:pt x="158" y="318"/>
                  <a:pt x="169" y="308"/>
                </a:cubicBezTo>
                <a:cubicBezTo>
                  <a:pt x="180" y="298"/>
                  <a:pt x="194" y="292"/>
                  <a:pt x="199" y="268"/>
                </a:cubicBezTo>
                <a:cubicBezTo>
                  <a:pt x="204" y="244"/>
                  <a:pt x="196" y="204"/>
                  <a:pt x="197" y="162"/>
                </a:cubicBezTo>
                <a:cubicBezTo>
                  <a:pt x="198" y="120"/>
                  <a:pt x="208" y="28"/>
                  <a:pt x="203" y="14"/>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 name="Freeform 52"/>
          <p:cNvSpPr>
            <a:spLocks/>
          </p:cNvSpPr>
          <p:nvPr/>
        </p:nvSpPr>
        <p:spPr bwMode="auto">
          <a:xfrm>
            <a:off x="3116263" y="4275138"/>
            <a:ext cx="374650" cy="263525"/>
          </a:xfrm>
          <a:custGeom>
            <a:avLst/>
            <a:gdLst>
              <a:gd name="T0" fmla="*/ 2 w 236"/>
              <a:gd name="T1" fmla="*/ 109 h 166"/>
              <a:gd name="T2" fmla="*/ 40 w 236"/>
              <a:gd name="T3" fmla="*/ 59 h 166"/>
              <a:gd name="T4" fmla="*/ 76 w 236"/>
              <a:gd name="T5" fmla="*/ 45 h 166"/>
              <a:gd name="T6" fmla="*/ 130 w 236"/>
              <a:gd name="T7" fmla="*/ 1 h 166"/>
              <a:gd name="T8" fmla="*/ 222 w 236"/>
              <a:gd name="T9" fmla="*/ 49 h 166"/>
              <a:gd name="T10" fmla="*/ 214 w 236"/>
              <a:gd name="T11" fmla="*/ 81 h 166"/>
              <a:gd name="T12" fmla="*/ 230 w 236"/>
              <a:gd name="T13" fmla="*/ 111 h 166"/>
              <a:gd name="T14" fmla="*/ 218 w 236"/>
              <a:gd name="T15" fmla="*/ 127 h 166"/>
              <a:gd name="T16" fmla="*/ 196 w 236"/>
              <a:gd name="T17" fmla="*/ 119 h 166"/>
              <a:gd name="T18" fmla="*/ 176 w 236"/>
              <a:gd name="T19" fmla="*/ 133 h 166"/>
              <a:gd name="T20" fmla="*/ 152 w 236"/>
              <a:gd name="T21" fmla="*/ 161 h 166"/>
              <a:gd name="T22" fmla="*/ 74 w 236"/>
              <a:gd name="T23" fmla="*/ 161 h 166"/>
              <a:gd name="T24" fmla="*/ 32 w 236"/>
              <a:gd name="T25" fmla="*/ 155 h 166"/>
              <a:gd name="T26" fmla="*/ 2 w 236"/>
              <a:gd name="T27" fmla="*/ 10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6" h="166">
                <a:moveTo>
                  <a:pt x="2" y="109"/>
                </a:moveTo>
                <a:cubicBezTo>
                  <a:pt x="0" y="94"/>
                  <a:pt x="28" y="70"/>
                  <a:pt x="40" y="59"/>
                </a:cubicBezTo>
                <a:cubicBezTo>
                  <a:pt x="52" y="48"/>
                  <a:pt x="61" y="55"/>
                  <a:pt x="76" y="45"/>
                </a:cubicBezTo>
                <a:cubicBezTo>
                  <a:pt x="91" y="35"/>
                  <a:pt x="106" y="0"/>
                  <a:pt x="130" y="1"/>
                </a:cubicBezTo>
                <a:cubicBezTo>
                  <a:pt x="154" y="2"/>
                  <a:pt x="208" y="36"/>
                  <a:pt x="222" y="49"/>
                </a:cubicBezTo>
                <a:cubicBezTo>
                  <a:pt x="236" y="62"/>
                  <a:pt x="213" y="71"/>
                  <a:pt x="214" y="81"/>
                </a:cubicBezTo>
                <a:cubicBezTo>
                  <a:pt x="215" y="91"/>
                  <a:pt x="229" y="103"/>
                  <a:pt x="230" y="111"/>
                </a:cubicBezTo>
                <a:cubicBezTo>
                  <a:pt x="231" y="119"/>
                  <a:pt x="224" y="126"/>
                  <a:pt x="218" y="127"/>
                </a:cubicBezTo>
                <a:cubicBezTo>
                  <a:pt x="212" y="128"/>
                  <a:pt x="203" y="118"/>
                  <a:pt x="196" y="119"/>
                </a:cubicBezTo>
                <a:cubicBezTo>
                  <a:pt x="189" y="120"/>
                  <a:pt x="183" y="126"/>
                  <a:pt x="176" y="133"/>
                </a:cubicBezTo>
                <a:cubicBezTo>
                  <a:pt x="169" y="140"/>
                  <a:pt x="169" y="156"/>
                  <a:pt x="152" y="161"/>
                </a:cubicBezTo>
                <a:cubicBezTo>
                  <a:pt x="135" y="166"/>
                  <a:pt x="94" y="162"/>
                  <a:pt x="74" y="161"/>
                </a:cubicBezTo>
                <a:cubicBezTo>
                  <a:pt x="54" y="160"/>
                  <a:pt x="44" y="164"/>
                  <a:pt x="32" y="155"/>
                </a:cubicBezTo>
                <a:cubicBezTo>
                  <a:pt x="20" y="146"/>
                  <a:pt x="8" y="119"/>
                  <a:pt x="2" y="109"/>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1" name="Freeform 53"/>
          <p:cNvSpPr>
            <a:spLocks/>
          </p:cNvSpPr>
          <p:nvPr/>
        </p:nvSpPr>
        <p:spPr bwMode="auto">
          <a:xfrm>
            <a:off x="3332163" y="3640138"/>
            <a:ext cx="450850" cy="708025"/>
          </a:xfrm>
          <a:custGeom>
            <a:avLst/>
            <a:gdLst>
              <a:gd name="T0" fmla="*/ 0 w 284"/>
              <a:gd name="T1" fmla="*/ 3 h 446"/>
              <a:gd name="T2" fmla="*/ 104 w 284"/>
              <a:gd name="T3" fmla="*/ 75 h 446"/>
              <a:gd name="T4" fmla="*/ 172 w 284"/>
              <a:gd name="T5" fmla="*/ 35 h 446"/>
              <a:gd name="T6" fmla="*/ 218 w 284"/>
              <a:gd name="T7" fmla="*/ 155 h 446"/>
              <a:gd name="T8" fmla="*/ 194 w 284"/>
              <a:gd name="T9" fmla="*/ 205 h 446"/>
              <a:gd name="T10" fmla="*/ 258 w 284"/>
              <a:gd name="T11" fmla="*/ 269 h 446"/>
              <a:gd name="T12" fmla="*/ 258 w 284"/>
              <a:gd name="T13" fmla="*/ 311 h 446"/>
              <a:gd name="T14" fmla="*/ 282 w 284"/>
              <a:gd name="T15" fmla="*/ 349 h 446"/>
              <a:gd name="T16" fmla="*/ 244 w 284"/>
              <a:gd name="T17" fmla="*/ 381 h 446"/>
              <a:gd name="T18" fmla="*/ 198 w 284"/>
              <a:gd name="T19" fmla="*/ 335 h 446"/>
              <a:gd name="T20" fmla="*/ 216 w 284"/>
              <a:gd name="T21" fmla="*/ 433 h 446"/>
              <a:gd name="T22" fmla="*/ 184 w 284"/>
              <a:gd name="T23" fmla="*/ 413 h 446"/>
              <a:gd name="T24" fmla="*/ 134 w 284"/>
              <a:gd name="T25" fmla="*/ 389 h 446"/>
              <a:gd name="T26" fmla="*/ 150 w 284"/>
              <a:gd name="T27" fmla="*/ 365 h 446"/>
              <a:gd name="T28" fmla="*/ 124 w 284"/>
              <a:gd name="T29" fmla="*/ 331 h 446"/>
              <a:gd name="T30" fmla="*/ 132 w 284"/>
              <a:gd name="T31" fmla="*/ 271 h 446"/>
              <a:gd name="T32" fmla="*/ 148 w 284"/>
              <a:gd name="T33" fmla="*/ 241 h 446"/>
              <a:gd name="T34" fmla="*/ 128 w 284"/>
              <a:gd name="T35" fmla="*/ 189 h 446"/>
              <a:gd name="T36" fmla="*/ 80 w 284"/>
              <a:gd name="T37" fmla="*/ 157 h 446"/>
              <a:gd name="T38" fmla="*/ 74 w 284"/>
              <a:gd name="T39" fmla="*/ 195 h 446"/>
              <a:gd name="T40" fmla="*/ 36 w 284"/>
              <a:gd name="T41" fmla="*/ 175 h 446"/>
              <a:gd name="T42" fmla="*/ 36 w 284"/>
              <a:gd name="T43" fmla="*/ 95 h 446"/>
              <a:gd name="T44" fmla="*/ 0 w 284"/>
              <a:gd name="T45" fmla="*/ 3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 h="446">
                <a:moveTo>
                  <a:pt x="0" y="3"/>
                </a:moveTo>
                <a:cubicBezTo>
                  <a:pt x="15" y="0"/>
                  <a:pt x="75" y="70"/>
                  <a:pt x="104" y="75"/>
                </a:cubicBezTo>
                <a:cubicBezTo>
                  <a:pt x="133" y="80"/>
                  <a:pt x="153" y="22"/>
                  <a:pt x="172" y="35"/>
                </a:cubicBezTo>
                <a:cubicBezTo>
                  <a:pt x="191" y="48"/>
                  <a:pt x="214" y="127"/>
                  <a:pt x="218" y="155"/>
                </a:cubicBezTo>
                <a:cubicBezTo>
                  <a:pt x="222" y="183"/>
                  <a:pt x="187" y="186"/>
                  <a:pt x="194" y="205"/>
                </a:cubicBezTo>
                <a:cubicBezTo>
                  <a:pt x="201" y="224"/>
                  <a:pt x="247" y="251"/>
                  <a:pt x="258" y="269"/>
                </a:cubicBezTo>
                <a:cubicBezTo>
                  <a:pt x="269" y="287"/>
                  <a:pt x="254" y="298"/>
                  <a:pt x="258" y="311"/>
                </a:cubicBezTo>
                <a:cubicBezTo>
                  <a:pt x="262" y="324"/>
                  <a:pt x="284" y="337"/>
                  <a:pt x="282" y="349"/>
                </a:cubicBezTo>
                <a:cubicBezTo>
                  <a:pt x="280" y="361"/>
                  <a:pt x="258" y="383"/>
                  <a:pt x="244" y="381"/>
                </a:cubicBezTo>
                <a:cubicBezTo>
                  <a:pt x="230" y="379"/>
                  <a:pt x="203" y="326"/>
                  <a:pt x="198" y="335"/>
                </a:cubicBezTo>
                <a:cubicBezTo>
                  <a:pt x="193" y="344"/>
                  <a:pt x="218" y="420"/>
                  <a:pt x="216" y="433"/>
                </a:cubicBezTo>
                <a:cubicBezTo>
                  <a:pt x="214" y="446"/>
                  <a:pt x="198" y="420"/>
                  <a:pt x="184" y="413"/>
                </a:cubicBezTo>
                <a:cubicBezTo>
                  <a:pt x="170" y="406"/>
                  <a:pt x="140" y="397"/>
                  <a:pt x="134" y="389"/>
                </a:cubicBezTo>
                <a:cubicBezTo>
                  <a:pt x="128" y="381"/>
                  <a:pt x="152" y="375"/>
                  <a:pt x="150" y="365"/>
                </a:cubicBezTo>
                <a:cubicBezTo>
                  <a:pt x="148" y="355"/>
                  <a:pt x="127" y="347"/>
                  <a:pt x="124" y="331"/>
                </a:cubicBezTo>
                <a:cubicBezTo>
                  <a:pt x="121" y="315"/>
                  <a:pt x="128" y="286"/>
                  <a:pt x="132" y="271"/>
                </a:cubicBezTo>
                <a:cubicBezTo>
                  <a:pt x="136" y="256"/>
                  <a:pt x="149" y="255"/>
                  <a:pt x="148" y="241"/>
                </a:cubicBezTo>
                <a:cubicBezTo>
                  <a:pt x="147" y="227"/>
                  <a:pt x="139" y="203"/>
                  <a:pt x="128" y="189"/>
                </a:cubicBezTo>
                <a:cubicBezTo>
                  <a:pt x="117" y="175"/>
                  <a:pt x="89" y="156"/>
                  <a:pt x="80" y="157"/>
                </a:cubicBezTo>
                <a:cubicBezTo>
                  <a:pt x="71" y="158"/>
                  <a:pt x="81" y="192"/>
                  <a:pt x="74" y="195"/>
                </a:cubicBezTo>
                <a:cubicBezTo>
                  <a:pt x="67" y="198"/>
                  <a:pt x="42" y="191"/>
                  <a:pt x="36" y="175"/>
                </a:cubicBezTo>
                <a:cubicBezTo>
                  <a:pt x="30" y="159"/>
                  <a:pt x="42" y="124"/>
                  <a:pt x="36" y="95"/>
                </a:cubicBezTo>
                <a:cubicBezTo>
                  <a:pt x="30" y="66"/>
                  <a:pt x="8" y="22"/>
                  <a:pt x="0" y="3"/>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2" name="Freeform 54"/>
          <p:cNvSpPr>
            <a:spLocks/>
          </p:cNvSpPr>
          <p:nvPr/>
        </p:nvSpPr>
        <p:spPr bwMode="auto">
          <a:xfrm>
            <a:off x="2808288" y="3155950"/>
            <a:ext cx="423862" cy="406400"/>
          </a:xfrm>
          <a:custGeom>
            <a:avLst/>
            <a:gdLst>
              <a:gd name="T0" fmla="*/ 0 w 267"/>
              <a:gd name="T1" fmla="*/ 191 h 256"/>
              <a:gd name="T2" fmla="*/ 40 w 267"/>
              <a:gd name="T3" fmla="*/ 118 h 256"/>
              <a:gd name="T4" fmla="*/ 30 w 267"/>
              <a:gd name="T5" fmla="*/ 98 h 256"/>
              <a:gd name="T6" fmla="*/ 46 w 267"/>
              <a:gd name="T7" fmla="*/ 68 h 256"/>
              <a:gd name="T8" fmla="*/ 24 w 267"/>
              <a:gd name="T9" fmla="*/ 34 h 256"/>
              <a:gd name="T10" fmla="*/ 34 w 267"/>
              <a:gd name="T11" fmla="*/ 2 h 256"/>
              <a:gd name="T12" fmla="*/ 58 w 267"/>
              <a:gd name="T13" fmla="*/ 20 h 256"/>
              <a:gd name="T14" fmla="*/ 56 w 267"/>
              <a:gd name="T15" fmla="*/ 50 h 256"/>
              <a:gd name="T16" fmla="*/ 78 w 267"/>
              <a:gd name="T17" fmla="*/ 32 h 256"/>
              <a:gd name="T18" fmla="*/ 120 w 267"/>
              <a:gd name="T19" fmla="*/ 54 h 256"/>
              <a:gd name="T20" fmla="*/ 154 w 267"/>
              <a:gd name="T21" fmla="*/ 86 h 256"/>
              <a:gd name="T22" fmla="*/ 184 w 267"/>
              <a:gd name="T23" fmla="*/ 122 h 256"/>
              <a:gd name="T24" fmla="*/ 200 w 267"/>
              <a:gd name="T25" fmla="*/ 114 h 256"/>
              <a:gd name="T26" fmla="*/ 240 w 267"/>
              <a:gd name="T27" fmla="*/ 158 h 256"/>
              <a:gd name="T28" fmla="*/ 264 w 267"/>
              <a:gd name="T29" fmla="*/ 216 h 256"/>
              <a:gd name="T30" fmla="*/ 258 w 267"/>
              <a:gd name="T31" fmla="*/ 254 h 256"/>
              <a:gd name="T32" fmla="*/ 234 w 267"/>
              <a:gd name="T33" fmla="*/ 226 h 256"/>
              <a:gd name="T34" fmla="*/ 204 w 267"/>
              <a:gd name="T35" fmla="*/ 200 h 256"/>
              <a:gd name="T36" fmla="*/ 176 w 267"/>
              <a:gd name="T37" fmla="*/ 198 h 256"/>
              <a:gd name="T38" fmla="*/ 150 w 267"/>
              <a:gd name="T39" fmla="*/ 162 h 256"/>
              <a:gd name="T40" fmla="*/ 86 w 267"/>
              <a:gd name="T41" fmla="*/ 116 h 256"/>
              <a:gd name="T42" fmla="*/ 60 w 267"/>
              <a:gd name="T43" fmla="*/ 150 h 256"/>
              <a:gd name="T44" fmla="*/ 27 w 267"/>
              <a:gd name="T45" fmla="*/ 188 h 256"/>
              <a:gd name="T46" fmla="*/ 0 w 267"/>
              <a:gd name="T47" fmla="*/ 191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7" h="256">
                <a:moveTo>
                  <a:pt x="0" y="191"/>
                </a:moveTo>
                <a:cubicBezTo>
                  <a:pt x="2" y="179"/>
                  <a:pt x="35" y="133"/>
                  <a:pt x="40" y="118"/>
                </a:cubicBezTo>
                <a:cubicBezTo>
                  <a:pt x="45" y="103"/>
                  <a:pt x="29" y="106"/>
                  <a:pt x="30" y="98"/>
                </a:cubicBezTo>
                <a:cubicBezTo>
                  <a:pt x="31" y="90"/>
                  <a:pt x="47" y="79"/>
                  <a:pt x="46" y="68"/>
                </a:cubicBezTo>
                <a:cubicBezTo>
                  <a:pt x="45" y="57"/>
                  <a:pt x="26" y="45"/>
                  <a:pt x="24" y="34"/>
                </a:cubicBezTo>
                <a:cubicBezTo>
                  <a:pt x="22" y="23"/>
                  <a:pt x="29" y="4"/>
                  <a:pt x="34" y="2"/>
                </a:cubicBezTo>
                <a:cubicBezTo>
                  <a:pt x="39" y="0"/>
                  <a:pt x="54" y="12"/>
                  <a:pt x="58" y="20"/>
                </a:cubicBezTo>
                <a:cubicBezTo>
                  <a:pt x="62" y="28"/>
                  <a:pt x="53" y="48"/>
                  <a:pt x="56" y="50"/>
                </a:cubicBezTo>
                <a:cubicBezTo>
                  <a:pt x="59" y="52"/>
                  <a:pt x="67" y="31"/>
                  <a:pt x="78" y="32"/>
                </a:cubicBezTo>
                <a:cubicBezTo>
                  <a:pt x="89" y="33"/>
                  <a:pt x="107" y="45"/>
                  <a:pt x="120" y="54"/>
                </a:cubicBezTo>
                <a:cubicBezTo>
                  <a:pt x="133" y="63"/>
                  <a:pt x="143" y="75"/>
                  <a:pt x="154" y="86"/>
                </a:cubicBezTo>
                <a:cubicBezTo>
                  <a:pt x="165" y="97"/>
                  <a:pt x="176" y="117"/>
                  <a:pt x="184" y="122"/>
                </a:cubicBezTo>
                <a:cubicBezTo>
                  <a:pt x="192" y="127"/>
                  <a:pt x="191" y="108"/>
                  <a:pt x="200" y="114"/>
                </a:cubicBezTo>
                <a:cubicBezTo>
                  <a:pt x="209" y="120"/>
                  <a:pt x="229" y="141"/>
                  <a:pt x="240" y="158"/>
                </a:cubicBezTo>
                <a:cubicBezTo>
                  <a:pt x="251" y="175"/>
                  <a:pt x="261" y="200"/>
                  <a:pt x="264" y="216"/>
                </a:cubicBezTo>
                <a:cubicBezTo>
                  <a:pt x="267" y="232"/>
                  <a:pt x="263" y="252"/>
                  <a:pt x="258" y="254"/>
                </a:cubicBezTo>
                <a:cubicBezTo>
                  <a:pt x="253" y="256"/>
                  <a:pt x="243" y="235"/>
                  <a:pt x="234" y="226"/>
                </a:cubicBezTo>
                <a:cubicBezTo>
                  <a:pt x="225" y="217"/>
                  <a:pt x="214" y="205"/>
                  <a:pt x="204" y="200"/>
                </a:cubicBezTo>
                <a:cubicBezTo>
                  <a:pt x="194" y="195"/>
                  <a:pt x="185" y="204"/>
                  <a:pt x="176" y="198"/>
                </a:cubicBezTo>
                <a:cubicBezTo>
                  <a:pt x="167" y="192"/>
                  <a:pt x="165" y="176"/>
                  <a:pt x="150" y="162"/>
                </a:cubicBezTo>
                <a:cubicBezTo>
                  <a:pt x="135" y="148"/>
                  <a:pt x="101" y="118"/>
                  <a:pt x="86" y="116"/>
                </a:cubicBezTo>
                <a:cubicBezTo>
                  <a:pt x="71" y="114"/>
                  <a:pt x="70" y="138"/>
                  <a:pt x="60" y="150"/>
                </a:cubicBezTo>
                <a:cubicBezTo>
                  <a:pt x="50" y="162"/>
                  <a:pt x="37" y="181"/>
                  <a:pt x="27" y="188"/>
                </a:cubicBezTo>
                <a:cubicBezTo>
                  <a:pt x="17" y="195"/>
                  <a:pt x="6" y="191"/>
                  <a:pt x="0" y="19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3" name="Freeform 55"/>
          <p:cNvSpPr>
            <a:spLocks/>
          </p:cNvSpPr>
          <p:nvPr/>
        </p:nvSpPr>
        <p:spPr bwMode="auto">
          <a:xfrm>
            <a:off x="139700" y="3694113"/>
            <a:ext cx="1152525" cy="1393825"/>
          </a:xfrm>
          <a:custGeom>
            <a:avLst/>
            <a:gdLst>
              <a:gd name="T0" fmla="*/ 105 w 726"/>
              <a:gd name="T1" fmla="*/ 715 h 878"/>
              <a:gd name="T2" fmla="*/ 145 w 726"/>
              <a:gd name="T3" fmla="*/ 667 h 878"/>
              <a:gd name="T4" fmla="*/ 219 w 726"/>
              <a:gd name="T5" fmla="*/ 605 h 878"/>
              <a:gd name="T6" fmla="*/ 263 w 726"/>
              <a:gd name="T7" fmla="*/ 591 h 878"/>
              <a:gd name="T8" fmla="*/ 371 w 726"/>
              <a:gd name="T9" fmla="*/ 473 h 878"/>
              <a:gd name="T10" fmla="*/ 455 w 726"/>
              <a:gd name="T11" fmla="*/ 375 h 878"/>
              <a:gd name="T12" fmla="*/ 513 w 726"/>
              <a:gd name="T13" fmla="*/ 335 h 878"/>
              <a:gd name="T14" fmla="*/ 543 w 726"/>
              <a:gd name="T15" fmla="*/ 271 h 878"/>
              <a:gd name="T16" fmla="*/ 567 w 726"/>
              <a:gd name="T17" fmla="*/ 293 h 878"/>
              <a:gd name="T18" fmla="*/ 617 w 726"/>
              <a:gd name="T19" fmla="*/ 223 h 878"/>
              <a:gd name="T20" fmla="*/ 581 w 726"/>
              <a:gd name="T21" fmla="*/ 171 h 878"/>
              <a:gd name="T22" fmla="*/ 587 w 726"/>
              <a:gd name="T23" fmla="*/ 141 h 878"/>
              <a:gd name="T24" fmla="*/ 651 w 726"/>
              <a:gd name="T25" fmla="*/ 197 h 878"/>
              <a:gd name="T26" fmla="*/ 649 w 726"/>
              <a:gd name="T27" fmla="*/ 165 h 878"/>
              <a:gd name="T28" fmla="*/ 605 w 726"/>
              <a:gd name="T29" fmla="*/ 111 h 878"/>
              <a:gd name="T30" fmla="*/ 633 w 726"/>
              <a:gd name="T31" fmla="*/ 83 h 878"/>
              <a:gd name="T32" fmla="*/ 669 w 726"/>
              <a:gd name="T33" fmla="*/ 5 h 878"/>
              <a:gd name="T34" fmla="*/ 683 w 726"/>
              <a:gd name="T35" fmla="*/ 111 h 878"/>
              <a:gd name="T36" fmla="*/ 665 w 726"/>
              <a:gd name="T37" fmla="*/ 145 h 878"/>
              <a:gd name="T38" fmla="*/ 689 w 726"/>
              <a:gd name="T39" fmla="*/ 193 h 878"/>
              <a:gd name="T40" fmla="*/ 715 w 726"/>
              <a:gd name="T41" fmla="*/ 273 h 878"/>
              <a:gd name="T42" fmla="*/ 621 w 726"/>
              <a:gd name="T43" fmla="*/ 313 h 878"/>
              <a:gd name="T44" fmla="*/ 585 w 726"/>
              <a:gd name="T45" fmla="*/ 351 h 878"/>
              <a:gd name="T46" fmla="*/ 575 w 726"/>
              <a:gd name="T47" fmla="*/ 395 h 878"/>
              <a:gd name="T48" fmla="*/ 503 w 726"/>
              <a:gd name="T49" fmla="*/ 417 h 878"/>
              <a:gd name="T50" fmla="*/ 457 w 726"/>
              <a:gd name="T51" fmla="*/ 427 h 878"/>
              <a:gd name="T52" fmla="*/ 457 w 726"/>
              <a:gd name="T53" fmla="*/ 493 h 878"/>
              <a:gd name="T54" fmla="*/ 411 w 726"/>
              <a:gd name="T55" fmla="*/ 553 h 878"/>
              <a:gd name="T56" fmla="*/ 339 w 726"/>
              <a:gd name="T57" fmla="*/ 639 h 878"/>
              <a:gd name="T58" fmla="*/ 277 w 726"/>
              <a:gd name="T59" fmla="*/ 649 h 878"/>
              <a:gd name="T60" fmla="*/ 229 w 726"/>
              <a:gd name="T61" fmla="*/ 727 h 878"/>
              <a:gd name="T62" fmla="*/ 159 w 726"/>
              <a:gd name="T63" fmla="*/ 787 h 878"/>
              <a:gd name="T64" fmla="*/ 107 w 726"/>
              <a:gd name="T65" fmla="*/ 789 h 878"/>
              <a:gd name="T66" fmla="*/ 97 w 726"/>
              <a:gd name="T67" fmla="*/ 827 h 878"/>
              <a:gd name="T68" fmla="*/ 59 w 726"/>
              <a:gd name="T69" fmla="*/ 831 h 878"/>
              <a:gd name="T70" fmla="*/ 5 w 726"/>
              <a:gd name="T71" fmla="*/ 871 h 878"/>
              <a:gd name="T72" fmla="*/ 31 w 726"/>
              <a:gd name="T73" fmla="*/ 791 h 878"/>
              <a:gd name="T74" fmla="*/ 19 w 726"/>
              <a:gd name="T75" fmla="*/ 789 h 878"/>
              <a:gd name="T76" fmla="*/ 105 w 726"/>
              <a:gd name="T77" fmla="*/ 715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26" h="878">
                <a:moveTo>
                  <a:pt x="105" y="715"/>
                </a:moveTo>
                <a:cubicBezTo>
                  <a:pt x="126" y="695"/>
                  <a:pt x="126" y="685"/>
                  <a:pt x="145" y="667"/>
                </a:cubicBezTo>
                <a:cubicBezTo>
                  <a:pt x="164" y="649"/>
                  <a:pt x="199" y="618"/>
                  <a:pt x="219" y="605"/>
                </a:cubicBezTo>
                <a:cubicBezTo>
                  <a:pt x="239" y="592"/>
                  <a:pt x="238" y="613"/>
                  <a:pt x="263" y="591"/>
                </a:cubicBezTo>
                <a:cubicBezTo>
                  <a:pt x="288" y="569"/>
                  <a:pt x="339" y="509"/>
                  <a:pt x="371" y="473"/>
                </a:cubicBezTo>
                <a:lnTo>
                  <a:pt x="455" y="375"/>
                </a:lnTo>
                <a:lnTo>
                  <a:pt x="513" y="335"/>
                </a:lnTo>
                <a:lnTo>
                  <a:pt x="543" y="271"/>
                </a:lnTo>
                <a:cubicBezTo>
                  <a:pt x="552" y="264"/>
                  <a:pt x="555" y="301"/>
                  <a:pt x="567" y="293"/>
                </a:cubicBezTo>
                <a:cubicBezTo>
                  <a:pt x="579" y="285"/>
                  <a:pt x="615" y="243"/>
                  <a:pt x="617" y="223"/>
                </a:cubicBezTo>
                <a:cubicBezTo>
                  <a:pt x="619" y="203"/>
                  <a:pt x="586" y="185"/>
                  <a:pt x="581" y="171"/>
                </a:cubicBezTo>
                <a:cubicBezTo>
                  <a:pt x="576" y="157"/>
                  <a:pt x="576" y="137"/>
                  <a:pt x="587" y="141"/>
                </a:cubicBezTo>
                <a:cubicBezTo>
                  <a:pt x="598" y="145"/>
                  <a:pt x="641" y="193"/>
                  <a:pt x="651" y="197"/>
                </a:cubicBezTo>
                <a:cubicBezTo>
                  <a:pt x="661" y="201"/>
                  <a:pt x="657" y="179"/>
                  <a:pt x="649" y="165"/>
                </a:cubicBezTo>
                <a:cubicBezTo>
                  <a:pt x="641" y="151"/>
                  <a:pt x="608" y="125"/>
                  <a:pt x="605" y="111"/>
                </a:cubicBezTo>
                <a:cubicBezTo>
                  <a:pt x="602" y="97"/>
                  <a:pt x="622" y="101"/>
                  <a:pt x="633" y="83"/>
                </a:cubicBezTo>
                <a:cubicBezTo>
                  <a:pt x="644" y="65"/>
                  <a:pt x="661" y="0"/>
                  <a:pt x="669" y="5"/>
                </a:cubicBezTo>
                <a:cubicBezTo>
                  <a:pt x="677" y="10"/>
                  <a:pt x="684" y="88"/>
                  <a:pt x="683" y="111"/>
                </a:cubicBezTo>
                <a:cubicBezTo>
                  <a:pt x="682" y="134"/>
                  <a:pt x="664" y="131"/>
                  <a:pt x="665" y="145"/>
                </a:cubicBezTo>
                <a:cubicBezTo>
                  <a:pt x="666" y="159"/>
                  <a:pt x="681" y="172"/>
                  <a:pt x="689" y="193"/>
                </a:cubicBezTo>
                <a:cubicBezTo>
                  <a:pt x="697" y="214"/>
                  <a:pt x="726" y="253"/>
                  <a:pt x="715" y="273"/>
                </a:cubicBezTo>
                <a:cubicBezTo>
                  <a:pt x="704" y="293"/>
                  <a:pt x="643" y="300"/>
                  <a:pt x="621" y="313"/>
                </a:cubicBezTo>
                <a:cubicBezTo>
                  <a:pt x="599" y="326"/>
                  <a:pt x="593" y="337"/>
                  <a:pt x="585" y="351"/>
                </a:cubicBezTo>
                <a:cubicBezTo>
                  <a:pt x="577" y="365"/>
                  <a:pt x="589" y="384"/>
                  <a:pt x="575" y="395"/>
                </a:cubicBezTo>
                <a:cubicBezTo>
                  <a:pt x="561" y="406"/>
                  <a:pt x="523" y="412"/>
                  <a:pt x="503" y="417"/>
                </a:cubicBezTo>
                <a:cubicBezTo>
                  <a:pt x="483" y="422"/>
                  <a:pt x="465" y="414"/>
                  <a:pt x="457" y="427"/>
                </a:cubicBezTo>
                <a:cubicBezTo>
                  <a:pt x="449" y="440"/>
                  <a:pt x="465" y="472"/>
                  <a:pt x="457" y="493"/>
                </a:cubicBezTo>
                <a:cubicBezTo>
                  <a:pt x="449" y="514"/>
                  <a:pt x="431" y="529"/>
                  <a:pt x="411" y="553"/>
                </a:cubicBezTo>
                <a:cubicBezTo>
                  <a:pt x="391" y="577"/>
                  <a:pt x="361" y="623"/>
                  <a:pt x="339" y="639"/>
                </a:cubicBezTo>
                <a:cubicBezTo>
                  <a:pt x="317" y="655"/>
                  <a:pt x="295" y="634"/>
                  <a:pt x="277" y="649"/>
                </a:cubicBezTo>
                <a:cubicBezTo>
                  <a:pt x="259" y="664"/>
                  <a:pt x="249" y="704"/>
                  <a:pt x="229" y="727"/>
                </a:cubicBezTo>
                <a:cubicBezTo>
                  <a:pt x="209" y="750"/>
                  <a:pt x="179" y="777"/>
                  <a:pt x="159" y="787"/>
                </a:cubicBezTo>
                <a:cubicBezTo>
                  <a:pt x="139" y="797"/>
                  <a:pt x="117" y="782"/>
                  <a:pt x="107" y="789"/>
                </a:cubicBezTo>
                <a:cubicBezTo>
                  <a:pt x="97" y="796"/>
                  <a:pt x="105" y="820"/>
                  <a:pt x="97" y="827"/>
                </a:cubicBezTo>
                <a:cubicBezTo>
                  <a:pt x="89" y="834"/>
                  <a:pt x="74" y="824"/>
                  <a:pt x="59" y="831"/>
                </a:cubicBezTo>
                <a:cubicBezTo>
                  <a:pt x="44" y="838"/>
                  <a:pt x="10" y="878"/>
                  <a:pt x="5" y="871"/>
                </a:cubicBezTo>
                <a:cubicBezTo>
                  <a:pt x="0" y="864"/>
                  <a:pt x="29" y="805"/>
                  <a:pt x="31" y="791"/>
                </a:cubicBezTo>
                <a:cubicBezTo>
                  <a:pt x="33" y="777"/>
                  <a:pt x="7" y="802"/>
                  <a:pt x="19" y="789"/>
                </a:cubicBezTo>
                <a:cubicBezTo>
                  <a:pt x="31" y="776"/>
                  <a:pt x="84" y="735"/>
                  <a:pt x="105" y="715"/>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4" name="Freeform 56"/>
          <p:cNvSpPr>
            <a:spLocks/>
          </p:cNvSpPr>
          <p:nvPr/>
        </p:nvSpPr>
        <p:spPr bwMode="auto">
          <a:xfrm>
            <a:off x="2219325" y="2727325"/>
            <a:ext cx="155575" cy="185738"/>
          </a:xfrm>
          <a:custGeom>
            <a:avLst/>
            <a:gdLst>
              <a:gd name="T0" fmla="*/ 17 w 98"/>
              <a:gd name="T1" fmla="*/ 2 h 117"/>
              <a:gd name="T2" fmla="*/ 73 w 98"/>
              <a:gd name="T3" fmla="*/ 20 h 117"/>
              <a:gd name="T4" fmla="*/ 95 w 98"/>
              <a:gd name="T5" fmla="*/ 58 h 117"/>
              <a:gd name="T6" fmla="*/ 55 w 98"/>
              <a:gd name="T7" fmla="*/ 112 h 117"/>
              <a:gd name="T8" fmla="*/ 37 w 98"/>
              <a:gd name="T9" fmla="*/ 88 h 117"/>
              <a:gd name="T10" fmla="*/ 5 w 98"/>
              <a:gd name="T11" fmla="*/ 78 h 117"/>
              <a:gd name="T12" fmla="*/ 5 w 98"/>
              <a:gd name="T13" fmla="*/ 32 h 117"/>
              <a:gd name="T14" fmla="*/ 17 w 98"/>
              <a:gd name="T15" fmla="*/ 2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117">
                <a:moveTo>
                  <a:pt x="17" y="2"/>
                </a:moveTo>
                <a:cubicBezTo>
                  <a:pt x="28" y="0"/>
                  <a:pt x="60" y="11"/>
                  <a:pt x="73" y="20"/>
                </a:cubicBezTo>
                <a:cubicBezTo>
                  <a:pt x="86" y="29"/>
                  <a:pt x="98" y="43"/>
                  <a:pt x="95" y="58"/>
                </a:cubicBezTo>
                <a:cubicBezTo>
                  <a:pt x="92" y="73"/>
                  <a:pt x="65" y="107"/>
                  <a:pt x="55" y="112"/>
                </a:cubicBezTo>
                <a:cubicBezTo>
                  <a:pt x="45" y="117"/>
                  <a:pt x="45" y="94"/>
                  <a:pt x="37" y="88"/>
                </a:cubicBezTo>
                <a:cubicBezTo>
                  <a:pt x="29" y="82"/>
                  <a:pt x="10" y="87"/>
                  <a:pt x="5" y="78"/>
                </a:cubicBezTo>
                <a:cubicBezTo>
                  <a:pt x="0" y="69"/>
                  <a:pt x="3" y="45"/>
                  <a:pt x="5" y="32"/>
                </a:cubicBezTo>
                <a:cubicBezTo>
                  <a:pt x="7" y="19"/>
                  <a:pt x="4" y="3"/>
                  <a:pt x="17" y="2"/>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7" name="Freeform 59"/>
          <p:cNvSpPr>
            <a:spLocks/>
          </p:cNvSpPr>
          <p:nvPr/>
        </p:nvSpPr>
        <p:spPr bwMode="auto">
          <a:xfrm>
            <a:off x="2217738" y="2055813"/>
            <a:ext cx="114300" cy="187325"/>
          </a:xfrm>
          <a:custGeom>
            <a:avLst/>
            <a:gdLst>
              <a:gd name="T0" fmla="*/ 42 w 72"/>
              <a:gd name="T1" fmla="*/ 1 h 118"/>
              <a:gd name="T2" fmla="*/ 62 w 72"/>
              <a:gd name="T3" fmla="*/ 21 h 118"/>
              <a:gd name="T4" fmla="*/ 54 w 72"/>
              <a:gd name="T5" fmla="*/ 45 h 118"/>
              <a:gd name="T6" fmla="*/ 70 w 72"/>
              <a:gd name="T7" fmla="*/ 89 h 118"/>
              <a:gd name="T8" fmla="*/ 44 w 72"/>
              <a:gd name="T9" fmla="*/ 115 h 118"/>
              <a:gd name="T10" fmla="*/ 26 w 72"/>
              <a:gd name="T11" fmla="*/ 107 h 118"/>
              <a:gd name="T12" fmla="*/ 30 w 72"/>
              <a:gd name="T13" fmla="*/ 69 h 118"/>
              <a:gd name="T14" fmla="*/ 2 w 72"/>
              <a:gd name="T15" fmla="*/ 15 h 118"/>
              <a:gd name="T16" fmla="*/ 42 w 72"/>
              <a:gd name="T1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18">
                <a:moveTo>
                  <a:pt x="42" y="1"/>
                </a:moveTo>
                <a:cubicBezTo>
                  <a:pt x="52" y="2"/>
                  <a:pt x="60" y="14"/>
                  <a:pt x="62" y="21"/>
                </a:cubicBezTo>
                <a:cubicBezTo>
                  <a:pt x="64" y="28"/>
                  <a:pt x="53" y="34"/>
                  <a:pt x="54" y="45"/>
                </a:cubicBezTo>
                <a:cubicBezTo>
                  <a:pt x="55" y="56"/>
                  <a:pt x="72" y="77"/>
                  <a:pt x="70" y="89"/>
                </a:cubicBezTo>
                <a:cubicBezTo>
                  <a:pt x="68" y="101"/>
                  <a:pt x="51" y="112"/>
                  <a:pt x="44" y="115"/>
                </a:cubicBezTo>
                <a:cubicBezTo>
                  <a:pt x="37" y="118"/>
                  <a:pt x="28" y="115"/>
                  <a:pt x="26" y="107"/>
                </a:cubicBezTo>
                <a:cubicBezTo>
                  <a:pt x="24" y="99"/>
                  <a:pt x="34" y="84"/>
                  <a:pt x="30" y="69"/>
                </a:cubicBezTo>
                <a:cubicBezTo>
                  <a:pt x="26" y="54"/>
                  <a:pt x="0" y="26"/>
                  <a:pt x="2" y="15"/>
                </a:cubicBezTo>
                <a:cubicBezTo>
                  <a:pt x="4" y="4"/>
                  <a:pt x="27" y="0"/>
                  <a:pt x="42" y="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8" name="Freeform 60"/>
          <p:cNvSpPr>
            <a:spLocks/>
          </p:cNvSpPr>
          <p:nvPr/>
        </p:nvSpPr>
        <p:spPr bwMode="auto">
          <a:xfrm>
            <a:off x="2273300" y="3136900"/>
            <a:ext cx="109538" cy="252413"/>
          </a:xfrm>
          <a:custGeom>
            <a:avLst/>
            <a:gdLst>
              <a:gd name="T0" fmla="*/ 65 w 69"/>
              <a:gd name="T1" fmla="*/ 0 h 159"/>
              <a:gd name="T2" fmla="*/ 57 w 69"/>
              <a:gd name="T3" fmla="*/ 58 h 159"/>
              <a:gd name="T4" fmla="*/ 41 w 69"/>
              <a:gd name="T5" fmla="*/ 110 h 159"/>
              <a:gd name="T6" fmla="*/ 19 w 69"/>
              <a:gd name="T7" fmla="*/ 158 h 159"/>
              <a:gd name="T8" fmla="*/ 13 w 69"/>
              <a:gd name="T9" fmla="*/ 118 h 159"/>
              <a:gd name="T10" fmla="*/ 1 w 69"/>
              <a:gd name="T11" fmla="*/ 106 h 159"/>
              <a:gd name="T12" fmla="*/ 5 w 69"/>
              <a:gd name="T13" fmla="*/ 82 h 159"/>
              <a:gd name="T14" fmla="*/ 21 w 69"/>
              <a:gd name="T15" fmla="*/ 58 h 159"/>
              <a:gd name="T16" fmla="*/ 17 w 69"/>
              <a:gd name="T17" fmla="*/ 22 h 159"/>
              <a:gd name="T18" fmla="*/ 65 w 69"/>
              <a:gd name="T1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59">
                <a:moveTo>
                  <a:pt x="65" y="0"/>
                </a:moveTo>
                <a:cubicBezTo>
                  <a:pt x="69" y="3"/>
                  <a:pt x="61" y="40"/>
                  <a:pt x="57" y="58"/>
                </a:cubicBezTo>
                <a:cubicBezTo>
                  <a:pt x="53" y="76"/>
                  <a:pt x="47" y="94"/>
                  <a:pt x="41" y="110"/>
                </a:cubicBezTo>
                <a:cubicBezTo>
                  <a:pt x="35" y="126"/>
                  <a:pt x="24" y="157"/>
                  <a:pt x="19" y="158"/>
                </a:cubicBezTo>
                <a:cubicBezTo>
                  <a:pt x="14" y="159"/>
                  <a:pt x="16" y="127"/>
                  <a:pt x="13" y="118"/>
                </a:cubicBezTo>
                <a:cubicBezTo>
                  <a:pt x="10" y="109"/>
                  <a:pt x="2" y="112"/>
                  <a:pt x="1" y="106"/>
                </a:cubicBezTo>
                <a:cubicBezTo>
                  <a:pt x="0" y="100"/>
                  <a:pt x="2" y="90"/>
                  <a:pt x="5" y="82"/>
                </a:cubicBezTo>
                <a:cubicBezTo>
                  <a:pt x="8" y="74"/>
                  <a:pt x="19" y="68"/>
                  <a:pt x="21" y="58"/>
                </a:cubicBezTo>
                <a:cubicBezTo>
                  <a:pt x="23" y="48"/>
                  <a:pt x="10" y="32"/>
                  <a:pt x="17" y="22"/>
                </a:cubicBezTo>
                <a:cubicBezTo>
                  <a:pt x="24" y="12"/>
                  <a:pt x="55" y="5"/>
                  <a:pt x="65"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9" name="Freeform 61"/>
          <p:cNvSpPr>
            <a:spLocks/>
          </p:cNvSpPr>
          <p:nvPr/>
        </p:nvSpPr>
        <p:spPr bwMode="auto">
          <a:xfrm>
            <a:off x="2493963" y="3200400"/>
            <a:ext cx="134937" cy="111125"/>
          </a:xfrm>
          <a:custGeom>
            <a:avLst/>
            <a:gdLst>
              <a:gd name="T0" fmla="*/ 0 w 85"/>
              <a:gd name="T1" fmla="*/ 22 h 70"/>
              <a:gd name="T2" fmla="*/ 44 w 85"/>
              <a:gd name="T3" fmla="*/ 2 h 70"/>
              <a:gd name="T4" fmla="*/ 84 w 85"/>
              <a:gd name="T5" fmla="*/ 34 h 70"/>
              <a:gd name="T6" fmla="*/ 52 w 85"/>
              <a:gd name="T7" fmla="*/ 68 h 70"/>
              <a:gd name="T8" fmla="*/ 36 w 85"/>
              <a:gd name="T9" fmla="*/ 48 h 70"/>
              <a:gd name="T10" fmla="*/ 6 w 85"/>
              <a:gd name="T11" fmla="*/ 40 h 70"/>
              <a:gd name="T12" fmla="*/ 0 w 85"/>
              <a:gd name="T13" fmla="*/ 22 h 70"/>
            </a:gdLst>
            <a:ahLst/>
            <a:cxnLst>
              <a:cxn ang="0">
                <a:pos x="T0" y="T1"/>
              </a:cxn>
              <a:cxn ang="0">
                <a:pos x="T2" y="T3"/>
              </a:cxn>
              <a:cxn ang="0">
                <a:pos x="T4" y="T5"/>
              </a:cxn>
              <a:cxn ang="0">
                <a:pos x="T6" y="T7"/>
              </a:cxn>
              <a:cxn ang="0">
                <a:pos x="T8" y="T9"/>
              </a:cxn>
              <a:cxn ang="0">
                <a:pos x="T10" y="T11"/>
              </a:cxn>
              <a:cxn ang="0">
                <a:pos x="T12" y="T13"/>
              </a:cxn>
            </a:cxnLst>
            <a:rect l="0" t="0" r="r" b="b"/>
            <a:pathLst>
              <a:path w="85" h="70">
                <a:moveTo>
                  <a:pt x="0" y="22"/>
                </a:moveTo>
                <a:cubicBezTo>
                  <a:pt x="4" y="16"/>
                  <a:pt x="30" y="0"/>
                  <a:pt x="44" y="2"/>
                </a:cubicBezTo>
                <a:cubicBezTo>
                  <a:pt x="58" y="4"/>
                  <a:pt x="83" y="23"/>
                  <a:pt x="84" y="34"/>
                </a:cubicBezTo>
                <a:cubicBezTo>
                  <a:pt x="85" y="45"/>
                  <a:pt x="60" y="66"/>
                  <a:pt x="52" y="68"/>
                </a:cubicBezTo>
                <a:cubicBezTo>
                  <a:pt x="44" y="70"/>
                  <a:pt x="44" y="53"/>
                  <a:pt x="36" y="48"/>
                </a:cubicBezTo>
                <a:cubicBezTo>
                  <a:pt x="28" y="43"/>
                  <a:pt x="12" y="44"/>
                  <a:pt x="6" y="40"/>
                </a:cubicBezTo>
                <a:cubicBezTo>
                  <a:pt x="0" y="36"/>
                  <a:pt x="1" y="26"/>
                  <a:pt x="0" y="22"/>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0" name="Freeform 62"/>
          <p:cNvSpPr>
            <a:spLocks/>
          </p:cNvSpPr>
          <p:nvPr/>
        </p:nvSpPr>
        <p:spPr bwMode="auto">
          <a:xfrm>
            <a:off x="2709863" y="2908300"/>
            <a:ext cx="231775" cy="223838"/>
          </a:xfrm>
          <a:custGeom>
            <a:avLst/>
            <a:gdLst>
              <a:gd name="T0" fmla="*/ 0 w 146"/>
              <a:gd name="T1" fmla="*/ 14 h 141"/>
              <a:gd name="T2" fmla="*/ 130 w 146"/>
              <a:gd name="T3" fmla="*/ 130 h 141"/>
              <a:gd name="T4" fmla="*/ 98 w 146"/>
              <a:gd name="T5" fmla="*/ 80 h 141"/>
              <a:gd name="T6" fmla="*/ 72 w 146"/>
              <a:gd name="T7" fmla="*/ 62 h 141"/>
              <a:gd name="T8" fmla="*/ 32 w 146"/>
              <a:gd name="T9" fmla="*/ 8 h 141"/>
              <a:gd name="T10" fmla="*/ 0 w 146"/>
              <a:gd name="T11" fmla="*/ 14 h 141"/>
            </a:gdLst>
            <a:ahLst/>
            <a:cxnLst>
              <a:cxn ang="0">
                <a:pos x="T0" y="T1"/>
              </a:cxn>
              <a:cxn ang="0">
                <a:pos x="T2" y="T3"/>
              </a:cxn>
              <a:cxn ang="0">
                <a:pos x="T4" y="T5"/>
              </a:cxn>
              <a:cxn ang="0">
                <a:pos x="T6" y="T7"/>
              </a:cxn>
              <a:cxn ang="0">
                <a:pos x="T8" y="T9"/>
              </a:cxn>
              <a:cxn ang="0">
                <a:pos x="T10" y="T11"/>
              </a:cxn>
            </a:cxnLst>
            <a:rect l="0" t="0" r="r" b="b"/>
            <a:pathLst>
              <a:path w="146" h="141">
                <a:moveTo>
                  <a:pt x="0" y="14"/>
                </a:moveTo>
                <a:cubicBezTo>
                  <a:pt x="16" y="34"/>
                  <a:pt x="114" y="119"/>
                  <a:pt x="130" y="130"/>
                </a:cubicBezTo>
                <a:cubicBezTo>
                  <a:pt x="146" y="141"/>
                  <a:pt x="108" y="91"/>
                  <a:pt x="98" y="80"/>
                </a:cubicBezTo>
                <a:cubicBezTo>
                  <a:pt x="88" y="69"/>
                  <a:pt x="83" y="74"/>
                  <a:pt x="72" y="62"/>
                </a:cubicBezTo>
                <a:cubicBezTo>
                  <a:pt x="61" y="50"/>
                  <a:pt x="44" y="16"/>
                  <a:pt x="32" y="8"/>
                </a:cubicBezTo>
                <a:cubicBezTo>
                  <a:pt x="20" y="0"/>
                  <a:pt x="7" y="13"/>
                  <a:pt x="0" y="14"/>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1" name="Freeform 63"/>
          <p:cNvSpPr>
            <a:spLocks/>
          </p:cNvSpPr>
          <p:nvPr/>
        </p:nvSpPr>
        <p:spPr bwMode="auto">
          <a:xfrm>
            <a:off x="1447800" y="2573338"/>
            <a:ext cx="155575" cy="125412"/>
          </a:xfrm>
          <a:custGeom>
            <a:avLst/>
            <a:gdLst>
              <a:gd name="T0" fmla="*/ 1 w 98"/>
              <a:gd name="T1" fmla="*/ 5 h 79"/>
              <a:gd name="T2" fmla="*/ 47 w 98"/>
              <a:gd name="T3" fmla="*/ 57 h 79"/>
              <a:gd name="T4" fmla="*/ 95 w 98"/>
              <a:gd name="T5" fmla="*/ 77 h 79"/>
              <a:gd name="T6" fmla="*/ 65 w 98"/>
              <a:gd name="T7" fmla="*/ 43 h 79"/>
              <a:gd name="T8" fmla="*/ 83 w 98"/>
              <a:gd name="T9" fmla="*/ 25 h 79"/>
              <a:gd name="T10" fmla="*/ 73 w 98"/>
              <a:gd name="T11" fmla="*/ 15 h 79"/>
              <a:gd name="T12" fmla="*/ 55 w 98"/>
              <a:gd name="T13" fmla="*/ 25 h 79"/>
              <a:gd name="T14" fmla="*/ 1 w 98"/>
              <a:gd name="T15" fmla="*/ 5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1" y="5"/>
                </a:moveTo>
                <a:cubicBezTo>
                  <a:pt x="0" y="10"/>
                  <a:pt x="31" y="45"/>
                  <a:pt x="47" y="57"/>
                </a:cubicBezTo>
                <a:cubicBezTo>
                  <a:pt x="63" y="69"/>
                  <a:pt x="92" y="79"/>
                  <a:pt x="95" y="77"/>
                </a:cubicBezTo>
                <a:cubicBezTo>
                  <a:pt x="98" y="75"/>
                  <a:pt x="67" y="52"/>
                  <a:pt x="65" y="43"/>
                </a:cubicBezTo>
                <a:cubicBezTo>
                  <a:pt x="63" y="34"/>
                  <a:pt x="82" y="30"/>
                  <a:pt x="83" y="25"/>
                </a:cubicBezTo>
                <a:cubicBezTo>
                  <a:pt x="84" y="20"/>
                  <a:pt x="78" y="15"/>
                  <a:pt x="73" y="15"/>
                </a:cubicBezTo>
                <a:cubicBezTo>
                  <a:pt x="68" y="15"/>
                  <a:pt x="67" y="27"/>
                  <a:pt x="55" y="25"/>
                </a:cubicBezTo>
                <a:cubicBezTo>
                  <a:pt x="43" y="23"/>
                  <a:pt x="2" y="0"/>
                  <a:pt x="1" y="5"/>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2" name="Freeform 64"/>
          <p:cNvSpPr>
            <a:spLocks/>
          </p:cNvSpPr>
          <p:nvPr/>
        </p:nvSpPr>
        <p:spPr bwMode="auto">
          <a:xfrm>
            <a:off x="3005138" y="3146425"/>
            <a:ext cx="100012" cy="133350"/>
          </a:xfrm>
          <a:custGeom>
            <a:avLst/>
            <a:gdLst>
              <a:gd name="T0" fmla="*/ 0 w 63"/>
              <a:gd name="T1" fmla="*/ 6 h 84"/>
              <a:gd name="T2" fmla="*/ 56 w 63"/>
              <a:gd name="T3" fmla="*/ 82 h 84"/>
              <a:gd name="T4" fmla="*/ 44 w 63"/>
              <a:gd name="T5" fmla="*/ 18 h 84"/>
              <a:gd name="T6" fmla="*/ 16 w 63"/>
              <a:gd name="T7" fmla="*/ 2 h 84"/>
              <a:gd name="T8" fmla="*/ 0 w 63"/>
              <a:gd name="T9" fmla="*/ 6 h 84"/>
            </a:gdLst>
            <a:ahLst/>
            <a:cxnLst>
              <a:cxn ang="0">
                <a:pos x="T0" y="T1"/>
              </a:cxn>
              <a:cxn ang="0">
                <a:pos x="T2" y="T3"/>
              </a:cxn>
              <a:cxn ang="0">
                <a:pos x="T4" y="T5"/>
              </a:cxn>
              <a:cxn ang="0">
                <a:pos x="T6" y="T7"/>
              </a:cxn>
              <a:cxn ang="0">
                <a:pos x="T8" y="T9"/>
              </a:cxn>
            </a:cxnLst>
            <a:rect l="0" t="0" r="r" b="b"/>
            <a:pathLst>
              <a:path w="63" h="84">
                <a:moveTo>
                  <a:pt x="0" y="6"/>
                </a:moveTo>
                <a:cubicBezTo>
                  <a:pt x="7" y="19"/>
                  <a:pt x="49" y="80"/>
                  <a:pt x="56" y="82"/>
                </a:cubicBezTo>
                <a:cubicBezTo>
                  <a:pt x="63" y="84"/>
                  <a:pt x="51" y="31"/>
                  <a:pt x="44" y="18"/>
                </a:cubicBezTo>
                <a:cubicBezTo>
                  <a:pt x="37" y="5"/>
                  <a:pt x="23" y="4"/>
                  <a:pt x="16" y="2"/>
                </a:cubicBezTo>
                <a:cubicBezTo>
                  <a:pt x="9" y="0"/>
                  <a:pt x="3" y="5"/>
                  <a:pt x="0" y="6"/>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3" name="Freeform 65"/>
          <p:cNvSpPr>
            <a:spLocks/>
          </p:cNvSpPr>
          <p:nvPr/>
        </p:nvSpPr>
        <p:spPr bwMode="auto">
          <a:xfrm>
            <a:off x="1362075" y="3300413"/>
            <a:ext cx="214313" cy="149225"/>
          </a:xfrm>
          <a:custGeom>
            <a:avLst/>
            <a:gdLst>
              <a:gd name="T0" fmla="*/ 135 w 135"/>
              <a:gd name="T1" fmla="*/ 67 h 94"/>
              <a:gd name="T2" fmla="*/ 119 w 135"/>
              <a:gd name="T3" fmla="*/ 91 h 94"/>
              <a:gd name="T4" fmla="*/ 53 w 135"/>
              <a:gd name="T5" fmla="*/ 83 h 94"/>
              <a:gd name="T6" fmla="*/ 19 w 135"/>
              <a:gd name="T7" fmla="*/ 55 h 94"/>
              <a:gd name="T8" fmla="*/ 13 w 135"/>
              <a:gd name="T9" fmla="*/ 33 h 94"/>
              <a:gd name="T10" fmla="*/ 7 w 135"/>
              <a:gd name="T11" fmla="*/ 3 h 94"/>
              <a:gd name="T12" fmla="*/ 55 w 135"/>
              <a:gd name="T13" fmla="*/ 17 h 94"/>
              <a:gd name="T14" fmla="*/ 87 w 135"/>
              <a:gd name="T15" fmla="*/ 49 h 94"/>
              <a:gd name="T16" fmla="*/ 95 w 135"/>
              <a:gd name="T17" fmla="*/ 41 h 94"/>
              <a:gd name="T18" fmla="*/ 109 w 135"/>
              <a:gd name="T19" fmla="*/ 29 h 94"/>
              <a:gd name="T20" fmla="*/ 119 w 135"/>
              <a:gd name="T21" fmla="*/ 53 h 94"/>
              <a:gd name="T22" fmla="*/ 135 w 135"/>
              <a:gd name="T23" fmla="*/ 6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5" h="94">
                <a:moveTo>
                  <a:pt x="135" y="67"/>
                </a:moveTo>
                <a:cubicBezTo>
                  <a:pt x="134" y="75"/>
                  <a:pt x="133" y="88"/>
                  <a:pt x="119" y="91"/>
                </a:cubicBezTo>
                <a:cubicBezTo>
                  <a:pt x="105" y="94"/>
                  <a:pt x="70" y="89"/>
                  <a:pt x="53" y="83"/>
                </a:cubicBezTo>
                <a:cubicBezTo>
                  <a:pt x="36" y="77"/>
                  <a:pt x="26" y="63"/>
                  <a:pt x="19" y="55"/>
                </a:cubicBezTo>
                <a:cubicBezTo>
                  <a:pt x="12" y="47"/>
                  <a:pt x="15" y="42"/>
                  <a:pt x="13" y="33"/>
                </a:cubicBezTo>
                <a:cubicBezTo>
                  <a:pt x="11" y="24"/>
                  <a:pt x="0" y="6"/>
                  <a:pt x="7" y="3"/>
                </a:cubicBezTo>
                <a:cubicBezTo>
                  <a:pt x="14" y="0"/>
                  <a:pt x="42" y="9"/>
                  <a:pt x="55" y="17"/>
                </a:cubicBezTo>
                <a:cubicBezTo>
                  <a:pt x="68" y="25"/>
                  <a:pt x="80" y="45"/>
                  <a:pt x="87" y="49"/>
                </a:cubicBezTo>
                <a:cubicBezTo>
                  <a:pt x="94" y="53"/>
                  <a:pt x="91" y="44"/>
                  <a:pt x="95" y="41"/>
                </a:cubicBezTo>
                <a:cubicBezTo>
                  <a:pt x="99" y="38"/>
                  <a:pt x="105" y="27"/>
                  <a:pt x="109" y="29"/>
                </a:cubicBezTo>
                <a:cubicBezTo>
                  <a:pt x="113" y="31"/>
                  <a:pt x="115" y="47"/>
                  <a:pt x="119" y="53"/>
                </a:cubicBezTo>
                <a:cubicBezTo>
                  <a:pt x="123" y="59"/>
                  <a:pt x="132" y="64"/>
                  <a:pt x="135" y="67"/>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4" name="Freeform 66"/>
          <p:cNvSpPr>
            <a:spLocks/>
          </p:cNvSpPr>
          <p:nvPr/>
        </p:nvSpPr>
        <p:spPr bwMode="auto">
          <a:xfrm>
            <a:off x="1363663" y="3435350"/>
            <a:ext cx="106362" cy="169863"/>
          </a:xfrm>
          <a:custGeom>
            <a:avLst/>
            <a:gdLst>
              <a:gd name="T0" fmla="*/ 0 w 67"/>
              <a:gd name="T1" fmla="*/ 10 h 107"/>
              <a:gd name="T2" fmla="*/ 62 w 67"/>
              <a:gd name="T3" fmla="*/ 40 h 107"/>
              <a:gd name="T4" fmla="*/ 30 w 67"/>
              <a:gd name="T5" fmla="*/ 102 h 107"/>
              <a:gd name="T6" fmla="*/ 0 w 67"/>
              <a:gd name="T7" fmla="*/ 10 h 107"/>
            </a:gdLst>
            <a:ahLst/>
            <a:cxnLst>
              <a:cxn ang="0">
                <a:pos x="T0" y="T1"/>
              </a:cxn>
              <a:cxn ang="0">
                <a:pos x="T2" y="T3"/>
              </a:cxn>
              <a:cxn ang="0">
                <a:pos x="T4" y="T5"/>
              </a:cxn>
              <a:cxn ang="0">
                <a:pos x="T6" y="T7"/>
              </a:cxn>
            </a:cxnLst>
            <a:rect l="0" t="0" r="r" b="b"/>
            <a:pathLst>
              <a:path w="67" h="107">
                <a:moveTo>
                  <a:pt x="0" y="10"/>
                </a:moveTo>
                <a:cubicBezTo>
                  <a:pt x="5" y="0"/>
                  <a:pt x="57" y="25"/>
                  <a:pt x="62" y="40"/>
                </a:cubicBezTo>
                <a:cubicBezTo>
                  <a:pt x="67" y="55"/>
                  <a:pt x="40" y="107"/>
                  <a:pt x="30" y="102"/>
                </a:cubicBezTo>
                <a:cubicBezTo>
                  <a:pt x="20" y="97"/>
                  <a:pt x="6" y="29"/>
                  <a:pt x="0" y="1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5" name="Freeform 67"/>
          <p:cNvSpPr>
            <a:spLocks/>
          </p:cNvSpPr>
          <p:nvPr/>
        </p:nvSpPr>
        <p:spPr bwMode="auto">
          <a:xfrm>
            <a:off x="3198813" y="2473325"/>
            <a:ext cx="187325" cy="254000"/>
          </a:xfrm>
          <a:custGeom>
            <a:avLst/>
            <a:gdLst>
              <a:gd name="T0" fmla="*/ 52 w 118"/>
              <a:gd name="T1" fmla="*/ 0 h 160"/>
              <a:gd name="T2" fmla="*/ 110 w 118"/>
              <a:gd name="T3" fmla="*/ 80 h 160"/>
              <a:gd name="T4" fmla="*/ 98 w 118"/>
              <a:gd name="T5" fmla="*/ 140 h 160"/>
              <a:gd name="T6" fmla="*/ 46 w 118"/>
              <a:gd name="T7" fmla="*/ 160 h 160"/>
              <a:gd name="T8" fmla="*/ 2 w 118"/>
              <a:gd name="T9" fmla="*/ 140 h 160"/>
              <a:gd name="T10" fmla="*/ 34 w 118"/>
              <a:gd name="T11" fmla="*/ 102 h 160"/>
              <a:gd name="T12" fmla="*/ 28 w 118"/>
              <a:gd name="T13" fmla="*/ 28 h 160"/>
              <a:gd name="T14" fmla="*/ 52 w 118"/>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160">
                <a:moveTo>
                  <a:pt x="52" y="0"/>
                </a:moveTo>
                <a:cubicBezTo>
                  <a:pt x="66" y="9"/>
                  <a:pt x="102" y="57"/>
                  <a:pt x="110" y="80"/>
                </a:cubicBezTo>
                <a:cubicBezTo>
                  <a:pt x="118" y="103"/>
                  <a:pt x="109" y="127"/>
                  <a:pt x="98" y="140"/>
                </a:cubicBezTo>
                <a:cubicBezTo>
                  <a:pt x="87" y="153"/>
                  <a:pt x="62" y="160"/>
                  <a:pt x="46" y="160"/>
                </a:cubicBezTo>
                <a:cubicBezTo>
                  <a:pt x="30" y="160"/>
                  <a:pt x="4" y="150"/>
                  <a:pt x="2" y="140"/>
                </a:cubicBezTo>
                <a:cubicBezTo>
                  <a:pt x="0" y="130"/>
                  <a:pt x="30" y="121"/>
                  <a:pt x="34" y="102"/>
                </a:cubicBezTo>
                <a:cubicBezTo>
                  <a:pt x="38" y="83"/>
                  <a:pt x="25" y="45"/>
                  <a:pt x="28" y="28"/>
                </a:cubicBezTo>
                <a:cubicBezTo>
                  <a:pt x="31" y="11"/>
                  <a:pt x="47" y="6"/>
                  <a:pt x="52"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6" name="Freeform 68"/>
          <p:cNvSpPr>
            <a:spLocks/>
          </p:cNvSpPr>
          <p:nvPr/>
        </p:nvSpPr>
        <p:spPr bwMode="auto">
          <a:xfrm>
            <a:off x="3354388" y="3538538"/>
            <a:ext cx="127000" cy="142875"/>
          </a:xfrm>
          <a:custGeom>
            <a:avLst/>
            <a:gdLst>
              <a:gd name="T0" fmla="*/ 40 w 80"/>
              <a:gd name="T1" fmla="*/ 11 h 90"/>
              <a:gd name="T2" fmla="*/ 78 w 80"/>
              <a:gd name="T3" fmla="*/ 75 h 90"/>
              <a:gd name="T4" fmla="*/ 30 w 80"/>
              <a:gd name="T5" fmla="*/ 79 h 90"/>
              <a:gd name="T6" fmla="*/ 2 w 80"/>
              <a:gd name="T7" fmla="*/ 11 h 90"/>
              <a:gd name="T8" fmla="*/ 40 w 80"/>
              <a:gd name="T9" fmla="*/ 11 h 90"/>
            </a:gdLst>
            <a:ahLst/>
            <a:cxnLst>
              <a:cxn ang="0">
                <a:pos x="T0" y="T1"/>
              </a:cxn>
              <a:cxn ang="0">
                <a:pos x="T2" y="T3"/>
              </a:cxn>
              <a:cxn ang="0">
                <a:pos x="T4" y="T5"/>
              </a:cxn>
              <a:cxn ang="0">
                <a:pos x="T6" y="T7"/>
              </a:cxn>
              <a:cxn ang="0">
                <a:pos x="T8" y="T9"/>
              </a:cxn>
            </a:cxnLst>
            <a:rect l="0" t="0" r="r" b="b"/>
            <a:pathLst>
              <a:path w="80" h="90">
                <a:moveTo>
                  <a:pt x="40" y="11"/>
                </a:moveTo>
                <a:cubicBezTo>
                  <a:pt x="53" y="22"/>
                  <a:pt x="80" y="64"/>
                  <a:pt x="78" y="75"/>
                </a:cubicBezTo>
                <a:cubicBezTo>
                  <a:pt x="76" y="86"/>
                  <a:pt x="43" y="90"/>
                  <a:pt x="30" y="79"/>
                </a:cubicBezTo>
                <a:cubicBezTo>
                  <a:pt x="17" y="68"/>
                  <a:pt x="0" y="22"/>
                  <a:pt x="2" y="11"/>
                </a:cubicBezTo>
                <a:cubicBezTo>
                  <a:pt x="4" y="0"/>
                  <a:pt x="27" y="0"/>
                  <a:pt x="40" y="1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7" name="Freeform 69"/>
          <p:cNvSpPr>
            <a:spLocks/>
          </p:cNvSpPr>
          <p:nvPr/>
        </p:nvSpPr>
        <p:spPr bwMode="auto">
          <a:xfrm>
            <a:off x="3881438" y="4125913"/>
            <a:ext cx="104775" cy="282575"/>
          </a:xfrm>
          <a:custGeom>
            <a:avLst/>
            <a:gdLst>
              <a:gd name="T0" fmla="*/ 42 w 66"/>
              <a:gd name="T1" fmla="*/ 5 h 178"/>
              <a:gd name="T2" fmla="*/ 44 w 66"/>
              <a:gd name="T3" fmla="*/ 61 h 178"/>
              <a:gd name="T4" fmla="*/ 52 w 66"/>
              <a:gd name="T5" fmla="*/ 119 h 178"/>
              <a:gd name="T6" fmla="*/ 64 w 66"/>
              <a:gd name="T7" fmla="*/ 161 h 178"/>
              <a:gd name="T8" fmla="*/ 40 w 66"/>
              <a:gd name="T9" fmla="*/ 177 h 178"/>
              <a:gd name="T10" fmla="*/ 40 w 66"/>
              <a:gd name="T11" fmla="*/ 153 h 178"/>
              <a:gd name="T12" fmla="*/ 26 w 66"/>
              <a:gd name="T13" fmla="*/ 117 h 178"/>
              <a:gd name="T14" fmla="*/ 4 w 66"/>
              <a:gd name="T15" fmla="*/ 107 h 178"/>
              <a:gd name="T16" fmla="*/ 4 w 66"/>
              <a:gd name="T17" fmla="*/ 59 h 178"/>
              <a:gd name="T18" fmla="*/ 10 w 66"/>
              <a:gd name="T19" fmla="*/ 29 h 178"/>
              <a:gd name="T20" fmla="*/ 42 w 66"/>
              <a:gd name="T21" fmla="*/ 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78">
                <a:moveTo>
                  <a:pt x="42" y="5"/>
                </a:moveTo>
                <a:cubicBezTo>
                  <a:pt x="48" y="10"/>
                  <a:pt x="42" y="42"/>
                  <a:pt x="44" y="61"/>
                </a:cubicBezTo>
                <a:cubicBezTo>
                  <a:pt x="46" y="80"/>
                  <a:pt x="49" y="102"/>
                  <a:pt x="52" y="119"/>
                </a:cubicBezTo>
                <a:cubicBezTo>
                  <a:pt x="55" y="136"/>
                  <a:pt x="66" y="151"/>
                  <a:pt x="64" y="161"/>
                </a:cubicBezTo>
                <a:cubicBezTo>
                  <a:pt x="62" y="171"/>
                  <a:pt x="44" y="178"/>
                  <a:pt x="40" y="177"/>
                </a:cubicBezTo>
                <a:cubicBezTo>
                  <a:pt x="36" y="176"/>
                  <a:pt x="42" y="163"/>
                  <a:pt x="40" y="153"/>
                </a:cubicBezTo>
                <a:cubicBezTo>
                  <a:pt x="38" y="143"/>
                  <a:pt x="32" y="125"/>
                  <a:pt x="26" y="117"/>
                </a:cubicBezTo>
                <a:cubicBezTo>
                  <a:pt x="20" y="109"/>
                  <a:pt x="8" y="117"/>
                  <a:pt x="4" y="107"/>
                </a:cubicBezTo>
                <a:cubicBezTo>
                  <a:pt x="0" y="97"/>
                  <a:pt x="3" y="72"/>
                  <a:pt x="4" y="59"/>
                </a:cubicBezTo>
                <a:cubicBezTo>
                  <a:pt x="5" y="46"/>
                  <a:pt x="4" y="38"/>
                  <a:pt x="10" y="29"/>
                </a:cubicBezTo>
                <a:cubicBezTo>
                  <a:pt x="16" y="20"/>
                  <a:pt x="36" y="0"/>
                  <a:pt x="42" y="5"/>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8" name="Freeform 70"/>
          <p:cNvSpPr>
            <a:spLocks/>
          </p:cNvSpPr>
          <p:nvPr/>
        </p:nvSpPr>
        <p:spPr bwMode="auto">
          <a:xfrm>
            <a:off x="4098925" y="4318000"/>
            <a:ext cx="88900" cy="133350"/>
          </a:xfrm>
          <a:custGeom>
            <a:avLst/>
            <a:gdLst>
              <a:gd name="T0" fmla="*/ 21 w 56"/>
              <a:gd name="T1" fmla="*/ 0 h 84"/>
              <a:gd name="T2" fmla="*/ 45 w 56"/>
              <a:gd name="T3" fmla="*/ 40 h 84"/>
              <a:gd name="T4" fmla="*/ 51 w 56"/>
              <a:gd name="T5" fmla="*/ 76 h 84"/>
              <a:gd name="T6" fmla="*/ 13 w 56"/>
              <a:gd name="T7" fmla="*/ 78 h 84"/>
              <a:gd name="T8" fmla="*/ 1 w 56"/>
              <a:gd name="T9" fmla="*/ 40 h 84"/>
              <a:gd name="T10" fmla="*/ 21 w 56"/>
              <a:gd name="T11" fmla="*/ 0 h 84"/>
            </a:gdLst>
            <a:ahLst/>
            <a:cxnLst>
              <a:cxn ang="0">
                <a:pos x="T0" y="T1"/>
              </a:cxn>
              <a:cxn ang="0">
                <a:pos x="T2" y="T3"/>
              </a:cxn>
              <a:cxn ang="0">
                <a:pos x="T4" y="T5"/>
              </a:cxn>
              <a:cxn ang="0">
                <a:pos x="T6" y="T7"/>
              </a:cxn>
              <a:cxn ang="0">
                <a:pos x="T8" y="T9"/>
              </a:cxn>
              <a:cxn ang="0">
                <a:pos x="T10" y="T11"/>
              </a:cxn>
            </a:cxnLst>
            <a:rect l="0" t="0" r="r" b="b"/>
            <a:pathLst>
              <a:path w="56" h="84">
                <a:moveTo>
                  <a:pt x="21" y="0"/>
                </a:moveTo>
                <a:cubicBezTo>
                  <a:pt x="28" y="0"/>
                  <a:pt x="40" y="27"/>
                  <a:pt x="45" y="40"/>
                </a:cubicBezTo>
                <a:cubicBezTo>
                  <a:pt x="50" y="53"/>
                  <a:pt x="56" y="70"/>
                  <a:pt x="51" y="76"/>
                </a:cubicBezTo>
                <a:cubicBezTo>
                  <a:pt x="46" y="82"/>
                  <a:pt x="21" y="84"/>
                  <a:pt x="13" y="78"/>
                </a:cubicBezTo>
                <a:cubicBezTo>
                  <a:pt x="5" y="72"/>
                  <a:pt x="0" y="53"/>
                  <a:pt x="1" y="40"/>
                </a:cubicBezTo>
                <a:cubicBezTo>
                  <a:pt x="2" y="27"/>
                  <a:pt x="11" y="1"/>
                  <a:pt x="21"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9" name="Freeform 71"/>
          <p:cNvSpPr>
            <a:spLocks/>
          </p:cNvSpPr>
          <p:nvPr/>
        </p:nvSpPr>
        <p:spPr bwMode="auto">
          <a:xfrm>
            <a:off x="2222500" y="5826125"/>
            <a:ext cx="254000" cy="166688"/>
          </a:xfrm>
          <a:custGeom>
            <a:avLst/>
            <a:gdLst>
              <a:gd name="T0" fmla="*/ 51 w 160"/>
              <a:gd name="T1" fmla="*/ 0 h 105"/>
              <a:gd name="T2" fmla="*/ 149 w 160"/>
              <a:gd name="T3" fmla="*/ 40 h 105"/>
              <a:gd name="T4" fmla="*/ 119 w 160"/>
              <a:gd name="T5" fmla="*/ 54 h 105"/>
              <a:gd name="T6" fmla="*/ 109 w 160"/>
              <a:gd name="T7" fmla="*/ 86 h 105"/>
              <a:gd name="T8" fmla="*/ 71 w 160"/>
              <a:gd name="T9" fmla="*/ 104 h 105"/>
              <a:gd name="T10" fmla="*/ 41 w 160"/>
              <a:gd name="T11" fmla="*/ 92 h 105"/>
              <a:gd name="T12" fmla="*/ 1 w 160"/>
              <a:gd name="T13" fmla="*/ 36 h 105"/>
              <a:gd name="T14" fmla="*/ 37 w 160"/>
              <a:gd name="T15" fmla="*/ 24 h 105"/>
              <a:gd name="T16" fmla="*/ 51 w 160"/>
              <a:gd name="T1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105">
                <a:moveTo>
                  <a:pt x="51" y="0"/>
                </a:moveTo>
                <a:cubicBezTo>
                  <a:pt x="72" y="4"/>
                  <a:pt x="138" y="31"/>
                  <a:pt x="149" y="40"/>
                </a:cubicBezTo>
                <a:cubicBezTo>
                  <a:pt x="160" y="49"/>
                  <a:pt x="126" y="46"/>
                  <a:pt x="119" y="54"/>
                </a:cubicBezTo>
                <a:cubicBezTo>
                  <a:pt x="112" y="62"/>
                  <a:pt x="117" y="78"/>
                  <a:pt x="109" y="86"/>
                </a:cubicBezTo>
                <a:cubicBezTo>
                  <a:pt x="101" y="94"/>
                  <a:pt x="82" y="103"/>
                  <a:pt x="71" y="104"/>
                </a:cubicBezTo>
                <a:cubicBezTo>
                  <a:pt x="60" y="105"/>
                  <a:pt x="53" y="103"/>
                  <a:pt x="41" y="92"/>
                </a:cubicBezTo>
                <a:cubicBezTo>
                  <a:pt x="29" y="81"/>
                  <a:pt x="2" y="47"/>
                  <a:pt x="1" y="36"/>
                </a:cubicBezTo>
                <a:cubicBezTo>
                  <a:pt x="0" y="25"/>
                  <a:pt x="29" y="30"/>
                  <a:pt x="37" y="24"/>
                </a:cubicBezTo>
                <a:cubicBezTo>
                  <a:pt x="45" y="18"/>
                  <a:pt x="48" y="5"/>
                  <a:pt x="51"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0" name="Freeform 72"/>
          <p:cNvSpPr>
            <a:spLocks/>
          </p:cNvSpPr>
          <p:nvPr/>
        </p:nvSpPr>
        <p:spPr bwMode="auto">
          <a:xfrm>
            <a:off x="1797050" y="6118225"/>
            <a:ext cx="255588" cy="109538"/>
          </a:xfrm>
          <a:custGeom>
            <a:avLst/>
            <a:gdLst>
              <a:gd name="T0" fmla="*/ 67 w 161"/>
              <a:gd name="T1" fmla="*/ 0 h 69"/>
              <a:gd name="T2" fmla="*/ 93 w 161"/>
              <a:gd name="T3" fmla="*/ 24 h 69"/>
              <a:gd name="T4" fmla="*/ 157 w 161"/>
              <a:gd name="T5" fmla="*/ 38 h 69"/>
              <a:gd name="T6" fmla="*/ 119 w 161"/>
              <a:gd name="T7" fmla="*/ 68 h 69"/>
              <a:gd name="T8" fmla="*/ 93 w 161"/>
              <a:gd name="T9" fmla="*/ 46 h 69"/>
              <a:gd name="T10" fmla="*/ 67 w 161"/>
              <a:gd name="T11" fmla="*/ 64 h 69"/>
              <a:gd name="T12" fmla="*/ 47 w 161"/>
              <a:gd name="T13" fmla="*/ 52 h 69"/>
              <a:gd name="T14" fmla="*/ 25 w 161"/>
              <a:gd name="T15" fmla="*/ 66 h 69"/>
              <a:gd name="T16" fmla="*/ 1 w 161"/>
              <a:gd name="T17" fmla="*/ 50 h 69"/>
              <a:gd name="T18" fmla="*/ 29 w 161"/>
              <a:gd name="T19" fmla="*/ 24 h 69"/>
              <a:gd name="T20" fmla="*/ 67 w 161"/>
              <a:gd name="T2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69">
                <a:moveTo>
                  <a:pt x="67" y="0"/>
                </a:moveTo>
                <a:cubicBezTo>
                  <a:pt x="79" y="3"/>
                  <a:pt x="78" y="18"/>
                  <a:pt x="93" y="24"/>
                </a:cubicBezTo>
                <a:cubicBezTo>
                  <a:pt x="108" y="30"/>
                  <a:pt x="153" y="31"/>
                  <a:pt x="157" y="38"/>
                </a:cubicBezTo>
                <a:cubicBezTo>
                  <a:pt x="161" y="45"/>
                  <a:pt x="130" y="67"/>
                  <a:pt x="119" y="68"/>
                </a:cubicBezTo>
                <a:cubicBezTo>
                  <a:pt x="108" y="69"/>
                  <a:pt x="102" y="47"/>
                  <a:pt x="93" y="46"/>
                </a:cubicBezTo>
                <a:cubicBezTo>
                  <a:pt x="84" y="45"/>
                  <a:pt x="75" y="63"/>
                  <a:pt x="67" y="64"/>
                </a:cubicBezTo>
                <a:cubicBezTo>
                  <a:pt x="59" y="65"/>
                  <a:pt x="54" y="52"/>
                  <a:pt x="47" y="52"/>
                </a:cubicBezTo>
                <a:cubicBezTo>
                  <a:pt x="40" y="52"/>
                  <a:pt x="33" y="66"/>
                  <a:pt x="25" y="66"/>
                </a:cubicBezTo>
                <a:cubicBezTo>
                  <a:pt x="17" y="66"/>
                  <a:pt x="0" y="57"/>
                  <a:pt x="1" y="50"/>
                </a:cubicBezTo>
                <a:cubicBezTo>
                  <a:pt x="2" y="43"/>
                  <a:pt x="18" y="32"/>
                  <a:pt x="29" y="24"/>
                </a:cubicBezTo>
                <a:cubicBezTo>
                  <a:pt x="40" y="16"/>
                  <a:pt x="59" y="5"/>
                  <a:pt x="67"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1" name="Freeform 73"/>
          <p:cNvSpPr>
            <a:spLocks/>
          </p:cNvSpPr>
          <p:nvPr/>
        </p:nvSpPr>
        <p:spPr bwMode="auto">
          <a:xfrm>
            <a:off x="1260475" y="6467475"/>
            <a:ext cx="312738" cy="152400"/>
          </a:xfrm>
          <a:custGeom>
            <a:avLst/>
            <a:gdLst>
              <a:gd name="T0" fmla="*/ 77 w 197"/>
              <a:gd name="T1" fmla="*/ 32 h 96"/>
              <a:gd name="T2" fmla="*/ 131 w 197"/>
              <a:gd name="T3" fmla="*/ 0 h 96"/>
              <a:gd name="T4" fmla="*/ 193 w 197"/>
              <a:gd name="T5" fmla="*/ 32 h 96"/>
              <a:gd name="T6" fmla="*/ 155 w 197"/>
              <a:gd name="T7" fmla="*/ 48 h 96"/>
              <a:gd name="T8" fmla="*/ 155 w 197"/>
              <a:gd name="T9" fmla="*/ 62 h 96"/>
              <a:gd name="T10" fmla="*/ 129 w 197"/>
              <a:gd name="T11" fmla="*/ 44 h 96"/>
              <a:gd name="T12" fmla="*/ 91 w 197"/>
              <a:gd name="T13" fmla="*/ 58 h 96"/>
              <a:gd name="T14" fmla="*/ 69 w 197"/>
              <a:gd name="T15" fmla="*/ 82 h 96"/>
              <a:gd name="T16" fmla="*/ 23 w 197"/>
              <a:gd name="T17" fmla="*/ 94 h 96"/>
              <a:gd name="T18" fmla="*/ 9 w 197"/>
              <a:gd name="T19" fmla="*/ 68 h 96"/>
              <a:gd name="T20" fmla="*/ 77 w 197"/>
              <a:gd name="T21" fmla="*/ 3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96">
                <a:moveTo>
                  <a:pt x="77" y="32"/>
                </a:moveTo>
                <a:cubicBezTo>
                  <a:pt x="97" y="21"/>
                  <a:pt x="112" y="0"/>
                  <a:pt x="131" y="0"/>
                </a:cubicBezTo>
                <a:cubicBezTo>
                  <a:pt x="150" y="0"/>
                  <a:pt x="189" y="24"/>
                  <a:pt x="193" y="32"/>
                </a:cubicBezTo>
                <a:cubicBezTo>
                  <a:pt x="197" y="40"/>
                  <a:pt x="161" y="43"/>
                  <a:pt x="155" y="48"/>
                </a:cubicBezTo>
                <a:cubicBezTo>
                  <a:pt x="149" y="53"/>
                  <a:pt x="159" y="63"/>
                  <a:pt x="155" y="62"/>
                </a:cubicBezTo>
                <a:cubicBezTo>
                  <a:pt x="151" y="61"/>
                  <a:pt x="140" y="45"/>
                  <a:pt x="129" y="44"/>
                </a:cubicBezTo>
                <a:cubicBezTo>
                  <a:pt x="118" y="43"/>
                  <a:pt x="101" y="52"/>
                  <a:pt x="91" y="58"/>
                </a:cubicBezTo>
                <a:cubicBezTo>
                  <a:pt x="81" y="64"/>
                  <a:pt x="80" y="76"/>
                  <a:pt x="69" y="82"/>
                </a:cubicBezTo>
                <a:cubicBezTo>
                  <a:pt x="58" y="88"/>
                  <a:pt x="33" y="96"/>
                  <a:pt x="23" y="94"/>
                </a:cubicBezTo>
                <a:cubicBezTo>
                  <a:pt x="13" y="92"/>
                  <a:pt x="0" y="78"/>
                  <a:pt x="9" y="68"/>
                </a:cubicBezTo>
                <a:cubicBezTo>
                  <a:pt x="18" y="58"/>
                  <a:pt x="63" y="39"/>
                  <a:pt x="77" y="32"/>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2" name="Freeform 74"/>
          <p:cNvSpPr>
            <a:spLocks/>
          </p:cNvSpPr>
          <p:nvPr/>
        </p:nvSpPr>
        <p:spPr bwMode="auto">
          <a:xfrm>
            <a:off x="28575" y="5202238"/>
            <a:ext cx="66675" cy="131762"/>
          </a:xfrm>
          <a:custGeom>
            <a:avLst/>
            <a:gdLst>
              <a:gd name="T0" fmla="*/ 27 w 42"/>
              <a:gd name="T1" fmla="*/ 1 h 83"/>
              <a:gd name="T2" fmla="*/ 41 w 42"/>
              <a:gd name="T3" fmla="*/ 55 h 83"/>
              <a:gd name="T4" fmla="*/ 21 w 42"/>
              <a:gd name="T5" fmla="*/ 81 h 83"/>
              <a:gd name="T6" fmla="*/ 1 w 42"/>
              <a:gd name="T7" fmla="*/ 45 h 83"/>
              <a:gd name="T8" fmla="*/ 27 w 42"/>
              <a:gd name="T9" fmla="*/ 1 h 83"/>
            </a:gdLst>
            <a:ahLst/>
            <a:cxnLst>
              <a:cxn ang="0">
                <a:pos x="T0" y="T1"/>
              </a:cxn>
              <a:cxn ang="0">
                <a:pos x="T2" y="T3"/>
              </a:cxn>
              <a:cxn ang="0">
                <a:pos x="T4" y="T5"/>
              </a:cxn>
              <a:cxn ang="0">
                <a:pos x="T6" y="T7"/>
              </a:cxn>
              <a:cxn ang="0">
                <a:pos x="T8" y="T9"/>
              </a:cxn>
            </a:cxnLst>
            <a:rect l="0" t="0" r="r" b="b"/>
            <a:pathLst>
              <a:path w="42" h="83">
                <a:moveTo>
                  <a:pt x="27" y="1"/>
                </a:moveTo>
                <a:cubicBezTo>
                  <a:pt x="34" y="3"/>
                  <a:pt x="42" y="42"/>
                  <a:pt x="41" y="55"/>
                </a:cubicBezTo>
                <a:cubicBezTo>
                  <a:pt x="40" y="68"/>
                  <a:pt x="28" y="83"/>
                  <a:pt x="21" y="81"/>
                </a:cubicBezTo>
                <a:cubicBezTo>
                  <a:pt x="14" y="79"/>
                  <a:pt x="0" y="58"/>
                  <a:pt x="1" y="45"/>
                </a:cubicBezTo>
                <a:cubicBezTo>
                  <a:pt x="2" y="32"/>
                  <a:pt x="14" y="0"/>
                  <a:pt x="27" y="1"/>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3" name="Freeform 75"/>
          <p:cNvSpPr>
            <a:spLocks/>
          </p:cNvSpPr>
          <p:nvPr/>
        </p:nvSpPr>
        <p:spPr bwMode="auto">
          <a:xfrm>
            <a:off x="2962275" y="4670425"/>
            <a:ext cx="130175" cy="93663"/>
          </a:xfrm>
          <a:custGeom>
            <a:avLst/>
            <a:gdLst>
              <a:gd name="T0" fmla="*/ 61 w 82"/>
              <a:gd name="T1" fmla="*/ 0 h 59"/>
              <a:gd name="T2" fmla="*/ 79 w 82"/>
              <a:gd name="T3" fmla="*/ 50 h 59"/>
              <a:gd name="T4" fmla="*/ 41 w 82"/>
              <a:gd name="T5" fmla="*/ 54 h 59"/>
              <a:gd name="T6" fmla="*/ 3 w 82"/>
              <a:gd name="T7" fmla="*/ 30 h 59"/>
              <a:gd name="T8" fmla="*/ 25 w 82"/>
              <a:gd name="T9" fmla="*/ 10 h 59"/>
              <a:gd name="T10" fmla="*/ 61 w 82"/>
              <a:gd name="T11" fmla="*/ 0 h 59"/>
            </a:gdLst>
            <a:ahLst/>
            <a:cxnLst>
              <a:cxn ang="0">
                <a:pos x="T0" y="T1"/>
              </a:cxn>
              <a:cxn ang="0">
                <a:pos x="T2" y="T3"/>
              </a:cxn>
              <a:cxn ang="0">
                <a:pos x="T4" y="T5"/>
              </a:cxn>
              <a:cxn ang="0">
                <a:pos x="T6" y="T7"/>
              </a:cxn>
              <a:cxn ang="0">
                <a:pos x="T8" y="T9"/>
              </a:cxn>
              <a:cxn ang="0">
                <a:pos x="T10" y="T11"/>
              </a:cxn>
            </a:cxnLst>
            <a:rect l="0" t="0" r="r" b="b"/>
            <a:pathLst>
              <a:path w="82" h="59">
                <a:moveTo>
                  <a:pt x="61" y="0"/>
                </a:moveTo>
                <a:cubicBezTo>
                  <a:pt x="73" y="8"/>
                  <a:pt x="82" y="41"/>
                  <a:pt x="79" y="50"/>
                </a:cubicBezTo>
                <a:cubicBezTo>
                  <a:pt x="76" y="59"/>
                  <a:pt x="54" y="57"/>
                  <a:pt x="41" y="54"/>
                </a:cubicBezTo>
                <a:cubicBezTo>
                  <a:pt x="28" y="51"/>
                  <a:pt x="6" y="37"/>
                  <a:pt x="3" y="30"/>
                </a:cubicBezTo>
                <a:cubicBezTo>
                  <a:pt x="0" y="23"/>
                  <a:pt x="15" y="15"/>
                  <a:pt x="25" y="10"/>
                </a:cubicBezTo>
                <a:cubicBezTo>
                  <a:pt x="35" y="5"/>
                  <a:pt x="54" y="2"/>
                  <a:pt x="61" y="0"/>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4" name="Freeform 76"/>
          <p:cNvSpPr>
            <a:spLocks/>
          </p:cNvSpPr>
          <p:nvPr/>
        </p:nvSpPr>
        <p:spPr bwMode="auto">
          <a:xfrm>
            <a:off x="3486150" y="4678363"/>
            <a:ext cx="98425" cy="92075"/>
          </a:xfrm>
          <a:custGeom>
            <a:avLst/>
            <a:gdLst>
              <a:gd name="T0" fmla="*/ 31 w 62"/>
              <a:gd name="T1" fmla="*/ 3 h 58"/>
              <a:gd name="T2" fmla="*/ 61 w 62"/>
              <a:gd name="T3" fmla="*/ 47 h 58"/>
              <a:gd name="T4" fmla="*/ 39 w 62"/>
              <a:gd name="T5" fmla="*/ 55 h 58"/>
              <a:gd name="T6" fmla="*/ 1 w 62"/>
              <a:gd name="T7" fmla="*/ 29 h 58"/>
              <a:gd name="T8" fmla="*/ 31 w 62"/>
              <a:gd name="T9" fmla="*/ 3 h 58"/>
            </a:gdLst>
            <a:ahLst/>
            <a:cxnLst>
              <a:cxn ang="0">
                <a:pos x="T0" y="T1"/>
              </a:cxn>
              <a:cxn ang="0">
                <a:pos x="T2" y="T3"/>
              </a:cxn>
              <a:cxn ang="0">
                <a:pos x="T4" y="T5"/>
              </a:cxn>
              <a:cxn ang="0">
                <a:pos x="T6" y="T7"/>
              </a:cxn>
              <a:cxn ang="0">
                <a:pos x="T8" y="T9"/>
              </a:cxn>
            </a:cxnLst>
            <a:rect l="0" t="0" r="r" b="b"/>
            <a:pathLst>
              <a:path w="62" h="58">
                <a:moveTo>
                  <a:pt x="31" y="3"/>
                </a:moveTo>
                <a:cubicBezTo>
                  <a:pt x="41" y="6"/>
                  <a:pt x="60" y="38"/>
                  <a:pt x="61" y="47"/>
                </a:cubicBezTo>
                <a:cubicBezTo>
                  <a:pt x="62" y="56"/>
                  <a:pt x="49" y="58"/>
                  <a:pt x="39" y="55"/>
                </a:cubicBezTo>
                <a:cubicBezTo>
                  <a:pt x="29" y="52"/>
                  <a:pt x="2" y="38"/>
                  <a:pt x="1" y="29"/>
                </a:cubicBezTo>
                <a:cubicBezTo>
                  <a:pt x="0" y="20"/>
                  <a:pt x="21" y="0"/>
                  <a:pt x="31" y="3"/>
                </a:cubicBezTo>
                <a:close/>
              </a:path>
            </a:pathLst>
          </a:custGeom>
          <a:solidFill>
            <a:srgbClr val="FF000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5" name="Freeform 77"/>
          <p:cNvSpPr>
            <a:spLocks/>
          </p:cNvSpPr>
          <p:nvPr/>
        </p:nvSpPr>
        <p:spPr bwMode="auto">
          <a:xfrm>
            <a:off x="1901825" y="2306638"/>
            <a:ext cx="206375" cy="158750"/>
          </a:xfrm>
          <a:custGeom>
            <a:avLst/>
            <a:gdLst>
              <a:gd name="T0" fmla="*/ 29 w 130"/>
              <a:gd name="T1" fmla="*/ 7 h 100"/>
              <a:gd name="T2" fmla="*/ 71 w 130"/>
              <a:gd name="T3" fmla="*/ 15 h 100"/>
              <a:gd name="T4" fmla="*/ 75 w 130"/>
              <a:gd name="T5" fmla="*/ 53 h 100"/>
              <a:gd name="T6" fmla="*/ 111 w 130"/>
              <a:gd name="T7" fmla="*/ 31 h 100"/>
              <a:gd name="T8" fmla="*/ 121 w 130"/>
              <a:gd name="T9" fmla="*/ 47 h 100"/>
              <a:gd name="T10" fmla="*/ 57 w 130"/>
              <a:gd name="T11" fmla="*/ 97 h 100"/>
              <a:gd name="T12" fmla="*/ 5 w 130"/>
              <a:gd name="T13" fmla="*/ 29 h 100"/>
              <a:gd name="T14" fmla="*/ 29 w 130"/>
              <a:gd name="T15" fmla="*/ 7 h 1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 h="100">
                <a:moveTo>
                  <a:pt x="29" y="7"/>
                </a:moveTo>
                <a:cubicBezTo>
                  <a:pt x="40" y="0"/>
                  <a:pt x="63" y="7"/>
                  <a:pt x="71" y="15"/>
                </a:cubicBezTo>
                <a:cubicBezTo>
                  <a:pt x="79" y="23"/>
                  <a:pt x="68" y="50"/>
                  <a:pt x="75" y="53"/>
                </a:cubicBezTo>
                <a:cubicBezTo>
                  <a:pt x="82" y="56"/>
                  <a:pt x="103" y="32"/>
                  <a:pt x="111" y="31"/>
                </a:cubicBezTo>
                <a:cubicBezTo>
                  <a:pt x="119" y="30"/>
                  <a:pt x="130" y="36"/>
                  <a:pt x="121" y="47"/>
                </a:cubicBezTo>
                <a:cubicBezTo>
                  <a:pt x="112" y="58"/>
                  <a:pt x="76" y="100"/>
                  <a:pt x="57" y="97"/>
                </a:cubicBezTo>
                <a:cubicBezTo>
                  <a:pt x="38" y="94"/>
                  <a:pt x="10" y="44"/>
                  <a:pt x="5" y="29"/>
                </a:cubicBezTo>
                <a:cubicBezTo>
                  <a:pt x="0" y="14"/>
                  <a:pt x="24" y="12"/>
                  <a:pt x="29" y="7"/>
                </a:cubicBezTo>
                <a:close/>
              </a:path>
            </a:pathLst>
          </a:cu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6" name="Freeform 78"/>
          <p:cNvSpPr>
            <a:spLocks/>
          </p:cNvSpPr>
          <p:nvPr/>
        </p:nvSpPr>
        <p:spPr bwMode="auto">
          <a:xfrm>
            <a:off x="1858963" y="2492375"/>
            <a:ext cx="82550" cy="106363"/>
          </a:xfrm>
          <a:custGeom>
            <a:avLst/>
            <a:gdLst>
              <a:gd name="T0" fmla="*/ 6 w 52"/>
              <a:gd name="T1" fmla="*/ 6 h 67"/>
              <a:gd name="T2" fmla="*/ 38 w 52"/>
              <a:gd name="T3" fmla="*/ 6 h 67"/>
              <a:gd name="T4" fmla="*/ 48 w 52"/>
              <a:gd name="T5" fmla="*/ 36 h 67"/>
              <a:gd name="T6" fmla="*/ 16 w 52"/>
              <a:gd name="T7" fmla="*/ 66 h 67"/>
              <a:gd name="T8" fmla="*/ 2 w 52"/>
              <a:gd name="T9" fmla="*/ 40 h 67"/>
              <a:gd name="T10" fmla="*/ 6 w 52"/>
              <a:gd name="T11" fmla="*/ 6 h 67"/>
            </a:gdLst>
            <a:ahLst/>
            <a:cxnLst>
              <a:cxn ang="0">
                <a:pos x="T0" y="T1"/>
              </a:cxn>
              <a:cxn ang="0">
                <a:pos x="T2" y="T3"/>
              </a:cxn>
              <a:cxn ang="0">
                <a:pos x="T4" y="T5"/>
              </a:cxn>
              <a:cxn ang="0">
                <a:pos x="T6" y="T7"/>
              </a:cxn>
              <a:cxn ang="0">
                <a:pos x="T8" y="T9"/>
              </a:cxn>
              <a:cxn ang="0">
                <a:pos x="T10" y="T11"/>
              </a:cxn>
            </a:cxnLst>
            <a:rect l="0" t="0" r="r" b="b"/>
            <a:pathLst>
              <a:path w="52" h="67">
                <a:moveTo>
                  <a:pt x="6" y="6"/>
                </a:moveTo>
                <a:cubicBezTo>
                  <a:pt x="12" y="0"/>
                  <a:pt x="31" y="1"/>
                  <a:pt x="38" y="6"/>
                </a:cubicBezTo>
                <a:cubicBezTo>
                  <a:pt x="45" y="11"/>
                  <a:pt x="52" y="26"/>
                  <a:pt x="48" y="36"/>
                </a:cubicBezTo>
                <a:cubicBezTo>
                  <a:pt x="44" y="46"/>
                  <a:pt x="24" y="65"/>
                  <a:pt x="16" y="66"/>
                </a:cubicBezTo>
                <a:cubicBezTo>
                  <a:pt x="8" y="67"/>
                  <a:pt x="4" y="50"/>
                  <a:pt x="2" y="40"/>
                </a:cubicBezTo>
                <a:cubicBezTo>
                  <a:pt x="0" y="30"/>
                  <a:pt x="0" y="12"/>
                  <a:pt x="6" y="6"/>
                </a:cubicBezTo>
                <a:close/>
              </a:path>
            </a:pathLst>
          </a:cu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7" name="AutoShape 39"/>
          <p:cNvSpPr>
            <a:spLocks noChangeArrowheads="1"/>
          </p:cNvSpPr>
          <p:nvPr/>
        </p:nvSpPr>
        <p:spPr bwMode="auto">
          <a:xfrm>
            <a:off x="1500188" y="21574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91" name="AutoShape 43"/>
          <p:cNvSpPr>
            <a:spLocks noChangeArrowheads="1"/>
          </p:cNvSpPr>
          <p:nvPr/>
        </p:nvSpPr>
        <p:spPr bwMode="auto">
          <a:xfrm>
            <a:off x="1727200" y="209708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2" name="Rectangle 84"/>
          <p:cNvSpPr>
            <a:spLocks noChangeArrowheads="1"/>
          </p:cNvSpPr>
          <p:nvPr/>
        </p:nvSpPr>
        <p:spPr bwMode="auto">
          <a:xfrm>
            <a:off x="4927600" y="2844800"/>
            <a:ext cx="4216400" cy="4013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134" name="Picture 86" descr="BaseCub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9475" y="2844800"/>
            <a:ext cx="4454525"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37" name="Text Box 89"/>
          <p:cNvSpPr txBox="1">
            <a:spLocks noChangeArrowheads="1"/>
          </p:cNvSpPr>
          <p:nvPr/>
        </p:nvSpPr>
        <p:spPr bwMode="auto">
          <a:xfrm>
            <a:off x="5567363" y="5707063"/>
            <a:ext cx="2949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u="sng"/>
              <a:t>Spanish American War</a:t>
            </a:r>
          </a:p>
        </p:txBody>
      </p:sp>
      <p:pic>
        <p:nvPicPr>
          <p:cNvPr id="2138" name="Picture 90" descr="new csi cres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56613" y="5964238"/>
            <a:ext cx="630237" cy="704850"/>
          </a:xfrm>
          <a:prstGeom prst="rect">
            <a:avLst/>
          </a:prstGeom>
          <a:noFill/>
          <a:extLst>
            <a:ext uri="{909E8E84-426E-40DD-AFC4-6F175D3DCCD1}">
              <a14:hiddenFill xmlns:a14="http://schemas.microsoft.com/office/drawing/2010/main">
                <a:solidFill>
                  <a:srgbClr val="FFFFFF"/>
                </a:solidFill>
              </a14:hiddenFill>
            </a:ext>
          </a:extLst>
        </p:spPr>
      </p:pic>
      <p:sp>
        <p:nvSpPr>
          <p:cNvPr id="2139" name="Text Box 91"/>
          <p:cNvSpPr txBox="1">
            <a:spLocks noChangeArrowheads="1"/>
          </p:cNvSpPr>
          <p:nvPr/>
        </p:nvSpPr>
        <p:spPr bwMode="auto">
          <a:xfrm>
            <a:off x="5124450" y="6191250"/>
            <a:ext cx="327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b="1"/>
              <a:t>30 April – 10 December 1898</a:t>
            </a:r>
          </a:p>
        </p:txBody>
      </p:sp>
      <p:sp>
        <p:nvSpPr>
          <p:cNvPr id="2140" name="Rectangle 92"/>
          <p:cNvSpPr>
            <a:spLocks noChangeArrowheads="1"/>
          </p:cNvSpPr>
          <p:nvPr/>
        </p:nvSpPr>
        <p:spPr bwMode="auto">
          <a:xfrm>
            <a:off x="8012113" y="1460500"/>
            <a:ext cx="69850" cy="61913"/>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1" name="Rectangle 93"/>
          <p:cNvSpPr>
            <a:spLocks noChangeArrowheads="1"/>
          </p:cNvSpPr>
          <p:nvPr/>
        </p:nvSpPr>
        <p:spPr bwMode="auto">
          <a:xfrm>
            <a:off x="8105775" y="1925638"/>
            <a:ext cx="69850" cy="61912"/>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2" name="Freeform 94"/>
          <p:cNvSpPr>
            <a:spLocks/>
          </p:cNvSpPr>
          <p:nvPr/>
        </p:nvSpPr>
        <p:spPr bwMode="auto">
          <a:xfrm>
            <a:off x="4873625" y="3951288"/>
            <a:ext cx="4092575" cy="1385887"/>
          </a:xfrm>
          <a:custGeom>
            <a:avLst/>
            <a:gdLst>
              <a:gd name="T0" fmla="*/ 61 w 2578"/>
              <a:gd name="T1" fmla="*/ 313 h 873"/>
              <a:gd name="T2" fmla="*/ 161 w 2578"/>
              <a:gd name="T3" fmla="*/ 311 h 873"/>
              <a:gd name="T4" fmla="*/ 157 w 2578"/>
              <a:gd name="T5" fmla="*/ 182 h 873"/>
              <a:gd name="T6" fmla="*/ 230 w 2578"/>
              <a:gd name="T7" fmla="*/ 138 h 873"/>
              <a:gd name="T8" fmla="*/ 331 w 2578"/>
              <a:gd name="T9" fmla="*/ 103 h 873"/>
              <a:gd name="T10" fmla="*/ 422 w 2578"/>
              <a:gd name="T11" fmla="*/ 70 h 873"/>
              <a:gd name="T12" fmla="*/ 506 w 2578"/>
              <a:gd name="T13" fmla="*/ 55 h 873"/>
              <a:gd name="T14" fmla="*/ 599 w 2578"/>
              <a:gd name="T15" fmla="*/ 25 h 873"/>
              <a:gd name="T16" fmla="*/ 742 w 2578"/>
              <a:gd name="T17" fmla="*/ 23 h 873"/>
              <a:gd name="T18" fmla="*/ 835 w 2578"/>
              <a:gd name="T19" fmla="*/ 28 h 873"/>
              <a:gd name="T20" fmla="*/ 899 w 2578"/>
              <a:gd name="T21" fmla="*/ 52 h 873"/>
              <a:gd name="T22" fmla="*/ 1061 w 2578"/>
              <a:gd name="T23" fmla="*/ 67 h 873"/>
              <a:gd name="T24" fmla="*/ 1166 w 2578"/>
              <a:gd name="T25" fmla="*/ 89 h 873"/>
              <a:gd name="T26" fmla="*/ 1304 w 2578"/>
              <a:gd name="T27" fmla="*/ 179 h 873"/>
              <a:gd name="T28" fmla="*/ 1414 w 2578"/>
              <a:gd name="T29" fmla="*/ 215 h 873"/>
              <a:gd name="T30" fmla="*/ 1543 w 2578"/>
              <a:gd name="T31" fmla="*/ 238 h 873"/>
              <a:gd name="T32" fmla="*/ 1667 w 2578"/>
              <a:gd name="T33" fmla="*/ 338 h 873"/>
              <a:gd name="T34" fmla="*/ 1732 w 2578"/>
              <a:gd name="T35" fmla="*/ 379 h 873"/>
              <a:gd name="T36" fmla="*/ 1786 w 2578"/>
              <a:gd name="T37" fmla="*/ 375 h 873"/>
              <a:gd name="T38" fmla="*/ 1852 w 2578"/>
              <a:gd name="T39" fmla="*/ 395 h 873"/>
              <a:gd name="T40" fmla="*/ 1840 w 2578"/>
              <a:gd name="T41" fmla="*/ 451 h 873"/>
              <a:gd name="T42" fmla="*/ 1952 w 2578"/>
              <a:gd name="T43" fmla="*/ 470 h 873"/>
              <a:gd name="T44" fmla="*/ 2009 w 2578"/>
              <a:gd name="T45" fmla="*/ 493 h 873"/>
              <a:gd name="T46" fmla="*/ 2141 w 2578"/>
              <a:gd name="T47" fmla="*/ 539 h 873"/>
              <a:gd name="T48" fmla="*/ 2221 w 2578"/>
              <a:gd name="T49" fmla="*/ 556 h 873"/>
              <a:gd name="T50" fmla="*/ 2216 w 2578"/>
              <a:gd name="T51" fmla="*/ 609 h 873"/>
              <a:gd name="T52" fmla="*/ 2194 w 2578"/>
              <a:gd name="T53" fmla="*/ 634 h 873"/>
              <a:gd name="T54" fmla="*/ 2267 w 2578"/>
              <a:gd name="T55" fmla="*/ 632 h 873"/>
              <a:gd name="T56" fmla="*/ 2389 w 2578"/>
              <a:gd name="T57" fmla="*/ 649 h 873"/>
              <a:gd name="T58" fmla="*/ 2558 w 2578"/>
              <a:gd name="T59" fmla="*/ 736 h 873"/>
              <a:gd name="T60" fmla="*/ 2476 w 2578"/>
              <a:gd name="T61" fmla="*/ 797 h 873"/>
              <a:gd name="T62" fmla="*/ 2350 w 2578"/>
              <a:gd name="T63" fmla="*/ 844 h 873"/>
              <a:gd name="T64" fmla="*/ 2320 w 2578"/>
              <a:gd name="T65" fmla="*/ 818 h 873"/>
              <a:gd name="T66" fmla="*/ 2188 w 2578"/>
              <a:gd name="T67" fmla="*/ 832 h 873"/>
              <a:gd name="T68" fmla="*/ 2060 w 2578"/>
              <a:gd name="T69" fmla="*/ 835 h 873"/>
              <a:gd name="T70" fmla="*/ 1876 w 2578"/>
              <a:gd name="T71" fmla="*/ 850 h 873"/>
              <a:gd name="T72" fmla="*/ 1757 w 2578"/>
              <a:gd name="T73" fmla="*/ 800 h 873"/>
              <a:gd name="T74" fmla="*/ 1868 w 2578"/>
              <a:gd name="T75" fmla="*/ 701 h 873"/>
              <a:gd name="T76" fmla="*/ 1757 w 2578"/>
              <a:gd name="T77" fmla="*/ 663 h 873"/>
              <a:gd name="T78" fmla="*/ 1606 w 2578"/>
              <a:gd name="T79" fmla="*/ 631 h 873"/>
              <a:gd name="T80" fmla="*/ 1532 w 2578"/>
              <a:gd name="T81" fmla="*/ 562 h 873"/>
              <a:gd name="T82" fmla="*/ 1468 w 2578"/>
              <a:gd name="T83" fmla="*/ 430 h 873"/>
              <a:gd name="T84" fmla="*/ 1348 w 2578"/>
              <a:gd name="T85" fmla="*/ 433 h 873"/>
              <a:gd name="T86" fmla="*/ 1196 w 2578"/>
              <a:gd name="T87" fmla="*/ 386 h 873"/>
              <a:gd name="T88" fmla="*/ 1150 w 2578"/>
              <a:gd name="T89" fmla="*/ 362 h 873"/>
              <a:gd name="T90" fmla="*/ 1046 w 2578"/>
              <a:gd name="T91" fmla="*/ 281 h 873"/>
              <a:gd name="T92" fmla="*/ 1007 w 2578"/>
              <a:gd name="T93" fmla="*/ 306 h 873"/>
              <a:gd name="T94" fmla="*/ 877 w 2578"/>
              <a:gd name="T95" fmla="*/ 260 h 873"/>
              <a:gd name="T96" fmla="*/ 866 w 2578"/>
              <a:gd name="T97" fmla="*/ 290 h 873"/>
              <a:gd name="T98" fmla="*/ 794 w 2578"/>
              <a:gd name="T99" fmla="*/ 274 h 873"/>
              <a:gd name="T100" fmla="*/ 719 w 2578"/>
              <a:gd name="T101" fmla="*/ 255 h 873"/>
              <a:gd name="T102" fmla="*/ 709 w 2578"/>
              <a:gd name="T103" fmla="*/ 205 h 873"/>
              <a:gd name="T104" fmla="*/ 721 w 2578"/>
              <a:gd name="T105" fmla="*/ 148 h 873"/>
              <a:gd name="T106" fmla="*/ 515 w 2578"/>
              <a:gd name="T107" fmla="*/ 141 h 873"/>
              <a:gd name="T108" fmla="*/ 370 w 2578"/>
              <a:gd name="T109" fmla="*/ 268 h 873"/>
              <a:gd name="T110" fmla="*/ 278 w 2578"/>
              <a:gd name="T111" fmla="*/ 265 h 873"/>
              <a:gd name="T112" fmla="*/ 203 w 2578"/>
              <a:gd name="T113" fmla="*/ 340 h 873"/>
              <a:gd name="T114" fmla="*/ 104 w 2578"/>
              <a:gd name="T115" fmla="*/ 326 h 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78" h="873">
                <a:moveTo>
                  <a:pt x="1" y="336"/>
                </a:moveTo>
                <a:cubicBezTo>
                  <a:pt x="0" y="333"/>
                  <a:pt x="8" y="328"/>
                  <a:pt x="14" y="326"/>
                </a:cubicBezTo>
                <a:cubicBezTo>
                  <a:pt x="20" y="324"/>
                  <a:pt x="30" y="323"/>
                  <a:pt x="35" y="323"/>
                </a:cubicBezTo>
                <a:cubicBezTo>
                  <a:pt x="40" y="323"/>
                  <a:pt x="43" y="330"/>
                  <a:pt x="47" y="328"/>
                </a:cubicBezTo>
                <a:cubicBezTo>
                  <a:pt x="51" y="326"/>
                  <a:pt x="56" y="314"/>
                  <a:pt x="61" y="313"/>
                </a:cubicBezTo>
                <a:cubicBezTo>
                  <a:pt x="66" y="312"/>
                  <a:pt x="73" y="322"/>
                  <a:pt x="80" y="319"/>
                </a:cubicBezTo>
                <a:cubicBezTo>
                  <a:pt x="87" y="316"/>
                  <a:pt x="96" y="298"/>
                  <a:pt x="103" y="295"/>
                </a:cubicBezTo>
                <a:cubicBezTo>
                  <a:pt x="110" y="292"/>
                  <a:pt x="117" y="301"/>
                  <a:pt x="124" y="302"/>
                </a:cubicBezTo>
                <a:cubicBezTo>
                  <a:pt x="131" y="303"/>
                  <a:pt x="137" y="301"/>
                  <a:pt x="143" y="302"/>
                </a:cubicBezTo>
                <a:cubicBezTo>
                  <a:pt x="149" y="303"/>
                  <a:pt x="165" y="318"/>
                  <a:pt x="161" y="311"/>
                </a:cubicBezTo>
                <a:cubicBezTo>
                  <a:pt x="157" y="304"/>
                  <a:pt x="126" y="274"/>
                  <a:pt x="121" y="262"/>
                </a:cubicBezTo>
                <a:cubicBezTo>
                  <a:pt x="116" y="250"/>
                  <a:pt x="126" y="247"/>
                  <a:pt x="128" y="237"/>
                </a:cubicBezTo>
                <a:cubicBezTo>
                  <a:pt x="130" y="227"/>
                  <a:pt x="128" y="211"/>
                  <a:pt x="133" y="203"/>
                </a:cubicBezTo>
                <a:cubicBezTo>
                  <a:pt x="138" y="195"/>
                  <a:pt x="154" y="194"/>
                  <a:pt x="158" y="191"/>
                </a:cubicBezTo>
                <a:cubicBezTo>
                  <a:pt x="162" y="188"/>
                  <a:pt x="154" y="185"/>
                  <a:pt x="157" y="182"/>
                </a:cubicBezTo>
                <a:cubicBezTo>
                  <a:pt x="160" y="179"/>
                  <a:pt x="172" y="177"/>
                  <a:pt x="175" y="172"/>
                </a:cubicBezTo>
                <a:cubicBezTo>
                  <a:pt x="178" y="167"/>
                  <a:pt x="175" y="156"/>
                  <a:pt x="178" y="153"/>
                </a:cubicBezTo>
                <a:cubicBezTo>
                  <a:pt x="181" y="150"/>
                  <a:pt x="188" y="160"/>
                  <a:pt x="194" y="155"/>
                </a:cubicBezTo>
                <a:cubicBezTo>
                  <a:pt x="200" y="150"/>
                  <a:pt x="209" y="125"/>
                  <a:pt x="215" y="122"/>
                </a:cubicBezTo>
                <a:cubicBezTo>
                  <a:pt x="221" y="119"/>
                  <a:pt x="226" y="136"/>
                  <a:pt x="230" y="138"/>
                </a:cubicBezTo>
                <a:cubicBezTo>
                  <a:pt x="234" y="140"/>
                  <a:pt x="238" y="138"/>
                  <a:pt x="242" y="136"/>
                </a:cubicBezTo>
                <a:cubicBezTo>
                  <a:pt x="246" y="134"/>
                  <a:pt x="245" y="129"/>
                  <a:pt x="253" y="125"/>
                </a:cubicBezTo>
                <a:cubicBezTo>
                  <a:pt x="261" y="121"/>
                  <a:pt x="278" y="116"/>
                  <a:pt x="289" y="113"/>
                </a:cubicBezTo>
                <a:cubicBezTo>
                  <a:pt x="300" y="110"/>
                  <a:pt x="312" y="106"/>
                  <a:pt x="319" y="104"/>
                </a:cubicBezTo>
                <a:cubicBezTo>
                  <a:pt x="326" y="102"/>
                  <a:pt x="328" y="106"/>
                  <a:pt x="331" y="103"/>
                </a:cubicBezTo>
                <a:cubicBezTo>
                  <a:pt x="334" y="100"/>
                  <a:pt x="333" y="89"/>
                  <a:pt x="338" y="86"/>
                </a:cubicBezTo>
                <a:cubicBezTo>
                  <a:pt x="343" y="83"/>
                  <a:pt x="357" y="83"/>
                  <a:pt x="364" y="82"/>
                </a:cubicBezTo>
                <a:cubicBezTo>
                  <a:pt x="371" y="81"/>
                  <a:pt x="377" y="86"/>
                  <a:pt x="382" y="83"/>
                </a:cubicBezTo>
                <a:cubicBezTo>
                  <a:pt x="387" y="80"/>
                  <a:pt x="387" y="63"/>
                  <a:pt x="394" y="61"/>
                </a:cubicBezTo>
                <a:cubicBezTo>
                  <a:pt x="401" y="59"/>
                  <a:pt x="414" y="71"/>
                  <a:pt x="422" y="70"/>
                </a:cubicBezTo>
                <a:cubicBezTo>
                  <a:pt x="430" y="69"/>
                  <a:pt x="433" y="57"/>
                  <a:pt x="440" y="56"/>
                </a:cubicBezTo>
                <a:cubicBezTo>
                  <a:pt x="447" y="55"/>
                  <a:pt x="460" y="65"/>
                  <a:pt x="466" y="64"/>
                </a:cubicBezTo>
                <a:cubicBezTo>
                  <a:pt x="472" y="63"/>
                  <a:pt x="476" y="52"/>
                  <a:pt x="479" y="50"/>
                </a:cubicBezTo>
                <a:cubicBezTo>
                  <a:pt x="482" y="48"/>
                  <a:pt x="483" y="48"/>
                  <a:pt x="487" y="49"/>
                </a:cubicBezTo>
                <a:cubicBezTo>
                  <a:pt x="491" y="50"/>
                  <a:pt x="500" y="52"/>
                  <a:pt x="506" y="55"/>
                </a:cubicBezTo>
                <a:cubicBezTo>
                  <a:pt x="512" y="58"/>
                  <a:pt x="523" y="65"/>
                  <a:pt x="526" y="65"/>
                </a:cubicBezTo>
                <a:cubicBezTo>
                  <a:pt x="529" y="65"/>
                  <a:pt x="523" y="55"/>
                  <a:pt x="526" y="52"/>
                </a:cubicBezTo>
                <a:cubicBezTo>
                  <a:pt x="529" y="49"/>
                  <a:pt x="535" y="51"/>
                  <a:pt x="544" y="49"/>
                </a:cubicBezTo>
                <a:cubicBezTo>
                  <a:pt x="553" y="47"/>
                  <a:pt x="574" y="42"/>
                  <a:pt x="583" y="38"/>
                </a:cubicBezTo>
                <a:cubicBezTo>
                  <a:pt x="592" y="34"/>
                  <a:pt x="591" y="26"/>
                  <a:pt x="599" y="25"/>
                </a:cubicBezTo>
                <a:cubicBezTo>
                  <a:pt x="607" y="24"/>
                  <a:pt x="623" y="35"/>
                  <a:pt x="629" y="34"/>
                </a:cubicBezTo>
                <a:cubicBezTo>
                  <a:pt x="635" y="33"/>
                  <a:pt x="631" y="21"/>
                  <a:pt x="634" y="17"/>
                </a:cubicBezTo>
                <a:cubicBezTo>
                  <a:pt x="637" y="13"/>
                  <a:pt x="642" y="13"/>
                  <a:pt x="649" y="11"/>
                </a:cubicBezTo>
                <a:cubicBezTo>
                  <a:pt x="656" y="9"/>
                  <a:pt x="664" y="5"/>
                  <a:pt x="679" y="7"/>
                </a:cubicBezTo>
                <a:cubicBezTo>
                  <a:pt x="694" y="9"/>
                  <a:pt x="724" y="22"/>
                  <a:pt x="742" y="23"/>
                </a:cubicBezTo>
                <a:cubicBezTo>
                  <a:pt x="760" y="24"/>
                  <a:pt x="776" y="11"/>
                  <a:pt x="788" y="11"/>
                </a:cubicBezTo>
                <a:cubicBezTo>
                  <a:pt x="800" y="11"/>
                  <a:pt x="809" y="17"/>
                  <a:pt x="812" y="25"/>
                </a:cubicBezTo>
                <a:cubicBezTo>
                  <a:pt x="815" y="33"/>
                  <a:pt x="808" y="53"/>
                  <a:pt x="809" y="58"/>
                </a:cubicBezTo>
                <a:cubicBezTo>
                  <a:pt x="810" y="63"/>
                  <a:pt x="814" y="63"/>
                  <a:pt x="818" y="58"/>
                </a:cubicBezTo>
                <a:cubicBezTo>
                  <a:pt x="822" y="53"/>
                  <a:pt x="825" y="36"/>
                  <a:pt x="835" y="28"/>
                </a:cubicBezTo>
                <a:cubicBezTo>
                  <a:pt x="845" y="20"/>
                  <a:pt x="866" y="14"/>
                  <a:pt x="877" y="10"/>
                </a:cubicBezTo>
                <a:cubicBezTo>
                  <a:pt x="888" y="6"/>
                  <a:pt x="896" y="0"/>
                  <a:pt x="899" y="2"/>
                </a:cubicBezTo>
                <a:cubicBezTo>
                  <a:pt x="902" y="4"/>
                  <a:pt x="902" y="17"/>
                  <a:pt x="896" y="22"/>
                </a:cubicBezTo>
                <a:cubicBezTo>
                  <a:pt x="890" y="27"/>
                  <a:pt x="862" y="27"/>
                  <a:pt x="863" y="32"/>
                </a:cubicBezTo>
                <a:cubicBezTo>
                  <a:pt x="864" y="37"/>
                  <a:pt x="887" y="53"/>
                  <a:pt x="899" y="52"/>
                </a:cubicBezTo>
                <a:cubicBezTo>
                  <a:pt x="911" y="51"/>
                  <a:pt x="926" y="29"/>
                  <a:pt x="937" y="29"/>
                </a:cubicBezTo>
                <a:cubicBezTo>
                  <a:pt x="948" y="29"/>
                  <a:pt x="956" y="49"/>
                  <a:pt x="967" y="50"/>
                </a:cubicBezTo>
                <a:cubicBezTo>
                  <a:pt x="978" y="51"/>
                  <a:pt x="985" y="30"/>
                  <a:pt x="1001" y="34"/>
                </a:cubicBezTo>
                <a:cubicBezTo>
                  <a:pt x="1017" y="38"/>
                  <a:pt x="1053" y="68"/>
                  <a:pt x="1063" y="73"/>
                </a:cubicBezTo>
                <a:cubicBezTo>
                  <a:pt x="1073" y="78"/>
                  <a:pt x="1054" y="66"/>
                  <a:pt x="1061" y="67"/>
                </a:cubicBezTo>
                <a:cubicBezTo>
                  <a:pt x="1068" y="68"/>
                  <a:pt x="1097" y="77"/>
                  <a:pt x="1108" y="80"/>
                </a:cubicBezTo>
                <a:cubicBezTo>
                  <a:pt x="1119" y="83"/>
                  <a:pt x="1120" y="86"/>
                  <a:pt x="1126" y="85"/>
                </a:cubicBezTo>
                <a:cubicBezTo>
                  <a:pt x="1132" y="84"/>
                  <a:pt x="1138" y="74"/>
                  <a:pt x="1142" y="73"/>
                </a:cubicBezTo>
                <a:cubicBezTo>
                  <a:pt x="1146" y="72"/>
                  <a:pt x="1146" y="73"/>
                  <a:pt x="1150" y="76"/>
                </a:cubicBezTo>
                <a:cubicBezTo>
                  <a:pt x="1154" y="79"/>
                  <a:pt x="1158" y="85"/>
                  <a:pt x="1166" y="89"/>
                </a:cubicBezTo>
                <a:cubicBezTo>
                  <a:pt x="1174" y="93"/>
                  <a:pt x="1190" y="94"/>
                  <a:pt x="1198" y="98"/>
                </a:cubicBezTo>
                <a:cubicBezTo>
                  <a:pt x="1206" y="102"/>
                  <a:pt x="1209" y="112"/>
                  <a:pt x="1217" y="116"/>
                </a:cubicBezTo>
                <a:cubicBezTo>
                  <a:pt x="1225" y="120"/>
                  <a:pt x="1237" y="117"/>
                  <a:pt x="1247" y="125"/>
                </a:cubicBezTo>
                <a:cubicBezTo>
                  <a:pt x="1257" y="133"/>
                  <a:pt x="1270" y="158"/>
                  <a:pt x="1279" y="167"/>
                </a:cubicBezTo>
                <a:cubicBezTo>
                  <a:pt x="1288" y="176"/>
                  <a:pt x="1298" y="176"/>
                  <a:pt x="1304" y="179"/>
                </a:cubicBezTo>
                <a:cubicBezTo>
                  <a:pt x="1310" y="182"/>
                  <a:pt x="1309" y="183"/>
                  <a:pt x="1313" y="187"/>
                </a:cubicBezTo>
                <a:cubicBezTo>
                  <a:pt x="1317" y="191"/>
                  <a:pt x="1327" y="202"/>
                  <a:pt x="1330" y="205"/>
                </a:cubicBezTo>
                <a:cubicBezTo>
                  <a:pt x="1333" y="208"/>
                  <a:pt x="1324" y="208"/>
                  <a:pt x="1333" y="208"/>
                </a:cubicBezTo>
                <a:cubicBezTo>
                  <a:pt x="1342" y="208"/>
                  <a:pt x="1374" y="204"/>
                  <a:pt x="1387" y="205"/>
                </a:cubicBezTo>
                <a:cubicBezTo>
                  <a:pt x="1400" y="206"/>
                  <a:pt x="1405" y="215"/>
                  <a:pt x="1414" y="215"/>
                </a:cubicBezTo>
                <a:cubicBezTo>
                  <a:pt x="1423" y="215"/>
                  <a:pt x="1432" y="200"/>
                  <a:pt x="1441" y="202"/>
                </a:cubicBezTo>
                <a:cubicBezTo>
                  <a:pt x="1450" y="204"/>
                  <a:pt x="1462" y="225"/>
                  <a:pt x="1468" y="227"/>
                </a:cubicBezTo>
                <a:cubicBezTo>
                  <a:pt x="1474" y="229"/>
                  <a:pt x="1472" y="211"/>
                  <a:pt x="1478" y="212"/>
                </a:cubicBezTo>
                <a:cubicBezTo>
                  <a:pt x="1484" y="213"/>
                  <a:pt x="1494" y="228"/>
                  <a:pt x="1505" y="232"/>
                </a:cubicBezTo>
                <a:cubicBezTo>
                  <a:pt x="1516" y="236"/>
                  <a:pt x="1533" y="233"/>
                  <a:pt x="1543" y="238"/>
                </a:cubicBezTo>
                <a:cubicBezTo>
                  <a:pt x="1553" y="243"/>
                  <a:pt x="1556" y="255"/>
                  <a:pt x="1567" y="263"/>
                </a:cubicBezTo>
                <a:cubicBezTo>
                  <a:pt x="1578" y="271"/>
                  <a:pt x="1595" y="278"/>
                  <a:pt x="1607" y="287"/>
                </a:cubicBezTo>
                <a:cubicBezTo>
                  <a:pt x="1619" y="296"/>
                  <a:pt x="1634" y="309"/>
                  <a:pt x="1642" y="316"/>
                </a:cubicBezTo>
                <a:cubicBezTo>
                  <a:pt x="1650" y="323"/>
                  <a:pt x="1650" y="322"/>
                  <a:pt x="1654" y="326"/>
                </a:cubicBezTo>
                <a:cubicBezTo>
                  <a:pt x="1658" y="330"/>
                  <a:pt x="1661" y="339"/>
                  <a:pt x="1667" y="338"/>
                </a:cubicBezTo>
                <a:cubicBezTo>
                  <a:pt x="1673" y="337"/>
                  <a:pt x="1682" y="318"/>
                  <a:pt x="1688" y="320"/>
                </a:cubicBezTo>
                <a:cubicBezTo>
                  <a:pt x="1694" y="322"/>
                  <a:pt x="1698" y="345"/>
                  <a:pt x="1702" y="350"/>
                </a:cubicBezTo>
                <a:cubicBezTo>
                  <a:pt x="1706" y="355"/>
                  <a:pt x="1708" y="351"/>
                  <a:pt x="1711" y="352"/>
                </a:cubicBezTo>
                <a:cubicBezTo>
                  <a:pt x="1714" y="353"/>
                  <a:pt x="1717" y="351"/>
                  <a:pt x="1720" y="355"/>
                </a:cubicBezTo>
                <a:cubicBezTo>
                  <a:pt x="1723" y="359"/>
                  <a:pt x="1726" y="376"/>
                  <a:pt x="1732" y="379"/>
                </a:cubicBezTo>
                <a:cubicBezTo>
                  <a:pt x="1738" y="382"/>
                  <a:pt x="1747" y="376"/>
                  <a:pt x="1754" y="376"/>
                </a:cubicBezTo>
                <a:cubicBezTo>
                  <a:pt x="1761" y="376"/>
                  <a:pt x="1765" y="375"/>
                  <a:pt x="1772" y="380"/>
                </a:cubicBezTo>
                <a:cubicBezTo>
                  <a:pt x="1779" y="385"/>
                  <a:pt x="1794" y="406"/>
                  <a:pt x="1798" y="407"/>
                </a:cubicBezTo>
                <a:cubicBezTo>
                  <a:pt x="1802" y="408"/>
                  <a:pt x="1798" y="392"/>
                  <a:pt x="1796" y="387"/>
                </a:cubicBezTo>
                <a:cubicBezTo>
                  <a:pt x="1794" y="382"/>
                  <a:pt x="1788" y="379"/>
                  <a:pt x="1786" y="375"/>
                </a:cubicBezTo>
                <a:cubicBezTo>
                  <a:pt x="1784" y="371"/>
                  <a:pt x="1781" y="361"/>
                  <a:pt x="1783" y="360"/>
                </a:cubicBezTo>
                <a:cubicBezTo>
                  <a:pt x="1785" y="359"/>
                  <a:pt x="1793" y="364"/>
                  <a:pt x="1798" y="367"/>
                </a:cubicBezTo>
                <a:cubicBezTo>
                  <a:pt x="1803" y="370"/>
                  <a:pt x="1806" y="373"/>
                  <a:pt x="1811" y="376"/>
                </a:cubicBezTo>
                <a:cubicBezTo>
                  <a:pt x="1816" y="379"/>
                  <a:pt x="1819" y="380"/>
                  <a:pt x="1826" y="383"/>
                </a:cubicBezTo>
                <a:cubicBezTo>
                  <a:pt x="1833" y="386"/>
                  <a:pt x="1847" y="391"/>
                  <a:pt x="1852" y="395"/>
                </a:cubicBezTo>
                <a:cubicBezTo>
                  <a:pt x="1857" y="399"/>
                  <a:pt x="1856" y="402"/>
                  <a:pt x="1855" y="405"/>
                </a:cubicBezTo>
                <a:cubicBezTo>
                  <a:pt x="1854" y="408"/>
                  <a:pt x="1852" y="413"/>
                  <a:pt x="1844" y="415"/>
                </a:cubicBezTo>
                <a:cubicBezTo>
                  <a:pt x="1836" y="417"/>
                  <a:pt x="1810" y="415"/>
                  <a:pt x="1808" y="418"/>
                </a:cubicBezTo>
                <a:cubicBezTo>
                  <a:pt x="1806" y="421"/>
                  <a:pt x="1824" y="426"/>
                  <a:pt x="1829" y="431"/>
                </a:cubicBezTo>
                <a:cubicBezTo>
                  <a:pt x="1834" y="436"/>
                  <a:pt x="1834" y="453"/>
                  <a:pt x="1840" y="451"/>
                </a:cubicBezTo>
                <a:cubicBezTo>
                  <a:pt x="1846" y="449"/>
                  <a:pt x="1857" y="421"/>
                  <a:pt x="1864" y="418"/>
                </a:cubicBezTo>
                <a:cubicBezTo>
                  <a:pt x="1871" y="415"/>
                  <a:pt x="1875" y="428"/>
                  <a:pt x="1882" y="433"/>
                </a:cubicBezTo>
                <a:cubicBezTo>
                  <a:pt x="1889" y="438"/>
                  <a:pt x="1896" y="440"/>
                  <a:pt x="1904" y="446"/>
                </a:cubicBezTo>
                <a:cubicBezTo>
                  <a:pt x="1912" y="452"/>
                  <a:pt x="1923" y="465"/>
                  <a:pt x="1931" y="469"/>
                </a:cubicBezTo>
                <a:cubicBezTo>
                  <a:pt x="1939" y="473"/>
                  <a:pt x="1948" y="468"/>
                  <a:pt x="1952" y="470"/>
                </a:cubicBezTo>
                <a:cubicBezTo>
                  <a:pt x="1956" y="472"/>
                  <a:pt x="1956" y="475"/>
                  <a:pt x="1955" y="479"/>
                </a:cubicBezTo>
                <a:cubicBezTo>
                  <a:pt x="1954" y="483"/>
                  <a:pt x="1945" y="495"/>
                  <a:pt x="1948" y="497"/>
                </a:cubicBezTo>
                <a:cubicBezTo>
                  <a:pt x="1951" y="499"/>
                  <a:pt x="1969" y="493"/>
                  <a:pt x="1976" y="494"/>
                </a:cubicBezTo>
                <a:cubicBezTo>
                  <a:pt x="1983" y="495"/>
                  <a:pt x="1985" y="505"/>
                  <a:pt x="1990" y="505"/>
                </a:cubicBezTo>
                <a:cubicBezTo>
                  <a:pt x="1995" y="505"/>
                  <a:pt x="1999" y="493"/>
                  <a:pt x="2009" y="493"/>
                </a:cubicBezTo>
                <a:cubicBezTo>
                  <a:pt x="2019" y="493"/>
                  <a:pt x="2039" y="500"/>
                  <a:pt x="2048" y="503"/>
                </a:cubicBezTo>
                <a:cubicBezTo>
                  <a:pt x="2057" y="506"/>
                  <a:pt x="2053" y="505"/>
                  <a:pt x="2063" y="511"/>
                </a:cubicBezTo>
                <a:cubicBezTo>
                  <a:pt x="2073" y="517"/>
                  <a:pt x="2098" y="535"/>
                  <a:pt x="2108" y="539"/>
                </a:cubicBezTo>
                <a:cubicBezTo>
                  <a:pt x="2118" y="543"/>
                  <a:pt x="2117" y="538"/>
                  <a:pt x="2122" y="538"/>
                </a:cubicBezTo>
                <a:cubicBezTo>
                  <a:pt x="2127" y="538"/>
                  <a:pt x="2133" y="540"/>
                  <a:pt x="2141" y="539"/>
                </a:cubicBezTo>
                <a:cubicBezTo>
                  <a:pt x="2149" y="538"/>
                  <a:pt x="2163" y="534"/>
                  <a:pt x="2170" y="533"/>
                </a:cubicBezTo>
                <a:cubicBezTo>
                  <a:pt x="2177" y="532"/>
                  <a:pt x="2178" y="530"/>
                  <a:pt x="2183" y="532"/>
                </a:cubicBezTo>
                <a:cubicBezTo>
                  <a:pt x="2188" y="534"/>
                  <a:pt x="2197" y="545"/>
                  <a:pt x="2203" y="547"/>
                </a:cubicBezTo>
                <a:cubicBezTo>
                  <a:pt x="2209" y="549"/>
                  <a:pt x="2215" y="545"/>
                  <a:pt x="2218" y="547"/>
                </a:cubicBezTo>
                <a:cubicBezTo>
                  <a:pt x="2221" y="549"/>
                  <a:pt x="2223" y="551"/>
                  <a:pt x="2221" y="556"/>
                </a:cubicBezTo>
                <a:cubicBezTo>
                  <a:pt x="2219" y="561"/>
                  <a:pt x="2210" y="576"/>
                  <a:pt x="2203" y="579"/>
                </a:cubicBezTo>
                <a:cubicBezTo>
                  <a:pt x="2196" y="582"/>
                  <a:pt x="2182" y="574"/>
                  <a:pt x="2179" y="577"/>
                </a:cubicBezTo>
                <a:cubicBezTo>
                  <a:pt x="2176" y="580"/>
                  <a:pt x="2178" y="592"/>
                  <a:pt x="2185" y="595"/>
                </a:cubicBezTo>
                <a:cubicBezTo>
                  <a:pt x="2192" y="598"/>
                  <a:pt x="2216" y="596"/>
                  <a:pt x="2221" y="598"/>
                </a:cubicBezTo>
                <a:cubicBezTo>
                  <a:pt x="2226" y="600"/>
                  <a:pt x="2221" y="607"/>
                  <a:pt x="2216" y="609"/>
                </a:cubicBezTo>
                <a:cubicBezTo>
                  <a:pt x="2211" y="611"/>
                  <a:pt x="2197" y="607"/>
                  <a:pt x="2191" y="608"/>
                </a:cubicBezTo>
                <a:cubicBezTo>
                  <a:pt x="2185" y="609"/>
                  <a:pt x="2184" y="614"/>
                  <a:pt x="2179" y="616"/>
                </a:cubicBezTo>
                <a:cubicBezTo>
                  <a:pt x="2174" y="618"/>
                  <a:pt x="2160" y="615"/>
                  <a:pt x="2161" y="619"/>
                </a:cubicBezTo>
                <a:cubicBezTo>
                  <a:pt x="2162" y="623"/>
                  <a:pt x="2178" y="638"/>
                  <a:pt x="2183" y="640"/>
                </a:cubicBezTo>
                <a:cubicBezTo>
                  <a:pt x="2188" y="642"/>
                  <a:pt x="2190" y="636"/>
                  <a:pt x="2194" y="634"/>
                </a:cubicBezTo>
                <a:cubicBezTo>
                  <a:pt x="2198" y="632"/>
                  <a:pt x="2201" y="629"/>
                  <a:pt x="2207" y="628"/>
                </a:cubicBezTo>
                <a:cubicBezTo>
                  <a:pt x="2213" y="627"/>
                  <a:pt x="2225" y="623"/>
                  <a:pt x="2231" y="625"/>
                </a:cubicBezTo>
                <a:cubicBezTo>
                  <a:pt x="2237" y="627"/>
                  <a:pt x="2240" y="641"/>
                  <a:pt x="2243" y="641"/>
                </a:cubicBezTo>
                <a:cubicBezTo>
                  <a:pt x="2246" y="641"/>
                  <a:pt x="2247" y="627"/>
                  <a:pt x="2251" y="626"/>
                </a:cubicBezTo>
                <a:cubicBezTo>
                  <a:pt x="2255" y="625"/>
                  <a:pt x="2261" y="628"/>
                  <a:pt x="2267" y="632"/>
                </a:cubicBezTo>
                <a:cubicBezTo>
                  <a:pt x="2273" y="636"/>
                  <a:pt x="2279" y="651"/>
                  <a:pt x="2285" y="650"/>
                </a:cubicBezTo>
                <a:cubicBezTo>
                  <a:pt x="2291" y="649"/>
                  <a:pt x="2298" y="630"/>
                  <a:pt x="2305" y="628"/>
                </a:cubicBezTo>
                <a:cubicBezTo>
                  <a:pt x="2312" y="626"/>
                  <a:pt x="2318" y="636"/>
                  <a:pt x="2327" y="637"/>
                </a:cubicBezTo>
                <a:cubicBezTo>
                  <a:pt x="2336" y="638"/>
                  <a:pt x="2352" y="635"/>
                  <a:pt x="2362" y="637"/>
                </a:cubicBezTo>
                <a:cubicBezTo>
                  <a:pt x="2372" y="639"/>
                  <a:pt x="2378" y="645"/>
                  <a:pt x="2389" y="649"/>
                </a:cubicBezTo>
                <a:cubicBezTo>
                  <a:pt x="2400" y="653"/>
                  <a:pt x="2413" y="654"/>
                  <a:pt x="2426" y="664"/>
                </a:cubicBezTo>
                <a:cubicBezTo>
                  <a:pt x="2439" y="674"/>
                  <a:pt x="2457" y="697"/>
                  <a:pt x="2465" y="707"/>
                </a:cubicBezTo>
                <a:cubicBezTo>
                  <a:pt x="2473" y="717"/>
                  <a:pt x="2468" y="719"/>
                  <a:pt x="2476" y="724"/>
                </a:cubicBezTo>
                <a:cubicBezTo>
                  <a:pt x="2484" y="729"/>
                  <a:pt x="2502" y="735"/>
                  <a:pt x="2516" y="737"/>
                </a:cubicBezTo>
                <a:cubicBezTo>
                  <a:pt x="2530" y="739"/>
                  <a:pt x="2548" y="732"/>
                  <a:pt x="2558" y="736"/>
                </a:cubicBezTo>
                <a:cubicBezTo>
                  <a:pt x="2568" y="740"/>
                  <a:pt x="2578" y="753"/>
                  <a:pt x="2578" y="760"/>
                </a:cubicBezTo>
                <a:cubicBezTo>
                  <a:pt x="2578" y="767"/>
                  <a:pt x="2564" y="772"/>
                  <a:pt x="2557" y="778"/>
                </a:cubicBezTo>
                <a:cubicBezTo>
                  <a:pt x="2550" y="784"/>
                  <a:pt x="2548" y="794"/>
                  <a:pt x="2539" y="796"/>
                </a:cubicBezTo>
                <a:cubicBezTo>
                  <a:pt x="2530" y="798"/>
                  <a:pt x="2510" y="793"/>
                  <a:pt x="2500" y="793"/>
                </a:cubicBezTo>
                <a:cubicBezTo>
                  <a:pt x="2490" y="793"/>
                  <a:pt x="2483" y="796"/>
                  <a:pt x="2476" y="797"/>
                </a:cubicBezTo>
                <a:cubicBezTo>
                  <a:pt x="2469" y="798"/>
                  <a:pt x="2466" y="794"/>
                  <a:pt x="2456" y="797"/>
                </a:cubicBezTo>
                <a:cubicBezTo>
                  <a:pt x="2446" y="800"/>
                  <a:pt x="2428" y="810"/>
                  <a:pt x="2417" y="814"/>
                </a:cubicBezTo>
                <a:cubicBezTo>
                  <a:pt x="2406" y="818"/>
                  <a:pt x="2398" y="817"/>
                  <a:pt x="2392" y="820"/>
                </a:cubicBezTo>
                <a:cubicBezTo>
                  <a:pt x="2386" y="823"/>
                  <a:pt x="2385" y="827"/>
                  <a:pt x="2378" y="831"/>
                </a:cubicBezTo>
                <a:cubicBezTo>
                  <a:pt x="2371" y="835"/>
                  <a:pt x="2359" y="844"/>
                  <a:pt x="2350" y="844"/>
                </a:cubicBezTo>
                <a:cubicBezTo>
                  <a:pt x="2341" y="844"/>
                  <a:pt x="2327" y="839"/>
                  <a:pt x="2326" y="832"/>
                </a:cubicBezTo>
                <a:cubicBezTo>
                  <a:pt x="2325" y="825"/>
                  <a:pt x="2340" y="809"/>
                  <a:pt x="2342" y="803"/>
                </a:cubicBezTo>
                <a:cubicBezTo>
                  <a:pt x="2344" y="797"/>
                  <a:pt x="2341" y="799"/>
                  <a:pt x="2338" y="798"/>
                </a:cubicBezTo>
                <a:lnTo>
                  <a:pt x="2326" y="796"/>
                </a:lnTo>
                <a:cubicBezTo>
                  <a:pt x="2323" y="799"/>
                  <a:pt x="2324" y="811"/>
                  <a:pt x="2320" y="818"/>
                </a:cubicBezTo>
                <a:cubicBezTo>
                  <a:pt x="2316" y="825"/>
                  <a:pt x="2309" y="834"/>
                  <a:pt x="2303" y="839"/>
                </a:cubicBezTo>
                <a:cubicBezTo>
                  <a:pt x="2297" y="844"/>
                  <a:pt x="2293" y="848"/>
                  <a:pt x="2285" y="849"/>
                </a:cubicBezTo>
                <a:cubicBezTo>
                  <a:pt x="2277" y="850"/>
                  <a:pt x="2268" y="847"/>
                  <a:pt x="2255" y="847"/>
                </a:cubicBezTo>
                <a:cubicBezTo>
                  <a:pt x="2242" y="847"/>
                  <a:pt x="2215" y="849"/>
                  <a:pt x="2204" y="847"/>
                </a:cubicBezTo>
                <a:cubicBezTo>
                  <a:pt x="2193" y="845"/>
                  <a:pt x="2197" y="837"/>
                  <a:pt x="2188" y="832"/>
                </a:cubicBezTo>
                <a:cubicBezTo>
                  <a:pt x="2179" y="827"/>
                  <a:pt x="2160" y="818"/>
                  <a:pt x="2149" y="818"/>
                </a:cubicBezTo>
                <a:cubicBezTo>
                  <a:pt x="2138" y="818"/>
                  <a:pt x="2131" y="830"/>
                  <a:pt x="2123" y="833"/>
                </a:cubicBezTo>
                <a:cubicBezTo>
                  <a:pt x="2115" y="836"/>
                  <a:pt x="2109" y="837"/>
                  <a:pt x="2102" y="838"/>
                </a:cubicBezTo>
                <a:cubicBezTo>
                  <a:pt x="2095" y="839"/>
                  <a:pt x="2085" y="841"/>
                  <a:pt x="2078" y="840"/>
                </a:cubicBezTo>
                <a:cubicBezTo>
                  <a:pt x="2071" y="839"/>
                  <a:pt x="2069" y="834"/>
                  <a:pt x="2060" y="835"/>
                </a:cubicBezTo>
                <a:cubicBezTo>
                  <a:pt x="2051" y="836"/>
                  <a:pt x="2038" y="844"/>
                  <a:pt x="2026" y="844"/>
                </a:cubicBezTo>
                <a:cubicBezTo>
                  <a:pt x="2014" y="844"/>
                  <a:pt x="1998" y="833"/>
                  <a:pt x="1985" y="832"/>
                </a:cubicBezTo>
                <a:cubicBezTo>
                  <a:pt x="1972" y="831"/>
                  <a:pt x="1955" y="838"/>
                  <a:pt x="1945" y="838"/>
                </a:cubicBezTo>
                <a:cubicBezTo>
                  <a:pt x="1935" y="838"/>
                  <a:pt x="1937" y="833"/>
                  <a:pt x="1926" y="835"/>
                </a:cubicBezTo>
                <a:cubicBezTo>
                  <a:pt x="1915" y="837"/>
                  <a:pt x="1892" y="848"/>
                  <a:pt x="1876" y="850"/>
                </a:cubicBezTo>
                <a:cubicBezTo>
                  <a:pt x="1860" y="852"/>
                  <a:pt x="1843" y="846"/>
                  <a:pt x="1831" y="847"/>
                </a:cubicBezTo>
                <a:cubicBezTo>
                  <a:pt x="1819" y="848"/>
                  <a:pt x="1813" y="855"/>
                  <a:pt x="1801" y="857"/>
                </a:cubicBezTo>
                <a:cubicBezTo>
                  <a:pt x="1789" y="859"/>
                  <a:pt x="1772" y="858"/>
                  <a:pt x="1757" y="859"/>
                </a:cubicBezTo>
                <a:cubicBezTo>
                  <a:pt x="1742" y="860"/>
                  <a:pt x="1710" y="873"/>
                  <a:pt x="1710" y="863"/>
                </a:cubicBezTo>
                <a:cubicBezTo>
                  <a:pt x="1710" y="853"/>
                  <a:pt x="1738" y="816"/>
                  <a:pt x="1757" y="800"/>
                </a:cubicBezTo>
                <a:cubicBezTo>
                  <a:pt x="1776" y="784"/>
                  <a:pt x="1811" y="773"/>
                  <a:pt x="1823" y="764"/>
                </a:cubicBezTo>
                <a:cubicBezTo>
                  <a:pt x="1835" y="755"/>
                  <a:pt x="1824" y="746"/>
                  <a:pt x="1829" y="743"/>
                </a:cubicBezTo>
                <a:cubicBezTo>
                  <a:pt x="1834" y="740"/>
                  <a:pt x="1848" y="749"/>
                  <a:pt x="1853" y="745"/>
                </a:cubicBezTo>
                <a:cubicBezTo>
                  <a:pt x="1858" y="741"/>
                  <a:pt x="1860" y="727"/>
                  <a:pt x="1862" y="720"/>
                </a:cubicBezTo>
                <a:cubicBezTo>
                  <a:pt x="1864" y="713"/>
                  <a:pt x="1875" y="707"/>
                  <a:pt x="1868" y="701"/>
                </a:cubicBezTo>
                <a:cubicBezTo>
                  <a:pt x="1861" y="695"/>
                  <a:pt x="1825" y="689"/>
                  <a:pt x="1820" y="682"/>
                </a:cubicBezTo>
                <a:cubicBezTo>
                  <a:pt x="1815" y="675"/>
                  <a:pt x="1838" y="665"/>
                  <a:pt x="1837" y="661"/>
                </a:cubicBezTo>
                <a:cubicBezTo>
                  <a:pt x="1836" y="657"/>
                  <a:pt x="1821" y="658"/>
                  <a:pt x="1814" y="656"/>
                </a:cubicBezTo>
                <a:cubicBezTo>
                  <a:pt x="1807" y="654"/>
                  <a:pt x="1801" y="648"/>
                  <a:pt x="1792" y="649"/>
                </a:cubicBezTo>
                <a:cubicBezTo>
                  <a:pt x="1783" y="650"/>
                  <a:pt x="1767" y="662"/>
                  <a:pt x="1757" y="663"/>
                </a:cubicBezTo>
                <a:cubicBezTo>
                  <a:pt x="1747" y="664"/>
                  <a:pt x="1738" y="656"/>
                  <a:pt x="1729" y="655"/>
                </a:cubicBezTo>
                <a:cubicBezTo>
                  <a:pt x="1720" y="654"/>
                  <a:pt x="1709" y="660"/>
                  <a:pt x="1700" y="658"/>
                </a:cubicBezTo>
                <a:cubicBezTo>
                  <a:pt x="1691" y="656"/>
                  <a:pt x="1685" y="645"/>
                  <a:pt x="1675" y="644"/>
                </a:cubicBezTo>
                <a:cubicBezTo>
                  <a:pt x="1665" y="643"/>
                  <a:pt x="1653" y="651"/>
                  <a:pt x="1642" y="649"/>
                </a:cubicBezTo>
                <a:cubicBezTo>
                  <a:pt x="1631" y="647"/>
                  <a:pt x="1615" y="637"/>
                  <a:pt x="1606" y="631"/>
                </a:cubicBezTo>
                <a:cubicBezTo>
                  <a:pt x="1597" y="625"/>
                  <a:pt x="1592" y="617"/>
                  <a:pt x="1586" y="613"/>
                </a:cubicBezTo>
                <a:cubicBezTo>
                  <a:pt x="1580" y="609"/>
                  <a:pt x="1575" y="611"/>
                  <a:pt x="1570" y="608"/>
                </a:cubicBezTo>
                <a:cubicBezTo>
                  <a:pt x="1565" y="605"/>
                  <a:pt x="1561" y="600"/>
                  <a:pt x="1558" y="595"/>
                </a:cubicBezTo>
                <a:cubicBezTo>
                  <a:pt x="1555" y="590"/>
                  <a:pt x="1554" y="586"/>
                  <a:pt x="1550" y="580"/>
                </a:cubicBezTo>
                <a:cubicBezTo>
                  <a:pt x="1546" y="574"/>
                  <a:pt x="1537" y="572"/>
                  <a:pt x="1532" y="562"/>
                </a:cubicBezTo>
                <a:cubicBezTo>
                  <a:pt x="1527" y="552"/>
                  <a:pt x="1523" y="533"/>
                  <a:pt x="1523" y="523"/>
                </a:cubicBezTo>
                <a:cubicBezTo>
                  <a:pt x="1523" y="513"/>
                  <a:pt x="1530" y="505"/>
                  <a:pt x="1529" y="499"/>
                </a:cubicBezTo>
                <a:cubicBezTo>
                  <a:pt x="1528" y="493"/>
                  <a:pt x="1522" y="494"/>
                  <a:pt x="1516" y="485"/>
                </a:cubicBezTo>
                <a:cubicBezTo>
                  <a:pt x="1510" y="476"/>
                  <a:pt x="1501" y="452"/>
                  <a:pt x="1493" y="443"/>
                </a:cubicBezTo>
                <a:cubicBezTo>
                  <a:pt x="1485" y="434"/>
                  <a:pt x="1472" y="434"/>
                  <a:pt x="1468" y="430"/>
                </a:cubicBezTo>
                <a:cubicBezTo>
                  <a:pt x="1464" y="426"/>
                  <a:pt x="1475" y="418"/>
                  <a:pt x="1471" y="416"/>
                </a:cubicBezTo>
                <a:cubicBezTo>
                  <a:pt x="1467" y="414"/>
                  <a:pt x="1453" y="417"/>
                  <a:pt x="1442" y="419"/>
                </a:cubicBezTo>
                <a:cubicBezTo>
                  <a:pt x="1431" y="421"/>
                  <a:pt x="1412" y="429"/>
                  <a:pt x="1402" y="430"/>
                </a:cubicBezTo>
                <a:cubicBezTo>
                  <a:pt x="1392" y="431"/>
                  <a:pt x="1393" y="425"/>
                  <a:pt x="1384" y="425"/>
                </a:cubicBezTo>
                <a:cubicBezTo>
                  <a:pt x="1375" y="425"/>
                  <a:pt x="1360" y="435"/>
                  <a:pt x="1348" y="433"/>
                </a:cubicBezTo>
                <a:cubicBezTo>
                  <a:pt x="1336" y="431"/>
                  <a:pt x="1324" y="417"/>
                  <a:pt x="1313" y="415"/>
                </a:cubicBezTo>
                <a:cubicBezTo>
                  <a:pt x="1302" y="413"/>
                  <a:pt x="1292" y="423"/>
                  <a:pt x="1280" y="421"/>
                </a:cubicBezTo>
                <a:cubicBezTo>
                  <a:pt x="1268" y="419"/>
                  <a:pt x="1252" y="407"/>
                  <a:pt x="1240" y="404"/>
                </a:cubicBezTo>
                <a:cubicBezTo>
                  <a:pt x="1228" y="401"/>
                  <a:pt x="1215" y="403"/>
                  <a:pt x="1208" y="400"/>
                </a:cubicBezTo>
                <a:cubicBezTo>
                  <a:pt x="1201" y="397"/>
                  <a:pt x="1200" y="388"/>
                  <a:pt x="1196" y="386"/>
                </a:cubicBezTo>
                <a:cubicBezTo>
                  <a:pt x="1192" y="384"/>
                  <a:pt x="1187" y="386"/>
                  <a:pt x="1183" y="386"/>
                </a:cubicBezTo>
                <a:cubicBezTo>
                  <a:pt x="1179" y="386"/>
                  <a:pt x="1174" y="384"/>
                  <a:pt x="1172" y="385"/>
                </a:cubicBezTo>
                <a:cubicBezTo>
                  <a:pt x="1170" y="386"/>
                  <a:pt x="1171" y="393"/>
                  <a:pt x="1169" y="394"/>
                </a:cubicBezTo>
                <a:cubicBezTo>
                  <a:pt x="1167" y="395"/>
                  <a:pt x="1162" y="394"/>
                  <a:pt x="1159" y="389"/>
                </a:cubicBezTo>
                <a:cubicBezTo>
                  <a:pt x="1156" y="384"/>
                  <a:pt x="1157" y="367"/>
                  <a:pt x="1150" y="362"/>
                </a:cubicBezTo>
                <a:cubicBezTo>
                  <a:pt x="1143" y="357"/>
                  <a:pt x="1127" y="363"/>
                  <a:pt x="1118" y="361"/>
                </a:cubicBezTo>
                <a:cubicBezTo>
                  <a:pt x="1109" y="359"/>
                  <a:pt x="1104" y="355"/>
                  <a:pt x="1097" y="347"/>
                </a:cubicBezTo>
                <a:cubicBezTo>
                  <a:pt x="1090" y="339"/>
                  <a:pt x="1078" y="326"/>
                  <a:pt x="1075" y="316"/>
                </a:cubicBezTo>
                <a:cubicBezTo>
                  <a:pt x="1072" y="306"/>
                  <a:pt x="1083" y="295"/>
                  <a:pt x="1078" y="289"/>
                </a:cubicBezTo>
                <a:cubicBezTo>
                  <a:pt x="1073" y="283"/>
                  <a:pt x="1050" y="280"/>
                  <a:pt x="1046" y="281"/>
                </a:cubicBezTo>
                <a:cubicBezTo>
                  <a:pt x="1042" y="282"/>
                  <a:pt x="1054" y="290"/>
                  <a:pt x="1055" y="295"/>
                </a:cubicBezTo>
                <a:cubicBezTo>
                  <a:pt x="1056" y="300"/>
                  <a:pt x="1057" y="307"/>
                  <a:pt x="1055" y="310"/>
                </a:cubicBezTo>
                <a:cubicBezTo>
                  <a:pt x="1053" y="313"/>
                  <a:pt x="1047" y="316"/>
                  <a:pt x="1040" y="315"/>
                </a:cubicBezTo>
                <a:cubicBezTo>
                  <a:pt x="1033" y="314"/>
                  <a:pt x="1020" y="305"/>
                  <a:pt x="1015" y="304"/>
                </a:cubicBezTo>
                <a:cubicBezTo>
                  <a:pt x="1010" y="303"/>
                  <a:pt x="1013" y="306"/>
                  <a:pt x="1007" y="306"/>
                </a:cubicBezTo>
                <a:cubicBezTo>
                  <a:pt x="1001" y="306"/>
                  <a:pt x="996" y="307"/>
                  <a:pt x="980" y="305"/>
                </a:cubicBezTo>
                <a:cubicBezTo>
                  <a:pt x="964" y="303"/>
                  <a:pt x="927" y="304"/>
                  <a:pt x="913" y="296"/>
                </a:cubicBezTo>
                <a:cubicBezTo>
                  <a:pt x="899" y="288"/>
                  <a:pt x="901" y="261"/>
                  <a:pt x="896" y="254"/>
                </a:cubicBezTo>
                <a:cubicBezTo>
                  <a:pt x="891" y="247"/>
                  <a:pt x="887" y="252"/>
                  <a:pt x="884" y="253"/>
                </a:cubicBezTo>
                <a:cubicBezTo>
                  <a:pt x="881" y="254"/>
                  <a:pt x="875" y="255"/>
                  <a:pt x="877" y="260"/>
                </a:cubicBezTo>
                <a:cubicBezTo>
                  <a:pt x="879" y="265"/>
                  <a:pt x="892" y="277"/>
                  <a:pt x="895" y="283"/>
                </a:cubicBezTo>
                <a:cubicBezTo>
                  <a:pt x="898" y="289"/>
                  <a:pt x="896" y="292"/>
                  <a:pt x="896" y="295"/>
                </a:cubicBezTo>
                <a:cubicBezTo>
                  <a:pt x="896" y="298"/>
                  <a:pt x="895" y="299"/>
                  <a:pt x="892" y="301"/>
                </a:cubicBezTo>
                <a:cubicBezTo>
                  <a:pt x="889" y="303"/>
                  <a:pt x="885" y="309"/>
                  <a:pt x="881" y="307"/>
                </a:cubicBezTo>
                <a:cubicBezTo>
                  <a:pt x="877" y="305"/>
                  <a:pt x="870" y="292"/>
                  <a:pt x="866" y="290"/>
                </a:cubicBezTo>
                <a:cubicBezTo>
                  <a:pt x="862" y="288"/>
                  <a:pt x="859" y="298"/>
                  <a:pt x="854" y="296"/>
                </a:cubicBezTo>
                <a:cubicBezTo>
                  <a:pt x="849" y="294"/>
                  <a:pt x="838" y="279"/>
                  <a:pt x="833" y="277"/>
                </a:cubicBezTo>
                <a:cubicBezTo>
                  <a:pt x="828" y="275"/>
                  <a:pt x="825" y="283"/>
                  <a:pt x="821" y="282"/>
                </a:cubicBezTo>
                <a:cubicBezTo>
                  <a:pt x="817" y="281"/>
                  <a:pt x="813" y="273"/>
                  <a:pt x="809" y="272"/>
                </a:cubicBezTo>
                <a:cubicBezTo>
                  <a:pt x="805" y="271"/>
                  <a:pt x="799" y="275"/>
                  <a:pt x="794" y="274"/>
                </a:cubicBezTo>
                <a:cubicBezTo>
                  <a:pt x="789" y="273"/>
                  <a:pt x="783" y="268"/>
                  <a:pt x="776" y="268"/>
                </a:cubicBezTo>
                <a:cubicBezTo>
                  <a:pt x="769" y="268"/>
                  <a:pt x="758" y="275"/>
                  <a:pt x="751" y="277"/>
                </a:cubicBezTo>
                <a:cubicBezTo>
                  <a:pt x="744" y="279"/>
                  <a:pt x="739" y="281"/>
                  <a:pt x="736" y="279"/>
                </a:cubicBezTo>
                <a:cubicBezTo>
                  <a:pt x="733" y="277"/>
                  <a:pt x="734" y="269"/>
                  <a:pt x="731" y="265"/>
                </a:cubicBezTo>
                <a:cubicBezTo>
                  <a:pt x="728" y="261"/>
                  <a:pt x="725" y="258"/>
                  <a:pt x="719" y="255"/>
                </a:cubicBezTo>
                <a:cubicBezTo>
                  <a:pt x="713" y="252"/>
                  <a:pt x="702" y="250"/>
                  <a:pt x="694" y="244"/>
                </a:cubicBezTo>
                <a:cubicBezTo>
                  <a:pt x="686" y="238"/>
                  <a:pt x="672" y="224"/>
                  <a:pt x="668" y="218"/>
                </a:cubicBezTo>
                <a:cubicBezTo>
                  <a:pt x="664" y="212"/>
                  <a:pt x="668" y="210"/>
                  <a:pt x="671" y="208"/>
                </a:cubicBezTo>
                <a:cubicBezTo>
                  <a:pt x="674" y="206"/>
                  <a:pt x="680" y="205"/>
                  <a:pt x="686" y="205"/>
                </a:cubicBezTo>
                <a:cubicBezTo>
                  <a:pt x="692" y="205"/>
                  <a:pt x="700" y="206"/>
                  <a:pt x="709" y="205"/>
                </a:cubicBezTo>
                <a:cubicBezTo>
                  <a:pt x="718" y="204"/>
                  <a:pt x="730" y="197"/>
                  <a:pt x="740" y="196"/>
                </a:cubicBezTo>
                <a:cubicBezTo>
                  <a:pt x="750" y="195"/>
                  <a:pt x="764" y="201"/>
                  <a:pt x="770" y="197"/>
                </a:cubicBezTo>
                <a:lnTo>
                  <a:pt x="776" y="170"/>
                </a:lnTo>
                <a:cubicBezTo>
                  <a:pt x="772" y="163"/>
                  <a:pt x="755" y="156"/>
                  <a:pt x="746" y="152"/>
                </a:cubicBezTo>
                <a:cubicBezTo>
                  <a:pt x="737" y="148"/>
                  <a:pt x="731" y="147"/>
                  <a:pt x="721" y="148"/>
                </a:cubicBezTo>
                <a:cubicBezTo>
                  <a:pt x="711" y="149"/>
                  <a:pt x="701" y="156"/>
                  <a:pt x="686" y="155"/>
                </a:cubicBezTo>
                <a:cubicBezTo>
                  <a:pt x="671" y="154"/>
                  <a:pt x="645" y="143"/>
                  <a:pt x="628" y="142"/>
                </a:cubicBezTo>
                <a:cubicBezTo>
                  <a:pt x="611" y="141"/>
                  <a:pt x="595" y="149"/>
                  <a:pt x="581" y="149"/>
                </a:cubicBezTo>
                <a:cubicBezTo>
                  <a:pt x="567" y="149"/>
                  <a:pt x="555" y="144"/>
                  <a:pt x="544" y="143"/>
                </a:cubicBezTo>
                <a:cubicBezTo>
                  <a:pt x="533" y="142"/>
                  <a:pt x="522" y="137"/>
                  <a:pt x="515" y="141"/>
                </a:cubicBezTo>
                <a:cubicBezTo>
                  <a:pt x="508" y="145"/>
                  <a:pt x="510" y="158"/>
                  <a:pt x="500" y="166"/>
                </a:cubicBezTo>
                <a:cubicBezTo>
                  <a:pt x="490" y="174"/>
                  <a:pt x="472" y="179"/>
                  <a:pt x="458" y="191"/>
                </a:cubicBezTo>
                <a:cubicBezTo>
                  <a:pt x="444" y="203"/>
                  <a:pt x="427" y="229"/>
                  <a:pt x="416" y="236"/>
                </a:cubicBezTo>
                <a:cubicBezTo>
                  <a:pt x="405" y="243"/>
                  <a:pt x="402" y="231"/>
                  <a:pt x="394" y="236"/>
                </a:cubicBezTo>
                <a:cubicBezTo>
                  <a:pt x="386" y="241"/>
                  <a:pt x="376" y="263"/>
                  <a:pt x="370" y="268"/>
                </a:cubicBezTo>
                <a:cubicBezTo>
                  <a:pt x="364" y="273"/>
                  <a:pt x="363" y="266"/>
                  <a:pt x="359" y="266"/>
                </a:cubicBezTo>
                <a:cubicBezTo>
                  <a:pt x="355" y="266"/>
                  <a:pt x="348" y="267"/>
                  <a:pt x="343" y="266"/>
                </a:cubicBezTo>
                <a:cubicBezTo>
                  <a:pt x="338" y="265"/>
                  <a:pt x="335" y="257"/>
                  <a:pt x="329" y="257"/>
                </a:cubicBezTo>
                <a:cubicBezTo>
                  <a:pt x="323" y="257"/>
                  <a:pt x="316" y="268"/>
                  <a:pt x="308" y="269"/>
                </a:cubicBezTo>
                <a:cubicBezTo>
                  <a:pt x="300" y="270"/>
                  <a:pt x="287" y="265"/>
                  <a:pt x="278" y="265"/>
                </a:cubicBezTo>
                <a:cubicBezTo>
                  <a:pt x="269" y="265"/>
                  <a:pt x="262" y="269"/>
                  <a:pt x="256" y="271"/>
                </a:cubicBezTo>
                <a:cubicBezTo>
                  <a:pt x="250" y="273"/>
                  <a:pt x="244" y="271"/>
                  <a:pt x="241" y="277"/>
                </a:cubicBezTo>
                <a:cubicBezTo>
                  <a:pt x="238" y="283"/>
                  <a:pt x="239" y="303"/>
                  <a:pt x="236" y="310"/>
                </a:cubicBezTo>
                <a:cubicBezTo>
                  <a:pt x="233" y="317"/>
                  <a:pt x="228" y="314"/>
                  <a:pt x="223" y="319"/>
                </a:cubicBezTo>
                <a:cubicBezTo>
                  <a:pt x="218" y="324"/>
                  <a:pt x="212" y="336"/>
                  <a:pt x="203" y="340"/>
                </a:cubicBezTo>
                <a:cubicBezTo>
                  <a:pt x="194" y="344"/>
                  <a:pt x="178" y="337"/>
                  <a:pt x="166" y="341"/>
                </a:cubicBezTo>
                <a:cubicBezTo>
                  <a:pt x="154" y="345"/>
                  <a:pt x="136" y="362"/>
                  <a:pt x="128" y="366"/>
                </a:cubicBezTo>
                <a:cubicBezTo>
                  <a:pt x="120" y="370"/>
                  <a:pt x="121" y="370"/>
                  <a:pt x="118" y="368"/>
                </a:cubicBezTo>
                <a:cubicBezTo>
                  <a:pt x="115" y="366"/>
                  <a:pt x="111" y="363"/>
                  <a:pt x="109" y="356"/>
                </a:cubicBezTo>
                <a:cubicBezTo>
                  <a:pt x="107" y="349"/>
                  <a:pt x="115" y="328"/>
                  <a:pt x="104" y="326"/>
                </a:cubicBezTo>
                <a:cubicBezTo>
                  <a:pt x="93" y="324"/>
                  <a:pt x="55" y="343"/>
                  <a:pt x="41" y="346"/>
                </a:cubicBezTo>
                <a:cubicBezTo>
                  <a:pt x="27" y="349"/>
                  <a:pt x="27" y="349"/>
                  <a:pt x="20" y="347"/>
                </a:cubicBezTo>
                <a:cubicBezTo>
                  <a:pt x="13" y="345"/>
                  <a:pt x="2" y="339"/>
                  <a:pt x="1" y="336"/>
                </a:cubicBezTo>
                <a:close/>
              </a:path>
            </a:pathLst>
          </a:custGeom>
          <a:solidFill>
            <a:srgbClr val="FF000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3" name="Freeform 95"/>
          <p:cNvSpPr>
            <a:spLocks/>
          </p:cNvSpPr>
          <p:nvPr/>
        </p:nvSpPr>
        <p:spPr bwMode="auto">
          <a:xfrm>
            <a:off x="7240588" y="4211638"/>
            <a:ext cx="225425" cy="146050"/>
          </a:xfrm>
          <a:custGeom>
            <a:avLst/>
            <a:gdLst>
              <a:gd name="T0" fmla="*/ 1 w 142"/>
              <a:gd name="T1" fmla="*/ 16 h 92"/>
              <a:gd name="T2" fmla="*/ 40 w 142"/>
              <a:gd name="T3" fmla="*/ 10 h 92"/>
              <a:gd name="T4" fmla="*/ 62 w 142"/>
              <a:gd name="T5" fmla="*/ 2 h 92"/>
              <a:gd name="T6" fmla="*/ 73 w 142"/>
              <a:gd name="T7" fmla="*/ 7 h 92"/>
              <a:gd name="T8" fmla="*/ 104 w 142"/>
              <a:gd name="T9" fmla="*/ 46 h 92"/>
              <a:gd name="T10" fmla="*/ 136 w 142"/>
              <a:gd name="T11" fmla="*/ 61 h 92"/>
              <a:gd name="T12" fmla="*/ 139 w 142"/>
              <a:gd name="T13" fmla="*/ 88 h 92"/>
              <a:gd name="T14" fmla="*/ 124 w 142"/>
              <a:gd name="T15" fmla="*/ 83 h 92"/>
              <a:gd name="T16" fmla="*/ 110 w 142"/>
              <a:gd name="T17" fmla="*/ 65 h 92"/>
              <a:gd name="T18" fmla="*/ 103 w 142"/>
              <a:gd name="T19" fmla="*/ 71 h 92"/>
              <a:gd name="T20" fmla="*/ 92 w 142"/>
              <a:gd name="T21" fmla="*/ 67 h 92"/>
              <a:gd name="T22" fmla="*/ 97 w 142"/>
              <a:gd name="T23" fmla="*/ 58 h 92"/>
              <a:gd name="T24" fmla="*/ 77 w 142"/>
              <a:gd name="T25" fmla="*/ 52 h 92"/>
              <a:gd name="T26" fmla="*/ 80 w 142"/>
              <a:gd name="T27" fmla="*/ 41 h 92"/>
              <a:gd name="T28" fmla="*/ 59 w 142"/>
              <a:gd name="T29" fmla="*/ 46 h 92"/>
              <a:gd name="T30" fmla="*/ 34 w 142"/>
              <a:gd name="T31" fmla="*/ 37 h 92"/>
              <a:gd name="T32" fmla="*/ 5 w 142"/>
              <a:gd name="T33" fmla="*/ 22 h 92"/>
              <a:gd name="T34" fmla="*/ 1 w 142"/>
              <a:gd name="T35" fmla="*/ 1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92">
                <a:moveTo>
                  <a:pt x="1" y="16"/>
                </a:moveTo>
                <a:cubicBezTo>
                  <a:pt x="6" y="14"/>
                  <a:pt x="30" y="12"/>
                  <a:pt x="40" y="10"/>
                </a:cubicBezTo>
                <a:cubicBezTo>
                  <a:pt x="50" y="8"/>
                  <a:pt x="57" y="2"/>
                  <a:pt x="62" y="2"/>
                </a:cubicBezTo>
                <a:cubicBezTo>
                  <a:pt x="67" y="2"/>
                  <a:pt x="66" y="0"/>
                  <a:pt x="73" y="7"/>
                </a:cubicBezTo>
                <a:cubicBezTo>
                  <a:pt x="80" y="14"/>
                  <a:pt x="94" y="37"/>
                  <a:pt x="104" y="46"/>
                </a:cubicBezTo>
                <a:cubicBezTo>
                  <a:pt x="114" y="55"/>
                  <a:pt x="130" y="54"/>
                  <a:pt x="136" y="61"/>
                </a:cubicBezTo>
                <a:cubicBezTo>
                  <a:pt x="142" y="68"/>
                  <a:pt x="141" y="84"/>
                  <a:pt x="139" y="88"/>
                </a:cubicBezTo>
                <a:cubicBezTo>
                  <a:pt x="137" y="92"/>
                  <a:pt x="129" y="87"/>
                  <a:pt x="124" y="83"/>
                </a:cubicBezTo>
                <a:cubicBezTo>
                  <a:pt x="119" y="79"/>
                  <a:pt x="113" y="67"/>
                  <a:pt x="110" y="65"/>
                </a:cubicBezTo>
                <a:cubicBezTo>
                  <a:pt x="107" y="63"/>
                  <a:pt x="106" y="71"/>
                  <a:pt x="103" y="71"/>
                </a:cubicBezTo>
                <a:cubicBezTo>
                  <a:pt x="100" y="71"/>
                  <a:pt x="93" y="69"/>
                  <a:pt x="92" y="67"/>
                </a:cubicBezTo>
                <a:cubicBezTo>
                  <a:pt x="91" y="65"/>
                  <a:pt x="99" y="60"/>
                  <a:pt x="97" y="58"/>
                </a:cubicBezTo>
                <a:cubicBezTo>
                  <a:pt x="95" y="56"/>
                  <a:pt x="80" y="55"/>
                  <a:pt x="77" y="52"/>
                </a:cubicBezTo>
                <a:cubicBezTo>
                  <a:pt x="74" y="49"/>
                  <a:pt x="83" y="42"/>
                  <a:pt x="80" y="41"/>
                </a:cubicBezTo>
                <a:cubicBezTo>
                  <a:pt x="77" y="40"/>
                  <a:pt x="67" y="47"/>
                  <a:pt x="59" y="46"/>
                </a:cubicBezTo>
                <a:cubicBezTo>
                  <a:pt x="51" y="45"/>
                  <a:pt x="43" y="41"/>
                  <a:pt x="34" y="37"/>
                </a:cubicBezTo>
                <a:cubicBezTo>
                  <a:pt x="25" y="33"/>
                  <a:pt x="10" y="25"/>
                  <a:pt x="5" y="22"/>
                </a:cubicBezTo>
                <a:cubicBezTo>
                  <a:pt x="0" y="19"/>
                  <a:pt x="2" y="17"/>
                  <a:pt x="1" y="16"/>
                </a:cubicBez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4" name="Freeform 96"/>
          <p:cNvSpPr>
            <a:spLocks/>
          </p:cNvSpPr>
          <p:nvPr/>
        </p:nvSpPr>
        <p:spPr bwMode="auto">
          <a:xfrm>
            <a:off x="7481888" y="4333875"/>
            <a:ext cx="149225" cy="152400"/>
          </a:xfrm>
          <a:custGeom>
            <a:avLst/>
            <a:gdLst>
              <a:gd name="T0" fmla="*/ 6 w 94"/>
              <a:gd name="T1" fmla="*/ 0 h 96"/>
              <a:gd name="T2" fmla="*/ 39 w 94"/>
              <a:gd name="T3" fmla="*/ 32 h 96"/>
              <a:gd name="T4" fmla="*/ 59 w 94"/>
              <a:gd name="T5" fmla="*/ 51 h 96"/>
              <a:gd name="T6" fmla="*/ 90 w 94"/>
              <a:gd name="T7" fmla="*/ 65 h 96"/>
              <a:gd name="T8" fmla="*/ 81 w 94"/>
              <a:gd name="T9" fmla="*/ 81 h 96"/>
              <a:gd name="T10" fmla="*/ 83 w 94"/>
              <a:gd name="T11" fmla="*/ 95 h 96"/>
              <a:gd name="T12" fmla="*/ 62 w 94"/>
              <a:gd name="T13" fmla="*/ 74 h 96"/>
              <a:gd name="T14" fmla="*/ 51 w 94"/>
              <a:gd name="T15" fmla="*/ 63 h 96"/>
              <a:gd name="T16" fmla="*/ 33 w 94"/>
              <a:gd name="T17" fmla="*/ 62 h 96"/>
              <a:gd name="T18" fmla="*/ 21 w 94"/>
              <a:gd name="T19" fmla="*/ 53 h 96"/>
              <a:gd name="T20" fmla="*/ 20 w 94"/>
              <a:gd name="T21" fmla="*/ 36 h 96"/>
              <a:gd name="T22" fmla="*/ 5 w 94"/>
              <a:gd name="T23" fmla="*/ 38 h 96"/>
              <a:gd name="T24" fmla="*/ 0 w 94"/>
              <a:gd name="T25" fmla="*/ 32 h 96"/>
              <a:gd name="T26" fmla="*/ 6 w 94"/>
              <a:gd name="T2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4" h="96">
                <a:moveTo>
                  <a:pt x="6" y="0"/>
                </a:moveTo>
                <a:cubicBezTo>
                  <a:pt x="12" y="0"/>
                  <a:pt x="30" y="24"/>
                  <a:pt x="39" y="32"/>
                </a:cubicBezTo>
                <a:cubicBezTo>
                  <a:pt x="48" y="40"/>
                  <a:pt x="51" y="46"/>
                  <a:pt x="59" y="51"/>
                </a:cubicBezTo>
                <a:cubicBezTo>
                  <a:pt x="67" y="56"/>
                  <a:pt x="86" y="60"/>
                  <a:pt x="90" y="65"/>
                </a:cubicBezTo>
                <a:cubicBezTo>
                  <a:pt x="94" y="70"/>
                  <a:pt x="82" y="76"/>
                  <a:pt x="81" y="81"/>
                </a:cubicBezTo>
                <a:cubicBezTo>
                  <a:pt x="80" y="86"/>
                  <a:pt x="86" y="96"/>
                  <a:pt x="83" y="95"/>
                </a:cubicBezTo>
                <a:cubicBezTo>
                  <a:pt x="80" y="94"/>
                  <a:pt x="67" y="79"/>
                  <a:pt x="62" y="74"/>
                </a:cubicBezTo>
                <a:cubicBezTo>
                  <a:pt x="57" y="69"/>
                  <a:pt x="56" y="65"/>
                  <a:pt x="51" y="63"/>
                </a:cubicBezTo>
                <a:cubicBezTo>
                  <a:pt x="46" y="61"/>
                  <a:pt x="38" y="64"/>
                  <a:pt x="33" y="62"/>
                </a:cubicBezTo>
                <a:cubicBezTo>
                  <a:pt x="28" y="60"/>
                  <a:pt x="23" y="57"/>
                  <a:pt x="21" y="53"/>
                </a:cubicBezTo>
                <a:cubicBezTo>
                  <a:pt x="19" y="49"/>
                  <a:pt x="23" y="38"/>
                  <a:pt x="20" y="36"/>
                </a:cubicBezTo>
                <a:cubicBezTo>
                  <a:pt x="17" y="34"/>
                  <a:pt x="8" y="39"/>
                  <a:pt x="5" y="38"/>
                </a:cubicBezTo>
                <a:cubicBezTo>
                  <a:pt x="2" y="37"/>
                  <a:pt x="0" y="38"/>
                  <a:pt x="0" y="32"/>
                </a:cubicBezTo>
                <a:cubicBezTo>
                  <a:pt x="0" y="26"/>
                  <a:pt x="5" y="7"/>
                  <a:pt x="6" y="0"/>
                </a:cubicBez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5" name="Freeform 97"/>
          <p:cNvSpPr>
            <a:spLocks/>
          </p:cNvSpPr>
          <p:nvPr/>
        </p:nvSpPr>
        <p:spPr bwMode="auto">
          <a:xfrm>
            <a:off x="6877050" y="4122738"/>
            <a:ext cx="112713" cy="87312"/>
          </a:xfrm>
          <a:custGeom>
            <a:avLst/>
            <a:gdLst>
              <a:gd name="T0" fmla="*/ 0 w 71"/>
              <a:gd name="T1" fmla="*/ 0 h 55"/>
              <a:gd name="T2" fmla="*/ 24 w 71"/>
              <a:gd name="T3" fmla="*/ 4 h 55"/>
              <a:gd name="T4" fmla="*/ 56 w 71"/>
              <a:gd name="T5" fmla="*/ 28 h 55"/>
              <a:gd name="T6" fmla="*/ 71 w 71"/>
              <a:gd name="T7" fmla="*/ 31 h 55"/>
              <a:gd name="T8" fmla="*/ 69 w 71"/>
              <a:gd name="T9" fmla="*/ 55 h 55"/>
              <a:gd name="T10" fmla="*/ 38 w 71"/>
              <a:gd name="T11" fmla="*/ 36 h 55"/>
              <a:gd name="T12" fmla="*/ 23 w 71"/>
              <a:gd name="T13" fmla="*/ 36 h 55"/>
              <a:gd name="T14" fmla="*/ 2 w 71"/>
              <a:gd name="T15" fmla="*/ 10 h 55"/>
              <a:gd name="T16" fmla="*/ 0 w 71"/>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55">
                <a:moveTo>
                  <a:pt x="0" y="0"/>
                </a:moveTo>
                <a:lnTo>
                  <a:pt x="24" y="4"/>
                </a:lnTo>
                <a:lnTo>
                  <a:pt x="56" y="28"/>
                </a:lnTo>
                <a:lnTo>
                  <a:pt x="71" y="31"/>
                </a:lnTo>
                <a:lnTo>
                  <a:pt x="69" y="55"/>
                </a:lnTo>
                <a:lnTo>
                  <a:pt x="38" y="36"/>
                </a:lnTo>
                <a:lnTo>
                  <a:pt x="23" y="36"/>
                </a:lnTo>
                <a:lnTo>
                  <a:pt x="2" y="10"/>
                </a:lnTo>
                <a:lnTo>
                  <a:pt x="0"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6" name="Freeform 98"/>
          <p:cNvSpPr>
            <a:spLocks/>
          </p:cNvSpPr>
          <p:nvPr/>
        </p:nvSpPr>
        <p:spPr bwMode="auto">
          <a:xfrm>
            <a:off x="7089775" y="4179888"/>
            <a:ext cx="42863" cy="28575"/>
          </a:xfrm>
          <a:custGeom>
            <a:avLst/>
            <a:gdLst>
              <a:gd name="T0" fmla="*/ 6 w 27"/>
              <a:gd name="T1" fmla="*/ 0 h 18"/>
              <a:gd name="T2" fmla="*/ 18 w 27"/>
              <a:gd name="T3" fmla="*/ 1 h 18"/>
              <a:gd name="T4" fmla="*/ 27 w 27"/>
              <a:gd name="T5" fmla="*/ 18 h 18"/>
              <a:gd name="T6" fmla="*/ 0 w 27"/>
              <a:gd name="T7" fmla="*/ 9 h 18"/>
              <a:gd name="T8" fmla="*/ 6 w 27"/>
              <a:gd name="T9" fmla="*/ 0 h 18"/>
            </a:gdLst>
            <a:ahLst/>
            <a:cxnLst>
              <a:cxn ang="0">
                <a:pos x="T0" y="T1"/>
              </a:cxn>
              <a:cxn ang="0">
                <a:pos x="T2" y="T3"/>
              </a:cxn>
              <a:cxn ang="0">
                <a:pos x="T4" y="T5"/>
              </a:cxn>
              <a:cxn ang="0">
                <a:pos x="T6" y="T7"/>
              </a:cxn>
              <a:cxn ang="0">
                <a:pos x="T8" y="T9"/>
              </a:cxn>
            </a:cxnLst>
            <a:rect l="0" t="0" r="r" b="b"/>
            <a:pathLst>
              <a:path w="27" h="18">
                <a:moveTo>
                  <a:pt x="6" y="0"/>
                </a:moveTo>
                <a:lnTo>
                  <a:pt x="18" y="1"/>
                </a:lnTo>
                <a:lnTo>
                  <a:pt x="27" y="18"/>
                </a:lnTo>
                <a:lnTo>
                  <a:pt x="0" y="9"/>
                </a:lnTo>
                <a:lnTo>
                  <a:pt x="6"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7" name="Freeform 99"/>
          <p:cNvSpPr>
            <a:spLocks/>
          </p:cNvSpPr>
          <p:nvPr/>
        </p:nvSpPr>
        <p:spPr bwMode="auto">
          <a:xfrm>
            <a:off x="5522913" y="4448175"/>
            <a:ext cx="244475" cy="228600"/>
          </a:xfrm>
          <a:custGeom>
            <a:avLst/>
            <a:gdLst>
              <a:gd name="T0" fmla="*/ 31 w 154"/>
              <a:gd name="T1" fmla="*/ 63 h 144"/>
              <a:gd name="T2" fmla="*/ 39 w 154"/>
              <a:gd name="T3" fmla="*/ 36 h 144"/>
              <a:gd name="T4" fmla="*/ 57 w 154"/>
              <a:gd name="T5" fmla="*/ 21 h 144"/>
              <a:gd name="T6" fmla="*/ 46 w 154"/>
              <a:gd name="T7" fmla="*/ 12 h 144"/>
              <a:gd name="T8" fmla="*/ 46 w 154"/>
              <a:gd name="T9" fmla="*/ 0 h 144"/>
              <a:gd name="T10" fmla="*/ 112 w 154"/>
              <a:gd name="T11" fmla="*/ 30 h 144"/>
              <a:gd name="T12" fmla="*/ 121 w 154"/>
              <a:gd name="T13" fmla="*/ 41 h 144"/>
              <a:gd name="T14" fmla="*/ 123 w 154"/>
              <a:gd name="T15" fmla="*/ 63 h 144"/>
              <a:gd name="T16" fmla="*/ 148 w 154"/>
              <a:gd name="T17" fmla="*/ 71 h 144"/>
              <a:gd name="T18" fmla="*/ 142 w 154"/>
              <a:gd name="T19" fmla="*/ 93 h 144"/>
              <a:gd name="T20" fmla="*/ 151 w 154"/>
              <a:gd name="T21" fmla="*/ 102 h 144"/>
              <a:gd name="T22" fmla="*/ 154 w 154"/>
              <a:gd name="T23" fmla="*/ 116 h 144"/>
              <a:gd name="T24" fmla="*/ 115 w 154"/>
              <a:gd name="T25" fmla="*/ 138 h 144"/>
              <a:gd name="T26" fmla="*/ 91 w 154"/>
              <a:gd name="T27" fmla="*/ 140 h 144"/>
              <a:gd name="T28" fmla="*/ 63 w 154"/>
              <a:gd name="T29" fmla="*/ 144 h 144"/>
              <a:gd name="T30" fmla="*/ 24 w 154"/>
              <a:gd name="T31" fmla="*/ 131 h 144"/>
              <a:gd name="T32" fmla="*/ 0 w 154"/>
              <a:gd name="T33" fmla="*/ 101 h 144"/>
              <a:gd name="T34" fmla="*/ 7 w 154"/>
              <a:gd name="T35" fmla="*/ 98 h 144"/>
              <a:gd name="T36" fmla="*/ 27 w 154"/>
              <a:gd name="T37" fmla="*/ 116 h 144"/>
              <a:gd name="T38" fmla="*/ 55 w 154"/>
              <a:gd name="T39" fmla="*/ 113 h 144"/>
              <a:gd name="T40" fmla="*/ 79 w 154"/>
              <a:gd name="T41" fmla="*/ 114 h 144"/>
              <a:gd name="T42" fmla="*/ 76 w 154"/>
              <a:gd name="T43" fmla="*/ 99 h 144"/>
              <a:gd name="T44" fmla="*/ 51 w 154"/>
              <a:gd name="T45" fmla="*/ 92 h 144"/>
              <a:gd name="T46" fmla="*/ 31 w 154"/>
              <a:gd name="T47" fmla="*/ 63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4" h="144">
                <a:moveTo>
                  <a:pt x="31" y="63"/>
                </a:moveTo>
                <a:lnTo>
                  <a:pt x="39" y="36"/>
                </a:lnTo>
                <a:lnTo>
                  <a:pt x="57" y="21"/>
                </a:lnTo>
                <a:lnTo>
                  <a:pt x="46" y="12"/>
                </a:lnTo>
                <a:lnTo>
                  <a:pt x="46" y="0"/>
                </a:lnTo>
                <a:lnTo>
                  <a:pt x="112" y="30"/>
                </a:lnTo>
                <a:lnTo>
                  <a:pt x="121" y="41"/>
                </a:lnTo>
                <a:lnTo>
                  <a:pt x="123" y="63"/>
                </a:lnTo>
                <a:lnTo>
                  <a:pt x="148" y="71"/>
                </a:lnTo>
                <a:lnTo>
                  <a:pt x="142" y="93"/>
                </a:lnTo>
                <a:lnTo>
                  <a:pt x="151" y="102"/>
                </a:lnTo>
                <a:lnTo>
                  <a:pt x="154" y="116"/>
                </a:lnTo>
                <a:lnTo>
                  <a:pt x="115" y="138"/>
                </a:lnTo>
                <a:lnTo>
                  <a:pt x="91" y="140"/>
                </a:lnTo>
                <a:lnTo>
                  <a:pt x="63" y="144"/>
                </a:lnTo>
                <a:lnTo>
                  <a:pt x="24" y="131"/>
                </a:lnTo>
                <a:lnTo>
                  <a:pt x="0" y="101"/>
                </a:lnTo>
                <a:lnTo>
                  <a:pt x="7" y="98"/>
                </a:lnTo>
                <a:lnTo>
                  <a:pt x="27" y="116"/>
                </a:lnTo>
                <a:lnTo>
                  <a:pt x="55" y="113"/>
                </a:lnTo>
                <a:lnTo>
                  <a:pt x="79" y="114"/>
                </a:lnTo>
                <a:lnTo>
                  <a:pt x="76" y="99"/>
                </a:lnTo>
                <a:lnTo>
                  <a:pt x="51" y="92"/>
                </a:lnTo>
                <a:lnTo>
                  <a:pt x="31" y="63"/>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8" name="Freeform 100"/>
          <p:cNvSpPr>
            <a:spLocks/>
          </p:cNvSpPr>
          <p:nvPr/>
        </p:nvSpPr>
        <p:spPr bwMode="auto">
          <a:xfrm>
            <a:off x="7534275" y="4319588"/>
            <a:ext cx="36513" cy="55562"/>
          </a:xfrm>
          <a:custGeom>
            <a:avLst/>
            <a:gdLst>
              <a:gd name="T0" fmla="*/ 0 w 23"/>
              <a:gd name="T1" fmla="*/ 0 h 35"/>
              <a:gd name="T2" fmla="*/ 23 w 23"/>
              <a:gd name="T3" fmla="*/ 18 h 35"/>
              <a:gd name="T4" fmla="*/ 23 w 23"/>
              <a:gd name="T5" fmla="*/ 35 h 35"/>
              <a:gd name="T6" fmla="*/ 5 w 23"/>
              <a:gd name="T7" fmla="*/ 18 h 35"/>
              <a:gd name="T8" fmla="*/ 0 w 23"/>
              <a:gd name="T9" fmla="*/ 0 h 35"/>
            </a:gdLst>
            <a:ahLst/>
            <a:cxnLst>
              <a:cxn ang="0">
                <a:pos x="T0" y="T1"/>
              </a:cxn>
              <a:cxn ang="0">
                <a:pos x="T2" y="T3"/>
              </a:cxn>
              <a:cxn ang="0">
                <a:pos x="T4" y="T5"/>
              </a:cxn>
              <a:cxn ang="0">
                <a:pos x="T6" y="T7"/>
              </a:cxn>
              <a:cxn ang="0">
                <a:pos x="T8" y="T9"/>
              </a:cxn>
            </a:cxnLst>
            <a:rect l="0" t="0" r="r" b="b"/>
            <a:pathLst>
              <a:path w="23" h="35">
                <a:moveTo>
                  <a:pt x="0" y="0"/>
                </a:moveTo>
                <a:lnTo>
                  <a:pt x="23" y="18"/>
                </a:lnTo>
                <a:lnTo>
                  <a:pt x="23" y="35"/>
                </a:lnTo>
                <a:lnTo>
                  <a:pt x="5" y="18"/>
                </a:lnTo>
                <a:lnTo>
                  <a:pt x="0"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9" name="Freeform 101"/>
          <p:cNvSpPr>
            <a:spLocks/>
          </p:cNvSpPr>
          <p:nvPr/>
        </p:nvSpPr>
        <p:spPr bwMode="auto">
          <a:xfrm>
            <a:off x="7639050" y="4483100"/>
            <a:ext cx="47625" cy="41275"/>
          </a:xfrm>
          <a:custGeom>
            <a:avLst/>
            <a:gdLst>
              <a:gd name="T0" fmla="*/ 6 w 30"/>
              <a:gd name="T1" fmla="*/ 0 h 26"/>
              <a:gd name="T2" fmla="*/ 23 w 30"/>
              <a:gd name="T3" fmla="*/ 5 h 26"/>
              <a:gd name="T4" fmla="*/ 30 w 30"/>
              <a:gd name="T5" fmla="*/ 16 h 26"/>
              <a:gd name="T6" fmla="*/ 21 w 30"/>
              <a:gd name="T7" fmla="*/ 26 h 26"/>
              <a:gd name="T8" fmla="*/ 0 w 30"/>
              <a:gd name="T9" fmla="*/ 9 h 26"/>
              <a:gd name="T10" fmla="*/ 6 w 30"/>
              <a:gd name="T11" fmla="*/ 0 h 26"/>
            </a:gdLst>
            <a:ahLst/>
            <a:cxnLst>
              <a:cxn ang="0">
                <a:pos x="T0" y="T1"/>
              </a:cxn>
              <a:cxn ang="0">
                <a:pos x="T2" y="T3"/>
              </a:cxn>
              <a:cxn ang="0">
                <a:pos x="T4" y="T5"/>
              </a:cxn>
              <a:cxn ang="0">
                <a:pos x="T6" y="T7"/>
              </a:cxn>
              <a:cxn ang="0">
                <a:pos x="T8" y="T9"/>
              </a:cxn>
              <a:cxn ang="0">
                <a:pos x="T10" y="T11"/>
              </a:cxn>
            </a:cxnLst>
            <a:rect l="0" t="0" r="r" b="b"/>
            <a:pathLst>
              <a:path w="30" h="26">
                <a:moveTo>
                  <a:pt x="6" y="0"/>
                </a:moveTo>
                <a:lnTo>
                  <a:pt x="23" y="5"/>
                </a:lnTo>
                <a:lnTo>
                  <a:pt x="30" y="16"/>
                </a:lnTo>
                <a:lnTo>
                  <a:pt x="21" y="26"/>
                </a:lnTo>
                <a:lnTo>
                  <a:pt x="0" y="9"/>
                </a:lnTo>
                <a:lnTo>
                  <a:pt x="6"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0" name="Freeform 102"/>
          <p:cNvSpPr>
            <a:spLocks/>
          </p:cNvSpPr>
          <p:nvPr/>
        </p:nvSpPr>
        <p:spPr bwMode="auto">
          <a:xfrm>
            <a:off x="7205663" y="4183063"/>
            <a:ext cx="28575" cy="30162"/>
          </a:xfrm>
          <a:custGeom>
            <a:avLst/>
            <a:gdLst>
              <a:gd name="T0" fmla="*/ 2 w 18"/>
              <a:gd name="T1" fmla="*/ 0 h 19"/>
              <a:gd name="T2" fmla="*/ 18 w 18"/>
              <a:gd name="T3" fmla="*/ 8 h 19"/>
              <a:gd name="T4" fmla="*/ 14 w 18"/>
              <a:gd name="T5" fmla="*/ 19 h 19"/>
              <a:gd name="T6" fmla="*/ 0 w 18"/>
              <a:gd name="T7" fmla="*/ 10 h 19"/>
              <a:gd name="T8" fmla="*/ 2 w 18"/>
              <a:gd name="T9" fmla="*/ 0 h 19"/>
            </a:gdLst>
            <a:ahLst/>
            <a:cxnLst>
              <a:cxn ang="0">
                <a:pos x="T0" y="T1"/>
              </a:cxn>
              <a:cxn ang="0">
                <a:pos x="T2" y="T3"/>
              </a:cxn>
              <a:cxn ang="0">
                <a:pos x="T4" y="T5"/>
              </a:cxn>
              <a:cxn ang="0">
                <a:pos x="T6" y="T7"/>
              </a:cxn>
              <a:cxn ang="0">
                <a:pos x="T8" y="T9"/>
              </a:cxn>
            </a:cxnLst>
            <a:rect l="0" t="0" r="r" b="b"/>
            <a:pathLst>
              <a:path w="18" h="19">
                <a:moveTo>
                  <a:pt x="2" y="0"/>
                </a:moveTo>
                <a:lnTo>
                  <a:pt x="18" y="8"/>
                </a:lnTo>
                <a:lnTo>
                  <a:pt x="14" y="19"/>
                </a:lnTo>
                <a:lnTo>
                  <a:pt x="0" y="10"/>
                </a:lnTo>
                <a:lnTo>
                  <a:pt x="2"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 name="Freeform 103"/>
          <p:cNvSpPr>
            <a:spLocks/>
          </p:cNvSpPr>
          <p:nvPr/>
        </p:nvSpPr>
        <p:spPr bwMode="auto">
          <a:xfrm>
            <a:off x="7023100" y="4848225"/>
            <a:ext cx="63500" cy="52388"/>
          </a:xfrm>
          <a:custGeom>
            <a:avLst/>
            <a:gdLst>
              <a:gd name="T0" fmla="*/ 0 w 40"/>
              <a:gd name="T1" fmla="*/ 0 h 33"/>
              <a:gd name="T2" fmla="*/ 27 w 40"/>
              <a:gd name="T3" fmla="*/ 9 h 33"/>
              <a:gd name="T4" fmla="*/ 40 w 40"/>
              <a:gd name="T5" fmla="*/ 24 h 33"/>
              <a:gd name="T6" fmla="*/ 31 w 40"/>
              <a:gd name="T7" fmla="*/ 33 h 33"/>
              <a:gd name="T8" fmla="*/ 0 w 40"/>
              <a:gd name="T9" fmla="*/ 18 h 33"/>
              <a:gd name="T10" fmla="*/ 0 w 40"/>
              <a:gd name="T11" fmla="*/ 0 h 33"/>
            </a:gdLst>
            <a:ahLst/>
            <a:cxnLst>
              <a:cxn ang="0">
                <a:pos x="T0" y="T1"/>
              </a:cxn>
              <a:cxn ang="0">
                <a:pos x="T2" y="T3"/>
              </a:cxn>
              <a:cxn ang="0">
                <a:pos x="T4" y="T5"/>
              </a:cxn>
              <a:cxn ang="0">
                <a:pos x="T6" y="T7"/>
              </a:cxn>
              <a:cxn ang="0">
                <a:pos x="T8" y="T9"/>
              </a:cxn>
              <a:cxn ang="0">
                <a:pos x="T10" y="T11"/>
              </a:cxn>
            </a:cxnLst>
            <a:rect l="0" t="0" r="r" b="b"/>
            <a:pathLst>
              <a:path w="40" h="33">
                <a:moveTo>
                  <a:pt x="0" y="0"/>
                </a:moveTo>
                <a:lnTo>
                  <a:pt x="27" y="9"/>
                </a:lnTo>
                <a:lnTo>
                  <a:pt x="40" y="24"/>
                </a:lnTo>
                <a:lnTo>
                  <a:pt x="31" y="33"/>
                </a:lnTo>
                <a:lnTo>
                  <a:pt x="0" y="18"/>
                </a:lnTo>
                <a:lnTo>
                  <a:pt x="0"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 name="Freeform 104"/>
          <p:cNvSpPr>
            <a:spLocks/>
          </p:cNvSpPr>
          <p:nvPr/>
        </p:nvSpPr>
        <p:spPr bwMode="auto">
          <a:xfrm>
            <a:off x="7294563" y="5018088"/>
            <a:ext cx="57150" cy="30162"/>
          </a:xfrm>
          <a:custGeom>
            <a:avLst/>
            <a:gdLst>
              <a:gd name="T0" fmla="*/ 16 w 36"/>
              <a:gd name="T1" fmla="*/ 0 h 19"/>
              <a:gd name="T2" fmla="*/ 36 w 36"/>
              <a:gd name="T3" fmla="*/ 9 h 19"/>
              <a:gd name="T4" fmla="*/ 27 w 36"/>
              <a:gd name="T5" fmla="*/ 19 h 19"/>
              <a:gd name="T6" fmla="*/ 0 w 36"/>
              <a:gd name="T7" fmla="*/ 10 h 19"/>
              <a:gd name="T8" fmla="*/ 16 w 36"/>
              <a:gd name="T9" fmla="*/ 0 h 19"/>
            </a:gdLst>
            <a:ahLst/>
            <a:cxnLst>
              <a:cxn ang="0">
                <a:pos x="T0" y="T1"/>
              </a:cxn>
              <a:cxn ang="0">
                <a:pos x="T2" y="T3"/>
              </a:cxn>
              <a:cxn ang="0">
                <a:pos x="T4" y="T5"/>
              </a:cxn>
              <a:cxn ang="0">
                <a:pos x="T6" y="T7"/>
              </a:cxn>
              <a:cxn ang="0">
                <a:pos x="T8" y="T9"/>
              </a:cxn>
            </a:cxnLst>
            <a:rect l="0" t="0" r="r" b="b"/>
            <a:pathLst>
              <a:path w="36" h="19">
                <a:moveTo>
                  <a:pt x="16" y="0"/>
                </a:moveTo>
                <a:lnTo>
                  <a:pt x="36" y="9"/>
                </a:lnTo>
                <a:lnTo>
                  <a:pt x="27" y="19"/>
                </a:lnTo>
                <a:lnTo>
                  <a:pt x="0" y="10"/>
                </a:lnTo>
                <a:lnTo>
                  <a:pt x="16"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 name="Freeform 105"/>
          <p:cNvSpPr>
            <a:spLocks/>
          </p:cNvSpPr>
          <p:nvPr/>
        </p:nvSpPr>
        <p:spPr bwMode="auto">
          <a:xfrm>
            <a:off x="6142038" y="4567238"/>
            <a:ext cx="90487" cy="50800"/>
          </a:xfrm>
          <a:custGeom>
            <a:avLst/>
            <a:gdLst>
              <a:gd name="T0" fmla="*/ 43 w 57"/>
              <a:gd name="T1" fmla="*/ 0 h 32"/>
              <a:gd name="T2" fmla="*/ 57 w 57"/>
              <a:gd name="T3" fmla="*/ 6 h 32"/>
              <a:gd name="T4" fmla="*/ 13 w 57"/>
              <a:gd name="T5" fmla="*/ 32 h 32"/>
              <a:gd name="T6" fmla="*/ 0 w 57"/>
              <a:gd name="T7" fmla="*/ 24 h 32"/>
              <a:gd name="T8" fmla="*/ 43 w 57"/>
              <a:gd name="T9" fmla="*/ 0 h 32"/>
            </a:gdLst>
            <a:ahLst/>
            <a:cxnLst>
              <a:cxn ang="0">
                <a:pos x="T0" y="T1"/>
              </a:cxn>
              <a:cxn ang="0">
                <a:pos x="T2" y="T3"/>
              </a:cxn>
              <a:cxn ang="0">
                <a:pos x="T4" y="T5"/>
              </a:cxn>
              <a:cxn ang="0">
                <a:pos x="T6" y="T7"/>
              </a:cxn>
              <a:cxn ang="0">
                <a:pos x="T8" y="T9"/>
              </a:cxn>
            </a:cxnLst>
            <a:rect l="0" t="0" r="r" b="b"/>
            <a:pathLst>
              <a:path w="57" h="32">
                <a:moveTo>
                  <a:pt x="43" y="0"/>
                </a:moveTo>
                <a:lnTo>
                  <a:pt x="57" y="6"/>
                </a:lnTo>
                <a:lnTo>
                  <a:pt x="13" y="32"/>
                </a:lnTo>
                <a:lnTo>
                  <a:pt x="0" y="24"/>
                </a:lnTo>
                <a:lnTo>
                  <a:pt x="43"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 name="Freeform 106"/>
          <p:cNvSpPr>
            <a:spLocks/>
          </p:cNvSpPr>
          <p:nvPr/>
        </p:nvSpPr>
        <p:spPr bwMode="auto">
          <a:xfrm>
            <a:off x="7126288" y="4932363"/>
            <a:ext cx="42862" cy="30162"/>
          </a:xfrm>
          <a:custGeom>
            <a:avLst/>
            <a:gdLst>
              <a:gd name="T0" fmla="*/ 7 w 27"/>
              <a:gd name="T1" fmla="*/ 0 h 19"/>
              <a:gd name="T2" fmla="*/ 27 w 27"/>
              <a:gd name="T3" fmla="*/ 9 h 19"/>
              <a:gd name="T4" fmla="*/ 18 w 27"/>
              <a:gd name="T5" fmla="*/ 19 h 19"/>
              <a:gd name="T6" fmla="*/ 7 w 27"/>
              <a:gd name="T7" fmla="*/ 18 h 19"/>
              <a:gd name="T8" fmla="*/ 0 w 27"/>
              <a:gd name="T9" fmla="*/ 8 h 19"/>
              <a:gd name="T10" fmla="*/ 7 w 27"/>
              <a:gd name="T11" fmla="*/ 0 h 19"/>
            </a:gdLst>
            <a:ahLst/>
            <a:cxnLst>
              <a:cxn ang="0">
                <a:pos x="T0" y="T1"/>
              </a:cxn>
              <a:cxn ang="0">
                <a:pos x="T2" y="T3"/>
              </a:cxn>
              <a:cxn ang="0">
                <a:pos x="T4" y="T5"/>
              </a:cxn>
              <a:cxn ang="0">
                <a:pos x="T6" y="T7"/>
              </a:cxn>
              <a:cxn ang="0">
                <a:pos x="T8" y="T9"/>
              </a:cxn>
              <a:cxn ang="0">
                <a:pos x="T10" y="T11"/>
              </a:cxn>
            </a:cxnLst>
            <a:rect l="0" t="0" r="r" b="b"/>
            <a:pathLst>
              <a:path w="27" h="19">
                <a:moveTo>
                  <a:pt x="7" y="0"/>
                </a:moveTo>
                <a:lnTo>
                  <a:pt x="27" y="9"/>
                </a:lnTo>
                <a:lnTo>
                  <a:pt x="18" y="19"/>
                </a:lnTo>
                <a:lnTo>
                  <a:pt x="7" y="18"/>
                </a:lnTo>
                <a:lnTo>
                  <a:pt x="0" y="8"/>
                </a:lnTo>
                <a:lnTo>
                  <a:pt x="7"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5" name="Freeform 107"/>
          <p:cNvSpPr>
            <a:spLocks/>
          </p:cNvSpPr>
          <p:nvPr/>
        </p:nvSpPr>
        <p:spPr bwMode="auto">
          <a:xfrm>
            <a:off x="7304088" y="4970463"/>
            <a:ext cx="28575" cy="25400"/>
          </a:xfrm>
          <a:custGeom>
            <a:avLst/>
            <a:gdLst>
              <a:gd name="T0" fmla="*/ 4 w 18"/>
              <a:gd name="T1" fmla="*/ 0 h 16"/>
              <a:gd name="T2" fmla="*/ 18 w 18"/>
              <a:gd name="T3" fmla="*/ 3 h 16"/>
              <a:gd name="T4" fmla="*/ 13 w 18"/>
              <a:gd name="T5" fmla="*/ 16 h 16"/>
              <a:gd name="T6" fmla="*/ 0 w 18"/>
              <a:gd name="T7" fmla="*/ 13 h 16"/>
              <a:gd name="T8" fmla="*/ 4 w 18"/>
              <a:gd name="T9" fmla="*/ 0 h 16"/>
            </a:gdLst>
            <a:ahLst/>
            <a:cxnLst>
              <a:cxn ang="0">
                <a:pos x="T0" y="T1"/>
              </a:cxn>
              <a:cxn ang="0">
                <a:pos x="T2" y="T3"/>
              </a:cxn>
              <a:cxn ang="0">
                <a:pos x="T4" y="T5"/>
              </a:cxn>
              <a:cxn ang="0">
                <a:pos x="T6" y="T7"/>
              </a:cxn>
              <a:cxn ang="0">
                <a:pos x="T8" y="T9"/>
              </a:cxn>
            </a:cxnLst>
            <a:rect l="0" t="0" r="r" b="b"/>
            <a:pathLst>
              <a:path w="18" h="16">
                <a:moveTo>
                  <a:pt x="4" y="0"/>
                </a:moveTo>
                <a:lnTo>
                  <a:pt x="18" y="3"/>
                </a:lnTo>
                <a:lnTo>
                  <a:pt x="13" y="16"/>
                </a:lnTo>
                <a:lnTo>
                  <a:pt x="0" y="13"/>
                </a:lnTo>
                <a:lnTo>
                  <a:pt x="4"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 name="Freeform 108"/>
          <p:cNvSpPr>
            <a:spLocks/>
          </p:cNvSpPr>
          <p:nvPr/>
        </p:nvSpPr>
        <p:spPr bwMode="auto">
          <a:xfrm>
            <a:off x="5938838" y="4589463"/>
            <a:ext cx="50800" cy="52387"/>
          </a:xfrm>
          <a:custGeom>
            <a:avLst/>
            <a:gdLst>
              <a:gd name="T0" fmla="*/ 14 w 32"/>
              <a:gd name="T1" fmla="*/ 12 h 33"/>
              <a:gd name="T2" fmla="*/ 32 w 32"/>
              <a:gd name="T3" fmla="*/ 0 h 33"/>
              <a:gd name="T4" fmla="*/ 29 w 32"/>
              <a:gd name="T5" fmla="*/ 18 h 33"/>
              <a:gd name="T6" fmla="*/ 0 w 32"/>
              <a:gd name="T7" fmla="*/ 33 h 33"/>
              <a:gd name="T8" fmla="*/ 14 w 32"/>
              <a:gd name="T9" fmla="*/ 12 h 33"/>
            </a:gdLst>
            <a:ahLst/>
            <a:cxnLst>
              <a:cxn ang="0">
                <a:pos x="T0" y="T1"/>
              </a:cxn>
              <a:cxn ang="0">
                <a:pos x="T2" y="T3"/>
              </a:cxn>
              <a:cxn ang="0">
                <a:pos x="T4" y="T5"/>
              </a:cxn>
              <a:cxn ang="0">
                <a:pos x="T6" y="T7"/>
              </a:cxn>
              <a:cxn ang="0">
                <a:pos x="T8" y="T9"/>
              </a:cxn>
            </a:cxnLst>
            <a:rect l="0" t="0" r="r" b="b"/>
            <a:pathLst>
              <a:path w="32" h="33">
                <a:moveTo>
                  <a:pt x="14" y="12"/>
                </a:moveTo>
                <a:lnTo>
                  <a:pt x="32" y="0"/>
                </a:lnTo>
                <a:lnTo>
                  <a:pt x="29" y="18"/>
                </a:lnTo>
                <a:lnTo>
                  <a:pt x="0" y="33"/>
                </a:lnTo>
                <a:lnTo>
                  <a:pt x="14" y="12"/>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7" name="Freeform 109"/>
          <p:cNvSpPr>
            <a:spLocks/>
          </p:cNvSpPr>
          <p:nvPr/>
        </p:nvSpPr>
        <p:spPr bwMode="auto">
          <a:xfrm>
            <a:off x="7099300" y="4894263"/>
            <a:ext cx="28575" cy="33337"/>
          </a:xfrm>
          <a:custGeom>
            <a:avLst/>
            <a:gdLst>
              <a:gd name="T0" fmla="*/ 3 w 18"/>
              <a:gd name="T1" fmla="*/ 0 h 21"/>
              <a:gd name="T2" fmla="*/ 18 w 18"/>
              <a:gd name="T3" fmla="*/ 6 h 21"/>
              <a:gd name="T4" fmla="*/ 12 w 18"/>
              <a:gd name="T5" fmla="*/ 21 h 21"/>
              <a:gd name="T6" fmla="*/ 0 w 18"/>
              <a:gd name="T7" fmla="*/ 16 h 21"/>
              <a:gd name="T8" fmla="*/ 3 w 18"/>
              <a:gd name="T9" fmla="*/ 0 h 21"/>
            </a:gdLst>
            <a:ahLst/>
            <a:cxnLst>
              <a:cxn ang="0">
                <a:pos x="T0" y="T1"/>
              </a:cxn>
              <a:cxn ang="0">
                <a:pos x="T2" y="T3"/>
              </a:cxn>
              <a:cxn ang="0">
                <a:pos x="T4" y="T5"/>
              </a:cxn>
              <a:cxn ang="0">
                <a:pos x="T6" y="T7"/>
              </a:cxn>
              <a:cxn ang="0">
                <a:pos x="T8" y="T9"/>
              </a:cxn>
            </a:cxnLst>
            <a:rect l="0" t="0" r="r" b="b"/>
            <a:pathLst>
              <a:path w="18" h="21">
                <a:moveTo>
                  <a:pt x="3" y="0"/>
                </a:moveTo>
                <a:lnTo>
                  <a:pt x="18" y="6"/>
                </a:lnTo>
                <a:lnTo>
                  <a:pt x="12" y="21"/>
                </a:lnTo>
                <a:lnTo>
                  <a:pt x="0" y="16"/>
                </a:lnTo>
                <a:lnTo>
                  <a:pt x="3"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 name="Freeform 110"/>
          <p:cNvSpPr>
            <a:spLocks/>
          </p:cNvSpPr>
          <p:nvPr/>
        </p:nvSpPr>
        <p:spPr bwMode="auto">
          <a:xfrm>
            <a:off x="6975475" y="4810125"/>
            <a:ext cx="30163" cy="38100"/>
          </a:xfrm>
          <a:custGeom>
            <a:avLst/>
            <a:gdLst>
              <a:gd name="T0" fmla="*/ 6 w 19"/>
              <a:gd name="T1" fmla="*/ 0 h 24"/>
              <a:gd name="T2" fmla="*/ 19 w 19"/>
              <a:gd name="T3" fmla="*/ 15 h 24"/>
              <a:gd name="T4" fmla="*/ 6 w 19"/>
              <a:gd name="T5" fmla="*/ 24 h 24"/>
              <a:gd name="T6" fmla="*/ 0 w 19"/>
              <a:gd name="T7" fmla="*/ 14 h 24"/>
              <a:gd name="T8" fmla="*/ 6 w 19"/>
              <a:gd name="T9" fmla="*/ 0 h 24"/>
            </a:gdLst>
            <a:ahLst/>
            <a:cxnLst>
              <a:cxn ang="0">
                <a:pos x="T0" y="T1"/>
              </a:cxn>
              <a:cxn ang="0">
                <a:pos x="T2" y="T3"/>
              </a:cxn>
              <a:cxn ang="0">
                <a:pos x="T4" y="T5"/>
              </a:cxn>
              <a:cxn ang="0">
                <a:pos x="T6" y="T7"/>
              </a:cxn>
              <a:cxn ang="0">
                <a:pos x="T8" y="T9"/>
              </a:cxn>
            </a:cxnLst>
            <a:rect l="0" t="0" r="r" b="b"/>
            <a:pathLst>
              <a:path w="19" h="24">
                <a:moveTo>
                  <a:pt x="6" y="0"/>
                </a:moveTo>
                <a:lnTo>
                  <a:pt x="19" y="15"/>
                </a:lnTo>
                <a:lnTo>
                  <a:pt x="6" y="24"/>
                </a:lnTo>
                <a:lnTo>
                  <a:pt x="0" y="14"/>
                </a:lnTo>
                <a:lnTo>
                  <a:pt x="6"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9" name="Freeform 111"/>
          <p:cNvSpPr>
            <a:spLocks/>
          </p:cNvSpPr>
          <p:nvPr/>
        </p:nvSpPr>
        <p:spPr bwMode="auto">
          <a:xfrm>
            <a:off x="6927850" y="4800600"/>
            <a:ext cx="28575" cy="39688"/>
          </a:xfrm>
          <a:custGeom>
            <a:avLst/>
            <a:gdLst>
              <a:gd name="T0" fmla="*/ 3 w 18"/>
              <a:gd name="T1" fmla="*/ 0 h 25"/>
              <a:gd name="T2" fmla="*/ 18 w 18"/>
              <a:gd name="T3" fmla="*/ 17 h 25"/>
              <a:gd name="T4" fmla="*/ 12 w 18"/>
              <a:gd name="T5" fmla="*/ 25 h 25"/>
              <a:gd name="T6" fmla="*/ 0 w 18"/>
              <a:gd name="T7" fmla="*/ 20 h 25"/>
              <a:gd name="T8" fmla="*/ 3 w 18"/>
              <a:gd name="T9" fmla="*/ 0 h 25"/>
            </a:gdLst>
            <a:ahLst/>
            <a:cxnLst>
              <a:cxn ang="0">
                <a:pos x="T0" y="T1"/>
              </a:cxn>
              <a:cxn ang="0">
                <a:pos x="T2" y="T3"/>
              </a:cxn>
              <a:cxn ang="0">
                <a:pos x="T4" y="T5"/>
              </a:cxn>
              <a:cxn ang="0">
                <a:pos x="T6" y="T7"/>
              </a:cxn>
              <a:cxn ang="0">
                <a:pos x="T8" y="T9"/>
              </a:cxn>
            </a:cxnLst>
            <a:rect l="0" t="0" r="r" b="b"/>
            <a:pathLst>
              <a:path w="18" h="25">
                <a:moveTo>
                  <a:pt x="3" y="0"/>
                </a:moveTo>
                <a:lnTo>
                  <a:pt x="18" y="17"/>
                </a:lnTo>
                <a:lnTo>
                  <a:pt x="12" y="25"/>
                </a:lnTo>
                <a:lnTo>
                  <a:pt x="0" y="20"/>
                </a:lnTo>
                <a:lnTo>
                  <a:pt x="3"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 name="Freeform 112"/>
          <p:cNvSpPr>
            <a:spLocks/>
          </p:cNvSpPr>
          <p:nvPr/>
        </p:nvSpPr>
        <p:spPr bwMode="auto">
          <a:xfrm>
            <a:off x="6002338" y="4572000"/>
            <a:ext cx="25400" cy="39688"/>
          </a:xfrm>
          <a:custGeom>
            <a:avLst/>
            <a:gdLst>
              <a:gd name="T0" fmla="*/ 8 w 16"/>
              <a:gd name="T1" fmla="*/ 9 h 25"/>
              <a:gd name="T2" fmla="*/ 16 w 16"/>
              <a:gd name="T3" fmla="*/ 0 h 25"/>
              <a:gd name="T4" fmla="*/ 16 w 16"/>
              <a:gd name="T5" fmla="*/ 18 h 25"/>
              <a:gd name="T6" fmla="*/ 0 w 16"/>
              <a:gd name="T7" fmla="*/ 25 h 25"/>
              <a:gd name="T8" fmla="*/ 8 w 16"/>
              <a:gd name="T9" fmla="*/ 9 h 25"/>
            </a:gdLst>
            <a:ahLst/>
            <a:cxnLst>
              <a:cxn ang="0">
                <a:pos x="T0" y="T1"/>
              </a:cxn>
              <a:cxn ang="0">
                <a:pos x="T2" y="T3"/>
              </a:cxn>
              <a:cxn ang="0">
                <a:pos x="T4" y="T5"/>
              </a:cxn>
              <a:cxn ang="0">
                <a:pos x="T6" y="T7"/>
              </a:cxn>
              <a:cxn ang="0">
                <a:pos x="T8" y="T9"/>
              </a:cxn>
            </a:cxnLst>
            <a:rect l="0" t="0" r="r" b="b"/>
            <a:pathLst>
              <a:path w="16" h="25">
                <a:moveTo>
                  <a:pt x="8" y="9"/>
                </a:moveTo>
                <a:lnTo>
                  <a:pt x="16" y="0"/>
                </a:lnTo>
                <a:lnTo>
                  <a:pt x="16" y="18"/>
                </a:lnTo>
                <a:lnTo>
                  <a:pt x="0" y="25"/>
                </a:lnTo>
                <a:lnTo>
                  <a:pt x="8" y="9"/>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1" name="Freeform 113"/>
          <p:cNvSpPr>
            <a:spLocks/>
          </p:cNvSpPr>
          <p:nvPr/>
        </p:nvSpPr>
        <p:spPr bwMode="auto">
          <a:xfrm>
            <a:off x="5048250" y="4256088"/>
            <a:ext cx="33338" cy="33337"/>
          </a:xfrm>
          <a:custGeom>
            <a:avLst/>
            <a:gdLst>
              <a:gd name="T0" fmla="*/ 0 w 21"/>
              <a:gd name="T1" fmla="*/ 3 h 21"/>
              <a:gd name="T2" fmla="*/ 17 w 21"/>
              <a:gd name="T3" fmla="*/ 0 h 21"/>
              <a:gd name="T4" fmla="*/ 21 w 21"/>
              <a:gd name="T5" fmla="*/ 7 h 21"/>
              <a:gd name="T6" fmla="*/ 12 w 21"/>
              <a:gd name="T7" fmla="*/ 21 h 21"/>
              <a:gd name="T8" fmla="*/ 3 w 21"/>
              <a:gd name="T9" fmla="*/ 15 h 21"/>
              <a:gd name="T10" fmla="*/ 0 w 21"/>
              <a:gd name="T11" fmla="*/ 3 h 21"/>
            </a:gdLst>
            <a:ahLst/>
            <a:cxnLst>
              <a:cxn ang="0">
                <a:pos x="T0" y="T1"/>
              </a:cxn>
              <a:cxn ang="0">
                <a:pos x="T2" y="T3"/>
              </a:cxn>
              <a:cxn ang="0">
                <a:pos x="T4" y="T5"/>
              </a:cxn>
              <a:cxn ang="0">
                <a:pos x="T6" y="T7"/>
              </a:cxn>
              <a:cxn ang="0">
                <a:pos x="T8" y="T9"/>
              </a:cxn>
              <a:cxn ang="0">
                <a:pos x="T10" y="T11"/>
              </a:cxn>
            </a:cxnLst>
            <a:rect l="0" t="0" r="r" b="b"/>
            <a:pathLst>
              <a:path w="21" h="21">
                <a:moveTo>
                  <a:pt x="0" y="3"/>
                </a:moveTo>
                <a:lnTo>
                  <a:pt x="17" y="0"/>
                </a:lnTo>
                <a:lnTo>
                  <a:pt x="21" y="7"/>
                </a:lnTo>
                <a:lnTo>
                  <a:pt x="12" y="21"/>
                </a:lnTo>
                <a:lnTo>
                  <a:pt x="3" y="15"/>
                </a:lnTo>
                <a:lnTo>
                  <a:pt x="0" y="3"/>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2" name="Freeform 114"/>
          <p:cNvSpPr>
            <a:spLocks/>
          </p:cNvSpPr>
          <p:nvPr/>
        </p:nvSpPr>
        <p:spPr bwMode="auto">
          <a:xfrm>
            <a:off x="6391275" y="3979863"/>
            <a:ext cx="41275" cy="23812"/>
          </a:xfrm>
          <a:custGeom>
            <a:avLst/>
            <a:gdLst>
              <a:gd name="T0" fmla="*/ 9 w 26"/>
              <a:gd name="T1" fmla="*/ 0 h 15"/>
              <a:gd name="T2" fmla="*/ 26 w 26"/>
              <a:gd name="T3" fmla="*/ 7 h 15"/>
              <a:gd name="T4" fmla="*/ 14 w 26"/>
              <a:gd name="T5" fmla="*/ 15 h 15"/>
              <a:gd name="T6" fmla="*/ 0 w 26"/>
              <a:gd name="T7" fmla="*/ 15 h 15"/>
              <a:gd name="T8" fmla="*/ 9 w 26"/>
              <a:gd name="T9" fmla="*/ 0 h 15"/>
            </a:gdLst>
            <a:ahLst/>
            <a:cxnLst>
              <a:cxn ang="0">
                <a:pos x="T0" y="T1"/>
              </a:cxn>
              <a:cxn ang="0">
                <a:pos x="T2" y="T3"/>
              </a:cxn>
              <a:cxn ang="0">
                <a:pos x="T4" y="T5"/>
              </a:cxn>
              <a:cxn ang="0">
                <a:pos x="T6" y="T7"/>
              </a:cxn>
              <a:cxn ang="0">
                <a:pos x="T8" y="T9"/>
              </a:cxn>
            </a:cxnLst>
            <a:rect l="0" t="0" r="r" b="b"/>
            <a:pathLst>
              <a:path w="26" h="15">
                <a:moveTo>
                  <a:pt x="9" y="0"/>
                </a:moveTo>
                <a:lnTo>
                  <a:pt x="26" y="7"/>
                </a:lnTo>
                <a:lnTo>
                  <a:pt x="14" y="15"/>
                </a:lnTo>
                <a:lnTo>
                  <a:pt x="0" y="15"/>
                </a:lnTo>
                <a:lnTo>
                  <a:pt x="9"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3" name="Freeform 115"/>
          <p:cNvSpPr>
            <a:spLocks/>
          </p:cNvSpPr>
          <p:nvPr/>
        </p:nvSpPr>
        <p:spPr bwMode="auto">
          <a:xfrm>
            <a:off x="6605588" y="4043363"/>
            <a:ext cx="42862" cy="30162"/>
          </a:xfrm>
          <a:custGeom>
            <a:avLst/>
            <a:gdLst>
              <a:gd name="T0" fmla="*/ 12 w 27"/>
              <a:gd name="T1" fmla="*/ 0 h 19"/>
              <a:gd name="T2" fmla="*/ 27 w 27"/>
              <a:gd name="T3" fmla="*/ 11 h 19"/>
              <a:gd name="T4" fmla="*/ 21 w 27"/>
              <a:gd name="T5" fmla="*/ 19 h 19"/>
              <a:gd name="T6" fmla="*/ 0 w 27"/>
              <a:gd name="T7" fmla="*/ 11 h 19"/>
              <a:gd name="T8" fmla="*/ 12 w 27"/>
              <a:gd name="T9" fmla="*/ 0 h 19"/>
            </a:gdLst>
            <a:ahLst/>
            <a:cxnLst>
              <a:cxn ang="0">
                <a:pos x="T0" y="T1"/>
              </a:cxn>
              <a:cxn ang="0">
                <a:pos x="T2" y="T3"/>
              </a:cxn>
              <a:cxn ang="0">
                <a:pos x="T4" y="T5"/>
              </a:cxn>
              <a:cxn ang="0">
                <a:pos x="T6" y="T7"/>
              </a:cxn>
              <a:cxn ang="0">
                <a:pos x="T8" y="T9"/>
              </a:cxn>
            </a:cxnLst>
            <a:rect l="0" t="0" r="r" b="b"/>
            <a:pathLst>
              <a:path w="27" h="19">
                <a:moveTo>
                  <a:pt x="12" y="0"/>
                </a:moveTo>
                <a:lnTo>
                  <a:pt x="27" y="11"/>
                </a:lnTo>
                <a:lnTo>
                  <a:pt x="21" y="19"/>
                </a:lnTo>
                <a:lnTo>
                  <a:pt x="0" y="11"/>
                </a:lnTo>
                <a:lnTo>
                  <a:pt x="12"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4" name="Freeform 116"/>
          <p:cNvSpPr>
            <a:spLocks/>
          </p:cNvSpPr>
          <p:nvPr/>
        </p:nvSpPr>
        <p:spPr bwMode="auto">
          <a:xfrm>
            <a:off x="6577013" y="3979863"/>
            <a:ext cx="23812" cy="25400"/>
          </a:xfrm>
          <a:custGeom>
            <a:avLst/>
            <a:gdLst>
              <a:gd name="T0" fmla="*/ 0 w 15"/>
              <a:gd name="T1" fmla="*/ 0 h 16"/>
              <a:gd name="T2" fmla="*/ 15 w 15"/>
              <a:gd name="T3" fmla="*/ 6 h 16"/>
              <a:gd name="T4" fmla="*/ 11 w 15"/>
              <a:gd name="T5" fmla="*/ 13 h 16"/>
              <a:gd name="T6" fmla="*/ 0 w 15"/>
              <a:gd name="T7" fmla="*/ 16 h 16"/>
              <a:gd name="T8" fmla="*/ 0 w 15"/>
              <a:gd name="T9" fmla="*/ 0 h 16"/>
            </a:gdLst>
            <a:ahLst/>
            <a:cxnLst>
              <a:cxn ang="0">
                <a:pos x="T0" y="T1"/>
              </a:cxn>
              <a:cxn ang="0">
                <a:pos x="T2" y="T3"/>
              </a:cxn>
              <a:cxn ang="0">
                <a:pos x="T4" y="T5"/>
              </a:cxn>
              <a:cxn ang="0">
                <a:pos x="T6" y="T7"/>
              </a:cxn>
              <a:cxn ang="0">
                <a:pos x="T8" y="T9"/>
              </a:cxn>
            </a:cxnLst>
            <a:rect l="0" t="0" r="r" b="b"/>
            <a:pathLst>
              <a:path w="15" h="16">
                <a:moveTo>
                  <a:pt x="0" y="0"/>
                </a:moveTo>
                <a:lnTo>
                  <a:pt x="15" y="6"/>
                </a:lnTo>
                <a:lnTo>
                  <a:pt x="11" y="13"/>
                </a:lnTo>
                <a:lnTo>
                  <a:pt x="0" y="16"/>
                </a:lnTo>
                <a:lnTo>
                  <a:pt x="0"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5" name="Freeform 117"/>
          <p:cNvSpPr>
            <a:spLocks/>
          </p:cNvSpPr>
          <p:nvPr/>
        </p:nvSpPr>
        <p:spPr bwMode="auto">
          <a:xfrm>
            <a:off x="6610350" y="3989388"/>
            <a:ext cx="28575" cy="23812"/>
          </a:xfrm>
          <a:custGeom>
            <a:avLst/>
            <a:gdLst>
              <a:gd name="T0" fmla="*/ 9 w 18"/>
              <a:gd name="T1" fmla="*/ 0 h 15"/>
              <a:gd name="T2" fmla="*/ 18 w 18"/>
              <a:gd name="T3" fmla="*/ 6 h 15"/>
              <a:gd name="T4" fmla="*/ 11 w 18"/>
              <a:gd name="T5" fmla="*/ 15 h 15"/>
              <a:gd name="T6" fmla="*/ 0 w 18"/>
              <a:gd name="T7" fmla="*/ 9 h 15"/>
              <a:gd name="T8" fmla="*/ 9 w 18"/>
              <a:gd name="T9" fmla="*/ 0 h 15"/>
            </a:gdLst>
            <a:ahLst/>
            <a:cxnLst>
              <a:cxn ang="0">
                <a:pos x="T0" y="T1"/>
              </a:cxn>
              <a:cxn ang="0">
                <a:pos x="T2" y="T3"/>
              </a:cxn>
              <a:cxn ang="0">
                <a:pos x="T4" y="T5"/>
              </a:cxn>
              <a:cxn ang="0">
                <a:pos x="T6" y="T7"/>
              </a:cxn>
              <a:cxn ang="0">
                <a:pos x="T8" y="T9"/>
              </a:cxn>
            </a:cxnLst>
            <a:rect l="0" t="0" r="r" b="b"/>
            <a:pathLst>
              <a:path w="18" h="15">
                <a:moveTo>
                  <a:pt x="9" y="0"/>
                </a:moveTo>
                <a:lnTo>
                  <a:pt x="18" y="6"/>
                </a:lnTo>
                <a:lnTo>
                  <a:pt x="11" y="15"/>
                </a:lnTo>
                <a:lnTo>
                  <a:pt x="0" y="9"/>
                </a:lnTo>
                <a:lnTo>
                  <a:pt x="9" y="0"/>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6" name="Freeform 118"/>
          <p:cNvSpPr>
            <a:spLocks/>
          </p:cNvSpPr>
          <p:nvPr/>
        </p:nvSpPr>
        <p:spPr bwMode="auto">
          <a:xfrm>
            <a:off x="6648450" y="4008438"/>
            <a:ext cx="33338" cy="22225"/>
          </a:xfrm>
          <a:custGeom>
            <a:avLst/>
            <a:gdLst>
              <a:gd name="T0" fmla="*/ 0 w 21"/>
              <a:gd name="T1" fmla="*/ 3 h 14"/>
              <a:gd name="T2" fmla="*/ 21 w 21"/>
              <a:gd name="T3" fmla="*/ 0 h 14"/>
              <a:gd name="T4" fmla="*/ 18 w 21"/>
              <a:gd name="T5" fmla="*/ 12 h 14"/>
              <a:gd name="T6" fmla="*/ 4 w 21"/>
              <a:gd name="T7" fmla="*/ 14 h 14"/>
              <a:gd name="T8" fmla="*/ 0 w 21"/>
              <a:gd name="T9" fmla="*/ 3 h 14"/>
            </a:gdLst>
            <a:ahLst/>
            <a:cxnLst>
              <a:cxn ang="0">
                <a:pos x="T0" y="T1"/>
              </a:cxn>
              <a:cxn ang="0">
                <a:pos x="T2" y="T3"/>
              </a:cxn>
              <a:cxn ang="0">
                <a:pos x="T4" y="T5"/>
              </a:cxn>
              <a:cxn ang="0">
                <a:pos x="T6" y="T7"/>
              </a:cxn>
              <a:cxn ang="0">
                <a:pos x="T8" y="T9"/>
              </a:cxn>
            </a:cxnLst>
            <a:rect l="0" t="0" r="r" b="b"/>
            <a:pathLst>
              <a:path w="21" h="14">
                <a:moveTo>
                  <a:pt x="0" y="3"/>
                </a:moveTo>
                <a:lnTo>
                  <a:pt x="21" y="0"/>
                </a:lnTo>
                <a:lnTo>
                  <a:pt x="18" y="12"/>
                </a:lnTo>
                <a:lnTo>
                  <a:pt x="4" y="14"/>
                </a:lnTo>
                <a:lnTo>
                  <a:pt x="0" y="3"/>
                </a:lnTo>
                <a:close/>
              </a:path>
            </a:pathLst>
          </a:custGeom>
          <a:solidFill>
            <a:srgbClr val="FF000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7" name="Rectangle 119"/>
          <p:cNvSpPr>
            <a:spLocks noChangeArrowheads="1"/>
          </p:cNvSpPr>
          <p:nvPr/>
        </p:nvSpPr>
        <p:spPr bwMode="auto">
          <a:xfrm>
            <a:off x="9175750" y="2022475"/>
            <a:ext cx="69850" cy="61913"/>
          </a:xfrm>
          <a:prstGeom prst="rect">
            <a:avLst/>
          </a:prstGeom>
          <a:solidFill>
            <a:srgbClr val="FF99CC"/>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8" name="Rectangle 120"/>
          <p:cNvSpPr>
            <a:spLocks noChangeArrowheads="1"/>
          </p:cNvSpPr>
          <p:nvPr/>
        </p:nvSpPr>
        <p:spPr bwMode="auto">
          <a:xfrm>
            <a:off x="9204325" y="5695950"/>
            <a:ext cx="85725" cy="76200"/>
          </a:xfrm>
          <a:prstGeom prst="rect">
            <a:avLst/>
          </a:prstGeom>
          <a:solidFill>
            <a:srgbClr val="FF00FF"/>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9" name="Rectangle 121"/>
          <p:cNvSpPr>
            <a:spLocks noChangeArrowheads="1"/>
          </p:cNvSpPr>
          <p:nvPr/>
        </p:nvSpPr>
        <p:spPr bwMode="auto">
          <a:xfrm>
            <a:off x="6016625" y="3378200"/>
            <a:ext cx="134938" cy="120650"/>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0" name="Rectangle 122"/>
          <p:cNvSpPr>
            <a:spLocks noChangeArrowheads="1"/>
          </p:cNvSpPr>
          <p:nvPr/>
        </p:nvSpPr>
        <p:spPr bwMode="auto">
          <a:xfrm>
            <a:off x="6864350" y="2860675"/>
            <a:ext cx="131763" cy="117475"/>
          </a:xfrm>
          <a:prstGeom prst="rect">
            <a:avLst/>
          </a:prstGeom>
          <a:solidFill>
            <a:srgbClr val="0000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1" name="Oval 123"/>
          <p:cNvSpPr>
            <a:spLocks noChangeArrowheads="1"/>
          </p:cNvSpPr>
          <p:nvPr/>
        </p:nvSpPr>
        <p:spPr bwMode="auto">
          <a:xfrm>
            <a:off x="7899400" y="1741488"/>
            <a:ext cx="76200" cy="762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2" name="Oval 124"/>
          <p:cNvSpPr>
            <a:spLocks noChangeArrowheads="1"/>
          </p:cNvSpPr>
          <p:nvPr/>
        </p:nvSpPr>
        <p:spPr bwMode="auto">
          <a:xfrm>
            <a:off x="5942013" y="2857500"/>
            <a:ext cx="76200" cy="762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3" name="AutoShape 125"/>
          <p:cNvSpPr>
            <a:spLocks noChangeArrowheads="1"/>
          </p:cNvSpPr>
          <p:nvPr/>
        </p:nvSpPr>
        <p:spPr bwMode="auto">
          <a:xfrm>
            <a:off x="8305800" y="51228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4" name="AutoShape 126"/>
          <p:cNvSpPr>
            <a:spLocks noChangeArrowheads="1"/>
          </p:cNvSpPr>
          <p:nvPr/>
        </p:nvSpPr>
        <p:spPr bwMode="auto">
          <a:xfrm>
            <a:off x="8072438" y="51466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5" name="Line 127"/>
          <p:cNvSpPr>
            <a:spLocks noChangeShapeType="1"/>
          </p:cNvSpPr>
          <p:nvPr/>
        </p:nvSpPr>
        <p:spPr bwMode="auto">
          <a:xfrm>
            <a:off x="6853238" y="4467225"/>
            <a:ext cx="271462" cy="3175"/>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6" name="Freeform 128"/>
          <p:cNvSpPr>
            <a:spLocks/>
          </p:cNvSpPr>
          <p:nvPr/>
        </p:nvSpPr>
        <p:spPr bwMode="auto">
          <a:xfrm>
            <a:off x="7885113" y="1911350"/>
            <a:ext cx="293687" cy="107950"/>
          </a:xfrm>
          <a:custGeom>
            <a:avLst/>
            <a:gdLst>
              <a:gd name="T0" fmla="*/ 9 w 185"/>
              <a:gd name="T1" fmla="*/ 16 h 68"/>
              <a:gd name="T2" fmla="*/ 58 w 185"/>
              <a:gd name="T3" fmla="*/ 7 h 68"/>
              <a:gd name="T4" fmla="*/ 174 w 185"/>
              <a:gd name="T5" fmla="*/ 59 h 68"/>
              <a:gd name="T6" fmla="*/ 124 w 185"/>
              <a:gd name="T7" fmla="*/ 62 h 68"/>
              <a:gd name="T8" fmla="*/ 51 w 185"/>
              <a:gd name="T9" fmla="*/ 35 h 68"/>
              <a:gd name="T10" fmla="*/ 0 w 185"/>
              <a:gd name="T11" fmla="*/ 26 h 68"/>
              <a:gd name="T12" fmla="*/ 9 w 185"/>
              <a:gd name="T13" fmla="*/ 16 h 68"/>
            </a:gdLst>
            <a:ahLst/>
            <a:cxnLst>
              <a:cxn ang="0">
                <a:pos x="T0" y="T1"/>
              </a:cxn>
              <a:cxn ang="0">
                <a:pos x="T2" y="T3"/>
              </a:cxn>
              <a:cxn ang="0">
                <a:pos x="T4" y="T5"/>
              </a:cxn>
              <a:cxn ang="0">
                <a:pos x="T6" y="T7"/>
              </a:cxn>
              <a:cxn ang="0">
                <a:pos x="T8" y="T9"/>
              </a:cxn>
              <a:cxn ang="0">
                <a:pos x="T10" y="T11"/>
              </a:cxn>
              <a:cxn ang="0">
                <a:pos x="T12" y="T13"/>
              </a:cxn>
            </a:cxnLst>
            <a:rect l="0" t="0" r="r" b="b"/>
            <a:pathLst>
              <a:path w="185" h="68">
                <a:moveTo>
                  <a:pt x="9" y="16"/>
                </a:moveTo>
                <a:cubicBezTo>
                  <a:pt x="19" y="13"/>
                  <a:pt x="31" y="0"/>
                  <a:pt x="58" y="7"/>
                </a:cubicBezTo>
                <a:cubicBezTo>
                  <a:pt x="85" y="14"/>
                  <a:pt x="163" y="50"/>
                  <a:pt x="174" y="59"/>
                </a:cubicBezTo>
                <a:cubicBezTo>
                  <a:pt x="185" y="68"/>
                  <a:pt x="144" y="66"/>
                  <a:pt x="124" y="62"/>
                </a:cubicBezTo>
                <a:cubicBezTo>
                  <a:pt x="104" y="58"/>
                  <a:pt x="72" y="41"/>
                  <a:pt x="51" y="35"/>
                </a:cubicBezTo>
                <a:cubicBezTo>
                  <a:pt x="30" y="29"/>
                  <a:pt x="7" y="29"/>
                  <a:pt x="0" y="26"/>
                </a:cubicBezTo>
                <a:lnTo>
                  <a:pt x="9" y="16"/>
                </a:lnTo>
                <a:close/>
              </a:path>
            </a:pathLst>
          </a:custGeom>
          <a:solidFill>
            <a:srgbClr val="FF000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7" name="Freeform 129"/>
          <p:cNvSpPr>
            <a:spLocks/>
          </p:cNvSpPr>
          <p:nvPr/>
        </p:nvSpPr>
        <p:spPr bwMode="auto">
          <a:xfrm>
            <a:off x="8340725" y="2071688"/>
            <a:ext cx="76200" cy="36512"/>
          </a:xfrm>
          <a:custGeom>
            <a:avLst/>
            <a:gdLst>
              <a:gd name="T0" fmla="*/ 4 w 48"/>
              <a:gd name="T1" fmla="*/ 3 h 23"/>
              <a:gd name="T2" fmla="*/ 46 w 48"/>
              <a:gd name="T3" fmla="*/ 6 h 23"/>
              <a:gd name="T4" fmla="*/ 20 w 48"/>
              <a:gd name="T5" fmla="*/ 23 h 23"/>
              <a:gd name="T6" fmla="*/ 4 w 48"/>
              <a:gd name="T7" fmla="*/ 3 h 23"/>
            </a:gdLst>
            <a:ahLst/>
            <a:cxnLst>
              <a:cxn ang="0">
                <a:pos x="T0" y="T1"/>
              </a:cxn>
              <a:cxn ang="0">
                <a:pos x="T2" y="T3"/>
              </a:cxn>
              <a:cxn ang="0">
                <a:pos x="T4" y="T5"/>
              </a:cxn>
              <a:cxn ang="0">
                <a:pos x="T6" y="T7"/>
              </a:cxn>
            </a:cxnLst>
            <a:rect l="0" t="0" r="r" b="b"/>
            <a:pathLst>
              <a:path w="48" h="23">
                <a:moveTo>
                  <a:pt x="4" y="3"/>
                </a:moveTo>
                <a:cubicBezTo>
                  <a:pt x="8" y="0"/>
                  <a:pt x="43" y="3"/>
                  <a:pt x="46" y="6"/>
                </a:cubicBezTo>
                <a:cubicBezTo>
                  <a:pt x="48" y="9"/>
                  <a:pt x="27" y="23"/>
                  <a:pt x="20" y="23"/>
                </a:cubicBezTo>
                <a:cubicBezTo>
                  <a:pt x="13" y="23"/>
                  <a:pt x="0" y="6"/>
                  <a:pt x="4" y="3"/>
                </a:cubicBezTo>
                <a:close/>
              </a:path>
            </a:pathLst>
          </a:custGeom>
          <a:solidFill>
            <a:srgbClr val="FF000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8" name="Freeform 130"/>
          <p:cNvSpPr>
            <a:spLocks/>
          </p:cNvSpPr>
          <p:nvPr/>
        </p:nvSpPr>
        <p:spPr bwMode="auto">
          <a:xfrm>
            <a:off x="3836988" y="2017713"/>
            <a:ext cx="190500" cy="371475"/>
          </a:xfrm>
          <a:custGeom>
            <a:avLst/>
            <a:gdLst>
              <a:gd name="T0" fmla="*/ 30 w 120"/>
              <a:gd name="T1" fmla="*/ 3 h 234"/>
              <a:gd name="T2" fmla="*/ 57 w 120"/>
              <a:gd name="T3" fmla="*/ 18 h 234"/>
              <a:gd name="T4" fmla="*/ 79 w 120"/>
              <a:gd name="T5" fmla="*/ 94 h 234"/>
              <a:gd name="T6" fmla="*/ 102 w 120"/>
              <a:gd name="T7" fmla="*/ 148 h 234"/>
              <a:gd name="T8" fmla="*/ 117 w 120"/>
              <a:gd name="T9" fmla="*/ 213 h 234"/>
              <a:gd name="T10" fmla="*/ 85 w 120"/>
              <a:gd name="T11" fmla="*/ 232 h 234"/>
              <a:gd name="T12" fmla="*/ 31 w 120"/>
              <a:gd name="T13" fmla="*/ 202 h 234"/>
              <a:gd name="T14" fmla="*/ 42 w 120"/>
              <a:gd name="T15" fmla="*/ 166 h 234"/>
              <a:gd name="T16" fmla="*/ 28 w 120"/>
              <a:gd name="T17" fmla="*/ 138 h 234"/>
              <a:gd name="T18" fmla="*/ 3 w 120"/>
              <a:gd name="T19" fmla="*/ 90 h 234"/>
              <a:gd name="T20" fmla="*/ 7 w 120"/>
              <a:gd name="T21" fmla="*/ 45 h 234"/>
              <a:gd name="T22" fmla="*/ 28 w 120"/>
              <a:gd name="T23" fmla="*/ 34 h 234"/>
              <a:gd name="T24" fmla="*/ 30 w 120"/>
              <a:gd name="T25" fmla="*/ 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 h="234">
                <a:moveTo>
                  <a:pt x="30" y="3"/>
                </a:moveTo>
                <a:cubicBezTo>
                  <a:pt x="35" y="0"/>
                  <a:pt x="49" y="3"/>
                  <a:pt x="57" y="18"/>
                </a:cubicBezTo>
                <a:cubicBezTo>
                  <a:pt x="65" y="33"/>
                  <a:pt x="71" y="72"/>
                  <a:pt x="79" y="94"/>
                </a:cubicBezTo>
                <a:lnTo>
                  <a:pt x="102" y="148"/>
                </a:lnTo>
                <a:cubicBezTo>
                  <a:pt x="108" y="168"/>
                  <a:pt x="120" y="199"/>
                  <a:pt x="117" y="213"/>
                </a:cubicBezTo>
                <a:cubicBezTo>
                  <a:pt x="114" y="227"/>
                  <a:pt x="99" y="234"/>
                  <a:pt x="85" y="232"/>
                </a:cubicBezTo>
                <a:cubicBezTo>
                  <a:pt x="71" y="230"/>
                  <a:pt x="38" y="213"/>
                  <a:pt x="31" y="202"/>
                </a:cubicBezTo>
                <a:cubicBezTo>
                  <a:pt x="24" y="191"/>
                  <a:pt x="43" y="177"/>
                  <a:pt x="42" y="166"/>
                </a:cubicBezTo>
                <a:cubicBezTo>
                  <a:pt x="41" y="155"/>
                  <a:pt x="35" y="151"/>
                  <a:pt x="28" y="138"/>
                </a:cubicBezTo>
                <a:cubicBezTo>
                  <a:pt x="21" y="125"/>
                  <a:pt x="6" y="105"/>
                  <a:pt x="3" y="90"/>
                </a:cubicBezTo>
                <a:cubicBezTo>
                  <a:pt x="0" y="75"/>
                  <a:pt x="3" y="54"/>
                  <a:pt x="7" y="45"/>
                </a:cubicBezTo>
                <a:cubicBezTo>
                  <a:pt x="11" y="36"/>
                  <a:pt x="24" y="41"/>
                  <a:pt x="28" y="34"/>
                </a:cubicBezTo>
                <a:cubicBezTo>
                  <a:pt x="32" y="27"/>
                  <a:pt x="30" y="9"/>
                  <a:pt x="30" y="3"/>
                </a:cubicBezTo>
                <a:close/>
              </a:path>
            </a:pathLst>
          </a:custGeom>
          <a:solidFill>
            <a:srgbClr val="FF000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9" name="Oval 131"/>
          <p:cNvSpPr>
            <a:spLocks noChangeArrowheads="1"/>
          </p:cNvSpPr>
          <p:nvPr/>
        </p:nvSpPr>
        <p:spPr bwMode="auto">
          <a:xfrm>
            <a:off x="8097838" y="1990725"/>
            <a:ext cx="76200" cy="762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0" name="Freeform 132"/>
          <p:cNvSpPr>
            <a:spLocks/>
          </p:cNvSpPr>
          <p:nvPr/>
        </p:nvSpPr>
        <p:spPr bwMode="auto">
          <a:xfrm>
            <a:off x="8340725" y="2071688"/>
            <a:ext cx="76200" cy="36512"/>
          </a:xfrm>
          <a:custGeom>
            <a:avLst/>
            <a:gdLst>
              <a:gd name="T0" fmla="*/ 4 w 48"/>
              <a:gd name="T1" fmla="*/ 3 h 23"/>
              <a:gd name="T2" fmla="*/ 46 w 48"/>
              <a:gd name="T3" fmla="*/ 6 h 23"/>
              <a:gd name="T4" fmla="*/ 20 w 48"/>
              <a:gd name="T5" fmla="*/ 23 h 23"/>
              <a:gd name="T6" fmla="*/ 4 w 48"/>
              <a:gd name="T7" fmla="*/ 3 h 23"/>
            </a:gdLst>
            <a:ahLst/>
            <a:cxnLst>
              <a:cxn ang="0">
                <a:pos x="T0" y="T1"/>
              </a:cxn>
              <a:cxn ang="0">
                <a:pos x="T2" y="T3"/>
              </a:cxn>
              <a:cxn ang="0">
                <a:pos x="T4" y="T5"/>
              </a:cxn>
              <a:cxn ang="0">
                <a:pos x="T6" y="T7"/>
              </a:cxn>
            </a:cxnLst>
            <a:rect l="0" t="0" r="r" b="b"/>
            <a:pathLst>
              <a:path w="48" h="23">
                <a:moveTo>
                  <a:pt x="4" y="3"/>
                </a:moveTo>
                <a:cubicBezTo>
                  <a:pt x="8" y="0"/>
                  <a:pt x="43" y="3"/>
                  <a:pt x="46" y="6"/>
                </a:cubicBezTo>
                <a:cubicBezTo>
                  <a:pt x="48" y="9"/>
                  <a:pt x="27" y="23"/>
                  <a:pt x="20" y="23"/>
                </a:cubicBezTo>
                <a:cubicBezTo>
                  <a:pt x="13" y="23"/>
                  <a:pt x="0" y="6"/>
                  <a:pt x="4" y="3"/>
                </a:cubicBezTo>
                <a:close/>
              </a:path>
            </a:pathLst>
          </a:custGeom>
          <a:solidFill>
            <a:srgbClr val="00008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1" name="Freeform 133"/>
          <p:cNvSpPr>
            <a:spLocks/>
          </p:cNvSpPr>
          <p:nvPr/>
        </p:nvSpPr>
        <p:spPr bwMode="auto">
          <a:xfrm>
            <a:off x="4248150" y="2214563"/>
            <a:ext cx="30163" cy="44450"/>
          </a:xfrm>
          <a:custGeom>
            <a:avLst/>
            <a:gdLst>
              <a:gd name="T0" fmla="*/ 0 w 19"/>
              <a:gd name="T1" fmla="*/ 6 h 28"/>
              <a:gd name="T2" fmla="*/ 15 w 19"/>
              <a:gd name="T3" fmla="*/ 2 h 28"/>
              <a:gd name="T4" fmla="*/ 17 w 19"/>
              <a:gd name="T5" fmla="*/ 18 h 28"/>
              <a:gd name="T6" fmla="*/ 5 w 19"/>
              <a:gd name="T7" fmla="*/ 26 h 28"/>
              <a:gd name="T8" fmla="*/ 0 w 19"/>
              <a:gd name="T9" fmla="*/ 6 h 28"/>
            </a:gdLst>
            <a:ahLst/>
            <a:cxnLst>
              <a:cxn ang="0">
                <a:pos x="T0" y="T1"/>
              </a:cxn>
              <a:cxn ang="0">
                <a:pos x="T2" y="T3"/>
              </a:cxn>
              <a:cxn ang="0">
                <a:pos x="T4" y="T5"/>
              </a:cxn>
              <a:cxn ang="0">
                <a:pos x="T6" y="T7"/>
              </a:cxn>
              <a:cxn ang="0">
                <a:pos x="T8" y="T9"/>
              </a:cxn>
            </a:cxnLst>
            <a:rect l="0" t="0" r="r" b="b"/>
            <a:pathLst>
              <a:path w="19" h="28">
                <a:moveTo>
                  <a:pt x="0" y="6"/>
                </a:moveTo>
                <a:cubicBezTo>
                  <a:pt x="1" y="1"/>
                  <a:pt x="12" y="0"/>
                  <a:pt x="15" y="2"/>
                </a:cubicBezTo>
                <a:cubicBezTo>
                  <a:pt x="18" y="4"/>
                  <a:pt x="19" y="14"/>
                  <a:pt x="17" y="18"/>
                </a:cubicBezTo>
                <a:cubicBezTo>
                  <a:pt x="15" y="22"/>
                  <a:pt x="8" y="28"/>
                  <a:pt x="5" y="26"/>
                </a:cubicBezTo>
                <a:cubicBezTo>
                  <a:pt x="2" y="24"/>
                  <a:pt x="1" y="10"/>
                  <a:pt x="0" y="6"/>
                </a:cubicBezTo>
                <a:close/>
              </a:path>
            </a:pathLst>
          </a:custGeom>
          <a:solidFill>
            <a:srgbClr val="00008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2" name="Freeform 134"/>
          <p:cNvSpPr>
            <a:spLocks/>
          </p:cNvSpPr>
          <p:nvPr/>
        </p:nvSpPr>
        <p:spPr bwMode="auto">
          <a:xfrm>
            <a:off x="3833813" y="2019300"/>
            <a:ext cx="190500" cy="371475"/>
          </a:xfrm>
          <a:custGeom>
            <a:avLst/>
            <a:gdLst>
              <a:gd name="T0" fmla="*/ 30 w 120"/>
              <a:gd name="T1" fmla="*/ 3 h 234"/>
              <a:gd name="T2" fmla="*/ 57 w 120"/>
              <a:gd name="T3" fmla="*/ 18 h 234"/>
              <a:gd name="T4" fmla="*/ 79 w 120"/>
              <a:gd name="T5" fmla="*/ 94 h 234"/>
              <a:gd name="T6" fmla="*/ 102 w 120"/>
              <a:gd name="T7" fmla="*/ 148 h 234"/>
              <a:gd name="T8" fmla="*/ 117 w 120"/>
              <a:gd name="T9" fmla="*/ 213 h 234"/>
              <a:gd name="T10" fmla="*/ 85 w 120"/>
              <a:gd name="T11" fmla="*/ 232 h 234"/>
              <a:gd name="T12" fmla="*/ 31 w 120"/>
              <a:gd name="T13" fmla="*/ 202 h 234"/>
              <a:gd name="T14" fmla="*/ 42 w 120"/>
              <a:gd name="T15" fmla="*/ 166 h 234"/>
              <a:gd name="T16" fmla="*/ 28 w 120"/>
              <a:gd name="T17" fmla="*/ 138 h 234"/>
              <a:gd name="T18" fmla="*/ 3 w 120"/>
              <a:gd name="T19" fmla="*/ 90 h 234"/>
              <a:gd name="T20" fmla="*/ 7 w 120"/>
              <a:gd name="T21" fmla="*/ 45 h 234"/>
              <a:gd name="T22" fmla="*/ 28 w 120"/>
              <a:gd name="T23" fmla="*/ 34 h 234"/>
              <a:gd name="T24" fmla="*/ 30 w 120"/>
              <a:gd name="T25" fmla="*/ 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 h="234">
                <a:moveTo>
                  <a:pt x="30" y="3"/>
                </a:moveTo>
                <a:cubicBezTo>
                  <a:pt x="35" y="0"/>
                  <a:pt x="49" y="3"/>
                  <a:pt x="57" y="18"/>
                </a:cubicBezTo>
                <a:cubicBezTo>
                  <a:pt x="65" y="33"/>
                  <a:pt x="71" y="72"/>
                  <a:pt x="79" y="94"/>
                </a:cubicBezTo>
                <a:lnTo>
                  <a:pt x="102" y="148"/>
                </a:lnTo>
                <a:cubicBezTo>
                  <a:pt x="108" y="168"/>
                  <a:pt x="120" y="199"/>
                  <a:pt x="117" y="213"/>
                </a:cubicBezTo>
                <a:cubicBezTo>
                  <a:pt x="114" y="227"/>
                  <a:pt x="99" y="234"/>
                  <a:pt x="85" y="232"/>
                </a:cubicBezTo>
                <a:cubicBezTo>
                  <a:pt x="71" y="230"/>
                  <a:pt x="38" y="213"/>
                  <a:pt x="31" y="202"/>
                </a:cubicBezTo>
                <a:cubicBezTo>
                  <a:pt x="24" y="191"/>
                  <a:pt x="43" y="177"/>
                  <a:pt x="42" y="166"/>
                </a:cubicBezTo>
                <a:cubicBezTo>
                  <a:pt x="41" y="155"/>
                  <a:pt x="35" y="151"/>
                  <a:pt x="28" y="138"/>
                </a:cubicBezTo>
                <a:cubicBezTo>
                  <a:pt x="21" y="125"/>
                  <a:pt x="6" y="105"/>
                  <a:pt x="3" y="90"/>
                </a:cubicBezTo>
                <a:cubicBezTo>
                  <a:pt x="0" y="75"/>
                  <a:pt x="3" y="54"/>
                  <a:pt x="7" y="45"/>
                </a:cubicBezTo>
                <a:cubicBezTo>
                  <a:pt x="11" y="36"/>
                  <a:pt x="24" y="41"/>
                  <a:pt x="28" y="34"/>
                </a:cubicBezTo>
                <a:cubicBezTo>
                  <a:pt x="32" y="27"/>
                  <a:pt x="30" y="9"/>
                  <a:pt x="30" y="3"/>
                </a:cubicBezTo>
                <a:close/>
              </a:path>
            </a:pathLst>
          </a:custGeom>
          <a:solidFill>
            <a:schemeClr val="accent2">
              <a:alpha val="30000"/>
            </a:scheme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3" name="Oval 135"/>
          <p:cNvSpPr>
            <a:spLocks noChangeArrowheads="1"/>
          </p:cNvSpPr>
          <p:nvPr/>
        </p:nvSpPr>
        <p:spPr bwMode="auto">
          <a:xfrm>
            <a:off x="3940175" y="1954213"/>
            <a:ext cx="504825" cy="179387"/>
          </a:xfrm>
          <a:prstGeom prst="ellipse">
            <a:avLst/>
          </a:prstGeom>
          <a:noFill/>
          <a:ln w="158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4" name="Oval 136"/>
          <p:cNvSpPr>
            <a:spLocks noChangeArrowheads="1"/>
          </p:cNvSpPr>
          <p:nvPr/>
        </p:nvSpPr>
        <p:spPr bwMode="auto">
          <a:xfrm>
            <a:off x="4178300" y="2165350"/>
            <a:ext cx="504825" cy="179388"/>
          </a:xfrm>
          <a:prstGeom prst="ellipse">
            <a:avLst/>
          </a:prstGeom>
          <a:noFill/>
          <a:ln w="158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85" name="Oval 137"/>
          <p:cNvSpPr>
            <a:spLocks noChangeArrowheads="1"/>
          </p:cNvSpPr>
          <p:nvPr/>
        </p:nvSpPr>
        <p:spPr bwMode="auto">
          <a:xfrm>
            <a:off x="8226425" y="1878013"/>
            <a:ext cx="660400" cy="179387"/>
          </a:xfrm>
          <a:prstGeom prst="ellipse">
            <a:avLst/>
          </a:prstGeom>
          <a:noFill/>
          <a:ln w="158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8.33333E-7 1.48148E-6 L 0.00295 0.0243 L 0.01406 0.04051 " pathEditMode="relative" rAng="0" ptsTypes="AAA">
                                      <p:cBhvr>
                                        <p:cTn id="6" dur="2000" fill="hold"/>
                                        <p:tgtEl>
                                          <p:spTgt spid="2085"/>
                                        </p:tgtEl>
                                        <p:attrNameLst>
                                          <p:attrName>ppt_x</p:attrName>
                                          <p:attrName>ppt_y</p:attrName>
                                        </p:attrNameLst>
                                      </p:cBhvr>
                                      <p:rCtr x="694" y="2014"/>
                                    </p:animMotion>
                                  </p:childTnLst>
                                  <p:subTnLst>
                                    <p:audio>
                                      <p:cMediaNode>
                                        <p:cTn display="0" masterRel="sameClick">
                                          <p:stCondLst>
                                            <p:cond evt="begin" delay="0">
                                              <p:tn val="5"/>
                                            </p:cond>
                                          </p:stCondLst>
                                          <p:endCondLst>
                                            <p:cond evt="onStopAudio" delay="0">
                                              <p:tgtEl>
                                                <p:sldTgt/>
                                              </p:tgtEl>
                                            </p:cond>
                                          </p:endCondLst>
                                        </p:cTn>
                                        <p:tgtEl>
                                          <p:sndTgt r:embed="rId3" name="shiphorn.wav"/>
                                        </p:tgtEl>
                                      </p:cMediaNode>
                                    </p:audio>
                                  </p:subTnLst>
                                </p:cTn>
                              </p:par>
                            </p:childTnLst>
                          </p:cTn>
                        </p:par>
                        <p:par>
                          <p:cTn id="7" fill="hold" nodeType="afterGroup">
                            <p:stCondLst>
                              <p:cond delay="2000"/>
                            </p:stCondLst>
                            <p:childTnLst>
                              <p:par>
                                <p:cTn id="8" presetID="9" presetClass="exit" presetSubtype="0" fill="hold" grpId="1" nodeType="afterEffect">
                                  <p:stCondLst>
                                    <p:cond delay="0"/>
                                  </p:stCondLst>
                                  <p:childTnLst>
                                    <p:animEffect transition="out" filter="dissolve">
                                      <p:cBhvr>
                                        <p:cTn id="9" dur="500"/>
                                        <p:tgtEl>
                                          <p:spTgt spid="2085"/>
                                        </p:tgtEl>
                                      </p:cBhvr>
                                    </p:animEffect>
                                    <p:set>
                                      <p:cBhvr>
                                        <p:cTn id="10" dur="1" fill="hold">
                                          <p:stCondLst>
                                            <p:cond delay="499"/>
                                          </p:stCondLst>
                                        </p:cTn>
                                        <p:tgtEl>
                                          <p:spTgt spid="2085"/>
                                        </p:tgtEl>
                                        <p:attrNameLst>
                                          <p:attrName>style.visibility</p:attrName>
                                        </p:attrNameLst>
                                      </p:cBhvr>
                                      <p:to>
                                        <p:strVal val="hidden"/>
                                      </p:to>
                                    </p:set>
                                  </p:childTnLst>
                                </p:cTn>
                              </p:par>
                              <p:par>
                                <p:cTn id="11" presetID="0" presetClass="path" presetSubtype="0" accel="50000" decel="50000" fill="hold" grpId="0" nodeType="withEffect">
                                  <p:stCondLst>
                                    <p:cond delay="0"/>
                                  </p:stCondLst>
                                  <p:childTnLst>
                                    <p:animMotion origin="layout" path="M -0.00034 0.0007 L 0.00643 0.14445 C 0.01216 0.20093 0.01406 0.30301 0.03455 0.33959 C 0.05504 0.37616 0.10955 0.3588 0.12934 0.36389 " pathEditMode="relative" rAng="0" ptsTypes="AaaA">
                                      <p:cBhvr>
                                        <p:cTn id="12" dur="2000" fill="hold"/>
                                        <p:tgtEl>
                                          <p:spTgt spid="2084"/>
                                        </p:tgtEl>
                                        <p:attrNameLst>
                                          <p:attrName>ppt_x</p:attrName>
                                          <p:attrName>ppt_y</p:attrName>
                                        </p:attrNameLst>
                                      </p:cBhvr>
                                      <p:rCtr x="6476" y="18773"/>
                                    </p:animMotion>
                                  </p:childTnLst>
                                  <p:subTnLst>
                                    <p:audio>
                                      <p:cMediaNode>
                                        <p:cTn display="0" masterRel="sameClick">
                                          <p:stCondLst>
                                            <p:cond evt="begin" delay="0">
                                              <p:tn val="11"/>
                                            </p:cond>
                                          </p:stCondLst>
                                          <p:endCondLst>
                                            <p:cond evt="onStopAudio" delay="0">
                                              <p:tgtEl>
                                                <p:sldTgt/>
                                              </p:tgtEl>
                                            </p:cond>
                                          </p:endCondLst>
                                        </p:cTn>
                                        <p:tgtEl>
                                          <p:sndTgt r:embed="rId3" name="shiphorn.wav"/>
                                        </p:tgtEl>
                                      </p:cMediaNode>
                                    </p:audio>
                                  </p:subTnLst>
                                </p:cTn>
                              </p:par>
                            </p:childTnLst>
                          </p:cTn>
                        </p:par>
                        <p:par>
                          <p:cTn id="13" fill="hold" nodeType="afterGroup">
                            <p:stCondLst>
                              <p:cond delay="4000"/>
                            </p:stCondLst>
                            <p:childTnLst>
                              <p:par>
                                <p:cTn id="14" presetID="1" presetClass="entr" presetSubtype="0" fill="hold" grpId="0" nodeType="afterEffect">
                                  <p:stCondLst>
                                    <p:cond delay="0"/>
                                  </p:stCondLst>
                                  <p:childTnLst>
                                    <p:set>
                                      <p:cBhvr>
                                        <p:cTn id="15" dur="1" fill="hold">
                                          <p:stCondLst>
                                            <p:cond delay="0"/>
                                          </p:stCondLst>
                                        </p:cTn>
                                        <p:tgtEl>
                                          <p:spTgt spid="2087"/>
                                        </p:tgtEl>
                                        <p:attrNameLst>
                                          <p:attrName>style.visibility</p:attrName>
                                        </p:attrNameLst>
                                      </p:cBhvr>
                                      <p:to>
                                        <p:strVal val="visible"/>
                                      </p:to>
                                    </p:set>
                                  </p:childTnLst>
                                  <p:subTnLst>
                                    <p:audio>
                                      <p:cMediaNode>
                                        <p:cTn display="0" masterRel="sameClick">
                                          <p:stCondLst>
                                            <p:cond evt="begin" delay="0">
                                              <p:tn val="14"/>
                                            </p:cond>
                                          </p:stCondLst>
                                          <p:endCondLst>
                                            <p:cond evt="onStopAudio" delay="0">
                                              <p:tgtEl>
                                                <p:sldTgt/>
                                              </p:tgtEl>
                                            </p:cond>
                                          </p:endCondLst>
                                        </p:cTn>
                                        <p:tgtEl>
                                          <p:sndTgt r:embed="rId4" name="explode.wav"/>
                                        </p:tgtEl>
                                      </p:cMediaNode>
                                    </p:audio>
                                  </p:subTnLst>
                                </p:cTn>
                              </p:par>
                              <p:par>
                                <p:cTn id="16" presetID="3" presetClass="exit" presetSubtype="10" fill="hold" grpId="1" nodeType="withEffect">
                                  <p:stCondLst>
                                    <p:cond delay="0"/>
                                  </p:stCondLst>
                                  <p:childTnLst>
                                    <p:animEffect transition="out" filter="blinds(horizontal)">
                                      <p:cBhvr>
                                        <p:cTn id="17" dur="500"/>
                                        <p:tgtEl>
                                          <p:spTgt spid="2087"/>
                                        </p:tgtEl>
                                      </p:cBhvr>
                                    </p:animEffect>
                                    <p:set>
                                      <p:cBhvr>
                                        <p:cTn id="18" dur="1" fill="hold">
                                          <p:stCondLst>
                                            <p:cond delay="499"/>
                                          </p:stCondLst>
                                        </p:cTn>
                                        <p:tgtEl>
                                          <p:spTgt spid="2087"/>
                                        </p:tgtEl>
                                        <p:attrNameLst>
                                          <p:attrName>style.visibility</p:attrName>
                                        </p:attrNameLst>
                                      </p:cBhvr>
                                      <p:to>
                                        <p:strVal val="hidden"/>
                                      </p:to>
                                    </p:set>
                                  </p:childTnLst>
                                </p:cTn>
                              </p:par>
                            </p:childTnLst>
                          </p:cTn>
                        </p:par>
                        <p:par>
                          <p:cTn id="19" fill="hold" nodeType="afterGroup">
                            <p:stCondLst>
                              <p:cond delay="4500"/>
                            </p:stCondLst>
                            <p:childTnLst>
                              <p:par>
                                <p:cTn id="20" presetID="12" presetClass="exit" presetSubtype="4" fill="hold" grpId="0" nodeType="afterEffect">
                                  <p:stCondLst>
                                    <p:cond delay="0"/>
                                  </p:stCondLst>
                                  <p:childTnLst>
                                    <p:animEffect transition="out" filter="slide(fromBottom)">
                                      <p:cBhvr>
                                        <p:cTn id="21" dur="2000"/>
                                        <p:tgtEl>
                                          <p:spTgt spid="2086"/>
                                        </p:tgtEl>
                                      </p:cBhvr>
                                    </p:animEffect>
                                    <p:set>
                                      <p:cBhvr>
                                        <p:cTn id="22" dur="1" fill="hold">
                                          <p:stCondLst>
                                            <p:cond delay="1999"/>
                                          </p:stCondLst>
                                        </p:cTn>
                                        <p:tgtEl>
                                          <p:spTgt spid="2086"/>
                                        </p:tgtEl>
                                        <p:attrNameLst>
                                          <p:attrName>style.visibility</p:attrName>
                                        </p:attrNameLst>
                                      </p:cBhvr>
                                      <p:to>
                                        <p:strVal val="hidden"/>
                                      </p:to>
                                    </p:set>
                                  </p:childTnLst>
                                  <p:subTnLst>
                                    <p:audio>
                                      <p:cMediaNode>
                                        <p:cTn display="0" masterRel="sameClick">
                                          <p:stCondLst>
                                            <p:cond evt="begin" delay="0">
                                              <p:tn val="20"/>
                                            </p:cond>
                                          </p:stCondLst>
                                          <p:endCondLst>
                                            <p:cond evt="onStopAudio" delay="0">
                                              <p:tgtEl>
                                                <p:sldTgt/>
                                              </p:tgtEl>
                                            </p:cond>
                                          </p:endCondLst>
                                        </p:cTn>
                                        <p:tgtEl>
                                          <p:sndTgt r:embed="rId5" name="push.wav"/>
                                        </p:tgtEl>
                                      </p:cMediaNode>
                                    </p:audio>
                                  </p:subTnLst>
                                </p:cTn>
                              </p:par>
                              <p:par>
                                <p:cTn id="23" presetID="9" presetClass="entr" presetSubtype="0" fill="hold" grpId="0" nodeType="withEffect">
                                  <p:stCondLst>
                                    <p:cond delay="0"/>
                                  </p:stCondLst>
                                  <p:childTnLst>
                                    <p:set>
                                      <p:cBhvr>
                                        <p:cTn id="24" dur="1" fill="hold">
                                          <p:stCondLst>
                                            <p:cond delay="0"/>
                                          </p:stCondLst>
                                        </p:cTn>
                                        <p:tgtEl>
                                          <p:spTgt spid="2088"/>
                                        </p:tgtEl>
                                        <p:attrNameLst>
                                          <p:attrName>style.visibility</p:attrName>
                                        </p:attrNameLst>
                                      </p:cBhvr>
                                      <p:to>
                                        <p:strVal val="visible"/>
                                      </p:to>
                                    </p:set>
                                    <p:animEffect transition="in" filter="dissolve">
                                      <p:cBhvr>
                                        <p:cTn id="25" dur="2000"/>
                                        <p:tgtEl>
                                          <p:spTgt spid="2088"/>
                                        </p:tgtEl>
                                      </p:cBhvr>
                                    </p:animEffect>
                                  </p:childTnLst>
                                </p:cTn>
                              </p:par>
                            </p:childTnLst>
                          </p:cTn>
                        </p:par>
                        <p:par>
                          <p:cTn id="26" fill="hold" nodeType="afterGroup">
                            <p:stCondLst>
                              <p:cond delay="6500"/>
                            </p:stCondLst>
                            <p:childTnLst>
                              <p:par>
                                <p:cTn id="27" presetID="21" presetClass="entr" presetSubtype="1" fill="hold" grpId="0" nodeType="afterEffect">
                                  <p:stCondLst>
                                    <p:cond delay="0"/>
                                  </p:stCondLst>
                                  <p:childTnLst>
                                    <p:set>
                                      <p:cBhvr>
                                        <p:cTn id="28" dur="1" fill="hold">
                                          <p:stCondLst>
                                            <p:cond delay="0"/>
                                          </p:stCondLst>
                                        </p:cTn>
                                        <p:tgtEl>
                                          <p:spTgt spid="2090"/>
                                        </p:tgtEl>
                                        <p:attrNameLst>
                                          <p:attrName>style.visibility</p:attrName>
                                        </p:attrNameLst>
                                      </p:cBhvr>
                                      <p:to>
                                        <p:strVal val="visible"/>
                                      </p:to>
                                    </p:set>
                                    <p:animEffect transition="in" filter="wheel(1)">
                                      <p:cBhvr>
                                        <p:cTn id="29" dur="2000"/>
                                        <p:tgtEl>
                                          <p:spTgt spid="209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0" presetClass="path" presetSubtype="0" accel="50000" decel="50000" fill="hold" grpId="0" nodeType="clickEffect">
                                  <p:stCondLst>
                                    <p:cond delay="0"/>
                                  </p:stCondLst>
                                  <p:childTnLst>
                                    <p:animMotion origin="layout" path="M -0.00086 0.00023 L 0.11302 0.06968 L 0.34219 0.23634 " pathEditMode="relative" ptsTypes="AAA">
                                      <p:cBhvr>
                                        <p:cTn id="33" dur="2000" fill="hold"/>
                                        <p:tgtEl>
                                          <p:spTgt spid="2169"/>
                                        </p:tgtEl>
                                        <p:attrNameLst>
                                          <p:attrName>ppt_x</p:attrName>
                                          <p:attrName>ppt_y</p:attrName>
                                        </p:attrNameLst>
                                      </p:cBhvr>
                                    </p:animMotion>
                                  </p:childTnLst>
                                  <p:subTnLst>
                                    <p:audio>
                                      <p:cMediaNode>
                                        <p:cTn display="0" masterRel="sameClick">
                                          <p:stCondLst>
                                            <p:cond evt="begin" delay="0">
                                              <p:tn val="32"/>
                                            </p:cond>
                                          </p:stCondLst>
                                          <p:endCondLst>
                                            <p:cond evt="onStopAudio" delay="0">
                                              <p:tgtEl>
                                                <p:sldTgt/>
                                              </p:tgtEl>
                                            </p:cond>
                                          </p:endCondLst>
                                        </p:cTn>
                                        <p:tgtEl>
                                          <p:sndTgt r:embed="rId3" name="shiphorn.wav"/>
                                        </p:tgtEl>
                                      </p:cMediaNode>
                                    </p:audio>
                                  </p:subTnLst>
                                </p:cTn>
                              </p:par>
                            </p:childTnLst>
                          </p:cTn>
                        </p:par>
                        <p:par>
                          <p:cTn id="34" fill="hold" nodeType="afterGroup">
                            <p:stCondLst>
                              <p:cond delay="2000"/>
                            </p:stCondLst>
                            <p:childTnLst>
                              <p:par>
                                <p:cTn id="35" presetID="9" presetClass="entr" presetSubtype="0" fill="hold" grpId="0" nodeType="afterEffect">
                                  <p:stCondLst>
                                    <p:cond delay="0"/>
                                  </p:stCondLst>
                                  <p:childTnLst>
                                    <p:set>
                                      <p:cBhvr>
                                        <p:cTn id="36" dur="1" fill="hold">
                                          <p:stCondLst>
                                            <p:cond delay="0"/>
                                          </p:stCondLst>
                                        </p:cTn>
                                        <p:tgtEl>
                                          <p:spTgt spid="2141"/>
                                        </p:tgtEl>
                                        <p:attrNameLst>
                                          <p:attrName>style.visibility</p:attrName>
                                        </p:attrNameLst>
                                      </p:cBhvr>
                                      <p:to>
                                        <p:strVal val="visible"/>
                                      </p:to>
                                    </p:set>
                                    <p:animEffect transition="in" filter="dissolve">
                                      <p:cBhvr>
                                        <p:cTn id="37" dur="500"/>
                                        <p:tgtEl>
                                          <p:spTgt spid="2141"/>
                                        </p:tgtEl>
                                      </p:cBhvr>
                                    </p:animEffect>
                                  </p:childTnLst>
                                </p:cTn>
                              </p:par>
                            </p:childTnLst>
                          </p:cTn>
                        </p:par>
                        <p:par>
                          <p:cTn id="38" fill="hold" nodeType="afterGroup">
                            <p:stCondLst>
                              <p:cond delay="2500"/>
                            </p:stCondLst>
                            <p:childTnLst>
                              <p:par>
                                <p:cTn id="39" presetID="0" presetClass="path" presetSubtype="0" accel="50000" decel="50000" fill="hold" grpId="1" nodeType="afterEffect">
                                  <p:stCondLst>
                                    <p:cond delay="0"/>
                                  </p:stCondLst>
                                  <p:childTnLst>
                                    <p:animMotion origin="layout" path="M -0.00018 0.00092 L 0.01684 0.00763 L 0.02639 0.01689 " pathEditMode="relative" rAng="0" ptsTypes="AAA">
                                      <p:cBhvr>
                                        <p:cTn id="40" dur="2000" fill="hold"/>
                                        <p:tgtEl>
                                          <p:spTgt spid="2141"/>
                                        </p:tgtEl>
                                        <p:attrNameLst>
                                          <p:attrName>ppt_x</p:attrName>
                                          <p:attrName>ppt_y</p:attrName>
                                        </p:attrNameLst>
                                      </p:cBhvr>
                                      <p:rCtr x="1319" y="787"/>
                                    </p:animMotion>
                                  </p:childTnLst>
                                  <p:subTnLst>
                                    <p:audio>
                                      <p:cMediaNode>
                                        <p:cTn display="0" masterRel="sameClick">
                                          <p:stCondLst>
                                            <p:cond evt="begin" delay="0">
                                              <p:tn val="39"/>
                                            </p:cond>
                                          </p:stCondLst>
                                          <p:endCondLst>
                                            <p:cond evt="onStopAudio" delay="0">
                                              <p:tgtEl>
                                                <p:sldTgt/>
                                              </p:tgtEl>
                                            </p:cond>
                                          </p:endCondLst>
                                        </p:cTn>
                                        <p:tgtEl>
                                          <p:sndTgt r:embed="rId3" name="shiphorn.wav"/>
                                        </p:tgtEl>
                                      </p:cMediaNode>
                                    </p:audio>
                                  </p:subTnLst>
                                </p:cTn>
                              </p:par>
                            </p:childTnLst>
                          </p:cTn>
                        </p:par>
                      </p:childTnLst>
                    </p:cTn>
                  </p:par>
                  <p:par>
                    <p:cTn id="41" fill="hold" nodeType="clickPar">
                      <p:stCondLst>
                        <p:cond delay="indefinite"/>
                      </p:stCondLst>
                      <p:childTnLst>
                        <p:par>
                          <p:cTn id="42" fill="hold" nodeType="withGroup">
                            <p:stCondLst>
                              <p:cond delay="0"/>
                            </p:stCondLst>
                            <p:childTnLst>
                              <p:par>
                                <p:cTn id="43" presetID="0" presetClass="path" presetSubtype="0" accel="50000" decel="50000" fill="hold" grpId="0" nodeType="clickEffect">
                                  <p:stCondLst>
                                    <p:cond delay="0"/>
                                  </p:stCondLst>
                                  <p:childTnLst>
                                    <p:animMotion origin="layout" path="M -1.66667E-6 4.44444E-6 L -0.06423 0.01388 L -0.08646 0.02708 " pathEditMode="relative" ptsTypes="AAA">
                                      <p:cBhvr>
                                        <p:cTn id="44" dur="2000" fill="hold"/>
                                        <p:tgtEl>
                                          <p:spTgt spid="2167"/>
                                        </p:tgtEl>
                                        <p:attrNameLst>
                                          <p:attrName>ppt_x</p:attrName>
                                          <p:attrName>ppt_y</p:attrName>
                                        </p:attrNameLst>
                                      </p:cBhvr>
                                    </p:animMotion>
                                  </p:childTnLst>
                                  <p:subTnLst>
                                    <p:audio>
                                      <p:cMediaNode>
                                        <p:cTn display="0" masterRel="sameClick">
                                          <p:stCondLst>
                                            <p:cond evt="begin" delay="0">
                                              <p:tn val="43"/>
                                            </p:cond>
                                          </p:stCondLst>
                                          <p:endCondLst>
                                            <p:cond evt="onStopAudio" delay="0">
                                              <p:tgtEl>
                                                <p:sldTgt/>
                                              </p:tgtEl>
                                            </p:cond>
                                          </p:endCondLst>
                                        </p:cTn>
                                        <p:tgtEl>
                                          <p:sndTgt r:embed="rId3" name="shiphorn.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0" presetClass="path" presetSubtype="0" accel="50000" decel="50000" fill="hold" grpId="2" nodeType="clickEffect">
                                  <p:stCondLst>
                                    <p:cond delay="0"/>
                                  </p:stCondLst>
                                  <p:childTnLst>
                                    <p:animMotion origin="layout" path="M 0.02673 0.01689 L 0.01857 0.00555 L 2.22222E-6 -0.00024 " pathEditMode="relative" rAng="0" ptsTypes="AAA">
                                      <p:cBhvr>
                                        <p:cTn id="48" dur="2000" fill="hold"/>
                                        <p:tgtEl>
                                          <p:spTgt spid="2141"/>
                                        </p:tgtEl>
                                        <p:attrNameLst>
                                          <p:attrName>ppt_x</p:attrName>
                                          <p:attrName>ppt_y</p:attrName>
                                        </p:attrNameLst>
                                      </p:cBhvr>
                                      <p:rCtr x="-1337" y="-856"/>
                                    </p:animMotion>
                                  </p:childTnLst>
                                  <p:subTnLst>
                                    <p:audio>
                                      <p:cMediaNode>
                                        <p:cTn display="0" masterRel="sameClick">
                                          <p:stCondLst>
                                            <p:cond evt="begin" delay="0">
                                              <p:tn val="47"/>
                                            </p:cond>
                                          </p:stCondLst>
                                          <p:endCondLst>
                                            <p:cond evt="onStopAudio" delay="0">
                                              <p:tgtEl>
                                                <p:sldTgt/>
                                              </p:tgtEl>
                                            </p:cond>
                                          </p:endCondLst>
                                        </p:cTn>
                                        <p:tgtEl>
                                          <p:sndTgt r:embed="rId3" name="shiphorn.wav"/>
                                        </p:tgtEl>
                                      </p:cMediaNode>
                                    </p:audio>
                                  </p:subTnLst>
                                </p:cTn>
                              </p:par>
                            </p:childTnLst>
                          </p:cTn>
                        </p:par>
                        <p:par>
                          <p:cTn id="49" fill="hold" nodeType="afterGroup">
                            <p:stCondLst>
                              <p:cond delay="2000"/>
                            </p:stCondLst>
                            <p:childTnLst>
                              <p:par>
                                <p:cTn id="50" presetID="9" presetClass="exit" presetSubtype="0" fill="hold" grpId="3" nodeType="afterEffect">
                                  <p:stCondLst>
                                    <p:cond delay="0"/>
                                  </p:stCondLst>
                                  <p:childTnLst>
                                    <p:animEffect transition="out" filter="dissolve">
                                      <p:cBhvr>
                                        <p:cTn id="51" dur="500"/>
                                        <p:tgtEl>
                                          <p:spTgt spid="2141"/>
                                        </p:tgtEl>
                                      </p:cBhvr>
                                    </p:animEffect>
                                    <p:set>
                                      <p:cBhvr>
                                        <p:cTn id="52" dur="1" fill="hold">
                                          <p:stCondLst>
                                            <p:cond delay="499"/>
                                          </p:stCondLst>
                                        </p:cTn>
                                        <p:tgtEl>
                                          <p:spTgt spid="2141"/>
                                        </p:tgtEl>
                                        <p:attrNameLst>
                                          <p:attrName>style.visibility</p:attrName>
                                        </p:attrNameLst>
                                      </p:cBhvr>
                                      <p:to>
                                        <p:strVal val="hidden"/>
                                      </p:to>
                                    </p:set>
                                  </p:childTnLst>
                                </p:cTn>
                              </p:par>
                              <p:par>
                                <p:cTn id="53" presetID="0" presetClass="path" presetSubtype="0" accel="50000" decel="50000" fill="hold" grpId="1" nodeType="withEffect">
                                  <p:stCondLst>
                                    <p:cond delay="0"/>
                                  </p:stCondLst>
                                  <p:childTnLst>
                                    <p:animMotion origin="layout" path="M 0.34219 0.23634 C 0.34149 0.23495 0.33958 0.23287 0.33958 0.23287 L 0.27812 0.17732 L 0.08646 0.0412 L 4.44444E-6 -0.00046 " pathEditMode="relative" ptsTypes="fAAAA">
                                      <p:cBhvr>
                                        <p:cTn id="54" dur="2000" fill="hold"/>
                                        <p:tgtEl>
                                          <p:spTgt spid="2169"/>
                                        </p:tgtEl>
                                        <p:attrNameLst>
                                          <p:attrName>ppt_x</p:attrName>
                                          <p:attrName>ppt_y</p:attrName>
                                        </p:attrNameLst>
                                      </p:cBhvr>
                                    </p:animMotion>
                                  </p:childTnLst>
                                  <p:subTnLst>
                                    <p:audio>
                                      <p:cMediaNode>
                                        <p:cTn display="0" masterRel="sameClick">
                                          <p:stCondLst>
                                            <p:cond evt="begin" delay="0">
                                              <p:tn val="53"/>
                                            </p:cond>
                                          </p:stCondLst>
                                          <p:endCondLst>
                                            <p:cond evt="onStopAudio" delay="0">
                                              <p:tgtEl>
                                                <p:sldTgt/>
                                              </p:tgtEl>
                                            </p:cond>
                                          </p:endCondLst>
                                        </p:cTn>
                                        <p:tgtEl>
                                          <p:sndTgt r:embed="rId3" name="shiphorn.wav"/>
                                        </p:tgtEl>
                                      </p:cMediaNode>
                                    </p:audio>
                                  </p:subTnLst>
                                </p:cTn>
                              </p:par>
                              <p:par>
                                <p:cTn id="55" presetID="0" presetClass="path" presetSubtype="0" accel="50000" decel="50000" fill="hold" grpId="0" nodeType="withEffect">
                                  <p:stCondLst>
                                    <p:cond delay="0"/>
                                  </p:stCondLst>
                                  <p:childTnLst>
                                    <p:animMotion origin="layout" path="M 0.0007 0.00208 L 0.00122 0.02153 L -0.00243 0.05417 L -0.01076 0.05833 " pathEditMode="relative" rAng="0" ptsTypes="AAAA">
                                      <p:cBhvr>
                                        <p:cTn id="56" dur="2000" fill="hold"/>
                                        <p:tgtEl>
                                          <p:spTgt spid="2140"/>
                                        </p:tgtEl>
                                        <p:attrNameLst>
                                          <p:attrName>ppt_x</p:attrName>
                                          <p:attrName>ppt_y</p:attrName>
                                        </p:attrNameLst>
                                      </p:cBhvr>
                                      <p:rCtr x="-556" y="2801"/>
                                    </p:animMotion>
                                  </p:childTnLst>
                                  <p:subTnLst>
                                    <p:audio>
                                      <p:cMediaNode>
                                        <p:cTn display="0" masterRel="sameClick">
                                          <p:stCondLst>
                                            <p:cond evt="begin" delay="0">
                                              <p:tn val="55"/>
                                            </p:cond>
                                          </p:stCondLst>
                                          <p:endCondLst>
                                            <p:cond evt="onStopAudio" delay="0">
                                              <p:tgtEl>
                                                <p:sldTgt/>
                                              </p:tgtEl>
                                            </p:cond>
                                          </p:endCondLst>
                                        </p:cTn>
                                        <p:tgtEl>
                                          <p:sndTgt r:embed="rId3" name="shiphorn.wav"/>
                                        </p:tgtEl>
                                      </p:cMediaNode>
                                    </p:audio>
                                  </p:subTnLst>
                                </p:cTn>
                              </p:par>
                            </p:childTnLst>
                          </p:cTn>
                        </p:par>
                        <p:par>
                          <p:cTn id="57" fill="hold" nodeType="afterGroup">
                            <p:stCondLst>
                              <p:cond delay="4000"/>
                            </p:stCondLst>
                            <p:childTnLst>
                              <p:par>
                                <p:cTn id="58" presetID="9" presetClass="exit" presetSubtype="0" fill="hold" grpId="1" nodeType="afterEffect">
                                  <p:stCondLst>
                                    <p:cond delay="0"/>
                                  </p:stCondLst>
                                  <p:childTnLst>
                                    <p:animEffect transition="out" filter="dissolve">
                                      <p:cBhvr>
                                        <p:cTn id="59" dur="500"/>
                                        <p:tgtEl>
                                          <p:spTgt spid="2140"/>
                                        </p:tgtEl>
                                      </p:cBhvr>
                                    </p:animEffect>
                                    <p:set>
                                      <p:cBhvr>
                                        <p:cTn id="60" dur="1" fill="hold">
                                          <p:stCondLst>
                                            <p:cond delay="499"/>
                                          </p:stCondLst>
                                        </p:cTn>
                                        <p:tgtEl>
                                          <p:spTgt spid="2140"/>
                                        </p:tgtEl>
                                        <p:attrNameLst>
                                          <p:attrName>style.visibility</p:attrName>
                                        </p:attrNameLst>
                                      </p:cBhvr>
                                      <p:to>
                                        <p:strVal val="hidden"/>
                                      </p:to>
                                    </p:set>
                                  </p:childTnLst>
                                </p:cTn>
                              </p:par>
                              <p:par>
                                <p:cTn id="61" presetID="22" presetClass="entr" presetSubtype="1" fill="hold" grpId="0" nodeType="withEffect">
                                  <p:stCondLst>
                                    <p:cond delay="0"/>
                                  </p:stCondLst>
                                  <p:childTnLst>
                                    <p:set>
                                      <p:cBhvr>
                                        <p:cTn id="62" dur="1" fill="hold">
                                          <p:stCondLst>
                                            <p:cond delay="0"/>
                                          </p:stCondLst>
                                        </p:cTn>
                                        <p:tgtEl>
                                          <p:spTgt spid="2170"/>
                                        </p:tgtEl>
                                        <p:attrNameLst>
                                          <p:attrName>style.visibility</p:attrName>
                                        </p:attrNameLst>
                                      </p:cBhvr>
                                      <p:to>
                                        <p:strVal val="visible"/>
                                      </p:to>
                                    </p:set>
                                    <p:animEffect transition="in" filter="wipe(up)">
                                      <p:cBhvr>
                                        <p:cTn id="63" dur="500"/>
                                        <p:tgtEl>
                                          <p:spTgt spid="2170"/>
                                        </p:tgtEl>
                                      </p:cBhvr>
                                    </p:animEffect>
                                  </p:childTnLst>
                                </p:cTn>
                              </p:par>
                            </p:childTnLst>
                          </p:cTn>
                        </p:par>
                        <p:par>
                          <p:cTn id="64" fill="hold" nodeType="afterGroup">
                            <p:stCondLst>
                              <p:cond delay="4500"/>
                            </p:stCondLst>
                            <p:childTnLst>
                              <p:par>
                                <p:cTn id="65" presetID="0" presetClass="path" presetSubtype="0" accel="50000" decel="50000" fill="hold" grpId="1" nodeType="afterEffect">
                                  <p:stCondLst>
                                    <p:cond delay="0"/>
                                  </p:stCondLst>
                                  <p:childTnLst>
                                    <p:animMotion origin="layout" path="M 0.00018 0.00139 L -0.00347 0.0257 C -0.00746 0.03588 -0.01198 0.05533 -0.0243 0.0625 C -0.03663 0.06968 -0.06684 0.0676 -0.07795 0.06875 " pathEditMode="relative" rAng="0" ptsTypes="AaaA">
                                      <p:cBhvr>
                                        <p:cTn id="66" dur="500" fill="hold"/>
                                        <p:tgtEl>
                                          <p:spTgt spid="2170"/>
                                        </p:tgtEl>
                                        <p:attrNameLst>
                                          <p:attrName>ppt_x</p:attrName>
                                          <p:attrName>ppt_y</p:attrName>
                                        </p:attrNameLst>
                                      </p:cBhvr>
                                      <p:rCtr x="-3906" y="3403"/>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0" presetClass="path" presetSubtype="0" accel="50000" decel="50000" fill="hold" grpId="1" nodeType="clickEffect">
                                  <p:stCondLst>
                                    <p:cond delay="0"/>
                                  </p:stCondLst>
                                  <p:childTnLst>
                                    <p:animMotion origin="layout" path="M -0.08611 0.02638 L -0.1151 0.01111 L -0.12048 -0.00579 " pathEditMode="relative" rAng="0" ptsTypes="AAA">
                                      <p:cBhvr>
                                        <p:cTn id="70" dur="2000" fill="hold"/>
                                        <p:tgtEl>
                                          <p:spTgt spid="2167"/>
                                        </p:tgtEl>
                                        <p:attrNameLst>
                                          <p:attrName>ppt_x</p:attrName>
                                          <p:attrName>ppt_y</p:attrName>
                                        </p:attrNameLst>
                                      </p:cBhvr>
                                      <p:rCtr x="-1719" y="-1620"/>
                                    </p:animMotion>
                                  </p:childTnLst>
                                  <p:subTnLst>
                                    <p:audio>
                                      <p:cMediaNode>
                                        <p:cTn display="0" masterRel="sameClick">
                                          <p:stCondLst>
                                            <p:cond evt="begin" delay="0">
                                              <p:tn val="69"/>
                                            </p:cond>
                                          </p:stCondLst>
                                          <p:endCondLst>
                                            <p:cond evt="onStopAudio" delay="0">
                                              <p:tgtEl>
                                                <p:sldTgt/>
                                              </p:tgtEl>
                                            </p:cond>
                                          </p:endCondLst>
                                        </p:cTn>
                                        <p:tgtEl>
                                          <p:sndTgt r:embed="rId3" name="shiphorn.wav"/>
                                        </p:tgtEl>
                                      </p:cMediaNode>
                                    </p:audio>
                                  </p:subTnLst>
                                </p:cTn>
                              </p:par>
                            </p:childTnLst>
                          </p:cTn>
                        </p:par>
                        <p:par>
                          <p:cTn id="71" fill="hold" nodeType="afterGroup">
                            <p:stCondLst>
                              <p:cond delay="2000"/>
                            </p:stCondLst>
                            <p:childTnLst>
                              <p:par>
                                <p:cTn id="72" presetID="9" presetClass="exit" presetSubtype="0" fill="hold" grpId="2" nodeType="afterEffect">
                                  <p:stCondLst>
                                    <p:cond delay="0"/>
                                  </p:stCondLst>
                                  <p:childTnLst>
                                    <p:animEffect transition="out" filter="dissolve">
                                      <p:cBhvr>
                                        <p:cTn id="73" dur="500"/>
                                        <p:tgtEl>
                                          <p:spTgt spid="2167"/>
                                        </p:tgtEl>
                                      </p:cBhvr>
                                    </p:animEffect>
                                    <p:set>
                                      <p:cBhvr>
                                        <p:cTn id="74" dur="1" fill="hold">
                                          <p:stCondLst>
                                            <p:cond delay="499"/>
                                          </p:stCondLst>
                                        </p:cTn>
                                        <p:tgtEl>
                                          <p:spTgt spid="2167"/>
                                        </p:tgtEl>
                                        <p:attrNameLst>
                                          <p:attrName>style.visibility</p:attrName>
                                        </p:attrNameLst>
                                      </p:cBhvr>
                                      <p:to>
                                        <p:strVal val="hidden"/>
                                      </p:to>
                                    </p:set>
                                  </p:childTnLst>
                                </p:cTn>
                              </p:par>
                              <p:par>
                                <p:cTn id="75" presetID="0" presetClass="path" presetSubtype="0" accel="50000" decel="50000" fill="hold" grpId="0" nodeType="withEffect">
                                  <p:stCondLst>
                                    <p:cond delay="0"/>
                                  </p:stCondLst>
                                  <p:childTnLst>
                                    <p:animMotion origin="layout" path="M 0.00035 0.00046 L -0.03715 -0.02106 L -0.08923 -0.05116 L -0.10086 -0.06898 " pathEditMode="relative" rAng="0" ptsTypes="AAAA">
                                      <p:cBhvr>
                                        <p:cTn id="76" dur="2000" fill="hold"/>
                                        <p:tgtEl>
                                          <p:spTgt spid="2168"/>
                                        </p:tgtEl>
                                        <p:attrNameLst>
                                          <p:attrName>ppt_x</p:attrName>
                                          <p:attrName>ppt_y</p:attrName>
                                        </p:attrNameLst>
                                      </p:cBhvr>
                                      <p:rCtr x="-5069" y="-3472"/>
                                    </p:animMotion>
                                  </p:childTnLst>
                                </p:cTn>
                              </p:par>
                            </p:childTnLst>
                          </p:cTn>
                        </p:par>
                      </p:childTnLst>
                    </p:cTn>
                  </p:par>
                  <p:par>
                    <p:cTn id="77" fill="hold" nodeType="clickPar">
                      <p:stCondLst>
                        <p:cond delay="indefinite"/>
                      </p:stCondLst>
                      <p:childTnLst>
                        <p:par>
                          <p:cTn id="78" fill="hold" nodeType="withGroup">
                            <p:stCondLst>
                              <p:cond delay="0"/>
                            </p:stCondLst>
                            <p:childTnLst>
                              <p:par>
                                <p:cTn id="79" presetID="0" presetClass="path" presetSubtype="0" accel="50000" decel="50000" fill="hold" grpId="2" nodeType="clickEffect">
                                  <p:stCondLst>
                                    <p:cond delay="0"/>
                                  </p:stCondLst>
                                  <p:childTnLst>
                                    <p:animMotion origin="layout" path="M 3.61111E-6 -0.00046 L 0.01961 0.04861 L 0.01128 0.07385 " pathEditMode="relative" ptsTypes="AAA">
                                      <p:cBhvr>
                                        <p:cTn id="80" dur="2000" fill="hold"/>
                                        <p:tgtEl>
                                          <p:spTgt spid="2169"/>
                                        </p:tgtEl>
                                        <p:attrNameLst>
                                          <p:attrName>ppt_x</p:attrName>
                                          <p:attrName>ppt_y</p:attrName>
                                        </p:attrNameLst>
                                      </p:cBhvr>
                                    </p:animMotion>
                                  </p:childTnLst>
                                </p:cTn>
                              </p:par>
                              <p:par>
                                <p:cTn id="81" presetID="0" presetClass="path" presetSubtype="0" accel="50000" decel="50000" fill="hold" grpId="2" nodeType="withEffect">
                                  <p:stCondLst>
                                    <p:cond delay="0"/>
                                  </p:stCondLst>
                                  <p:childTnLst>
                                    <p:animMotion origin="layout" path="M -0.07812 0.06945 L -0.11562 0.08773 L -0.22812 0.19005 C -0.24549 0.21945 -0.22604 0.24884 -0.21979 0.26435 C -0.21354 0.27986 -0.21007 0.28125 -0.19097 0.28357 L -0.10486 0.27847 C -0.08003 0.2706 -0.05486 0.24491 -0.04167 0.23611 " pathEditMode="relative" rAng="0" ptsTypes="AAaaAaA">
                                      <p:cBhvr>
                                        <p:cTn id="82" dur="2000" fill="hold"/>
                                        <p:tgtEl>
                                          <p:spTgt spid="2170"/>
                                        </p:tgtEl>
                                        <p:attrNameLst>
                                          <p:attrName>ppt_x</p:attrName>
                                          <p:attrName>ppt_y</p:attrName>
                                        </p:attrNameLst>
                                      </p:cBhvr>
                                      <p:rCtr x="-6545" y="10694"/>
                                    </p:animMotion>
                                  </p:childTnLst>
                                  <p:subTnLst>
                                    <p:audio>
                                      <p:cMediaNode>
                                        <p:cTn display="0" masterRel="sameClick">
                                          <p:stCondLst>
                                            <p:cond evt="begin" delay="0">
                                              <p:tn val="81"/>
                                            </p:cond>
                                          </p:stCondLst>
                                          <p:endCondLst>
                                            <p:cond evt="onStopAudio" delay="0">
                                              <p:tgtEl>
                                                <p:sldTgt/>
                                              </p:tgtEl>
                                            </p:cond>
                                          </p:endCondLst>
                                        </p:cTn>
                                        <p:tgtEl>
                                          <p:sndTgt r:embed="rId3" name="shiphorn.wav"/>
                                        </p:tgtEl>
                                      </p:cMediaNode>
                                    </p:audio>
                                  </p:subTnLst>
                                </p:cTn>
                              </p:par>
                            </p:childTnLst>
                          </p:cTn>
                        </p:par>
                        <p:par>
                          <p:cTn id="83" fill="hold" nodeType="afterGroup">
                            <p:stCondLst>
                              <p:cond delay="2000"/>
                            </p:stCondLst>
                            <p:childTnLst>
                              <p:par>
                                <p:cTn id="84" presetID="0" presetClass="path" presetSubtype="0" accel="50000" decel="50000" fill="hold" grpId="3" nodeType="afterEffect">
                                  <p:stCondLst>
                                    <p:cond delay="0"/>
                                  </p:stCondLst>
                                  <p:childTnLst>
                                    <p:animMotion origin="layout" path="M -0.04167 0.23611 L -0.01493 0.30741 L 0.05347 0.36158 L 0.14635 0.3632 " pathEditMode="relative" rAng="0" ptsTypes="AAAA">
                                      <p:cBhvr>
                                        <p:cTn id="85" dur="2000" fill="hold"/>
                                        <p:tgtEl>
                                          <p:spTgt spid="2170"/>
                                        </p:tgtEl>
                                        <p:attrNameLst>
                                          <p:attrName>ppt_x</p:attrName>
                                          <p:attrName>ppt_y</p:attrName>
                                        </p:attrNameLst>
                                      </p:cBhvr>
                                      <p:rCtr x="9392" y="6343"/>
                                    </p:animMotion>
                                  </p:childTnLst>
                                </p:cTn>
                              </p:par>
                              <p:par>
                                <p:cTn id="86" presetID="0" presetClass="path" presetSubtype="0" accel="50000" decel="50000" fill="hold" grpId="3" nodeType="withEffect">
                                  <p:stCondLst>
                                    <p:cond delay="0"/>
                                  </p:stCondLst>
                                  <p:childTnLst>
                                    <p:animMotion origin="layout" path="M 0.01128 0.07384 C 0.01996 0.07338 0.02882 0.05671 0.06337 0.07107 C 0.09792 0.08542 0.17535 0.13009 0.2191 0.16065 C 0.26285 0.19121 0.31128 0.23449 0.32587 0.25394 C 0.34045 0.27338 0.3191 0.27269 0.3066 0.27755 C 0.2941 0.28241 0.26198 0.28195 0.25035 0.2831 " pathEditMode="relative" rAng="0" ptsTypes="aaaaaa">
                                      <p:cBhvr>
                                        <p:cTn id="87" dur="2000" fill="hold"/>
                                        <p:tgtEl>
                                          <p:spTgt spid="2169"/>
                                        </p:tgtEl>
                                        <p:attrNameLst>
                                          <p:attrName>ppt_x</p:attrName>
                                          <p:attrName>ppt_y</p:attrName>
                                        </p:attrNameLst>
                                      </p:cBhvr>
                                      <p:rCtr x="16458" y="9606"/>
                                    </p:animMotion>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2171"/>
                                        </p:tgtEl>
                                        <p:attrNameLst>
                                          <p:attrName>style.visibility</p:attrName>
                                        </p:attrNameLst>
                                      </p:cBhvr>
                                      <p:to>
                                        <p:strVal val="visible"/>
                                      </p:to>
                                    </p:set>
                                    <p:animEffect transition="in" filter="dissolve">
                                      <p:cBhvr>
                                        <p:cTn id="92" dur="500"/>
                                        <p:tgtEl>
                                          <p:spTgt spid="2171"/>
                                        </p:tgtEl>
                                      </p:cBhvr>
                                    </p:animEffect>
                                  </p:childTnLst>
                                </p:cTn>
                              </p:par>
                            </p:childTnLst>
                          </p:cTn>
                        </p:par>
                        <p:par>
                          <p:cTn id="93" fill="hold" nodeType="afterGroup">
                            <p:stCondLst>
                              <p:cond delay="500"/>
                            </p:stCondLst>
                            <p:childTnLst>
                              <p:par>
                                <p:cTn id="94" presetID="0" presetClass="path" presetSubtype="0" accel="50000" decel="50000" fill="hold" grpId="1" nodeType="afterEffect">
                                  <p:stCondLst>
                                    <p:cond delay="0"/>
                                  </p:stCondLst>
                                  <p:childTnLst>
                                    <p:animMotion origin="layout" path="M 4.44444E-6 -7.40741E-7 L -0.00087 0.01111 L 0.0085 0.01736 " pathEditMode="relative" rAng="0" ptsTypes="AAA">
                                      <p:cBhvr>
                                        <p:cTn id="95" dur="2000" fill="hold"/>
                                        <p:tgtEl>
                                          <p:spTgt spid="2171"/>
                                        </p:tgtEl>
                                        <p:attrNameLst>
                                          <p:attrName>ppt_x</p:attrName>
                                          <p:attrName>ppt_y</p:attrName>
                                        </p:attrNameLst>
                                      </p:cBhvr>
                                      <p:rCtr x="382" y="856"/>
                                    </p:animMotion>
                                  </p:childTnLst>
                                </p:cTn>
                              </p:par>
                            </p:childTnLst>
                          </p:cTn>
                        </p:par>
                        <p:par>
                          <p:cTn id="96" fill="hold" nodeType="afterGroup">
                            <p:stCondLst>
                              <p:cond delay="2500"/>
                            </p:stCondLst>
                            <p:childTnLst>
                              <p:par>
                                <p:cTn id="97" presetID="9" presetClass="exit" presetSubtype="0" fill="hold" grpId="2" nodeType="afterEffect">
                                  <p:stCondLst>
                                    <p:cond delay="0"/>
                                  </p:stCondLst>
                                  <p:childTnLst>
                                    <p:animEffect transition="out" filter="dissolve">
                                      <p:cBhvr>
                                        <p:cTn id="98" dur="500"/>
                                        <p:tgtEl>
                                          <p:spTgt spid="2171"/>
                                        </p:tgtEl>
                                      </p:cBhvr>
                                    </p:animEffect>
                                    <p:set>
                                      <p:cBhvr>
                                        <p:cTn id="99" dur="1" fill="hold">
                                          <p:stCondLst>
                                            <p:cond delay="499"/>
                                          </p:stCondLst>
                                        </p:cTn>
                                        <p:tgtEl>
                                          <p:spTgt spid="2171"/>
                                        </p:tgtEl>
                                        <p:attrNameLst>
                                          <p:attrName>style.visibility</p:attrName>
                                        </p:attrNameLst>
                                      </p:cBhvr>
                                      <p:to>
                                        <p:strVal val="hidden"/>
                                      </p:to>
                                    </p:set>
                                  </p:childTnLst>
                                </p:cTn>
                              </p:par>
                              <p:par>
                                <p:cTn id="100" presetID="22" presetClass="entr" presetSubtype="1" fill="hold" grpId="0" nodeType="withEffect">
                                  <p:stCondLst>
                                    <p:cond delay="0"/>
                                  </p:stCondLst>
                                  <p:childTnLst>
                                    <p:set>
                                      <p:cBhvr>
                                        <p:cTn id="101" dur="1" fill="hold">
                                          <p:stCondLst>
                                            <p:cond delay="0"/>
                                          </p:stCondLst>
                                        </p:cTn>
                                        <p:tgtEl>
                                          <p:spTgt spid="2172"/>
                                        </p:tgtEl>
                                        <p:attrNameLst>
                                          <p:attrName>style.visibility</p:attrName>
                                        </p:attrNameLst>
                                      </p:cBhvr>
                                      <p:to>
                                        <p:strVal val="visible"/>
                                      </p:to>
                                    </p:set>
                                    <p:animEffect transition="in" filter="wipe(up)">
                                      <p:cBhvr>
                                        <p:cTn id="102" dur="500"/>
                                        <p:tgtEl>
                                          <p:spTgt spid="2172"/>
                                        </p:tgtEl>
                                      </p:cBhvr>
                                    </p:animEffect>
                                  </p:childTnLst>
                                </p:cTn>
                              </p:par>
                            </p:childTnLst>
                          </p:cTn>
                        </p:par>
                        <p:par>
                          <p:cTn id="103" fill="hold" nodeType="afterGroup">
                            <p:stCondLst>
                              <p:cond delay="3000"/>
                            </p:stCondLst>
                            <p:childTnLst>
                              <p:par>
                                <p:cTn id="104" presetID="0" presetClass="path" presetSubtype="0" accel="50000" decel="50000" fill="hold" grpId="1" nodeType="afterEffect">
                                  <p:stCondLst>
                                    <p:cond delay="0"/>
                                  </p:stCondLst>
                                  <p:childTnLst>
                                    <p:animMotion origin="layout" path="M -3.05556E-6 -2.22222E-6 L 0.00122 0.01181 C 0.01511 0.03079 0.02882 0.06482 0.08299 0.11459 C 0.13716 0.16435 0.29306 0.26922 0.32622 0.31111 C 0.35938 0.35301 0.29167 0.36088 0.28195 0.36667 C 0.27223 0.37246 0.27084 0.3507 0.26789 0.34653 " pathEditMode="relative" rAng="0" ptsTypes="AaaaaA">
                                      <p:cBhvr>
                                        <p:cTn id="105" dur="2000" fill="hold"/>
                                        <p:tgtEl>
                                          <p:spTgt spid="2172"/>
                                        </p:tgtEl>
                                        <p:attrNameLst>
                                          <p:attrName>ppt_x</p:attrName>
                                          <p:attrName>ppt_y</p:attrName>
                                        </p:attrNameLst>
                                      </p:cBhvr>
                                      <p:rCtr x="17969" y="18611"/>
                                    </p:animMotion>
                                  </p:childTnLst>
                                </p:cTn>
                              </p:par>
                            </p:childTnLst>
                          </p:cTn>
                        </p:par>
                        <p:par>
                          <p:cTn id="106" fill="hold" nodeType="afterGroup">
                            <p:stCondLst>
                              <p:cond delay="5000"/>
                            </p:stCondLst>
                            <p:childTnLst>
                              <p:par>
                                <p:cTn id="107" presetID="1" presetClass="entr" presetSubtype="0" fill="hold" grpId="0" nodeType="afterEffect">
                                  <p:stCondLst>
                                    <p:cond delay="0"/>
                                  </p:stCondLst>
                                  <p:childTnLst>
                                    <p:set>
                                      <p:cBhvr>
                                        <p:cTn id="108" dur="1" fill="hold">
                                          <p:stCondLst>
                                            <p:cond delay="0"/>
                                          </p:stCondLst>
                                        </p:cTn>
                                        <p:tgtEl>
                                          <p:spTgt spid="2173"/>
                                        </p:tgtEl>
                                        <p:attrNameLst>
                                          <p:attrName>style.visibility</p:attrName>
                                        </p:attrNameLst>
                                      </p:cBhvr>
                                      <p:to>
                                        <p:strVal val="visible"/>
                                      </p:to>
                                    </p:set>
                                  </p:childTnLst>
                                  <p:subTnLst>
                                    <p:audio>
                                      <p:cMediaNode>
                                        <p:cTn display="0" masterRel="sameClick">
                                          <p:stCondLst>
                                            <p:cond evt="begin" delay="0">
                                              <p:tn val="107"/>
                                            </p:cond>
                                          </p:stCondLst>
                                          <p:endCondLst>
                                            <p:cond evt="onStopAudio" delay="0">
                                              <p:tgtEl>
                                                <p:sldTgt/>
                                              </p:tgtEl>
                                            </p:cond>
                                          </p:endCondLst>
                                        </p:cTn>
                                        <p:tgtEl>
                                          <p:sndTgt r:embed="rId4" name="explode.wav"/>
                                        </p:tgtEl>
                                      </p:cMediaNode>
                                    </p:audio>
                                  </p:subTnLst>
                                </p:cTn>
                              </p:par>
                              <p:par>
                                <p:cTn id="109" presetID="3" presetClass="exit" presetSubtype="10" fill="hold" grpId="1" nodeType="withEffect">
                                  <p:stCondLst>
                                    <p:cond delay="0"/>
                                  </p:stCondLst>
                                  <p:childTnLst>
                                    <p:animEffect transition="out" filter="blinds(horizontal)">
                                      <p:cBhvr>
                                        <p:cTn id="110" dur="500"/>
                                        <p:tgtEl>
                                          <p:spTgt spid="2173"/>
                                        </p:tgtEl>
                                      </p:cBhvr>
                                    </p:animEffect>
                                    <p:set>
                                      <p:cBhvr>
                                        <p:cTn id="111" dur="1" fill="hold">
                                          <p:stCondLst>
                                            <p:cond delay="499"/>
                                          </p:stCondLst>
                                        </p:cTn>
                                        <p:tgtEl>
                                          <p:spTgt spid="2173"/>
                                        </p:tgtEl>
                                        <p:attrNameLst>
                                          <p:attrName>style.visibility</p:attrName>
                                        </p:attrNameLst>
                                      </p:cBhvr>
                                      <p:to>
                                        <p:strVal val="hidden"/>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0" presetClass="path" presetSubtype="0" accel="50000" decel="50000" fill="hold" grpId="1" nodeType="clickEffect">
                                  <p:stCondLst>
                                    <p:cond delay="0"/>
                                  </p:stCondLst>
                                  <p:childTnLst>
                                    <p:animMotion origin="layout" path="M -0.10086 -0.06898 L -0.10468 -0.06134 L -0.11284 -0.06134 " pathEditMode="relative" ptsTypes="AAA">
                                      <p:cBhvr>
                                        <p:cTn id="115" dur="2000" fill="hold"/>
                                        <p:tgtEl>
                                          <p:spTgt spid="2168"/>
                                        </p:tgtEl>
                                        <p:attrNameLst>
                                          <p:attrName>ppt_x</p:attrName>
                                          <p:attrName>ppt_y</p:attrName>
                                        </p:attrNameLst>
                                      </p:cBhvr>
                                    </p:animMotion>
                                  </p:childTnLst>
                                  <p:subTnLst>
                                    <p:audio>
                                      <p:cMediaNode>
                                        <p:cTn display="0" masterRel="sameClick">
                                          <p:stCondLst>
                                            <p:cond evt="begin" delay="0">
                                              <p:tn val="114"/>
                                            </p:cond>
                                          </p:stCondLst>
                                          <p:endCondLst>
                                            <p:cond evt="onStopAudio" delay="0">
                                              <p:tgtEl>
                                                <p:sldTgt/>
                                              </p:tgtEl>
                                            </p:cond>
                                          </p:endCondLst>
                                        </p:cTn>
                                        <p:tgtEl>
                                          <p:sndTgt r:embed="rId3" name="shiphorn.wav"/>
                                        </p:tgtEl>
                                      </p:cMediaNode>
                                    </p:audio>
                                  </p:subTnLst>
                                </p:cTn>
                              </p:par>
                            </p:childTnLst>
                          </p:cTn>
                        </p:par>
                        <p:par>
                          <p:cTn id="116" fill="hold" nodeType="afterGroup">
                            <p:stCondLst>
                              <p:cond delay="2000"/>
                            </p:stCondLst>
                            <p:childTnLst>
                              <p:par>
                                <p:cTn id="117" presetID="1" presetClass="entr" presetSubtype="0" fill="hold" grpId="0" nodeType="afterEffect">
                                  <p:stCondLst>
                                    <p:cond delay="0"/>
                                  </p:stCondLst>
                                  <p:childTnLst>
                                    <p:set>
                                      <p:cBhvr>
                                        <p:cTn id="118" dur="1" fill="hold">
                                          <p:stCondLst>
                                            <p:cond delay="0"/>
                                          </p:stCondLst>
                                        </p:cTn>
                                        <p:tgtEl>
                                          <p:spTgt spid="2174"/>
                                        </p:tgtEl>
                                        <p:attrNameLst>
                                          <p:attrName>style.visibility</p:attrName>
                                        </p:attrNameLst>
                                      </p:cBhvr>
                                      <p:to>
                                        <p:strVal val="visible"/>
                                      </p:to>
                                    </p:set>
                                  </p:childTnLst>
                                  <p:subTnLst>
                                    <p:audio>
                                      <p:cMediaNode>
                                        <p:cTn display="0" masterRel="sameClick">
                                          <p:stCondLst>
                                            <p:cond evt="begin" delay="0">
                                              <p:tn val="117"/>
                                            </p:cond>
                                          </p:stCondLst>
                                          <p:endCondLst>
                                            <p:cond evt="onStopAudio" delay="0">
                                              <p:tgtEl>
                                                <p:sldTgt/>
                                              </p:tgtEl>
                                            </p:cond>
                                          </p:endCondLst>
                                        </p:cTn>
                                        <p:tgtEl>
                                          <p:sndTgt r:embed="rId4" name="explode.wav"/>
                                        </p:tgtEl>
                                      </p:cMediaNode>
                                    </p:audio>
                                  </p:subTnLst>
                                </p:cTn>
                              </p:par>
                              <p:par>
                                <p:cTn id="119" presetID="3" presetClass="exit" presetSubtype="10" fill="hold" grpId="1" nodeType="withEffect">
                                  <p:stCondLst>
                                    <p:cond delay="0"/>
                                  </p:stCondLst>
                                  <p:childTnLst>
                                    <p:animEffect transition="out" filter="blinds(horizontal)">
                                      <p:cBhvr>
                                        <p:cTn id="120" dur="500"/>
                                        <p:tgtEl>
                                          <p:spTgt spid="2174"/>
                                        </p:tgtEl>
                                      </p:cBhvr>
                                    </p:animEffect>
                                    <p:set>
                                      <p:cBhvr>
                                        <p:cTn id="121" dur="1" fill="hold">
                                          <p:stCondLst>
                                            <p:cond delay="499"/>
                                          </p:stCondLst>
                                        </p:cTn>
                                        <p:tgtEl>
                                          <p:spTgt spid="2174"/>
                                        </p:tgtEl>
                                        <p:attrNameLst>
                                          <p:attrName>style.visibility</p:attrName>
                                        </p:attrNameLst>
                                      </p:cBhvr>
                                      <p:to>
                                        <p:strVal val="hidden"/>
                                      </p:to>
                                    </p:set>
                                  </p:childTnLst>
                                </p:cTn>
                              </p:par>
                            </p:childTnLst>
                          </p:cTn>
                        </p:par>
                        <p:par>
                          <p:cTn id="122" fill="hold" nodeType="afterGroup">
                            <p:stCondLst>
                              <p:cond delay="2500"/>
                            </p:stCondLst>
                            <p:childTnLst>
                              <p:par>
                                <p:cTn id="123" presetID="12" presetClass="exit" presetSubtype="4" fill="hold" grpId="2" nodeType="afterEffect">
                                  <p:stCondLst>
                                    <p:cond delay="0"/>
                                  </p:stCondLst>
                                  <p:childTnLst>
                                    <p:animEffect transition="out" filter="slide(fromBottom)">
                                      <p:cBhvr>
                                        <p:cTn id="124" dur="2000"/>
                                        <p:tgtEl>
                                          <p:spTgt spid="2168"/>
                                        </p:tgtEl>
                                      </p:cBhvr>
                                    </p:animEffect>
                                    <p:set>
                                      <p:cBhvr>
                                        <p:cTn id="125" dur="1" fill="hold">
                                          <p:stCondLst>
                                            <p:cond delay="1999"/>
                                          </p:stCondLst>
                                        </p:cTn>
                                        <p:tgtEl>
                                          <p:spTgt spid="2168"/>
                                        </p:tgtEl>
                                        <p:attrNameLst>
                                          <p:attrName>style.visibility</p:attrName>
                                        </p:attrNameLst>
                                      </p:cBhvr>
                                      <p:to>
                                        <p:strVal val="hidden"/>
                                      </p:to>
                                    </p:set>
                                  </p:childTnLst>
                                  <p:subTnLst>
                                    <p:audio>
                                      <p:cMediaNode>
                                        <p:cTn display="0" masterRel="sameClick">
                                          <p:stCondLst>
                                            <p:cond evt="begin" delay="0">
                                              <p:tn val="123"/>
                                            </p:cond>
                                          </p:stCondLst>
                                          <p:endCondLst>
                                            <p:cond evt="onStopAudio" delay="0">
                                              <p:tgtEl>
                                                <p:sldTgt/>
                                              </p:tgtEl>
                                            </p:cond>
                                          </p:endCondLst>
                                        </p:cTn>
                                        <p:tgtEl>
                                          <p:sndTgt r:embed="rId5" name="push.wav"/>
                                        </p:tgtEl>
                                      </p:cMediaNode>
                                    </p:audio>
                                  </p:subTnLst>
                                </p:cTn>
                              </p:par>
                            </p:childTnLst>
                          </p:cTn>
                        </p:par>
                      </p:childTnLst>
                    </p:cTn>
                  </p:par>
                  <p:par>
                    <p:cTn id="126" fill="hold" nodeType="clickPar">
                      <p:stCondLst>
                        <p:cond delay="indefinite"/>
                      </p:stCondLst>
                      <p:childTnLst>
                        <p:par>
                          <p:cTn id="127" fill="hold" nodeType="withGroup">
                            <p:stCondLst>
                              <p:cond delay="0"/>
                            </p:stCondLst>
                            <p:childTnLst>
                              <p:par>
                                <p:cTn id="128" presetID="9" presetClass="entr" presetSubtype="0" fill="hold" grpId="0" nodeType="clickEffect">
                                  <p:stCondLst>
                                    <p:cond delay="0"/>
                                  </p:stCondLst>
                                  <p:childTnLst>
                                    <p:set>
                                      <p:cBhvr>
                                        <p:cTn id="129" dur="1" fill="hold">
                                          <p:stCondLst>
                                            <p:cond delay="0"/>
                                          </p:stCondLst>
                                        </p:cTn>
                                        <p:tgtEl>
                                          <p:spTgt spid="2053"/>
                                        </p:tgtEl>
                                        <p:attrNameLst>
                                          <p:attrName>style.visibility</p:attrName>
                                        </p:attrNameLst>
                                      </p:cBhvr>
                                      <p:to>
                                        <p:strVal val="visible"/>
                                      </p:to>
                                    </p:set>
                                    <p:animEffect transition="in" filter="dissolve">
                                      <p:cBhvr>
                                        <p:cTn id="130" dur="500"/>
                                        <p:tgtEl>
                                          <p:spTgt spid="2053"/>
                                        </p:tgtEl>
                                      </p:cBhvr>
                                    </p:animEffect>
                                  </p:childTnLst>
                                </p:cTn>
                              </p:par>
                            </p:childTnLst>
                          </p:cTn>
                        </p:par>
                        <p:par>
                          <p:cTn id="131" fill="hold" nodeType="afterGroup">
                            <p:stCondLst>
                              <p:cond delay="500"/>
                            </p:stCondLst>
                            <p:childTnLst>
                              <p:par>
                                <p:cTn id="132" presetID="0" presetClass="path" presetSubtype="0" accel="50000" decel="50000" fill="hold" grpId="1" nodeType="afterEffect">
                                  <p:stCondLst>
                                    <p:cond delay="0"/>
                                  </p:stCondLst>
                                  <p:childTnLst>
                                    <p:animMotion origin="layout" path="M -1.38889E-6 -1.85185E-6 L -0.07257 0.07871 C -0.09705 0.09352 -0.1217 0.08658 -0.14705 0.0882 L -0.225 0.0882 C -0.25312 0.08773 -0.29757 0.08472 -0.31614 0.08519 C -0.33472 0.08565 -0.33385 0.08634 -0.33698 0.09121 C -0.3401 0.09607 -0.33524 0.10949 -0.33489 0.11435 " pathEditMode="relative" rAng="0" ptsTypes="AaAaaaA">
                                      <p:cBhvr>
                                        <p:cTn id="133" dur="2000" fill="hold"/>
                                        <p:tgtEl>
                                          <p:spTgt spid="2053"/>
                                        </p:tgtEl>
                                        <p:attrNameLst>
                                          <p:attrName>ppt_x</p:attrName>
                                          <p:attrName>ppt_y</p:attrName>
                                        </p:attrNameLst>
                                      </p:cBhvr>
                                      <p:rCtr x="-17014" y="5718"/>
                                    </p:animMotion>
                                  </p:childTnLst>
                                </p:cTn>
                              </p:par>
                            </p:childTnLst>
                          </p:cTn>
                        </p:par>
                        <p:par>
                          <p:cTn id="134" fill="hold" nodeType="afterGroup">
                            <p:stCondLst>
                              <p:cond delay="2500"/>
                            </p:stCondLst>
                            <p:childTnLst>
                              <p:par>
                                <p:cTn id="135" presetID="9" presetClass="exit" presetSubtype="0" fill="hold" grpId="2" nodeType="afterEffect">
                                  <p:stCondLst>
                                    <p:cond delay="0"/>
                                  </p:stCondLst>
                                  <p:childTnLst>
                                    <p:animEffect transition="out" filter="dissolve">
                                      <p:cBhvr>
                                        <p:cTn id="136" dur="500"/>
                                        <p:tgtEl>
                                          <p:spTgt spid="2053"/>
                                        </p:tgtEl>
                                      </p:cBhvr>
                                    </p:animEffect>
                                    <p:set>
                                      <p:cBhvr>
                                        <p:cTn id="137" dur="1" fill="hold">
                                          <p:stCondLst>
                                            <p:cond delay="499"/>
                                          </p:stCondLst>
                                        </p:cTn>
                                        <p:tgtEl>
                                          <p:spTgt spid="2053"/>
                                        </p:tgtEl>
                                        <p:attrNameLst>
                                          <p:attrName>style.visibility</p:attrName>
                                        </p:attrNameLst>
                                      </p:cBhvr>
                                      <p:to>
                                        <p:strVal val="hidden"/>
                                      </p:to>
                                    </p:set>
                                  </p:childTnLst>
                                </p:cTn>
                              </p:par>
                              <p:par>
                                <p:cTn id="138" presetID="0" presetClass="path" presetSubtype="0" accel="50000" decel="50000" fill="hold" grpId="0" nodeType="withEffect">
                                  <p:stCondLst>
                                    <p:cond delay="0"/>
                                  </p:stCondLst>
                                  <p:childTnLst>
                                    <p:animMotion origin="layout" path="M -0.00104 -0.00023 L -0.21441 0.08033 C -0.26198 0.11297 -0.26927 0.14236 -0.28663 0.19838 C -0.30399 0.2544 -0.3276 0.37963 -0.3184 0.41621 C -0.3092 0.45278 -0.26285 0.42894 -0.23108 0.41829 C -0.1993 0.40764 -0.14896 0.36598 -0.12743 0.35232 " pathEditMode="relative" rAng="0" ptsTypes="AaaaaA">
                                      <p:cBhvr>
                                        <p:cTn id="139" dur="2000" fill="hold"/>
                                        <p:tgtEl>
                                          <p:spTgt spid="2054"/>
                                        </p:tgtEl>
                                        <p:attrNameLst>
                                          <p:attrName>ppt_x</p:attrName>
                                          <p:attrName>ppt_y</p:attrName>
                                        </p:attrNameLst>
                                      </p:cBhvr>
                                      <p:rCtr x="-16337" y="22639"/>
                                    </p:animMotion>
                                  </p:childTnLst>
                                </p:cTn>
                              </p:par>
                            </p:childTnLst>
                          </p:cTn>
                        </p:par>
                      </p:childTnLst>
                    </p:cTn>
                  </p:par>
                  <p:par>
                    <p:cTn id="140" fill="hold" nodeType="clickPar">
                      <p:stCondLst>
                        <p:cond delay="indefinite"/>
                      </p:stCondLst>
                      <p:childTnLst>
                        <p:par>
                          <p:cTn id="141" fill="hold" nodeType="withGroup">
                            <p:stCondLst>
                              <p:cond delay="0"/>
                            </p:stCondLst>
                            <p:childTnLst>
                              <p:par>
                                <p:cTn id="142" presetID="9" presetClass="entr" presetSubtype="0" fill="hold" grpId="0" nodeType="clickEffect">
                                  <p:stCondLst>
                                    <p:cond delay="0"/>
                                  </p:stCondLst>
                                  <p:childTnLst>
                                    <p:set>
                                      <p:cBhvr>
                                        <p:cTn id="143" dur="1" fill="hold">
                                          <p:stCondLst>
                                            <p:cond delay="0"/>
                                          </p:stCondLst>
                                        </p:cTn>
                                        <p:tgtEl>
                                          <p:spTgt spid="2179"/>
                                        </p:tgtEl>
                                        <p:attrNameLst>
                                          <p:attrName>style.visibility</p:attrName>
                                        </p:attrNameLst>
                                      </p:cBhvr>
                                      <p:to>
                                        <p:strVal val="visible"/>
                                      </p:to>
                                    </p:set>
                                    <p:animEffect transition="in" filter="dissolve">
                                      <p:cBhvr>
                                        <p:cTn id="144" dur="500"/>
                                        <p:tgtEl>
                                          <p:spTgt spid="2179"/>
                                        </p:tgtEl>
                                      </p:cBhvr>
                                    </p:animEffect>
                                  </p:childTnLst>
                                </p:cTn>
                              </p:par>
                            </p:childTnLst>
                          </p:cTn>
                        </p:par>
                        <p:par>
                          <p:cTn id="145" fill="hold" nodeType="afterGroup">
                            <p:stCondLst>
                              <p:cond delay="500"/>
                            </p:stCondLst>
                            <p:childTnLst>
                              <p:par>
                                <p:cTn id="146" presetID="0" presetClass="path" presetSubtype="0" accel="50000" decel="50000" fill="hold" grpId="1" nodeType="afterEffect">
                                  <p:stCondLst>
                                    <p:cond delay="0"/>
                                  </p:stCondLst>
                                  <p:childTnLst>
                                    <p:animMotion origin="layout" path="M 3.05556E-6 -3.33333E-6 C 0.00173 0.00232 0.00659 0.01273 0.01076 0.01436 C 0.01493 0.01598 0.02222 0.01065 0.02517 0.00973 " pathEditMode="relative" rAng="0" ptsTypes="aaa">
                                      <p:cBhvr>
                                        <p:cTn id="147" dur="2000" fill="hold"/>
                                        <p:tgtEl>
                                          <p:spTgt spid="2179"/>
                                        </p:tgtEl>
                                        <p:attrNameLst>
                                          <p:attrName>ppt_x</p:attrName>
                                          <p:attrName>ppt_y</p:attrName>
                                        </p:attrNameLst>
                                      </p:cBhvr>
                                      <p:rCtr x="1250" y="787"/>
                                    </p:animMotion>
                                  </p:childTnLst>
                                </p:cTn>
                              </p:par>
                            </p:childTnLst>
                          </p:cTn>
                        </p:par>
                      </p:childTnLst>
                    </p:cTn>
                  </p:par>
                  <p:par>
                    <p:cTn id="148" fill="hold" nodeType="clickPar">
                      <p:stCondLst>
                        <p:cond delay="indefinite"/>
                      </p:stCondLst>
                      <p:childTnLst>
                        <p:par>
                          <p:cTn id="149" fill="hold" nodeType="withGroup">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2091"/>
                                        </p:tgtEl>
                                        <p:attrNameLst>
                                          <p:attrName>style.visibility</p:attrName>
                                        </p:attrNameLst>
                                      </p:cBhvr>
                                      <p:to>
                                        <p:strVal val="visible"/>
                                      </p:to>
                                    </p:set>
                                  </p:childTnLst>
                                  <p:subTnLst>
                                    <p:audio>
                                      <p:cMediaNode>
                                        <p:cTn display="0" masterRel="sameClick">
                                          <p:stCondLst>
                                            <p:cond evt="begin" delay="0">
                                              <p:tn val="150"/>
                                            </p:cond>
                                          </p:stCondLst>
                                          <p:endCondLst>
                                            <p:cond evt="onStopAudio" delay="0">
                                              <p:tgtEl>
                                                <p:sldTgt/>
                                              </p:tgtEl>
                                            </p:cond>
                                          </p:endCondLst>
                                        </p:cTn>
                                        <p:tgtEl>
                                          <p:sndTgt r:embed="rId4" name="explode.wav"/>
                                        </p:tgtEl>
                                      </p:cMediaNode>
                                    </p:audio>
                                  </p:subTnLst>
                                </p:cTn>
                              </p:par>
                              <p:par>
                                <p:cTn id="152" presetID="3" presetClass="exit" presetSubtype="10" fill="hold" grpId="1" nodeType="withEffect">
                                  <p:stCondLst>
                                    <p:cond delay="0"/>
                                  </p:stCondLst>
                                  <p:childTnLst>
                                    <p:animEffect transition="out" filter="blinds(horizontal)">
                                      <p:cBhvr>
                                        <p:cTn id="153" dur="500"/>
                                        <p:tgtEl>
                                          <p:spTgt spid="2091"/>
                                        </p:tgtEl>
                                      </p:cBhvr>
                                    </p:animEffect>
                                    <p:set>
                                      <p:cBhvr>
                                        <p:cTn id="154" dur="1" fill="hold">
                                          <p:stCondLst>
                                            <p:cond delay="499"/>
                                          </p:stCondLst>
                                        </p:cTn>
                                        <p:tgtEl>
                                          <p:spTgt spid="2091"/>
                                        </p:tgtEl>
                                        <p:attrNameLst>
                                          <p:attrName>style.visibility</p:attrName>
                                        </p:attrNameLst>
                                      </p:cBhvr>
                                      <p:to>
                                        <p:strVal val="hidden"/>
                                      </p:to>
                                    </p:set>
                                  </p:childTnLst>
                                </p:cTn>
                              </p:par>
                            </p:childTnLst>
                          </p:cTn>
                        </p:par>
                        <p:par>
                          <p:cTn id="155" fill="hold" nodeType="afterGroup">
                            <p:stCondLst>
                              <p:cond delay="500"/>
                            </p:stCondLst>
                            <p:childTnLst>
                              <p:par>
                                <p:cTn id="156" presetID="9" presetClass="exit" presetSubtype="0" fill="hold" grpId="1" nodeType="afterEffect">
                                  <p:stCondLst>
                                    <p:cond delay="0"/>
                                  </p:stCondLst>
                                  <p:childTnLst>
                                    <p:animEffect transition="out" filter="dissolve">
                                      <p:cBhvr>
                                        <p:cTn id="157" dur="1000"/>
                                        <p:tgtEl>
                                          <p:spTgt spid="2088"/>
                                        </p:tgtEl>
                                      </p:cBhvr>
                                    </p:animEffect>
                                    <p:set>
                                      <p:cBhvr>
                                        <p:cTn id="158" dur="1" fill="hold">
                                          <p:stCondLst>
                                            <p:cond delay="999"/>
                                          </p:stCondLst>
                                        </p:cTn>
                                        <p:tgtEl>
                                          <p:spTgt spid="2088"/>
                                        </p:tgtEl>
                                        <p:attrNameLst>
                                          <p:attrName>style.visibility</p:attrName>
                                        </p:attrNameLst>
                                      </p:cBhvr>
                                      <p:to>
                                        <p:strVal val="hidden"/>
                                      </p:to>
                                    </p:set>
                                  </p:childTnLst>
                                </p:cTn>
                              </p:par>
                              <p:par>
                                <p:cTn id="159" presetID="9" presetClass="entr" presetSubtype="0" fill="hold" grpId="0" nodeType="withEffect">
                                  <p:stCondLst>
                                    <p:cond delay="0"/>
                                  </p:stCondLst>
                                  <p:childTnLst>
                                    <p:set>
                                      <p:cBhvr>
                                        <p:cTn id="160" dur="1" fill="hold">
                                          <p:stCondLst>
                                            <p:cond delay="0"/>
                                          </p:stCondLst>
                                        </p:cTn>
                                        <p:tgtEl>
                                          <p:spTgt spid="2092"/>
                                        </p:tgtEl>
                                        <p:attrNameLst>
                                          <p:attrName>style.visibility</p:attrName>
                                        </p:attrNameLst>
                                      </p:cBhvr>
                                      <p:to>
                                        <p:strVal val="visible"/>
                                      </p:to>
                                    </p:set>
                                    <p:animEffect transition="in" filter="dissolve">
                                      <p:cBhvr>
                                        <p:cTn id="161" dur="1000"/>
                                        <p:tgtEl>
                                          <p:spTgt spid="2092"/>
                                        </p:tgtEl>
                                      </p:cBhvr>
                                    </p:animEffect>
                                  </p:childTnLst>
                                </p:cTn>
                              </p:par>
                              <p:par>
                                <p:cTn id="162" presetID="9" presetClass="exit" presetSubtype="0" fill="hold" grpId="1" nodeType="withEffect">
                                  <p:stCondLst>
                                    <p:cond delay="0"/>
                                  </p:stCondLst>
                                  <p:childTnLst>
                                    <p:animEffect transition="out" filter="dissolve">
                                      <p:cBhvr>
                                        <p:cTn id="163" dur="1000"/>
                                        <p:tgtEl>
                                          <p:spTgt spid="2054"/>
                                        </p:tgtEl>
                                      </p:cBhvr>
                                    </p:animEffect>
                                    <p:set>
                                      <p:cBhvr>
                                        <p:cTn id="164" dur="1" fill="hold">
                                          <p:stCondLst>
                                            <p:cond delay="999"/>
                                          </p:stCondLst>
                                        </p:cTn>
                                        <p:tgtEl>
                                          <p:spTgt spid="2054"/>
                                        </p:tgtEl>
                                        <p:attrNameLst>
                                          <p:attrName>style.visibility</p:attrName>
                                        </p:attrNameLst>
                                      </p:cBhvr>
                                      <p:to>
                                        <p:strVal val="hidden"/>
                                      </p:to>
                                    </p:set>
                                  </p:childTnLst>
                                </p:cTn>
                              </p:par>
                            </p:childTnLst>
                          </p:cTn>
                        </p:par>
                        <p:par>
                          <p:cTn id="165" fill="hold" nodeType="afterGroup">
                            <p:stCondLst>
                              <p:cond delay="1500"/>
                            </p:stCondLst>
                            <p:childTnLst>
                              <p:par>
                                <p:cTn id="166" presetID="9" presetClass="exit" presetSubtype="0" fill="hold" grpId="2" nodeType="afterEffect">
                                  <p:stCondLst>
                                    <p:cond delay="0"/>
                                  </p:stCondLst>
                                  <p:childTnLst>
                                    <p:animEffect transition="out" filter="dissolve">
                                      <p:cBhvr>
                                        <p:cTn id="167" dur="500"/>
                                        <p:tgtEl>
                                          <p:spTgt spid="2140"/>
                                        </p:tgtEl>
                                      </p:cBhvr>
                                    </p:animEffect>
                                    <p:set>
                                      <p:cBhvr>
                                        <p:cTn id="168" dur="1" fill="hold">
                                          <p:stCondLst>
                                            <p:cond delay="499"/>
                                          </p:stCondLst>
                                        </p:cTn>
                                        <p:tgtEl>
                                          <p:spTgt spid="2140"/>
                                        </p:tgtEl>
                                        <p:attrNameLst>
                                          <p:attrName>style.visibility</p:attrName>
                                        </p:attrNameLst>
                                      </p:cBhvr>
                                      <p:to>
                                        <p:strVal val="hidden"/>
                                      </p:to>
                                    </p:set>
                                  </p:childTnLst>
                                </p:cTn>
                              </p:par>
                            </p:childTnLst>
                          </p:cTn>
                        </p:par>
                        <p:par>
                          <p:cTn id="169" fill="hold" nodeType="afterGroup">
                            <p:stCondLst>
                              <p:cond delay="2000"/>
                            </p:stCondLst>
                            <p:childTnLst>
                              <p:par>
                                <p:cTn id="170" presetID="9" presetClass="exit" presetSubtype="0" fill="hold" grpId="4" nodeType="afterEffect">
                                  <p:stCondLst>
                                    <p:cond delay="0"/>
                                  </p:stCondLst>
                                  <p:childTnLst>
                                    <p:animEffect transition="out" filter="dissolve">
                                      <p:cBhvr>
                                        <p:cTn id="171" dur="500"/>
                                        <p:tgtEl>
                                          <p:spTgt spid="2141"/>
                                        </p:tgtEl>
                                      </p:cBhvr>
                                    </p:animEffect>
                                    <p:set>
                                      <p:cBhvr>
                                        <p:cTn id="172" dur="1" fill="hold">
                                          <p:stCondLst>
                                            <p:cond delay="499"/>
                                          </p:stCondLst>
                                        </p:cTn>
                                        <p:tgtEl>
                                          <p:spTgt spid="2141"/>
                                        </p:tgtEl>
                                        <p:attrNameLst>
                                          <p:attrName>style.visibility</p:attrName>
                                        </p:attrNameLst>
                                      </p:cBhvr>
                                      <p:to>
                                        <p:strVal val="hidden"/>
                                      </p:to>
                                    </p:se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22" presetClass="exit" presetSubtype="4" fill="hold" grpId="0" nodeType="clickEffect">
                                  <p:stCondLst>
                                    <p:cond delay="0"/>
                                  </p:stCondLst>
                                  <p:childTnLst>
                                    <p:animEffect transition="out" filter="wipe(down)">
                                      <p:cBhvr>
                                        <p:cTn id="176" dur="2000"/>
                                        <p:tgtEl>
                                          <p:spTgt spid="2142"/>
                                        </p:tgtEl>
                                      </p:cBhvr>
                                    </p:animEffect>
                                    <p:set>
                                      <p:cBhvr>
                                        <p:cTn id="177" dur="1" fill="hold">
                                          <p:stCondLst>
                                            <p:cond delay="1999"/>
                                          </p:stCondLst>
                                        </p:cTn>
                                        <p:tgtEl>
                                          <p:spTgt spid="2142"/>
                                        </p:tgtEl>
                                        <p:attrNameLst>
                                          <p:attrName>style.visibility</p:attrName>
                                        </p:attrNameLst>
                                      </p:cBhvr>
                                      <p:to>
                                        <p:strVal val="hidden"/>
                                      </p:to>
                                    </p:set>
                                  </p:childTnLst>
                                </p:cTn>
                              </p:par>
                              <p:par>
                                <p:cTn id="178" presetID="22" presetClass="exit" presetSubtype="4" fill="hold" grpId="0" nodeType="withEffect">
                                  <p:stCondLst>
                                    <p:cond delay="0"/>
                                  </p:stCondLst>
                                  <p:childTnLst>
                                    <p:animEffect transition="out" filter="wipe(down)">
                                      <p:cBhvr>
                                        <p:cTn id="179" dur="2000"/>
                                        <p:tgtEl>
                                          <p:spTgt spid="2143"/>
                                        </p:tgtEl>
                                      </p:cBhvr>
                                    </p:animEffect>
                                    <p:set>
                                      <p:cBhvr>
                                        <p:cTn id="180" dur="1" fill="hold">
                                          <p:stCondLst>
                                            <p:cond delay="1999"/>
                                          </p:stCondLst>
                                        </p:cTn>
                                        <p:tgtEl>
                                          <p:spTgt spid="2143"/>
                                        </p:tgtEl>
                                        <p:attrNameLst>
                                          <p:attrName>style.visibility</p:attrName>
                                        </p:attrNameLst>
                                      </p:cBhvr>
                                      <p:to>
                                        <p:strVal val="hidden"/>
                                      </p:to>
                                    </p:set>
                                  </p:childTnLst>
                                </p:cTn>
                              </p:par>
                              <p:par>
                                <p:cTn id="181" presetID="22" presetClass="exit" presetSubtype="4" fill="hold" grpId="0" nodeType="withEffect">
                                  <p:stCondLst>
                                    <p:cond delay="0"/>
                                  </p:stCondLst>
                                  <p:childTnLst>
                                    <p:animEffect transition="out" filter="wipe(down)">
                                      <p:cBhvr>
                                        <p:cTn id="182" dur="2000"/>
                                        <p:tgtEl>
                                          <p:spTgt spid="2144"/>
                                        </p:tgtEl>
                                      </p:cBhvr>
                                    </p:animEffect>
                                    <p:set>
                                      <p:cBhvr>
                                        <p:cTn id="183" dur="1" fill="hold">
                                          <p:stCondLst>
                                            <p:cond delay="1999"/>
                                          </p:stCondLst>
                                        </p:cTn>
                                        <p:tgtEl>
                                          <p:spTgt spid="2144"/>
                                        </p:tgtEl>
                                        <p:attrNameLst>
                                          <p:attrName>style.visibility</p:attrName>
                                        </p:attrNameLst>
                                      </p:cBhvr>
                                      <p:to>
                                        <p:strVal val="hidden"/>
                                      </p:to>
                                    </p:set>
                                  </p:childTnLst>
                                </p:cTn>
                              </p:par>
                              <p:par>
                                <p:cTn id="184" presetID="22" presetClass="exit" presetSubtype="4" fill="hold" grpId="0" nodeType="withEffect">
                                  <p:stCondLst>
                                    <p:cond delay="0"/>
                                  </p:stCondLst>
                                  <p:childTnLst>
                                    <p:animEffect transition="out" filter="wipe(down)">
                                      <p:cBhvr>
                                        <p:cTn id="185" dur="2000"/>
                                        <p:tgtEl>
                                          <p:spTgt spid="2145"/>
                                        </p:tgtEl>
                                      </p:cBhvr>
                                    </p:animEffect>
                                    <p:set>
                                      <p:cBhvr>
                                        <p:cTn id="186" dur="1" fill="hold">
                                          <p:stCondLst>
                                            <p:cond delay="1999"/>
                                          </p:stCondLst>
                                        </p:cTn>
                                        <p:tgtEl>
                                          <p:spTgt spid="2145"/>
                                        </p:tgtEl>
                                        <p:attrNameLst>
                                          <p:attrName>style.visibility</p:attrName>
                                        </p:attrNameLst>
                                      </p:cBhvr>
                                      <p:to>
                                        <p:strVal val="hidden"/>
                                      </p:to>
                                    </p:set>
                                  </p:childTnLst>
                                </p:cTn>
                              </p:par>
                              <p:par>
                                <p:cTn id="187" presetID="22" presetClass="exit" presetSubtype="4" fill="hold" grpId="0" nodeType="withEffect">
                                  <p:stCondLst>
                                    <p:cond delay="0"/>
                                  </p:stCondLst>
                                  <p:childTnLst>
                                    <p:animEffect transition="out" filter="wipe(down)">
                                      <p:cBhvr>
                                        <p:cTn id="188" dur="2000"/>
                                        <p:tgtEl>
                                          <p:spTgt spid="2146"/>
                                        </p:tgtEl>
                                      </p:cBhvr>
                                    </p:animEffect>
                                    <p:set>
                                      <p:cBhvr>
                                        <p:cTn id="189" dur="1" fill="hold">
                                          <p:stCondLst>
                                            <p:cond delay="1999"/>
                                          </p:stCondLst>
                                        </p:cTn>
                                        <p:tgtEl>
                                          <p:spTgt spid="2146"/>
                                        </p:tgtEl>
                                        <p:attrNameLst>
                                          <p:attrName>style.visibility</p:attrName>
                                        </p:attrNameLst>
                                      </p:cBhvr>
                                      <p:to>
                                        <p:strVal val="hidden"/>
                                      </p:to>
                                    </p:set>
                                  </p:childTnLst>
                                </p:cTn>
                              </p:par>
                              <p:par>
                                <p:cTn id="190" presetID="22" presetClass="exit" presetSubtype="4" fill="hold" grpId="0" nodeType="withEffect">
                                  <p:stCondLst>
                                    <p:cond delay="0"/>
                                  </p:stCondLst>
                                  <p:childTnLst>
                                    <p:animEffect transition="out" filter="wipe(down)">
                                      <p:cBhvr>
                                        <p:cTn id="191" dur="2000"/>
                                        <p:tgtEl>
                                          <p:spTgt spid="2147"/>
                                        </p:tgtEl>
                                      </p:cBhvr>
                                    </p:animEffect>
                                    <p:set>
                                      <p:cBhvr>
                                        <p:cTn id="192" dur="1" fill="hold">
                                          <p:stCondLst>
                                            <p:cond delay="1999"/>
                                          </p:stCondLst>
                                        </p:cTn>
                                        <p:tgtEl>
                                          <p:spTgt spid="2147"/>
                                        </p:tgtEl>
                                        <p:attrNameLst>
                                          <p:attrName>style.visibility</p:attrName>
                                        </p:attrNameLst>
                                      </p:cBhvr>
                                      <p:to>
                                        <p:strVal val="hidden"/>
                                      </p:to>
                                    </p:set>
                                  </p:childTnLst>
                                </p:cTn>
                              </p:par>
                              <p:par>
                                <p:cTn id="193" presetID="22" presetClass="exit" presetSubtype="4" fill="hold" grpId="0" nodeType="withEffect">
                                  <p:stCondLst>
                                    <p:cond delay="0"/>
                                  </p:stCondLst>
                                  <p:childTnLst>
                                    <p:animEffect transition="out" filter="wipe(down)">
                                      <p:cBhvr>
                                        <p:cTn id="194" dur="2000"/>
                                        <p:tgtEl>
                                          <p:spTgt spid="2148"/>
                                        </p:tgtEl>
                                      </p:cBhvr>
                                    </p:animEffect>
                                    <p:set>
                                      <p:cBhvr>
                                        <p:cTn id="195" dur="1" fill="hold">
                                          <p:stCondLst>
                                            <p:cond delay="1999"/>
                                          </p:stCondLst>
                                        </p:cTn>
                                        <p:tgtEl>
                                          <p:spTgt spid="2148"/>
                                        </p:tgtEl>
                                        <p:attrNameLst>
                                          <p:attrName>style.visibility</p:attrName>
                                        </p:attrNameLst>
                                      </p:cBhvr>
                                      <p:to>
                                        <p:strVal val="hidden"/>
                                      </p:to>
                                    </p:set>
                                  </p:childTnLst>
                                </p:cTn>
                              </p:par>
                              <p:par>
                                <p:cTn id="196" presetID="22" presetClass="exit" presetSubtype="4" fill="hold" grpId="0" nodeType="withEffect">
                                  <p:stCondLst>
                                    <p:cond delay="0"/>
                                  </p:stCondLst>
                                  <p:childTnLst>
                                    <p:animEffect transition="out" filter="wipe(down)">
                                      <p:cBhvr>
                                        <p:cTn id="197" dur="2000"/>
                                        <p:tgtEl>
                                          <p:spTgt spid="2149"/>
                                        </p:tgtEl>
                                      </p:cBhvr>
                                    </p:animEffect>
                                    <p:set>
                                      <p:cBhvr>
                                        <p:cTn id="198" dur="1" fill="hold">
                                          <p:stCondLst>
                                            <p:cond delay="1999"/>
                                          </p:stCondLst>
                                        </p:cTn>
                                        <p:tgtEl>
                                          <p:spTgt spid="2149"/>
                                        </p:tgtEl>
                                        <p:attrNameLst>
                                          <p:attrName>style.visibility</p:attrName>
                                        </p:attrNameLst>
                                      </p:cBhvr>
                                      <p:to>
                                        <p:strVal val="hidden"/>
                                      </p:to>
                                    </p:set>
                                  </p:childTnLst>
                                </p:cTn>
                              </p:par>
                              <p:par>
                                <p:cTn id="199" presetID="22" presetClass="exit" presetSubtype="4" fill="hold" grpId="0" nodeType="withEffect">
                                  <p:stCondLst>
                                    <p:cond delay="0"/>
                                  </p:stCondLst>
                                  <p:childTnLst>
                                    <p:animEffect transition="out" filter="wipe(down)">
                                      <p:cBhvr>
                                        <p:cTn id="200" dur="2000"/>
                                        <p:tgtEl>
                                          <p:spTgt spid="2150"/>
                                        </p:tgtEl>
                                      </p:cBhvr>
                                    </p:animEffect>
                                    <p:set>
                                      <p:cBhvr>
                                        <p:cTn id="201" dur="1" fill="hold">
                                          <p:stCondLst>
                                            <p:cond delay="1999"/>
                                          </p:stCondLst>
                                        </p:cTn>
                                        <p:tgtEl>
                                          <p:spTgt spid="2150"/>
                                        </p:tgtEl>
                                        <p:attrNameLst>
                                          <p:attrName>style.visibility</p:attrName>
                                        </p:attrNameLst>
                                      </p:cBhvr>
                                      <p:to>
                                        <p:strVal val="hidden"/>
                                      </p:to>
                                    </p:set>
                                  </p:childTnLst>
                                </p:cTn>
                              </p:par>
                              <p:par>
                                <p:cTn id="202" presetID="22" presetClass="exit" presetSubtype="4" fill="hold" grpId="0" nodeType="withEffect">
                                  <p:stCondLst>
                                    <p:cond delay="0"/>
                                  </p:stCondLst>
                                  <p:childTnLst>
                                    <p:animEffect transition="out" filter="wipe(down)">
                                      <p:cBhvr>
                                        <p:cTn id="203" dur="2000"/>
                                        <p:tgtEl>
                                          <p:spTgt spid="2151"/>
                                        </p:tgtEl>
                                      </p:cBhvr>
                                    </p:animEffect>
                                    <p:set>
                                      <p:cBhvr>
                                        <p:cTn id="204" dur="1" fill="hold">
                                          <p:stCondLst>
                                            <p:cond delay="1999"/>
                                          </p:stCondLst>
                                        </p:cTn>
                                        <p:tgtEl>
                                          <p:spTgt spid="2151"/>
                                        </p:tgtEl>
                                        <p:attrNameLst>
                                          <p:attrName>style.visibility</p:attrName>
                                        </p:attrNameLst>
                                      </p:cBhvr>
                                      <p:to>
                                        <p:strVal val="hidden"/>
                                      </p:to>
                                    </p:set>
                                  </p:childTnLst>
                                </p:cTn>
                              </p:par>
                              <p:par>
                                <p:cTn id="205" presetID="22" presetClass="exit" presetSubtype="4" fill="hold" grpId="0" nodeType="withEffect">
                                  <p:stCondLst>
                                    <p:cond delay="0"/>
                                  </p:stCondLst>
                                  <p:childTnLst>
                                    <p:animEffect transition="out" filter="wipe(down)">
                                      <p:cBhvr>
                                        <p:cTn id="206" dur="2000"/>
                                        <p:tgtEl>
                                          <p:spTgt spid="2152"/>
                                        </p:tgtEl>
                                      </p:cBhvr>
                                    </p:animEffect>
                                    <p:set>
                                      <p:cBhvr>
                                        <p:cTn id="207" dur="1" fill="hold">
                                          <p:stCondLst>
                                            <p:cond delay="1999"/>
                                          </p:stCondLst>
                                        </p:cTn>
                                        <p:tgtEl>
                                          <p:spTgt spid="2152"/>
                                        </p:tgtEl>
                                        <p:attrNameLst>
                                          <p:attrName>style.visibility</p:attrName>
                                        </p:attrNameLst>
                                      </p:cBhvr>
                                      <p:to>
                                        <p:strVal val="hidden"/>
                                      </p:to>
                                    </p:set>
                                  </p:childTnLst>
                                </p:cTn>
                              </p:par>
                              <p:par>
                                <p:cTn id="208" presetID="22" presetClass="exit" presetSubtype="4" fill="hold" grpId="0" nodeType="withEffect">
                                  <p:stCondLst>
                                    <p:cond delay="0"/>
                                  </p:stCondLst>
                                  <p:childTnLst>
                                    <p:animEffect transition="out" filter="wipe(down)">
                                      <p:cBhvr>
                                        <p:cTn id="209" dur="2000"/>
                                        <p:tgtEl>
                                          <p:spTgt spid="2153"/>
                                        </p:tgtEl>
                                      </p:cBhvr>
                                    </p:animEffect>
                                    <p:set>
                                      <p:cBhvr>
                                        <p:cTn id="210" dur="1" fill="hold">
                                          <p:stCondLst>
                                            <p:cond delay="1999"/>
                                          </p:stCondLst>
                                        </p:cTn>
                                        <p:tgtEl>
                                          <p:spTgt spid="2153"/>
                                        </p:tgtEl>
                                        <p:attrNameLst>
                                          <p:attrName>style.visibility</p:attrName>
                                        </p:attrNameLst>
                                      </p:cBhvr>
                                      <p:to>
                                        <p:strVal val="hidden"/>
                                      </p:to>
                                    </p:set>
                                  </p:childTnLst>
                                </p:cTn>
                              </p:par>
                              <p:par>
                                <p:cTn id="211" presetID="22" presetClass="exit" presetSubtype="4" fill="hold" grpId="0" nodeType="withEffect">
                                  <p:stCondLst>
                                    <p:cond delay="0"/>
                                  </p:stCondLst>
                                  <p:childTnLst>
                                    <p:animEffect transition="out" filter="wipe(down)">
                                      <p:cBhvr>
                                        <p:cTn id="212" dur="2000"/>
                                        <p:tgtEl>
                                          <p:spTgt spid="2154"/>
                                        </p:tgtEl>
                                      </p:cBhvr>
                                    </p:animEffect>
                                    <p:set>
                                      <p:cBhvr>
                                        <p:cTn id="213" dur="1" fill="hold">
                                          <p:stCondLst>
                                            <p:cond delay="1999"/>
                                          </p:stCondLst>
                                        </p:cTn>
                                        <p:tgtEl>
                                          <p:spTgt spid="2154"/>
                                        </p:tgtEl>
                                        <p:attrNameLst>
                                          <p:attrName>style.visibility</p:attrName>
                                        </p:attrNameLst>
                                      </p:cBhvr>
                                      <p:to>
                                        <p:strVal val="hidden"/>
                                      </p:to>
                                    </p:set>
                                  </p:childTnLst>
                                </p:cTn>
                              </p:par>
                              <p:par>
                                <p:cTn id="214" presetID="22" presetClass="exit" presetSubtype="4" fill="hold" grpId="0" nodeType="withEffect">
                                  <p:stCondLst>
                                    <p:cond delay="0"/>
                                  </p:stCondLst>
                                  <p:childTnLst>
                                    <p:animEffect transition="out" filter="wipe(down)">
                                      <p:cBhvr>
                                        <p:cTn id="215" dur="2000"/>
                                        <p:tgtEl>
                                          <p:spTgt spid="2155"/>
                                        </p:tgtEl>
                                      </p:cBhvr>
                                    </p:animEffect>
                                    <p:set>
                                      <p:cBhvr>
                                        <p:cTn id="216" dur="1" fill="hold">
                                          <p:stCondLst>
                                            <p:cond delay="1999"/>
                                          </p:stCondLst>
                                        </p:cTn>
                                        <p:tgtEl>
                                          <p:spTgt spid="2155"/>
                                        </p:tgtEl>
                                        <p:attrNameLst>
                                          <p:attrName>style.visibility</p:attrName>
                                        </p:attrNameLst>
                                      </p:cBhvr>
                                      <p:to>
                                        <p:strVal val="hidden"/>
                                      </p:to>
                                    </p:set>
                                  </p:childTnLst>
                                </p:cTn>
                              </p:par>
                              <p:par>
                                <p:cTn id="217" presetID="22" presetClass="exit" presetSubtype="4" fill="hold" grpId="0" nodeType="withEffect">
                                  <p:stCondLst>
                                    <p:cond delay="0"/>
                                  </p:stCondLst>
                                  <p:childTnLst>
                                    <p:animEffect transition="out" filter="wipe(down)">
                                      <p:cBhvr>
                                        <p:cTn id="218" dur="2000"/>
                                        <p:tgtEl>
                                          <p:spTgt spid="2156"/>
                                        </p:tgtEl>
                                      </p:cBhvr>
                                    </p:animEffect>
                                    <p:set>
                                      <p:cBhvr>
                                        <p:cTn id="219" dur="1" fill="hold">
                                          <p:stCondLst>
                                            <p:cond delay="1999"/>
                                          </p:stCondLst>
                                        </p:cTn>
                                        <p:tgtEl>
                                          <p:spTgt spid="2156"/>
                                        </p:tgtEl>
                                        <p:attrNameLst>
                                          <p:attrName>style.visibility</p:attrName>
                                        </p:attrNameLst>
                                      </p:cBhvr>
                                      <p:to>
                                        <p:strVal val="hidden"/>
                                      </p:to>
                                    </p:set>
                                  </p:childTnLst>
                                </p:cTn>
                              </p:par>
                              <p:par>
                                <p:cTn id="220" presetID="22" presetClass="exit" presetSubtype="4" fill="hold" grpId="0" nodeType="withEffect">
                                  <p:stCondLst>
                                    <p:cond delay="0"/>
                                  </p:stCondLst>
                                  <p:childTnLst>
                                    <p:animEffect transition="out" filter="wipe(down)">
                                      <p:cBhvr>
                                        <p:cTn id="221" dur="2000"/>
                                        <p:tgtEl>
                                          <p:spTgt spid="2157"/>
                                        </p:tgtEl>
                                      </p:cBhvr>
                                    </p:animEffect>
                                    <p:set>
                                      <p:cBhvr>
                                        <p:cTn id="222" dur="1" fill="hold">
                                          <p:stCondLst>
                                            <p:cond delay="1999"/>
                                          </p:stCondLst>
                                        </p:cTn>
                                        <p:tgtEl>
                                          <p:spTgt spid="2157"/>
                                        </p:tgtEl>
                                        <p:attrNameLst>
                                          <p:attrName>style.visibility</p:attrName>
                                        </p:attrNameLst>
                                      </p:cBhvr>
                                      <p:to>
                                        <p:strVal val="hidden"/>
                                      </p:to>
                                    </p:set>
                                  </p:childTnLst>
                                </p:cTn>
                              </p:par>
                              <p:par>
                                <p:cTn id="223" presetID="22" presetClass="exit" presetSubtype="4" fill="hold" grpId="0" nodeType="withEffect">
                                  <p:stCondLst>
                                    <p:cond delay="0"/>
                                  </p:stCondLst>
                                  <p:childTnLst>
                                    <p:animEffect transition="out" filter="wipe(down)">
                                      <p:cBhvr>
                                        <p:cTn id="224" dur="2000"/>
                                        <p:tgtEl>
                                          <p:spTgt spid="2158"/>
                                        </p:tgtEl>
                                      </p:cBhvr>
                                    </p:animEffect>
                                    <p:set>
                                      <p:cBhvr>
                                        <p:cTn id="225" dur="1" fill="hold">
                                          <p:stCondLst>
                                            <p:cond delay="1999"/>
                                          </p:stCondLst>
                                        </p:cTn>
                                        <p:tgtEl>
                                          <p:spTgt spid="2158"/>
                                        </p:tgtEl>
                                        <p:attrNameLst>
                                          <p:attrName>style.visibility</p:attrName>
                                        </p:attrNameLst>
                                      </p:cBhvr>
                                      <p:to>
                                        <p:strVal val="hidden"/>
                                      </p:to>
                                    </p:set>
                                  </p:childTnLst>
                                </p:cTn>
                              </p:par>
                              <p:par>
                                <p:cTn id="226" presetID="22" presetClass="exit" presetSubtype="4" fill="hold" grpId="0" nodeType="withEffect">
                                  <p:stCondLst>
                                    <p:cond delay="0"/>
                                  </p:stCondLst>
                                  <p:childTnLst>
                                    <p:animEffect transition="out" filter="wipe(down)">
                                      <p:cBhvr>
                                        <p:cTn id="227" dur="2000"/>
                                        <p:tgtEl>
                                          <p:spTgt spid="2159"/>
                                        </p:tgtEl>
                                      </p:cBhvr>
                                    </p:animEffect>
                                    <p:set>
                                      <p:cBhvr>
                                        <p:cTn id="228" dur="1" fill="hold">
                                          <p:stCondLst>
                                            <p:cond delay="1999"/>
                                          </p:stCondLst>
                                        </p:cTn>
                                        <p:tgtEl>
                                          <p:spTgt spid="2159"/>
                                        </p:tgtEl>
                                        <p:attrNameLst>
                                          <p:attrName>style.visibility</p:attrName>
                                        </p:attrNameLst>
                                      </p:cBhvr>
                                      <p:to>
                                        <p:strVal val="hidden"/>
                                      </p:to>
                                    </p:set>
                                  </p:childTnLst>
                                </p:cTn>
                              </p:par>
                              <p:par>
                                <p:cTn id="229" presetID="22" presetClass="exit" presetSubtype="4" fill="hold" grpId="0" nodeType="withEffect">
                                  <p:stCondLst>
                                    <p:cond delay="0"/>
                                  </p:stCondLst>
                                  <p:childTnLst>
                                    <p:animEffect transition="out" filter="wipe(down)">
                                      <p:cBhvr>
                                        <p:cTn id="230" dur="2000"/>
                                        <p:tgtEl>
                                          <p:spTgt spid="2160"/>
                                        </p:tgtEl>
                                      </p:cBhvr>
                                    </p:animEffect>
                                    <p:set>
                                      <p:cBhvr>
                                        <p:cTn id="231" dur="1" fill="hold">
                                          <p:stCondLst>
                                            <p:cond delay="1999"/>
                                          </p:stCondLst>
                                        </p:cTn>
                                        <p:tgtEl>
                                          <p:spTgt spid="2160"/>
                                        </p:tgtEl>
                                        <p:attrNameLst>
                                          <p:attrName>style.visibility</p:attrName>
                                        </p:attrNameLst>
                                      </p:cBhvr>
                                      <p:to>
                                        <p:strVal val="hidden"/>
                                      </p:to>
                                    </p:set>
                                  </p:childTnLst>
                                </p:cTn>
                              </p:par>
                              <p:par>
                                <p:cTn id="232" presetID="22" presetClass="exit" presetSubtype="4" fill="hold" grpId="0" nodeType="withEffect">
                                  <p:stCondLst>
                                    <p:cond delay="0"/>
                                  </p:stCondLst>
                                  <p:childTnLst>
                                    <p:animEffect transition="out" filter="wipe(down)">
                                      <p:cBhvr>
                                        <p:cTn id="233" dur="2000"/>
                                        <p:tgtEl>
                                          <p:spTgt spid="2161"/>
                                        </p:tgtEl>
                                      </p:cBhvr>
                                    </p:animEffect>
                                    <p:set>
                                      <p:cBhvr>
                                        <p:cTn id="234" dur="1" fill="hold">
                                          <p:stCondLst>
                                            <p:cond delay="1999"/>
                                          </p:stCondLst>
                                        </p:cTn>
                                        <p:tgtEl>
                                          <p:spTgt spid="2161"/>
                                        </p:tgtEl>
                                        <p:attrNameLst>
                                          <p:attrName>style.visibility</p:attrName>
                                        </p:attrNameLst>
                                      </p:cBhvr>
                                      <p:to>
                                        <p:strVal val="hidden"/>
                                      </p:to>
                                    </p:set>
                                  </p:childTnLst>
                                </p:cTn>
                              </p:par>
                              <p:par>
                                <p:cTn id="235" presetID="22" presetClass="exit" presetSubtype="4" fill="hold" grpId="0" nodeType="withEffect">
                                  <p:stCondLst>
                                    <p:cond delay="0"/>
                                  </p:stCondLst>
                                  <p:childTnLst>
                                    <p:animEffect transition="out" filter="wipe(down)">
                                      <p:cBhvr>
                                        <p:cTn id="236" dur="2000"/>
                                        <p:tgtEl>
                                          <p:spTgt spid="2162"/>
                                        </p:tgtEl>
                                      </p:cBhvr>
                                    </p:animEffect>
                                    <p:set>
                                      <p:cBhvr>
                                        <p:cTn id="237" dur="1" fill="hold">
                                          <p:stCondLst>
                                            <p:cond delay="1999"/>
                                          </p:stCondLst>
                                        </p:cTn>
                                        <p:tgtEl>
                                          <p:spTgt spid="2162"/>
                                        </p:tgtEl>
                                        <p:attrNameLst>
                                          <p:attrName>style.visibility</p:attrName>
                                        </p:attrNameLst>
                                      </p:cBhvr>
                                      <p:to>
                                        <p:strVal val="hidden"/>
                                      </p:to>
                                    </p:set>
                                  </p:childTnLst>
                                </p:cTn>
                              </p:par>
                              <p:par>
                                <p:cTn id="238" presetID="22" presetClass="exit" presetSubtype="4" fill="hold" grpId="0" nodeType="withEffect">
                                  <p:stCondLst>
                                    <p:cond delay="0"/>
                                  </p:stCondLst>
                                  <p:childTnLst>
                                    <p:animEffect transition="out" filter="wipe(down)">
                                      <p:cBhvr>
                                        <p:cTn id="239" dur="2000"/>
                                        <p:tgtEl>
                                          <p:spTgt spid="2163"/>
                                        </p:tgtEl>
                                      </p:cBhvr>
                                    </p:animEffect>
                                    <p:set>
                                      <p:cBhvr>
                                        <p:cTn id="240" dur="1" fill="hold">
                                          <p:stCondLst>
                                            <p:cond delay="1999"/>
                                          </p:stCondLst>
                                        </p:cTn>
                                        <p:tgtEl>
                                          <p:spTgt spid="2163"/>
                                        </p:tgtEl>
                                        <p:attrNameLst>
                                          <p:attrName>style.visibility</p:attrName>
                                        </p:attrNameLst>
                                      </p:cBhvr>
                                      <p:to>
                                        <p:strVal val="hidden"/>
                                      </p:to>
                                    </p:set>
                                  </p:childTnLst>
                                </p:cTn>
                              </p:par>
                              <p:par>
                                <p:cTn id="241" presetID="22" presetClass="exit" presetSubtype="4" fill="hold" grpId="0" nodeType="withEffect">
                                  <p:stCondLst>
                                    <p:cond delay="0"/>
                                  </p:stCondLst>
                                  <p:childTnLst>
                                    <p:animEffect transition="out" filter="wipe(down)">
                                      <p:cBhvr>
                                        <p:cTn id="242" dur="2000"/>
                                        <p:tgtEl>
                                          <p:spTgt spid="2164"/>
                                        </p:tgtEl>
                                      </p:cBhvr>
                                    </p:animEffect>
                                    <p:set>
                                      <p:cBhvr>
                                        <p:cTn id="243" dur="1" fill="hold">
                                          <p:stCondLst>
                                            <p:cond delay="1999"/>
                                          </p:stCondLst>
                                        </p:cTn>
                                        <p:tgtEl>
                                          <p:spTgt spid="2164"/>
                                        </p:tgtEl>
                                        <p:attrNameLst>
                                          <p:attrName>style.visibility</p:attrName>
                                        </p:attrNameLst>
                                      </p:cBhvr>
                                      <p:to>
                                        <p:strVal val="hidden"/>
                                      </p:to>
                                    </p:set>
                                  </p:childTnLst>
                                </p:cTn>
                              </p:par>
                              <p:par>
                                <p:cTn id="244" presetID="22" presetClass="exit" presetSubtype="4" fill="hold" grpId="0" nodeType="withEffect">
                                  <p:stCondLst>
                                    <p:cond delay="0"/>
                                  </p:stCondLst>
                                  <p:childTnLst>
                                    <p:animEffect transition="out" filter="wipe(down)">
                                      <p:cBhvr>
                                        <p:cTn id="245" dur="2000"/>
                                        <p:tgtEl>
                                          <p:spTgt spid="2165"/>
                                        </p:tgtEl>
                                      </p:cBhvr>
                                    </p:animEffect>
                                    <p:set>
                                      <p:cBhvr>
                                        <p:cTn id="246" dur="1" fill="hold">
                                          <p:stCondLst>
                                            <p:cond delay="1999"/>
                                          </p:stCondLst>
                                        </p:cTn>
                                        <p:tgtEl>
                                          <p:spTgt spid="2165"/>
                                        </p:tgtEl>
                                        <p:attrNameLst>
                                          <p:attrName>style.visibility</p:attrName>
                                        </p:attrNameLst>
                                      </p:cBhvr>
                                      <p:to>
                                        <p:strVal val="hidden"/>
                                      </p:to>
                                    </p:set>
                                  </p:childTnLst>
                                </p:cTn>
                              </p:par>
                              <p:par>
                                <p:cTn id="247" presetID="22" presetClass="exit" presetSubtype="4" fill="hold" grpId="0" nodeType="withEffect">
                                  <p:stCondLst>
                                    <p:cond delay="0"/>
                                  </p:stCondLst>
                                  <p:childTnLst>
                                    <p:animEffect transition="out" filter="wipe(down)">
                                      <p:cBhvr>
                                        <p:cTn id="248" dur="2000"/>
                                        <p:tgtEl>
                                          <p:spTgt spid="2166"/>
                                        </p:tgtEl>
                                      </p:cBhvr>
                                    </p:animEffect>
                                    <p:set>
                                      <p:cBhvr>
                                        <p:cTn id="249" dur="1" fill="hold">
                                          <p:stCondLst>
                                            <p:cond delay="1999"/>
                                          </p:stCondLst>
                                        </p:cTn>
                                        <p:tgtEl>
                                          <p:spTgt spid="2166"/>
                                        </p:tgtEl>
                                        <p:attrNameLst>
                                          <p:attrName>style.visibility</p:attrName>
                                        </p:attrNameLst>
                                      </p:cBhvr>
                                      <p:to>
                                        <p:strVal val="hidden"/>
                                      </p:to>
                                    </p:set>
                                  </p:childTnLst>
                                </p:cTn>
                              </p:par>
                              <p:par>
                                <p:cTn id="250" presetID="22" presetClass="exit" presetSubtype="4" fill="hold" grpId="0" nodeType="withEffect">
                                  <p:stCondLst>
                                    <p:cond delay="0"/>
                                  </p:stCondLst>
                                  <p:childTnLst>
                                    <p:animEffect transition="out" filter="wipe(down)">
                                      <p:cBhvr>
                                        <p:cTn id="251" dur="2000"/>
                                        <p:tgtEl>
                                          <p:spTgt spid="2176"/>
                                        </p:tgtEl>
                                      </p:cBhvr>
                                    </p:animEffect>
                                    <p:set>
                                      <p:cBhvr>
                                        <p:cTn id="252" dur="1" fill="hold">
                                          <p:stCondLst>
                                            <p:cond delay="1999"/>
                                          </p:stCondLst>
                                        </p:cTn>
                                        <p:tgtEl>
                                          <p:spTgt spid="2176"/>
                                        </p:tgtEl>
                                        <p:attrNameLst>
                                          <p:attrName>style.visibility</p:attrName>
                                        </p:attrNameLst>
                                      </p:cBhvr>
                                      <p:to>
                                        <p:strVal val="hidden"/>
                                      </p:to>
                                    </p:set>
                                  </p:childTnLst>
                                </p:cTn>
                              </p:par>
                              <p:par>
                                <p:cTn id="253" presetID="22" presetClass="entr" presetSubtype="8" fill="hold" grpId="0" nodeType="withEffect">
                                  <p:stCondLst>
                                    <p:cond delay="0"/>
                                  </p:stCondLst>
                                  <p:childTnLst>
                                    <p:set>
                                      <p:cBhvr>
                                        <p:cTn id="254" dur="1" fill="hold">
                                          <p:stCondLst>
                                            <p:cond delay="0"/>
                                          </p:stCondLst>
                                        </p:cTn>
                                        <p:tgtEl>
                                          <p:spTgt spid="2175"/>
                                        </p:tgtEl>
                                        <p:attrNameLst>
                                          <p:attrName>style.visibility</p:attrName>
                                        </p:attrNameLst>
                                      </p:cBhvr>
                                      <p:to>
                                        <p:strVal val="visible"/>
                                      </p:to>
                                    </p:set>
                                    <p:animEffect transition="in" filter="wipe(left)">
                                      <p:cBhvr>
                                        <p:cTn id="255" dur="2000"/>
                                        <p:tgtEl>
                                          <p:spTgt spid="2175"/>
                                        </p:tgtEl>
                                      </p:cBhvr>
                                    </p:animEffect>
                                  </p:childTnLst>
                                </p:cTn>
                              </p:par>
                              <p:par>
                                <p:cTn id="256" presetID="9" presetClass="exit" presetSubtype="0" fill="hold" grpId="2" nodeType="withEffect">
                                  <p:stCondLst>
                                    <p:cond delay="0"/>
                                  </p:stCondLst>
                                  <p:childTnLst>
                                    <p:animEffect transition="out" filter="dissolve">
                                      <p:cBhvr>
                                        <p:cTn id="257" dur="500"/>
                                        <p:tgtEl>
                                          <p:spTgt spid="2179"/>
                                        </p:tgtEl>
                                      </p:cBhvr>
                                    </p:animEffect>
                                    <p:set>
                                      <p:cBhvr>
                                        <p:cTn id="258" dur="1" fill="hold">
                                          <p:stCondLst>
                                            <p:cond delay="499"/>
                                          </p:stCondLst>
                                        </p:cTn>
                                        <p:tgtEl>
                                          <p:spTgt spid="2179"/>
                                        </p:tgtEl>
                                        <p:attrNameLst>
                                          <p:attrName>style.visibility</p:attrName>
                                        </p:attrNameLst>
                                      </p:cBhvr>
                                      <p:to>
                                        <p:strVal val="hidden"/>
                                      </p:to>
                                    </p:set>
                                  </p:childTnLst>
                                </p:cTn>
                              </p:par>
                              <p:par>
                                <p:cTn id="259" presetID="9" presetClass="entr" presetSubtype="0" fill="hold" grpId="0" nodeType="withEffect">
                                  <p:stCondLst>
                                    <p:cond delay="0"/>
                                  </p:stCondLst>
                                  <p:childTnLst>
                                    <p:set>
                                      <p:cBhvr>
                                        <p:cTn id="260" dur="1" fill="hold">
                                          <p:stCondLst>
                                            <p:cond delay="0"/>
                                          </p:stCondLst>
                                        </p:cTn>
                                        <p:tgtEl>
                                          <p:spTgt spid="2180"/>
                                        </p:tgtEl>
                                        <p:attrNameLst>
                                          <p:attrName>style.visibility</p:attrName>
                                        </p:attrNameLst>
                                      </p:cBhvr>
                                      <p:to>
                                        <p:strVal val="visible"/>
                                      </p:to>
                                    </p:set>
                                    <p:animEffect transition="in" filter="dissolve">
                                      <p:cBhvr>
                                        <p:cTn id="261" dur="500"/>
                                        <p:tgtEl>
                                          <p:spTgt spid="2180"/>
                                        </p:tgtEl>
                                      </p:cBhvr>
                                    </p:animEffect>
                                  </p:childTnLst>
                                </p:cTn>
                              </p:par>
                              <p:par>
                                <p:cTn id="262" presetID="9" presetClass="exit" presetSubtype="0" fill="hold" grpId="0" nodeType="withEffect">
                                  <p:stCondLst>
                                    <p:cond delay="0"/>
                                  </p:stCondLst>
                                  <p:childTnLst>
                                    <p:animEffect transition="out" filter="dissolve">
                                      <p:cBhvr>
                                        <p:cTn id="263" dur="500"/>
                                        <p:tgtEl>
                                          <p:spTgt spid="2177"/>
                                        </p:tgtEl>
                                      </p:cBhvr>
                                    </p:animEffect>
                                    <p:set>
                                      <p:cBhvr>
                                        <p:cTn id="264" dur="1" fill="hold">
                                          <p:stCondLst>
                                            <p:cond delay="499"/>
                                          </p:stCondLst>
                                        </p:cTn>
                                        <p:tgtEl>
                                          <p:spTgt spid="2177"/>
                                        </p:tgtEl>
                                        <p:attrNameLst>
                                          <p:attrName>style.visibility</p:attrName>
                                        </p:attrNameLst>
                                      </p:cBhvr>
                                      <p:to>
                                        <p:strVal val="hidden"/>
                                      </p:to>
                                    </p:set>
                                  </p:childTnLst>
                                </p:cTn>
                              </p:par>
                              <p:par>
                                <p:cTn id="265" presetID="9" presetClass="entr" presetSubtype="0" fill="hold" grpId="0" nodeType="withEffect">
                                  <p:stCondLst>
                                    <p:cond delay="0"/>
                                  </p:stCondLst>
                                  <p:childTnLst>
                                    <p:set>
                                      <p:cBhvr>
                                        <p:cTn id="266" dur="1" fill="hold">
                                          <p:stCondLst>
                                            <p:cond delay="0"/>
                                          </p:stCondLst>
                                        </p:cTn>
                                        <p:tgtEl>
                                          <p:spTgt spid="2181"/>
                                        </p:tgtEl>
                                        <p:attrNameLst>
                                          <p:attrName>style.visibility</p:attrName>
                                        </p:attrNameLst>
                                      </p:cBhvr>
                                      <p:to>
                                        <p:strVal val="visible"/>
                                      </p:to>
                                    </p:set>
                                    <p:animEffect transition="in" filter="dissolve">
                                      <p:cBhvr>
                                        <p:cTn id="267" dur="500"/>
                                        <p:tgtEl>
                                          <p:spTgt spid="2181"/>
                                        </p:tgtEl>
                                      </p:cBhvr>
                                    </p:animEffect>
                                  </p:childTnLst>
                                </p:cTn>
                              </p:par>
                              <p:par>
                                <p:cTn id="268" presetID="22" presetClass="entr" presetSubtype="4" fill="hold" grpId="0" nodeType="withEffect">
                                  <p:stCondLst>
                                    <p:cond delay="0"/>
                                  </p:stCondLst>
                                  <p:childTnLst>
                                    <p:set>
                                      <p:cBhvr>
                                        <p:cTn id="269" dur="1" fill="hold">
                                          <p:stCondLst>
                                            <p:cond delay="0"/>
                                          </p:stCondLst>
                                        </p:cTn>
                                        <p:tgtEl>
                                          <p:spTgt spid="2182"/>
                                        </p:tgtEl>
                                        <p:attrNameLst>
                                          <p:attrName>style.visibility</p:attrName>
                                        </p:attrNameLst>
                                      </p:cBhvr>
                                      <p:to>
                                        <p:strVal val="visible"/>
                                      </p:to>
                                    </p:set>
                                    <p:animEffect transition="in" filter="wipe(down)">
                                      <p:cBhvr>
                                        <p:cTn id="270" dur="2000"/>
                                        <p:tgtEl>
                                          <p:spTgt spid="2182"/>
                                        </p:tgtEl>
                                      </p:cBhvr>
                                    </p:animEffect>
                                  </p:childTnLst>
                                </p:cTn>
                              </p:par>
                              <p:par>
                                <p:cTn id="271" presetID="22" presetClass="exit" presetSubtype="2" fill="hold" grpId="0" nodeType="withEffect">
                                  <p:stCondLst>
                                    <p:cond delay="0"/>
                                  </p:stCondLst>
                                  <p:childTnLst>
                                    <p:animEffect transition="out" filter="wipe(right)">
                                      <p:cBhvr>
                                        <p:cTn id="272" dur="2000"/>
                                        <p:tgtEl>
                                          <p:spTgt spid="2093"/>
                                        </p:tgtEl>
                                      </p:cBhvr>
                                    </p:animEffect>
                                    <p:set>
                                      <p:cBhvr>
                                        <p:cTn id="273" dur="1" fill="hold">
                                          <p:stCondLst>
                                            <p:cond delay="1999"/>
                                          </p:stCondLst>
                                        </p:cTn>
                                        <p:tgtEl>
                                          <p:spTgt spid="2093"/>
                                        </p:tgtEl>
                                        <p:attrNameLst>
                                          <p:attrName>style.visibility</p:attrName>
                                        </p:attrNameLst>
                                      </p:cBhvr>
                                      <p:to>
                                        <p:strVal val="hidden"/>
                                      </p:to>
                                    </p:set>
                                  </p:childTnLst>
                                </p:cTn>
                              </p:par>
                              <p:par>
                                <p:cTn id="274" presetID="22" presetClass="exit" presetSubtype="2" fill="hold" grpId="0" nodeType="withEffect">
                                  <p:stCondLst>
                                    <p:cond delay="0"/>
                                  </p:stCondLst>
                                  <p:childTnLst>
                                    <p:animEffect transition="out" filter="wipe(right)">
                                      <p:cBhvr>
                                        <p:cTn id="275" dur="2000"/>
                                        <p:tgtEl>
                                          <p:spTgt spid="2094"/>
                                        </p:tgtEl>
                                      </p:cBhvr>
                                    </p:animEffect>
                                    <p:set>
                                      <p:cBhvr>
                                        <p:cTn id="276" dur="1" fill="hold">
                                          <p:stCondLst>
                                            <p:cond delay="1999"/>
                                          </p:stCondLst>
                                        </p:cTn>
                                        <p:tgtEl>
                                          <p:spTgt spid="2094"/>
                                        </p:tgtEl>
                                        <p:attrNameLst>
                                          <p:attrName>style.visibility</p:attrName>
                                        </p:attrNameLst>
                                      </p:cBhvr>
                                      <p:to>
                                        <p:strVal val="hidden"/>
                                      </p:to>
                                    </p:set>
                                  </p:childTnLst>
                                </p:cTn>
                              </p:par>
                              <p:par>
                                <p:cTn id="277" presetID="22" presetClass="exit" presetSubtype="2" fill="hold" grpId="0" nodeType="withEffect">
                                  <p:stCondLst>
                                    <p:cond delay="0"/>
                                  </p:stCondLst>
                                  <p:childTnLst>
                                    <p:animEffect transition="out" filter="wipe(right)">
                                      <p:cBhvr>
                                        <p:cTn id="278" dur="2000"/>
                                        <p:tgtEl>
                                          <p:spTgt spid="2095"/>
                                        </p:tgtEl>
                                      </p:cBhvr>
                                    </p:animEffect>
                                    <p:set>
                                      <p:cBhvr>
                                        <p:cTn id="279" dur="1" fill="hold">
                                          <p:stCondLst>
                                            <p:cond delay="1999"/>
                                          </p:stCondLst>
                                        </p:cTn>
                                        <p:tgtEl>
                                          <p:spTgt spid="2095"/>
                                        </p:tgtEl>
                                        <p:attrNameLst>
                                          <p:attrName>style.visibility</p:attrName>
                                        </p:attrNameLst>
                                      </p:cBhvr>
                                      <p:to>
                                        <p:strVal val="hidden"/>
                                      </p:to>
                                    </p:set>
                                  </p:childTnLst>
                                </p:cTn>
                              </p:par>
                              <p:par>
                                <p:cTn id="280" presetID="22" presetClass="exit" presetSubtype="2" fill="hold" grpId="0" nodeType="withEffect">
                                  <p:stCondLst>
                                    <p:cond delay="0"/>
                                  </p:stCondLst>
                                  <p:childTnLst>
                                    <p:animEffect transition="out" filter="wipe(right)">
                                      <p:cBhvr>
                                        <p:cTn id="281" dur="2000"/>
                                        <p:tgtEl>
                                          <p:spTgt spid="2096"/>
                                        </p:tgtEl>
                                      </p:cBhvr>
                                    </p:animEffect>
                                    <p:set>
                                      <p:cBhvr>
                                        <p:cTn id="282" dur="1" fill="hold">
                                          <p:stCondLst>
                                            <p:cond delay="1999"/>
                                          </p:stCondLst>
                                        </p:cTn>
                                        <p:tgtEl>
                                          <p:spTgt spid="2096"/>
                                        </p:tgtEl>
                                        <p:attrNameLst>
                                          <p:attrName>style.visibility</p:attrName>
                                        </p:attrNameLst>
                                      </p:cBhvr>
                                      <p:to>
                                        <p:strVal val="hidden"/>
                                      </p:to>
                                    </p:set>
                                  </p:childTnLst>
                                </p:cTn>
                              </p:par>
                              <p:par>
                                <p:cTn id="283" presetID="22" presetClass="exit" presetSubtype="2" fill="hold" grpId="0" nodeType="withEffect">
                                  <p:stCondLst>
                                    <p:cond delay="0"/>
                                  </p:stCondLst>
                                  <p:childTnLst>
                                    <p:animEffect transition="out" filter="wipe(right)">
                                      <p:cBhvr>
                                        <p:cTn id="284" dur="2000"/>
                                        <p:tgtEl>
                                          <p:spTgt spid="2097"/>
                                        </p:tgtEl>
                                      </p:cBhvr>
                                    </p:animEffect>
                                    <p:set>
                                      <p:cBhvr>
                                        <p:cTn id="285" dur="1" fill="hold">
                                          <p:stCondLst>
                                            <p:cond delay="1999"/>
                                          </p:stCondLst>
                                        </p:cTn>
                                        <p:tgtEl>
                                          <p:spTgt spid="2097"/>
                                        </p:tgtEl>
                                        <p:attrNameLst>
                                          <p:attrName>style.visibility</p:attrName>
                                        </p:attrNameLst>
                                      </p:cBhvr>
                                      <p:to>
                                        <p:strVal val="hidden"/>
                                      </p:to>
                                    </p:set>
                                  </p:childTnLst>
                                </p:cTn>
                              </p:par>
                              <p:par>
                                <p:cTn id="286" presetID="22" presetClass="exit" presetSubtype="2" fill="hold" grpId="0" nodeType="withEffect">
                                  <p:stCondLst>
                                    <p:cond delay="0"/>
                                  </p:stCondLst>
                                  <p:childTnLst>
                                    <p:animEffect transition="out" filter="wipe(right)">
                                      <p:cBhvr>
                                        <p:cTn id="287" dur="2000"/>
                                        <p:tgtEl>
                                          <p:spTgt spid="2098"/>
                                        </p:tgtEl>
                                      </p:cBhvr>
                                    </p:animEffect>
                                    <p:set>
                                      <p:cBhvr>
                                        <p:cTn id="288" dur="1" fill="hold">
                                          <p:stCondLst>
                                            <p:cond delay="1999"/>
                                          </p:stCondLst>
                                        </p:cTn>
                                        <p:tgtEl>
                                          <p:spTgt spid="2098"/>
                                        </p:tgtEl>
                                        <p:attrNameLst>
                                          <p:attrName>style.visibility</p:attrName>
                                        </p:attrNameLst>
                                      </p:cBhvr>
                                      <p:to>
                                        <p:strVal val="hidden"/>
                                      </p:to>
                                    </p:set>
                                  </p:childTnLst>
                                </p:cTn>
                              </p:par>
                              <p:par>
                                <p:cTn id="289" presetID="22" presetClass="exit" presetSubtype="2" fill="hold" grpId="0" nodeType="withEffect">
                                  <p:stCondLst>
                                    <p:cond delay="0"/>
                                  </p:stCondLst>
                                  <p:childTnLst>
                                    <p:animEffect transition="out" filter="wipe(right)">
                                      <p:cBhvr>
                                        <p:cTn id="290" dur="2000"/>
                                        <p:tgtEl>
                                          <p:spTgt spid="2099"/>
                                        </p:tgtEl>
                                      </p:cBhvr>
                                    </p:animEffect>
                                    <p:set>
                                      <p:cBhvr>
                                        <p:cTn id="291" dur="1" fill="hold">
                                          <p:stCondLst>
                                            <p:cond delay="1999"/>
                                          </p:stCondLst>
                                        </p:cTn>
                                        <p:tgtEl>
                                          <p:spTgt spid="2099"/>
                                        </p:tgtEl>
                                        <p:attrNameLst>
                                          <p:attrName>style.visibility</p:attrName>
                                        </p:attrNameLst>
                                      </p:cBhvr>
                                      <p:to>
                                        <p:strVal val="hidden"/>
                                      </p:to>
                                    </p:set>
                                  </p:childTnLst>
                                </p:cTn>
                              </p:par>
                              <p:par>
                                <p:cTn id="292" presetID="22" presetClass="exit" presetSubtype="2" fill="hold" grpId="0" nodeType="withEffect">
                                  <p:stCondLst>
                                    <p:cond delay="0"/>
                                  </p:stCondLst>
                                  <p:childTnLst>
                                    <p:animEffect transition="out" filter="wipe(right)">
                                      <p:cBhvr>
                                        <p:cTn id="293" dur="2000"/>
                                        <p:tgtEl>
                                          <p:spTgt spid="2100"/>
                                        </p:tgtEl>
                                      </p:cBhvr>
                                    </p:animEffect>
                                    <p:set>
                                      <p:cBhvr>
                                        <p:cTn id="294" dur="1" fill="hold">
                                          <p:stCondLst>
                                            <p:cond delay="1999"/>
                                          </p:stCondLst>
                                        </p:cTn>
                                        <p:tgtEl>
                                          <p:spTgt spid="2100"/>
                                        </p:tgtEl>
                                        <p:attrNameLst>
                                          <p:attrName>style.visibility</p:attrName>
                                        </p:attrNameLst>
                                      </p:cBhvr>
                                      <p:to>
                                        <p:strVal val="hidden"/>
                                      </p:to>
                                    </p:set>
                                  </p:childTnLst>
                                </p:cTn>
                              </p:par>
                              <p:par>
                                <p:cTn id="295" presetID="22" presetClass="exit" presetSubtype="2" fill="hold" grpId="0" nodeType="withEffect">
                                  <p:stCondLst>
                                    <p:cond delay="0"/>
                                  </p:stCondLst>
                                  <p:childTnLst>
                                    <p:animEffect transition="out" filter="wipe(right)">
                                      <p:cBhvr>
                                        <p:cTn id="296" dur="2000"/>
                                        <p:tgtEl>
                                          <p:spTgt spid="2101"/>
                                        </p:tgtEl>
                                      </p:cBhvr>
                                    </p:animEffect>
                                    <p:set>
                                      <p:cBhvr>
                                        <p:cTn id="297" dur="1" fill="hold">
                                          <p:stCondLst>
                                            <p:cond delay="1999"/>
                                          </p:stCondLst>
                                        </p:cTn>
                                        <p:tgtEl>
                                          <p:spTgt spid="2101"/>
                                        </p:tgtEl>
                                        <p:attrNameLst>
                                          <p:attrName>style.visibility</p:attrName>
                                        </p:attrNameLst>
                                      </p:cBhvr>
                                      <p:to>
                                        <p:strVal val="hidden"/>
                                      </p:to>
                                    </p:set>
                                  </p:childTnLst>
                                </p:cTn>
                              </p:par>
                              <p:par>
                                <p:cTn id="298" presetID="22" presetClass="exit" presetSubtype="2" fill="hold" grpId="0" nodeType="withEffect">
                                  <p:stCondLst>
                                    <p:cond delay="0"/>
                                  </p:stCondLst>
                                  <p:childTnLst>
                                    <p:animEffect transition="out" filter="wipe(right)">
                                      <p:cBhvr>
                                        <p:cTn id="299" dur="2000"/>
                                        <p:tgtEl>
                                          <p:spTgt spid="2102"/>
                                        </p:tgtEl>
                                      </p:cBhvr>
                                    </p:animEffect>
                                    <p:set>
                                      <p:cBhvr>
                                        <p:cTn id="300" dur="1" fill="hold">
                                          <p:stCondLst>
                                            <p:cond delay="1999"/>
                                          </p:stCondLst>
                                        </p:cTn>
                                        <p:tgtEl>
                                          <p:spTgt spid="2102"/>
                                        </p:tgtEl>
                                        <p:attrNameLst>
                                          <p:attrName>style.visibility</p:attrName>
                                        </p:attrNameLst>
                                      </p:cBhvr>
                                      <p:to>
                                        <p:strVal val="hidden"/>
                                      </p:to>
                                    </p:set>
                                  </p:childTnLst>
                                </p:cTn>
                              </p:par>
                              <p:par>
                                <p:cTn id="301" presetID="22" presetClass="exit" presetSubtype="2" fill="hold" grpId="0" nodeType="withEffect">
                                  <p:stCondLst>
                                    <p:cond delay="0"/>
                                  </p:stCondLst>
                                  <p:childTnLst>
                                    <p:animEffect transition="out" filter="wipe(right)">
                                      <p:cBhvr>
                                        <p:cTn id="302" dur="2000"/>
                                        <p:tgtEl>
                                          <p:spTgt spid="2103"/>
                                        </p:tgtEl>
                                      </p:cBhvr>
                                    </p:animEffect>
                                    <p:set>
                                      <p:cBhvr>
                                        <p:cTn id="303" dur="1" fill="hold">
                                          <p:stCondLst>
                                            <p:cond delay="1999"/>
                                          </p:stCondLst>
                                        </p:cTn>
                                        <p:tgtEl>
                                          <p:spTgt spid="2103"/>
                                        </p:tgtEl>
                                        <p:attrNameLst>
                                          <p:attrName>style.visibility</p:attrName>
                                        </p:attrNameLst>
                                      </p:cBhvr>
                                      <p:to>
                                        <p:strVal val="hidden"/>
                                      </p:to>
                                    </p:set>
                                  </p:childTnLst>
                                </p:cTn>
                              </p:par>
                              <p:par>
                                <p:cTn id="304" presetID="22" presetClass="exit" presetSubtype="2" fill="hold" grpId="0" nodeType="withEffect">
                                  <p:stCondLst>
                                    <p:cond delay="0"/>
                                  </p:stCondLst>
                                  <p:childTnLst>
                                    <p:animEffect transition="out" filter="wipe(right)">
                                      <p:cBhvr>
                                        <p:cTn id="305" dur="2000"/>
                                        <p:tgtEl>
                                          <p:spTgt spid="2104"/>
                                        </p:tgtEl>
                                      </p:cBhvr>
                                    </p:animEffect>
                                    <p:set>
                                      <p:cBhvr>
                                        <p:cTn id="306" dur="1" fill="hold">
                                          <p:stCondLst>
                                            <p:cond delay="1999"/>
                                          </p:stCondLst>
                                        </p:cTn>
                                        <p:tgtEl>
                                          <p:spTgt spid="2104"/>
                                        </p:tgtEl>
                                        <p:attrNameLst>
                                          <p:attrName>style.visibility</p:attrName>
                                        </p:attrNameLst>
                                      </p:cBhvr>
                                      <p:to>
                                        <p:strVal val="hidden"/>
                                      </p:to>
                                    </p:set>
                                  </p:childTnLst>
                                </p:cTn>
                              </p:par>
                              <p:par>
                                <p:cTn id="307" presetID="22" presetClass="exit" presetSubtype="2" fill="hold" grpId="0" nodeType="withEffect">
                                  <p:stCondLst>
                                    <p:cond delay="0"/>
                                  </p:stCondLst>
                                  <p:childTnLst>
                                    <p:animEffect transition="out" filter="wipe(right)">
                                      <p:cBhvr>
                                        <p:cTn id="308" dur="2000"/>
                                        <p:tgtEl>
                                          <p:spTgt spid="2107"/>
                                        </p:tgtEl>
                                      </p:cBhvr>
                                    </p:animEffect>
                                    <p:set>
                                      <p:cBhvr>
                                        <p:cTn id="309" dur="1" fill="hold">
                                          <p:stCondLst>
                                            <p:cond delay="1999"/>
                                          </p:stCondLst>
                                        </p:cTn>
                                        <p:tgtEl>
                                          <p:spTgt spid="2107"/>
                                        </p:tgtEl>
                                        <p:attrNameLst>
                                          <p:attrName>style.visibility</p:attrName>
                                        </p:attrNameLst>
                                      </p:cBhvr>
                                      <p:to>
                                        <p:strVal val="hidden"/>
                                      </p:to>
                                    </p:set>
                                  </p:childTnLst>
                                </p:cTn>
                              </p:par>
                              <p:par>
                                <p:cTn id="310" presetID="22" presetClass="exit" presetSubtype="2" fill="hold" grpId="0" nodeType="withEffect">
                                  <p:stCondLst>
                                    <p:cond delay="0"/>
                                  </p:stCondLst>
                                  <p:childTnLst>
                                    <p:animEffect transition="out" filter="wipe(right)">
                                      <p:cBhvr>
                                        <p:cTn id="311" dur="2000"/>
                                        <p:tgtEl>
                                          <p:spTgt spid="2108"/>
                                        </p:tgtEl>
                                      </p:cBhvr>
                                    </p:animEffect>
                                    <p:set>
                                      <p:cBhvr>
                                        <p:cTn id="312" dur="1" fill="hold">
                                          <p:stCondLst>
                                            <p:cond delay="1999"/>
                                          </p:stCondLst>
                                        </p:cTn>
                                        <p:tgtEl>
                                          <p:spTgt spid="2108"/>
                                        </p:tgtEl>
                                        <p:attrNameLst>
                                          <p:attrName>style.visibility</p:attrName>
                                        </p:attrNameLst>
                                      </p:cBhvr>
                                      <p:to>
                                        <p:strVal val="hidden"/>
                                      </p:to>
                                    </p:set>
                                  </p:childTnLst>
                                </p:cTn>
                              </p:par>
                              <p:par>
                                <p:cTn id="313" presetID="22" presetClass="exit" presetSubtype="2" fill="hold" grpId="0" nodeType="withEffect">
                                  <p:stCondLst>
                                    <p:cond delay="0"/>
                                  </p:stCondLst>
                                  <p:childTnLst>
                                    <p:animEffect transition="out" filter="wipe(right)">
                                      <p:cBhvr>
                                        <p:cTn id="314" dur="2000"/>
                                        <p:tgtEl>
                                          <p:spTgt spid="2109"/>
                                        </p:tgtEl>
                                      </p:cBhvr>
                                    </p:animEffect>
                                    <p:set>
                                      <p:cBhvr>
                                        <p:cTn id="315" dur="1" fill="hold">
                                          <p:stCondLst>
                                            <p:cond delay="1999"/>
                                          </p:stCondLst>
                                        </p:cTn>
                                        <p:tgtEl>
                                          <p:spTgt spid="2109"/>
                                        </p:tgtEl>
                                        <p:attrNameLst>
                                          <p:attrName>style.visibility</p:attrName>
                                        </p:attrNameLst>
                                      </p:cBhvr>
                                      <p:to>
                                        <p:strVal val="hidden"/>
                                      </p:to>
                                    </p:set>
                                  </p:childTnLst>
                                </p:cTn>
                              </p:par>
                              <p:par>
                                <p:cTn id="316" presetID="22" presetClass="exit" presetSubtype="2" fill="hold" grpId="0" nodeType="withEffect">
                                  <p:stCondLst>
                                    <p:cond delay="0"/>
                                  </p:stCondLst>
                                  <p:childTnLst>
                                    <p:animEffect transition="out" filter="wipe(right)">
                                      <p:cBhvr>
                                        <p:cTn id="317" dur="2000"/>
                                        <p:tgtEl>
                                          <p:spTgt spid="2110"/>
                                        </p:tgtEl>
                                      </p:cBhvr>
                                    </p:animEffect>
                                    <p:set>
                                      <p:cBhvr>
                                        <p:cTn id="318" dur="1" fill="hold">
                                          <p:stCondLst>
                                            <p:cond delay="1999"/>
                                          </p:stCondLst>
                                        </p:cTn>
                                        <p:tgtEl>
                                          <p:spTgt spid="2110"/>
                                        </p:tgtEl>
                                        <p:attrNameLst>
                                          <p:attrName>style.visibility</p:attrName>
                                        </p:attrNameLst>
                                      </p:cBhvr>
                                      <p:to>
                                        <p:strVal val="hidden"/>
                                      </p:to>
                                    </p:set>
                                  </p:childTnLst>
                                </p:cTn>
                              </p:par>
                              <p:par>
                                <p:cTn id="319" presetID="22" presetClass="exit" presetSubtype="2" fill="hold" grpId="0" nodeType="withEffect">
                                  <p:stCondLst>
                                    <p:cond delay="0"/>
                                  </p:stCondLst>
                                  <p:childTnLst>
                                    <p:animEffect transition="out" filter="wipe(right)">
                                      <p:cBhvr>
                                        <p:cTn id="320" dur="2000"/>
                                        <p:tgtEl>
                                          <p:spTgt spid="2111"/>
                                        </p:tgtEl>
                                      </p:cBhvr>
                                    </p:animEffect>
                                    <p:set>
                                      <p:cBhvr>
                                        <p:cTn id="321" dur="1" fill="hold">
                                          <p:stCondLst>
                                            <p:cond delay="1999"/>
                                          </p:stCondLst>
                                        </p:cTn>
                                        <p:tgtEl>
                                          <p:spTgt spid="2111"/>
                                        </p:tgtEl>
                                        <p:attrNameLst>
                                          <p:attrName>style.visibility</p:attrName>
                                        </p:attrNameLst>
                                      </p:cBhvr>
                                      <p:to>
                                        <p:strVal val="hidden"/>
                                      </p:to>
                                    </p:set>
                                  </p:childTnLst>
                                </p:cTn>
                              </p:par>
                              <p:par>
                                <p:cTn id="322" presetID="22" presetClass="exit" presetSubtype="2" fill="hold" grpId="0" nodeType="withEffect">
                                  <p:stCondLst>
                                    <p:cond delay="0"/>
                                  </p:stCondLst>
                                  <p:childTnLst>
                                    <p:animEffect transition="out" filter="wipe(right)">
                                      <p:cBhvr>
                                        <p:cTn id="323" dur="2000"/>
                                        <p:tgtEl>
                                          <p:spTgt spid="2112"/>
                                        </p:tgtEl>
                                      </p:cBhvr>
                                    </p:animEffect>
                                    <p:set>
                                      <p:cBhvr>
                                        <p:cTn id="324" dur="1" fill="hold">
                                          <p:stCondLst>
                                            <p:cond delay="1999"/>
                                          </p:stCondLst>
                                        </p:cTn>
                                        <p:tgtEl>
                                          <p:spTgt spid="2112"/>
                                        </p:tgtEl>
                                        <p:attrNameLst>
                                          <p:attrName>style.visibility</p:attrName>
                                        </p:attrNameLst>
                                      </p:cBhvr>
                                      <p:to>
                                        <p:strVal val="hidden"/>
                                      </p:to>
                                    </p:set>
                                  </p:childTnLst>
                                </p:cTn>
                              </p:par>
                              <p:par>
                                <p:cTn id="325" presetID="22" presetClass="exit" presetSubtype="2" fill="hold" grpId="0" nodeType="withEffect">
                                  <p:stCondLst>
                                    <p:cond delay="0"/>
                                  </p:stCondLst>
                                  <p:childTnLst>
                                    <p:animEffect transition="out" filter="wipe(right)">
                                      <p:cBhvr>
                                        <p:cTn id="326" dur="2000"/>
                                        <p:tgtEl>
                                          <p:spTgt spid="2113"/>
                                        </p:tgtEl>
                                      </p:cBhvr>
                                    </p:animEffect>
                                    <p:set>
                                      <p:cBhvr>
                                        <p:cTn id="327" dur="1" fill="hold">
                                          <p:stCondLst>
                                            <p:cond delay="1999"/>
                                          </p:stCondLst>
                                        </p:cTn>
                                        <p:tgtEl>
                                          <p:spTgt spid="2113"/>
                                        </p:tgtEl>
                                        <p:attrNameLst>
                                          <p:attrName>style.visibility</p:attrName>
                                        </p:attrNameLst>
                                      </p:cBhvr>
                                      <p:to>
                                        <p:strVal val="hidden"/>
                                      </p:to>
                                    </p:set>
                                  </p:childTnLst>
                                </p:cTn>
                              </p:par>
                              <p:par>
                                <p:cTn id="328" presetID="22" presetClass="exit" presetSubtype="2" fill="hold" grpId="0" nodeType="withEffect">
                                  <p:stCondLst>
                                    <p:cond delay="0"/>
                                  </p:stCondLst>
                                  <p:childTnLst>
                                    <p:animEffect transition="out" filter="wipe(right)">
                                      <p:cBhvr>
                                        <p:cTn id="329" dur="2000"/>
                                        <p:tgtEl>
                                          <p:spTgt spid="2114"/>
                                        </p:tgtEl>
                                      </p:cBhvr>
                                    </p:animEffect>
                                    <p:set>
                                      <p:cBhvr>
                                        <p:cTn id="330" dur="1" fill="hold">
                                          <p:stCondLst>
                                            <p:cond delay="1999"/>
                                          </p:stCondLst>
                                        </p:cTn>
                                        <p:tgtEl>
                                          <p:spTgt spid="2114"/>
                                        </p:tgtEl>
                                        <p:attrNameLst>
                                          <p:attrName>style.visibility</p:attrName>
                                        </p:attrNameLst>
                                      </p:cBhvr>
                                      <p:to>
                                        <p:strVal val="hidden"/>
                                      </p:to>
                                    </p:set>
                                  </p:childTnLst>
                                </p:cTn>
                              </p:par>
                              <p:par>
                                <p:cTn id="331" presetID="22" presetClass="exit" presetSubtype="2" fill="hold" grpId="0" nodeType="withEffect">
                                  <p:stCondLst>
                                    <p:cond delay="0"/>
                                  </p:stCondLst>
                                  <p:childTnLst>
                                    <p:animEffect transition="out" filter="wipe(right)">
                                      <p:cBhvr>
                                        <p:cTn id="332" dur="2000"/>
                                        <p:tgtEl>
                                          <p:spTgt spid="2115"/>
                                        </p:tgtEl>
                                      </p:cBhvr>
                                    </p:animEffect>
                                    <p:set>
                                      <p:cBhvr>
                                        <p:cTn id="333" dur="1" fill="hold">
                                          <p:stCondLst>
                                            <p:cond delay="1999"/>
                                          </p:stCondLst>
                                        </p:cTn>
                                        <p:tgtEl>
                                          <p:spTgt spid="2115"/>
                                        </p:tgtEl>
                                        <p:attrNameLst>
                                          <p:attrName>style.visibility</p:attrName>
                                        </p:attrNameLst>
                                      </p:cBhvr>
                                      <p:to>
                                        <p:strVal val="hidden"/>
                                      </p:to>
                                    </p:set>
                                  </p:childTnLst>
                                </p:cTn>
                              </p:par>
                              <p:par>
                                <p:cTn id="334" presetID="22" presetClass="exit" presetSubtype="2" fill="hold" grpId="0" nodeType="withEffect">
                                  <p:stCondLst>
                                    <p:cond delay="0"/>
                                  </p:stCondLst>
                                  <p:childTnLst>
                                    <p:animEffect transition="out" filter="wipe(right)">
                                      <p:cBhvr>
                                        <p:cTn id="335" dur="2000"/>
                                        <p:tgtEl>
                                          <p:spTgt spid="2116"/>
                                        </p:tgtEl>
                                      </p:cBhvr>
                                    </p:animEffect>
                                    <p:set>
                                      <p:cBhvr>
                                        <p:cTn id="336" dur="1" fill="hold">
                                          <p:stCondLst>
                                            <p:cond delay="1999"/>
                                          </p:stCondLst>
                                        </p:cTn>
                                        <p:tgtEl>
                                          <p:spTgt spid="2116"/>
                                        </p:tgtEl>
                                        <p:attrNameLst>
                                          <p:attrName>style.visibility</p:attrName>
                                        </p:attrNameLst>
                                      </p:cBhvr>
                                      <p:to>
                                        <p:strVal val="hidden"/>
                                      </p:to>
                                    </p:set>
                                  </p:childTnLst>
                                </p:cTn>
                              </p:par>
                              <p:par>
                                <p:cTn id="337" presetID="22" presetClass="exit" presetSubtype="2" fill="hold" grpId="0" nodeType="withEffect">
                                  <p:stCondLst>
                                    <p:cond delay="0"/>
                                  </p:stCondLst>
                                  <p:childTnLst>
                                    <p:animEffect transition="out" filter="wipe(right)">
                                      <p:cBhvr>
                                        <p:cTn id="338" dur="2000"/>
                                        <p:tgtEl>
                                          <p:spTgt spid="2117"/>
                                        </p:tgtEl>
                                      </p:cBhvr>
                                    </p:animEffect>
                                    <p:set>
                                      <p:cBhvr>
                                        <p:cTn id="339" dur="1" fill="hold">
                                          <p:stCondLst>
                                            <p:cond delay="1999"/>
                                          </p:stCondLst>
                                        </p:cTn>
                                        <p:tgtEl>
                                          <p:spTgt spid="2117"/>
                                        </p:tgtEl>
                                        <p:attrNameLst>
                                          <p:attrName>style.visibility</p:attrName>
                                        </p:attrNameLst>
                                      </p:cBhvr>
                                      <p:to>
                                        <p:strVal val="hidden"/>
                                      </p:to>
                                    </p:set>
                                  </p:childTnLst>
                                </p:cTn>
                              </p:par>
                              <p:par>
                                <p:cTn id="340" presetID="22" presetClass="exit" presetSubtype="2" fill="hold" grpId="0" nodeType="withEffect">
                                  <p:stCondLst>
                                    <p:cond delay="0"/>
                                  </p:stCondLst>
                                  <p:childTnLst>
                                    <p:animEffect transition="out" filter="wipe(right)">
                                      <p:cBhvr>
                                        <p:cTn id="341" dur="2000"/>
                                        <p:tgtEl>
                                          <p:spTgt spid="2118"/>
                                        </p:tgtEl>
                                      </p:cBhvr>
                                    </p:animEffect>
                                    <p:set>
                                      <p:cBhvr>
                                        <p:cTn id="342" dur="1" fill="hold">
                                          <p:stCondLst>
                                            <p:cond delay="1999"/>
                                          </p:stCondLst>
                                        </p:cTn>
                                        <p:tgtEl>
                                          <p:spTgt spid="2118"/>
                                        </p:tgtEl>
                                        <p:attrNameLst>
                                          <p:attrName>style.visibility</p:attrName>
                                        </p:attrNameLst>
                                      </p:cBhvr>
                                      <p:to>
                                        <p:strVal val="hidden"/>
                                      </p:to>
                                    </p:set>
                                  </p:childTnLst>
                                </p:cTn>
                              </p:par>
                              <p:par>
                                <p:cTn id="343" presetID="22" presetClass="exit" presetSubtype="2" fill="hold" grpId="0" nodeType="withEffect">
                                  <p:stCondLst>
                                    <p:cond delay="0"/>
                                  </p:stCondLst>
                                  <p:childTnLst>
                                    <p:animEffect transition="out" filter="wipe(right)">
                                      <p:cBhvr>
                                        <p:cTn id="344" dur="2000"/>
                                        <p:tgtEl>
                                          <p:spTgt spid="2119"/>
                                        </p:tgtEl>
                                      </p:cBhvr>
                                    </p:animEffect>
                                    <p:set>
                                      <p:cBhvr>
                                        <p:cTn id="345" dur="1" fill="hold">
                                          <p:stCondLst>
                                            <p:cond delay="1999"/>
                                          </p:stCondLst>
                                        </p:cTn>
                                        <p:tgtEl>
                                          <p:spTgt spid="2119"/>
                                        </p:tgtEl>
                                        <p:attrNameLst>
                                          <p:attrName>style.visibility</p:attrName>
                                        </p:attrNameLst>
                                      </p:cBhvr>
                                      <p:to>
                                        <p:strVal val="hidden"/>
                                      </p:to>
                                    </p:set>
                                  </p:childTnLst>
                                </p:cTn>
                              </p:par>
                              <p:par>
                                <p:cTn id="346" presetID="22" presetClass="exit" presetSubtype="2" fill="hold" grpId="0" nodeType="withEffect">
                                  <p:stCondLst>
                                    <p:cond delay="0"/>
                                  </p:stCondLst>
                                  <p:childTnLst>
                                    <p:animEffect transition="out" filter="wipe(right)">
                                      <p:cBhvr>
                                        <p:cTn id="347" dur="2000"/>
                                        <p:tgtEl>
                                          <p:spTgt spid="2120"/>
                                        </p:tgtEl>
                                      </p:cBhvr>
                                    </p:animEffect>
                                    <p:set>
                                      <p:cBhvr>
                                        <p:cTn id="348" dur="1" fill="hold">
                                          <p:stCondLst>
                                            <p:cond delay="1999"/>
                                          </p:stCondLst>
                                        </p:cTn>
                                        <p:tgtEl>
                                          <p:spTgt spid="2120"/>
                                        </p:tgtEl>
                                        <p:attrNameLst>
                                          <p:attrName>style.visibility</p:attrName>
                                        </p:attrNameLst>
                                      </p:cBhvr>
                                      <p:to>
                                        <p:strVal val="hidden"/>
                                      </p:to>
                                    </p:set>
                                  </p:childTnLst>
                                </p:cTn>
                              </p:par>
                              <p:par>
                                <p:cTn id="349" presetID="22" presetClass="exit" presetSubtype="2" fill="hold" grpId="0" nodeType="withEffect">
                                  <p:stCondLst>
                                    <p:cond delay="0"/>
                                  </p:stCondLst>
                                  <p:childTnLst>
                                    <p:animEffect transition="out" filter="wipe(right)">
                                      <p:cBhvr>
                                        <p:cTn id="350" dur="2000"/>
                                        <p:tgtEl>
                                          <p:spTgt spid="2121"/>
                                        </p:tgtEl>
                                      </p:cBhvr>
                                    </p:animEffect>
                                    <p:set>
                                      <p:cBhvr>
                                        <p:cTn id="351" dur="1" fill="hold">
                                          <p:stCondLst>
                                            <p:cond delay="1999"/>
                                          </p:stCondLst>
                                        </p:cTn>
                                        <p:tgtEl>
                                          <p:spTgt spid="2121"/>
                                        </p:tgtEl>
                                        <p:attrNameLst>
                                          <p:attrName>style.visibility</p:attrName>
                                        </p:attrNameLst>
                                      </p:cBhvr>
                                      <p:to>
                                        <p:strVal val="hidden"/>
                                      </p:to>
                                    </p:set>
                                  </p:childTnLst>
                                </p:cTn>
                              </p:par>
                              <p:par>
                                <p:cTn id="352" presetID="22" presetClass="exit" presetSubtype="2" fill="hold" grpId="0" nodeType="withEffect">
                                  <p:stCondLst>
                                    <p:cond delay="0"/>
                                  </p:stCondLst>
                                  <p:childTnLst>
                                    <p:animEffect transition="out" filter="wipe(right)">
                                      <p:cBhvr>
                                        <p:cTn id="353" dur="2000"/>
                                        <p:tgtEl>
                                          <p:spTgt spid="2122"/>
                                        </p:tgtEl>
                                      </p:cBhvr>
                                    </p:animEffect>
                                    <p:set>
                                      <p:cBhvr>
                                        <p:cTn id="354" dur="1" fill="hold">
                                          <p:stCondLst>
                                            <p:cond delay="1999"/>
                                          </p:stCondLst>
                                        </p:cTn>
                                        <p:tgtEl>
                                          <p:spTgt spid="2122"/>
                                        </p:tgtEl>
                                        <p:attrNameLst>
                                          <p:attrName>style.visibility</p:attrName>
                                        </p:attrNameLst>
                                      </p:cBhvr>
                                      <p:to>
                                        <p:strVal val="hidden"/>
                                      </p:to>
                                    </p:set>
                                  </p:childTnLst>
                                </p:cTn>
                              </p:par>
                              <p:par>
                                <p:cTn id="355" presetID="22" presetClass="exit" presetSubtype="2" fill="hold" grpId="0" nodeType="withEffect">
                                  <p:stCondLst>
                                    <p:cond delay="0"/>
                                  </p:stCondLst>
                                  <p:childTnLst>
                                    <p:animEffect transition="out" filter="wipe(right)">
                                      <p:cBhvr>
                                        <p:cTn id="356" dur="2000"/>
                                        <p:tgtEl>
                                          <p:spTgt spid="2123"/>
                                        </p:tgtEl>
                                      </p:cBhvr>
                                    </p:animEffect>
                                    <p:set>
                                      <p:cBhvr>
                                        <p:cTn id="357" dur="1" fill="hold">
                                          <p:stCondLst>
                                            <p:cond delay="1999"/>
                                          </p:stCondLst>
                                        </p:cTn>
                                        <p:tgtEl>
                                          <p:spTgt spid="2123"/>
                                        </p:tgtEl>
                                        <p:attrNameLst>
                                          <p:attrName>style.visibility</p:attrName>
                                        </p:attrNameLst>
                                      </p:cBhvr>
                                      <p:to>
                                        <p:strVal val="hidden"/>
                                      </p:to>
                                    </p:set>
                                  </p:childTnLst>
                                </p:cTn>
                              </p:par>
                              <p:par>
                                <p:cTn id="358" presetID="22" presetClass="exit" presetSubtype="2" fill="hold" grpId="0" nodeType="withEffect">
                                  <p:stCondLst>
                                    <p:cond delay="0"/>
                                  </p:stCondLst>
                                  <p:childTnLst>
                                    <p:animEffect transition="out" filter="wipe(right)">
                                      <p:cBhvr>
                                        <p:cTn id="359" dur="2000"/>
                                        <p:tgtEl>
                                          <p:spTgt spid="2124"/>
                                        </p:tgtEl>
                                      </p:cBhvr>
                                    </p:animEffect>
                                    <p:set>
                                      <p:cBhvr>
                                        <p:cTn id="360" dur="1" fill="hold">
                                          <p:stCondLst>
                                            <p:cond delay="1999"/>
                                          </p:stCondLst>
                                        </p:cTn>
                                        <p:tgtEl>
                                          <p:spTgt spid="2124"/>
                                        </p:tgtEl>
                                        <p:attrNameLst>
                                          <p:attrName>style.visibility</p:attrName>
                                        </p:attrNameLst>
                                      </p:cBhvr>
                                      <p:to>
                                        <p:strVal val="hidden"/>
                                      </p:to>
                                    </p:set>
                                  </p:childTnLst>
                                </p:cTn>
                              </p:par>
                              <p:par>
                                <p:cTn id="361" presetID="22" presetClass="exit" presetSubtype="2" fill="hold" grpId="0" nodeType="withEffect">
                                  <p:stCondLst>
                                    <p:cond delay="0"/>
                                  </p:stCondLst>
                                  <p:childTnLst>
                                    <p:animEffect transition="out" filter="wipe(right)">
                                      <p:cBhvr>
                                        <p:cTn id="362" dur="2000"/>
                                        <p:tgtEl>
                                          <p:spTgt spid="2178"/>
                                        </p:tgtEl>
                                      </p:cBhvr>
                                    </p:animEffect>
                                    <p:set>
                                      <p:cBhvr>
                                        <p:cTn id="363" dur="1" fill="hold">
                                          <p:stCondLst>
                                            <p:cond delay="1999"/>
                                          </p:stCondLst>
                                        </p:cTn>
                                        <p:tgtEl>
                                          <p:spTgt spid="2178"/>
                                        </p:tgtEl>
                                        <p:attrNameLst>
                                          <p:attrName>style.visibility</p:attrName>
                                        </p:attrNameLst>
                                      </p:cBhvr>
                                      <p:to>
                                        <p:strVal val="hidden"/>
                                      </p:to>
                                    </p:set>
                                  </p:childTnLst>
                                </p:cTn>
                              </p:par>
                              <p:par>
                                <p:cTn id="364" presetID="21" presetClass="entr" presetSubtype="4" fill="hold" grpId="0" nodeType="withEffect">
                                  <p:stCondLst>
                                    <p:cond delay="0"/>
                                  </p:stCondLst>
                                  <p:childTnLst>
                                    <p:set>
                                      <p:cBhvr>
                                        <p:cTn id="365" dur="1" fill="hold">
                                          <p:stCondLst>
                                            <p:cond delay="0"/>
                                          </p:stCondLst>
                                        </p:cTn>
                                        <p:tgtEl>
                                          <p:spTgt spid="2183"/>
                                        </p:tgtEl>
                                        <p:attrNameLst>
                                          <p:attrName>style.visibility</p:attrName>
                                        </p:attrNameLst>
                                      </p:cBhvr>
                                      <p:to>
                                        <p:strVal val="visible"/>
                                      </p:to>
                                    </p:set>
                                    <p:animEffect transition="in" filter="wheel(4)">
                                      <p:cBhvr>
                                        <p:cTn id="366" dur="2000"/>
                                        <p:tgtEl>
                                          <p:spTgt spid="2183"/>
                                        </p:tgtEl>
                                      </p:cBhvr>
                                    </p:animEffect>
                                  </p:childTnLst>
                                </p:cTn>
                              </p:par>
                              <p:par>
                                <p:cTn id="367" presetID="21" presetClass="entr" presetSubtype="4" fill="hold" grpId="0" nodeType="withEffect">
                                  <p:stCondLst>
                                    <p:cond delay="0"/>
                                  </p:stCondLst>
                                  <p:childTnLst>
                                    <p:set>
                                      <p:cBhvr>
                                        <p:cTn id="368" dur="1" fill="hold">
                                          <p:stCondLst>
                                            <p:cond delay="0"/>
                                          </p:stCondLst>
                                        </p:cTn>
                                        <p:tgtEl>
                                          <p:spTgt spid="2184"/>
                                        </p:tgtEl>
                                        <p:attrNameLst>
                                          <p:attrName>style.visibility</p:attrName>
                                        </p:attrNameLst>
                                      </p:cBhvr>
                                      <p:to>
                                        <p:strVal val="visible"/>
                                      </p:to>
                                    </p:set>
                                    <p:animEffect transition="in" filter="wheel(4)">
                                      <p:cBhvr>
                                        <p:cTn id="369" dur="2000"/>
                                        <p:tgtEl>
                                          <p:spTgt spid="2184"/>
                                        </p:tgtEl>
                                      </p:cBhvr>
                                    </p:animEffect>
                                  </p:childTnLst>
                                </p:cTn>
                              </p:par>
                              <p:par>
                                <p:cTn id="370" presetID="21" presetClass="entr" presetSubtype="4" fill="hold" grpId="0" nodeType="withEffect">
                                  <p:stCondLst>
                                    <p:cond delay="0"/>
                                  </p:stCondLst>
                                  <p:childTnLst>
                                    <p:set>
                                      <p:cBhvr>
                                        <p:cTn id="371" dur="1" fill="hold">
                                          <p:stCondLst>
                                            <p:cond delay="0"/>
                                          </p:stCondLst>
                                        </p:cTn>
                                        <p:tgtEl>
                                          <p:spTgt spid="2185"/>
                                        </p:tgtEl>
                                        <p:attrNameLst>
                                          <p:attrName>style.visibility</p:attrName>
                                        </p:attrNameLst>
                                      </p:cBhvr>
                                      <p:to>
                                        <p:strVal val="visible"/>
                                      </p:to>
                                    </p:set>
                                    <p:animEffect transition="in" filter="wheel(4)">
                                      <p:cBhvr>
                                        <p:cTn id="372" dur="2000"/>
                                        <p:tgtEl>
                                          <p:spTgt spid="2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3" grpId="0" animBg="1"/>
      <p:bldP spid="2053" grpId="0" animBg="1"/>
      <p:bldP spid="2053" grpId="1" animBg="1"/>
      <p:bldP spid="2053" grpId="2" animBg="1"/>
      <p:bldP spid="2084" grpId="0" animBg="1"/>
      <p:bldP spid="2085" grpId="0" animBg="1"/>
      <p:bldP spid="2085" grpId="1" animBg="1"/>
      <p:bldP spid="2086" grpId="0" animBg="1"/>
      <p:bldP spid="2088" grpId="0" animBg="1"/>
      <p:bldP spid="2088" grpId="1" animBg="1"/>
      <p:bldP spid="2090" grpId="0" animBg="1"/>
      <p:bldP spid="2054" grpId="0" animBg="1"/>
      <p:bldP spid="2054" grpId="1" animBg="1"/>
      <p:bldP spid="2092" grpId="0" animBg="1"/>
      <p:bldP spid="2094" grpId="0" animBg="1"/>
      <p:bldP spid="2095" grpId="0" animBg="1"/>
      <p:bldP spid="2096" grpId="0" animBg="1"/>
      <p:bldP spid="2097" grpId="0" animBg="1"/>
      <p:bldP spid="2098" grpId="0" animBg="1"/>
      <p:bldP spid="2099" grpId="0" animBg="1"/>
      <p:bldP spid="2100" grpId="0" animBg="1"/>
      <p:bldP spid="2101" grpId="0" animBg="1"/>
      <p:bldP spid="2102" grpId="0" animBg="1"/>
      <p:bldP spid="2103" grpId="0" animBg="1"/>
      <p:bldP spid="2104" grpId="0" animBg="1"/>
      <p:bldP spid="2107" grpId="0" animBg="1"/>
      <p:bldP spid="2108" grpId="0" animBg="1"/>
      <p:bldP spid="2109" grpId="0" animBg="1"/>
      <p:bldP spid="2110" grpId="0" animBg="1"/>
      <p:bldP spid="2111" grpId="0" animBg="1"/>
      <p:bldP spid="2112" grpId="0" animBg="1"/>
      <p:bldP spid="2113" grpId="0" animBg="1"/>
      <p:bldP spid="2114" grpId="0" animBg="1"/>
      <p:bldP spid="2115" grpId="0" animBg="1"/>
      <p:bldP spid="2116" grpId="0" animBg="1"/>
      <p:bldP spid="2117" grpId="0" animBg="1"/>
      <p:bldP spid="2118" grpId="0" animBg="1"/>
      <p:bldP spid="2119" grpId="0" animBg="1"/>
      <p:bldP spid="2120" grpId="0" animBg="1"/>
      <p:bldP spid="2121" grpId="0" animBg="1"/>
      <p:bldP spid="2122" grpId="0" animBg="1"/>
      <p:bldP spid="2123" grpId="0" animBg="1"/>
      <p:bldP spid="2124" grpId="0" animBg="1"/>
      <p:bldP spid="2087" grpId="0" animBg="1"/>
      <p:bldP spid="2087" grpId="1" animBg="1"/>
      <p:bldP spid="2091" grpId="0" animBg="1"/>
      <p:bldP spid="2091" grpId="1" animBg="1"/>
      <p:bldP spid="2140" grpId="0" animBg="1"/>
      <p:bldP spid="2140" grpId="1" animBg="1"/>
      <p:bldP spid="2140" grpId="2" animBg="1"/>
      <p:bldP spid="2141" grpId="0" animBg="1"/>
      <p:bldP spid="2141" grpId="1" animBg="1"/>
      <p:bldP spid="2141" grpId="2" animBg="1"/>
      <p:bldP spid="2141" grpId="3" animBg="1"/>
      <p:bldP spid="2141" grpId="4" animBg="1"/>
      <p:bldP spid="2142" grpId="0" animBg="1"/>
      <p:bldP spid="2143" grpId="0" animBg="1"/>
      <p:bldP spid="2144" grpId="0" animBg="1"/>
      <p:bldP spid="2145" grpId="0" animBg="1"/>
      <p:bldP spid="2146" grpId="0" animBg="1"/>
      <p:bldP spid="2147" grpId="0" animBg="1"/>
      <p:bldP spid="2148" grpId="0" animBg="1"/>
      <p:bldP spid="2149" grpId="0" animBg="1"/>
      <p:bldP spid="2150" grpId="0" animBg="1"/>
      <p:bldP spid="2151" grpId="0" animBg="1"/>
      <p:bldP spid="2152" grpId="0" animBg="1"/>
      <p:bldP spid="2153" grpId="0" animBg="1"/>
      <p:bldP spid="2154" grpId="0" animBg="1"/>
      <p:bldP spid="2155" grpId="0" animBg="1"/>
      <p:bldP spid="2156" grpId="0" animBg="1"/>
      <p:bldP spid="2157" grpId="0" animBg="1"/>
      <p:bldP spid="2158" grpId="0" animBg="1"/>
      <p:bldP spid="2159" grpId="0" animBg="1"/>
      <p:bldP spid="2160" grpId="0" animBg="1"/>
      <p:bldP spid="2161" grpId="0" animBg="1"/>
      <p:bldP spid="2162" grpId="0" animBg="1"/>
      <p:bldP spid="2163" grpId="0" animBg="1"/>
      <p:bldP spid="2164" grpId="0" animBg="1"/>
      <p:bldP spid="2165" grpId="0" animBg="1"/>
      <p:bldP spid="2166" grpId="0" animBg="1"/>
      <p:bldP spid="2167" grpId="0" animBg="1"/>
      <p:bldP spid="2167" grpId="1" animBg="1"/>
      <p:bldP spid="2167" grpId="2" animBg="1"/>
      <p:bldP spid="2168" grpId="0" animBg="1"/>
      <p:bldP spid="2168" grpId="1" animBg="1"/>
      <p:bldP spid="2168" grpId="2" animBg="1"/>
      <p:bldP spid="2169" grpId="0" animBg="1"/>
      <p:bldP spid="2169" grpId="1" animBg="1"/>
      <p:bldP spid="2169" grpId="2" animBg="1"/>
      <p:bldP spid="2169" grpId="3" animBg="1"/>
      <p:bldP spid="2170" grpId="0" animBg="1"/>
      <p:bldP spid="2170" grpId="1" animBg="1"/>
      <p:bldP spid="2170" grpId="2" animBg="1"/>
      <p:bldP spid="2170" grpId="3" animBg="1"/>
      <p:bldP spid="2171" grpId="0" animBg="1"/>
      <p:bldP spid="2171" grpId="1" animBg="1"/>
      <p:bldP spid="2171" grpId="2" animBg="1"/>
      <p:bldP spid="2172" grpId="0" animBg="1"/>
      <p:bldP spid="2172" grpId="1" animBg="1"/>
      <p:bldP spid="2173" grpId="0" animBg="1"/>
      <p:bldP spid="2173" grpId="1" animBg="1"/>
      <p:bldP spid="2174" grpId="0" animBg="1"/>
      <p:bldP spid="2174" grpId="1" animBg="1"/>
      <p:bldP spid="2175" grpId="0" animBg="1"/>
      <p:bldP spid="2176" grpId="0" animBg="1"/>
      <p:bldP spid="2177" grpId="0" animBg="1"/>
      <p:bldP spid="2178" grpId="0" animBg="1"/>
      <p:bldP spid="2179" grpId="0" animBg="1"/>
      <p:bldP spid="2179" grpId="1" animBg="1"/>
      <p:bldP spid="2179" grpId="2" animBg="1"/>
      <p:bldP spid="2180" grpId="0" animBg="1"/>
      <p:bldP spid="2181" grpId="0" animBg="1"/>
      <p:bldP spid="2182" grpId="0" animBg="1"/>
      <p:bldP spid="2183" grpId="0" animBg="1"/>
      <p:bldP spid="2184" grpId="0" animBg="1"/>
      <p:bldP spid="218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4" name="Freeform 338"/>
          <p:cNvSpPr>
            <a:spLocks/>
          </p:cNvSpPr>
          <p:nvPr/>
        </p:nvSpPr>
        <p:spPr bwMode="auto">
          <a:xfrm>
            <a:off x="2252663" y="3486150"/>
            <a:ext cx="576262" cy="673100"/>
          </a:xfrm>
          <a:custGeom>
            <a:avLst/>
            <a:gdLst>
              <a:gd name="T0" fmla="*/ 35 w 363"/>
              <a:gd name="T1" fmla="*/ 0 h 424"/>
              <a:gd name="T2" fmla="*/ 5 w 363"/>
              <a:gd name="T3" fmla="*/ 48 h 424"/>
              <a:gd name="T4" fmla="*/ 63 w 363"/>
              <a:gd name="T5" fmla="*/ 64 h 424"/>
              <a:gd name="T6" fmla="*/ 55 w 363"/>
              <a:gd name="T7" fmla="*/ 236 h 424"/>
              <a:gd name="T8" fmla="*/ 23 w 363"/>
              <a:gd name="T9" fmla="*/ 318 h 424"/>
              <a:gd name="T10" fmla="*/ 31 w 363"/>
              <a:gd name="T11" fmla="*/ 360 h 424"/>
              <a:gd name="T12" fmla="*/ 19 w 363"/>
              <a:gd name="T13" fmla="*/ 420 h 424"/>
              <a:gd name="T14" fmla="*/ 75 w 363"/>
              <a:gd name="T15" fmla="*/ 386 h 424"/>
              <a:gd name="T16" fmla="*/ 203 w 363"/>
              <a:gd name="T17" fmla="*/ 336 h 424"/>
              <a:gd name="T18" fmla="*/ 259 w 363"/>
              <a:gd name="T19" fmla="*/ 302 h 424"/>
              <a:gd name="T20" fmla="*/ 259 w 363"/>
              <a:gd name="T21" fmla="*/ 276 h 424"/>
              <a:gd name="T22" fmla="*/ 345 w 363"/>
              <a:gd name="T23" fmla="*/ 200 h 424"/>
              <a:gd name="T24" fmla="*/ 355 w 363"/>
              <a:gd name="T25" fmla="*/ 102 h 424"/>
              <a:gd name="T26" fmla="*/ 295 w 363"/>
              <a:gd name="T27" fmla="*/ 132 h 424"/>
              <a:gd name="T28" fmla="*/ 267 w 363"/>
              <a:gd name="T29" fmla="*/ 80 h 424"/>
              <a:gd name="T30" fmla="*/ 203 w 363"/>
              <a:gd name="T31" fmla="*/ 104 h 424"/>
              <a:gd name="T32" fmla="*/ 155 w 363"/>
              <a:gd name="T33" fmla="*/ 52 h 424"/>
              <a:gd name="T34" fmla="*/ 125 w 363"/>
              <a:gd name="T35" fmla="*/ 48 h 424"/>
              <a:gd name="T36" fmla="*/ 75 w 363"/>
              <a:gd name="T37" fmla="*/ 28 h 424"/>
              <a:gd name="T38" fmla="*/ 35 w 363"/>
              <a:gd name="T39"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3" h="424">
                <a:moveTo>
                  <a:pt x="35" y="0"/>
                </a:moveTo>
                <a:cubicBezTo>
                  <a:pt x="23" y="5"/>
                  <a:pt x="0" y="37"/>
                  <a:pt x="5" y="48"/>
                </a:cubicBezTo>
                <a:cubicBezTo>
                  <a:pt x="10" y="59"/>
                  <a:pt x="55" y="33"/>
                  <a:pt x="63" y="64"/>
                </a:cubicBezTo>
                <a:cubicBezTo>
                  <a:pt x="71" y="95"/>
                  <a:pt x="62" y="194"/>
                  <a:pt x="55" y="236"/>
                </a:cubicBezTo>
                <a:cubicBezTo>
                  <a:pt x="48" y="278"/>
                  <a:pt x="27" y="297"/>
                  <a:pt x="23" y="318"/>
                </a:cubicBezTo>
                <a:cubicBezTo>
                  <a:pt x="19" y="339"/>
                  <a:pt x="32" y="343"/>
                  <a:pt x="31" y="360"/>
                </a:cubicBezTo>
                <a:cubicBezTo>
                  <a:pt x="30" y="377"/>
                  <a:pt x="12" y="416"/>
                  <a:pt x="19" y="420"/>
                </a:cubicBezTo>
                <a:cubicBezTo>
                  <a:pt x="26" y="424"/>
                  <a:pt x="45" y="400"/>
                  <a:pt x="75" y="386"/>
                </a:cubicBezTo>
                <a:cubicBezTo>
                  <a:pt x="105" y="372"/>
                  <a:pt x="173" y="350"/>
                  <a:pt x="203" y="336"/>
                </a:cubicBezTo>
                <a:cubicBezTo>
                  <a:pt x="233" y="322"/>
                  <a:pt x="250" y="312"/>
                  <a:pt x="259" y="302"/>
                </a:cubicBezTo>
                <a:cubicBezTo>
                  <a:pt x="268" y="292"/>
                  <a:pt x="245" y="293"/>
                  <a:pt x="259" y="276"/>
                </a:cubicBezTo>
                <a:cubicBezTo>
                  <a:pt x="273" y="259"/>
                  <a:pt x="329" y="229"/>
                  <a:pt x="345" y="200"/>
                </a:cubicBezTo>
                <a:cubicBezTo>
                  <a:pt x="361" y="171"/>
                  <a:pt x="363" y="113"/>
                  <a:pt x="355" y="102"/>
                </a:cubicBezTo>
                <a:cubicBezTo>
                  <a:pt x="347" y="91"/>
                  <a:pt x="310" y="136"/>
                  <a:pt x="295" y="132"/>
                </a:cubicBezTo>
                <a:cubicBezTo>
                  <a:pt x="280" y="128"/>
                  <a:pt x="282" y="85"/>
                  <a:pt x="267" y="80"/>
                </a:cubicBezTo>
                <a:cubicBezTo>
                  <a:pt x="252" y="75"/>
                  <a:pt x="222" y="109"/>
                  <a:pt x="203" y="104"/>
                </a:cubicBezTo>
                <a:cubicBezTo>
                  <a:pt x="184" y="99"/>
                  <a:pt x="168" y="61"/>
                  <a:pt x="155" y="52"/>
                </a:cubicBezTo>
                <a:cubicBezTo>
                  <a:pt x="142" y="43"/>
                  <a:pt x="138" y="52"/>
                  <a:pt x="125" y="48"/>
                </a:cubicBezTo>
                <a:cubicBezTo>
                  <a:pt x="112" y="44"/>
                  <a:pt x="90" y="36"/>
                  <a:pt x="75" y="28"/>
                </a:cubicBezTo>
                <a:cubicBezTo>
                  <a:pt x="60" y="20"/>
                  <a:pt x="43" y="6"/>
                  <a:pt x="35" y="0"/>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35" name="Freeform 339"/>
          <p:cNvSpPr>
            <a:spLocks/>
          </p:cNvSpPr>
          <p:nvPr/>
        </p:nvSpPr>
        <p:spPr bwMode="auto">
          <a:xfrm>
            <a:off x="2462213" y="3879850"/>
            <a:ext cx="574675" cy="931863"/>
          </a:xfrm>
          <a:custGeom>
            <a:avLst/>
            <a:gdLst>
              <a:gd name="T0" fmla="*/ 37 w 362"/>
              <a:gd name="T1" fmla="*/ 306 h 587"/>
              <a:gd name="T2" fmla="*/ 89 w 362"/>
              <a:gd name="T3" fmla="*/ 304 h 587"/>
              <a:gd name="T4" fmla="*/ 151 w 362"/>
              <a:gd name="T5" fmla="*/ 274 h 587"/>
              <a:gd name="T6" fmla="*/ 143 w 362"/>
              <a:gd name="T7" fmla="*/ 226 h 587"/>
              <a:gd name="T8" fmla="*/ 153 w 362"/>
              <a:gd name="T9" fmla="*/ 188 h 587"/>
              <a:gd name="T10" fmla="*/ 135 w 362"/>
              <a:gd name="T11" fmla="*/ 144 h 587"/>
              <a:gd name="T12" fmla="*/ 163 w 362"/>
              <a:gd name="T13" fmla="*/ 130 h 587"/>
              <a:gd name="T14" fmla="*/ 183 w 362"/>
              <a:gd name="T15" fmla="*/ 82 h 587"/>
              <a:gd name="T16" fmla="*/ 175 w 362"/>
              <a:gd name="T17" fmla="*/ 62 h 587"/>
              <a:gd name="T18" fmla="*/ 205 w 362"/>
              <a:gd name="T19" fmla="*/ 26 h 587"/>
              <a:gd name="T20" fmla="*/ 251 w 362"/>
              <a:gd name="T21" fmla="*/ 6 h 587"/>
              <a:gd name="T22" fmla="*/ 351 w 362"/>
              <a:gd name="T23" fmla="*/ 64 h 587"/>
              <a:gd name="T24" fmla="*/ 317 w 362"/>
              <a:gd name="T25" fmla="*/ 152 h 587"/>
              <a:gd name="T26" fmla="*/ 277 w 362"/>
              <a:gd name="T27" fmla="*/ 224 h 587"/>
              <a:gd name="T28" fmla="*/ 267 w 362"/>
              <a:gd name="T29" fmla="*/ 290 h 587"/>
              <a:gd name="T30" fmla="*/ 233 w 362"/>
              <a:gd name="T31" fmla="*/ 332 h 587"/>
              <a:gd name="T32" fmla="*/ 229 w 362"/>
              <a:gd name="T33" fmla="*/ 400 h 587"/>
              <a:gd name="T34" fmla="*/ 279 w 362"/>
              <a:gd name="T35" fmla="*/ 502 h 587"/>
              <a:gd name="T36" fmla="*/ 257 w 362"/>
              <a:gd name="T37" fmla="*/ 554 h 587"/>
              <a:gd name="T38" fmla="*/ 195 w 362"/>
              <a:gd name="T39" fmla="*/ 576 h 587"/>
              <a:gd name="T40" fmla="*/ 147 w 362"/>
              <a:gd name="T41" fmla="*/ 486 h 587"/>
              <a:gd name="T42" fmla="*/ 99 w 362"/>
              <a:gd name="T43" fmla="*/ 484 h 587"/>
              <a:gd name="T44" fmla="*/ 13 w 362"/>
              <a:gd name="T45" fmla="*/ 380 h 587"/>
              <a:gd name="T46" fmla="*/ 21 w 362"/>
              <a:gd name="T47" fmla="*/ 362 h 587"/>
              <a:gd name="T48" fmla="*/ 37 w 362"/>
              <a:gd name="T49" fmla="*/ 306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2" h="587">
                <a:moveTo>
                  <a:pt x="37" y="306"/>
                </a:moveTo>
                <a:lnTo>
                  <a:pt x="89" y="304"/>
                </a:lnTo>
                <a:lnTo>
                  <a:pt x="151" y="274"/>
                </a:lnTo>
                <a:lnTo>
                  <a:pt x="143" y="226"/>
                </a:lnTo>
                <a:lnTo>
                  <a:pt x="153" y="188"/>
                </a:lnTo>
                <a:lnTo>
                  <a:pt x="135" y="144"/>
                </a:lnTo>
                <a:cubicBezTo>
                  <a:pt x="137" y="134"/>
                  <a:pt x="155" y="140"/>
                  <a:pt x="163" y="130"/>
                </a:cubicBezTo>
                <a:cubicBezTo>
                  <a:pt x="171" y="120"/>
                  <a:pt x="181" y="93"/>
                  <a:pt x="183" y="82"/>
                </a:cubicBezTo>
                <a:cubicBezTo>
                  <a:pt x="185" y="71"/>
                  <a:pt x="171" y="71"/>
                  <a:pt x="175" y="62"/>
                </a:cubicBezTo>
                <a:cubicBezTo>
                  <a:pt x="179" y="53"/>
                  <a:pt x="192" y="35"/>
                  <a:pt x="205" y="26"/>
                </a:cubicBezTo>
                <a:cubicBezTo>
                  <a:pt x="218" y="17"/>
                  <a:pt x="227" y="0"/>
                  <a:pt x="251" y="6"/>
                </a:cubicBezTo>
                <a:cubicBezTo>
                  <a:pt x="275" y="12"/>
                  <a:pt x="340" y="40"/>
                  <a:pt x="351" y="64"/>
                </a:cubicBezTo>
                <a:cubicBezTo>
                  <a:pt x="362" y="88"/>
                  <a:pt x="329" y="125"/>
                  <a:pt x="317" y="152"/>
                </a:cubicBezTo>
                <a:cubicBezTo>
                  <a:pt x="305" y="179"/>
                  <a:pt x="285" y="201"/>
                  <a:pt x="277" y="224"/>
                </a:cubicBezTo>
                <a:cubicBezTo>
                  <a:pt x="269" y="247"/>
                  <a:pt x="274" y="272"/>
                  <a:pt x="267" y="290"/>
                </a:cubicBezTo>
                <a:cubicBezTo>
                  <a:pt x="260" y="308"/>
                  <a:pt x="239" y="314"/>
                  <a:pt x="233" y="332"/>
                </a:cubicBezTo>
                <a:cubicBezTo>
                  <a:pt x="227" y="350"/>
                  <a:pt x="221" y="372"/>
                  <a:pt x="229" y="400"/>
                </a:cubicBezTo>
                <a:cubicBezTo>
                  <a:pt x="237" y="428"/>
                  <a:pt x="274" y="476"/>
                  <a:pt x="279" y="502"/>
                </a:cubicBezTo>
                <a:cubicBezTo>
                  <a:pt x="284" y="528"/>
                  <a:pt x="271" y="542"/>
                  <a:pt x="257" y="554"/>
                </a:cubicBezTo>
                <a:cubicBezTo>
                  <a:pt x="243" y="566"/>
                  <a:pt x="213" y="587"/>
                  <a:pt x="195" y="576"/>
                </a:cubicBezTo>
                <a:cubicBezTo>
                  <a:pt x="177" y="565"/>
                  <a:pt x="163" y="501"/>
                  <a:pt x="147" y="486"/>
                </a:cubicBezTo>
                <a:cubicBezTo>
                  <a:pt x="131" y="471"/>
                  <a:pt x="121" y="502"/>
                  <a:pt x="99" y="484"/>
                </a:cubicBezTo>
                <a:cubicBezTo>
                  <a:pt x="77" y="466"/>
                  <a:pt x="26" y="400"/>
                  <a:pt x="13" y="380"/>
                </a:cubicBezTo>
                <a:cubicBezTo>
                  <a:pt x="0" y="360"/>
                  <a:pt x="17" y="374"/>
                  <a:pt x="21" y="362"/>
                </a:cubicBezTo>
                <a:cubicBezTo>
                  <a:pt x="25" y="350"/>
                  <a:pt x="34" y="318"/>
                  <a:pt x="37" y="306"/>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36" name="Freeform 340"/>
          <p:cNvSpPr>
            <a:spLocks/>
          </p:cNvSpPr>
          <p:nvPr/>
        </p:nvSpPr>
        <p:spPr bwMode="auto">
          <a:xfrm>
            <a:off x="2903538" y="3733800"/>
            <a:ext cx="330200" cy="903288"/>
          </a:xfrm>
          <a:custGeom>
            <a:avLst/>
            <a:gdLst>
              <a:gd name="T0" fmla="*/ 203 w 208"/>
              <a:gd name="T1" fmla="*/ 14 h 569"/>
              <a:gd name="T2" fmla="*/ 165 w 208"/>
              <a:gd name="T3" fmla="*/ 76 h 569"/>
              <a:gd name="T4" fmla="*/ 163 w 208"/>
              <a:gd name="T5" fmla="*/ 146 h 569"/>
              <a:gd name="T6" fmla="*/ 101 w 208"/>
              <a:gd name="T7" fmla="*/ 258 h 569"/>
              <a:gd name="T8" fmla="*/ 29 w 208"/>
              <a:gd name="T9" fmla="*/ 390 h 569"/>
              <a:gd name="T10" fmla="*/ 3 w 208"/>
              <a:gd name="T11" fmla="*/ 548 h 569"/>
              <a:gd name="T12" fmla="*/ 49 w 208"/>
              <a:gd name="T13" fmla="*/ 518 h 569"/>
              <a:gd name="T14" fmla="*/ 87 w 208"/>
              <a:gd name="T15" fmla="*/ 416 h 569"/>
              <a:gd name="T16" fmla="*/ 131 w 208"/>
              <a:gd name="T17" fmla="*/ 326 h 569"/>
              <a:gd name="T18" fmla="*/ 169 w 208"/>
              <a:gd name="T19" fmla="*/ 308 h 569"/>
              <a:gd name="T20" fmla="*/ 199 w 208"/>
              <a:gd name="T21" fmla="*/ 268 h 569"/>
              <a:gd name="T22" fmla="*/ 197 w 208"/>
              <a:gd name="T23" fmla="*/ 162 h 569"/>
              <a:gd name="T24" fmla="*/ 203 w 208"/>
              <a:gd name="T25" fmla="*/ 14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8" h="569">
                <a:moveTo>
                  <a:pt x="203" y="14"/>
                </a:moveTo>
                <a:cubicBezTo>
                  <a:pt x="198" y="0"/>
                  <a:pt x="172" y="54"/>
                  <a:pt x="165" y="76"/>
                </a:cubicBezTo>
                <a:cubicBezTo>
                  <a:pt x="158" y="98"/>
                  <a:pt x="174" y="116"/>
                  <a:pt x="163" y="146"/>
                </a:cubicBezTo>
                <a:cubicBezTo>
                  <a:pt x="152" y="176"/>
                  <a:pt x="123" y="217"/>
                  <a:pt x="101" y="258"/>
                </a:cubicBezTo>
                <a:cubicBezTo>
                  <a:pt x="79" y="299"/>
                  <a:pt x="45" y="342"/>
                  <a:pt x="29" y="390"/>
                </a:cubicBezTo>
                <a:cubicBezTo>
                  <a:pt x="13" y="438"/>
                  <a:pt x="0" y="527"/>
                  <a:pt x="3" y="548"/>
                </a:cubicBezTo>
                <a:cubicBezTo>
                  <a:pt x="6" y="569"/>
                  <a:pt x="35" y="540"/>
                  <a:pt x="49" y="518"/>
                </a:cubicBezTo>
                <a:cubicBezTo>
                  <a:pt x="63" y="496"/>
                  <a:pt x="73" y="448"/>
                  <a:pt x="87" y="416"/>
                </a:cubicBezTo>
                <a:cubicBezTo>
                  <a:pt x="101" y="384"/>
                  <a:pt x="117" y="344"/>
                  <a:pt x="131" y="326"/>
                </a:cubicBezTo>
                <a:cubicBezTo>
                  <a:pt x="145" y="308"/>
                  <a:pt x="158" y="318"/>
                  <a:pt x="169" y="308"/>
                </a:cubicBezTo>
                <a:cubicBezTo>
                  <a:pt x="180" y="298"/>
                  <a:pt x="194" y="292"/>
                  <a:pt x="199" y="268"/>
                </a:cubicBezTo>
                <a:cubicBezTo>
                  <a:pt x="204" y="244"/>
                  <a:pt x="196" y="204"/>
                  <a:pt x="197" y="162"/>
                </a:cubicBezTo>
                <a:cubicBezTo>
                  <a:pt x="198" y="120"/>
                  <a:pt x="208" y="28"/>
                  <a:pt x="203" y="14"/>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26" name="Freeform 330"/>
          <p:cNvSpPr>
            <a:spLocks/>
          </p:cNvSpPr>
          <p:nvPr/>
        </p:nvSpPr>
        <p:spPr bwMode="auto">
          <a:xfrm>
            <a:off x="5013325" y="7938"/>
            <a:ext cx="4116388" cy="6373812"/>
          </a:xfrm>
          <a:custGeom>
            <a:avLst/>
            <a:gdLst>
              <a:gd name="T0" fmla="*/ 64 w 2593"/>
              <a:gd name="T1" fmla="*/ 3 h 4015"/>
              <a:gd name="T2" fmla="*/ 52 w 2593"/>
              <a:gd name="T3" fmla="*/ 80 h 4015"/>
              <a:gd name="T4" fmla="*/ 243 w 2593"/>
              <a:gd name="T5" fmla="*/ 257 h 4015"/>
              <a:gd name="T6" fmla="*/ 668 w 2593"/>
              <a:gd name="T7" fmla="*/ 128 h 4015"/>
              <a:gd name="T8" fmla="*/ 752 w 2593"/>
              <a:gd name="T9" fmla="*/ 0 h 4015"/>
              <a:gd name="T10" fmla="*/ 2593 w 2593"/>
              <a:gd name="T11" fmla="*/ 3976 h 4015"/>
              <a:gd name="T12" fmla="*/ 2539 w 2593"/>
              <a:gd name="T13" fmla="*/ 3955 h 4015"/>
              <a:gd name="T14" fmla="*/ 2440 w 2593"/>
              <a:gd name="T15" fmla="*/ 3502 h 4015"/>
              <a:gd name="T16" fmla="*/ 2340 w 2593"/>
              <a:gd name="T17" fmla="*/ 3311 h 4015"/>
              <a:gd name="T18" fmla="*/ 2165 w 2593"/>
              <a:gd name="T19" fmla="*/ 3248 h 4015"/>
              <a:gd name="T20" fmla="*/ 1963 w 2593"/>
              <a:gd name="T21" fmla="*/ 2637 h 4015"/>
              <a:gd name="T22" fmla="*/ 1580 w 2593"/>
              <a:gd name="T23" fmla="*/ 2711 h 4015"/>
              <a:gd name="T24" fmla="*/ 1400 w 2593"/>
              <a:gd name="T25" fmla="*/ 2653 h 4015"/>
              <a:gd name="T26" fmla="*/ 1068 w 2593"/>
              <a:gd name="T27" fmla="*/ 2533 h 4015"/>
              <a:gd name="T28" fmla="*/ 1348 w 2593"/>
              <a:gd name="T29" fmla="*/ 2692 h 4015"/>
              <a:gd name="T30" fmla="*/ 1569 w 2593"/>
              <a:gd name="T31" fmla="*/ 3026 h 4015"/>
              <a:gd name="T32" fmla="*/ 1407 w 2593"/>
              <a:gd name="T33" fmla="*/ 2986 h 4015"/>
              <a:gd name="T34" fmla="*/ 980 w 2593"/>
              <a:gd name="T35" fmla="*/ 2903 h 4015"/>
              <a:gd name="T36" fmla="*/ 1001 w 2593"/>
              <a:gd name="T37" fmla="*/ 3202 h 4015"/>
              <a:gd name="T38" fmla="*/ 1017 w 2593"/>
              <a:gd name="T39" fmla="*/ 3356 h 4015"/>
              <a:gd name="T40" fmla="*/ 1079 w 2593"/>
              <a:gd name="T41" fmla="*/ 3533 h 4015"/>
              <a:gd name="T42" fmla="*/ 1014 w 2593"/>
              <a:gd name="T43" fmla="*/ 3665 h 4015"/>
              <a:gd name="T44" fmla="*/ 906 w 2593"/>
              <a:gd name="T45" fmla="*/ 3698 h 4015"/>
              <a:gd name="T46" fmla="*/ 834 w 2593"/>
              <a:gd name="T47" fmla="*/ 3691 h 4015"/>
              <a:gd name="T48" fmla="*/ 788 w 2593"/>
              <a:gd name="T49" fmla="*/ 3742 h 4015"/>
              <a:gd name="T50" fmla="*/ 711 w 2593"/>
              <a:gd name="T51" fmla="*/ 3647 h 4015"/>
              <a:gd name="T52" fmla="*/ 600 w 2593"/>
              <a:gd name="T53" fmla="*/ 3361 h 4015"/>
              <a:gd name="T54" fmla="*/ 482 w 2593"/>
              <a:gd name="T55" fmla="*/ 3287 h 4015"/>
              <a:gd name="T56" fmla="*/ 375 w 2593"/>
              <a:gd name="T57" fmla="*/ 3218 h 4015"/>
              <a:gd name="T58" fmla="*/ 333 w 2593"/>
              <a:gd name="T59" fmla="*/ 3050 h 4015"/>
              <a:gd name="T60" fmla="*/ 397 w 2593"/>
              <a:gd name="T61" fmla="*/ 3028 h 4015"/>
              <a:gd name="T62" fmla="*/ 297 w 2593"/>
              <a:gd name="T63" fmla="*/ 2978 h 4015"/>
              <a:gd name="T64" fmla="*/ 350 w 2593"/>
              <a:gd name="T65" fmla="*/ 2906 h 4015"/>
              <a:gd name="T66" fmla="*/ 401 w 2593"/>
              <a:gd name="T67" fmla="*/ 2861 h 4015"/>
              <a:gd name="T68" fmla="*/ 338 w 2593"/>
              <a:gd name="T69" fmla="*/ 2818 h 4015"/>
              <a:gd name="T70" fmla="*/ 294 w 2593"/>
              <a:gd name="T71" fmla="*/ 2764 h 4015"/>
              <a:gd name="T72" fmla="*/ 201 w 2593"/>
              <a:gd name="T73" fmla="*/ 2738 h 4015"/>
              <a:gd name="T74" fmla="*/ 215 w 2593"/>
              <a:gd name="T75" fmla="*/ 2908 h 4015"/>
              <a:gd name="T76" fmla="*/ 171 w 2593"/>
              <a:gd name="T77" fmla="*/ 3001 h 4015"/>
              <a:gd name="T78" fmla="*/ 62 w 2593"/>
              <a:gd name="T79" fmla="*/ 2968 h 4015"/>
              <a:gd name="T80" fmla="*/ 0 w 2593"/>
              <a:gd name="T81" fmla="*/ 2920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93" h="4015">
                <a:moveTo>
                  <a:pt x="7" y="6"/>
                </a:moveTo>
                <a:lnTo>
                  <a:pt x="64" y="3"/>
                </a:lnTo>
                <a:lnTo>
                  <a:pt x="52" y="36"/>
                </a:lnTo>
                <a:cubicBezTo>
                  <a:pt x="50" y="49"/>
                  <a:pt x="41" y="54"/>
                  <a:pt x="52" y="80"/>
                </a:cubicBezTo>
                <a:cubicBezTo>
                  <a:pt x="63" y="106"/>
                  <a:pt x="84" y="163"/>
                  <a:pt x="116" y="192"/>
                </a:cubicBezTo>
                <a:cubicBezTo>
                  <a:pt x="148" y="221"/>
                  <a:pt x="166" y="248"/>
                  <a:pt x="243" y="257"/>
                </a:cubicBezTo>
                <a:cubicBezTo>
                  <a:pt x="320" y="266"/>
                  <a:pt x="510" y="268"/>
                  <a:pt x="581" y="247"/>
                </a:cubicBezTo>
                <a:cubicBezTo>
                  <a:pt x="652" y="226"/>
                  <a:pt x="643" y="163"/>
                  <a:pt x="668" y="128"/>
                </a:cubicBezTo>
                <a:cubicBezTo>
                  <a:pt x="693" y="93"/>
                  <a:pt x="714" y="61"/>
                  <a:pt x="728" y="40"/>
                </a:cubicBezTo>
                <a:lnTo>
                  <a:pt x="752" y="0"/>
                </a:lnTo>
                <a:lnTo>
                  <a:pt x="2592" y="4"/>
                </a:lnTo>
                <a:lnTo>
                  <a:pt x="2593" y="3976"/>
                </a:lnTo>
                <a:lnTo>
                  <a:pt x="2581" y="3988"/>
                </a:lnTo>
                <a:cubicBezTo>
                  <a:pt x="2572" y="3984"/>
                  <a:pt x="2544" y="4015"/>
                  <a:pt x="2539" y="3955"/>
                </a:cubicBezTo>
                <a:cubicBezTo>
                  <a:pt x="2534" y="3895"/>
                  <a:pt x="2567" y="3705"/>
                  <a:pt x="2551" y="3630"/>
                </a:cubicBezTo>
                <a:cubicBezTo>
                  <a:pt x="2535" y="3555"/>
                  <a:pt x="2465" y="3522"/>
                  <a:pt x="2440" y="3502"/>
                </a:cubicBezTo>
                <a:lnTo>
                  <a:pt x="2400" y="3508"/>
                </a:lnTo>
                <a:lnTo>
                  <a:pt x="2340" y="3311"/>
                </a:lnTo>
                <a:lnTo>
                  <a:pt x="2316" y="3298"/>
                </a:lnTo>
                <a:cubicBezTo>
                  <a:pt x="2287" y="3288"/>
                  <a:pt x="2198" y="3260"/>
                  <a:pt x="2165" y="3248"/>
                </a:cubicBezTo>
                <a:lnTo>
                  <a:pt x="2121" y="3225"/>
                </a:lnTo>
                <a:lnTo>
                  <a:pt x="1963" y="2637"/>
                </a:lnTo>
                <a:lnTo>
                  <a:pt x="1640" y="2557"/>
                </a:lnTo>
                <a:lnTo>
                  <a:pt x="1580" y="2711"/>
                </a:lnTo>
                <a:lnTo>
                  <a:pt x="1412" y="2660"/>
                </a:lnTo>
                <a:lnTo>
                  <a:pt x="1400" y="2653"/>
                </a:lnTo>
                <a:lnTo>
                  <a:pt x="1144" y="2477"/>
                </a:lnTo>
                <a:lnTo>
                  <a:pt x="1068" y="2533"/>
                </a:lnTo>
                <a:lnTo>
                  <a:pt x="1313" y="2666"/>
                </a:lnTo>
                <a:lnTo>
                  <a:pt x="1348" y="2692"/>
                </a:lnTo>
                <a:lnTo>
                  <a:pt x="1442" y="2801"/>
                </a:lnTo>
                <a:lnTo>
                  <a:pt x="1569" y="3026"/>
                </a:lnTo>
                <a:lnTo>
                  <a:pt x="1528" y="3012"/>
                </a:lnTo>
                <a:cubicBezTo>
                  <a:pt x="1501" y="3005"/>
                  <a:pt x="1450" y="2989"/>
                  <a:pt x="1407" y="2986"/>
                </a:cubicBezTo>
                <a:cubicBezTo>
                  <a:pt x="1364" y="2983"/>
                  <a:pt x="1340" y="3006"/>
                  <a:pt x="1269" y="2992"/>
                </a:cubicBezTo>
                <a:cubicBezTo>
                  <a:pt x="1198" y="2978"/>
                  <a:pt x="1035" y="2883"/>
                  <a:pt x="980" y="2903"/>
                </a:cubicBezTo>
                <a:cubicBezTo>
                  <a:pt x="925" y="2923"/>
                  <a:pt x="935" y="3065"/>
                  <a:pt x="938" y="3115"/>
                </a:cubicBezTo>
                <a:cubicBezTo>
                  <a:pt x="941" y="3165"/>
                  <a:pt x="990" y="3174"/>
                  <a:pt x="1001" y="3202"/>
                </a:cubicBezTo>
                <a:cubicBezTo>
                  <a:pt x="1012" y="3230"/>
                  <a:pt x="1001" y="3257"/>
                  <a:pt x="1004" y="3283"/>
                </a:cubicBezTo>
                <a:cubicBezTo>
                  <a:pt x="1007" y="3309"/>
                  <a:pt x="1007" y="3320"/>
                  <a:pt x="1017" y="3356"/>
                </a:cubicBezTo>
                <a:cubicBezTo>
                  <a:pt x="1027" y="3392"/>
                  <a:pt x="1055" y="3470"/>
                  <a:pt x="1065" y="3499"/>
                </a:cubicBezTo>
                <a:cubicBezTo>
                  <a:pt x="1075" y="3528"/>
                  <a:pt x="1082" y="3516"/>
                  <a:pt x="1079" y="3533"/>
                </a:cubicBezTo>
                <a:cubicBezTo>
                  <a:pt x="1076" y="3550"/>
                  <a:pt x="1060" y="3580"/>
                  <a:pt x="1049" y="3602"/>
                </a:cubicBezTo>
                <a:cubicBezTo>
                  <a:pt x="1038" y="3624"/>
                  <a:pt x="1024" y="3648"/>
                  <a:pt x="1014" y="3665"/>
                </a:cubicBezTo>
                <a:cubicBezTo>
                  <a:pt x="1004" y="3682"/>
                  <a:pt x="1007" y="3702"/>
                  <a:pt x="989" y="3707"/>
                </a:cubicBezTo>
                <a:cubicBezTo>
                  <a:pt x="971" y="3712"/>
                  <a:pt x="925" y="3699"/>
                  <a:pt x="906" y="3698"/>
                </a:cubicBezTo>
                <a:cubicBezTo>
                  <a:pt x="887" y="3697"/>
                  <a:pt x="888" y="3704"/>
                  <a:pt x="876" y="3703"/>
                </a:cubicBezTo>
                <a:cubicBezTo>
                  <a:pt x="864" y="3702"/>
                  <a:pt x="844" y="3687"/>
                  <a:pt x="834" y="3691"/>
                </a:cubicBezTo>
                <a:cubicBezTo>
                  <a:pt x="824" y="3695"/>
                  <a:pt x="823" y="3718"/>
                  <a:pt x="815" y="3727"/>
                </a:cubicBezTo>
                <a:cubicBezTo>
                  <a:pt x="807" y="3736"/>
                  <a:pt x="796" y="3742"/>
                  <a:pt x="788" y="3742"/>
                </a:cubicBezTo>
                <a:cubicBezTo>
                  <a:pt x="780" y="3742"/>
                  <a:pt x="778" y="3743"/>
                  <a:pt x="765" y="3727"/>
                </a:cubicBezTo>
                <a:cubicBezTo>
                  <a:pt x="752" y="3711"/>
                  <a:pt x="737" y="3661"/>
                  <a:pt x="711" y="3647"/>
                </a:cubicBezTo>
                <a:cubicBezTo>
                  <a:pt x="685" y="3633"/>
                  <a:pt x="627" y="3691"/>
                  <a:pt x="609" y="3643"/>
                </a:cubicBezTo>
                <a:cubicBezTo>
                  <a:pt x="591" y="3595"/>
                  <a:pt x="614" y="3413"/>
                  <a:pt x="600" y="3361"/>
                </a:cubicBezTo>
                <a:cubicBezTo>
                  <a:pt x="586" y="3309"/>
                  <a:pt x="546" y="3341"/>
                  <a:pt x="527" y="3329"/>
                </a:cubicBezTo>
                <a:cubicBezTo>
                  <a:pt x="508" y="3317"/>
                  <a:pt x="496" y="3294"/>
                  <a:pt x="482" y="3287"/>
                </a:cubicBezTo>
                <a:cubicBezTo>
                  <a:pt x="468" y="3280"/>
                  <a:pt x="462" y="3300"/>
                  <a:pt x="444" y="3289"/>
                </a:cubicBezTo>
                <a:cubicBezTo>
                  <a:pt x="426" y="3278"/>
                  <a:pt x="395" y="3233"/>
                  <a:pt x="375" y="3218"/>
                </a:cubicBezTo>
                <a:cubicBezTo>
                  <a:pt x="355" y="3203"/>
                  <a:pt x="330" y="3227"/>
                  <a:pt x="323" y="3199"/>
                </a:cubicBezTo>
                <a:cubicBezTo>
                  <a:pt x="316" y="3171"/>
                  <a:pt x="324" y="3073"/>
                  <a:pt x="333" y="3050"/>
                </a:cubicBezTo>
                <a:cubicBezTo>
                  <a:pt x="342" y="3027"/>
                  <a:pt x="365" y="3062"/>
                  <a:pt x="376" y="3058"/>
                </a:cubicBezTo>
                <a:cubicBezTo>
                  <a:pt x="387" y="3054"/>
                  <a:pt x="406" y="3036"/>
                  <a:pt x="397" y="3028"/>
                </a:cubicBezTo>
                <a:cubicBezTo>
                  <a:pt x="388" y="3020"/>
                  <a:pt x="341" y="3019"/>
                  <a:pt x="324" y="3011"/>
                </a:cubicBezTo>
                <a:cubicBezTo>
                  <a:pt x="307" y="3003"/>
                  <a:pt x="297" y="2987"/>
                  <a:pt x="297" y="2978"/>
                </a:cubicBezTo>
                <a:cubicBezTo>
                  <a:pt x="297" y="2969"/>
                  <a:pt x="312" y="2968"/>
                  <a:pt x="321" y="2956"/>
                </a:cubicBezTo>
                <a:cubicBezTo>
                  <a:pt x="330" y="2944"/>
                  <a:pt x="338" y="2917"/>
                  <a:pt x="350" y="2906"/>
                </a:cubicBezTo>
                <a:cubicBezTo>
                  <a:pt x="362" y="2895"/>
                  <a:pt x="384" y="2895"/>
                  <a:pt x="392" y="2888"/>
                </a:cubicBezTo>
                <a:cubicBezTo>
                  <a:pt x="400" y="2881"/>
                  <a:pt x="403" y="2874"/>
                  <a:pt x="401" y="2861"/>
                </a:cubicBezTo>
                <a:cubicBezTo>
                  <a:pt x="399" y="2848"/>
                  <a:pt x="388" y="2815"/>
                  <a:pt x="378" y="2808"/>
                </a:cubicBezTo>
                <a:cubicBezTo>
                  <a:pt x="368" y="2801"/>
                  <a:pt x="349" y="2819"/>
                  <a:pt x="338" y="2818"/>
                </a:cubicBezTo>
                <a:cubicBezTo>
                  <a:pt x="327" y="2817"/>
                  <a:pt x="318" y="2810"/>
                  <a:pt x="311" y="2801"/>
                </a:cubicBezTo>
                <a:cubicBezTo>
                  <a:pt x="304" y="2792"/>
                  <a:pt x="300" y="2780"/>
                  <a:pt x="294" y="2764"/>
                </a:cubicBezTo>
                <a:cubicBezTo>
                  <a:pt x="288" y="2748"/>
                  <a:pt x="291" y="2711"/>
                  <a:pt x="276" y="2707"/>
                </a:cubicBezTo>
                <a:cubicBezTo>
                  <a:pt x="261" y="2703"/>
                  <a:pt x="209" y="2719"/>
                  <a:pt x="201" y="2738"/>
                </a:cubicBezTo>
                <a:cubicBezTo>
                  <a:pt x="193" y="2757"/>
                  <a:pt x="225" y="2796"/>
                  <a:pt x="227" y="2824"/>
                </a:cubicBezTo>
                <a:cubicBezTo>
                  <a:pt x="229" y="2852"/>
                  <a:pt x="218" y="2882"/>
                  <a:pt x="215" y="2908"/>
                </a:cubicBezTo>
                <a:cubicBezTo>
                  <a:pt x="212" y="2934"/>
                  <a:pt x="214" y="2968"/>
                  <a:pt x="207" y="2983"/>
                </a:cubicBezTo>
                <a:cubicBezTo>
                  <a:pt x="200" y="2998"/>
                  <a:pt x="199" y="2999"/>
                  <a:pt x="171" y="3001"/>
                </a:cubicBezTo>
                <a:cubicBezTo>
                  <a:pt x="143" y="3003"/>
                  <a:pt x="59" y="3001"/>
                  <a:pt x="41" y="2996"/>
                </a:cubicBezTo>
                <a:cubicBezTo>
                  <a:pt x="23" y="2991"/>
                  <a:pt x="63" y="2976"/>
                  <a:pt x="62" y="2968"/>
                </a:cubicBezTo>
                <a:cubicBezTo>
                  <a:pt x="61" y="2960"/>
                  <a:pt x="46" y="2956"/>
                  <a:pt x="36" y="2948"/>
                </a:cubicBezTo>
                <a:lnTo>
                  <a:pt x="0" y="2920"/>
                </a:lnTo>
                <a:lnTo>
                  <a:pt x="7" y="6"/>
                </a:lnTo>
                <a:close/>
              </a:path>
            </a:pathLst>
          </a:custGeom>
          <a:solidFill>
            <a:srgbClr val="000080">
              <a:alpha val="2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74" name="Freeform 278"/>
          <p:cNvSpPr>
            <a:spLocks/>
          </p:cNvSpPr>
          <p:nvPr/>
        </p:nvSpPr>
        <p:spPr bwMode="auto">
          <a:xfrm>
            <a:off x="1625600" y="1647825"/>
            <a:ext cx="149225" cy="407988"/>
          </a:xfrm>
          <a:custGeom>
            <a:avLst/>
            <a:gdLst>
              <a:gd name="T0" fmla="*/ 70 w 94"/>
              <a:gd name="T1" fmla="*/ 257 h 257"/>
              <a:gd name="T2" fmla="*/ 94 w 94"/>
              <a:gd name="T3" fmla="*/ 174 h 257"/>
              <a:gd name="T4" fmla="*/ 70 w 94"/>
              <a:gd name="T5" fmla="*/ 88 h 257"/>
              <a:gd name="T6" fmla="*/ 0 w 94"/>
              <a:gd name="T7" fmla="*/ 0 h 257"/>
            </a:gdLst>
            <a:ahLst/>
            <a:cxnLst>
              <a:cxn ang="0">
                <a:pos x="T0" y="T1"/>
              </a:cxn>
              <a:cxn ang="0">
                <a:pos x="T2" y="T3"/>
              </a:cxn>
              <a:cxn ang="0">
                <a:pos x="T4" y="T5"/>
              </a:cxn>
              <a:cxn ang="0">
                <a:pos x="T6" y="T7"/>
              </a:cxn>
            </a:cxnLst>
            <a:rect l="0" t="0" r="r" b="b"/>
            <a:pathLst>
              <a:path w="94" h="257">
                <a:moveTo>
                  <a:pt x="70" y="257"/>
                </a:moveTo>
                <a:lnTo>
                  <a:pt x="94" y="174"/>
                </a:lnTo>
                <a:cubicBezTo>
                  <a:pt x="94" y="146"/>
                  <a:pt x="86" y="117"/>
                  <a:pt x="70" y="88"/>
                </a:cubicBezTo>
                <a:cubicBezTo>
                  <a:pt x="54" y="59"/>
                  <a:pt x="15" y="18"/>
                  <a:pt x="0" y="0"/>
                </a:cubicBezTo>
              </a:path>
            </a:pathLst>
          </a:custGeom>
          <a:noFill/>
          <a:ln w="38100" cmpd="tri">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75" name="Freeform 279"/>
          <p:cNvSpPr>
            <a:spLocks/>
          </p:cNvSpPr>
          <p:nvPr/>
        </p:nvSpPr>
        <p:spPr bwMode="auto">
          <a:xfrm>
            <a:off x="1073150" y="1357313"/>
            <a:ext cx="539750" cy="1036637"/>
          </a:xfrm>
          <a:custGeom>
            <a:avLst/>
            <a:gdLst>
              <a:gd name="T0" fmla="*/ 340 w 340"/>
              <a:gd name="T1" fmla="*/ 653 h 653"/>
              <a:gd name="T2" fmla="*/ 310 w 340"/>
              <a:gd name="T3" fmla="*/ 641 h 653"/>
              <a:gd name="T4" fmla="*/ 36 w 340"/>
              <a:gd name="T5" fmla="*/ 281 h 653"/>
              <a:gd name="T6" fmla="*/ 92 w 340"/>
              <a:gd name="T7" fmla="*/ 61 h 653"/>
              <a:gd name="T8" fmla="*/ 169 w 340"/>
              <a:gd name="T9" fmla="*/ 0 h 653"/>
              <a:gd name="T10" fmla="*/ 209 w 340"/>
              <a:gd name="T11" fmla="*/ 11 h 653"/>
            </a:gdLst>
            <a:ahLst/>
            <a:cxnLst>
              <a:cxn ang="0">
                <a:pos x="T0" y="T1"/>
              </a:cxn>
              <a:cxn ang="0">
                <a:pos x="T2" y="T3"/>
              </a:cxn>
              <a:cxn ang="0">
                <a:pos x="T4" y="T5"/>
              </a:cxn>
              <a:cxn ang="0">
                <a:pos x="T6" y="T7"/>
              </a:cxn>
              <a:cxn ang="0">
                <a:pos x="T8" y="T9"/>
              </a:cxn>
              <a:cxn ang="0">
                <a:pos x="T10" y="T11"/>
              </a:cxn>
            </a:cxnLst>
            <a:rect l="0" t="0" r="r" b="b"/>
            <a:pathLst>
              <a:path w="340" h="653">
                <a:moveTo>
                  <a:pt x="340" y="653"/>
                </a:moveTo>
                <a:lnTo>
                  <a:pt x="310" y="641"/>
                </a:lnTo>
                <a:lnTo>
                  <a:pt x="36" y="281"/>
                </a:lnTo>
                <a:cubicBezTo>
                  <a:pt x="0" y="184"/>
                  <a:pt x="70" y="108"/>
                  <a:pt x="92" y="61"/>
                </a:cubicBezTo>
                <a:cubicBezTo>
                  <a:pt x="114" y="14"/>
                  <a:pt x="149" y="8"/>
                  <a:pt x="169" y="0"/>
                </a:cubicBezTo>
                <a:lnTo>
                  <a:pt x="209" y="11"/>
                </a:lnTo>
              </a:path>
            </a:pathLst>
          </a:custGeom>
          <a:noFill/>
          <a:ln w="38100" cmpd="tri">
            <a:solidFill>
              <a:srgbClr val="00008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76" name="Freeform 280"/>
          <p:cNvSpPr>
            <a:spLocks/>
          </p:cNvSpPr>
          <p:nvPr/>
        </p:nvSpPr>
        <p:spPr bwMode="auto">
          <a:xfrm>
            <a:off x="1384300" y="1365250"/>
            <a:ext cx="233363" cy="276225"/>
          </a:xfrm>
          <a:custGeom>
            <a:avLst/>
            <a:gdLst>
              <a:gd name="T0" fmla="*/ 0 w 147"/>
              <a:gd name="T1" fmla="*/ 3 h 174"/>
              <a:gd name="T2" fmla="*/ 46 w 147"/>
              <a:gd name="T3" fmla="*/ 28 h 174"/>
              <a:gd name="T4" fmla="*/ 147 w 147"/>
              <a:gd name="T5" fmla="*/ 174 h 174"/>
            </a:gdLst>
            <a:ahLst/>
            <a:cxnLst>
              <a:cxn ang="0">
                <a:pos x="T0" y="T1"/>
              </a:cxn>
              <a:cxn ang="0">
                <a:pos x="T2" y="T3"/>
              </a:cxn>
              <a:cxn ang="0">
                <a:pos x="T4" y="T5"/>
              </a:cxn>
            </a:cxnLst>
            <a:rect l="0" t="0" r="r" b="b"/>
            <a:pathLst>
              <a:path w="147" h="174">
                <a:moveTo>
                  <a:pt x="0" y="3"/>
                </a:moveTo>
                <a:cubicBezTo>
                  <a:pt x="7" y="7"/>
                  <a:pt x="22" y="0"/>
                  <a:pt x="46" y="28"/>
                </a:cubicBezTo>
                <a:cubicBezTo>
                  <a:pt x="70" y="56"/>
                  <a:pt x="126" y="144"/>
                  <a:pt x="147" y="174"/>
                </a:cubicBezTo>
              </a:path>
            </a:pathLst>
          </a:custGeom>
          <a:noFill/>
          <a:ln w="38100" cmpd="tri">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77" name="Freeform 281"/>
          <p:cNvSpPr>
            <a:spLocks/>
          </p:cNvSpPr>
          <p:nvPr/>
        </p:nvSpPr>
        <p:spPr bwMode="auto">
          <a:xfrm>
            <a:off x="1484313" y="1708150"/>
            <a:ext cx="92075" cy="361950"/>
          </a:xfrm>
          <a:custGeom>
            <a:avLst/>
            <a:gdLst>
              <a:gd name="T0" fmla="*/ 58 w 58"/>
              <a:gd name="T1" fmla="*/ 228 h 228"/>
              <a:gd name="T2" fmla="*/ 1 w 58"/>
              <a:gd name="T3" fmla="*/ 111 h 228"/>
              <a:gd name="T4" fmla="*/ 54 w 58"/>
              <a:gd name="T5" fmla="*/ 0 h 228"/>
            </a:gdLst>
            <a:ahLst/>
            <a:cxnLst>
              <a:cxn ang="0">
                <a:pos x="T0" y="T1"/>
              </a:cxn>
              <a:cxn ang="0">
                <a:pos x="T2" y="T3"/>
              </a:cxn>
              <a:cxn ang="0">
                <a:pos x="T4" y="T5"/>
              </a:cxn>
            </a:cxnLst>
            <a:rect l="0" t="0" r="r" b="b"/>
            <a:pathLst>
              <a:path w="58" h="228">
                <a:moveTo>
                  <a:pt x="58" y="228"/>
                </a:moveTo>
                <a:cubicBezTo>
                  <a:pt x="49" y="209"/>
                  <a:pt x="2" y="149"/>
                  <a:pt x="1" y="111"/>
                </a:cubicBezTo>
                <a:cubicBezTo>
                  <a:pt x="0" y="73"/>
                  <a:pt x="43" y="23"/>
                  <a:pt x="54" y="0"/>
                </a:cubicBezTo>
              </a:path>
            </a:pathLst>
          </a:custGeom>
          <a:noFill/>
          <a:ln w="38100" cmpd="tri">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78" name="Freeform 282"/>
          <p:cNvSpPr>
            <a:spLocks/>
          </p:cNvSpPr>
          <p:nvPr/>
        </p:nvSpPr>
        <p:spPr bwMode="auto">
          <a:xfrm>
            <a:off x="6708775" y="3940175"/>
            <a:ext cx="1673225" cy="1187450"/>
          </a:xfrm>
          <a:custGeom>
            <a:avLst/>
            <a:gdLst>
              <a:gd name="T0" fmla="*/ 690 w 1054"/>
              <a:gd name="T1" fmla="*/ 734 h 748"/>
              <a:gd name="T2" fmla="*/ 622 w 1054"/>
              <a:gd name="T3" fmla="*/ 636 h 748"/>
              <a:gd name="T4" fmla="*/ 496 w 1054"/>
              <a:gd name="T5" fmla="*/ 544 h 748"/>
              <a:gd name="T6" fmla="*/ 370 w 1054"/>
              <a:gd name="T7" fmla="*/ 320 h 748"/>
              <a:gd name="T8" fmla="*/ 268 w 1054"/>
              <a:gd name="T9" fmla="*/ 202 h 748"/>
              <a:gd name="T10" fmla="*/ 86 w 1054"/>
              <a:gd name="T11" fmla="*/ 104 h 748"/>
              <a:gd name="T12" fmla="*/ 0 w 1054"/>
              <a:gd name="T13" fmla="*/ 56 h 748"/>
              <a:gd name="T14" fmla="*/ 78 w 1054"/>
              <a:gd name="T15" fmla="*/ 0 h 748"/>
              <a:gd name="T16" fmla="*/ 258 w 1054"/>
              <a:gd name="T17" fmla="*/ 124 h 748"/>
              <a:gd name="T18" fmla="*/ 336 w 1054"/>
              <a:gd name="T19" fmla="*/ 180 h 748"/>
              <a:gd name="T20" fmla="*/ 510 w 1054"/>
              <a:gd name="T21" fmla="*/ 232 h 748"/>
              <a:gd name="T22" fmla="*/ 568 w 1054"/>
              <a:gd name="T23" fmla="*/ 80 h 748"/>
              <a:gd name="T24" fmla="*/ 648 w 1054"/>
              <a:gd name="T25" fmla="*/ 92 h 748"/>
              <a:gd name="T26" fmla="*/ 896 w 1054"/>
              <a:gd name="T27" fmla="*/ 158 h 748"/>
              <a:gd name="T28" fmla="*/ 1054 w 1054"/>
              <a:gd name="T29" fmla="*/ 748 h 748"/>
              <a:gd name="T30" fmla="*/ 1004 w 1054"/>
              <a:gd name="T31" fmla="*/ 730 h 748"/>
              <a:gd name="T32" fmla="*/ 832 w 1054"/>
              <a:gd name="T33" fmla="*/ 706 h 748"/>
              <a:gd name="T34" fmla="*/ 760 w 1054"/>
              <a:gd name="T35" fmla="*/ 700 h 748"/>
              <a:gd name="T36" fmla="*/ 690 w 1054"/>
              <a:gd name="T37" fmla="*/ 73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4" h="748">
                <a:moveTo>
                  <a:pt x="690" y="734"/>
                </a:moveTo>
                <a:lnTo>
                  <a:pt x="622" y="636"/>
                </a:lnTo>
                <a:lnTo>
                  <a:pt x="496" y="544"/>
                </a:lnTo>
                <a:lnTo>
                  <a:pt x="370" y="320"/>
                </a:lnTo>
                <a:lnTo>
                  <a:pt x="268" y="202"/>
                </a:lnTo>
                <a:lnTo>
                  <a:pt x="86" y="104"/>
                </a:lnTo>
                <a:lnTo>
                  <a:pt x="0" y="56"/>
                </a:lnTo>
                <a:lnTo>
                  <a:pt x="78" y="0"/>
                </a:lnTo>
                <a:lnTo>
                  <a:pt x="258" y="124"/>
                </a:lnTo>
                <a:lnTo>
                  <a:pt x="336" y="180"/>
                </a:lnTo>
                <a:lnTo>
                  <a:pt x="510" y="232"/>
                </a:lnTo>
                <a:lnTo>
                  <a:pt x="568" y="80"/>
                </a:lnTo>
                <a:lnTo>
                  <a:pt x="648" y="92"/>
                </a:lnTo>
                <a:lnTo>
                  <a:pt x="896" y="158"/>
                </a:lnTo>
                <a:lnTo>
                  <a:pt x="1054" y="748"/>
                </a:lnTo>
                <a:lnTo>
                  <a:pt x="1004" y="730"/>
                </a:lnTo>
                <a:lnTo>
                  <a:pt x="832" y="706"/>
                </a:lnTo>
                <a:lnTo>
                  <a:pt x="760" y="700"/>
                </a:lnTo>
                <a:lnTo>
                  <a:pt x="690" y="734"/>
                </a:lnTo>
                <a:close/>
              </a:path>
            </a:pathLst>
          </a:custGeom>
          <a:solidFill>
            <a:srgbClr val="000080">
              <a:alpha val="2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79" name="Freeform 283"/>
          <p:cNvSpPr>
            <a:spLocks/>
          </p:cNvSpPr>
          <p:nvPr/>
        </p:nvSpPr>
        <p:spPr bwMode="auto">
          <a:xfrm>
            <a:off x="7800975" y="5051425"/>
            <a:ext cx="596900" cy="425450"/>
          </a:xfrm>
          <a:custGeom>
            <a:avLst/>
            <a:gdLst>
              <a:gd name="T0" fmla="*/ 0 w 376"/>
              <a:gd name="T1" fmla="*/ 36 h 268"/>
              <a:gd name="T2" fmla="*/ 58 w 376"/>
              <a:gd name="T3" fmla="*/ 4 h 268"/>
              <a:gd name="T4" fmla="*/ 132 w 376"/>
              <a:gd name="T5" fmla="*/ 0 h 268"/>
              <a:gd name="T6" fmla="*/ 306 w 376"/>
              <a:gd name="T7" fmla="*/ 28 h 268"/>
              <a:gd name="T8" fmla="*/ 376 w 376"/>
              <a:gd name="T9" fmla="*/ 54 h 268"/>
              <a:gd name="T10" fmla="*/ 278 w 376"/>
              <a:gd name="T11" fmla="*/ 216 h 268"/>
              <a:gd name="T12" fmla="*/ 288 w 376"/>
              <a:gd name="T13" fmla="*/ 268 h 268"/>
              <a:gd name="T14" fmla="*/ 72 w 376"/>
              <a:gd name="T15" fmla="*/ 220 h 268"/>
              <a:gd name="T16" fmla="*/ 56 w 376"/>
              <a:gd name="T17" fmla="*/ 154 h 268"/>
              <a:gd name="T18" fmla="*/ 0 w 376"/>
              <a:gd name="T19" fmla="*/ 36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6" h="268">
                <a:moveTo>
                  <a:pt x="0" y="36"/>
                </a:moveTo>
                <a:lnTo>
                  <a:pt x="58" y="4"/>
                </a:lnTo>
                <a:lnTo>
                  <a:pt x="132" y="0"/>
                </a:lnTo>
                <a:lnTo>
                  <a:pt x="306" y="28"/>
                </a:lnTo>
                <a:lnTo>
                  <a:pt x="376" y="54"/>
                </a:lnTo>
                <a:lnTo>
                  <a:pt x="278" y="216"/>
                </a:lnTo>
                <a:lnTo>
                  <a:pt x="288" y="268"/>
                </a:lnTo>
                <a:lnTo>
                  <a:pt x="72" y="220"/>
                </a:lnTo>
                <a:lnTo>
                  <a:pt x="56" y="154"/>
                </a:lnTo>
                <a:lnTo>
                  <a:pt x="0" y="36"/>
                </a:lnTo>
                <a:close/>
              </a:path>
            </a:pathLst>
          </a:custGeom>
          <a:solidFill>
            <a:srgbClr val="000080">
              <a:alpha val="2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80" name="Freeform 284"/>
          <p:cNvSpPr>
            <a:spLocks/>
          </p:cNvSpPr>
          <p:nvPr/>
        </p:nvSpPr>
        <p:spPr bwMode="auto">
          <a:xfrm>
            <a:off x="7832725" y="5159375"/>
            <a:ext cx="250825" cy="295275"/>
          </a:xfrm>
          <a:custGeom>
            <a:avLst/>
            <a:gdLst>
              <a:gd name="T0" fmla="*/ 0 w 158"/>
              <a:gd name="T1" fmla="*/ 2 h 186"/>
              <a:gd name="T2" fmla="*/ 90 w 158"/>
              <a:gd name="T3" fmla="*/ 0 h 186"/>
              <a:gd name="T4" fmla="*/ 126 w 158"/>
              <a:gd name="T5" fmla="*/ 32 h 186"/>
              <a:gd name="T6" fmla="*/ 158 w 158"/>
              <a:gd name="T7" fmla="*/ 70 h 186"/>
              <a:gd name="T8" fmla="*/ 104 w 158"/>
              <a:gd name="T9" fmla="*/ 178 h 186"/>
              <a:gd name="T10" fmla="*/ 66 w 158"/>
              <a:gd name="T11" fmla="*/ 186 h 186"/>
            </a:gdLst>
            <a:ahLst/>
            <a:cxnLst>
              <a:cxn ang="0">
                <a:pos x="T0" y="T1"/>
              </a:cxn>
              <a:cxn ang="0">
                <a:pos x="T2" y="T3"/>
              </a:cxn>
              <a:cxn ang="0">
                <a:pos x="T4" y="T5"/>
              </a:cxn>
              <a:cxn ang="0">
                <a:pos x="T6" y="T7"/>
              </a:cxn>
              <a:cxn ang="0">
                <a:pos x="T8" y="T9"/>
              </a:cxn>
              <a:cxn ang="0">
                <a:pos x="T10" y="T11"/>
              </a:cxn>
            </a:cxnLst>
            <a:rect l="0" t="0" r="r" b="b"/>
            <a:pathLst>
              <a:path w="158" h="186">
                <a:moveTo>
                  <a:pt x="0" y="2"/>
                </a:moveTo>
                <a:lnTo>
                  <a:pt x="90" y="0"/>
                </a:lnTo>
                <a:lnTo>
                  <a:pt x="126" y="32"/>
                </a:lnTo>
                <a:lnTo>
                  <a:pt x="158" y="70"/>
                </a:lnTo>
                <a:lnTo>
                  <a:pt x="104" y="178"/>
                </a:lnTo>
                <a:lnTo>
                  <a:pt x="66" y="186"/>
                </a:lnTo>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83" name="Oval 287"/>
          <p:cNvSpPr>
            <a:spLocks noChangeArrowheads="1"/>
          </p:cNvSpPr>
          <p:nvPr/>
        </p:nvSpPr>
        <p:spPr bwMode="auto">
          <a:xfrm>
            <a:off x="7369175" y="4448175"/>
            <a:ext cx="106363" cy="106363"/>
          </a:xfrm>
          <a:prstGeom prst="ellipse">
            <a:avLst/>
          </a:prstGeom>
          <a:solidFill>
            <a:srgbClr val="CCFFCC"/>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84" name="Oval 288"/>
          <p:cNvSpPr>
            <a:spLocks noChangeArrowheads="1"/>
          </p:cNvSpPr>
          <p:nvPr/>
        </p:nvSpPr>
        <p:spPr bwMode="auto">
          <a:xfrm>
            <a:off x="7869238" y="5246688"/>
            <a:ext cx="104775" cy="104775"/>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89" name="Freeform 293"/>
          <p:cNvSpPr>
            <a:spLocks/>
          </p:cNvSpPr>
          <p:nvPr/>
        </p:nvSpPr>
        <p:spPr bwMode="auto">
          <a:xfrm>
            <a:off x="8362950" y="5137150"/>
            <a:ext cx="431800" cy="381000"/>
          </a:xfrm>
          <a:custGeom>
            <a:avLst/>
            <a:gdLst>
              <a:gd name="T0" fmla="*/ 0 w 272"/>
              <a:gd name="T1" fmla="*/ 0 h 240"/>
              <a:gd name="T2" fmla="*/ 134 w 272"/>
              <a:gd name="T3" fmla="*/ 18 h 240"/>
              <a:gd name="T4" fmla="*/ 218 w 272"/>
              <a:gd name="T5" fmla="*/ 104 h 240"/>
              <a:gd name="T6" fmla="*/ 272 w 272"/>
              <a:gd name="T7" fmla="*/ 240 h 240"/>
            </a:gdLst>
            <a:ahLst/>
            <a:cxnLst>
              <a:cxn ang="0">
                <a:pos x="T0" y="T1"/>
              </a:cxn>
              <a:cxn ang="0">
                <a:pos x="T2" y="T3"/>
              </a:cxn>
              <a:cxn ang="0">
                <a:pos x="T4" y="T5"/>
              </a:cxn>
              <a:cxn ang="0">
                <a:pos x="T6" y="T7"/>
              </a:cxn>
            </a:cxnLst>
            <a:rect l="0" t="0" r="r" b="b"/>
            <a:pathLst>
              <a:path w="272" h="240">
                <a:moveTo>
                  <a:pt x="0" y="0"/>
                </a:moveTo>
                <a:lnTo>
                  <a:pt x="134" y="18"/>
                </a:lnTo>
                <a:cubicBezTo>
                  <a:pt x="170" y="35"/>
                  <a:pt x="195" y="67"/>
                  <a:pt x="218" y="104"/>
                </a:cubicBezTo>
                <a:lnTo>
                  <a:pt x="272" y="240"/>
                </a:ln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0" name="Freeform 294"/>
          <p:cNvSpPr>
            <a:spLocks/>
          </p:cNvSpPr>
          <p:nvPr/>
        </p:nvSpPr>
        <p:spPr bwMode="auto">
          <a:xfrm>
            <a:off x="8255000" y="5146675"/>
            <a:ext cx="568325" cy="793750"/>
          </a:xfrm>
          <a:custGeom>
            <a:avLst/>
            <a:gdLst>
              <a:gd name="T0" fmla="*/ 0 w 358"/>
              <a:gd name="T1" fmla="*/ 140 h 500"/>
              <a:gd name="T2" fmla="*/ 82 w 358"/>
              <a:gd name="T3" fmla="*/ 0 h 500"/>
              <a:gd name="T4" fmla="*/ 294 w 358"/>
              <a:gd name="T5" fmla="*/ 64 h 500"/>
              <a:gd name="T6" fmla="*/ 358 w 358"/>
              <a:gd name="T7" fmla="*/ 268 h 500"/>
              <a:gd name="T8" fmla="*/ 346 w 358"/>
              <a:gd name="T9" fmla="*/ 300 h 500"/>
              <a:gd name="T10" fmla="*/ 320 w 358"/>
              <a:gd name="T11" fmla="*/ 480 h 500"/>
              <a:gd name="T12" fmla="*/ 246 w 358"/>
              <a:gd name="T13" fmla="*/ 418 h 500"/>
              <a:gd name="T14" fmla="*/ 222 w 358"/>
              <a:gd name="T15" fmla="*/ 380 h 500"/>
              <a:gd name="T16" fmla="*/ 204 w 358"/>
              <a:gd name="T17" fmla="*/ 340 h 500"/>
              <a:gd name="T18" fmla="*/ 154 w 358"/>
              <a:gd name="T19" fmla="*/ 218 h 500"/>
              <a:gd name="T20" fmla="*/ 112 w 358"/>
              <a:gd name="T21" fmla="*/ 146 h 500"/>
              <a:gd name="T22" fmla="*/ 20 w 358"/>
              <a:gd name="T23" fmla="*/ 132 h 500"/>
              <a:gd name="T24" fmla="*/ 0 w 358"/>
              <a:gd name="T25" fmla="*/ 14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8" h="500">
                <a:moveTo>
                  <a:pt x="0" y="140"/>
                </a:moveTo>
                <a:lnTo>
                  <a:pt x="82" y="0"/>
                </a:lnTo>
                <a:lnTo>
                  <a:pt x="294" y="64"/>
                </a:lnTo>
                <a:lnTo>
                  <a:pt x="358" y="268"/>
                </a:lnTo>
                <a:lnTo>
                  <a:pt x="346" y="300"/>
                </a:lnTo>
                <a:cubicBezTo>
                  <a:pt x="340" y="335"/>
                  <a:pt x="337" y="460"/>
                  <a:pt x="320" y="480"/>
                </a:cubicBezTo>
                <a:cubicBezTo>
                  <a:pt x="303" y="500"/>
                  <a:pt x="262" y="435"/>
                  <a:pt x="246" y="418"/>
                </a:cubicBezTo>
                <a:lnTo>
                  <a:pt x="222" y="380"/>
                </a:lnTo>
                <a:lnTo>
                  <a:pt x="204" y="340"/>
                </a:lnTo>
                <a:lnTo>
                  <a:pt x="154" y="218"/>
                </a:lnTo>
                <a:cubicBezTo>
                  <a:pt x="139" y="186"/>
                  <a:pt x="134" y="160"/>
                  <a:pt x="112" y="146"/>
                </a:cubicBezTo>
                <a:cubicBezTo>
                  <a:pt x="90" y="132"/>
                  <a:pt x="39" y="133"/>
                  <a:pt x="20" y="132"/>
                </a:cubicBezTo>
                <a:lnTo>
                  <a:pt x="0" y="140"/>
                </a:lnTo>
                <a:close/>
              </a:path>
            </a:pathLst>
          </a:custGeom>
          <a:solidFill>
            <a:srgbClr val="000080">
              <a:alpha val="2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1" name="AutoShape 295"/>
          <p:cNvSpPr>
            <a:spLocks noChangeArrowheads="1"/>
          </p:cNvSpPr>
          <p:nvPr/>
        </p:nvSpPr>
        <p:spPr bwMode="auto">
          <a:xfrm>
            <a:off x="8683625" y="53721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92" name="Freeform 296"/>
          <p:cNvSpPr>
            <a:spLocks/>
          </p:cNvSpPr>
          <p:nvPr/>
        </p:nvSpPr>
        <p:spPr bwMode="auto">
          <a:xfrm>
            <a:off x="7956550" y="5407025"/>
            <a:ext cx="25400" cy="279400"/>
          </a:xfrm>
          <a:custGeom>
            <a:avLst/>
            <a:gdLst>
              <a:gd name="T0" fmla="*/ 2 w 16"/>
              <a:gd name="T1" fmla="*/ 0 h 176"/>
              <a:gd name="T2" fmla="*/ 16 w 16"/>
              <a:gd name="T3" fmla="*/ 92 h 176"/>
              <a:gd name="T4" fmla="*/ 0 w 16"/>
              <a:gd name="T5" fmla="*/ 176 h 176"/>
            </a:gdLst>
            <a:ahLst/>
            <a:cxnLst>
              <a:cxn ang="0">
                <a:pos x="T0" y="T1"/>
              </a:cxn>
              <a:cxn ang="0">
                <a:pos x="T2" y="T3"/>
              </a:cxn>
              <a:cxn ang="0">
                <a:pos x="T4" y="T5"/>
              </a:cxn>
            </a:cxnLst>
            <a:rect l="0" t="0" r="r" b="b"/>
            <a:pathLst>
              <a:path w="16" h="176">
                <a:moveTo>
                  <a:pt x="2" y="0"/>
                </a:moveTo>
                <a:cubicBezTo>
                  <a:pt x="4" y="15"/>
                  <a:pt x="16" y="63"/>
                  <a:pt x="16" y="92"/>
                </a:cubicBezTo>
                <a:cubicBezTo>
                  <a:pt x="16" y="121"/>
                  <a:pt x="3" y="159"/>
                  <a:pt x="0" y="176"/>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3" name="Freeform 297"/>
          <p:cNvSpPr>
            <a:spLocks/>
          </p:cNvSpPr>
          <p:nvPr/>
        </p:nvSpPr>
        <p:spPr bwMode="auto">
          <a:xfrm>
            <a:off x="8175625" y="5473700"/>
            <a:ext cx="400050" cy="1196975"/>
          </a:xfrm>
          <a:custGeom>
            <a:avLst/>
            <a:gdLst>
              <a:gd name="T0" fmla="*/ 24 w 252"/>
              <a:gd name="T1" fmla="*/ 0 h 754"/>
              <a:gd name="T2" fmla="*/ 2 w 252"/>
              <a:gd name="T3" fmla="*/ 232 h 754"/>
              <a:gd name="T4" fmla="*/ 34 w 252"/>
              <a:gd name="T5" fmla="*/ 414 h 754"/>
              <a:gd name="T6" fmla="*/ 102 w 252"/>
              <a:gd name="T7" fmla="*/ 514 h 754"/>
              <a:gd name="T8" fmla="*/ 144 w 252"/>
              <a:gd name="T9" fmla="*/ 648 h 754"/>
              <a:gd name="T10" fmla="*/ 252 w 252"/>
              <a:gd name="T11" fmla="*/ 754 h 754"/>
            </a:gdLst>
            <a:ahLst/>
            <a:cxnLst>
              <a:cxn ang="0">
                <a:pos x="T0" y="T1"/>
              </a:cxn>
              <a:cxn ang="0">
                <a:pos x="T2" y="T3"/>
              </a:cxn>
              <a:cxn ang="0">
                <a:pos x="T4" y="T5"/>
              </a:cxn>
              <a:cxn ang="0">
                <a:pos x="T6" y="T7"/>
              </a:cxn>
              <a:cxn ang="0">
                <a:pos x="T8" y="T9"/>
              </a:cxn>
              <a:cxn ang="0">
                <a:pos x="T10" y="T11"/>
              </a:cxn>
            </a:cxnLst>
            <a:rect l="0" t="0" r="r" b="b"/>
            <a:pathLst>
              <a:path w="252" h="754">
                <a:moveTo>
                  <a:pt x="24" y="0"/>
                </a:moveTo>
                <a:cubicBezTo>
                  <a:pt x="20" y="39"/>
                  <a:pt x="0" y="163"/>
                  <a:pt x="2" y="232"/>
                </a:cubicBezTo>
                <a:cubicBezTo>
                  <a:pt x="4" y="301"/>
                  <a:pt x="17" y="367"/>
                  <a:pt x="34" y="414"/>
                </a:cubicBezTo>
                <a:cubicBezTo>
                  <a:pt x="51" y="461"/>
                  <a:pt x="84" y="475"/>
                  <a:pt x="102" y="514"/>
                </a:cubicBezTo>
                <a:cubicBezTo>
                  <a:pt x="120" y="553"/>
                  <a:pt x="119" y="608"/>
                  <a:pt x="144" y="648"/>
                </a:cubicBezTo>
                <a:cubicBezTo>
                  <a:pt x="169" y="688"/>
                  <a:pt x="229" y="732"/>
                  <a:pt x="252" y="754"/>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4" name="Freeform 298"/>
          <p:cNvSpPr>
            <a:spLocks/>
          </p:cNvSpPr>
          <p:nvPr/>
        </p:nvSpPr>
        <p:spPr bwMode="auto">
          <a:xfrm>
            <a:off x="7897813" y="5387975"/>
            <a:ext cx="122237" cy="342900"/>
          </a:xfrm>
          <a:custGeom>
            <a:avLst/>
            <a:gdLst>
              <a:gd name="T0" fmla="*/ 75 w 77"/>
              <a:gd name="T1" fmla="*/ 18 h 216"/>
              <a:gd name="T2" fmla="*/ 77 w 77"/>
              <a:gd name="T3" fmla="*/ 90 h 216"/>
              <a:gd name="T4" fmla="*/ 65 w 77"/>
              <a:gd name="T5" fmla="*/ 192 h 216"/>
              <a:gd name="T6" fmla="*/ 55 w 77"/>
              <a:gd name="T7" fmla="*/ 216 h 216"/>
              <a:gd name="T8" fmla="*/ 13 w 77"/>
              <a:gd name="T9" fmla="*/ 190 h 216"/>
              <a:gd name="T10" fmla="*/ 25 w 77"/>
              <a:gd name="T11" fmla="*/ 164 h 216"/>
              <a:gd name="T12" fmla="*/ 31 w 77"/>
              <a:gd name="T13" fmla="*/ 108 h 216"/>
              <a:gd name="T14" fmla="*/ 7 w 77"/>
              <a:gd name="T15" fmla="*/ 0 h 216"/>
              <a:gd name="T16" fmla="*/ 75 w 77"/>
              <a:gd name="T17" fmla="*/ 1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216">
                <a:moveTo>
                  <a:pt x="75" y="18"/>
                </a:moveTo>
                <a:lnTo>
                  <a:pt x="77" y="90"/>
                </a:lnTo>
                <a:lnTo>
                  <a:pt x="65" y="192"/>
                </a:lnTo>
                <a:lnTo>
                  <a:pt x="55" y="216"/>
                </a:lnTo>
                <a:lnTo>
                  <a:pt x="13" y="190"/>
                </a:lnTo>
                <a:cubicBezTo>
                  <a:pt x="8" y="181"/>
                  <a:pt x="22" y="178"/>
                  <a:pt x="25" y="164"/>
                </a:cubicBezTo>
                <a:cubicBezTo>
                  <a:pt x="28" y="150"/>
                  <a:pt x="34" y="135"/>
                  <a:pt x="31" y="108"/>
                </a:cubicBezTo>
                <a:cubicBezTo>
                  <a:pt x="28" y="81"/>
                  <a:pt x="0" y="15"/>
                  <a:pt x="7" y="0"/>
                </a:cubicBezTo>
                <a:lnTo>
                  <a:pt x="75" y="18"/>
                </a:lnTo>
                <a:close/>
              </a:path>
            </a:pathLst>
          </a:custGeom>
          <a:solidFill>
            <a:srgbClr val="000080">
              <a:alpha val="2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5" name="Freeform 299"/>
          <p:cNvSpPr>
            <a:spLocks/>
          </p:cNvSpPr>
          <p:nvPr/>
        </p:nvSpPr>
        <p:spPr bwMode="auto">
          <a:xfrm>
            <a:off x="8145463" y="5457825"/>
            <a:ext cx="528637" cy="1311275"/>
          </a:xfrm>
          <a:custGeom>
            <a:avLst/>
            <a:gdLst>
              <a:gd name="T0" fmla="*/ 7 w 333"/>
              <a:gd name="T1" fmla="*/ 38 h 826"/>
              <a:gd name="T2" fmla="*/ 3 w 333"/>
              <a:gd name="T3" fmla="*/ 186 h 826"/>
              <a:gd name="T4" fmla="*/ 27 w 333"/>
              <a:gd name="T5" fmla="*/ 464 h 826"/>
              <a:gd name="T6" fmla="*/ 101 w 333"/>
              <a:gd name="T7" fmla="*/ 548 h 826"/>
              <a:gd name="T8" fmla="*/ 163 w 333"/>
              <a:gd name="T9" fmla="*/ 698 h 826"/>
              <a:gd name="T10" fmla="*/ 279 w 333"/>
              <a:gd name="T11" fmla="*/ 826 h 826"/>
              <a:gd name="T12" fmla="*/ 333 w 333"/>
              <a:gd name="T13" fmla="*/ 768 h 826"/>
              <a:gd name="T14" fmla="*/ 261 w 333"/>
              <a:gd name="T15" fmla="*/ 722 h 826"/>
              <a:gd name="T16" fmla="*/ 217 w 333"/>
              <a:gd name="T17" fmla="*/ 676 h 826"/>
              <a:gd name="T18" fmla="*/ 185 w 333"/>
              <a:gd name="T19" fmla="*/ 568 h 826"/>
              <a:gd name="T20" fmla="*/ 139 w 333"/>
              <a:gd name="T21" fmla="*/ 486 h 826"/>
              <a:gd name="T22" fmla="*/ 65 w 333"/>
              <a:gd name="T23" fmla="*/ 398 h 826"/>
              <a:gd name="T24" fmla="*/ 45 w 333"/>
              <a:gd name="T25" fmla="*/ 296 h 826"/>
              <a:gd name="T26" fmla="*/ 69 w 333"/>
              <a:gd name="T27" fmla="*/ 156 h 826"/>
              <a:gd name="T28" fmla="*/ 77 w 333"/>
              <a:gd name="T29" fmla="*/ 34 h 826"/>
              <a:gd name="T30" fmla="*/ 73 w 333"/>
              <a:gd name="T31" fmla="*/ 6 h 826"/>
              <a:gd name="T32" fmla="*/ 11 w 333"/>
              <a:gd name="T33" fmla="*/ 0 h 826"/>
              <a:gd name="T34" fmla="*/ 7 w 333"/>
              <a:gd name="T35" fmla="*/ 38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3" h="826">
                <a:moveTo>
                  <a:pt x="7" y="38"/>
                </a:moveTo>
                <a:cubicBezTo>
                  <a:pt x="6" y="69"/>
                  <a:pt x="0" y="115"/>
                  <a:pt x="3" y="186"/>
                </a:cubicBezTo>
                <a:cubicBezTo>
                  <a:pt x="6" y="257"/>
                  <a:pt x="11" y="404"/>
                  <a:pt x="27" y="464"/>
                </a:cubicBezTo>
                <a:cubicBezTo>
                  <a:pt x="43" y="524"/>
                  <a:pt x="78" y="509"/>
                  <a:pt x="101" y="548"/>
                </a:cubicBezTo>
                <a:cubicBezTo>
                  <a:pt x="124" y="587"/>
                  <a:pt x="133" y="652"/>
                  <a:pt x="163" y="698"/>
                </a:cubicBezTo>
                <a:lnTo>
                  <a:pt x="279" y="826"/>
                </a:lnTo>
                <a:lnTo>
                  <a:pt x="333" y="768"/>
                </a:lnTo>
                <a:lnTo>
                  <a:pt x="261" y="722"/>
                </a:lnTo>
                <a:cubicBezTo>
                  <a:pt x="242" y="707"/>
                  <a:pt x="230" y="702"/>
                  <a:pt x="217" y="676"/>
                </a:cubicBezTo>
                <a:cubicBezTo>
                  <a:pt x="204" y="650"/>
                  <a:pt x="198" y="600"/>
                  <a:pt x="185" y="568"/>
                </a:cubicBezTo>
                <a:cubicBezTo>
                  <a:pt x="172" y="536"/>
                  <a:pt x="159" y="514"/>
                  <a:pt x="139" y="486"/>
                </a:cubicBezTo>
                <a:cubicBezTo>
                  <a:pt x="119" y="458"/>
                  <a:pt x="81" y="429"/>
                  <a:pt x="65" y="398"/>
                </a:cubicBezTo>
                <a:cubicBezTo>
                  <a:pt x="49" y="367"/>
                  <a:pt x="44" y="336"/>
                  <a:pt x="45" y="296"/>
                </a:cubicBezTo>
                <a:cubicBezTo>
                  <a:pt x="46" y="256"/>
                  <a:pt x="64" y="200"/>
                  <a:pt x="69" y="156"/>
                </a:cubicBezTo>
                <a:cubicBezTo>
                  <a:pt x="74" y="112"/>
                  <a:pt x="76" y="59"/>
                  <a:pt x="77" y="34"/>
                </a:cubicBezTo>
                <a:lnTo>
                  <a:pt x="73" y="6"/>
                </a:lnTo>
                <a:lnTo>
                  <a:pt x="11" y="0"/>
                </a:lnTo>
                <a:lnTo>
                  <a:pt x="7" y="38"/>
                </a:lnTo>
                <a:close/>
              </a:path>
            </a:pathLst>
          </a:custGeom>
          <a:solidFill>
            <a:srgbClr val="000080">
              <a:alpha val="2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6" name="AutoShape 300"/>
          <p:cNvSpPr>
            <a:spLocks noChangeArrowheads="1"/>
          </p:cNvSpPr>
          <p:nvPr/>
        </p:nvSpPr>
        <p:spPr bwMode="auto">
          <a:xfrm>
            <a:off x="8383588" y="64484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98" name="Freeform 302"/>
          <p:cNvSpPr>
            <a:spLocks/>
          </p:cNvSpPr>
          <p:nvPr/>
        </p:nvSpPr>
        <p:spPr bwMode="auto">
          <a:xfrm>
            <a:off x="1831975" y="2214563"/>
            <a:ext cx="155575" cy="112712"/>
          </a:xfrm>
          <a:custGeom>
            <a:avLst/>
            <a:gdLst>
              <a:gd name="T0" fmla="*/ 9 w 98"/>
              <a:gd name="T1" fmla="*/ 0 h 71"/>
              <a:gd name="T2" fmla="*/ 98 w 98"/>
              <a:gd name="T3" fmla="*/ 1 h 71"/>
              <a:gd name="T4" fmla="*/ 82 w 98"/>
              <a:gd name="T5" fmla="*/ 55 h 71"/>
              <a:gd name="T6" fmla="*/ 46 w 98"/>
              <a:gd name="T7" fmla="*/ 71 h 71"/>
              <a:gd name="T8" fmla="*/ 0 w 98"/>
              <a:gd name="T9" fmla="*/ 49 h 71"/>
              <a:gd name="T10" fmla="*/ 9 w 98"/>
              <a:gd name="T11" fmla="*/ 0 h 71"/>
            </a:gdLst>
            <a:ahLst/>
            <a:cxnLst>
              <a:cxn ang="0">
                <a:pos x="T0" y="T1"/>
              </a:cxn>
              <a:cxn ang="0">
                <a:pos x="T2" y="T3"/>
              </a:cxn>
              <a:cxn ang="0">
                <a:pos x="T4" y="T5"/>
              </a:cxn>
              <a:cxn ang="0">
                <a:pos x="T6" y="T7"/>
              </a:cxn>
              <a:cxn ang="0">
                <a:pos x="T8" y="T9"/>
              </a:cxn>
              <a:cxn ang="0">
                <a:pos x="T10" y="T11"/>
              </a:cxn>
            </a:cxnLst>
            <a:rect l="0" t="0" r="r" b="b"/>
            <a:pathLst>
              <a:path w="98" h="71">
                <a:moveTo>
                  <a:pt x="9" y="0"/>
                </a:moveTo>
                <a:lnTo>
                  <a:pt x="98" y="1"/>
                </a:lnTo>
                <a:lnTo>
                  <a:pt x="82" y="55"/>
                </a:lnTo>
                <a:lnTo>
                  <a:pt x="46" y="71"/>
                </a:lnTo>
                <a:lnTo>
                  <a:pt x="0" y="49"/>
                </a:lnTo>
                <a:lnTo>
                  <a:pt x="9" y="0"/>
                </a:lnTo>
                <a:close/>
              </a:path>
            </a:pathLst>
          </a:custGeom>
          <a:solidFill>
            <a:srgbClr val="00008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9" name="Freeform 303"/>
          <p:cNvSpPr>
            <a:spLocks/>
          </p:cNvSpPr>
          <p:nvPr/>
        </p:nvSpPr>
        <p:spPr bwMode="auto">
          <a:xfrm>
            <a:off x="1636713" y="2065338"/>
            <a:ext cx="287337" cy="150812"/>
          </a:xfrm>
          <a:custGeom>
            <a:avLst/>
            <a:gdLst>
              <a:gd name="T0" fmla="*/ 133 w 181"/>
              <a:gd name="T1" fmla="*/ 95 h 95"/>
              <a:gd name="T2" fmla="*/ 121 w 181"/>
              <a:gd name="T3" fmla="*/ 71 h 95"/>
              <a:gd name="T4" fmla="*/ 76 w 181"/>
              <a:gd name="T5" fmla="*/ 72 h 95"/>
              <a:gd name="T6" fmla="*/ 0 w 181"/>
              <a:gd name="T7" fmla="*/ 6 h 95"/>
              <a:gd name="T8" fmla="*/ 24 w 181"/>
              <a:gd name="T9" fmla="*/ 0 h 95"/>
              <a:gd name="T10" fmla="*/ 63 w 181"/>
              <a:gd name="T11" fmla="*/ 23 h 95"/>
              <a:gd name="T12" fmla="*/ 97 w 181"/>
              <a:gd name="T13" fmla="*/ 6 h 95"/>
              <a:gd name="T14" fmla="*/ 171 w 181"/>
              <a:gd name="T15" fmla="*/ 9 h 95"/>
              <a:gd name="T16" fmla="*/ 181 w 181"/>
              <a:gd name="T17" fmla="*/ 93 h 95"/>
              <a:gd name="T18" fmla="*/ 133 w 181"/>
              <a:gd name="T19"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1" h="95">
                <a:moveTo>
                  <a:pt x="133" y="95"/>
                </a:moveTo>
                <a:lnTo>
                  <a:pt x="121" y="71"/>
                </a:lnTo>
                <a:lnTo>
                  <a:pt x="76" y="72"/>
                </a:lnTo>
                <a:lnTo>
                  <a:pt x="0" y="6"/>
                </a:lnTo>
                <a:lnTo>
                  <a:pt x="24" y="0"/>
                </a:lnTo>
                <a:lnTo>
                  <a:pt x="63" y="23"/>
                </a:lnTo>
                <a:lnTo>
                  <a:pt x="97" y="6"/>
                </a:lnTo>
                <a:lnTo>
                  <a:pt x="171" y="9"/>
                </a:lnTo>
                <a:lnTo>
                  <a:pt x="181" y="93"/>
                </a:lnTo>
                <a:lnTo>
                  <a:pt x="133" y="95"/>
                </a:lnTo>
                <a:close/>
              </a:path>
            </a:pathLst>
          </a:custGeom>
          <a:solidFill>
            <a:srgbClr val="00008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0" name="Freeform 304"/>
          <p:cNvSpPr>
            <a:spLocks/>
          </p:cNvSpPr>
          <p:nvPr/>
        </p:nvSpPr>
        <p:spPr bwMode="auto">
          <a:xfrm>
            <a:off x="1958975" y="2217738"/>
            <a:ext cx="114300" cy="166687"/>
          </a:xfrm>
          <a:custGeom>
            <a:avLst/>
            <a:gdLst>
              <a:gd name="T0" fmla="*/ 16 w 72"/>
              <a:gd name="T1" fmla="*/ 0 h 105"/>
              <a:gd name="T2" fmla="*/ 19 w 72"/>
              <a:gd name="T3" fmla="*/ 7 h 105"/>
              <a:gd name="T4" fmla="*/ 41 w 72"/>
              <a:gd name="T5" fmla="*/ 28 h 105"/>
              <a:gd name="T6" fmla="*/ 50 w 72"/>
              <a:gd name="T7" fmla="*/ 34 h 105"/>
              <a:gd name="T8" fmla="*/ 72 w 72"/>
              <a:gd name="T9" fmla="*/ 83 h 105"/>
              <a:gd name="T10" fmla="*/ 42 w 72"/>
              <a:gd name="T11" fmla="*/ 105 h 105"/>
              <a:gd name="T12" fmla="*/ 40 w 72"/>
              <a:gd name="T13" fmla="*/ 65 h 105"/>
              <a:gd name="T14" fmla="*/ 0 w 72"/>
              <a:gd name="T15" fmla="*/ 51 h 105"/>
              <a:gd name="T16" fmla="*/ 16 w 72"/>
              <a:gd name="T1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05">
                <a:moveTo>
                  <a:pt x="16" y="0"/>
                </a:moveTo>
                <a:lnTo>
                  <a:pt x="19" y="7"/>
                </a:lnTo>
                <a:lnTo>
                  <a:pt x="41" y="28"/>
                </a:lnTo>
                <a:lnTo>
                  <a:pt x="50" y="34"/>
                </a:lnTo>
                <a:lnTo>
                  <a:pt x="72" y="83"/>
                </a:lnTo>
                <a:lnTo>
                  <a:pt x="42" y="105"/>
                </a:lnTo>
                <a:lnTo>
                  <a:pt x="40" y="65"/>
                </a:lnTo>
                <a:lnTo>
                  <a:pt x="0" y="51"/>
                </a:lnTo>
                <a:lnTo>
                  <a:pt x="16" y="0"/>
                </a:lnTo>
                <a:close/>
              </a:path>
            </a:pathLst>
          </a:custGeom>
          <a:solidFill>
            <a:srgbClr val="00008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1" name="Freeform 305"/>
          <p:cNvSpPr>
            <a:spLocks/>
          </p:cNvSpPr>
          <p:nvPr/>
        </p:nvSpPr>
        <p:spPr bwMode="auto">
          <a:xfrm>
            <a:off x="1774825" y="2290763"/>
            <a:ext cx="85725" cy="87312"/>
          </a:xfrm>
          <a:custGeom>
            <a:avLst/>
            <a:gdLst>
              <a:gd name="T0" fmla="*/ 39 w 54"/>
              <a:gd name="T1" fmla="*/ 0 h 55"/>
              <a:gd name="T2" fmla="*/ 54 w 54"/>
              <a:gd name="T3" fmla="*/ 9 h 55"/>
              <a:gd name="T4" fmla="*/ 24 w 54"/>
              <a:gd name="T5" fmla="*/ 55 h 55"/>
              <a:gd name="T6" fmla="*/ 0 w 54"/>
              <a:gd name="T7" fmla="*/ 45 h 55"/>
              <a:gd name="T8" fmla="*/ 39 w 54"/>
              <a:gd name="T9" fmla="*/ 0 h 55"/>
            </a:gdLst>
            <a:ahLst/>
            <a:cxnLst>
              <a:cxn ang="0">
                <a:pos x="T0" y="T1"/>
              </a:cxn>
              <a:cxn ang="0">
                <a:pos x="T2" y="T3"/>
              </a:cxn>
              <a:cxn ang="0">
                <a:pos x="T4" y="T5"/>
              </a:cxn>
              <a:cxn ang="0">
                <a:pos x="T6" y="T7"/>
              </a:cxn>
              <a:cxn ang="0">
                <a:pos x="T8" y="T9"/>
              </a:cxn>
            </a:cxnLst>
            <a:rect l="0" t="0" r="r" b="b"/>
            <a:pathLst>
              <a:path w="54" h="55">
                <a:moveTo>
                  <a:pt x="39" y="0"/>
                </a:moveTo>
                <a:lnTo>
                  <a:pt x="54" y="9"/>
                </a:lnTo>
                <a:lnTo>
                  <a:pt x="24" y="55"/>
                </a:lnTo>
                <a:lnTo>
                  <a:pt x="0" y="45"/>
                </a:lnTo>
                <a:lnTo>
                  <a:pt x="39" y="0"/>
                </a:lnTo>
                <a:close/>
              </a:path>
            </a:pathLst>
          </a:custGeom>
          <a:solidFill>
            <a:srgbClr val="00008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2" name="Freeform 306"/>
          <p:cNvSpPr>
            <a:spLocks/>
          </p:cNvSpPr>
          <p:nvPr/>
        </p:nvSpPr>
        <p:spPr bwMode="auto">
          <a:xfrm>
            <a:off x="1879600" y="2314575"/>
            <a:ext cx="88900" cy="142875"/>
          </a:xfrm>
          <a:custGeom>
            <a:avLst/>
            <a:gdLst>
              <a:gd name="T0" fmla="*/ 0 w 56"/>
              <a:gd name="T1" fmla="*/ 0 h 90"/>
              <a:gd name="T2" fmla="*/ 18 w 56"/>
              <a:gd name="T3" fmla="*/ 8 h 90"/>
              <a:gd name="T4" fmla="*/ 24 w 56"/>
              <a:gd name="T5" fmla="*/ 44 h 90"/>
              <a:gd name="T6" fmla="*/ 40 w 56"/>
              <a:gd name="T7" fmla="*/ 64 h 90"/>
              <a:gd name="T8" fmla="*/ 56 w 56"/>
              <a:gd name="T9" fmla="*/ 90 h 90"/>
              <a:gd name="T10" fmla="*/ 38 w 56"/>
              <a:gd name="T11" fmla="*/ 90 h 90"/>
              <a:gd name="T12" fmla="*/ 22 w 56"/>
              <a:gd name="T13" fmla="*/ 64 h 90"/>
              <a:gd name="T14" fmla="*/ 4 w 56"/>
              <a:gd name="T15" fmla="*/ 24 h 90"/>
              <a:gd name="T16" fmla="*/ 0 w 56"/>
              <a:gd name="T17"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90">
                <a:moveTo>
                  <a:pt x="0" y="0"/>
                </a:moveTo>
                <a:lnTo>
                  <a:pt x="18" y="8"/>
                </a:lnTo>
                <a:lnTo>
                  <a:pt x="24" y="44"/>
                </a:lnTo>
                <a:lnTo>
                  <a:pt x="40" y="64"/>
                </a:lnTo>
                <a:lnTo>
                  <a:pt x="56" y="90"/>
                </a:lnTo>
                <a:lnTo>
                  <a:pt x="38" y="90"/>
                </a:lnTo>
                <a:lnTo>
                  <a:pt x="22" y="64"/>
                </a:lnTo>
                <a:lnTo>
                  <a:pt x="4" y="24"/>
                </a:lnTo>
                <a:lnTo>
                  <a:pt x="0" y="0"/>
                </a:lnTo>
                <a:close/>
              </a:path>
            </a:pathLst>
          </a:custGeom>
          <a:solidFill>
            <a:srgbClr val="000080">
              <a:alpha val="3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 name="Rectangle 307"/>
          <p:cNvSpPr>
            <a:spLocks noChangeArrowheads="1"/>
          </p:cNvSpPr>
          <p:nvPr/>
        </p:nvSpPr>
        <p:spPr bwMode="auto">
          <a:xfrm>
            <a:off x="1438275" y="1552575"/>
            <a:ext cx="627063" cy="952500"/>
          </a:xfrm>
          <a:prstGeom prst="rect">
            <a:avLst/>
          </a:prstGeom>
          <a:noFill/>
          <a:ln w="127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 name="Freeform 308"/>
          <p:cNvSpPr>
            <a:spLocks/>
          </p:cNvSpPr>
          <p:nvPr/>
        </p:nvSpPr>
        <p:spPr bwMode="auto">
          <a:xfrm>
            <a:off x="8089900" y="4227513"/>
            <a:ext cx="46038" cy="958850"/>
          </a:xfrm>
          <a:custGeom>
            <a:avLst/>
            <a:gdLst>
              <a:gd name="T0" fmla="*/ 0 w 29"/>
              <a:gd name="T1" fmla="*/ 604 h 604"/>
              <a:gd name="T2" fmla="*/ 28 w 29"/>
              <a:gd name="T3" fmla="*/ 415 h 604"/>
              <a:gd name="T4" fmla="*/ 6 w 29"/>
              <a:gd name="T5" fmla="*/ 235 h 604"/>
              <a:gd name="T6" fmla="*/ 21 w 29"/>
              <a:gd name="T7" fmla="*/ 0 h 604"/>
            </a:gdLst>
            <a:ahLst/>
            <a:cxnLst>
              <a:cxn ang="0">
                <a:pos x="T0" y="T1"/>
              </a:cxn>
              <a:cxn ang="0">
                <a:pos x="T2" y="T3"/>
              </a:cxn>
              <a:cxn ang="0">
                <a:pos x="T4" y="T5"/>
              </a:cxn>
              <a:cxn ang="0">
                <a:pos x="T6" y="T7"/>
              </a:cxn>
            </a:cxnLst>
            <a:rect l="0" t="0" r="r" b="b"/>
            <a:pathLst>
              <a:path w="29" h="604">
                <a:moveTo>
                  <a:pt x="0" y="604"/>
                </a:moveTo>
                <a:lnTo>
                  <a:pt x="28" y="415"/>
                </a:lnTo>
                <a:cubicBezTo>
                  <a:pt x="29" y="354"/>
                  <a:pt x="7" y="304"/>
                  <a:pt x="6" y="235"/>
                </a:cubicBezTo>
                <a:cubicBezTo>
                  <a:pt x="5" y="166"/>
                  <a:pt x="18" y="49"/>
                  <a:pt x="21"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5" name="Freeform 309"/>
          <p:cNvSpPr>
            <a:spLocks/>
          </p:cNvSpPr>
          <p:nvPr/>
        </p:nvSpPr>
        <p:spPr bwMode="auto">
          <a:xfrm>
            <a:off x="7915275" y="5070475"/>
            <a:ext cx="12700" cy="166688"/>
          </a:xfrm>
          <a:custGeom>
            <a:avLst/>
            <a:gdLst>
              <a:gd name="T0" fmla="*/ 5 w 8"/>
              <a:gd name="T1" fmla="*/ 105 h 105"/>
              <a:gd name="T2" fmla="*/ 8 w 8"/>
              <a:gd name="T3" fmla="*/ 51 h 105"/>
              <a:gd name="T4" fmla="*/ 0 w 8"/>
              <a:gd name="T5" fmla="*/ 0 h 105"/>
            </a:gdLst>
            <a:ahLst/>
            <a:cxnLst>
              <a:cxn ang="0">
                <a:pos x="T0" y="T1"/>
              </a:cxn>
              <a:cxn ang="0">
                <a:pos x="T2" y="T3"/>
              </a:cxn>
              <a:cxn ang="0">
                <a:pos x="T4" y="T5"/>
              </a:cxn>
            </a:cxnLst>
            <a:rect l="0" t="0" r="r" b="b"/>
            <a:pathLst>
              <a:path w="8" h="105">
                <a:moveTo>
                  <a:pt x="5" y="105"/>
                </a:moveTo>
                <a:lnTo>
                  <a:pt x="8" y="51"/>
                </a:lnTo>
                <a:cubicBezTo>
                  <a:pt x="7" y="34"/>
                  <a:pt x="2" y="11"/>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 name="Freeform 310"/>
          <p:cNvSpPr>
            <a:spLocks/>
          </p:cNvSpPr>
          <p:nvPr/>
        </p:nvSpPr>
        <p:spPr bwMode="auto">
          <a:xfrm>
            <a:off x="7424738" y="4503738"/>
            <a:ext cx="409575" cy="392112"/>
          </a:xfrm>
          <a:custGeom>
            <a:avLst/>
            <a:gdLst>
              <a:gd name="T0" fmla="*/ 258 w 258"/>
              <a:gd name="T1" fmla="*/ 247 h 247"/>
              <a:gd name="T2" fmla="*/ 233 w 258"/>
              <a:gd name="T3" fmla="*/ 88 h 247"/>
              <a:gd name="T4" fmla="*/ 158 w 258"/>
              <a:gd name="T5" fmla="*/ 22 h 247"/>
              <a:gd name="T6" fmla="*/ 0 w 258"/>
              <a:gd name="T7" fmla="*/ 0 h 247"/>
            </a:gdLst>
            <a:ahLst/>
            <a:cxnLst>
              <a:cxn ang="0">
                <a:pos x="T0" y="T1"/>
              </a:cxn>
              <a:cxn ang="0">
                <a:pos x="T2" y="T3"/>
              </a:cxn>
              <a:cxn ang="0">
                <a:pos x="T4" y="T5"/>
              </a:cxn>
              <a:cxn ang="0">
                <a:pos x="T6" y="T7"/>
              </a:cxn>
            </a:cxnLst>
            <a:rect l="0" t="0" r="r" b="b"/>
            <a:pathLst>
              <a:path w="258" h="247">
                <a:moveTo>
                  <a:pt x="258" y="247"/>
                </a:moveTo>
                <a:cubicBezTo>
                  <a:pt x="254" y="221"/>
                  <a:pt x="250" y="125"/>
                  <a:pt x="233" y="88"/>
                </a:cubicBezTo>
                <a:cubicBezTo>
                  <a:pt x="216" y="51"/>
                  <a:pt x="197" y="37"/>
                  <a:pt x="158" y="22"/>
                </a:cubicBezTo>
                <a:cubicBezTo>
                  <a:pt x="119" y="7"/>
                  <a:pt x="26" y="4"/>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7" name="Freeform 311"/>
          <p:cNvSpPr>
            <a:spLocks/>
          </p:cNvSpPr>
          <p:nvPr/>
        </p:nvSpPr>
        <p:spPr bwMode="auto">
          <a:xfrm>
            <a:off x="7653338" y="4133850"/>
            <a:ext cx="382587" cy="123825"/>
          </a:xfrm>
          <a:custGeom>
            <a:avLst/>
            <a:gdLst>
              <a:gd name="T0" fmla="*/ 241 w 241"/>
              <a:gd name="T1" fmla="*/ 78 h 78"/>
              <a:gd name="T2" fmla="*/ 134 w 241"/>
              <a:gd name="T3" fmla="*/ 39 h 78"/>
              <a:gd name="T4" fmla="*/ 0 w 241"/>
              <a:gd name="T5" fmla="*/ 0 h 78"/>
            </a:gdLst>
            <a:ahLst/>
            <a:cxnLst>
              <a:cxn ang="0">
                <a:pos x="T0" y="T1"/>
              </a:cxn>
              <a:cxn ang="0">
                <a:pos x="T2" y="T3"/>
              </a:cxn>
              <a:cxn ang="0">
                <a:pos x="T4" y="T5"/>
              </a:cxn>
            </a:cxnLst>
            <a:rect l="0" t="0" r="r" b="b"/>
            <a:pathLst>
              <a:path w="241" h="78">
                <a:moveTo>
                  <a:pt x="241" y="78"/>
                </a:moveTo>
                <a:lnTo>
                  <a:pt x="134" y="39"/>
                </a:lnTo>
                <a:cubicBezTo>
                  <a:pt x="94" y="26"/>
                  <a:pt x="28" y="8"/>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8" name="Freeform 312"/>
          <p:cNvSpPr>
            <a:spLocks/>
          </p:cNvSpPr>
          <p:nvPr/>
        </p:nvSpPr>
        <p:spPr bwMode="auto">
          <a:xfrm>
            <a:off x="6805613" y="3998913"/>
            <a:ext cx="371475" cy="244475"/>
          </a:xfrm>
          <a:custGeom>
            <a:avLst/>
            <a:gdLst>
              <a:gd name="T0" fmla="*/ 234 w 234"/>
              <a:gd name="T1" fmla="*/ 154 h 154"/>
              <a:gd name="T2" fmla="*/ 156 w 234"/>
              <a:gd name="T3" fmla="*/ 91 h 154"/>
              <a:gd name="T4" fmla="*/ 0 w 234"/>
              <a:gd name="T5" fmla="*/ 0 h 154"/>
            </a:gdLst>
            <a:ahLst/>
            <a:cxnLst>
              <a:cxn ang="0">
                <a:pos x="T0" y="T1"/>
              </a:cxn>
              <a:cxn ang="0">
                <a:pos x="T2" y="T3"/>
              </a:cxn>
              <a:cxn ang="0">
                <a:pos x="T4" y="T5"/>
              </a:cxn>
            </a:cxnLst>
            <a:rect l="0" t="0" r="r" b="b"/>
            <a:pathLst>
              <a:path w="234" h="154">
                <a:moveTo>
                  <a:pt x="234" y="154"/>
                </a:moveTo>
                <a:lnTo>
                  <a:pt x="156" y="91"/>
                </a:lnTo>
                <a:cubicBezTo>
                  <a:pt x="117" y="65"/>
                  <a:pt x="32" y="19"/>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9" name="Freeform 313"/>
          <p:cNvSpPr>
            <a:spLocks/>
          </p:cNvSpPr>
          <p:nvPr/>
        </p:nvSpPr>
        <p:spPr bwMode="auto">
          <a:xfrm>
            <a:off x="7629525" y="3014663"/>
            <a:ext cx="236538" cy="1095375"/>
          </a:xfrm>
          <a:custGeom>
            <a:avLst/>
            <a:gdLst>
              <a:gd name="T0" fmla="*/ 43 w 149"/>
              <a:gd name="T1" fmla="*/ 690 h 690"/>
              <a:gd name="T2" fmla="*/ 99 w 149"/>
              <a:gd name="T3" fmla="*/ 513 h 690"/>
              <a:gd name="T4" fmla="*/ 149 w 149"/>
              <a:gd name="T5" fmla="*/ 320 h 690"/>
              <a:gd name="T6" fmla="*/ 96 w 149"/>
              <a:gd name="T7" fmla="*/ 116 h 690"/>
              <a:gd name="T8" fmla="*/ 0 w 149"/>
              <a:gd name="T9" fmla="*/ 0 h 690"/>
            </a:gdLst>
            <a:ahLst/>
            <a:cxnLst>
              <a:cxn ang="0">
                <a:pos x="T0" y="T1"/>
              </a:cxn>
              <a:cxn ang="0">
                <a:pos x="T2" y="T3"/>
              </a:cxn>
              <a:cxn ang="0">
                <a:pos x="T4" y="T5"/>
              </a:cxn>
              <a:cxn ang="0">
                <a:pos x="T6" y="T7"/>
              </a:cxn>
              <a:cxn ang="0">
                <a:pos x="T8" y="T9"/>
              </a:cxn>
            </a:cxnLst>
            <a:rect l="0" t="0" r="r" b="b"/>
            <a:pathLst>
              <a:path w="149" h="690">
                <a:moveTo>
                  <a:pt x="43" y="690"/>
                </a:moveTo>
                <a:lnTo>
                  <a:pt x="99" y="513"/>
                </a:lnTo>
                <a:cubicBezTo>
                  <a:pt x="117" y="451"/>
                  <a:pt x="149" y="386"/>
                  <a:pt x="149" y="320"/>
                </a:cubicBezTo>
                <a:cubicBezTo>
                  <a:pt x="149" y="254"/>
                  <a:pt x="121" y="169"/>
                  <a:pt x="96" y="116"/>
                </a:cubicBezTo>
                <a:cubicBezTo>
                  <a:pt x="71" y="63"/>
                  <a:pt x="20" y="24"/>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0" name="Freeform 314"/>
          <p:cNvSpPr>
            <a:spLocks/>
          </p:cNvSpPr>
          <p:nvPr/>
        </p:nvSpPr>
        <p:spPr bwMode="auto">
          <a:xfrm>
            <a:off x="7199313" y="3103563"/>
            <a:ext cx="347662" cy="1077912"/>
          </a:xfrm>
          <a:custGeom>
            <a:avLst/>
            <a:gdLst>
              <a:gd name="T0" fmla="*/ 219 w 219"/>
              <a:gd name="T1" fmla="*/ 0 h 679"/>
              <a:gd name="T2" fmla="*/ 66 w 219"/>
              <a:gd name="T3" fmla="*/ 307 h 679"/>
              <a:gd name="T4" fmla="*/ 0 w 219"/>
              <a:gd name="T5" fmla="*/ 679 h 679"/>
            </a:gdLst>
            <a:ahLst/>
            <a:cxnLst>
              <a:cxn ang="0">
                <a:pos x="T0" y="T1"/>
              </a:cxn>
              <a:cxn ang="0">
                <a:pos x="T2" y="T3"/>
              </a:cxn>
              <a:cxn ang="0">
                <a:pos x="T4" y="T5"/>
              </a:cxn>
            </a:cxnLst>
            <a:rect l="0" t="0" r="r" b="b"/>
            <a:pathLst>
              <a:path w="219" h="679">
                <a:moveTo>
                  <a:pt x="219" y="0"/>
                </a:moveTo>
                <a:cubicBezTo>
                  <a:pt x="193" y="51"/>
                  <a:pt x="102" y="194"/>
                  <a:pt x="66" y="307"/>
                </a:cubicBezTo>
                <a:cubicBezTo>
                  <a:pt x="30" y="420"/>
                  <a:pt x="14" y="602"/>
                  <a:pt x="0" y="679"/>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1" name="Oval 315"/>
          <p:cNvSpPr>
            <a:spLocks noChangeArrowheads="1"/>
          </p:cNvSpPr>
          <p:nvPr/>
        </p:nvSpPr>
        <p:spPr bwMode="auto">
          <a:xfrm>
            <a:off x="1811338" y="2238375"/>
            <a:ext cx="77787" cy="77788"/>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2" name="Oval 316"/>
          <p:cNvSpPr>
            <a:spLocks noChangeArrowheads="1"/>
          </p:cNvSpPr>
          <p:nvPr/>
        </p:nvSpPr>
        <p:spPr bwMode="auto">
          <a:xfrm>
            <a:off x="2474913" y="3976688"/>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3" name="Oval 317"/>
          <p:cNvSpPr>
            <a:spLocks noChangeArrowheads="1"/>
          </p:cNvSpPr>
          <p:nvPr/>
        </p:nvSpPr>
        <p:spPr bwMode="auto">
          <a:xfrm>
            <a:off x="2689225" y="4035425"/>
            <a:ext cx="77788" cy="77788"/>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4" name="Oval 318"/>
          <p:cNvSpPr>
            <a:spLocks noChangeArrowheads="1"/>
          </p:cNvSpPr>
          <p:nvPr/>
        </p:nvSpPr>
        <p:spPr bwMode="auto">
          <a:xfrm>
            <a:off x="3130550" y="4160838"/>
            <a:ext cx="77788"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5" name="Freeform 319"/>
          <p:cNvSpPr>
            <a:spLocks/>
          </p:cNvSpPr>
          <p:nvPr/>
        </p:nvSpPr>
        <p:spPr bwMode="auto">
          <a:xfrm>
            <a:off x="7929563" y="5346700"/>
            <a:ext cx="288925" cy="104775"/>
          </a:xfrm>
          <a:custGeom>
            <a:avLst/>
            <a:gdLst>
              <a:gd name="T0" fmla="*/ 0 w 182"/>
              <a:gd name="T1" fmla="*/ 0 h 66"/>
              <a:gd name="T2" fmla="*/ 78 w 182"/>
              <a:gd name="T3" fmla="*/ 34 h 66"/>
              <a:gd name="T4" fmla="*/ 182 w 182"/>
              <a:gd name="T5" fmla="*/ 66 h 66"/>
            </a:gdLst>
            <a:ahLst/>
            <a:cxnLst>
              <a:cxn ang="0">
                <a:pos x="T0" y="T1"/>
              </a:cxn>
              <a:cxn ang="0">
                <a:pos x="T2" y="T3"/>
              </a:cxn>
              <a:cxn ang="0">
                <a:pos x="T4" y="T5"/>
              </a:cxn>
            </a:cxnLst>
            <a:rect l="0" t="0" r="r" b="b"/>
            <a:pathLst>
              <a:path w="182" h="66">
                <a:moveTo>
                  <a:pt x="0" y="0"/>
                </a:moveTo>
                <a:lnTo>
                  <a:pt x="78" y="34"/>
                </a:lnTo>
                <a:cubicBezTo>
                  <a:pt x="108" y="45"/>
                  <a:pt x="160" y="59"/>
                  <a:pt x="182" y="66"/>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82" name="AutoShape 286"/>
          <p:cNvSpPr>
            <a:spLocks noChangeArrowheads="1"/>
          </p:cNvSpPr>
          <p:nvPr/>
        </p:nvSpPr>
        <p:spPr bwMode="auto">
          <a:xfrm>
            <a:off x="7947025" y="50990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85" name="AutoShape 289"/>
          <p:cNvSpPr>
            <a:spLocks noChangeArrowheads="1"/>
          </p:cNvSpPr>
          <p:nvPr/>
        </p:nvSpPr>
        <p:spPr bwMode="auto">
          <a:xfrm>
            <a:off x="7759700" y="493553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86" name="AutoShape 290"/>
          <p:cNvSpPr>
            <a:spLocks noChangeArrowheads="1"/>
          </p:cNvSpPr>
          <p:nvPr/>
        </p:nvSpPr>
        <p:spPr bwMode="auto">
          <a:xfrm>
            <a:off x="8154988" y="530383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87" name="AutoShape 291"/>
          <p:cNvSpPr>
            <a:spLocks noChangeArrowheads="1"/>
          </p:cNvSpPr>
          <p:nvPr/>
        </p:nvSpPr>
        <p:spPr bwMode="auto">
          <a:xfrm>
            <a:off x="7643813" y="47053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97" name="AutoShape 301"/>
          <p:cNvSpPr>
            <a:spLocks noChangeArrowheads="1"/>
          </p:cNvSpPr>
          <p:nvPr/>
        </p:nvSpPr>
        <p:spPr bwMode="auto">
          <a:xfrm>
            <a:off x="7800975" y="55483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6" name="AutoShape 320"/>
          <p:cNvSpPr>
            <a:spLocks noChangeArrowheads="1"/>
          </p:cNvSpPr>
          <p:nvPr/>
        </p:nvSpPr>
        <p:spPr bwMode="auto">
          <a:xfrm>
            <a:off x="2370138" y="38671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7" name="Freeform 321"/>
          <p:cNvSpPr>
            <a:spLocks/>
          </p:cNvSpPr>
          <p:nvPr/>
        </p:nvSpPr>
        <p:spPr bwMode="auto">
          <a:xfrm>
            <a:off x="7132638" y="2432050"/>
            <a:ext cx="661987" cy="1754188"/>
          </a:xfrm>
          <a:custGeom>
            <a:avLst/>
            <a:gdLst>
              <a:gd name="T0" fmla="*/ 0 w 417"/>
              <a:gd name="T1" fmla="*/ 1105 h 1105"/>
              <a:gd name="T2" fmla="*/ 55 w 417"/>
              <a:gd name="T3" fmla="*/ 688 h 1105"/>
              <a:gd name="T4" fmla="*/ 295 w 417"/>
              <a:gd name="T5" fmla="*/ 372 h 1105"/>
              <a:gd name="T6" fmla="*/ 417 w 417"/>
              <a:gd name="T7" fmla="*/ 0 h 1105"/>
            </a:gdLst>
            <a:ahLst/>
            <a:cxnLst>
              <a:cxn ang="0">
                <a:pos x="T0" y="T1"/>
              </a:cxn>
              <a:cxn ang="0">
                <a:pos x="T2" y="T3"/>
              </a:cxn>
              <a:cxn ang="0">
                <a:pos x="T4" y="T5"/>
              </a:cxn>
              <a:cxn ang="0">
                <a:pos x="T6" y="T7"/>
              </a:cxn>
            </a:cxnLst>
            <a:rect l="0" t="0" r="r" b="b"/>
            <a:pathLst>
              <a:path w="417" h="1105">
                <a:moveTo>
                  <a:pt x="0" y="1105"/>
                </a:moveTo>
                <a:lnTo>
                  <a:pt x="55" y="688"/>
                </a:lnTo>
                <a:cubicBezTo>
                  <a:pt x="104" y="566"/>
                  <a:pt x="235" y="487"/>
                  <a:pt x="295" y="372"/>
                </a:cubicBezTo>
                <a:cubicBezTo>
                  <a:pt x="355" y="257"/>
                  <a:pt x="392" y="77"/>
                  <a:pt x="417"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8" name="Freeform 322"/>
          <p:cNvSpPr>
            <a:spLocks/>
          </p:cNvSpPr>
          <p:nvPr/>
        </p:nvSpPr>
        <p:spPr bwMode="auto">
          <a:xfrm>
            <a:off x="5010150" y="5214938"/>
            <a:ext cx="2819400" cy="1001712"/>
          </a:xfrm>
          <a:custGeom>
            <a:avLst/>
            <a:gdLst>
              <a:gd name="T0" fmla="*/ 1776 w 1776"/>
              <a:gd name="T1" fmla="*/ 93 h 631"/>
              <a:gd name="T2" fmla="*/ 858 w 1776"/>
              <a:gd name="T3" fmla="*/ 615 h 631"/>
              <a:gd name="T4" fmla="*/ 0 w 1776"/>
              <a:gd name="T5" fmla="*/ 0 h 631"/>
            </a:gdLst>
            <a:ahLst/>
            <a:cxnLst>
              <a:cxn ang="0">
                <a:pos x="T0" y="T1"/>
              </a:cxn>
              <a:cxn ang="0">
                <a:pos x="T2" y="T3"/>
              </a:cxn>
              <a:cxn ang="0">
                <a:pos x="T4" y="T5"/>
              </a:cxn>
            </a:cxnLst>
            <a:rect l="0" t="0" r="r" b="b"/>
            <a:pathLst>
              <a:path w="1776" h="631">
                <a:moveTo>
                  <a:pt x="1776" y="93"/>
                </a:moveTo>
                <a:cubicBezTo>
                  <a:pt x="1624" y="180"/>
                  <a:pt x="1154" y="631"/>
                  <a:pt x="858" y="615"/>
                </a:cubicBezTo>
                <a:cubicBezTo>
                  <a:pt x="562" y="599"/>
                  <a:pt x="179" y="128"/>
                  <a:pt x="0" y="0"/>
                </a:cubicBezTo>
              </a:path>
            </a:pathLst>
          </a:custGeom>
          <a:noFill/>
          <a:ln w="38100">
            <a:solidFill>
              <a:srgbClr val="00008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9" name="Freeform 323"/>
          <p:cNvSpPr>
            <a:spLocks/>
          </p:cNvSpPr>
          <p:nvPr/>
        </p:nvSpPr>
        <p:spPr bwMode="auto">
          <a:xfrm>
            <a:off x="6610350" y="3300413"/>
            <a:ext cx="119063" cy="619125"/>
          </a:xfrm>
          <a:custGeom>
            <a:avLst/>
            <a:gdLst>
              <a:gd name="T0" fmla="*/ 75 w 75"/>
              <a:gd name="T1" fmla="*/ 390 h 390"/>
              <a:gd name="T2" fmla="*/ 48 w 75"/>
              <a:gd name="T3" fmla="*/ 225 h 390"/>
              <a:gd name="T4" fmla="*/ 0 w 75"/>
              <a:gd name="T5" fmla="*/ 0 h 390"/>
            </a:gdLst>
            <a:ahLst/>
            <a:cxnLst>
              <a:cxn ang="0">
                <a:pos x="T0" y="T1"/>
              </a:cxn>
              <a:cxn ang="0">
                <a:pos x="T2" y="T3"/>
              </a:cxn>
              <a:cxn ang="0">
                <a:pos x="T4" y="T5"/>
              </a:cxn>
            </a:cxnLst>
            <a:rect l="0" t="0" r="r" b="b"/>
            <a:pathLst>
              <a:path w="75" h="390">
                <a:moveTo>
                  <a:pt x="75" y="390"/>
                </a:moveTo>
                <a:lnTo>
                  <a:pt x="48" y="225"/>
                </a:lnTo>
                <a:cubicBezTo>
                  <a:pt x="36" y="160"/>
                  <a:pt x="10" y="47"/>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20" name="Freeform 324"/>
          <p:cNvSpPr>
            <a:spLocks/>
          </p:cNvSpPr>
          <p:nvPr/>
        </p:nvSpPr>
        <p:spPr bwMode="auto">
          <a:xfrm>
            <a:off x="5662613" y="4763"/>
            <a:ext cx="433387" cy="123825"/>
          </a:xfrm>
          <a:custGeom>
            <a:avLst/>
            <a:gdLst>
              <a:gd name="T0" fmla="*/ 0 w 273"/>
              <a:gd name="T1" fmla="*/ 0 h 78"/>
              <a:gd name="T2" fmla="*/ 96 w 273"/>
              <a:gd name="T3" fmla="*/ 39 h 78"/>
              <a:gd name="T4" fmla="*/ 273 w 273"/>
              <a:gd name="T5" fmla="*/ 78 h 78"/>
            </a:gdLst>
            <a:ahLst/>
            <a:cxnLst>
              <a:cxn ang="0">
                <a:pos x="T0" y="T1"/>
              </a:cxn>
              <a:cxn ang="0">
                <a:pos x="T2" y="T3"/>
              </a:cxn>
              <a:cxn ang="0">
                <a:pos x="T4" y="T5"/>
              </a:cxn>
            </a:cxnLst>
            <a:rect l="0" t="0" r="r" b="b"/>
            <a:pathLst>
              <a:path w="273" h="78">
                <a:moveTo>
                  <a:pt x="0" y="0"/>
                </a:moveTo>
                <a:lnTo>
                  <a:pt x="96" y="39"/>
                </a:lnTo>
                <a:cubicBezTo>
                  <a:pt x="141" y="52"/>
                  <a:pt x="236" y="70"/>
                  <a:pt x="273" y="78"/>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21" name="Freeform 325"/>
          <p:cNvSpPr>
            <a:spLocks/>
          </p:cNvSpPr>
          <p:nvPr/>
        </p:nvSpPr>
        <p:spPr bwMode="auto">
          <a:xfrm>
            <a:off x="6619875" y="266700"/>
            <a:ext cx="1457325" cy="2133600"/>
          </a:xfrm>
          <a:custGeom>
            <a:avLst/>
            <a:gdLst>
              <a:gd name="T0" fmla="*/ 726 w 918"/>
              <a:gd name="T1" fmla="*/ 1344 h 1344"/>
              <a:gd name="T2" fmla="*/ 756 w 918"/>
              <a:gd name="T3" fmla="*/ 1005 h 1344"/>
              <a:gd name="T4" fmla="*/ 792 w 918"/>
              <a:gd name="T5" fmla="*/ 735 h 1344"/>
              <a:gd name="T6" fmla="*/ 0 w 918"/>
              <a:gd name="T7" fmla="*/ 0 h 1344"/>
            </a:gdLst>
            <a:ahLst/>
            <a:cxnLst>
              <a:cxn ang="0">
                <a:pos x="T0" y="T1"/>
              </a:cxn>
              <a:cxn ang="0">
                <a:pos x="T2" y="T3"/>
              </a:cxn>
              <a:cxn ang="0">
                <a:pos x="T4" y="T5"/>
              </a:cxn>
              <a:cxn ang="0">
                <a:pos x="T6" y="T7"/>
              </a:cxn>
            </a:cxnLst>
            <a:rect l="0" t="0" r="r" b="b"/>
            <a:pathLst>
              <a:path w="918" h="1344">
                <a:moveTo>
                  <a:pt x="726" y="1344"/>
                </a:moveTo>
                <a:lnTo>
                  <a:pt x="756" y="1005"/>
                </a:lnTo>
                <a:cubicBezTo>
                  <a:pt x="767" y="904"/>
                  <a:pt x="918" y="903"/>
                  <a:pt x="792" y="735"/>
                </a:cubicBezTo>
                <a:cubicBezTo>
                  <a:pt x="666" y="567"/>
                  <a:pt x="165" y="153"/>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22" name="Freeform 326"/>
          <p:cNvSpPr>
            <a:spLocks/>
          </p:cNvSpPr>
          <p:nvPr/>
        </p:nvSpPr>
        <p:spPr bwMode="auto">
          <a:xfrm>
            <a:off x="5791200" y="185738"/>
            <a:ext cx="422275" cy="1017587"/>
          </a:xfrm>
          <a:custGeom>
            <a:avLst/>
            <a:gdLst>
              <a:gd name="T0" fmla="*/ 243 w 266"/>
              <a:gd name="T1" fmla="*/ 0 h 641"/>
              <a:gd name="T2" fmla="*/ 234 w 266"/>
              <a:gd name="T3" fmla="*/ 111 h 641"/>
              <a:gd name="T4" fmla="*/ 50 w 266"/>
              <a:gd name="T5" fmla="*/ 189 h 641"/>
              <a:gd name="T6" fmla="*/ 0 w 266"/>
              <a:gd name="T7" fmla="*/ 641 h 641"/>
            </a:gdLst>
            <a:ahLst/>
            <a:cxnLst>
              <a:cxn ang="0">
                <a:pos x="T0" y="T1"/>
              </a:cxn>
              <a:cxn ang="0">
                <a:pos x="T2" y="T3"/>
              </a:cxn>
              <a:cxn ang="0">
                <a:pos x="T4" y="T5"/>
              </a:cxn>
              <a:cxn ang="0">
                <a:pos x="T6" y="T7"/>
              </a:cxn>
            </a:cxnLst>
            <a:rect l="0" t="0" r="r" b="b"/>
            <a:pathLst>
              <a:path w="266" h="641">
                <a:moveTo>
                  <a:pt x="243" y="0"/>
                </a:moveTo>
                <a:cubicBezTo>
                  <a:pt x="242" y="18"/>
                  <a:pt x="266" y="79"/>
                  <a:pt x="234" y="111"/>
                </a:cubicBezTo>
                <a:cubicBezTo>
                  <a:pt x="202" y="143"/>
                  <a:pt x="89" y="101"/>
                  <a:pt x="50" y="189"/>
                </a:cubicBezTo>
                <a:cubicBezTo>
                  <a:pt x="11" y="277"/>
                  <a:pt x="10" y="547"/>
                  <a:pt x="0" y="641"/>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23" name="Freeform 327"/>
          <p:cNvSpPr>
            <a:spLocks/>
          </p:cNvSpPr>
          <p:nvPr/>
        </p:nvSpPr>
        <p:spPr bwMode="auto">
          <a:xfrm>
            <a:off x="5918200" y="504825"/>
            <a:ext cx="798513" cy="2738438"/>
          </a:xfrm>
          <a:custGeom>
            <a:avLst/>
            <a:gdLst>
              <a:gd name="T0" fmla="*/ 409 w 503"/>
              <a:gd name="T1" fmla="*/ 1725 h 1725"/>
              <a:gd name="T2" fmla="*/ 496 w 503"/>
              <a:gd name="T3" fmla="*/ 1242 h 1725"/>
              <a:gd name="T4" fmla="*/ 454 w 503"/>
              <a:gd name="T5" fmla="*/ 657 h 1725"/>
              <a:gd name="T6" fmla="*/ 406 w 503"/>
              <a:gd name="T7" fmla="*/ 522 h 1725"/>
              <a:gd name="T8" fmla="*/ 200 w 503"/>
              <a:gd name="T9" fmla="*/ 428 h 1725"/>
              <a:gd name="T10" fmla="*/ 166 w 503"/>
              <a:gd name="T11" fmla="*/ 212 h 1725"/>
              <a:gd name="T12" fmla="*/ 40 w 503"/>
              <a:gd name="T13" fmla="*/ 184 h 1725"/>
              <a:gd name="T14" fmla="*/ 0 w 503"/>
              <a:gd name="T15" fmla="*/ 0 h 17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3" h="1725">
                <a:moveTo>
                  <a:pt x="409" y="1725"/>
                </a:moveTo>
                <a:lnTo>
                  <a:pt x="496" y="1242"/>
                </a:lnTo>
                <a:cubicBezTo>
                  <a:pt x="503" y="1064"/>
                  <a:pt x="469" y="777"/>
                  <a:pt x="454" y="657"/>
                </a:cubicBezTo>
                <a:cubicBezTo>
                  <a:pt x="439" y="537"/>
                  <a:pt x="448" y="560"/>
                  <a:pt x="406" y="522"/>
                </a:cubicBezTo>
                <a:cubicBezTo>
                  <a:pt x="364" y="484"/>
                  <a:pt x="240" y="480"/>
                  <a:pt x="200" y="428"/>
                </a:cubicBezTo>
                <a:cubicBezTo>
                  <a:pt x="160" y="376"/>
                  <a:pt x="193" y="253"/>
                  <a:pt x="166" y="212"/>
                </a:cubicBezTo>
                <a:cubicBezTo>
                  <a:pt x="139" y="171"/>
                  <a:pt x="68" y="219"/>
                  <a:pt x="40" y="184"/>
                </a:cubicBezTo>
                <a:cubicBezTo>
                  <a:pt x="12" y="149"/>
                  <a:pt x="8" y="38"/>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24" name="Freeform 328"/>
          <p:cNvSpPr>
            <a:spLocks/>
          </p:cNvSpPr>
          <p:nvPr/>
        </p:nvSpPr>
        <p:spPr bwMode="auto">
          <a:xfrm>
            <a:off x="1309688" y="415925"/>
            <a:ext cx="1241425" cy="1946275"/>
          </a:xfrm>
          <a:custGeom>
            <a:avLst/>
            <a:gdLst>
              <a:gd name="T0" fmla="*/ 179 w 782"/>
              <a:gd name="T1" fmla="*/ 635 h 1226"/>
              <a:gd name="T2" fmla="*/ 204 w 782"/>
              <a:gd name="T3" fmla="*/ 481 h 1226"/>
              <a:gd name="T4" fmla="*/ 200 w 782"/>
              <a:gd name="T5" fmla="*/ 385 h 1226"/>
              <a:gd name="T6" fmla="*/ 177 w 782"/>
              <a:gd name="T7" fmla="*/ 305 h 1226"/>
              <a:gd name="T8" fmla="*/ 197 w 782"/>
              <a:gd name="T9" fmla="*/ 248 h 1226"/>
              <a:gd name="T10" fmla="*/ 200 w 782"/>
              <a:gd name="T11" fmla="*/ 208 h 1226"/>
              <a:gd name="T12" fmla="*/ 251 w 782"/>
              <a:gd name="T13" fmla="*/ 103 h 1226"/>
              <a:gd name="T14" fmla="*/ 281 w 782"/>
              <a:gd name="T15" fmla="*/ 38 h 1226"/>
              <a:gd name="T16" fmla="*/ 332 w 782"/>
              <a:gd name="T17" fmla="*/ 28 h 1226"/>
              <a:gd name="T18" fmla="*/ 464 w 782"/>
              <a:gd name="T19" fmla="*/ 44 h 1226"/>
              <a:gd name="T20" fmla="*/ 666 w 782"/>
              <a:gd name="T21" fmla="*/ 64 h 1226"/>
              <a:gd name="T22" fmla="*/ 719 w 782"/>
              <a:gd name="T23" fmla="*/ 101 h 1226"/>
              <a:gd name="T24" fmla="*/ 672 w 782"/>
              <a:gd name="T25" fmla="*/ 167 h 1226"/>
              <a:gd name="T26" fmla="*/ 738 w 782"/>
              <a:gd name="T27" fmla="*/ 382 h 1226"/>
              <a:gd name="T28" fmla="*/ 773 w 782"/>
              <a:gd name="T29" fmla="*/ 458 h 1226"/>
              <a:gd name="T30" fmla="*/ 692 w 782"/>
              <a:gd name="T31" fmla="*/ 674 h 1226"/>
              <a:gd name="T32" fmla="*/ 639 w 782"/>
              <a:gd name="T33" fmla="*/ 706 h 1226"/>
              <a:gd name="T34" fmla="*/ 507 w 782"/>
              <a:gd name="T35" fmla="*/ 812 h 1226"/>
              <a:gd name="T36" fmla="*/ 491 w 782"/>
              <a:gd name="T37" fmla="*/ 895 h 1226"/>
              <a:gd name="T38" fmla="*/ 456 w 782"/>
              <a:gd name="T39" fmla="*/ 961 h 1226"/>
              <a:gd name="T40" fmla="*/ 543 w 782"/>
              <a:gd name="T41" fmla="*/ 1127 h 1226"/>
              <a:gd name="T42" fmla="*/ 528 w 782"/>
              <a:gd name="T43" fmla="*/ 1219 h 1226"/>
              <a:gd name="T44" fmla="*/ 485 w 782"/>
              <a:gd name="T45" fmla="*/ 1217 h 1226"/>
              <a:gd name="T46" fmla="*/ 462 w 782"/>
              <a:gd name="T47" fmla="*/ 1175 h 1226"/>
              <a:gd name="T48" fmla="*/ 431 w 782"/>
              <a:gd name="T49" fmla="*/ 1147 h 1226"/>
              <a:gd name="T50" fmla="*/ 387 w 782"/>
              <a:gd name="T51" fmla="*/ 1133 h 1226"/>
              <a:gd name="T52" fmla="*/ 302 w 782"/>
              <a:gd name="T53" fmla="*/ 1045 h 1226"/>
              <a:gd name="T54" fmla="*/ 230 w 782"/>
              <a:gd name="T55" fmla="*/ 1040 h 1226"/>
              <a:gd name="T56" fmla="*/ 279 w 782"/>
              <a:gd name="T57" fmla="*/ 1108 h 1226"/>
              <a:gd name="T58" fmla="*/ 260 w 782"/>
              <a:gd name="T59" fmla="*/ 1105 h 1226"/>
              <a:gd name="T60" fmla="*/ 231 w 782"/>
              <a:gd name="T61" fmla="*/ 1136 h 1226"/>
              <a:gd name="T62" fmla="*/ 173 w 782"/>
              <a:gd name="T63" fmla="*/ 1190 h 1226"/>
              <a:gd name="T64" fmla="*/ 153 w 782"/>
              <a:gd name="T65" fmla="*/ 1126 h 1226"/>
              <a:gd name="T66" fmla="*/ 105 w 782"/>
              <a:gd name="T67" fmla="*/ 1108 h 1226"/>
              <a:gd name="T68" fmla="*/ 53 w 782"/>
              <a:gd name="T69" fmla="*/ 934 h 1226"/>
              <a:gd name="T70" fmla="*/ 65 w 782"/>
              <a:gd name="T71" fmla="*/ 908 h 1226"/>
              <a:gd name="T72" fmla="*/ 47 w 782"/>
              <a:gd name="T73" fmla="*/ 874 h 1226"/>
              <a:gd name="T74" fmla="*/ 39 w 782"/>
              <a:gd name="T75" fmla="*/ 823 h 1226"/>
              <a:gd name="T76" fmla="*/ 12 w 782"/>
              <a:gd name="T77" fmla="*/ 779 h 1226"/>
              <a:gd name="T78" fmla="*/ 18 w 782"/>
              <a:gd name="T79" fmla="*/ 721 h 1226"/>
              <a:gd name="T80" fmla="*/ 53 w 782"/>
              <a:gd name="T81" fmla="*/ 638 h 1226"/>
              <a:gd name="T82" fmla="*/ 62 w 782"/>
              <a:gd name="T83" fmla="*/ 694 h 1226"/>
              <a:gd name="T84" fmla="*/ 116 w 782"/>
              <a:gd name="T85" fmla="*/ 752 h 1226"/>
              <a:gd name="T86" fmla="*/ 187 w 782"/>
              <a:gd name="T87" fmla="*/ 736 h 1226"/>
              <a:gd name="T88" fmla="*/ 173 w 782"/>
              <a:gd name="T89" fmla="*/ 66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2" h="1226">
                <a:moveTo>
                  <a:pt x="173" y="668"/>
                </a:moveTo>
                <a:cubicBezTo>
                  <a:pt x="171" y="657"/>
                  <a:pt x="181" y="650"/>
                  <a:pt x="179" y="635"/>
                </a:cubicBezTo>
                <a:cubicBezTo>
                  <a:pt x="177" y="620"/>
                  <a:pt x="155" y="603"/>
                  <a:pt x="159" y="577"/>
                </a:cubicBezTo>
                <a:cubicBezTo>
                  <a:pt x="163" y="551"/>
                  <a:pt x="198" y="508"/>
                  <a:pt x="204" y="481"/>
                </a:cubicBezTo>
                <a:cubicBezTo>
                  <a:pt x="210" y="454"/>
                  <a:pt x="196" y="432"/>
                  <a:pt x="195" y="416"/>
                </a:cubicBezTo>
                <a:cubicBezTo>
                  <a:pt x="194" y="400"/>
                  <a:pt x="199" y="397"/>
                  <a:pt x="200" y="385"/>
                </a:cubicBezTo>
                <a:cubicBezTo>
                  <a:pt x="201" y="373"/>
                  <a:pt x="205" y="359"/>
                  <a:pt x="201" y="346"/>
                </a:cubicBezTo>
                <a:cubicBezTo>
                  <a:pt x="197" y="333"/>
                  <a:pt x="177" y="319"/>
                  <a:pt x="177" y="305"/>
                </a:cubicBezTo>
                <a:cubicBezTo>
                  <a:pt x="177" y="291"/>
                  <a:pt x="198" y="271"/>
                  <a:pt x="201" y="262"/>
                </a:cubicBezTo>
                <a:cubicBezTo>
                  <a:pt x="204" y="253"/>
                  <a:pt x="196" y="252"/>
                  <a:pt x="197" y="248"/>
                </a:cubicBezTo>
                <a:cubicBezTo>
                  <a:pt x="198" y="244"/>
                  <a:pt x="205" y="243"/>
                  <a:pt x="206" y="236"/>
                </a:cubicBezTo>
                <a:cubicBezTo>
                  <a:pt x="207" y="229"/>
                  <a:pt x="197" y="222"/>
                  <a:pt x="200" y="208"/>
                </a:cubicBezTo>
                <a:cubicBezTo>
                  <a:pt x="203" y="194"/>
                  <a:pt x="217" y="166"/>
                  <a:pt x="225" y="149"/>
                </a:cubicBezTo>
                <a:cubicBezTo>
                  <a:pt x="233" y="132"/>
                  <a:pt x="248" y="121"/>
                  <a:pt x="251" y="103"/>
                </a:cubicBezTo>
                <a:cubicBezTo>
                  <a:pt x="254" y="85"/>
                  <a:pt x="240" y="54"/>
                  <a:pt x="245" y="43"/>
                </a:cubicBezTo>
                <a:cubicBezTo>
                  <a:pt x="250" y="32"/>
                  <a:pt x="270" y="45"/>
                  <a:pt x="281" y="38"/>
                </a:cubicBezTo>
                <a:cubicBezTo>
                  <a:pt x="292" y="31"/>
                  <a:pt x="301" y="4"/>
                  <a:pt x="309" y="2"/>
                </a:cubicBezTo>
                <a:cubicBezTo>
                  <a:pt x="317" y="0"/>
                  <a:pt x="320" y="27"/>
                  <a:pt x="332" y="28"/>
                </a:cubicBezTo>
                <a:cubicBezTo>
                  <a:pt x="344" y="29"/>
                  <a:pt x="358" y="8"/>
                  <a:pt x="380" y="11"/>
                </a:cubicBezTo>
                <a:cubicBezTo>
                  <a:pt x="402" y="14"/>
                  <a:pt x="427" y="26"/>
                  <a:pt x="464" y="44"/>
                </a:cubicBezTo>
                <a:cubicBezTo>
                  <a:pt x="501" y="62"/>
                  <a:pt x="569" y="116"/>
                  <a:pt x="603" y="119"/>
                </a:cubicBezTo>
                <a:cubicBezTo>
                  <a:pt x="637" y="122"/>
                  <a:pt x="654" y="78"/>
                  <a:pt x="666" y="64"/>
                </a:cubicBezTo>
                <a:cubicBezTo>
                  <a:pt x="678" y="50"/>
                  <a:pt x="665" y="31"/>
                  <a:pt x="674" y="37"/>
                </a:cubicBezTo>
                <a:cubicBezTo>
                  <a:pt x="683" y="43"/>
                  <a:pt x="713" y="87"/>
                  <a:pt x="719" y="101"/>
                </a:cubicBezTo>
                <a:cubicBezTo>
                  <a:pt x="725" y="115"/>
                  <a:pt x="721" y="110"/>
                  <a:pt x="713" y="121"/>
                </a:cubicBezTo>
                <a:cubicBezTo>
                  <a:pt x="705" y="132"/>
                  <a:pt x="676" y="126"/>
                  <a:pt x="672" y="167"/>
                </a:cubicBezTo>
                <a:cubicBezTo>
                  <a:pt x="668" y="208"/>
                  <a:pt x="678" y="329"/>
                  <a:pt x="689" y="365"/>
                </a:cubicBezTo>
                <a:cubicBezTo>
                  <a:pt x="700" y="401"/>
                  <a:pt x="729" y="371"/>
                  <a:pt x="738" y="382"/>
                </a:cubicBezTo>
                <a:cubicBezTo>
                  <a:pt x="747" y="393"/>
                  <a:pt x="737" y="420"/>
                  <a:pt x="743" y="433"/>
                </a:cubicBezTo>
                <a:cubicBezTo>
                  <a:pt x="749" y="446"/>
                  <a:pt x="782" y="426"/>
                  <a:pt x="773" y="458"/>
                </a:cubicBezTo>
                <a:cubicBezTo>
                  <a:pt x="764" y="490"/>
                  <a:pt x="702" y="590"/>
                  <a:pt x="689" y="626"/>
                </a:cubicBezTo>
                <a:cubicBezTo>
                  <a:pt x="676" y="662"/>
                  <a:pt x="698" y="659"/>
                  <a:pt x="692" y="674"/>
                </a:cubicBezTo>
                <a:cubicBezTo>
                  <a:pt x="686" y="689"/>
                  <a:pt x="660" y="710"/>
                  <a:pt x="651" y="715"/>
                </a:cubicBezTo>
                <a:cubicBezTo>
                  <a:pt x="642" y="720"/>
                  <a:pt x="655" y="702"/>
                  <a:pt x="639" y="706"/>
                </a:cubicBezTo>
                <a:cubicBezTo>
                  <a:pt x="623" y="710"/>
                  <a:pt x="577" y="721"/>
                  <a:pt x="555" y="739"/>
                </a:cubicBezTo>
                <a:cubicBezTo>
                  <a:pt x="533" y="757"/>
                  <a:pt x="511" y="795"/>
                  <a:pt x="507" y="812"/>
                </a:cubicBezTo>
                <a:cubicBezTo>
                  <a:pt x="503" y="829"/>
                  <a:pt x="534" y="827"/>
                  <a:pt x="531" y="841"/>
                </a:cubicBezTo>
                <a:cubicBezTo>
                  <a:pt x="528" y="855"/>
                  <a:pt x="499" y="882"/>
                  <a:pt x="491" y="895"/>
                </a:cubicBezTo>
                <a:cubicBezTo>
                  <a:pt x="483" y="908"/>
                  <a:pt x="491" y="911"/>
                  <a:pt x="485" y="922"/>
                </a:cubicBezTo>
                <a:cubicBezTo>
                  <a:pt x="479" y="933"/>
                  <a:pt x="455" y="946"/>
                  <a:pt x="456" y="961"/>
                </a:cubicBezTo>
                <a:cubicBezTo>
                  <a:pt x="457" y="976"/>
                  <a:pt x="473" y="984"/>
                  <a:pt x="488" y="1012"/>
                </a:cubicBezTo>
                <a:cubicBezTo>
                  <a:pt x="503" y="1040"/>
                  <a:pt x="537" y="1106"/>
                  <a:pt x="543" y="1127"/>
                </a:cubicBezTo>
                <a:cubicBezTo>
                  <a:pt x="549" y="1148"/>
                  <a:pt x="523" y="1123"/>
                  <a:pt x="521" y="1138"/>
                </a:cubicBezTo>
                <a:cubicBezTo>
                  <a:pt x="519" y="1153"/>
                  <a:pt x="532" y="1206"/>
                  <a:pt x="528" y="1219"/>
                </a:cubicBezTo>
                <a:lnTo>
                  <a:pt x="495" y="1219"/>
                </a:lnTo>
                <a:lnTo>
                  <a:pt x="485" y="1217"/>
                </a:lnTo>
                <a:lnTo>
                  <a:pt x="474" y="1207"/>
                </a:lnTo>
                <a:lnTo>
                  <a:pt x="462" y="1175"/>
                </a:lnTo>
                <a:lnTo>
                  <a:pt x="453" y="1168"/>
                </a:lnTo>
                <a:lnTo>
                  <a:pt x="431" y="1147"/>
                </a:lnTo>
                <a:lnTo>
                  <a:pt x="426" y="1136"/>
                </a:lnTo>
                <a:lnTo>
                  <a:pt x="387" y="1133"/>
                </a:lnTo>
                <a:lnTo>
                  <a:pt x="377" y="1049"/>
                </a:lnTo>
                <a:lnTo>
                  <a:pt x="302" y="1045"/>
                </a:lnTo>
                <a:lnTo>
                  <a:pt x="269" y="1062"/>
                </a:lnTo>
                <a:lnTo>
                  <a:pt x="230" y="1040"/>
                </a:lnTo>
                <a:lnTo>
                  <a:pt x="207" y="1046"/>
                </a:lnTo>
                <a:lnTo>
                  <a:pt x="279" y="1108"/>
                </a:lnTo>
                <a:lnTo>
                  <a:pt x="277" y="1110"/>
                </a:lnTo>
                <a:cubicBezTo>
                  <a:pt x="274" y="1110"/>
                  <a:pt x="269" y="1109"/>
                  <a:pt x="260" y="1105"/>
                </a:cubicBezTo>
                <a:cubicBezTo>
                  <a:pt x="251" y="1101"/>
                  <a:pt x="230" y="1083"/>
                  <a:pt x="225" y="1088"/>
                </a:cubicBezTo>
                <a:cubicBezTo>
                  <a:pt x="220" y="1093"/>
                  <a:pt x="229" y="1115"/>
                  <a:pt x="231" y="1136"/>
                </a:cubicBezTo>
                <a:cubicBezTo>
                  <a:pt x="233" y="1157"/>
                  <a:pt x="246" y="1208"/>
                  <a:pt x="236" y="1217"/>
                </a:cubicBezTo>
                <a:cubicBezTo>
                  <a:pt x="226" y="1226"/>
                  <a:pt x="182" y="1201"/>
                  <a:pt x="173" y="1190"/>
                </a:cubicBezTo>
                <a:cubicBezTo>
                  <a:pt x="164" y="1179"/>
                  <a:pt x="183" y="1164"/>
                  <a:pt x="180" y="1153"/>
                </a:cubicBezTo>
                <a:cubicBezTo>
                  <a:pt x="177" y="1142"/>
                  <a:pt x="158" y="1137"/>
                  <a:pt x="153" y="1126"/>
                </a:cubicBezTo>
                <a:cubicBezTo>
                  <a:pt x="148" y="1115"/>
                  <a:pt x="158" y="1091"/>
                  <a:pt x="150" y="1088"/>
                </a:cubicBezTo>
                <a:cubicBezTo>
                  <a:pt x="142" y="1085"/>
                  <a:pt x="116" y="1125"/>
                  <a:pt x="105" y="1108"/>
                </a:cubicBezTo>
                <a:cubicBezTo>
                  <a:pt x="94" y="1091"/>
                  <a:pt x="93" y="1012"/>
                  <a:pt x="84" y="983"/>
                </a:cubicBezTo>
                <a:cubicBezTo>
                  <a:pt x="75" y="954"/>
                  <a:pt x="59" y="945"/>
                  <a:pt x="53" y="934"/>
                </a:cubicBezTo>
                <a:cubicBezTo>
                  <a:pt x="47" y="923"/>
                  <a:pt x="46" y="920"/>
                  <a:pt x="48" y="916"/>
                </a:cubicBezTo>
                <a:cubicBezTo>
                  <a:pt x="50" y="912"/>
                  <a:pt x="62" y="912"/>
                  <a:pt x="65" y="908"/>
                </a:cubicBezTo>
                <a:cubicBezTo>
                  <a:pt x="68" y="904"/>
                  <a:pt x="69" y="901"/>
                  <a:pt x="66" y="895"/>
                </a:cubicBezTo>
                <a:cubicBezTo>
                  <a:pt x="63" y="889"/>
                  <a:pt x="49" y="881"/>
                  <a:pt x="47" y="874"/>
                </a:cubicBezTo>
                <a:cubicBezTo>
                  <a:pt x="45" y="867"/>
                  <a:pt x="57" y="859"/>
                  <a:pt x="56" y="851"/>
                </a:cubicBezTo>
                <a:cubicBezTo>
                  <a:pt x="55" y="843"/>
                  <a:pt x="41" y="833"/>
                  <a:pt x="39" y="823"/>
                </a:cubicBezTo>
                <a:cubicBezTo>
                  <a:pt x="37" y="813"/>
                  <a:pt x="46" y="795"/>
                  <a:pt x="42" y="788"/>
                </a:cubicBezTo>
                <a:cubicBezTo>
                  <a:pt x="38" y="781"/>
                  <a:pt x="15" y="786"/>
                  <a:pt x="12" y="779"/>
                </a:cubicBezTo>
                <a:cubicBezTo>
                  <a:pt x="9" y="772"/>
                  <a:pt x="22" y="755"/>
                  <a:pt x="23" y="745"/>
                </a:cubicBezTo>
                <a:cubicBezTo>
                  <a:pt x="24" y="735"/>
                  <a:pt x="21" y="732"/>
                  <a:pt x="18" y="721"/>
                </a:cubicBezTo>
                <a:cubicBezTo>
                  <a:pt x="15" y="710"/>
                  <a:pt x="0" y="693"/>
                  <a:pt x="6" y="679"/>
                </a:cubicBezTo>
                <a:cubicBezTo>
                  <a:pt x="12" y="665"/>
                  <a:pt x="43" y="642"/>
                  <a:pt x="53" y="638"/>
                </a:cubicBezTo>
                <a:cubicBezTo>
                  <a:pt x="63" y="634"/>
                  <a:pt x="67" y="647"/>
                  <a:pt x="69" y="656"/>
                </a:cubicBezTo>
                <a:cubicBezTo>
                  <a:pt x="71" y="665"/>
                  <a:pt x="56" y="685"/>
                  <a:pt x="62" y="694"/>
                </a:cubicBezTo>
                <a:cubicBezTo>
                  <a:pt x="68" y="703"/>
                  <a:pt x="95" y="703"/>
                  <a:pt x="104" y="713"/>
                </a:cubicBezTo>
                <a:cubicBezTo>
                  <a:pt x="113" y="723"/>
                  <a:pt x="110" y="746"/>
                  <a:pt x="116" y="752"/>
                </a:cubicBezTo>
                <a:cubicBezTo>
                  <a:pt x="122" y="758"/>
                  <a:pt x="129" y="751"/>
                  <a:pt x="141" y="748"/>
                </a:cubicBezTo>
                <a:cubicBezTo>
                  <a:pt x="153" y="745"/>
                  <a:pt x="179" y="743"/>
                  <a:pt x="187" y="736"/>
                </a:cubicBezTo>
                <a:cubicBezTo>
                  <a:pt x="195" y="729"/>
                  <a:pt x="194" y="718"/>
                  <a:pt x="192" y="707"/>
                </a:cubicBezTo>
                <a:cubicBezTo>
                  <a:pt x="190" y="696"/>
                  <a:pt x="177" y="676"/>
                  <a:pt x="173" y="668"/>
                </a:cubicBezTo>
                <a:close/>
              </a:path>
            </a:pathLst>
          </a:custGeom>
          <a:solidFill>
            <a:srgbClr val="00008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28" name="Freeform 332"/>
          <p:cNvSpPr>
            <a:spLocks/>
          </p:cNvSpPr>
          <p:nvPr/>
        </p:nvSpPr>
        <p:spPr bwMode="auto">
          <a:xfrm>
            <a:off x="7212013" y="6167438"/>
            <a:ext cx="1023937" cy="584200"/>
          </a:xfrm>
          <a:custGeom>
            <a:avLst/>
            <a:gdLst>
              <a:gd name="T0" fmla="*/ 645 w 645"/>
              <a:gd name="T1" fmla="*/ 0 h 368"/>
              <a:gd name="T2" fmla="*/ 476 w 645"/>
              <a:gd name="T3" fmla="*/ 210 h 368"/>
              <a:gd name="T4" fmla="*/ 254 w 645"/>
              <a:gd name="T5" fmla="*/ 345 h 368"/>
              <a:gd name="T6" fmla="*/ 0 w 645"/>
              <a:gd name="T7" fmla="*/ 69 h 368"/>
            </a:gdLst>
            <a:ahLst/>
            <a:cxnLst>
              <a:cxn ang="0">
                <a:pos x="T0" y="T1"/>
              </a:cxn>
              <a:cxn ang="0">
                <a:pos x="T2" y="T3"/>
              </a:cxn>
              <a:cxn ang="0">
                <a:pos x="T4" y="T5"/>
              </a:cxn>
              <a:cxn ang="0">
                <a:pos x="T6" y="T7"/>
              </a:cxn>
            </a:cxnLst>
            <a:rect l="0" t="0" r="r" b="b"/>
            <a:pathLst>
              <a:path w="645" h="368">
                <a:moveTo>
                  <a:pt x="645" y="0"/>
                </a:moveTo>
                <a:cubicBezTo>
                  <a:pt x="617" y="35"/>
                  <a:pt x="541" y="152"/>
                  <a:pt x="476" y="210"/>
                </a:cubicBezTo>
                <a:cubicBezTo>
                  <a:pt x="411" y="268"/>
                  <a:pt x="333" y="368"/>
                  <a:pt x="254" y="345"/>
                </a:cubicBezTo>
                <a:cubicBezTo>
                  <a:pt x="175" y="322"/>
                  <a:pt x="53" y="127"/>
                  <a:pt x="0" y="69"/>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30" name="Freeform 334"/>
          <p:cNvSpPr>
            <a:spLocks/>
          </p:cNvSpPr>
          <p:nvPr/>
        </p:nvSpPr>
        <p:spPr bwMode="auto">
          <a:xfrm>
            <a:off x="7739063" y="5905500"/>
            <a:ext cx="123825" cy="428625"/>
          </a:xfrm>
          <a:custGeom>
            <a:avLst/>
            <a:gdLst>
              <a:gd name="T0" fmla="*/ 78 w 78"/>
              <a:gd name="T1" fmla="*/ 0 h 270"/>
              <a:gd name="T2" fmla="*/ 0 w 78"/>
              <a:gd name="T3" fmla="*/ 270 h 270"/>
            </a:gdLst>
            <a:ahLst/>
            <a:cxnLst>
              <a:cxn ang="0">
                <a:pos x="T0" y="T1"/>
              </a:cxn>
              <a:cxn ang="0">
                <a:pos x="T2" y="T3"/>
              </a:cxn>
            </a:cxnLst>
            <a:rect l="0" t="0" r="r" b="b"/>
            <a:pathLst>
              <a:path w="78" h="270">
                <a:moveTo>
                  <a:pt x="78" y="0"/>
                </a:moveTo>
                <a:cubicBezTo>
                  <a:pt x="65" y="45"/>
                  <a:pt x="16" y="214"/>
                  <a:pt x="0" y="27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31" name="Freeform 335"/>
          <p:cNvSpPr>
            <a:spLocks/>
          </p:cNvSpPr>
          <p:nvPr/>
        </p:nvSpPr>
        <p:spPr bwMode="auto">
          <a:xfrm>
            <a:off x="6580188" y="5424488"/>
            <a:ext cx="2578100" cy="1452562"/>
          </a:xfrm>
          <a:custGeom>
            <a:avLst/>
            <a:gdLst>
              <a:gd name="T0" fmla="*/ 28 w 1624"/>
              <a:gd name="T1" fmla="*/ 897 h 915"/>
              <a:gd name="T2" fmla="*/ 13 w 1624"/>
              <a:gd name="T3" fmla="*/ 885 h 915"/>
              <a:gd name="T4" fmla="*/ 7 w 1624"/>
              <a:gd name="T5" fmla="*/ 858 h 915"/>
              <a:gd name="T6" fmla="*/ 58 w 1624"/>
              <a:gd name="T7" fmla="*/ 852 h 915"/>
              <a:gd name="T8" fmla="*/ 22 w 1624"/>
              <a:gd name="T9" fmla="*/ 804 h 915"/>
              <a:gd name="T10" fmla="*/ 34 w 1624"/>
              <a:gd name="T11" fmla="*/ 765 h 915"/>
              <a:gd name="T12" fmla="*/ 28 w 1624"/>
              <a:gd name="T13" fmla="*/ 732 h 915"/>
              <a:gd name="T14" fmla="*/ 49 w 1624"/>
              <a:gd name="T15" fmla="*/ 726 h 915"/>
              <a:gd name="T16" fmla="*/ 106 w 1624"/>
              <a:gd name="T17" fmla="*/ 726 h 915"/>
              <a:gd name="T18" fmla="*/ 100 w 1624"/>
              <a:gd name="T19" fmla="*/ 675 h 915"/>
              <a:gd name="T20" fmla="*/ 106 w 1624"/>
              <a:gd name="T21" fmla="*/ 636 h 915"/>
              <a:gd name="T22" fmla="*/ 136 w 1624"/>
              <a:gd name="T23" fmla="*/ 615 h 915"/>
              <a:gd name="T24" fmla="*/ 253 w 1624"/>
              <a:gd name="T25" fmla="*/ 603 h 915"/>
              <a:gd name="T26" fmla="*/ 334 w 1624"/>
              <a:gd name="T27" fmla="*/ 528 h 915"/>
              <a:gd name="T28" fmla="*/ 394 w 1624"/>
              <a:gd name="T29" fmla="*/ 519 h 915"/>
              <a:gd name="T30" fmla="*/ 451 w 1624"/>
              <a:gd name="T31" fmla="*/ 417 h 915"/>
              <a:gd name="T32" fmla="*/ 535 w 1624"/>
              <a:gd name="T33" fmla="*/ 357 h 915"/>
              <a:gd name="T34" fmla="*/ 568 w 1624"/>
              <a:gd name="T35" fmla="*/ 321 h 915"/>
              <a:gd name="T36" fmla="*/ 610 w 1624"/>
              <a:gd name="T37" fmla="*/ 237 h 915"/>
              <a:gd name="T38" fmla="*/ 631 w 1624"/>
              <a:gd name="T39" fmla="*/ 192 h 915"/>
              <a:gd name="T40" fmla="*/ 658 w 1624"/>
              <a:gd name="T41" fmla="*/ 156 h 915"/>
              <a:gd name="T42" fmla="*/ 691 w 1624"/>
              <a:gd name="T43" fmla="*/ 147 h 915"/>
              <a:gd name="T44" fmla="*/ 697 w 1624"/>
              <a:gd name="T45" fmla="*/ 165 h 915"/>
              <a:gd name="T46" fmla="*/ 655 w 1624"/>
              <a:gd name="T47" fmla="*/ 228 h 915"/>
              <a:gd name="T48" fmla="*/ 676 w 1624"/>
              <a:gd name="T49" fmla="*/ 243 h 915"/>
              <a:gd name="T50" fmla="*/ 730 w 1624"/>
              <a:gd name="T51" fmla="*/ 228 h 915"/>
              <a:gd name="T52" fmla="*/ 823 w 1624"/>
              <a:gd name="T53" fmla="*/ 189 h 915"/>
              <a:gd name="T54" fmla="*/ 847 w 1624"/>
              <a:gd name="T55" fmla="*/ 174 h 915"/>
              <a:gd name="T56" fmla="*/ 895 w 1624"/>
              <a:gd name="T57" fmla="*/ 195 h 915"/>
              <a:gd name="T58" fmla="*/ 906 w 1624"/>
              <a:gd name="T59" fmla="*/ 71 h 915"/>
              <a:gd name="T60" fmla="*/ 903 w 1624"/>
              <a:gd name="T61" fmla="*/ 0 h 915"/>
              <a:gd name="T62" fmla="*/ 994 w 1624"/>
              <a:gd name="T63" fmla="*/ 6 h 915"/>
              <a:gd name="T64" fmla="*/ 988 w 1624"/>
              <a:gd name="T65" fmla="*/ 192 h 915"/>
              <a:gd name="T66" fmla="*/ 1009 w 1624"/>
              <a:gd name="T67" fmla="*/ 453 h 915"/>
              <a:gd name="T68" fmla="*/ 1033 w 1624"/>
              <a:gd name="T69" fmla="*/ 522 h 915"/>
              <a:gd name="T70" fmla="*/ 1080 w 1624"/>
              <a:gd name="T71" fmla="*/ 557 h 915"/>
              <a:gd name="T72" fmla="*/ 1101 w 1624"/>
              <a:gd name="T73" fmla="*/ 597 h 915"/>
              <a:gd name="T74" fmla="*/ 1144 w 1624"/>
              <a:gd name="T75" fmla="*/ 710 h 915"/>
              <a:gd name="T76" fmla="*/ 1219 w 1624"/>
              <a:gd name="T77" fmla="*/ 783 h 915"/>
              <a:gd name="T78" fmla="*/ 1264 w 1624"/>
              <a:gd name="T79" fmla="*/ 843 h 915"/>
              <a:gd name="T80" fmla="*/ 1318 w 1624"/>
              <a:gd name="T81" fmla="*/ 792 h 915"/>
              <a:gd name="T82" fmla="*/ 1336 w 1624"/>
              <a:gd name="T83" fmla="*/ 804 h 915"/>
              <a:gd name="T84" fmla="*/ 1416 w 1624"/>
              <a:gd name="T85" fmla="*/ 831 h 915"/>
              <a:gd name="T86" fmla="*/ 1434 w 1624"/>
              <a:gd name="T87" fmla="*/ 774 h 915"/>
              <a:gd name="T88" fmla="*/ 1527 w 1624"/>
              <a:gd name="T89" fmla="*/ 816 h 915"/>
              <a:gd name="T90" fmla="*/ 1573 w 1624"/>
              <a:gd name="T91" fmla="*/ 804 h 915"/>
              <a:gd name="T92" fmla="*/ 1599 w 1624"/>
              <a:gd name="T93" fmla="*/ 791 h 915"/>
              <a:gd name="T94" fmla="*/ 1624 w 1624"/>
              <a:gd name="T95" fmla="*/ 771 h 915"/>
              <a:gd name="T96" fmla="*/ 1624 w 1624"/>
              <a:gd name="T97" fmla="*/ 912 h 915"/>
              <a:gd name="T98" fmla="*/ 25 w 1624"/>
              <a:gd name="T99" fmla="*/ 915 h 915"/>
              <a:gd name="T100" fmla="*/ 28 w 1624"/>
              <a:gd name="T101" fmla="*/ 897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24" h="915">
                <a:moveTo>
                  <a:pt x="28" y="897"/>
                </a:moveTo>
                <a:lnTo>
                  <a:pt x="13" y="885"/>
                </a:lnTo>
                <a:cubicBezTo>
                  <a:pt x="10" y="879"/>
                  <a:pt x="0" y="863"/>
                  <a:pt x="7" y="858"/>
                </a:cubicBezTo>
                <a:cubicBezTo>
                  <a:pt x="14" y="853"/>
                  <a:pt x="55" y="861"/>
                  <a:pt x="58" y="852"/>
                </a:cubicBezTo>
                <a:cubicBezTo>
                  <a:pt x="61" y="843"/>
                  <a:pt x="26" y="818"/>
                  <a:pt x="22" y="804"/>
                </a:cubicBezTo>
                <a:cubicBezTo>
                  <a:pt x="18" y="790"/>
                  <a:pt x="33" y="777"/>
                  <a:pt x="34" y="765"/>
                </a:cubicBezTo>
                <a:cubicBezTo>
                  <a:pt x="35" y="753"/>
                  <a:pt x="26" y="738"/>
                  <a:pt x="28" y="732"/>
                </a:cubicBezTo>
                <a:cubicBezTo>
                  <a:pt x="30" y="726"/>
                  <a:pt x="36" y="727"/>
                  <a:pt x="49" y="726"/>
                </a:cubicBezTo>
                <a:cubicBezTo>
                  <a:pt x="62" y="725"/>
                  <a:pt x="98" y="734"/>
                  <a:pt x="106" y="726"/>
                </a:cubicBezTo>
                <a:cubicBezTo>
                  <a:pt x="114" y="718"/>
                  <a:pt x="100" y="690"/>
                  <a:pt x="100" y="675"/>
                </a:cubicBezTo>
                <a:cubicBezTo>
                  <a:pt x="100" y="660"/>
                  <a:pt x="100" y="646"/>
                  <a:pt x="106" y="636"/>
                </a:cubicBezTo>
                <a:cubicBezTo>
                  <a:pt x="112" y="626"/>
                  <a:pt x="112" y="620"/>
                  <a:pt x="136" y="615"/>
                </a:cubicBezTo>
                <a:cubicBezTo>
                  <a:pt x="160" y="610"/>
                  <a:pt x="220" y="617"/>
                  <a:pt x="253" y="603"/>
                </a:cubicBezTo>
                <a:cubicBezTo>
                  <a:pt x="286" y="589"/>
                  <a:pt x="311" y="542"/>
                  <a:pt x="334" y="528"/>
                </a:cubicBezTo>
                <a:cubicBezTo>
                  <a:pt x="357" y="514"/>
                  <a:pt x="375" y="537"/>
                  <a:pt x="394" y="519"/>
                </a:cubicBezTo>
                <a:cubicBezTo>
                  <a:pt x="413" y="501"/>
                  <a:pt x="428" y="444"/>
                  <a:pt x="451" y="417"/>
                </a:cubicBezTo>
                <a:cubicBezTo>
                  <a:pt x="474" y="390"/>
                  <a:pt x="516" y="373"/>
                  <a:pt x="535" y="357"/>
                </a:cubicBezTo>
                <a:cubicBezTo>
                  <a:pt x="554" y="341"/>
                  <a:pt x="556" y="341"/>
                  <a:pt x="568" y="321"/>
                </a:cubicBezTo>
                <a:cubicBezTo>
                  <a:pt x="580" y="301"/>
                  <a:pt x="599" y="259"/>
                  <a:pt x="610" y="237"/>
                </a:cubicBezTo>
                <a:cubicBezTo>
                  <a:pt x="621" y="215"/>
                  <a:pt x="623" y="205"/>
                  <a:pt x="631" y="192"/>
                </a:cubicBezTo>
                <a:cubicBezTo>
                  <a:pt x="639" y="179"/>
                  <a:pt x="648" y="163"/>
                  <a:pt x="658" y="156"/>
                </a:cubicBezTo>
                <a:cubicBezTo>
                  <a:pt x="668" y="149"/>
                  <a:pt x="685" y="146"/>
                  <a:pt x="691" y="147"/>
                </a:cubicBezTo>
                <a:cubicBezTo>
                  <a:pt x="697" y="148"/>
                  <a:pt x="703" y="151"/>
                  <a:pt x="697" y="165"/>
                </a:cubicBezTo>
                <a:cubicBezTo>
                  <a:pt x="691" y="179"/>
                  <a:pt x="658" y="215"/>
                  <a:pt x="655" y="228"/>
                </a:cubicBezTo>
                <a:cubicBezTo>
                  <a:pt x="652" y="241"/>
                  <a:pt x="664" y="243"/>
                  <a:pt x="676" y="243"/>
                </a:cubicBezTo>
                <a:cubicBezTo>
                  <a:pt x="688" y="243"/>
                  <a:pt x="705" y="237"/>
                  <a:pt x="730" y="228"/>
                </a:cubicBezTo>
                <a:cubicBezTo>
                  <a:pt x="755" y="219"/>
                  <a:pt x="803" y="198"/>
                  <a:pt x="823" y="189"/>
                </a:cubicBezTo>
                <a:lnTo>
                  <a:pt x="847" y="174"/>
                </a:lnTo>
                <a:lnTo>
                  <a:pt x="895" y="195"/>
                </a:lnTo>
                <a:lnTo>
                  <a:pt x="906" y="71"/>
                </a:lnTo>
                <a:lnTo>
                  <a:pt x="903" y="0"/>
                </a:lnTo>
                <a:lnTo>
                  <a:pt x="994" y="6"/>
                </a:lnTo>
                <a:cubicBezTo>
                  <a:pt x="1008" y="38"/>
                  <a:pt x="986" y="118"/>
                  <a:pt x="988" y="192"/>
                </a:cubicBezTo>
                <a:cubicBezTo>
                  <a:pt x="990" y="266"/>
                  <a:pt x="1002" y="398"/>
                  <a:pt x="1009" y="453"/>
                </a:cubicBezTo>
                <a:cubicBezTo>
                  <a:pt x="1016" y="508"/>
                  <a:pt x="1021" y="505"/>
                  <a:pt x="1033" y="522"/>
                </a:cubicBezTo>
                <a:cubicBezTo>
                  <a:pt x="1045" y="539"/>
                  <a:pt x="1069" y="545"/>
                  <a:pt x="1080" y="557"/>
                </a:cubicBezTo>
                <a:cubicBezTo>
                  <a:pt x="1091" y="569"/>
                  <a:pt x="1090" y="571"/>
                  <a:pt x="1101" y="597"/>
                </a:cubicBezTo>
                <a:cubicBezTo>
                  <a:pt x="1112" y="623"/>
                  <a:pt x="1124" y="679"/>
                  <a:pt x="1144" y="710"/>
                </a:cubicBezTo>
                <a:cubicBezTo>
                  <a:pt x="1164" y="741"/>
                  <a:pt x="1199" y="761"/>
                  <a:pt x="1219" y="783"/>
                </a:cubicBezTo>
                <a:lnTo>
                  <a:pt x="1264" y="843"/>
                </a:lnTo>
                <a:lnTo>
                  <a:pt x="1318" y="792"/>
                </a:lnTo>
                <a:lnTo>
                  <a:pt x="1336" y="804"/>
                </a:lnTo>
                <a:cubicBezTo>
                  <a:pt x="1352" y="811"/>
                  <a:pt x="1400" y="836"/>
                  <a:pt x="1416" y="831"/>
                </a:cubicBezTo>
                <a:cubicBezTo>
                  <a:pt x="1432" y="826"/>
                  <a:pt x="1416" y="776"/>
                  <a:pt x="1434" y="774"/>
                </a:cubicBezTo>
                <a:cubicBezTo>
                  <a:pt x="1452" y="772"/>
                  <a:pt x="1504" y="811"/>
                  <a:pt x="1527" y="816"/>
                </a:cubicBezTo>
                <a:cubicBezTo>
                  <a:pt x="1550" y="821"/>
                  <a:pt x="1561" y="808"/>
                  <a:pt x="1573" y="804"/>
                </a:cubicBezTo>
                <a:cubicBezTo>
                  <a:pt x="1585" y="800"/>
                  <a:pt x="1591" y="797"/>
                  <a:pt x="1599" y="791"/>
                </a:cubicBezTo>
                <a:lnTo>
                  <a:pt x="1624" y="771"/>
                </a:lnTo>
                <a:lnTo>
                  <a:pt x="1624" y="912"/>
                </a:lnTo>
                <a:lnTo>
                  <a:pt x="25" y="915"/>
                </a:lnTo>
                <a:lnTo>
                  <a:pt x="28" y="897"/>
                </a:lnTo>
                <a:close/>
              </a:path>
            </a:pathLst>
          </a:custGeom>
          <a:solidFill>
            <a:srgbClr val="000080">
              <a:alpha val="2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32" name="Freeform 336"/>
          <p:cNvSpPr>
            <a:spLocks/>
          </p:cNvSpPr>
          <p:nvPr/>
        </p:nvSpPr>
        <p:spPr bwMode="auto">
          <a:xfrm>
            <a:off x="1687513" y="2322513"/>
            <a:ext cx="514350" cy="395287"/>
          </a:xfrm>
          <a:custGeom>
            <a:avLst/>
            <a:gdLst>
              <a:gd name="T0" fmla="*/ 56 w 324"/>
              <a:gd name="T1" fmla="*/ 25 h 249"/>
              <a:gd name="T2" fmla="*/ 7 w 324"/>
              <a:gd name="T3" fmla="*/ 78 h 249"/>
              <a:gd name="T4" fmla="*/ 13 w 324"/>
              <a:gd name="T5" fmla="*/ 180 h 249"/>
              <a:gd name="T6" fmla="*/ 56 w 324"/>
              <a:gd name="T7" fmla="*/ 157 h 249"/>
              <a:gd name="T8" fmla="*/ 95 w 324"/>
              <a:gd name="T9" fmla="*/ 180 h 249"/>
              <a:gd name="T10" fmla="*/ 85 w 324"/>
              <a:gd name="T11" fmla="*/ 235 h 249"/>
              <a:gd name="T12" fmla="*/ 110 w 324"/>
              <a:gd name="T13" fmla="*/ 229 h 249"/>
              <a:gd name="T14" fmla="*/ 134 w 324"/>
              <a:gd name="T15" fmla="*/ 237 h 249"/>
              <a:gd name="T16" fmla="*/ 158 w 324"/>
              <a:gd name="T17" fmla="*/ 222 h 249"/>
              <a:gd name="T18" fmla="*/ 190 w 324"/>
              <a:gd name="T19" fmla="*/ 247 h 249"/>
              <a:gd name="T20" fmla="*/ 209 w 324"/>
              <a:gd name="T21" fmla="*/ 232 h 249"/>
              <a:gd name="T22" fmla="*/ 241 w 324"/>
              <a:gd name="T23" fmla="*/ 217 h 249"/>
              <a:gd name="T24" fmla="*/ 229 w 324"/>
              <a:gd name="T25" fmla="*/ 198 h 249"/>
              <a:gd name="T26" fmla="*/ 242 w 324"/>
              <a:gd name="T27" fmla="*/ 171 h 249"/>
              <a:gd name="T28" fmla="*/ 292 w 324"/>
              <a:gd name="T29" fmla="*/ 163 h 249"/>
              <a:gd name="T30" fmla="*/ 314 w 324"/>
              <a:gd name="T31" fmla="*/ 138 h 249"/>
              <a:gd name="T32" fmla="*/ 322 w 324"/>
              <a:gd name="T33" fmla="*/ 94 h 249"/>
              <a:gd name="T34" fmla="*/ 319 w 324"/>
              <a:gd name="T35" fmla="*/ 49 h 249"/>
              <a:gd name="T36" fmla="*/ 289 w 324"/>
              <a:gd name="T37" fmla="*/ 18 h 249"/>
              <a:gd name="T38" fmla="*/ 260 w 324"/>
              <a:gd name="T39" fmla="*/ 18 h 249"/>
              <a:gd name="T40" fmla="*/ 265 w 324"/>
              <a:gd name="T41" fmla="*/ 33 h 249"/>
              <a:gd name="T42" fmla="*/ 206 w 324"/>
              <a:gd name="T43" fmla="*/ 88 h 249"/>
              <a:gd name="T44" fmla="*/ 181 w 324"/>
              <a:gd name="T45" fmla="*/ 85 h 249"/>
              <a:gd name="T46" fmla="*/ 154 w 324"/>
              <a:gd name="T47" fmla="*/ 84 h 249"/>
              <a:gd name="T48" fmla="*/ 143 w 324"/>
              <a:gd name="T49" fmla="*/ 102 h 249"/>
              <a:gd name="T50" fmla="*/ 157 w 324"/>
              <a:gd name="T51" fmla="*/ 121 h 249"/>
              <a:gd name="T52" fmla="*/ 157 w 324"/>
              <a:gd name="T53" fmla="*/ 144 h 249"/>
              <a:gd name="T54" fmla="*/ 140 w 324"/>
              <a:gd name="T55" fmla="*/ 163 h 249"/>
              <a:gd name="T56" fmla="*/ 122 w 324"/>
              <a:gd name="T57" fmla="*/ 169 h 249"/>
              <a:gd name="T58" fmla="*/ 110 w 324"/>
              <a:gd name="T59" fmla="*/ 144 h 249"/>
              <a:gd name="T60" fmla="*/ 115 w 324"/>
              <a:gd name="T61" fmla="*/ 111 h 249"/>
              <a:gd name="T62" fmla="*/ 142 w 324"/>
              <a:gd name="T63" fmla="*/ 103 h 249"/>
              <a:gd name="T64" fmla="*/ 155 w 324"/>
              <a:gd name="T65" fmla="*/ 78 h 249"/>
              <a:gd name="T66" fmla="*/ 131 w 324"/>
              <a:gd name="T67" fmla="*/ 34 h 249"/>
              <a:gd name="T68" fmla="*/ 121 w 324"/>
              <a:gd name="T69" fmla="*/ 0 h 249"/>
              <a:gd name="T70" fmla="*/ 104 w 324"/>
              <a:gd name="T71" fmla="*/ 0 h 249"/>
              <a:gd name="T72" fmla="*/ 77 w 324"/>
              <a:gd name="T73" fmla="*/ 33 h 249"/>
              <a:gd name="T74" fmla="*/ 56 w 324"/>
              <a:gd name="T75" fmla="*/ 25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4" h="249">
                <a:moveTo>
                  <a:pt x="56" y="25"/>
                </a:moveTo>
                <a:cubicBezTo>
                  <a:pt x="44" y="33"/>
                  <a:pt x="14" y="52"/>
                  <a:pt x="7" y="78"/>
                </a:cubicBezTo>
                <a:cubicBezTo>
                  <a:pt x="0" y="104"/>
                  <a:pt x="5" y="167"/>
                  <a:pt x="13" y="180"/>
                </a:cubicBezTo>
                <a:cubicBezTo>
                  <a:pt x="21" y="193"/>
                  <a:pt x="42" y="157"/>
                  <a:pt x="56" y="157"/>
                </a:cubicBezTo>
                <a:cubicBezTo>
                  <a:pt x="70" y="157"/>
                  <a:pt x="90" y="167"/>
                  <a:pt x="95" y="180"/>
                </a:cubicBezTo>
                <a:cubicBezTo>
                  <a:pt x="100" y="193"/>
                  <a:pt x="83" y="227"/>
                  <a:pt x="85" y="235"/>
                </a:cubicBezTo>
                <a:cubicBezTo>
                  <a:pt x="87" y="243"/>
                  <a:pt x="102" y="229"/>
                  <a:pt x="110" y="229"/>
                </a:cubicBezTo>
                <a:cubicBezTo>
                  <a:pt x="118" y="229"/>
                  <a:pt x="126" y="238"/>
                  <a:pt x="134" y="237"/>
                </a:cubicBezTo>
                <a:cubicBezTo>
                  <a:pt x="142" y="236"/>
                  <a:pt x="149" y="220"/>
                  <a:pt x="158" y="222"/>
                </a:cubicBezTo>
                <a:cubicBezTo>
                  <a:pt x="167" y="224"/>
                  <a:pt x="182" y="245"/>
                  <a:pt x="190" y="247"/>
                </a:cubicBezTo>
                <a:cubicBezTo>
                  <a:pt x="198" y="249"/>
                  <a:pt x="201" y="237"/>
                  <a:pt x="209" y="232"/>
                </a:cubicBezTo>
                <a:cubicBezTo>
                  <a:pt x="217" y="227"/>
                  <a:pt x="238" y="223"/>
                  <a:pt x="241" y="217"/>
                </a:cubicBezTo>
                <a:cubicBezTo>
                  <a:pt x="244" y="211"/>
                  <a:pt x="229" y="206"/>
                  <a:pt x="229" y="198"/>
                </a:cubicBezTo>
                <a:cubicBezTo>
                  <a:pt x="229" y="190"/>
                  <a:pt x="232" y="177"/>
                  <a:pt x="242" y="171"/>
                </a:cubicBezTo>
                <a:cubicBezTo>
                  <a:pt x="252" y="165"/>
                  <a:pt x="280" y="169"/>
                  <a:pt x="292" y="163"/>
                </a:cubicBezTo>
                <a:cubicBezTo>
                  <a:pt x="304" y="157"/>
                  <a:pt x="309" y="149"/>
                  <a:pt x="314" y="138"/>
                </a:cubicBezTo>
                <a:lnTo>
                  <a:pt x="322" y="94"/>
                </a:lnTo>
                <a:cubicBezTo>
                  <a:pt x="323" y="79"/>
                  <a:pt x="324" y="62"/>
                  <a:pt x="319" y="49"/>
                </a:cubicBezTo>
                <a:cubicBezTo>
                  <a:pt x="314" y="36"/>
                  <a:pt x="299" y="23"/>
                  <a:pt x="289" y="18"/>
                </a:cubicBezTo>
                <a:lnTo>
                  <a:pt x="260" y="18"/>
                </a:lnTo>
                <a:lnTo>
                  <a:pt x="265" y="33"/>
                </a:lnTo>
                <a:cubicBezTo>
                  <a:pt x="256" y="45"/>
                  <a:pt x="220" y="79"/>
                  <a:pt x="206" y="88"/>
                </a:cubicBezTo>
                <a:cubicBezTo>
                  <a:pt x="192" y="97"/>
                  <a:pt x="190" y="86"/>
                  <a:pt x="181" y="85"/>
                </a:cubicBezTo>
                <a:lnTo>
                  <a:pt x="154" y="84"/>
                </a:lnTo>
                <a:lnTo>
                  <a:pt x="143" y="102"/>
                </a:lnTo>
                <a:cubicBezTo>
                  <a:pt x="143" y="108"/>
                  <a:pt x="155" y="114"/>
                  <a:pt x="157" y="121"/>
                </a:cubicBezTo>
                <a:cubicBezTo>
                  <a:pt x="159" y="128"/>
                  <a:pt x="160" y="137"/>
                  <a:pt x="157" y="144"/>
                </a:cubicBezTo>
                <a:cubicBezTo>
                  <a:pt x="154" y="151"/>
                  <a:pt x="146" y="159"/>
                  <a:pt x="140" y="163"/>
                </a:cubicBezTo>
                <a:cubicBezTo>
                  <a:pt x="134" y="167"/>
                  <a:pt x="127" y="172"/>
                  <a:pt x="122" y="169"/>
                </a:cubicBezTo>
                <a:cubicBezTo>
                  <a:pt x="117" y="166"/>
                  <a:pt x="111" y="154"/>
                  <a:pt x="110" y="144"/>
                </a:cubicBezTo>
                <a:cubicBezTo>
                  <a:pt x="109" y="134"/>
                  <a:pt x="110" y="118"/>
                  <a:pt x="115" y="111"/>
                </a:cubicBezTo>
                <a:cubicBezTo>
                  <a:pt x="120" y="104"/>
                  <a:pt x="135" y="108"/>
                  <a:pt x="142" y="103"/>
                </a:cubicBezTo>
                <a:lnTo>
                  <a:pt x="155" y="78"/>
                </a:lnTo>
                <a:lnTo>
                  <a:pt x="131" y="34"/>
                </a:lnTo>
                <a:lnTo>
                  <a:pt x="121" y="0"/>
                </a:lnTo>
                <a:lnTo>
                  <a:pt x="104" y="0"/>
                </a:lnTo>
                <a:lnTo>
                  <a:pt x="77" y="33"/>
                </a:lnTo>
                <a:lnTo>
                  <a:pt x="56" y="25"/>
                </a:lnTo>
                <a:close/>
              </a:path>
            </a:pathLst>
          </a:custGeom>
          <a:solidFill>
            <a:srgbClr val="00008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33" name="Freeform 337"/>
          <p:cNvSpPr>
            <a:spLocks/>
          </p:cNvSpPr>
          <p:nvPr/>
        </p:nvSpPr>
        <p:spPr bwMode="auto">
          <a:xfrm>
            <a:off x="8740775" y="5930900"/>
            <a:ext cx="179388" cy="420688"/>
          </a:xfrm>
          <a:custGeom>
            <a:avLst/>
            <a:gdLst>
              <a:gd name="T0" fmla="*/ 23 w 113"/>
              <a:gd name="T1" fmla="*/ 4 h 265"/>
              <a:gd name="T2" fmla="*/ 16 w 113"/>
              <a:gd name="T3" fmla="*/ 20 h 265"/>
              <a:gd name="T4" fmla="*/ 7 w 113"/>
              <a:gd name="T5" fmla="*/ 89 h 265"/>
              <a:gd name="T6" fmla="*/ 2 w 113"/>
              <a:gd name="T7" fmla="*/ 172 h 265"/>
              <a:gd name="T8" fmla="*/ 20 w 113"/>
              <a:gd name="T9" fmla="*/ 229 h 265"/>
              <a:gd name="T10" fmla="*/ 43 w 113"/>
              <a:gd name="T11" fmla="*/ 265 h 265"/>
              <a:gd name="T12" fmla="*/ 62 w 113"/>
              <a:gd name="T13" fmla="*/ 263 h 265"/>
              <a:gd name="T14" fmla="*/ 64 w 113"/>
              <a:gd name="T15" fmla="*/ 160 h 265"/>
              <a:gd name="T16" fmla="*/ 107 w 113"/>
              <a:gd name="T17" fmla="*/ 164 h 265"/>
              <a:gd name="T18" fmla="*/ 103 w 113"/>
              <a:gd name="T19" fmla="*/ 146 h 265"/>
              <a:gd name="T20" fmla="*/ 67 w 113"/>
              <a:gd name="T21" fmla="*/ 115 h 265"/>
              <a:gd name="T22" fmla="*/ 64 w 113"/>
              <a:gd name="T23" fmla="*/ 41 h 265"/>
              <a:gd name="T24" fmla="*/ 23 w 113"/>
              <a:gd name="T25" fmla="*/ 4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 h="265">
                <a:moveTo>
                  <a:pt x="23" y="4"/>
                </a:moveTo>
                <a:cubicBezTo>
                  <a:pt x="15" y="0"/>
                  <a:pt x="19" y="6"/>
                  <a:pt x="16" y="20"/>
                </a:cubicBezTo>
                <a:cubicBezTo>
                  <a:pt x="13" y="34"/>
                  <a:pt x="9" y="64"/>
                  <a:pt x="7" y="89"/>
                </a:cubicBezTo>
                <a:cubicBezTo>
                  <a:pt x="5" y="114"/>
                  <a:pt x="0" y="149"/>
                  <a:pt x="2" y="172"/>
                </a:cubicBezTo>
                <a:lnTo>
                  <a:pt x="20" y="229"/>
                </a:lnTo>
                <a:lnTo>
                  <a:pt x="43" y="265"/>
                </a:lnTo>
                <a:lnTo>
                  <a:pt x="62" y="263"/>
                </a:lnTo>
                <a:cubicBezTo>
                  <a:pt x="65" y="246"/>
                  <a:pt x="57" y="176"/>
                  <a:pt x="64" y="160"/>
                </a:cubicBezTo>
                <a:cubicBezTo>
                  <a:pt x="71" y="144"/>
                  <a:pt x="101" y="166"/>
                  <a:pt x="107" y="164"/>
                </a:cubicBezTo>
                <a:cubicBezTo>
                  <a:pt x="113" y="162"/>
                  <a:pt x="110" y="154"/>
                  <a:pt x="103" y="146"/>
                </a:cubicBezTo>
                <a:cubicBezTo>
                  <a:pt x="96" y="138"/>
                  <a:pt x="73" y="132"/>
                  <a:pt x="67" y="115"/>
                </a:cubicBezTo>
                <a:lnTo>
                  <a:pt x="64" y="41"/>
                </a:lnTo>
                <a:cubicBezTo>
                  <a:pt x="57" y="22"/>
                  <a:pt x="30" y="5"/>
                  <a:pt x="23" y="4"/>
                </a:cubicBezTo>
                <a:close/>
              </a:path>
            </a:pathLst>
          </a:custGeom>
          <a:solidFill>
            <a:srgbClr val="000080">
              <a:alpha val="2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 name="Freeform 358"/>
          <p:cNvSpPr>
            <a:spLocks/>
          </p:cNvSpPr>
          <p:nvPr/>
        </p:nvSpPr>
        <p:spPr bwMode="auto">
          <a:xfrm>
            <a:off x="1801813" y="2182813"/>
            <a:ext cx="133350" cy="169862"/>
          </a:xfrm>
          <a:custGeom>
            <a:avLst/>
            <a:gdLst>
              <a:gd name="T0" fmla="*/ 22 w 84"/>
              <a:gd name="T1" fmla="*/ 3 h 107"/>
              <a:gd name="T2" fmla="*/ 54 w 84"/>
              <a:gd name="T3" fmla="*/ 5 h 107"/>
              <a:gd name="T4" fmla="*/ 78 w 84"/>
              <a:gd name="T5" fmla="*/ 32 h 107"/>
              <a:gd name="T6" fmla="*/ 78 w 84"/>
              <a:gd name="T7" fmla="*/ 65 h 107"/>
              <a:gd name="T8" fmla="*/ 44 w 84"/>
              <a:gd name="T9" fmla="*/ 101 h 107"/>
              <a:gd name="T10" fmla="*/ 0 w 84"/>
              <a:gd name="T11" fmla="*/ 103 h 107"/>
            </a:gdLst>
            <a:ahLst/>
            <a:cxnLst>
              <a:cxn ang="0">
                <a:pos x="T0" y="T1"/>
              </a:cxn>
              <a:cxn ang="0">
                <a:pos x="T2" y="T3"/>
              </a:cxn>
              <a:cxn ang="0">
                <a:pos x="T4" y="T5"/>
              </a:cxn>
              <a:cxn ang="0">
                <a:pos x="T6" y="T7"/>
              </a:cxn>
              <a:cxn ang="0">
                <a:pos x="T8" y="T9"/>
              </a:cxn>
              <a:cxn ang="0">
                <a:pos x="T10" y="T11"/>
              </a:cxn>
            </a:cxnLst>
            <a:rect l="0" t="0" r="r" b="b"/>
            <a:pathLst>
              <a:path w="84" h="107">
                <a:moveTo>
                  <a:pt x="22" y="3"/>
                </a:moveTo>
                <a:cubicBezTo>
                  <a:pt x="27" y="3"/>
                  <a:pt x="45" y="0"/>
                  <a:pt x="54" y="5"/>
                </a:cubicBezTo>
                <a:cubicBezTo>
                  <a:pt x="63" y="10"/>
                  <a:pt x="74" y="22"/>
                  <a:pt x="78" y="32"/>
                </a:cubicBezTo>
                <a:cubicBezTo>
                  <a:pt x="82" y="42"/>
                  <a:pt x="84" y="54"/>
                  <a:pt x="78" y="65"/>
                </a:cubicBezTo>
                <a:cubicBezTo>
                  <a:pt x="72" y="76"/>
                  <a:pt x="57" y="95"/>
                  <a:pt x="44" y="101"/>
                </a:cubicBezTo>
                <a:cubicBezTo>
                  <a:pt x="31" y="107"/>
                  <a:pt x="9" y="103"/>
                  <a:pt x="0" y="103"/>
                </a:cubicBezTo>
              </a:path>
            </a:pathLst>
          </a:custGeom>
          <a:noFill/>
          <a:ln w="254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5" name="Freeform 359"/>
          <p:cNvSpPr>
            <a:spLocks/>
          </p:cNvSpPr>
          <p:nvPr/>
        </p:nvSpPr>
        <p:spPr bwMode="auto">
          <a:xfrm>
            <a:off x="7150100" y="4248150"/>
            <a:ext cx="260350" cy="234950"/>
          </a:xfrm>
          <a:custGeom>
            <a:avLst/>
            <a:gdLst>
              <a:gd name="T0" fmla="*/ 164 w 164"/>
              <a:gd name="T1" fmla="*/ 148 h 148"/>
              <a:gd name="T2" fmla="*/ 72 w 164"/>
              <a:gd name="T3" fmla="*/ 80 h 148"/>
              <a:gd name="T4" fmla="*/ 0 w 164"/>
              <a:gd name="T5" fmla="*/ 0 h 148"/>
            </a:gdLst>
            <a:ahLst/>
            <a:cxnLst>
              <a:cxn ang="0">
                <a:pos x="T0" y="T1"/>
              </a:cxn>
              <a:cxn ang="0">
                <a:pos x="T2" y="T3"/>
              </a:cxn>
              <a:cxn ang="0">
                <a:pos x="T4" y="T5"/>
              </a:cxn>
            </a:cxnLst>
            <a:rect l="0" t="0" r="r" b="b"/>
            <a:pathLst>
              <a:path w="164" h="148">
                <a:moveTo>
                  <a:pt x="164" y="148"/>
                </a:moveTo>
                <a:lnTo>
                  <a:pt x="72" y="80"/>
                </a:lnTo>
                <a:cubicBezTo>
                  <a:pt x="45" y="55"/>
                  <a:pt x="15" y="17"/>
                  <a:pt x="0" y="0"/>
                </a:cubicBezTo>
              </a:path>
            </a:pathLst>
          </a:custGeom>
          <a:noFill/>
          <a:ln w="381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88" name="AutoShape 292"/>
          <p:cNvSpPr>
            <a:spLocks noChangeArrowheads="1"/>
          </p:cNvSpPr>
          <p:nvPr/>
        </p:nvSpPr>
        <p:spPr bwMode="auto">
          <a:xfrm>
            <a:off x="6632575" y="38163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383"/>
                                        </p:tgtEl>
                                        <p:attrNameLst>
                                          <p:attrName>style.visibility</p:attrName>
                                        </p:attrNameLst>
                                      </p:cBhvr>
                                      <p:to>
                                        <p:strVal val="visible"/>
                                      </p:to>
                                    </p:set>
                                    <p:animEffect transition="in" filter="wheel(4)">
                                      <p:cBhvr>
                                        <p:cTn id="7" dur="2000"/>
                                        <p:tgtEl>
                                          <p:spTgt spid="43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382"/>
                                        </p:tgtEl>
                                        <p:attrNameLst>
                                          <p:attrName>style.visibility</p:attrName>
                                        </p:attrNameLst>
                                      </p:cBhvr>
                                      <p:to>
                                        <p:strVal val="visible"/>
                                      </p:to>
                                    </p:set>
                                  </p:childTnLst>
                                  <p:subTnLst>
                                    <p:audio>
                                      <p:cMediaNode>
                                        <p:cTn display="0" masterRel="sameClick">
                                          <p:stCondLst>
                                            <p:cond evt="begin" delay="0">
                                              <p:tn val="10"/>
                                            </p:cond>
                                          </p:stCondLst>
                                          <p:endCondLst>
                                            <p:cond evt="onStopAudio" delay="0">
                                              <p:tgtEl>
                                                <p:sldTgt/>
                                              </p:tgtEl>
                                            </p:cond>
                                          </p:endCondLst>
                                        </p:cTn>
                                        <p:tgtEl>
                                          <p:sndTgt r:embed="rId3" name="explode.wav"/>
                                        </p:tgtEl>
                                      </p:cMediaNode>
                                    </p:audio>
                                  </p:subTnLst>
                                </p:cTn>
                              </p:par>
                              <p:par>
                                <p:cTn id="12" presetID="3" presetClass="exit" presetSubtype="10" fill="hold" grpId="1" nodeType="withEffect">
                                  <p:stCondLst>
                                    <p:cond delay="0"/>
                                  </p:stCondLst>
                                  <p:childTnLst>
                                    <p:animEffect transition="out" filter="blinds(horizontal)">
                                      <p:cBhvr>
                                        <p:cTn id="13" dur="500"/>
                                        <p:tgtEl>
                                          <p:spTgt spid="4382"/>
                                        </p:tgtEl>
                                      </p:cBhvr>
                                    </p:animEffect>
                                    <p:set>
                                      <p:cBhvr>
                                        <p:cTn id="14" dur="1" fill="hold">
                                          <p:stCondLst>
                                            <p:cond delay="499"/>
                                          </p:stCondLst>
                                        </p:cTn>
                                        <p:tgtEl>
                                          <p:spTgt spid="4382"/>
                                        </p:tgtEl>
                                        <p:attrNameLst>
                                          <p:attrName>style.visibility</p:attrName>
                                        </p:attrNameLst>
                                      </p:cBhvr>
                                      <p:to>
                                        <p:strVal val="hidden"/>
                                      </p:to>
                                    </p:set>
                                  </p:childTnLst>
                                </p:cTn>
                              </p:par>
                            </p:childTnLst>
                          </p:cTn>
                        </p:par>
                        <p:par>
                          <p:cTn id="15" fill="hold" nodeType="afterGroup">
                            <p:stCondLst>
                              <p:cond delay="500"/>
                            </p:stCondLst>
                            <p:childTnLst>
                              <p:par>
                                <p:cTn id="16" presetID="9" presetClass="exit" presetSubtype="0" fill="hold" grpId="0" nodeType="afterEffect">
                                  <p:stCondLst>
                                    <p:cond delay="0"/>
                                  </p:stCondLst>
                                  <p:childTnLst>
                                    <p:animEffect transition="out" filter="dissolve">
                                      <p:cBhvr>
                                        <p:cTn id="17" dur="2000"/>
                                        <p:tgtEl>
                                          <p:spTgt spid="4380"/>
                                        </p:tgtEl>
                                      </p:cBhvr>
                                    </p:animEffect>
                                    <p:set>
                                      <p:cBhvr>
                                        <p:cTn id="18" dur="1" fill="hold">
                                          <p:stCondLst>
                                            <p:cond delay="1999"/>
                                          </p:stCondLst>
                                        </p:cTn>
                                        <p:tgtEl>
                                          <p:spTgt spid="4380"/>
                                        </p:tgtEl>
                                        <p:attrNameLst>
                                          <p:attrName>style.visibility</p:attrName>
                                        </p:attrNameLst>
                                      </p:cBhvr>
                                      <p:to>
                                        <p:strVal val="hidden"/>
                                      </p:to>
                                    </p:set>
                                  </p:childTnLst>
                                </p:cTn>
                              </p:par>
                              <p:par>
                                <p:cTn id="19" presetID="9" presetClass="exit" presetSubtype="0" fill="hold" grpId="0" nodeType="withEffect">
                                  <p:stCondLst>
                                    <p:cond delay="0"/>
                                  </p:stCondLst>
                                  <p:childTnLst>
                                    <p:animEffect transition="out" filter="dissolve">
                                      <p:cBhvr>
                                        <p:cTn id="20" dur="2000"/>
                                        <p:tgtEl>
                                          <p:spTgt spid="4454"/>
                                        </p:tgtEl>
                                      </p:cBhvr>
                                    </p:animEffect>
                                    <p:set>
                                      <p:cBhvr>
                                        <p:cTn id="21" dur="1" fill="hold">
                                          <p:stCondLst>
                                            <p:cond delay="1999"/>
                                          </p:stCondLst>
                                        </p:cTn>
                                        <p:tgtEl>
                                          <p:spTgt spid="4454"/>
                                        </p:tgtEl>
                                        <p:attrNameLst>
                                          <p:attrName>style.visibility</p:attrName>
                                        </p:attrNameLst>
                                      </p:cBhvr>
                                      <p:to>
                                        <p:strVal val="hidden"/>
                                      </p:to>
                                    </p:set>
                                  </p:childTnLst>
                                </p:cTn>
                              </p:par>
                            </p:childTnLst>
                          </p:cTn>
                        </p:par>
                        <p:par>
                          <p:cTn id="22" fill="hold" nodeType="afterGroup">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4405"/>
                                        </p:tgtEl>
                                        <p:attrNameLst>
                                          <p:attrName>style.visibility</p:attrName>
                                        </p:attrNameLst>
                                      </p:cBhvr>
                                      <p:to>
                                        <p:strVal val="visible"/>
                                      </p:to>
                                    </p:set>
                                    <p:animEffect transition="in" filter="wipe(down)">
                                      <p:cBhvr>
                                        <p:cTn id="25" dur="1000"/>
                                        <p:tgtEl>
                                          <p:spTgt spid="4405"/>
                                        </p:tgtEl>
                                      </p:cBhvr>
                                    </p:animEffect>
                                  </p:childTnLst>
                                </p:cTn>
                              </p:par>
                            </p:childTnLst>
                          </p:cTn>
                        </p:par>
                        <p:par>
                          <p:cTn id="26" fill="hold" nodeType="afterGroup">
                            <p:stCondLst>
                              <p:cond delay="3500"/>
                            </p:stCondLst>
                            <p:childTnLst>
                              <p:par>
                                <p:cTn id="27" presetID="1" presetClass="entr" presetSubtype="0" fill="hold" grpId="0" nodeType="afterEffect">
                                  <p:stCondLst>
                                    <p:cond delay="0"/>
                                  </p:stCondLst>
                                  <p:childTnLst>
                                    <p:set>
                                      <p:cBhvr>
                                        <p:cTn id="28" dur="1" fill="hold">
                                          <p:stCondLst>
                                            <p:cond delay="0"/>
                                          </p:stCondLst>
                                        </p:cTn>
                                        <p:tgtEl>
                                          <p:spTgt spid="4385"/>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3" name="explode.wav"/>
                                        </p:tgtEl>
                                      </p:cMediaNode>
                                    </p:audio>
                                  </p:subTnLst>
                                </p:cTn>
                              </p:par>
                              <p:par>
                                <p:cTn id="29" presetID="3" presetClass="exit" presetSubtype="10" fill="hold" grpId="1" nodeType="withEffect">
                                  <p:stCondLst>
                                    <p:cond delay="0"/>
                                  </p:stCondLst>
                                  <p:childTnLst>
                                    <p:animEffect transition="out" filter="blinds(horizontal)">
                                      <p:cBhvr>
                                        <p:cTn id="30" dur="500"/>
                                        <p:tgtEl>
                                          <p:spTgt spid="4385"/>
                                        </p:tgtEl>
                                      </p:cBhvr>
                                    </p:animEffect>
                                    <p:set>
                                      <p:cBhvr>
                                        <p:cTn id="31" dur="1" fill="hold">
                                          <p:stCondLst>
                                            <p:cond delay="499"/>
                                          </p:stCondLst>
                                        </p:cTn>
                                        <p:tgtEl>
                                          <p:spTgt spid="4385"/>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416"/>
                                        </p:tgtEl>
                                        <p:attrNameLst>
                                          <p:attrName>style.visibility</p:attrName>
                                        </p:attrNameLst>
                                      </p:cBhvr>
                                      <p:to>
                                        <p:strVal val="visible"/>
                                      </p:to>
                                    </p:set>
                                  </p:childTnLst>
                                  <p:subTnLst>
                                    <p:audio>
                                      <p:cMediaNode>
                                        <p:cTn display="0" masterRel="sameClick">
                                          <p:stCondLst>
                                            <p:cond evt="begin" delay="0">
                                              <p:tn val="34"/>
                                            </p:cond>
                                          </p:stCondLst>
                                          <p:endCondLst>
                                            <p:cond evt="onStopAudio" delay="0">
                                              <p:tgtEl>
                                                <p:sldTgt/>
                                              </p:tgtEl>
                                            </p:cond>
                                          </p:endCondLst>
                                        </p:cTn>
                                        <p:tgtEl>
                                          <p:sndTgt r:embed="rId3" name="explode.wav"/>
                                        </p:tgtEl>
                                      </p:cMediaNode>
                                    </p:audio>
                                  </p:subTnLst>
                                </p:cTn>
                              </p:par>
                              <p:par>
                                <p:cTn id="36" presetID="3" presetClass="exit" presetSubtype="10" fill="hold" grpId="1" nodeType="withEffect">
                                  <p:stCondLst>
                                    <p:cond delay="0"/>
                                  </p:stCondLst>
                                  <p:childTnLst>
                                    <p:animEffect transition="out" filter="blinds(horizontal)">
                                      <p:cBhvr>
                                        <p:cTn id="37" dur="500"/>
                                        <p:tgtEl>
                                          <p:spTgt spid="4416"/>
                                        </p:tgtEl>
                                      </p:cBhvr>
                                    </p:animEffect>
                                    <p:set>
                                      <p:cBhvr>
                                        <p:cTn id="38" dur="1" fill="hold">
                                          <p:stCondLst>
                                            <p:cond delay="499"/>
                                          </p:stCondLst>
                                        </p:cTn>
                                        <p:tgtEl>
                                          <p:spTgt spid="4416"/>
                                        </p:tgtEl>
                                        <p:attrNameLst>
                                          <p:attrName>style.visibility</p:attrName>
                                        </p:attrNameLst>
                                      </p:cBhvr>
                                      <p:to>
                                        <p:strVal val="hidden"/>
                                      </p:to>
                                    </p:set>
                                  </p:childTnLst>
                                </p:cTn>
                              </p:par>
                            </p:childTnLst>
                          </p:cTn>
                        </p:par>
                        <p:par>
                          <p:cTn id="39" fill="hold" nodeType="afterGroup">
                            <p:stCondLst>
                              <p:cond delay="500"/>
                            </p:stCondLst>
                            <p:childTnLst>
                              <p:par>
                                <p:cTn id="40" presetID="21" presetClass="entr" presetSubtype="4" fill="hold" grpId="0" nodeType="afterEffect">
                                  <p:stCondLst>
                                    <p:cond delay="0"/>
                                  </p:stCondLst>
                                  <p:childTnLst>
                                    <p:set>
                                      <p:cBhvr>
                                        <p:cTn id="41" dur="1" fill="hold">
                                          <p:stCondLst>
                                            <p:cond delay="0"/>
                                          </p:stCondLst>
                                        </p:cTn>
                                        <p:tgtEl>
                                          <p:spTgt spid="4412"/>
                                        </p:tgtEl>
                                        <p:attrNameLst>
                                          <p:attrName>style.visibility</p:attrName>
                                        </p:attrNameLst>
                                      </p:cBhvr>
                                      <p:to>
                                        <p:strVal val="visible"/>
                                      </p:to>
                                    </p:set>
                                    <p:animEffect transition="in" filter="wheel(4)">
                                      <p:cBhvr>
                                        <p:cTn id="42" dur="1000"/>
                                        <p:tgtEl>
                                          <p:spTgt spid="4412"/>
                                        </p:tgtEl>
                                      </p:cBhvr>
                                    </p:animEffect>
                                  </p:childTnLst>
                                </p:cTn>
                              </p:par>
                            </p:childTnLst>
                          </p:cTn>
                        </p:par>
                        <p:par>
                          <p:cTn id="43" fill="hold" nodeType="afterGroup">
                            <p:stCondLst>
                              <p:cond delay="1500"/>
                            </p:stCondLst>
                            <p:childTnLst>
                              <p:par>
                                <p:cTn id="44" presetID="21" presetClass="entr" presetSubtype="4" fill="hold" grpId="0" nodeType="afterEffect">
                                  <p:stCondLst>
                                    <p:cond delay="0"/>
                                  </p:stCondLst>
                                  <p:childTnLst>
                                    <p:set>
                                      <p:cBhvr>
                                        <p:cTn id="45" dur="1" fill="hold">
                                          <p:stCondLst>
                                            <p:cond delay="0"/>
                                          </p:stCondLst>
                                        </p:cTn>
                                        <p:tgtEl>
                                          <p:spTgt spid="4413"/>
                                        </p:tgtEl>
                                        <p:attrNameLst>
                                          <p:attrName>style.visibility</p:attrName>
                                        </p:attrNameLst>
                                      </p:cBhvr>
                                      <p:to>
                                        <p:strVal val="visible"/>
                                      </p:to>
                                    </p:set>
                                    <p:animEffect transition="in" filter="wheel(4)">
                                      <p:cBhvr>
                                        <p:cTn id="46" dur="1000"/>
                                        <p:tgtEl>
                                          <p:spTgt spid="4413"/>
                                        </p:tgtEl>
                                      </p:cBhvr>
                                    </p:animEffect>
                                  </p:childTnLst>
                                </p:cTn>
                              </p:par>
                            </p:childTnLst>
                          </p:cTn>
                        </p:par>
                        <p:par>
                          <p:cTn id="47" fill="hold" nodeType="afterGroup">
                            <p:stCondLst>
                              <p:cond delay="2500"/>
                            </p:stCondLst>
                            <p:childTnLst>
                              <p:par>
                                <p:cTn id="48" presetID="21" presetClass="entr" presetSubtype="4" fill="hold" grpId="0" nodeType="afterEffect">
                                  <p:stCondLst>
                                    <p:cond delay="0"/>
                                  </p:stCondLst>
                                  <p:childTnLst>
                                    <p:set>
                                      <p:cBhvr>
                                        <p:cTn id="49" dur="1" fill="hold">
                                          <p:stCondLst>
                                            <p:cond delay="0"/>
                                          </p:stCondLst>
                                        </p:cTn>
                                        <p:tgtEl>
                                          <p:spTgt spid="4414"/>
                                        </p:tgtEl>
                                        <p:attrNameLst>
                                          <p:attrName>style.visibility</p:attrName>
                                        </p:attrNameLst>
                                      </p:cBhvr>
                                      <p:to>
                                        <p:strVal val="visible"/>
                                      </p:to>
                                    </p:set>
                                    <p:animEffect transition="in" filter="wheel(4)">
                                      <p:cBhvr>
                                        <p:cTn id="50" dur="1000"/>
                                        <p:tgtEl>
                                          <p:spTgt spid="441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4415"/>
                                        </p:tgtEl>
                                        <p:attrNameLst>
                                          <p:attrName>style.visibility</p:attrName>
                                        </p:attrNameLst>
                                      </p:cBhvr>
                                      <p:to>
                                        <p:strVal val="visible"/>
                                      </p:to>
                                    </p:set>
                                    <p:animEffect transition="in" filter="wipe(left)">
                                      <p:cBhvr>
                                        <p:cTn id="55" dur="1000"/>
                                        <p:tgtEl>
                                          <p:spTgt spid="4415"/>
                                        </p:tgtEl>
                                      </p:cBhvr>
                                    </p:animEffect>
                                  </p:childTnLst>
                                </p:cTn>
                              </p:par>
                            </p:childTnLst>
                          </p:cTn>
                        </p:par>
                        <p:par>
                          <p:cTn id="56" fill="hold" nodeType="afterGroup">
                            <p:stCondLst>
                              <p:cond delay="1000"/>
                            </p:stCondLst>
                            <p:childTnLst>
                              <p:par>
                                <p:cTn id="57" presetID="1" presetClass="entr" presetSubtype="0" fill="hold" grpId="0" nodeType="afterEffect">
                                  <p:stCondLst>
                                    <p:cond delay="0"/>
                                  </p:stCondLst>
                                  <p:childTnLst>
                                    <p:set>
                                      <p:cBhvr>
                                        <p:cTn id="58" dur="1" fill="hold">
                                          <p:stCondLst>
                                            <p:cond delay="0"/>
                                          </p:stCondLst>
                                        </p:cTn>
                                        <p:tgtEl>
                                          <p:spTgt spid="4386"/>
                                        </p:tgtEl>
                                        <p:attrNameLst>
                                          <p:attrName>style.visibility</p:attrName>
                                        </p:attrNameLst>
                                      </p:cBhvr>
                                      <p:to>
                                        <p:strVal val="visible"/>
                                      </p:to>
                                    </p:set>
                                  </p:childTnLst>
                                  <p:subTnLst>
                                    <p:audio>
                                      <p:cMediaNode>
                                        <p:cTn display="0" masterRel="sameClick">
                                          <p:stCondLst>
                                            <p:cond evt="begin" delay="0">
                                              <p:tn val="57"/>
                                            </p:cond>
                                          </p:stCondLst>
                                          <p:endCondLst>
                                            <p:cond evt="onStopAudio" delay="0">
                                              <p:tgtEl>
                                                <p:sldTgt/>
                                              </p:tgtEl>
                                            </p:cond>
                                          </p:endCondLst>
                                        </p:cTn>
                                        <p:tgtEl>
                                          <p:sndTgt r:embed="rId3" name="explode.wav"/>
                                        </p:tgtEl>
                                      </p:cMediaNode>
                                    </p:audio>
                                  </p:subTnLst>
                                </p:cTn>
                              </p:par>
                              <p:par>
                                <p:cTn id="59" presetID="3" presetClass="exit" presetSubtype="10" fill="hold" grpId="1" nodeType="withEffect">
                                  <p:stCondLst>
                                    <p:cond delay="0"/>
                                  </p:stCondLst>
                                  <p:childTnLst>
                                    <p:animEffect transition="out" filter="blinds(horizontal)">
                                      <p:cBhvr>
                                        <p:cTn id="60" dur="500"/>
                                        <p:tgtEl>
                                          <p:spTgt spid="4386"/>
                                        </p:tgtEl>
                                      </p:cBhvr>
                                    </p:animEffect>
                                    <p:set>
                                      <p:cBhvr>
                                        <p:cTn id="61" dur="1" fill="hold">
                                          <p:stCondLst>
                                            <p:cond delay="499"/>
                                          </p:stCondLst>
                                        </p:cTn>
                                        <p:tgtEl>
                                          <p:spTgt spid="4386"/>
                                        </p:tgtEl>
                                        <p:attrNameLst>
                                          <p:attrName>style.visibility</p:attrName>
                                        </p:attrNameLst>
                                      </p:cBhvr>
                                      <p:to>
                                        <p:strVal val="hidden"/>
                                      </p:to>
                                    </p:set>
                                  </p:childTnLst>
                                </p:cTn>
                              </p:par>
                            </p:childTnLst>
                          </p:cTn>
                        </p:par>
                        <p:par>
                          <p:cTn id="62" fill="hold" nodeType="afterGroup">
                            <p:stCondLst>
                              <p:cond delay="1500"/>
                            </p:stCondLst>
                            <p:childTnLst>
                              <p:par>
                                <p:cTn id="63" presetID="9" presetClass="entr" presetSubtype="0" fill="hold" grpId="0" nodeType="afterEffect">
                                  <p:stCondLst>
                                    <p:cond delay="0"/>
                                  </p:stCondLst>
                                  <p:childTnLst>
                                    <p:set>
                                      <p:cBhvr>
                                        <p:cTn id="64" dur="1" fill="hold">
                                          <p:stCondLst>
                                            <p:cond delay="0"/>
                                          </p:stCondLst>
                                        </p:cTn>
                                        <p:tgtEl>
                                          <p:spTgt spid="4379"/>
                                        </p:tgtEl>
                                        <p:attrNameLst>
                                          <p:attrName>style.visibility</p:attrName>
                                        </p:attrNameLst>
                                      </p:cBhvr>
                                      <p:to>
                                        <p:strVal val="visible"/>
                                      </p:to>
                                    </p:set>
                                    <p:animEffect transition="in" filter="dissolve">
                                      <p:cBhvr>
                                        <p:cTn id="65" dur="2000"/>
                                        <p:tgtEl>
                                          <p:spTgt spid="4379"/>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4398"/>
                                        </p:tgtEl>
                                        <p:attrNameLst>
                                          <p:attrName>style.visibility</p:attrName>
                                        </p:attrNameLst>
                                      </p:cBhvr>
                                      <p:to>
                                        <p:strVal val="visible"/>
                                      </p:to>
                                    </p:set>
                                    <p:animEffect transition="in" filter="dissolve">
                                      <p:cBhvr>
                                        <p:cTn id="68" dur="2000"/>
                                        <p:tgtEl>
                                          <p:spTgt spid="4398"/>
                                        </p:tgtEl>
                                      </p:cBhvr>
                                    </p:animEffect>
                                  </p:childTnLst>
                                </p:cTn>
                              </p:par>
                              <p:par>
                                <p:cTn id="69" presetID="9" presetClass="exit" presetSubtype="0" fill="hold" grpId="1" nodeType="withEffect">
                                  <p:stCondLst>
                                    <p:cond delay="0"/>
                                  </p:stCondLst>
                                  <p:childTnLst>
                                    <p:animEffect transition="out" filter="dissolve">
                                      <p:cBhvr>
                                        <p:cTn id="70" dur="2000"/>
                                        <p:tgtEl>
                                          <p:spTgt spid="4405"/>
                                        </p:tgtEl>
                                      </p:cBhvr>
                                    </p:animEffect>
                                    <p:set>
                                      <p:cBhvr>
                                        <p:cTn id="71" dur="1" fill="hold">
                                          <p:stCondLst>
                                            <p:cond delay="1999"/>
                                          </p:stCondLst>
                                        </p:cTn>
                                        <p:tgtEl>
                                          <p:spTgt spid="4405"/>
                                        </p:tgtEl>
                                        <p:attrNameLst>
                                          <p:attrName>style.visibility</p:attrName>
                                        </p:attrNameLst>
                                      </p:cBhvr>
                                      <p:to>
                                        <p:strVal val="hidden"/>
                                      </p:to>
                                    </p:set>
                                  </p:childTnLst>
                                </p:cTn>
                              </p:par>
                              <p:par>
                                <p:cTn id="72" presetID="9" presetClass="exit" presetSubtype="0" fill="hold" grpId="1" nodeType="withEffect">
                                  <p:stCondLst>
                                    <p:cond delay="0"/>
                                  </p:stCondLst>
                                  <p:childTnLst>
                                    <p:animEffect transition="out" filter="dissolve">
                                      <p:cBhvr>
                                        <p:cTn id="73" dur="2000"/>
                                        <p:tgtEl>
                                          <p:spTgt spid="4415"/>
                                        </p:tgtEl>
                                      </p:cBhvr>
                                    </p:animEffect>
                                    <p:set>
                                      <p:cBhvr>
                                        <p:cTn id="74" dur="1" fill="hold">
                                          <p:stCondLst>
                                            <p:cond delay="1999"/>
                                          </p:stCondLst>
                                        </p:cTn>
                                        <p:tgtEl>
                                          <p:spTgt spid="4415"/>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387"/>
                                        </p:tgtEl>
                                        <p:attrNameLst>
                                          <p:attrName>style.visibility</p:attrName>
                                        </p:attrNameLst>
                                      </p:cBhvr>
                                      <p:to>
                                        <p:strVal val="visible"/>
                                      </p:to>
                                    </p:set>
                                  </p:childTnLst>
                                  <p:subTnLst>
                                    <p:audio>
                                      <p:cMediaNode>
                                        <p:cTn display="0" masterRel="sameClick">
                                          <p:stCondLst>
                                            <p:cond evt="begin" delay="0">
                                              <p:tn val="77"/>
                                            </p:cond>
                                          </p:stCondLst>
                                          <p:endCondLst>
                                            <p:cond evt="onStopAudio" delay="0">
                                              <p:tgtEl>
                                                <p:sldTgt/>
                                              </p:tgtEl>
                                            </p:cond>
                                          </p:endCondLst>
                                        </p:cTn>
                                        <p:tgtEl>
                                          <p:sndTgt r:embed="rId3" name="explode.wav"/>
                                        </p:tgtEl>
                                      </p:cMediaNode>
                                    </p:audio>
                                  </p:subTnLst>
                                </p:cTn>
                              </p:par>
                              <p:par>
                                <p:cTn id="79" presetID="3" presetClass="exit" presetSubtype="10" fill="hold" grpId="1" nodeType="withEffect">
                                  <p:stCondLst>
                                    <p:cond delay="0"/>
                                  </p:stCondLst>
                                  <p:childTnLst>
                                    <p:animEffect transition="out" filter="blinds(horizontal)">
                                      <p:cBhvr>
                                        <p:cTn id="80" dur="500"/>
                                        <p:tgtEl>
                                          <p:spTgt spid="4387"/>
                                        </p:tgtEl>
                                      </p:cBhvr>
                                    </p:animEffect>
                                    <p:set>
                                      <p:cBhvr>
                                        <p:cTn id="81" dur="1" fill="hold">
                                          <p:stCondLst>
                                            <p:cond delay="499"/>
                                          </p:stCondLst>
                                        </p:cTn>
                                        <p:tgtEl>
                                          <p:spTgt spid="4387"/>
                                        </p:tgtEl>
                                        <p:attrNameLst>
                                          <p:attrName>style.visibility</p:attrName>
                                        </p:attrNameLst>
                                      </p:cBhvr>
                                      <p:to>
                                        <p:strVal val="hidden"/>
                                      </p:to>
                                    </p:set>
                                  </p:childTnLst>
                                </p:cTn>
                              </p:par>
                            </p:childTnLst>
                          </p:cTn>
                        </p:par>
                        <p:par>
                          <p:cTn id="82" fill="hold" nodeType="afterGroup">
                            <p:stCondLst>
                              <p:cond delay="500"/>
                            </p:stCondLst>
                            <p:childTnLst>
                              <p:par>
                                <p:cTn id="83" presetID="22" presetClass="entr" presetSubtype="2" fill="hold" grpId="0" nodeType="afterEffect">
                                  <p:stCondLst>
                                    <p:cond delay="0"/>
                                  </p:stCondLst>
                                  <p:childTnLst>
                                    <p:set>
                                      <p:cBhvr>
                                        <p:cTn id="84" dur="1" fill="hold">
                                          <p:stCondLst>
                                            <p:cond delay="0"/>
                                          </p:stCondLst>
                                        </p:cTn>
                                        <p:tgtEl>
                                          <p:spTgt spid="4406"/>
                                        </p:tgtEl>
                                        <p:attrNameLst>
                                          <p:attrName>style.visibility</p:attrName>
                                        </p:attrNameLst>
                                      </p:cBhvr>
                                      <p:to>
                                        <p:strVal val="visible"/>
                                      </p:to>
                                    </p:set>
                                    <p:animEffect transition="in" filter="wipe(right)">
                                      <p:cBhvr>
                                        <p:cTn id="85" dur="2000"/>
                                        <p:tgtEl>
                                          <p:spTgt spid="4406"/>
                                        </p:tgtEl>
                                      </p:cBhvr>
                                    </p:animEffect>
                                  </p:childTnLst>
                                </p:cTn>
                              </p:par>
                            </p:childTnLst>
                          </p:cTn>
                        </p:par>
                        <p:par>
                          <p:cTn id="86" fill="hold" nodeType="afterGroup">
                            <p:stCondLst>
                              <p:cond delay="2500"/>
                            </p:stCondLst>
                            <p:childTnLst>
                              <p:par>
                                <p:cTn id="87" presetID="0" presetClass="path" presetSubtype="0" accel="50000" decel="50000" fill="hold" grpId="1" nodeType="afterEffect">
                                  <p:stCondLst>
                                    <p:cond delay="0"/>
                                  </p:stCondLst>
                                  <p:childTnLst>
                                    <p:animMotion origin="layout" path="M -1.94444E-6 1.11022E-16 L -0.02309 -0.03264 L -0.03403 -0.04977 L -0.01128 -0.13032 L 0.02031 -0.21597 " pathEditMode="relative" rAng="0" ptsTypes="AAAAA">
                                      <p:cBhvr>
                                        <p:cTn id="88" dur="2000" fill="hold"/>
                                        <p:tgtEl>
                                          <p:spTgt spid="4383"/>
                                        </p:tgtEl>
                                        <p:attrNameLst>
                                          <p:attrName>ppt_x</p:attrName>
                                          <p:attrName>ppt_y</p:attrName>
                                        </p:attrNameLst>
                                      </p:cBhvr>
                                      <p:rCtr x="-694" y="-10810"/>
                                    </p:animMotion>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2" fill="hold" grpId="0" nodeType="clickEffect">
                                  <p:stCondLst>
                                    <p:cond delay="0"/>
                                  </p:stCondLst>
                                  <p:childTnLst>
                                    <p:set>
                                      <p:cBhvr>
                                        <p:cTn id="92" dur="1" fill="hold">
                                          <p:stCondLst>
                                            <p:cond delay="0"/>
                                          </p:stCondLst>
                                        </p:cTn>
                                        <p:tgtEl>
                                          <p:spTgt spid="4455"/>
                                        </p:tgtEl>
                                        <p:attrNameLst>
                                          <p:attrName>style.visibility</p:attrName>
                                        </p:attrNameLst>
                                      </p:cBhvr>
                                      <p:to>
                                        <p:strVal val="visible"/>
                                      </p:to>
                                    </p:set>
                                    <p:animEffect transition="in" filter="wipe(right)">
                                      <p:cBhvr>
                                        <p:cTn id="93" dur="2000"/>
                                        <p:tgtEl>
                                          <p:spTgt spid="4455"/>
                                        </p:tgtEl>
                                      </p:cBhvr>
                                    </p:animEffect>
                                  </p:childTnLst>
                                </p:cTn>
                              </p:par>
                              <p:par>
                                <p:cTn id="94" presetID="22" presetClass="exit" presetSubtype="2" fill="hold" grpId="1" nodeType="withEffect">
                                  <p:stCondLst>
                                    <p:cond delay="0"/>
                                  </p:stCondLst>
                                  <p:childTnLst>
                                    <p:animEffect transition="out" filter="wipe(right)">
                                      <p:cBhvr>
                                        <p:cTn id="95" dur="1000"/>
                                        <p:tgtEl>
                                          <p:spTgt spid="4406"/>
                                        </p:tgtEl>
                                      </p:cBhvr>
                                    </p:animEffect>
                                    <p:set>
                                      <p:cBhvr>
                                        <p:cTn id="96" dur="1" fill="hold">
                                          <p:stCondLst>
                                            <p:cond delay="999"/>
                                          </p:stCondLst>
                                        </p:cTn>
                                        <p:tgtEl>
                                          <p:spTgt spid="4406"/>
                                        </p:tgtEl>
                                        <p:attrNameLst>
                                          <p:attrName>style.visibility</p:attrName>
                                        </p:attrNameLst>
                                      </p:cBhvr>
                                      <p:to>
                                        <p:strVal val="hidden"/>
                                      </p:to>
                                    </p:set>
                                  </p:childTnLst>
                                </p:cTn>
                              </p:par>
                              <p:par>
                                <p:cTn id="97" presetID="22" presetClass="entr" presetSubtype="4" fill="hold" grpId="0" nodeType="withEffect">
                                  <p:stCondLst>
                                    <p:cond delay="0"/>
                                  </p:stCondLst>
                                  <p:childTnLst>
                                    <p:set>
                                      <p:cBhvr>
                                        <p:cTn id="98" dur="1" fill="hold">
                                          <p:stCondLst>
                                            <p:cond delay="0"/>
                                          </p:stCondLst>
                                        </p:cTn>
                                        <p:tgtEl>
                                          <p:spTgt spid="4404"/>
                                        </p:tgtEl>
                                        <p:attrNameLst>
                                          <p:attrName>style.visibility</p:attrName>
                                        </p:attrNameLst>
                                      </p:cBhvr>
                                      <p:to>
                                        <p:strVal val="visible"/>
                                      </p:to>
                                    </p:set>
                                    <p:animEffect transition="in" filter="wipe(down)">
                                      <p:cBhvr>
                                        <p:cTn id="99" dur="2000"/>
                                        <p:tgtEl>
                                          <p:spTgt spid="4404"/>
                                        </p:tgtEl>
                                      </p:cBhvr>
                                    </p:animEffect>
                                  </p:childTnLst>
                                </p:cTn>
                              </p:par>
                            </p:childTnLst>
                          </p:cTn>
                        </p:par>
                        <p:par>
                          <p:cTn id="100" fill="hold" nodeType="afterGroup">
                            <p:stCondLst>
                              <p:cond delay="2000"/>
                            </p:stCondLst>
                            <p:childTnLst>
                              <p:par>
                                <p:cTn id="101" presetID="22" presetClass="entr" presetSubtype="2" fill="hold" grpId="0" nodeType="afterEffect">
                                  <p:stCondLst>
                                    <p:cond delay="0"/>
                                  </p:stCondLst>
                                  <p:childTnLst>
                                    <p:set>
                                      <p:cBhvr>
                                        <p:cTn id="102" dur="1" fill="hold">
                                          <p:stCondLst>
                                            <p:cond delay="0"/>
                                          </p:stCondLst>
                                        </p:cTn>
                                        <p:tgtEl>
                                          <p:spTgt spid="4407"/>
                                        </p:tgtEl>
                                        <p:attrNameLst>
                                          <p:attrName>style.visibility</p:attrName>
                                        </p:attrNameLst>
                                      </p:cBhvr>
                                      <p:to>
                                        <p:strVal val="visible"/>
                                      </p:to>
                                    </p:set>
                                    <p:animEffect transition="in" filter="wipe(right)">
                                      <p:cBhvr>
                                        <p:cTn id="103" dur="2000"/>
                                        <p:tgtEl>
                                          <p:spTgt spid="4407"/>
                                        </p:tgtEl>
                                      </p:cBhvr>
                                    </p:animEffect>
                                  </p:childTnLst>
                                </p:cTn>
                              </p:par>
                              <p:par>
                                <p:cTn id="104" presetID="22" presetClass="exit" presetSubtype="4" fill="hold" grpId="1" nodeType="withEffect">
                                  <p:stCondLst>
                                    <p:cond delay="0"/>
                                  </p:stCondLst>
                                  <p:childTnLst>
                                    <p:animEffect transition="out" filter="wipe(down)">
                                      <p:cBhvr>
                                        <p:cTn id="105" dur="1000"/>
                                        <p:tgtEl>
                                          <p:spTgt spid="4404"/>
                                        </p:tgtEl>
                                      </p:cBhvr>
                                    </p:animEffect>
                                    <p:set>
                                      <p:cBhvr>
                                        <p:cTn id="106" dur="1" fill="hold">
                                          <p:stCondLst>
                                            <p:cond delay="999"/>
                                          </p:stCondLst>
                                        </p:cTn>
                                        <p:tgtEl>
                                          <p:spTgt spid="4404"/>
                                        </p:tgtEl>
                                        <p:attrNameLst>
                                          <p:attrName>style.visibility</p:attrName>
                                        </p:attrNameLst>
                                      </p:cBhvr>
                                      <p:to>
                                        <p:strVal val="hidden"/>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2" fill="hold" grpId="0" nodeType="clickEffect">
                                  <p:stCondLst>
                                    <p:cond delay="0"/>
                                  </p:stCondLst>
                                  <p:childTnLst>
                                    <p:set>
                                      <p:cBhvr>
                                        <p:cTn id="110" dur="1" fill="hold">
                                          <p:stCondLst>
                                            <p:cond delay="0"/>
                                          </p:stCondLst>
                                        </p:cTn>
                                        <p:tgtEl>
                                          <p:spTgt spid="4408"/>
                                        </p:tgtEl>
                                        <p:attrNameLst>
                                          <p:attrName>style.visibility</p:attrName>
                                        </p:attrNameLst>
                                      </p:cBhvr>
                                      <p:to>
                                        <p:strVal val="visible"/>
                                      </p:to>
                                    </p:set>
                                    <p:animEffect transition="in" filter="wipe(right)">
                                      <p:cBhvr>
                                        <p:cTn id="111" dur="2000"/>
                                        <p:tgtEl>
                                          <p:spTgt spid="4408"/>
                                        </p:tgtEl>
                                      </p:cBhvr>
                                    </p:animEffect>
                                  </p:childTnLst>
                                </p:cTn>
                              </p:par>
                              <p:par>
                                <p:cTn id="112" presetID="22" presetClass="exit" presetSubtype="4" fill="hold" grpId="1" nodeType="withEffect">
                                  <p:stCondLst>
                                    <p:cond delay="0"/>
                                  </p:stCondLst>
                                  <p:childTnLst>
                                    <p:animEffect transition="out" filter="wipe(down)">
                                      <p:cBhvr>
                                        <p:cTn id="113" dur="1000"/>
                                        <p:tgtEl>
                                          <p:spTgt spid="4455"/>
                                        </p:tgtEl>
                                      </p:cBhvr>
                                    </p:animEffect>
                                    <p:set>
                                      <p:cBhvr>
                                        <p:cTn id="114" dur="1" fill="hold">
                                          <p:stCondLst>
                                            <p:cond delay="999"/>
                                          </p:stCondLst>
                                        </p:cTn>
                                        <p:tgtEl>
                                          <p:spTgt spid="4455"/>
                                        </p:tgtEl>
                                        <p:attrNameLst>
                                          <p:attrName>style.visibility</p:attrName>
                                        </p:attrNameLst>
                                      </p:cBhvr>
                                      <p:to>
                                        <p:strVal val="hidden"/>
                                      </p:to>
                                    </p:set>
                                  </p:childTnLst>
                                </p:cTn>
                              </p:par>
                            </p:childTnLst>
                          </p:cTn>
                        </p:par>
                        <p:par>
                          <p:cTn id="115" fill="hold" nodeType="afterGroup">
                            <p:stCondLst>
                              <p:cond delay="2000"/>
                            </p:stCondLst>
                            <p:childTnLst>
                              <p:par>
                                <p:cTn id="116" presetID="1" presetClass="entr" presetSubtype="0" fill="hold" grpId="0" nodeType="afterEffect">
                                  <p:stCondLst>
                                    <p:cond delay="0"/>
                                  </p:stCondLst>
                                  <p:childTnLst>
                                    <p:set>
                                      <p:cBhvr>
                                        <p:cTn id="117" dur="1" fill="hold">
                                          <p:stCondLst>
                                            <p:cond delay="0"/>
                                          </p:stCondLst>
                                        </p:cTn>
                                        <p:tgtEl>
                                          <p:spTgt spid="4388"/>
                                        </p:tgtEl>
                                        <p:attrNameLst>
                                          <p:attrName>style.visibility</p:attrName>
                                        </p:attrNameLst>
                                      </p:cBhvr>
                                      <p:to>
                                        <p:strVal val="visible"/>
                                      </p:to>
                                    </p:set>
                                  </p:childTnLst>
                                  <p:subTnLst>
                                    <p:audio>
                                      <p:cMediaNode>
                                        <p:cTn display="0" masterRel="sameClick">
                                          <p:stCondLst>
                                            <p:cond evt="begin" delay="0">
                                              <p:tn val="116"/>
                                            </p:cond>
                                          </p:stCondLst>
                                          <p:endCondLst>
                                            <p:cond evt="onStopAudio" delay="0">
                                              <p:tgtEl>
                                                <p:sldTgt/>
                                              </p:tgtEl>
                                            </p:cond>
                                          </p:endCondLst>
                                        </p:cTn>
                                        <p:tgtEl>
                                          <p:sndTgt r:embed="rId3" name="explode.wav"/>
                                        </p:tgtEl>
                                      </p:cMediaNode>
                                    </p:audio>
                                  </p:subTnLst>
                                </p:cTn>
                              </p:par>
                              <p:par>
                                <p:cTn id="118" presetID="3" presetClass="exit" presetSubtype="10" fill="hold" grpId="1" nodeType="withEffect">
                                  <p:stCondLst>
                                    <p:cond delay="0"/>
                                  </p:stCondLst>
                                  <p:childTnLst>
                                    <p:animEffect transition="out" filter="blinds(horizontal)">
                                      <p:cBhvr>
                                        <p:cTn id="119" dur="500"/>
                                        <p:tgtEl>
                                          <p:spTgt spid="4388"/>
                                        </p:tgtEl>
                                      </p:cBhvr>
                                    </p:animEffect>
                                    <p:set>
                                      <p:cBhvr>
                                        <p:cTn id="120" dur="1" fill="hold">
                                          <p:stCondLst>
                                            <p:cond delay="499"/>
                                          </p:stCondLst>
                                        </p:cTn>
                                        <p:tgtEl>
                                          <p:spTgt spid="4388"/>
                                        </p:tgtEl>
                                        <p:attrNameLst>
                                          <p:attrName>style.visibility</p:attrName>
                                        </p:attrNameLst>
                                      </p:cBhvr>
                                      <p:to>
                                        <p:strVal val="hidden"/>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4" fill="hold" grpId="0" nodeType="clickEffect">
                                  <p:stCondLst>
                                    <p:cond delay="0"/>
                                  </p:stCondLst>
                                  <p:childTnLst>
                                    <p:set>
                                      <p:cBhvr>
                                        <p:cTn id="124" dur="1" fill="hold">
                                          <p:stCondLst>
                                            <p:cond delay="0"/>
                                          </p:stCondLst>
                                        </p:cTn>
                                        <p:tgtEl>
                                          <p:spTgt spid="4409"/>
                                        </p:tgtEl>
                                        <p:attrNameLst>
                                          <p:attrName>style.visibility</p:attrName>
                                        </p:attrNameLst>
                                      </p:cBhvr>
                                      <p:to>
                                        <p:strVal val="visible"/>
                                      </p:to>
                                    </p:set>
                                    <p:animEffect transition="in" filter="wipe(down)">
                                      <p:cBhvr>
                                        <p:cTn id="125" dur="2000"/>
                                        <p:tgtEl>
                                          <p:spTgt spid="4409"/>
                                        </p:tgtEl>
                                      </p:cBhvr>
                                    </p:animEffect>
                                  </p:childTnLst>
                                </p:cTn>
                              </p:par>
                              <p:par>
                                <p:cTn id="126" presetID="22" presetClass="exit" presetSubtype="2" fill="hold" grpId="1" nodeType="withEffect">
                                  <p:stCondLst>
                                    <p:cond delay="0"/>
                                  </p:stCondLst>
                                  <p:childTnLst>
                                    <p:animEffect transition="out" filter="wipe(right)">
                                      <p:cBhvr>
                                        <p:cTn id="127" dur="1000"/>
                                        <p:tgtEl>
                                          <p:spTgt spid="4407"/>
                                        </p:tgtEl>
                                      </p:cBhvr>
                                    </p:animEffect>
                                    <p:set>
                                      <p:cBhvr>
                                        <p:cTn id="128" dur="1" fill="hold">
                                          <p:stCondLst>
                                            <p:cond delay="999"/>
                                          </p:stCondLst>
                                        </p:cTn>
                                        <p:tgtEl>
                                          <p:spTgt spid="4407"/>
                                        </p:tgtEl>
                                        <p:attrNameLst>
                                          <p:attrName>style.visibility</p:attrName>
                                        </p:attrNameLst>
                                      </p:cBhvr>
                                      <p:to>
                                        <p:strVal val="hidden"/>
                                      </p:to>
                                    </p:set>
                                  </p:childTnLst>
                                </p:cTn>
                              </p:par>
                            </p:childTnLst>
                          </p:cTn>
                        </p:par>
                        <p:par>
                          <p:cTn id="129" fill="hold" nodeType="afterGroup">
                            <p:stCondLst>
                              <p:cond delay="2000"/>
                            </p:stCondLst>
                            <p:childTnLst>
                              <p:par>
                                <p:cTn id="130" presetID="0" presetClass="path" presetSubtype="0" accel="50000" decel="50000" fill="hold" grpId="2" nodeType="afterEffect">
                                  <p:stCondLst>
                                    <p:cond delay="0"/>
                                  </p:stCondLst>
                                  <p:childTnLst>
                                    <p:animMotion origin="layout" path="M 0.02101 -0.21597 L -0.08038 -0.23519 L -0.08177 -0.26227 L -0.08437 -0.28727 L -0.07882 -0.30625 L -0.07812 -0.31921 " pathEditMode="relative" rAng="0" ptsTypes="AAAAAA">
                                      <p:cBhvr>
                                        <p:cTn id="131" dur="2000" fill="hold"/>
                                        <p:tgtEl>
                                          <p:spTgt spid="4383"/>
                                        </p:tgtEl>
                                        <p:attrNameLst>
                                          <p:attrName>ppt_x</p:attrName>
                                          <p:attrName>ppt_y</p:attrName>
                                        </p:attrNameLst>
                                      </p:cBhvr>
                                      <p:rCtr x="-5278" y="-5162"/>
                                    </p:animMotion>
                                  </p:childTnLst>
                                </p:cTn>
                              </p:par>
                            </p:childTnLst>
                          </p:cTn>
                        </p:par>
                        <p:par>
                          <p:cTn id="132" fill="hold" nodeType="afterGroup">
                            <p:stCondLst>
                              <p:cond delay="4000"/>
                            </p:stCondLst>
                            <p:childTnLst>
                              <p:par>
                                <p:cTn id="133" presetID="22" presetClass="entr" presetSubtype="1" fill="hold" grpId="0" nodeType="afterEffect">
                                  <p:stCondLst>
                                    <p:cond delay="0"/>
                                  </p:stCondLst>
                                  <p:childTnLst>
                                    <p:set>
                                      <p:cBhvr>
                                        <p:cTn id="134" dur="1" fill="hold">
                                          <p:stCondLst>
                                            <p:cond delay="0"/>
                                          </p:stCondLst>
                                        </p:cTn>
                                        <p:tgtEl>
                                          <p:spTgt spid="4410"/>
                                        </p:tgtEl>
                                        <p:attrNameLst>
                                          <p:attrName>style.visibility</p:attrName>
                                        </p:attrNameLst>
                                      </p:cBhvr>
                                      <p:to>
                                        <p:strVal val="visible"/>
                                      </p:to>
                                    </p:set>
                                    <p:animEffect transition="in" filter="wipe(up)">
                                      <p:cBhvr>
                                        <p:cTn id="135" dur="2000"/>
                                        <p:tgtEl>
                                          <p:spTgt spid="4410"/>
                                        </p:tgtEl>
                                      </p:cBhvr>
                                    </p:animEffect>
                                  </p:childTnLst>
                                </p:cTn>
                              </p:par>
                              <p:par>
                                <p:cTn id="136" presetID="22" presetClass="exit" presetSubtype="4" fill="hold" grpId="1" nodeType="withEffect">
                                  <p:stCondLst>
                                    <p:cond delay="0"/>
                                  </p:stCondLst>
                                  <p:childTnLst>
                                    <p:animEffect transition="out" filter="wipe(down)">
                                      <p:cBhvr>
                                        <p:cTn id="137" dur="1000"/>
                                        <p:tgtEl>
                                          <p:spTgt spid="4409"/>
                                        </p:tgtEl>
                                      </p:cBhvr>
                                    </p:animEffect>
                                    <p:set>
                                      <p:cBhvr>
                                        <p:cTn id="138" dur="1" fill="hold">
                                          <p:stCondLst>
                                            <p:cond delay="999"/>
                                          </p:stCondLst>
                                        </p:cTn>
                                        <p:tgtEl>
                                          <p:spTgt spid="4409"/>
                                        </p:tgtEl>
                                        <p:attrNameLst>
                                          <p:attrName>style.visibility</p:attrName>
                                        </p:attrNameLst>
                                      </p:cBhvr>
                                      <p:to>
                                        <p:strVal val="hidden"/>
                                      </p:to>
                                    </p:set>
                                  </p:childTnLst>
                                </p:cTn>
                              </p:par>
                            </p:childTnLst>
                          </p:cTn>
                        </p:par>
                        <p:par>
                          <p:cTn id="139" fill="hold" nodeType="afterGroup">
                            <p:stCondLst>
                              <p:cond delay="6000"/>
                            </p:stCondLst>
                            <p:childTnLst>
                              <p:par>
                                <p:cTn id="140" presetID="22" presetClass="exit" presetSubtype="1" fill="hold" grpId="1" nodeType="afterEffect">
                                  <p:stCondLst>
                                    <p:cond delay="0"/>
                                  </p:stCondLst>
                                  <p:childTnLst>
                                    <p:animEffect transition="out" filter="wipe(up)">
                                      <p:cBhvr>
                                        <p:cTn id="141" dur="1000"/>
                                        <p:tgtEl>
                                          <p:spTgt spid="4410"/>
                                        </p:tgtEl>
                                      </p:cBhvr>
                                    </p:animEffect>
                                    <p:set>
                                      <p:cBhvr>
                                        <p:cTn id="142" dur="1" fill="hold">
                                          <p:stCondLst>
                                            <p:cond delay="999"/>
                                          </p:stCondLst>
                                        </p:cTn>
                                        <p:tgtEl>
                                          <p:spTgt spid="4410"/>
                                        </p:tgtEl>
                                        <p:attrNameLst>
                                          <p:attrName>style.visibility</p:attrName>
                                        </p:attrNameLst>
                                      </p:cBhvr>
                                      <p:to>
                                        <p:strVal val="hidden"/>
                                      </p:to>
                                    </p:set>
                                  </p:childTnLst>
                                </p:cTn>
                              </p:par>
                            </p:childTnLst>
                          </p:cTn>
                        </p:par>
                        <p:par>
                          <p:cTn id="143" fill="hold" nodeType="afterGroup">
                            <p:stCondLst>
                              <p:cond delay="7000"/>
                            </p:stCondLst>
                            <p:childTnLst>
                              <p:par>
                                <p:cTn id="144" presetID="22" presetClass="entr" presetSubtype="4" fill="hold" grpId="0" nodeType="afterEffect">
                                  <p:stCondLst>
                                    <p:cond delay="0"/>
                                  </p:stCondLst>
                                  <p:childTnLst>
                                    <p:set>
                                      <p:cBhvr>
                                        <p:cTn id="145" dur="1" fill="hold">
                                          <p:stCondLst>
                                            <p:cond delay="0"/>
                                          </p:stCondLst>
                                        </p:cTn>
                                        <p:tgtEl>
                                          <p:spTgt spid="4378"/>
                                        </p:tgtEl>
                                        <p:attrNameLst>
                                          <p:attrName>style.visibility</p:attrName>
                                        </p:attrNameLst>
                                      </p:cBhvr>
                                      <p:to>
                                        <p:strVal val="visible"/>
                                      </p:to>
                                    </p:set>
                                    <p:animEffect transition="in" filter="wipe(down)">
                                      <p:cBhvr>
                                        <p:cTn id="146" dur="1000"/>
                                        <p:tgtEl>
                                          <p:spTgt spid="4378"/>
                                        </p:tgtEl>
                                      </p:cBhvr>
                                    </p:animEffect>
                                  </p:childTnLst>
                                </p:cTn>
                              </p:par>
                              <p:par>
                                <p:cTn id="147" presetID="22" presetClass="entr" presetSubtype="4" fill="hold" grpId="0" nodeType="withEffect">
                                  <p:stCondLst>
                                    <p:cond delay="0"/>
                                  </p:stCondLst>
                                  <p:childTnLst>
                                    <p:set>
                                      <p:cBhvr>
                                        <p:cTn id="148" dur="1" fill="hold">
                                          <p:stCondLst>
                                            <p:cond delay="0"/>
                                          </p:stCondLst>
                                        </p:cTn>
                                        <p:tgtEl>
                                          <p:spTgt spid="4399"/>
                                        </p:tgtEl>
                                        <p:attrNameLst>
                                          <p:attrName>style.visibility</p:attrName>
                                        </p:attrNameLst>
                                      </p:cBhvr>
                                      <p:to>
                                        <p:strVal val="visible"/>
                                      </p:to>
                                    </p:set>
                                    <p:animEffect transition="in" filter="wipe(down)">
                                      <p:cBhvr>
                                        <p:cTn id="149" dur="2000"/>
                                        <p:tgtEl>
                                          <p:spTgt spid="4399"/>
                                        </p:tgtEl>
                                      </p:cBhvr>
                                    </p:animEffect>
                                  </p:childTnLst>
                                </p:cTn>
                              </p:par>
                              <p:par>
                                <p:cTn id="150" presetID="9" presetClass="exit" presetSubtype="0" fill="hold" grpId="1" nodeType="withEffect">
                                  <p:stCondLst>
                                    <p:cond delay="0"/>
                                  </p:stCondLst>
                                  <p:childTnLst>
                                    <p:animEffect transition="out" filter="dissolve">
                                      <p:cBhvr>
                                        <p:cTn id="151" dur="500"/>
                                        <p:tgtEl>
                                          <p:spTgt spid="4408"/>
                                        </p:tgtEl>
                                      </p:cBhvr>
                                    </p:animEffect>
                                    <p:set>
                                      <p:cBhvr>
                                        <p:cTn id="152" dur="1" fill="hold">
                                          <p:stCondLst>
                                            <p:cond delay="499"/>
                                          </p:stCondLst>
                                        </p:cTn>
                                        <p:tgtEl>
                                          <p:spTgt spid="4408"/>
                                        </p:tgtEl>
                                        <p:attrNameLst>
                                          <p:attrName>style.visibility</p:attrName>
                                        </p:attrNameLst>
                                      </p:cBhvr>
                                      <p:to>
                                        <p:strVal val="hidden"/>
                                      </p:to>
                                    </p:se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2" presetClass="entr" presetSubtype="1" fill="hold" grpId="0" nodeType="clickEffect">
                                  <p:stCondLst>
                                    <p:cond delay="0"/>
                                  </p:stCondLst>
                                  <p:childTnLst>
                                    <p:set>
                                      <p:cBhvr>
                                        <p:cTn id="156" dur="1" fill="hold">
                                          <p:stCondLst>
                                            <p:cond delay="0"/>
                                          </p:stCondLst>
                                        </p:cTn>
                                        <p:tgtEl>
                                          <p:spTgt spid="4389"/>
                                        </p:tgtEl>
                                        <p:attrNameLst>
                                          <p:attrName>style.visibility</p:attrName>
                                        </p:attrNameLst>
                                      </p:cBhvr>
                                      <p:to>
                                        <p:strVal val="visible"/>
                                      </p:to>
                                    </p:set>
                                    <p:animEffect transition="in" filter="wipe(up)">
                                      <p:cBhvr>
                                        <p:cTn id="157" dur="1000"/>
                                        <p:tgtEl>
                                          <p:spTgt spid="4389"/>
                                        </p:tgtEl>
                                      </p:cBhvr>
                                    </p:animEffect>
                                  </p:childTnLst>
                                </p:cTn>
                              </p:par>
                            </p:childTnLst>
                          </p:cTn>
                        </p:par>
                        <p:par>
                          <p:cTn id="158" fill="hold" nodeType="afterGroup">
                            <p:stCondLst>
                              <p:cond delay="1000"/>
                            </p:stCondLst>
                            <p:childTnLst>
                              <p:par>
                                <p:cTn id="159" presetID="1" presetClass="entr" presetSubtype="0" fill="hold" grpId="0" nodeType="afterEffect">
                                  <p:stCondLst>
                                    <p:cond delay="0"/>
                                  </p:stCondLst>
                                  <p:childTnLst>
                                    <p:set>
                                      <p:cBhvr>
                                        <p:cTn id="160" dur="1" fill="hold">
                                          <p:stCondLst>
                                            <p:cond delay="0"/>
                                          </p:stCondLst>
                                        </p:cTn>
                                        <p:tgtEl>
                                          <p:spTgt spid="4391"/>
                                        </p:tgtEl>
                                        <p:attrNameLst>
                                          <p:attrName>style.visibility</p:attrName>
                                        </p:attrNameLst>
                                      </p:cBhvr>
                                      <p:to>
                                        <p:strVal val="visible"/>
                                      </p:to>
                                    </p:set>
                                  </p:childTnLst>
                                  <p:subTnLst>
                                    <p:audio>
                                      <p:cMediaNode>
                                        <p:cTn display="0" masterRel="sameClick">
                                          <p:stCondLst>
                                            <p:cond evt="begin" delay="0">
                                              <p:tn val="159"/>
                                            </p:cond>
                                          </p:stCondLst>
                                          <p:endCondLst>
                                            <p:cond evt="onStopAudio" delay="0">
                                              <p:tgtEl>
                                                <p:sldTgt/>
                                              </p:tgtEl>
                                            </p:cond>
                                          </p:endCondLst>
                                        </p:cTn>
                                        <p:tgtEl>
                                          <p:sndTgt r:embed="rId3" name="explode.wav"/>
                                        </p:tgtEl>
                                      </p:cMediaNode>
                                    </p:audio>
                                  </p:subTnLst>
                                </p:cTn>
                              </p:par>
                              <p:par>
                                <p:cTn id="161" presetID="3" presetClass="exit" presetSubtype="10" fill="hold" grpId="1" nodeType="withEffect">
                                  <p:stCondLst>
                                    <p:cond delay="0"/>
                                  </p:stCondLst>
                                  <p:childTnLst>
                                    <p:animEffect transition="out" filter="blinds(horizontal)">
                                      <p:cBhvr>
                                        <p:cTn id="162" dur="500"/>
                                        <p:tgtEl>
                                          <p:spTgt spid="4391"/>
                                        </p:tgtEl>
                                      </p:cBhvr>
                                    </p:animEffect>
                                    <p:set>
                                      <p:cBhvr>
                                        <p:cTn id="163" dur="1" fill="hold">
                                          <p:stCondLst>
                                            <p:cond delay="499"/>
                                          </p:stCondLst>
                                        </p:cTn>
                                        <p:tgtEl>
                                          <p:spTgt spid="4391"/>
                                        </p:tgtEl>
                                        <p:attrNameLst>
                                          <p:attrName>style.visibility</p:attrName>
                                        </p:attrNameLst>
                                      </p:cBhvr>
                                      <p:to>
                                        <p:strVal val="hidden"/>
                                      </p:to>
                                    </p:set>
                                  </p:childTnLst>
                                </p:cTn>
                              </p:par>
                            </p:childTnLst>
                          </p:cTn>
                        </p:par>
                        <p:par>
                          <p:cTn id="164" fill="hold" nodeType="afterGroup">
                            <p:stCondLst>
                              <p:cond delay="1500"/>
                            </p:stCondLst>
                            <p:childTnLst>
                              <p:par>
                                <p:cTn id="165" presetID="9" presetClass="exit" presetSubtype="0" fill="hold" grpId="1" nodeType="afterEffect">
                                  <p:stCondLst>
                                    <p:cond delay="0"/>
                                  </p:stCondLst>
                                  <p:childTnLst>
                                    <p:animEffect transition="out" filter="dissolve">
                                      <p:cBhvr>
                                        <p:cTn id="166" dur="500"/>
                                        <p:tgtEl>
                                          <p:spTgt spid="4389"/>
                                        </p:tgtEl>
                                      </p:cBhvr>
                                    </p:animEffect>
                                    <p:set>
                                      <p:cBhvr>
                                        <p:cTn id="167" dur="1" fill="hold">
                                          <p:stCondLst>
                                            <p:cond delay="499"/>
                                          </p:stCondLst>
                                        </p:cTn>
                                        <p:tgtEl>
                                          <p:spTgt spid="4389"/>
                                        </p:tgtEl>
                                        <p:attrNameLst>
                                          <p:attrName>style.visibility</p:attrName>
                                        </p:attrNameLst>
                                      </p:cBhvr>
                                      <p:to>
                                        <p:strVal val="hidden"/>
                                      </p:to>
                                    </p:set>
                                  </p:childTnLst>
                                </p:cTn>
                              </p:par>
                              <p:par>
                                <p:cTn id="168" presetID="22" presetClass="entr" presetSubtype="8" fill="hold" grpId="0" nodeType="withEffect">
                                  <p:stCondLst>
                                    <p:cond delay="0"/>
                                  </p:stCondLst>
                                  <p:childTnLst>
                                    <p:set>
                                      <p:cBhvr>
                                        <p:cTn id="169" dur="1" fill="hold">
                                          <p:stCondLst>
                                            <p:cond delay="0"/>
                                          </p:stCondLst>
                                        </p:cTn>
                                        <p:tgtEl>
                                          <p:spTgt spid="4390"/>
                                        </p:tgtEl>
                                        <p:attrNameLst>
                                          <p:attrName>style.visibility</p:attrName>
                                        </p:attrNameLst>
                                      </p:cBhvr>
                                      <p:to>
                                        <p:strVal val="visible"/>
                                      </p:to>
                                    </p:set>
                                    <p:animEffect transition="in" filter="wipe(left)">
                                      <p:cBhvr>
                                        <p:cTn id="170" dur="1000"/>
                                        <p:tgtEl>
                                          <p:spTgt spid="4390"/>
                                        </p:tgtEl>
                                      </p:cBhvr>
                                    </p:animEffect>
                                  </p:childTnLst>
                                </p:cTn>
                              </p:par>
                              <p:par>
                                <p:cTn id="171" presetID="22" presetClass="entr" presetSubtype="8" fill="hold" grpId="0" nodeType="withEffect">
                                  <p:stCondLst>
                                    <p:cond delay="0"/>
                                  </p:stCondLst>
                                  <p:childTnLst>
                                    <p:set>
                                      <p:cBhvr>
                                        <p:cTn id="172" dur="1" fill="hold">
                                          <p:stCondLst>
                                            <p:cond delay="0"/>
                                          </p:stCondLst>
                                        </p:cTn>
                                        <p:tgtEl>
                                          <p:spTgt spid="4400"/>
                                        </p:tgtEl>
                                        <p:attrNameLst>
                                          <p:attrName>style.visibility</p:attrName>
                                        </p:attrNameLst>
                                      </p:cBhvr>
                                      <p:to>
                                        <p:strVal val="visible"/>
                                      </p:to>
                                    </p:set>
                                    <p:animEffect transition="in" filter="wipe(left)">
                                      <p:cBhvr>
                                        <p:cTn id="173" dur="2000"/>
                                        <p:tgtEl>
                                          <p:spTgt spid="4400"/>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22" presetClass="entr" presetSubtype="1" fill="hold" grpId="0" nodeType="clickEffect">
                                  <p:stCondLst>
                                    <p:cond delay="0"/>
                                  </p:stCondLst>
                                  <p:childTnLst>
                                    <p:set>
                                      <p:cBhvr>
                                        <p:cTn id="177" dur="1" fill="hold">
                                          <p:stCondLst>
                                            <p:cond delay="0"/>
                                          </p:stCondLst>
                                        </p:cTn>
                                        <p:tgtEl>
                                          <p:spTgt spid="4392"/>
                                        </p:tgtEl>
                                        <p:attrNameLst>
                                          <p:attrName>style.visibility</p:attrName>
                                        </p:attrNameLst>
                                      </p:cBhvr>
                                      <p:to>
                                        <p:strVal val="visible"/>
                                      </p:to>
                                    </p:set>
                                    <p:animEffect transition="in" filter="wipe(up)">
                                      <p:cBhvr>
                                        <p:cTn id="178" dur="1000"/>
                                        <p:tgtEl>
                                          <p:spTgt spid="4392"/>
                                        </p:tgtEl>
                                      </p:cBhvr>
                                    </p:animEffect>
                                  </p:childTnLst>
                                </p:cTn>
                              </p:par>
                              <p:par>
                                <p:cTn id="179" presetID="22" presetClass="entr" presetSubtype="1" fill="hold" grpId="0" nodeType="withEffect">
                                  <p:stCondLst>
                                    <p:cond delay="0"/>
                                  </p:stCondLst>
                                  <p:childTnLst>
                                    <p:set>
                                      <p:cBhvr>
                                        <p:cTn id="180" dur="1" fill="hold">
                                          <p:stCondLst>
                                            <p:cond delay="0"/>
                                          </p:stCondLst>
                                        </p:cTn>
                                        <p:tgtEl>
                                          <p:spTgt spid="4393"/>
                                        </p:tgtEl>
                                        <p:attrNameLst>
                                          <p:attrName>style.visibility</p:attrName>
                                        </p:attrNameLst>
                                      </p:cBhvr>
                                      <p:to>
                                        <p:strVal val="visible"/>
                                      </p:to>
                                    </p:set>
                                    <p:animEffect transition="in" filter="wipe(up)">
                                      <p:cBhvr>
                                        <p:cTn id="181" dur="1000"/>
                                        <p:tgtEl>
                                          <p:spTgt spid="4393"/>
                                        </p:tgtEl>
                                      </p:cBhvr>
                                    </p:animEffect>
                                  </p:childTnLst>
                                </p:cTn>
                              </p:par>
                            </p:childTnLst>
                          </p:cTn>
                        </p:par>
                        <p:par>
                          <p:cTn id="182" fill="hold" nodeType="afterGroup">
                            <p:stCondLst>
                              <p:cond delay="1000"/>
                            </p:stCondLst>
                            <p:childTnLst>
                              <p:par>
                                <p:cTn id="183" presetID="1" presetClass="entr" presetSubtype="0" fill="hold" grpId="0" nodeType="afterEffect">
                                  <p:stCondLst>
                                    <p:cond delay="0"/>
                                  </p:stCondLst>
                                  <p:childTnLst>
                                    <p:set>
                                      <p:cBhvr>
                                        <p:cTn id="184" dur="1" fill="hold">
                                          <p:stCondLst>
                                            <p:cond delay="0"/>
                                          </p:stCondLst>
                                        </p:cTn>
                                        <p:tgtEl>
                                          <p:spTgt spid="4397"/>
                                        </p:tgtEl>
                                        <p:attrNameLst>
                                          <p:attrName>style.visibility</p:attrName>
                                        </p:attrNameLst>
                                      </p:cBhvr>
                                      <p:to>
                                        <p:strVal val="visible"/>
                                      </p:to>
                                    </p:set>
                                  </p:childTnLst>
                                  <p:subTnLst>
                                    <p:audio>
                                      <p:cMediaNode>
                                        <p:cTn display="0" masterRel="sameClick">
                                          <p:stCondLst>
                                            <p:cond evt="begin" delay="0">
                                              <p:tn val="183"/>
                                            </p:cond>
                                          </p:stCondLst>
                                          <p:endCondLst>
                                            <p:cond evt="onStopAudio" delay="0">
                                              <p:tgtEl>
                                                <p:sldTgt/>
                                              </p:tgtEl>
                                            </p:cond>
                                          </p:endCondLst>
                                        </p:cTn>
                                        <p:tgtEl>
                                          <p:sndTgt r:embed="rId3" name="explode.wav"/>
                                        </p:tgtEl>
                                      </p:cMediaNode>
                                    </p:audio>
                                  </p:subTnLst>
                                </p:cTn>
                              </p:par>
                              <p:par>
                                <p:cTn id="185" presetID="1" presetClass="entr" presetSubtype="0" fill="hold" grpId="0" nodeType="withEffect">
                                  <p:stCondLst>
                                    <p:cond delay="0"/>
                                  </p:stCondLst>
                                  <p:childTnLst>
                                    <p:set>
                                      <p:cBhvr>
                                        <p:cTn id="186" dur="1" fill="hold">
                                          <p:stCondLst>
                                            <p:cond delay="0"/>
                                          </p:stCondLst>
                                        </p:cTn>
                                        <p:tgtEl>
                                          <p:spTgt spid="4396"/>
                                        </p:tgtEl>
                                        <p:attrNameLst>
                                          <p:attrName>style.visibility</p:attrName>
                                        </p:attrNameLst>
                                      </p:cBhvr>
                                      <p:to>
                                        <p:strVal val="visible"/>
                                      </p:to>
                                    </p:set>
                                  </p:childTnLst>
                                  <p:subTnLst>
                                    <p:audio>
                                      <p:cMediaNode>
                                        <p:cTn display="0" masterRel="sameClick">
                                          <p:stCondLst>
                                            <p:cond evt="begin" delay="0">
                                              <p:tn val="185"/>
                                            </p:cond>
                                          </p:stCondLst>
                                          <p:endCondLst>
                                            <p:cond evt="onStopAudio" delay="0">
                                              <p:tgtEl>
                                                <p:sldTgt/>
                                              </p:tgtEl>
                                            </p:cond>
                                          </p:endCondLst>
                                        </p:cTn>
                                        <p:tgtEl>
                                          <p:sndTgt r:embed="rId3" name="explode.wav"/>
                                        </p:tgtEl>
                                      </p:cMediaNode>
                                    </p:audio>
                                  </p:subTnLst>
                                </p:cTn>
                              </p:par>
                              <p:par>
                                <p:cTn id="187" presetID="3" presetClass="exit" presetSubtype="10" fill="hold" grpId="1" nodeType="withEffect">
                                  <p:stCondLst>
                                    <p:cond delay="0"/>
                                  </p:stCondLst>
                                  <p:childTnLst>
                                    <p:animEffect transition="out" filter="blinds(horizontal)">
                                      <p:cBhvr>
                                        <p:cTn id="188" dur="500"/>
                                        <p:tgtEl>
                                          <p:spTgt spid="4397"/>
                                        </p:tgtEl>
                                      </p:cBhvr>
                                    </p:animEffect>
                                    <p:set>
                                      <p:cBhvr>
                                        <p:cTn id="189" dur="1" fill="hold">
                                          <p:stCondLst>
                                            <p:cond delay="499"/>
                                          </p:stCondLst>
                                        </p:cTn>
                                        <p:tgtEl>
                                          <p:spTgt spid="4397"/>
                                        </p:tgtEl>
                                        <p:attrNameLst>
                                          <p:attrName>style.visibility</p:attrName>
                                        </p:attrNameLst>
                                      </p:cBhvr>
                                      <p:to>
                                        <p:strVal val="hidden"/>
                                      </p:to>
                                    </p:set>
                                  </p:childTnLst>
                                </p:cTn>
                              </p:par>
                              <p:par>
                                <p:cTn id="190" presetID="3" presetClass="exit" presetSubtype="10" fill="hold" grpId="1" nodeType="withEffect">
                                  <p:stCondLst>
                                    <p:cond delay="0"/>
                                  </p:stCondLst>
                                  <p:childTnLst>
                                    <p:animEffect transition="out" filter="blinds(horizontal)">
                                      <p:cBhvr>
                                        <p:cTn id="191" dur="500"/>
                                        <p:tgtEl>
                                          <p:spTgt spid="4396"/>
                                        </p:tgtEl>
                                      </p:cBhvr>
                                    </p:animEffect>
                                    <p:set>
                                      <p:cBhvr>
                                        <p:cTn id="192" dur="1" fill="hold">
                                          <p:stCondLst>
                                            <p:cond delay="499"/>
                                          </p:stCondLst>
                                        </p:cTn>
                                        <p:tgtEl>
                                          <p:spTgt spid="4396"/>
                                        </p:tgtEl>
                                        <p:attrNameLst>
                                          <p:attrName>style.visibility</p:attrName>
                                        </p:attrNameLst>
                                      </p:cBhvr>
                                      <p:to>
                                        <p:strVal val="hidden"/>
                                      </p:to>
                                    </p:set>
                                  </p:childTnLst>
                                </p:cTn>
                              </p:par>
                            </p:childTnLst>
                          </p:cTn>
                        </p:par>
                        <p:par>
                          <p:cTn id="193" fill="hold" nodeType="afterGroup">
                            <p:stCondLst>
                              <p:cond delay="1500"/>
                            </p:stCondLst>
                            <p:childTnLst>
                              <p:par>
                                <p:cTn id="194" presetID="9" presetClass="exit" presetSubtype="0" fill="hold" grpId="1" nodeType="afterEffect">
                                  <p:stCondLst>
                                    <p:cond delay="0"/>
                                  </p:stCondLst>
                                  <p:childTnLst>
                                    <p:animEffect transition="out" filter="dissolve">
                                      <p:cBhvr>
                                        <p:cTn id="195" dur="2000"/>
                                        <p:tgtEl>
                                          <p:spTgt spid="4393"/>
                                        </p:tgtEl>
                                      </p:cBhvr>
                                    </p:animEffect>
                                    <p:set>
                                      <p:cBhvr>
                                        <p:cTn id="196" dur="1" fill="hold">
                                          <p:stCondLst>
                                            <p:cond delay="1999"/>
                                          </p:stCondLst>
                                        </p:cTn>
                                        <p:tgtEl>
                                          <p:spTgt spid="4393"/>
                                        </p:tgtEl>
                                        <p:attrNameLst>
                                          <p:attrName>style.visibility</p:attrName>
                                        </p:attrNameLst>
                                      </p:cBhvr>
                                      <p:to>
                                        <p:strVal val="hidden"/>
                                      </p:to>
                                    </p:set>
                                  </p:childTnLst>
                                </p:cTn>
                              </p:par>
                              <p:par>
                                <p:cTn id="197" presetID="9" presetClass="exit" presetSubtype="0" fill="hold" grpId="1" nodeType="withEffect">
                                  <p:stCondLst>
                                    <p:cond delay="0"/>
                                  </p:stCondLst>
                                  <p:childTnLst>
                                    <p:animEffect transition="out" filter="dissolve">
                                      <p:cBhvr>
                                        <p:cTn id="198" dur="2000"/>
                                        <p:tgtEl>
                                          <p:spTgt spid="4392"/>
                                        </p:tgtEl>
                                      </p:cBhvr>
                                    </p:animEffect>
                                    <p:set>
                                      <p:cBhvr>
                                        <p:cTn id="199" dur="1" fill="hold">
                                          <p:stCondLst>
                                            <p:cond delay="1999"/>
                                          </p:stCondLst>
                                        </p:cTn>
                                        <p:tgtEl>
                                          <p:spTgt spid="4392"/>
                                        </p:tgtEl>
                                        <p:attrNameLst>
                                          <p:attrName>style.visibility</p:attrName>
                                        </p:attrNameLst>
                                      </p:cBhvr>
                                      <p:to>
                                        <p:strVal val="hidden"/>
                                      </p:to>
                                    </p:set>
                                  </p:childTnLst>
                                </p:cTn>
                              </p:par>
                              <p:par>
                                <p:cTn id="200" presetID="22" presetClass="entr" presetSubtype="1" fill="hold" grpId="0" nodeType="withEffect">
                                  <p:stCondLst>
                                    <p:cond delay="0"/>
                                  </p:stCondLst>
                                  <p:childTnLst>
                                    <p:set>
                                      <p:cBhvr>
                                        <p:cTn id="201" dur="1" fill="hold">
                                          <p:stCondLst>
                                            <p:cond delay="0"/>
                                          </p:stCondLst>
                                        </p:cTn>
                                        <p:tgtEl>
                                          <p:spTgt spid="4394"/>
                                        </p:tgtEl>
                                        <p:attrNameLst>
                                          <p:attrName>style.visibility</p:attrName>
                                        </p:attrNameLst>
                                      </p:cBhvr>
                                      <p:to>
                                        <p:strVal val="visible"/>
                                      </p:to>
                                    </p:set>
                                    <p:animEffect transition="in" filter="wipe(up)">
                                      <p:cBhvr>
                                        <p:cTn id="202" dur="2000"/>
                                        <p:tgtEl>
                                          <p:spTgt spid="4394"/>
                                        </p:tgtEl>
                                      </p:cBhvr>
                                    </p:animEffect>
                                  </p:childTnLst>
                                </p:cTn>
                              </p:par>
                              <p:par>
                                <p:cTn id="203" presetID="22" presetClass="entr" presetSubtype="1" fill="hold" grpId="0" nodeType="withEffect">
                                  <p:stCondLst>
                                    <p:cond delay="0"/>
                                  </p:stCondLst>
                                  <p:childTnLst>
                                    <p:set>
                                      <p:cBhvr>
                                        <p:cTn id="204" dur="1" fill="hold">
                                          <p:stCondLst>
                                            <p:cond delay="0"/>
                                          </p:stCondLst>
                                        </p:cTn>
                                        <p:tgtEl>
                                          <p:spTgt spid="4395"/>
                                        </p:tgtEl>
                                        <p:attrNameLst>
                                          <p:attrName>style.visibility</p:attrName>
                                        </p:attrNameLst>
                                      </p:cBhvr>
                                      <p:to>
                                        <p:strVal val="visible"/>
                                      </p:to>
                                    </p:set>
                                    <p:animEffect transition="in" filter="wipe(up)">
                                      <p:cBhvr>
                                        <p:cTn id="205" dur="2000"/>
                                        <p:tgtEl>
                                          <p:spTgt spid="4395"/>
                                        </p:tgtEl>
                                      </p:cBhvr>
                                    </p:animEffect>
                                  </p:childTnLst>
                                </p:cTn>
                              </p:par>
                              <p:par>
                                <p:cTn id="206" presetID="22" presetClass="entr" presetSubtype="1" fill="hold" grpId="0" nodeType="withEffect">
                                  <p:stCondLst>
                                    <p:cond delay="0"/>
                                  </p:stCondLst>
                                  <p:childTnLst>
                                    <p:set>
                                      <p:cBhvr>
                                        <p:cTn id="207" dur="1" fill="hold">
                                          <p:stCondLst>
                                            <p:cond delay="0"/>
                                          </p:stCondLst>
                                        </p:cTn>
                                        <p:tgtEl>
                                          <p:spTgt spid="4401"/>
                                        </p:tgtEl>
                                        <p:attrNameLst>
                                          <p:attrName>style.visibility</p:attrName>
                                        </p:attrNameLst>
                                      </p:cBhvr>
                                      <p:to>
                                        <p:strVal val="visible"/>
                                      </p:to>
                                    </p:set>
                                    <p:animEffect transition="in" filter="wipe(up)">
                                      <p:cBhvr>
                                        <p:cTn id="208" dur="2000"/>
                                        <p:tgtEl>
                                          <p:spTgt spid="4401"/>
                                        </p:tgtEl>
                                      </p:cBhvr>
                                    </p:animEffect>
                                  </p:childTnLst>
                                </p:cTn>
                              </p:par>
                              <p:par>
                                <p:cTn id="209" presetID="22" presetClass="entr" presetSubtype="1" fill="hold" grpId="0" nodeType="withEffect">
                                  <p:stCondLst>
                                    <p:cond delay="0"/>
                                  </p:stCondLst>
                                  <p:childTnLst>
                                    <p:set>
                                      <p:cBhvr>
                                        <p:cTn id="210" dur="1" fill="hold">
                                          <p:stCondLst>
                                            <p:cond delay="0"/>
                                          </p:stCondLst>
                                        </p:cTn>
                                        <p:tgtEl>
                                          <p:spTgt spid="4402"/>
                                        </p:tgtEl>
                                        <p:attrNameLst>
                                          <p:attrName>style.visibility</p:attrName>
                                        </p:attrNameLst>
                                      </p:cBhvr>
                                      <p:to>
                                        <p:strVal val="visible"/>
                                      </p:to>
                                    </p:set>
                                    <p:animEffect transition="in" filter="wipe(up)">
                                      <p:cBhvr>
                                        <p:cTn id="211" dur="2000"/>
                                        <p:tgtEl>
                                          <p:spTgt spid="4402"/>
                                        </p:tgtEl>
                                      </p:cBhvr>
                                    </p:animEffect>
                                  </p:childTnLst>
                                </p:cTn>
                              </p:par>
                            </p:childTnLst>
                          </p:cTn>
                        </p:par>
                      </p:childTnLst>
                    </p:cTn>
                  </p:par>
                  <p:par>
                    <p:cTn id="212" fill="hold" nodeType="clickPar">
                      <p:stCondLst>
                        <p:cond delay="indefinite"/>
                      </p:stCondLst>
                      <p:childTnLst>
                        <p:par>
                          <p:cTn id="213" fill="hold" nodeType="withGroup">
                            <p:stCondLst>
                              <p:cond delay="0"/>
                            </p:stCondLst>
                            <p:childTnLst>
                              <p:par>
                                <p:cTn id="214" presetID="22" presetClass="entr" presetSubtype="4" fill="hold" grpId="0" nodeType="clickEffect">
                                  <p:stCondLst>
                                    <p:cond delay="0"/>
                                  </p:stCondLst>
                                  <p:childTnLst>
                                    <p:set>
                                      <p:cBhvr>
                                        <p:cTn id="215" dur="1" fill="hold">
                                          <p:stCondLst>
                                            <p:cond delay="0"/>
                                          </p:stCondLst>
                                        </p:cTn>
                                        <p:tgtEl>
                                          <p:spTgt spid="4375"/>
                                        </p:tgtEl>
                                        <p:attrNameLst>
                                          <p:attrName>style.visibility</p:attrName>
                                        </p:attrNameLst>
                                      </p:cBhvr>
                                      <p:to>
                                        <p:strVal val="visible"/>
                                      </p:to>
                                    </p:set>
                                    <p:animEffect transition="in" filter="wipe(down)">
                                      <p:cBhvr>
                                        <p:cTn id="216" dur="2000"/>
                                        <p:tgtEl>
                                          <p:spTgt spid="4375"/>
                                        </p:tgtEl>
                                      </p:cBhvr>
                                    </p:animEffect>
                                  </p:childTnLst>
                                </p:cTn>
                              </p:par>
                              <p:par>
                                <p:cTn id="217" presetID="22" presetClass="entr" presetSubtype="4" fill="hold" grpId="0" nodeType="withEffect">
                                  <p:stCondLst>
                                    <p:cond delay="0"/>
                                  </p:stCondLst>
                                  <p:childTnLst>
                                    <p:set>
                                      <p:cBhvr>
                                        <p:cTn id="218" dur="1" fill="hold">
                                          <p:stCondLst>
                                            <p:cond delay="0"/>
                                          </p:stCondLst>
                                        </p:cTn>
                                        <p:tgtEl>
                                          <p:spTgt spid="4374"/>
                                        </p:tgtEl>
                                        <p:attrNameLst>
                                          <p:attrName>style.visibility</p:attrName>
                                        </p:attrNameLst>
                                      </p:cBhvr>
                                      <p:to>
                                        <p:strVal val="visible"/>
                                      </p:to>
                                    </p:set>
                                    <p:animEffect transition="in" filter="wipe(down)">
                                      <p:cBhvr>
                                        <p:cTn id="219" dur="2000"/>
                                        <p:tgtEl>
                                          <p:spTgt spid="4374"/>
                                        </p:tgtEl>
                                      </p:cBhvr>
                                    </p:animEffect>
                                  </p:childTnLst>
                                </p:cTn>
                              </p:par>
                            </p:childTnLst>
                          </p:cTn>
                        </p:par>
                        <p:par>
                          <p:cTn id="220" fill="hold" nodeType="afterGroup">
                            <p:stCondLst>
                              <p:cond delay="2000"/>
                            </p:stCondLst>
                            <p:childTnLst>
                              <p:par>
                                <p:cTn id="221" presetID="22" presetClass="entr" presetSubtype="1" fill="hold" grpId="0" nodeType="afterEffect">
                                  <p:stCondLst>
                                    <p:cond delay="0"/>
                                  </p:stCondLst>
                                  <p:childTnLst>
                                    <p:set>
                                      <p:cBhvr>
                                        <p:cTn id="222" dur="1" fill="hold">
                                          <p:stCondLst>
                                            <p:cond delay="0"/>
                                          </p:stCondLst>
                                        </p:cTn>
                                        <p:tgtEl>
                                          <p:spTgt spid="4376"/>
                                        </p:tgtEl>
                                        <p:attrNameLst>
                                          <p:attrName>style.visibility</p:attrName>
                                        </p:attrNameLst>
                                      </p:cBhvr>
                                      <p:to>
                                        <p:strVal val="visible"/>
                                      </p:to>
                                    </p:set>
                                    <p:animEffect transition="in" filter="wipe(up)">
                                      <p:cBhvr>
                                        <p:cTn id="223" dur="1000"/>
                                        <p:tgtEl>
                                          <p:spTgt spid="4376"/>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22" presetClass="entr" presetSubtype="4" fill="hold" grpId="0" nodeType="clickEffect">
                                  <p:stCondLst>
                                    <p:cond delay="0"/>
                                  </p:stCondLst>
                                  <p:childTnLst>
                                    <p:set>
                                      <p:cBhvr>
                                        <p:cTn id="227" dur="1" fill="hold">
                                          <p:stCondLst>
                                            <p:cond delay="0"/>
                                          </p:stCondLst>
                                        </p:cTn>
                                        <p:tgtEl>
                                          <p:spTgt spid="4377"/>
                                        </p:tgtEl>
                                        <p:attrNameLst>
                                          <p:attrName>style.visibility</p:attrName>
                                        </p:attrNameLst>
                                      </p:cBhvr>
                                      <p:to>
                                        <p:strVal val="visible"/>
                                      </p:to>
                                    </p:set>
                                    <p:animEffect transition="in" filter="wipe(down)">
                                      <p:cBhvr>
                                        <p:cTn id="228" dur="2000"/>
                                        <p:tgtEl>
                                          <p:spTgt spid="4377"/>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22" presetClass="entr" presetSubtype="4" fill="hold" grpId="0" nodeType="clickEffect">
                                  <p:stCondLst>
                                    <p:cond delay="0"/>
                                  </p:stCondLst>
                                  <p:childTnLst>
                                    <p:set>
                                      <p:cBhvr>
                                        <p:cTn id="232" dur="1" fill="hold">
                                          <p:stCondLst>
                                            <p:cond delay="0"/>
                                          </p:stCondLst>
                                        </p:cTn>
                                        <p:tgtEl>
                                          <p:spTgt spid="4417"/>
                                        </p:tgtEl>
                                        <p:attrNameLst>
                                          <p:attrName>style.visibility</p:attrName>
                                        </p:attrNameLst>
                                      </p:cBhvr>
                                      <p:to>
                                        <p:strVal val="visible"/>
                                      </p:to>
                                    </p:set>
                                    <p:animEffect transition="in" filter="wipe(down)">
                                      <p:cBhvr>
                                        <p:cTn id="233" dur="2000"/>
                                        <p:tgtEl>
                                          <p:spTgt spid="4417"/>
                                        </p:tgtEl>
                                      </p:cBhvr>
                                    </p:animEffect>
                                  </p:childTnLst>
                                </p:cTn>
                              </p:par>
                            </p:childTnLst>
                          </p:cTn>
                        </p:par>
                      </p:childTnLst>
                    </p:cTn>
                  </p:par>
                  <p:par>
                    <p:cTn id="234" fill="hold" nodeType="clickPar">
                      <p:stCondLst>
                        <p:cond delay="indefinite"/>
                      </p:stCondLst>
                      <p:childTnLst>
                        <p:par>
                          <p:cTn id="235" fill="hold" nodeType="withGroup">
                            <p:stCondLst>
                              <p:cond delay="0"/>
                            </p:stCondLst>
                            <p:childTnLst>
                              <p:par>
                                <p:cTn id="236" presetID="22" presetClass="entr" presetSubtype="2" fill="hold" grpId="0" nodeType="clickEffect">
                                  <p:stCondLst>
                                    <p:cond delay="0"/>
                                  </p:stCondLst>
                                  <p:childTnLst>
                                    <p:set>
                                      <p:cBhvr>
                                        <p:cTn id="237" dur="1" fill="hold">
                                          <p:stCondLst>
                                            <p:cond delay="0"/>
                                          </p:stCondLst>
                                        </p:cTn>
                                        <p:tgtEl>
                                          <p:spTgt spid="4418"/>
                                        </p:tgtEl>
                                        <p:attrNameLst>
                                          <p:attrName>style.visibility</p:attrName>
                                        </p:attrNameLst>
                                      </p:cBhvr>
                                      <p:to>
                                        <p:strVal val="visible"/>
                                      </p:to>
                                    </p:set>
                                    <p:animEffect transition="in" filter="wipe(right)">
                                      <p:cBhvr>
                                        <p:cTn id="238" dur="2000"/>
                                        <p:tgtEl>
                                          <p:spTgt spid="4418"/>
                                        </p:tgtEl>
                                      </p:cBhvr>
                                    </p:animEffect>
                                  </p:childTnLst>
                                </p:cTn>
                              </p:par>
                            </p:childTnLst>
                          </p:cTn>
                        </p:par>
                        <p:par>
                          <p:cTn id="239" fill="hold" nodeType="afterGroup">
                            <p:stCondLst>
                              <p:cond delay="2000"/>
                            </p:stCondLst>
                            <p:childTnLst>
                              <p:par>
                                <p:cTn id="240" presetID="22" presetClass="entr" presetSubtype="4" fill="hold" grpId="0" nodeType="afterEffect">
                                  <p:stCondLst>
                                    <p:cond delay="0"/>
                                  </p:stCondLst>
                                  <p:childTnLst>
                                    <p:set>
                                      <p:cBhvr>
                                        <p:cTn id="241" dur="1" fill="hold">
                                          <p:stCondLst>
                                            <p:cond delay="0"/>
                                          </p:stCondLst>
                                        </p:cTn>
                                        <p:tgtEl>
                                          <p:spTgt spid="4419"/>
                                        </p:tgtEl>
                                        <p:attrNameLst>
                                          <p:attrName>style.visibility</p:attrName>
                                        </p:attrNameLst>
                                      </p:cBhvr>
                                      <p:to>
                                        <p:strVal val="visible"/>
                                      </p:to>
                                    </p:set>
                                    <p:animEffect transition="in" filter="wipe(down)">
                                      <p:cBhvr>
                                        <p:cTn id="242" dur="2000"/>
                                        <p:tgtEl>
                                          <p:spTgt spid="4419"/>
                                        </p:tgtEl>
                                      </p:cBhvr>
                                    </p:animEffect>
                                  </p:childTnLst>
                                </p:cTn>
                              </p:par>
                              <p:par>
                                <p:cTn id="243" presetID="22" presetClass="exit" presetSubtype="2" fill="hold" grpId="1" nodeType="withEffect">
                                  <p:stCondLst>
                                    <p:cond delay="0"/>
                                  </p:stCondLst>
                                  <p:childTnLst>
                                    <p:animEffect transition="out" filter="wipe(right)">
                                      <p:cBhvr>
                                        <p:cTn id="244" dur="1000"/>
                                        <p:tgtEl>
                                          <p:spTgt spid="4418"/>
                                        </p:tgtEl>
                                      </p:cBhvr>
                                    </p:animEffect>
                                    <p:set>
                                      <p:cBhvr>
                                        <p:cTn id="245" dur="1" fill="hold">
                                          <p:stCondLst>
                                            <p:cond delay="999"/>
                                          </p:stCondLst>
                                        </p:cTn>
                                        <p:tgtEl>
                                          <p:spTgt spid="4418"/>
                                        </p:tgtEl>
                                        <p:attrNameLst>
                                          <p:attrName>style.visibility</p:attrName>
                                        </p:attrNameLst>
                                      </p:cBhvr>
                                      <p:to>
                                        <p:strVal val="hidden"/>
                                      </p:to>
                                    </p:set>
                                  </p:childTnLst>
                                </p:cTn>
                              </p:par>
                              <p:par>
                                <p:cTn id="246" presetID="0" presetClass="path" presetSubtype="0" accel="50000" decel="50000" fill="hold" grpId="3" nodeType="withEffect">
                                  <p:stCondLst>
                                    <p:cond delay="0"/>
                                  </p:stCondLst>
                                  <p:childTnLst>
                                    <p:animMotion origin="layout" path="M -0.07813 -0.31922 L -0.07552 -0.37061 L -0.08698 -0.45186 L -0.09844 -0.46644 L -0.12761 -0.48588 " pathEditMode="relative" ptsTypes="AAAAA">
                                      <p:cBhvr>
                                        <p:cTn id="247" dur="2000" fill="hold"/>
                                        <p:tgtEl>
                                          <p:spTgt spid="4383"/>
                                        </p:tgtEl>
                                        <p:attrNameLst>
                                          <p:attrName>ppt_x</p:attrName>
                                          <p:attrName>ppt_y</p:attrName>
                                        </p:attrNameLst>
                                      </p:cBhvr>
                                    </p:animMotion>
                                  </p:childTnLst>
                                </p:cTn>
                              </p:par>
                            </p:childTnLst>
                          </p:cTn>
                        </p:par>
                        <p:par>
                          <p:cTn id="248" fill="hold" nodeType="afterGroup">
                            <p:stCondLst>
                              <p:cond delay="4000"/>
                            </p:stCondLst>
                            <p:childTnLst>
                              <p:par>
                                <p:cTn id="249" presetID="22" presetClass="entr" presetSubtype="8" fill="hold" grpId="0" nodeType="afterEffect">
                                  <p:stCondLst>
                                    <p:cond delay="0"/>
                                  </p:stCondLst>
                                  <p:childTnLst>
                                    <p:set>
                                      <p:cBhvr>
                                        <p:cTn id="250" dur="1" fill="hold">
                                          <p:stCondLst>
                                            <p:cond delay="0"/>
                                          </p:stCondLst>
                                        </p:cTn>
                                        <p:tgtEl>
                                          <p:spTgt spid="4420"/>
                                        </p:tgtEl>
                                        <p:attrNameLst>
                                          <p:attrName>style.visibility</p:attrName>
                                        </p:attrNameLst>
                                      </p:cBhvr>
                                      <p:to>
                                        <p:strVal val="visible"/>
                                      </p:to>
                                    </p:set>
                                    <p:animEffect transition="in" filter="wipe(left)">
                                      <p:cBhvr>
                                        <p:cTn id="251" dur="2000"/>
                                        <p:tgtEl>
                                          <p:spTgt spid="4420"/>
                                        </p:tgtEl>
                                      </p:cBhvr>
                                    </p:animEffect>
                                  </p:childTnLst>
                                </p:cTn>
                              </p:par>
                            </p:childTnLst>
                          </p:cTn>
                        </p:par>
                      </p:childTnLst>
                    </p:cTn>
                  </p:par>
                  <p:par>
                    <p:cTn id="252" fill="hold" nodeType="clickPar">
                      <p:stCondLst>
                        <p:cond delay="indefinite"/>
                      </p:stCondLst>
                      <p:childTnLst>
                        <p:par>
                          <p:cTn id="253" fill="hold" nodeType="withGroup">
                            <p:stCondLst>
                              <p:cond delay="0"/>
                            </p:stCondLst>
                            <p:childTnLst>
                              <p:par>
                                <p:cTn id="254" presetID="22" presetClass="entr" presetSubtype="4" fill="hold" grpId="0" nodeType="clickEffect">
                                  <p:stCondLst>
                                    <p:cond delay="0"/>
                                  </p:stCondLst>
                                  <p:childTnLst>
                                    <p:set>
                                      <p:cBhvr>
                                        <p:cTn id="255" dur="1" fill="hold">
                                          <p:stCondLst>
                                            <p:cond delay="0"/>
                                          </p:stCondLst>
                                        </p:cTn>
                                        <p:tgtEl>
                                          <p:spTgt spid="4421"/>
                                        </p:tgtEl>
                                        <p:attrNameLst>
                                          <p:attrName>style.visibility</p:attrName>
                                        </p:attrNameLst>
                                      </p:cBhvr>
                                      <p:to>
                                        <p:strVal val="visible"/>
                                      </p:to>
                                    </p:set>
                                    <p:animEffect transition="in" filter="wipe(down)">
                                      <p:cBhvr>
                                        <p:cTn id="256" dur="2000"/>
                                        <p:tgtEl>
                                          <p:spTgt spid="4421"/>
                                        </p:tgtEl>
                                      </p:cBhvr>
                                    </p:animEffect>
                                  </p:childTnLst>
                                </p:cTn>
                              </p:par>
                              <p:par>
                                <p:cTn id="257" presetID="22" presetClass="exit" presetSubtype="4" fill="hold" grpId="1" nodeType="withEffect">
                                  <p:stCondLst>
                                    <p:cond delay="0"/>
                                  </p:stCondLst>
                                  <p:childTnLst>
                                    <p:animEffect transition="out" filter="wipe(down)">
                                      <p:cBhvr>
                                        <p:cTn id="258" dur="1000"/>
                                        <p:tgtEl>
                                          <p:spTgt spid="4417"/>
                                        </p:tgtEl>
                                      </p:cBhvr>
                                    </p:animEffect>
                                    <p:set>
                                      <p:cBhvr>
                                        <p:cTn id="259" dur="1" fill="hold">
                                          <p:stCondLst>
                                            <p:cond delay="999"/>
                                          </p:stCondLst>
                                        </p:cTn>
                                        <p:tgtEl>
                                          <p:spTgt spid="4417"/>
                                        </p:tgtEl>
                                        <p:attrNameLst>
                                          <p:attrName>style.visibility</p:attrName>
                                        </p:attrNameLst>
                                      </p:cBhvr>
                                      <p:to>
                                        <p:strVal val="hidden"/>
                                      </p:to>
                                    </p:set>
                                  </p:childTnLst>
                                </p:cTn>
                              </p:par>
                            </p:childTnLst>
                          </p:cTn>
                        </p:par>
                        <p:par>
                          <p:cTn id="260" fill="hold" nodeType="afterGroup">
                            <p:stCondLst>
                              <p:cond delay="2000"/>
                            </p:stCondLst>
                            <p:childTnLst>
                              <p:par>
                                <p:cTn id="261" presetID="0" presetClass="path" presetSubtype="0" accel="50000" decel="50000" fill="hold" grpId="4" nodeType="afterEffect">
                                  <p:stCondLst>
                                    <p:cond delay="0"/>
                                  </p:stCondLst>
                                  <p:childTnLst>
                                    <p:animMotion origin="layout" path="M -0.12761 -0.48588 L -0.08959 -0.6213 L -0.09427 -0.67338 " pathEditMode="relative" rAng="0" ptsTypes="AAA">
                                      <p:cBhvr>
                                        <p:cTn id="262" dur="2000" fill="hold"/>
                                        <p:tgtEl>
                                          <p:spTgt spid="4383"/>
                                        </p:tgtEl>
                                        <p:attrNameLst>
                                          <p:attrName>ppt_x</p:attrName>
                                          <p:attrName>ppt_y</p:attrName>
                                        </p:attrNameLst>
                                      </p:cBhvr>
                                      <p:rCtr x="1892" y="-9375"/>
                                    </p:animMotion>
                                  </p:childTnLst>
                                </p:cTn>
                              </p:par>
                            </p:childTnLst>
                          </p:cTn>
                        </p:par>
                      </p:childTnLst>
                    </p:cTn>
                  </p:par>
                  <p:par>
                    <p:cTn id="263" fill="hold" nodeType="clickPar">
                      <p:stCondLst>
                        <p:cond delay="indefinite"/>
                      </p:stCondLst>
                      <p:childTnLst>
                        <p:par>
                          <p:cTn id="264" fill="hold" nodeType="withGroup">
                            <p:stCondLst>
                              <p:cond delay="0"/>
                            </p:stCondLst>
                            <p:childTnLst>
                              <p:par>
                                <p:cTn id="265" presetID="22" presetClass="entr" presetSubtype="1" fill="hold" grpId="0" nodeType="clickEffect">
                                  <p:stCondLst>
                                    <p:cond delay="0"/>
                                  </p:stCondLst>
                                  <p:childTnLst>
                                    <p:set>
                                      <p:cBhvr>
                                        <p:cTn id="266" dur="1" fill="hold">
                                          <p:stCondLst>
                                            <p:cond delay="0"/>
                                          </p:stCondLst>
                                        </p:cTn>
                                        <p:tgtEl>
                                          <p:spTgt spid="4422"/>
                                        </p:tgtEl>
                                        <p:attrNameLst>
                                          <p:attrName>style.visibility</p:attrName>
                                        </p:attrNameLst>
                                      </p:cBhvr>
                                      <p:to>
                                        <p:strVal val="visible"/>
                                      </p:to>
                                    </p:set>
                                    <p:animEffect transition="in" filter="wipe(up)">
                                      <p:cBhvr>
                                        <p:cTn id="267" dur="2000"/>
                                        <p:tgtEl>
                                          <p:spTgt spid="4422"/>
                                        </p:tgtEl>
                                      </p:cBhvr>
                                    </p:animEffect>
                                  </p:childTnLst>
                                </p:cTn>
                              </p:par>
                              <p:par>
                                <p:cTn id="268" presetID="22" presetClass="exit" presetSubtype="8" fill="hold" grpId="1" nodeType="withEffect">
                                  <p:stCondLst>
                                    <p:cond delay="0"/>
                                  </p:stCondLst>
                                  <p:childTnLst>
                                    <p:animEffect transition="out" filter="wipe(left)">
                                      <p:cBhvr>
                                        <p:cTn id="269" dur="1000"/>
                                        <p:tgtEl>
                                          <p:spTgt spid="4420"/>
                                        </p:tgtEl>
                                      </p:cBhvr>
                                    </p:animEffect>
                                    <p:set>
                                      <p:cBhvr>
                                        <p:cTn id="270" dur="1" fill="hold">
                                          <p:stCondLst>
                                            <p:cond delay="999"/>
                                          </p:stCondLst>
                                        </p:cTn>
                                        <p:tgtEl>
                                          <p:spTgt spid="4420"/>
                                        </p:tgtEl>
                                        <p:attrNameLst>
                                          <p:attrName>style.visibility</p:attrName>
                                        </p:attrNameLst>
                                      </p:cBhvr>
                                      <p:to>
                                        <p:strVal val="hidden"/>
                                      </p:to>
                                    </p:set>
                                  </p:childTnLst>
                                </p:cTn>
                              </p:par>
                              <p:par>
                                <p:cTn id="271" presetID="22" presetClass="entr" presetSubtype="4" fill="hold" grpId="0" nodeType="withEffect">
                                  <p:stCondLst>
                                    <p:cond delay="0"/>
                                  </p:stCondLst>
                                  <p:childTnLst>
                                    <p:set>
                                      <p:cBhvr>
                                        <p:cTn id="272" dur="1" fill="hold">
                                          <p:stCondLst>
                                            <p:cond delay="0"/>
                                          </p:stCondLst>
                                        </p:cTn>
                                        <p:tgtEl>
                                          <p:spTgt spid="4423"/>
                                        </p:tgtEl>
                                        <p:attrNameLst>
                                          <p:attrName>style.visibility</p:attrName>
                                        </p:attrNameLst>
                                      </p:cBhvr>
                                      <p:to>
                                        <p:strVal val="visible"/>
                                      </p:to>
                                    </p:set>
                                    <p:animEffect transition="in" filter="wipe(down)">
                                      <p:cBhvr>
                                        <p:cTn id="273" dur="2000"/>
                                        <p:tgtEl>
                                          <p:spTgt spid="4423"/>
                                        </p:tgtEl>
                                      </p:cBhvr>
                                    </p:animEffect>
                                  </p:childTnLst>
                                </p:cTn>
                              </p:par>
                              <p:par>
                                <p:cTn id="274" presetID="22" presetClass="exit" presetSubtype="4" fill="hold" grpId="1" nodeType="withEffect">
                                  <p:stCondLst>
                                    <p:cond delay="0"/>
                                  </p:stCondLst>
                                  <p:childTnLst>
                                    <p:animEffect transition="out" filter="wipe(down)">
                                      <p:cBhvr>
                                        <p:cTn id="275" dur="1000"/>
                                        <p:tgtEl>
                                          <p:spTgt spid="4419"/>
                                        </p:tgtEl>
                                      </p:cBhvr>
                                    </p:animEffect>
                                    <p:set>
                                      <p:cBhvr>
                                        <p:cTn id="276" dur="1" fill="hold">
                                          <p:stCondLst>
                                            <p:cond delay="999"/>
                                          </p:stCondLst>
                                        </p:cTn>
                                        <p:tgtEl>
                                          <p:spTgt spid="4419"/>
                                        </p:tgtEl>
                                        <p:attrNameLst>
                                          <p:attrName>style.visibility</p:attrName>
                                        </p:attrNameLst>
                                      </p:cBhvr>
                                      <p:to>
                                        <p:strVal val="hidden"/>
                                      </p:to>
                                    </p:set>
                                  </p:childTnLst>
                                </p:cTn>
                              </p:par>
                            </p:childTnLst>
                          </p:cTn>
                        </p:par>
                        <p:par>
                          <p:cTn id="277" fill="hold" nodeType="afterGroup">
                            <p:stCondLst>
                              <p:cond delay="2000"/>
                            </p:stCondLst>
                            <p:childTnLst>
                              <p:par>
                                <p:cTn id="278" presetID="9" presetClass="exit" presetSubtype="0" fill="hold" grpId="1" nodeType="afterEffect">
                                  <p:stCondLst>
                                    <p:cond delay="0"/>
                                  </p:stCondLst>
                                  <p:childTnLst>
                                    <p:animEffect transition="out" filter="dissolve">
                                      <p:cBhvr>
                                        <p:cTn id="279" dur="500"/>
                                        <p:tgtEl>
                                          <p:spTgt spid="4375"/>
                                        </p:tgtEl>
                                      </p:cBhvr>
                                    </p:animEffect>
                                    <p:set>
                                      <p:cBhvr>
                                        <p:cTn id="280" dur="1" fill="hold">
                                          <p:stCondLst>
                                            <p:cond delay="499"/>
                                          </p:stCondLst>
                                        </p:cTn>
                                        <p:tgtEl>
                                          <p:spTgt spid="4375"/>
                                        </p:tgtEl>
                                        <p:attrNameLst>
                                          <p:attrName>style.visibility</p:attrName>
                                        </p:attrNameLst>
                                      </p:cBhvr>
                                      <p:to>
                                        <p:strVal val="hidden"/>
                                      </p:to>
                                    </p:set>
                                  </p:childTnLst>
                                </p:cTn>
                              </p:par>
                              <p:par>
                                <p:cTn id="281" presetID="9" presetClass="exit" presetSubtype="0" fill="hold" grpId="1" nodeType="withEffect">
                                  <p:stCondLst>
                                    <p:cond delay="0"/>
                                  </p:stCondLst>
                                  <p:childTnLst>
                                    <p:animEffect transition="out" filter="dissolve">
                                      <p:cBhvr>
                                        <p:cTn id="282" dur="500"/>
                                        <p:tgtEl>
                                          <p:spTgt spid="4376"/>
                                        </p:tgtEl>
                                      </p:cBhvr>
                                    </p:animEffect>
                                    <p:set>
                                      <p:cBhvr>
                                        <p:cTn id="283" dur="1" fill="hold">
                                          <p:stCondLst>
                                            <p:cond delay="499"/>
                                          </p:stCondLst>
                                        </p:cTn>
                                        <p:tgtEl>
                                          <p:spTgt spid="4376"/>
                                        </p:tgtEl>
                                        <p:attrNameLst>
                                          <p:attrName>style.visibility</p:attrName>
                                        </p:attrNameLst>
                                      </p:cBhvr>
                                      <p:to>
                                        <p:strVal val="hidden"/>
                                      </p:to>
                                    </p:set>
                                  </p:childTnLst>
                                </p:cTn>
                              </p:par>
                              <p:par>
                                <p:cTn id="284" presetID="9" presetClass="exit" presetSubtype="0" fill="hold" grpId="1" nodeType="withEffect">
                                  <p:stCondLst>
                                    <p:cond delay="0"/>
                                  </p:stCondLst>
                                  <p:childTnLst>
                                    <p:animEffect transition="out" filter="dissolve">
                                      <p:cBhvr>
                                        <p:cTn id="285" dur="500"/>
                                        <p:tgtEl>
                                          <p:spTgt spid="4377"/>
                                        </p:tgtEl>
                                      </p:cBhvr>
                                    </p:animEffect>
                                    <p:set>
                                      <p:cBhvr>
                                        <p:cTn id="286" dur="1" fill="hold">
                                          <p:stCondLst>
                                            <p:cond delay="499"/>
                                          </p:stCondLst>
                                        </p:cTn>
                                        <p:tgtEl>
                                          <p:spTgt spid="4377"/>
                                        </p:tgtEl>
                                        <p:attrNameLst>
                                          <p:attrName>style.visibility</p:attrName>
                                        </p:attrNameLst>
                                      </p:cBhvr>
                                      <p:to>
                                        <p:strVal val="hidden"/>
                                      </p:to>
                                    </p:set>
                                  </p:childTnLst>
                                </p:cTn>
                              </p:par>
                              <p:par>
                                <p:cTn id="287" presetID="9" presetClass="exit" presetSubtype="0" fill="hold" grpId="1" nodeType="withEffect">
                                  <p:stCondLst>
                                    <p:cond delay="0"/>
                                  </p:stCondLst>
                                  <p:childTnLst>
                                    <p:animEffect transition="out" filter="dissolve">
                                      <p:cBhvr>
                                        <p:cTn id="288" dur="500"/>
                                        <p:tgtEl>
                                          <p:spTgt spid="4374"/>
                                        </p:tgtEl>
                                      </p:cBhvr>
                                    </p:animEffect>
                                    <p:set>
                                      <p:cBhvr>
                                        <p:cTn id="289" dur="1" fill="hold">
                                          <p:stCondLst>
                                            <p:cond delay="499"/>
                                          </p:stCondLst>
                                        </p:cTn>
                                        <p:tgtEl>
                                          <p:spTgt spid="4374"/>
                                        </p:tgtEl>
                                        <p:attrNameLst>
                                          <p:attrName>style.visibility</p:attrName>
                                        </p:attrNameLst>
                                      </p:cBhvr>
                                      <p:to>
                                        <p:strVal val="hidden"/>
                                      </p:to>
                                    </p:set>
                                  </p:childTnLst>
                                </p:cTn>
                              </p:par>
                            </p:childTnLst>
                          </p:cTn>
                        </p:par>
                        <p:par>
                          <p:cTn id="290" fill="hold" nodeType="afterGroup">
                            <p:stCondLst>
                              <p:cond delay="2500"/>
                            </p:stCondLst>
                            <p:childTnLst>
                              <p:par>
                                <p:cTn id="291" presetID="16" presetClass="entr" presetSubtype="42" fill="hold" grpId="0" nodeType="afterEffect">
                                  <p:stCondLst>
                                    <p:cond delay="0"/>
                                  </p:stCondLst>
                                  <p:childTnLst>
                                    <p:set>
                                      <p:cBhvr>
                                        <p:cTn id="292" dur="1" fill="hold">
                                          <p:stCondLst>
                                            <p:cond delay="0"/>
                                          </p:stCondLst>
                                        </p:cTn>
                                        <p:tgtEl>
                                          <p:spTgt spid="4424"/>
                                        </p:tgtEl>
                                        <p:attrNameLst>
                                          <p:attrName>style.visibility</p:attrName>
                                        </p:attrNameLst>
                                      </p:cBhvr>
                                      <p:to>
                                        <p:strVal val="visible"/>
                                      </p:to>
                                    </p:set>
                                    <p:animEffect transition="in" filter="barn(outHorizontal)">
                                      <p:cBhvr>
                                        <p:cTn id="293" dur="2000"/>
                                        <p:tgtEl>
                                          <p:spTgt spid="4424"/>
                                        </p:tgtEl>
                                      </p:cBhvr>
                                    </p:animEffect>
                                  </p:childTnLst>
                                </p:cTn>
                              </p:par>
                              <p:par>
                                <p:cTn id="294" presetID="22" presetClass="entr" presetSubtype="1" fill="hold" grpId="0" nodeType="withEffect">
                                  <p:stCondLst>
                                    <p:cond delay="0"/>
                                  </p:stCondLst>
                                  <p:childTnLst>
                                    <p:set>
                                      <p:cBhvr>
                                        <p:cTn id="295" dur="1" fill="hold">
                                          <p:stCondLst>
                                            <p:cond delay="0"/>
                                          </p:stCondLst>
                                        </p:cTn>
                                        <p:tgtEl>
                                          <p:spTgt spid="4426"/>
                                        </p:tgtEl>
                                        <p:attrNameLst>
                                          <p:attrName>style.visibility</p:attrName>
                                        </p:attrNameLst>
                                      </p:cBhvr>
                                      <p:to>
                                        <p:strVal val="visible"/>
                                      </p:to>
                                    </p:set>
                                    <p:animEffect transition="in" filter="wipe(up)">
                                      <p:cBhvr>
                                        <p:cTn id="296" dur="3000"/>
                                        <p:tgtEl>
                                          <p:spTgt spid="4426"/>
                                        </p:tgtEl>
                                      </p:cBhvr>
                                    </p:animEffect>
                                  </p:childTnLst>
                                </p:cTn>
                              </p:par>
                              <p:par>
                                <p:cTn id="297" presetID="9" presetClass="exit" presetSubtype="0" fill="hold" grpId="1" nodeType="withEffect">
                                  <p:stCondLst>
                                    <p:cond delay="0"/>
                                  </p:stCondLst>
                                  <p:childTnLst>
                                    <p:animEffect transition="out" filter="dissolve">
                                      <p:cBhvr>
                                        <p:cTn id="298" dur="1000"/>
                                        <p:tgtEl>
                                          <p:spTgt spid="4423"/>
                                        </p:tgtEl>
                                      </p:cBhvr>
                                    </p:animEffect>
                                    <p:set>
                                      <p:cBhvr>
                                        <p:cTn id="299" dur="1" fill="hold">
                                          <p:stCondLst>
                                            <p:cond delay="999"/>
                                          </p:stCondLst>
                                        </p:cTn>
                                        <p:tgtEl>
                                          <p:spTgt spid="4423"/>
                                        </p:tgtEl>
                                        <p:attrNameLst>
                                          <p:attrName>style.visibility</p:attrName>
                                        </p:attrNameLst>
                                      </p:cBhvr>
                                      <p:to>
                                        <p:strVal val="hidden"/>
                                      </p:to>
                                    </p:set>
                                  </p:childTnLst>
                                </p:cTn>
                              </p:par>
                              <p:par>
                                <p:cTn id="300" presetID="9" presetClass="exit" presetSubtype="0" fill="hold" grpId="1" nodeType="withEffect">
                                  <p:stCondLst>
                                    <p:cond delay="0"/>
                                  </p:stCondLst>
                                  <p:childTnLst>
                                    <p:animEffect transition="out" filter="dissolve">
                                      <p:cBhvr>
                                        <p:cTn id="301" dur="1000"/>
                                        <p:tgtEl>
                                          <p:spTgt spid="4422"/>
                                        </p:tgtEl>
                                      </p:cBhvr>
                                    </p:animEffect>
                                    <p:set>
                                      <p:cBhvr>
                                        <p:cTn id="302" dur="1" fill="hold">
                                          <p:stCondLst>
                                            <p:cond delay="999"/>
                                          </p:stCondLst>
                                        </p:cTn>
                                        <p:tgtEl>
                                          <p:spTgt spid="4422"/>
                                        </p:tgtEl>
                                        <p:attrNameLst>
                                          <p:attrName>style.visibility</p:attrName>
                                        </p:attrNameLst>
                                      </p:cBhvr>
                                      <p:to>
                                        <p:strVal val="hidden"/>
                                      </p:to>
                                    </p:set>
                                  </p:childTnLst>
                                </p:cTn>
                              </p:par>
                              <p:par>
                                <p:cTn id="303" presetID="9" presetClass="exit" presetSubtype="0" fill="hold" grpId="1" nodeType="withEffect">
                                  <p:stCondLst>
                                    <p:cond delay="0"/>
                                  </p:stCondLst>
                                  <p:childTnLst>
                                    <p:animEffect transition="out" filter="dissolve">
                                      <p:cBhvr>
                                        <p:cTn id="304" dur="1000"/>
                                        <p:tgtEl>
                                          <p:spTgt spid="4421"/>
                                        </p:tgtEl>
                                      </p:cBhvr>
                                    </p:animEffect>
                                    <p:set>
                                      <p:cBhvr>
                                        <p:cTn id="305" dur="1" fill="hold">
                                          <p:stCondLst>
                                            <p:cond delay="999"/>
                                          </p:stCondLst>
                                        </p:cTn>
                                        <p:tgtEl>
                                          <p:spTgt spid="4421"/>
                                        </p:tgtEl>
                                        <p:attrNameLst>
                                          <p:attrName>style.visibility</p:attrName>
                                        </p:attrNameLst>
                                      </p:cBhvr>
                                      <p:to>
                                        <p:strVal val="hidden"/>
                                      </p:to>
                                    </p:set>
                                  </p:childTnLst>
                                </p:cTn>
                              </p:par>
                            </p:childTnLst>
                          </p:cTn>
                        </p:par>
                      </p:childTnLst>
                    </p:cTn>
                  </p:par>
                  <p:par>
                    <p:cTn id="306" fill="hold" nodeType="clickPar">
                      <p:stCondLst>
                        <p:cond delay="indefinite"/>
                      </p:stCondLst>
                      <p:childTnLst>
                        <p:par>
                          <p:cTn id="307" fill="hold" nodeType="withGroup">
                            <p:stCondLst>
                              <p:cond delay="0"/>
                            </p:stCondLst>
                            <p:childTnLst>
                              <p:par>
                                <p:cTn id="308" presetID="22" presetClass="entr" presetSubtype="4" fill="hold" grpId="0" nodeType="clickEffect">
                                  <p:stCondLst>
                                    <p:cond delay="0"/>
                                  </p:stCondLst>
                                  <p:childTnLst>
                                    <p:set>
                                      <p:cBhvr>
                                        <p:cTn id="309" dur="1" fill="hold">
                                          <p:stCondLst>
                                            <p:cond delay="0"/>
                                          </p:stCondLst>
                                        </p:cTn>
                                        <p:tgtEl>
                                          <p:spTgt spid="4434"/>
                                        </p:tgtEl>
                                        <p:attrNameLst>
                                          <p:attrName>style.visibility</p:attrName>
                                        </p:attrNameLst>
                                      </p:cBhvr>
                                      <p:to>
                                        <p:strVal val="visible"/>
                                      </p:to>
                                    </p:set>
                                    <p:animEffect transition="in" filter="wipe(down)">
                                      <p:cBhvr>
                                        <p:cTn id="310" dur="2000"/>
                                        <p:tgtEl>
                                          <p:spTgt spid="4434"/>
                                        </p:tgtEl>
                                      </p:cBhvr>
                                    </p:animEffect>
                                  </p:childTnLst>
                                </p:cTn>
                              </p:par>
                              <p:par>
                                <p:cTn id="311" presetID="22" presetClass="entr" presetSubtype="8" fill="hold" grpId="0" nodeType="withEffect">
                                  <p:stCondLst>
                                    <p:cond delay="0"/>
                                  </p:stCondLst>
                                  <p:childTnLst>
                                    <p:set>
                                      <p:cBhvr>
                                        <p:cTn id="312" dur="1" fill="hold">
                                          <p:stCondLst>
                                            <p:cond delay="0"/>
                                          </p:stCondLst>
                                        </p:cTn>
                                        <p:tgtEl>
                                          <p:spTgt spid="4435"/>
                                        </p:tgtEl>
                                        <p:attrNameLst>
                                          <p:attrName>style.visibility</p:attrName>
                                        </p:attrNameLst>
                                      </p:cBhvr>
                                      <p:to>
                                        <p:strVal val="visible"/>
                                      </p:to>
                                    </p:set>
                                    <p:animEffect transition="in" filter="wipe(left)">
                                      <p:cBhvr>
                                        <p:cTn id="313" dur="2000"/>
                                        <p:tgtEl>
                                          <p:spTgt spid="4435"/>
                                        </p:tgtEl>
                                      </p:cBhvr>
                                    </p:animEffect>
                                  </p:childTnLst>
                                </p:cTn>
                              </p:par>
                              <p:par>
                                <p:cTn id="314" presetID="22" presetClass="entr" presetSubtype="2" fill="hold" grpId="0" nodeType="withEffect">
                                  <p:stCondLst>
                                    <p:cond delay="0"/>
                                  </p:stCondLst>
                                  <p:childTnLst>
                                    <p:set>
                                      <p:cBhvr>
                                        <p:cTn id="315" dur="1" fill="hold">
                                          <p:stCondLst>
                                            <p:cond delay="0"/>
                                          </p:stCondLst>
                                        </p:cTn>
                                        <p:tgtEl>
                                          <p:spTgt spid="4436"/>
                                        </p:tgtEl>
                                        <p:attrNameLst>
                                          <p:attrName>style.visibility</p:attrName>
                                        </p:attrNameLst>
                                      </p:cBhvr>
                                      <p:to>
                                        <p:strVal val="visible"/>
                                      </p:to>
                                    </p:set>
                                    <p:animEffect transition="in" filter="wipe(right)">
                                      <p:cBhvr>
                                        <p:cTn id="316" dur="2000"/>
                                        <p:tgtEl>
                                          <p:spTgt spid="4436"/>
                                        </p:tgtEl>
                                      </p:cBhvr>
                                    </p:animEffect>
                                  </p:childTnLst>
                                </p:cTn>
                              </p:par>
                              <p:par>
                                <p:cTn id="317" presetID="9" presetClass="exit" presetSubtype="0" fill="hold" grpId="1" nodeType="withEffect">
                                  <p:stCondLst>
                                    <p:cond delay="0"/>
                                  </p:stCondLst>
                                  <p:childTnLst>
                                    <p:animEffect transition="out" filter="dissolve">
                                      <p:cBhvr>
                                        <p:cTn id="318" dur="500"/>
                                        <p:tgtEl>
                                          <p:spTgt spid="4412"/>
                                        </p:tgtEl>
                                      </p:cBhvr>
                                    </p:animEffect>
                                    <p:set>
                                      <p:cBhvr>
                                        <p:cTn id="319" dur="1" fill="hold">
                                          <p:stCondLst>
                                            <p:cond delay="499"/>
                                          </p:stCondLst>
                                        </p:cTn>
                                        <p:tgtEl>
                                          <p:spTgt spid="4412"/>
                                        </p:tgtEl>
                                        <p:attrNameLst>
                                          <p:attrName>style.visibility</p:attrName>
                                        </p:attrNameLst>
                                      </p:cBhvr>
                                      <p:to>
                                        <p:strVal val="hidden"/>
                                      </p:to>
                                    </p:set>
                                  </p:childTnLst>
                                </p:cTn>
                              </p:par>
                              <p:par>
                                <p:cTn id="320" presetID="9" presetClass="exit" presetSubtype="0" fill="hold" grpId="1" nodeType="withEffect">
                                  <p:stCondLst>
                                    <p:cond delay="0"/>
                                  </p:stCondLst>
                                  <p:childTnLst>
                                    <p:animEffect transition="out" filter="dissolve">
                                      <p:cBhvr>
                                        <p:cTn id="321" dur="500"/>
                                        <p:tgtEl>
                                          <p:spTgt spid="4413"/>
                                        </p:tgtEl>
                                      </p:cBhvr>
                                    </p:animEffect>
                                    <p:set>
                                      <p:cBhvr>
                                        <p:cTn id="322" dur="1" fill="hold">
                                          <p:stCondLst>
                                            <p:cond delay="499"/>
                                          </p:stCondLst>
                                        </p:cTn>
                                        <p:tgtEl>
                                          <p:spTgt spid="4413"/>
                                        </p:tgtEl>
                                        <p:attrNameLst>
                                          <p:attrName>style.visibility</p:attrName>
                                        </p:attrNameLst>
                                      </p:cBhvr>
                                      <p:to>
                                        <p:strVal val="hidden"/>
                                      </p:to>
                                    </p:set>
                                  </p:childTnLst>
                                </p:cTn>
                              </p:par>
                              <p:par>
                                <p:cTn id="323" presetID="9" presetClass="exit" presetSubtype="0" fill="hold" grpId="1" nodeType="withEffect">
                                  <p:stCondLst>
                                    <p:cond delay="0"/>
                                  </p:stCondLst>
                                  <p:childTnLst>
                                    <p:animEffect transition="out" filter="dissolve">
                                      <p:cBhvr>
                                        <p:cTn id="324" dur="500"/>
                                        <p:tgtEl>
                                          <p:spTgt spid="4414"/>
                                        </p:tgtEl>
                                      </p:cBhvr>
                                    </p:animEffect>
                                    <p:set>
                                      <p:cBhvr>
                                        <p:cTn id="325" dur="1" fill="hold">
                                          <p:stCondLst>
                                            <p:cond delay="499"/>
                                          </p:stCondLst>
                                        </p:cTn>
                                        <p:tgtEl>
                                          <p:spTgt spid="4414"/>
                                        </p:tgtEl>
                                        <p:attrNameLst>
                                          <p:attrName>style.visibility</p:attrName>
                                        </p:attrNameLst>
                                      </p:cBhvr>
                                      <p:to>
                                        <p:strVal val="hidden"/>
                                      </p:to>
                                    </p:set>
                                  </p:childTnLst>
                                </p:cTn>
                              </p:par>
                            </p:childTnLst>
                          </p:cTn>
                        </p:par>
                      </p:childTnLst>
                    </p:cTn>
                  </p:par>
                  <p:par>
                    <p:cTn id="326" fill="hold" nodeType="clickPar">
                      <p:stCondLst>
                        <p:cond delay="indefinite"/>
                      </p:stCondLst>
                      <p:childTnLst>
                        <p:par>
                          <p:cTn id="327" fill="hold" nodeType="withGroup">
                            <p:stCondLst>
                              <p:cond delay="0"/>
                            </p:stCondLst>
                            <p:childTnLst>
                              <p:par>
                                <p:cTn id="328" presetID="22" presetClass="entr" presetSubtype="2" fill="hold" grpId="0" nodeType="clickEffect">
                                  <p:stCondLst>
                                    <p:cond delay="0"/>
                                  </p:stCondLst>
                                  <p:childTnLst>
                                    <p:set>
                                      <p:cBhvr>
                                        <p:cTn id="329" dur="1" fill="hold">
                                          <p:stCondLst>
                                            <p:cond delay="0"/>
                                          </p:stCondLst>
                                        </p:cTn>
                                        <p:tgtEl>
                                          <p:spTgt spid="4428"/>
                                        </p:tgtEl>
                                        <p:attrNameLst>
                                          <p:attrName>style.visibility</p:attrName>
                                        </p:attrNameLst>
                                      </p:cBhvr>
                                      <p:to>
                                        <p:strVal val="visible"/>
                                      </p:to>
                                    </p:set>
                                    <p:animEffect transition="in" filter="wipe(right)">
                                      <p:cBhvr>
                                        <p:cTn id="330" dur="2000"/>
                                        <p:tgtEl>
                                          <p:spTgt spid="4428"/>
                                        </p:tgtEl>
                                      </p:cBhvr>
                                    </p:animEffect>
                                  </p:childTnLst>
                                </p:cTn>
                              </p:par>
                            </p:childTnLst>
                          </p:cTn>
                        </p:par>
                        <p:par>
                          <p:cTn id="331" fill="hold" nodeType="afterGroup">
                            <p:stCondLst>
                              <p:cond delay="2000"/>
                            </p:stCondLst>
                            <p:childTnLst>
                              <p:par>
                                <p:cTn id="332" presetID="22" presetClass="entr" presetSubtype="1" fill="hold" grpId="0" nodeType="afterEffect">
                                  <p:stCondLst>
                                    <p:cond delay="0"/>
                                  </p:stCondLst>
                                  <p:childTnLst>
                                    <p:set>
                                      <p:cBhvr>
                                        <p:cTn id="333" dur="1" fill="hold">
                                          <p:stCondLst>
                                            <p:cond delay="0"/>
                                          </p:stCondLst>
                                        </p:cTn>
                                        <p:tgtEl>
                                          <p:spTgt spid="4430"/>
                                        </p:tgtEl>
                                        <p:attrNameLst>
                                          <p:attrName>style.visibility</p:attrName>
                                        </p:attrNameLst>
                                      </p:cBhvr>
                                      <p:to>
                                        <p:strVal val="visible"/>
                                      </p:to>
                                    </p:set>
                                    <p:animEffect transition="in" filter="wipe(up)">
                                      <p:cBhvr>
                                        <p:cTn id="334" dur="2000"/>
                                        <p:tgtEl>
                                          <p:spTgt spid="4430"/>
                                        </p:tgtEl>
                                      </p:cBhvr>
                                    </p:animEffect>
                                  </p:childTnLst>
                                </p:cTn>
                              </p:par>
                            </p:childTnLst>
                          </p:cTn>
                        </p:par>
                        <p:par>
                          <p:cTn id="335" fill="hold" nodeType="afterGroup">
                            <p:stCondLst>
                              <p:cond delay="4000"/>
                            </p:stCondLst>
                            <p:childTnLst>
                              <p:par>
                                <p:cTn id="336" presetID="22" presetClass="entr" presetSubtype="1" fill="hold" grpId="0" nodeType="afterEffect">
                                  <p:stCondLst>
                                    <p:cond delay="0"/>
                                  </p:stCondLst>
                                  <p:childTnLst>
                                    <p:set>
                                      <p:cBhvr>
                                        <p:cTn id="337" dur="1" fill="hold">
                                          <p:stCondLst>
                                            <p:cond delay="0"/>
                                          </p:stCondLst>
                                        </p:cTn>
                                        <p:tgtEl>
                                          <p:spTgt spid="4431"/>
                                        </p:tgtEl>
                                        <p:attrNameLst>
                                          <p:attrName>style.visibility</p:attrName>
                                        </p:attrNameLst>
                                      </p:cBhvr>
                                      <p:to>
                                        <p:strVal val="visible"/>
                                      </p:to>
                                    </p:set>
                                    <p:animEffect transition="in" filter="wipe(up)">
                                      <p:cBhvr>
                                        <p:cTn id="338" dur="2000"/>
                                        <p:tgtEl>
                                          <p:spTgt spid="4431"/>
                                        </p:tgtEl>
                                      </p:cBhvr>
                                    </p:animEffect>
                                  </p:childTnLst>
                                </p:cTn>
                              </p:par>
                              <p:par>
                                <p:cTn id="339" presetID="22" presetClass="entr" presetSubtype="8" fill="hold" grpId="0" nodeType="withEffect">
                                  <p:stCondLst>
                                    <p:cond delay="0"/>
                                  </p:stCondLst>
                                  <p:childTnLst>
                                    <p:set>
                                      <p:cBhvr>
                                        <p:cTn id="340" dur="1" fill="hold">
                                          <p:stCondLst>
                                            <p:cond delay="0"/>
                                          </p:stCondLst>
                                        </p:cTn>
                                        <p:tgtEl>
                                          <p:spTgt spid="4433"/>
                                        </p:tgtEl>
                                        <p:attrNameLst>
                                          <p:attrName>style.visibility</p:attrName>
                                        </p:attrNameLst>
                                      </p:cBhvr>
                                      <p:to>
                                        <p:strVal val="visible"/>
                                      </p:to>
                                    </p:set>
                                    <p:animEffect transition="in" filter="wipe(left)">
                                      <p:cBhvr>
                                        <p:cTn id="341" dur="2000"/>
                                        <p:tgtEl>
                                          <p:spTgt spid="4433"/>
                                        </p:tgtEl>
                                      </p:cBhvr>
                                    </p:animEffect>
                                  </p:childTnLst>
                                </p:cTn>
                              </p:par>
                              <p:par>
                                <p:cTn id="342" presetID="22" presetClass="entr" presetSubtype="8" fill="hold" grpId="0" nodeType="withEffect">
                                  <p:stCondLst>
                                    <p:cond delay="0"/>
                                  </p:stCondLst>
                                  <p:childTnLst>
                                    <p:set>
                                      <p:cBhvr>
                                        <p:cTn id="343" dur="1" fill="hold">
                                          <p:stCondLst>
                                            <p:cond delay="0"/>
                                          </p:stCondLst>
                                        </p:cTn>
                                        <p:tgtEl>
                                          <p:spTgt spid="4432"/>
                                        </p:tgtEl>
                                        <p:attrNameLst>
                                          <p:attrName>style.visibility</p:attrName>
                                        </p:attrNameLst>
                                      </p:cBhvr>
                                      <p:to>
                                        <p:strVal val="visible"/>
                                      </p:to>
                                    </p:set>
                                    <p:animEffect transition="in" filter="wipe(left)">
                                      <p:cBhvr>
                                        <p:cTn id="344" dur="2000"/>
                                        <p:tgtEl>
                                          <p:spTgt spid="44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4" grpId="0" animBg="1"/>
      <p:bldP spid="4435" grpId="0" animBg="1"/>
      <p:bldP spid="4436" grpId="0" animBg="1"/>
      <p:bldP spid="4426" grpId="0" animBg="1"/>
      <p:bldP spid="4374" grpId="0" animBg="1"/>
      <p:bldP spid="4374" grpId="1" animBg="1"/>
      <p:bldP spid="4375" grpId="0" animBg="1"/>
      <p:bldP spid="4375" grpId="1" animBg="1"/>
      <p:bldP spid="4376" grpId="0" animBg="1"/>
      <p:bldP spid="4376" grpId="1" animBg="1"/>
      <p:bldP spid="4377" grpId="0" animBg="1"/>
      <p:bldP spid="4377" grpId="1" animBg="1"/>
      <p:bldP spid="4378" grpId="0" animBg="1"/>
      <p:bldP spid="4379" grpId="0" animBg="1"/>
      <p:bldP spid="4380" grpId="0" animBg="1"/>
      <p:bldP spid="4383" grpId="0" animBg="1"/>
      <p:bldP spid="4383" grpId="1" animBg="1"/>
      <p:bldP spid="4383" grpId="2" animBg="1"/>
      <p:bldP spid="4383" grpId="3" animBg="1"/>
      <p:bldP spid="4383" grpId="4" animBg="1"/>
      <p:bldP spid="4389" grpId="0" animBg="1"/>
      <p:bldP spid="4389" grpId="1" animBg="1"/>
      <p:bldP spid="4390" grpId="0" animBg="1"/>
      <p:bldP spid="4391" grpId="0" animBg="1"/>
      <p:bldP spid="4391" grpId="1" animBg="1"/>
      <p:bldP spid="4392" grpId="0" animBg="1"/>
      <p:bldP spid="4392" grpId="1" animBg="1"/>
      <p:bldP spid="4393" grpId="0" animBg="1"/>
      <p:bldP spid="4393" grpId="1" animBg="1"/>
      <p:bldP spid="4394" grpId="0" animBg="1"/>
      <p:bldP spid="4395" grpId="0" animBg="1"/>
      <p:bldP spid="4396" grpId="0" animBg="1"/>
      <p:bldP spid="4396" grpId="1" animBg="1"/>
      <p:bldP spid="4398" grpId="0" animBg="1"/>
      <p:bldP spid="4399" grpId="0" animBg="1"/>
      <p:bldP spid="4400" grpId="0" animBg="1"/>
      <p:bldP spid="4401" grpId="0" animBg="1"/>
      <p:bldP spid="4402" grpId="0" animBg="1"/>
      <p:bldP spid="4404" grpId="0" animBg="1"/>
      <p:bldP spid="4404" grpId="1" animBg="1"/>
      <p:bldP spid="4405" grpId="0" animBg="1"/>
      <p:bldP spid="4405" grpId="1" animBg="1"/>
      <p:bldP spid="4406" grpId="0" animBg="1"/>
      <p:bldP spid="4406" grpId="1" animBg="1"/>
      <p:bldP spid="4407" grpId="0" animBg="1"/>
      <p:bldP spid="4407" grpId="1" animBg="1"/>
      <p:bldP spid="4408" grpId="0" animBg="1"/>
      <p:bldP spid="4408" grpId="1" animBg="1"/>
      <p:bldP spid="4409" grpId="0" animBg="1"/>
      <p:bldP spid="4409" grpId="1" animBg="1"/>
      <p:bldP spid="4410" grpId="0" animBg="1"/>
      <p:bldP spid="4410" grpId="1" animBg="1"/>
      <p:bldP spid="4412" grpId="0" animBg="1"/>
      <p:bldP spid="4412" grpId="1" animBg="1"/>
      <p:bldP spid="4413" grpId="0" animBg="1"/>
      <p:bldP spid="4413" grpId="1" animBg="1"/>
      <p:bldP spid="4414" grpId="0" animBg="1"/>
      <p:bldP spid="4414" grpId="1" animBg="1"/>
      <p:bldP spid="4415" grpId="0" animBg="1"/>
      <p:bldP spid="4415" grpId="1" animBg="1"/>
      <p:bldP spid="4382" grpId="0" animBg="1"/>
      <p:bldP spid="4382" grpId="1" animBg="1"/>
      <p:bldP spid="4385" grpId="0" animBg="1"/>
      <p:bldP spid="4385" grpId="1" animBg="1"/>
      <p:bldP spid="4386" grpId="0" animBg="1"/>
      <p:bldP spid="4386" grpId="1" animBg="1"/>
      <p:bldP spid="4387" grpId="0" animBg="1"/>
      <p:bldP spid="4387" grpId="1" animBg="1"/>
      <p:bldP spid="4397" grpId="0" animBg="1"/>
      <p:bldP spid="4397" grpId="1" animBg="1"/>
      <p:bldP spid="4416" grpId="0" animBg="1"/>
      <p:bldP spid="4416" grpId="1" animBg="1"/>
      <p:bldP spid="4417" grpId="0" animBg="1"/>
      <p:bldP spid="4417" grpId="1" animBg="1"/>
      <p:bldP spid="4418" grpId="0" animBg="1"/>
      <p:bldP spid="4418" grpId="1" animBg="1"/>
      <p:bldP spid="4419" grpId="0" animBg="1"/>
      <p:bldP spid="4419" grpId="1" animBg="1"/>
      <p:bldP spid="4420" grpId="0" animBg="1"/>
      <p:bldP spid="4420" grpId="1" animBg="1"/>
      <p:bldP spid="4421" grpId="0" animBg="1"/>
      <p:bldP spid="4421" grpId="1" animBg="1"/>
      <p:bldP spid="4422" grpId="0" animBg="1"/>
      <p:bldP spid="4422" grpId="1" animBg="1"/>
      <p:bldP spid="4423" grpId="0" animBg="1"/>
      <p:bldP spid="4423" grpId="1" animBg="1"/>
      <p:bldP spid="4424" grpId="0" animBg="1"/>
      <p:bldP spid="4428" grpId="0" animBg="1"/>
      <p:bldP spid="4430" grpId="0" animBg="1"/>
      <p:bldP spid="4431" grpId="0" animBg="1"/>
      <p:bldP spid="4432" grpId="0" animBg="1"/>
      <p:bldP spid="4433" grpId="0" animBg="1"/>
      <p:bldP spid="4454" grpId="0" animBg="1"/>
      <p:bldP spid="4455" grpId="0" animBg="1"/>
      <p:bldP spid="4455" grpId="1" animBg="1"/>
      <p:bldP spid="4388" grpId="0" animBg="1"/>
      <p:bldP spid="438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1" name="Freeform 25"/>
          <p:cNvSpPr>
            <a:spLocks/>
          </p:cNvSpPr>
          <p:nvPr/>
        </p:nvSpPr>
        <p:spPr bwMode="auto">
          <a:xfrm>
            <a:off x="2252663" y="3486150"/>
            <a:ext cx="576262" cy="673100"/>
          </a:xfrm>
          <a:custGeom>
            <a:avLst/>
            <a:gdLst>
              <a:gd name="T0" fmla="*/ 35 w 363"/>
              <a:gd name="T1" fmla="*/ 0 h 424"/>
              <a:gd name="T2" fmla="*/ 5 w 363"/>
              <a:gd name="T3" fmla="*/ 48 h 424"/>
              <a:gd name="T4" fmla="*/ 63 w 363"/>
              <a:gd name="T5" fmla="*/ 64 h 424"/>
              <a:gd name="T6" fmla="*/ 55 w 363"/>
              <a:gd name="T7" fmla="*/ 236 h 424"/>
              <a:gd name="T8" fmla="*/ 23 w 363"/>
              <a:gd name="T9" fmla="*/ 318 h 424"/>
              <a:gd name="T10" fmla="*/ 31 w 363"/>
              <a:gd name="T11" fmla="*/ 360 h 424"/>
              <a:gd name="T12" fmla="*/ 19 w 363"/>
              <a:gd name="T13" fmla="*/ 420 h 424"/>
              <a:gd name="T14" fmla="*/ 75 w 363"/>
              <a:gd name="T15" fmla="*/ 386 h 424"/>
              <a:gd name="T16" fmla="*/ 203 w 363"/>
              <a:gd name="T17" fmla="*/ 336 h 424"/>
              <a:gd name="T18" fmla="*/ 259 w 363"/>
              <a:gd name="T19" fmla="*/ 302 h 424"/>
              <a:gd name="T20" fmla="*/ 259 w 363"/>
              <a:gd name="T21" fmla="*/ 276 h 424"/>
              <a:gd name="T22" fmla="*/ 345 w 363"/>
              <a:gd name="T23" fmla="*/ 200 h 424"/>
              <a:gd name="T24" fmla="*/ 355 w 363"/>
              <a:gd name="T25" fmla="*/ 102 h 424"/>
              <a:gd name="T26" fmla="*/ 295 w 363"/>
              <a:gd name="T27" fmla="*/ 132 h 424"/>
              <a:gd name="T28" fmla="*/ 267 w 363"/>
              <a:gd name="T29" fmla="*/ 80 h 424"/>
              <a:gd name="T30" fmla="*/ 203 w 363"/>
              <a:gd name="T31" fmla="*/ 104 h 424"/>
              <a:gd name="T32" fmla="*/ 155 w 363"/>
              <a:gd name="T33" fmla="*/ 52 h 424"/>
              <a:gd name="T34" fmla="*/ 125 w 363"/>
              <a:gd name="T35" fmla="*/ 48 h 424"/>
              <a:gd name="T36" fmla="*/ 75 w 363"/>
              <a:gd name="T37" fmla="*/ 28 h 424"/>
              <a:gd name="T38" fmla="*/ 35 w 363"/>
              <a:gd name="T39"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3" h="424">
                <a:moveTo>
                  <a:pt x="35" y="0"/>
                </a:moveTo>
                <a:cubicBezTo>
                  <a:pt x="23" y="5"/>
                  <a:pt x="0" y="37"/>
                  <a:pt x="5" y="48"/>
                </a:cubicBezTo>
                <a:cubicBezTo>
                  <a:pt x="10" y="59"/>
                  <a:pt x="55" y="33"/>
                  <a:pt x="63" y="64"/>
                </a:cubicBezTo>
                <a:cubicBezTo>
                  <a:pt x="71" y="95"/>
                  <a:pt x="62" y="194"/>
                  <a:pt x="55" y="236"/>
                </a:cubicBezTo>
                <a:cubicBezTo>
                  <a:pt x="48" y="278"/>
                  <a:pt x="27" y="297"/>
                  <a:pt x="23" y="318"/>
                </a:cubicBezTo>
                <a:cubicBezTo>
                  <a:pt x="19" y="339"/>
                  <a:pt x="32" y="343"/>
                  <a:pt x="31" y="360"/>
                </a:cubicBezTo>
                <a:cubicBezTo>
                  <a:pt x="30" y="377"/>
                  <a:pt x="12" y="416"/>
                  <a:pt x="19" y="420"/>
                </a:cubicBezTo>
                <a:cubicBezTo>
                  <a:pt x="26" y="424"/>
                  <a:pt x="45" y="400"/>
                  <a:pt x="75" y="386"/>
                </a:cubicBezTo>
                <a:cubicBezTo>
                  <a:pt x="105" y="372"/>
                  <a:pt x="173" y="350"/>
                  <a:pt x="203" y="336"/>
                </a:cubicBezTo>
                <a:cubicBezTo>
                  <a:pt x="233" y="322"/>
                  <a:pt x="250" y="312"/>
                  <a:pt x="259" y="302"/>
                </a:cubicBezTo>
                <a:cubicBezTo>
                  <a:pt x="268" y="292"/>
                  <a:pt x="245" y="293"/>
                  <a:pt x="259" y="276"/>
                </a:cubicBezTo>
                <a:cubicBezTo>
                  <a:pt x="273" y="259"/>
                  <a:pt x="329" y="229"/>
                  <a:pt x="345" y="200"/>
                </a:cubicBezTo>
                <a:cubicBezTo>
                  <a:pt x="361" y="171"/>
                  <a:pt x="363" y="113"/>
                  <a:pt x="355" y="102"/>
                </a:cubicBezTo>
                <a:cubicBezTo>
                  <a:pt x="347" y="91"/>
                  <a:pt x="310" y="136"/>
                  <a:pt x="295" y="132"/>
                </a:cubicBezTo>
                <a:cubicBezTo>
                  <a:pt x="280" y="128"/>
                  <a:pt x="282" y="85"/>
                  <a:pt x="267" y="80"/>
                </a:cubicBezTo>
                <a:cubicBezTo>
                  <a:pt x="252" y="75"/>
                  <a:pt x="222" y="109"/>
                  <a:pt x="203" y="104"/>
                </a:cubicBezTo>
                <a:cubicBezTo>
                  <a:pt x="184" y="99"/>
                  <a:pt x="168" y="61"/>
                  <a:pt x="155" y="52"/>
                </a:cubicBezTo>
                <a:cubicBezTo>
                  <a:pt x="142" y="43"/>
                  <a:pt x="138" y="52"/>
                  <a:pt x="125" y="48"/>
                </a:cubicBezTo>
                <a:cubicBezTo>
                  <a:pt x="112" y="44"/>
                  <a:pt x="90" y="36"/>
                  <a:pt x="75" y="28"/>
                </a:cubicBezTo>
                <a:cubicBezTo>
                  <a:pt x="60" y="20"/>
                  <a:pt x="43" y="6"/>
                  <a:pt x="35" y="0"/>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2" name="Freeform 26"/>
          <p:cNvSpPr>
            <a:spLocks/>
          </p:cNvSpPr>
          <p:nvPr/>
        </p:nvSpPr>
        <p:spPr bwMode="auto">
          <a:xfrm>
            <a:off x="2462213" y="3879850"/>
            <a:ext cx="574675" cy="931863"/>
          </a:xfrm>
          <a:custGeom>
            <a:avLst/>
            <a:gdLst>
              <a:gd name="T0" fmla="*/ 37 w 362"/>
              <a:gd name="T1" fmla="*/ 306 h 587"/>
              <a:gd name="T2" fmla="*/ 89 w 362"/>
              <a:gd name="T3" fmla="*/ 304 h 587"/>
              <a:gd name="T4" fmla="*/ 151 w 362"/>
              <a:gd name="T5" fmla="*/ 274 h 587"/>
              <a:gd name="T6" fmla="*/ 143 w 362"/>
              <a:gd name="T7" fmla="*/ 226 h 587"/>
              <a:gd name="T8" fmla="*/ 153 w 362"/>
              <a:gd name="T9" fmla="*/ 188 h 587"/>
              <a:gd name="T10" fmla="*/ 135 w 362"/>
              <a:gd name="T11" fmla="*/ 144 h 587"/>
              <a:gd name="T12" fmla="*/ 163 w 362"/>
              <a:gd name="T13" fmla="*/ 130 h 587"/>
              <a:gd name="T14" fmla="*/ 183 w 362"/>
              <a:gd name="T15" fmla="*/ 82 h 587"/>
              <a:gd name="T16" fmla="*/ 175 w 362"/>
              <a:gd name="T17" fmla="*/ 62 h 587"/>
              <a:gd name="T18" fmla="*/ 205 w 362"/>
              <a:gd name="T19" fmla="*/ 26 h 587"/>
              <a:gd name="T20" fmla="*/ 251 w 362"/>
              <a:gd name="T21" fmla="*/ 6 h 587"/>
              <a:gd name="T22" fmla="*/ 351 w 362"/>
              <a:gd name="T23" fmla="*/ 64 h 587"/>
              <a:gd name="T24" fmla="*/ 317 w 362"/>
              <a:gd name="T25" fmla="*/ 152 h 587"/>
              <a:gd name="T26" fmla="*/ 277 w 362"/>
              <a:gd name="T27" fmla="*/ 224 h 587"/>
              <a:gd name="T28" fmla="*/ 267 w 362"/>
              <a:gd name="T29" fmla="*/ 290 h 587"/>
              <a:gd name="T30" fmla="*/ 233 w 362"/>
              <a:gd name="T31" fmla="*/ 332 h 587"/>
              <a:gd name="T32" fmla="*/ 229 w 362"/>
              <a:gd name="T33" fmla="*/ 400 h 587"/>
              <a:gd name="T34" fmla="*/ 279 w 362"/>
              <a:gd name="T35" fmla="*/ 502 h 587"/>
              <a:gd name="T36" fmla="*/ 257 w 362"/>
              <a:gd name="T37" fmla="*/ 554 h 587"/>
              <a:gd name="T38" fmla="*/ 195 w 362"/>
              <a:gd name="T39" fmla="*/ 576 h 587"/>
              <a:gd name="T40" fmla="*/ 147 w 362"/>
              <a:gd name="T41" fmla="*/ 486 h 587"/>
              <a:gd name="T42" fmla="*/ 99 w 362"/>
              <a:gd name="T43" fmla="*/ 484 h 587"/>
              <a:gd name="T44" fmla="*/ 13 w 362"/>
              <a:gd name="T45" fmla="*/ 380 h 587"/>
              <a:gd name="T46" fmla="*/ 21 w 362"/>
              <a:gd name="T47" fmla="*/ 362 h 587"/>
              <a:gd name="T48" fmla="*/ 37 w 362"/>
              <a:gd name="T49" fmla="*/ 306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2" h="587">
                <a:moveTo>
                  <a:pt x="37" y="306"/>
                </a:moveTo>
                <a:lnTo>
                  <a:pt x="89" y="304"/>
                </a:lnTo>
                <a:lnTo>
                  <a:pt x="151" y="274"/>
                </a:lnTo>
                <a:lnTo>
                  <a:pt x="143" y="226"/>
                </a:lnTo>
                <a:lnTo>
                  <a:pt x="153" y="188"/>
                </a:lnTo>
                <a:lnTo>
                  <a:pt x="135" y="144"/>
                </a:lnTo>
                <a:cubicBezTo>
                  <a:pt x="137" y="134"/>
                  <a:pt x="155" y="140"/>
                  <a:pt x="163" y="130"/>
                </a:cubicBezTo>
                <a:cubicBezTo>
                  <a:pt x="171" y="120"/>
                  <a:pt x="181" y="93"/>
                  <a:pt x="183" y="82"/>
                </a:cubicBezTo>
                <a:cubicBezTo>
                  <a:pt x="185" y="71"/>
                  <a:pt x="171" y="71"/>
                  <a:pt x="175" y="62"/>
                </a:cubicBezTo>
                <a:cubicBezTo>
                  <a:pt x="179" y="53"/>
                  <a:pt x="192" y="35"/>
                  <a:pt x="205" y="26"/>
                </a:cubicBezTo>
                <a:cubicBezTo>
                  <a:pt x="218" y="17"/>
                  <a:pt x="227" y="0"/>
                  <a:pt x="251" y="6"/>
                </a:cubicBezTo>
                <a:cubicBezTo>
                  <a:pt x="275" y="12"/>
                  <a:pt x="340" y="40"/>
                  <a:pt x="351" y="64"/>
                </a:cubicBezTo>
                <a:cubicBezTo>
                  <a:pt x="362" y="88"/>
                  <a:pt x="329" y="125"/>
                  <a:pt x="317" y="152"/>
                </a:cubicBezTo>
                <a:cubicBezTo>
                  <a:pt x="305" y="179"/>
                  <a:pt x="285" y="201"/>
                  <a:pt x="277" y="224"/>
                </a:cubicBezTo>
                <a:cubicBezTo>
                  <a:pt x="269" y="247"/>
                  <a:pt x="274" y="272"/>
                  <a:pt x="267" y="290"/>
                </a:cubicBezTo>
                <a:cubicBezTo>
                  <a:pt x="260" y="308"/>
                  <a:pt x="239" y="314"/>
                  <a:pt x="233" y="332"/>
                </a:cubicBezTo>
                <a:cubicBezTo>
                  <a:pt x="227" y="350"/>
                  <a:pt x="221" y="372"/>
                  <a:pt x="229" y="400"/>
                </a:cubicBezTo>
                <a:cubicBezTo>
                  <a:pt x="237" y="428"/>
                  <a:pt x="274" y="476"/>
                  <a:pt x="279" y="502"/>
                </a:cubicBezTo>
                <a:cubicBezTo>
                  <a:pt x="284" y="528"/>
                  <a:pt x="271" y="542"/>
                  <a:pt x="257" y="554"/>
                </a:cubicBezTo>
                <a:cubicBezTo>
                  <a:pt x="243" y="566"/>
                  <a:pt x="213" y="587"/>
                  <a:pt x="195" y="576"/>
                </a:cubicBezTo>
                <a:cubicBezTo>
                  <a:pt x="177" y="565"/>
                  <a:pt x="163" y="501"/>
                  <a:pt x="147" y="486"/>
                </a:cubicBezTo>
                <a:cubicBezTo>
                  <a:pt x="131" y="471"/>
                  <a:pt x="121" y="502"/>
                  <a:pt x="99" y="484"/>
                </a:cubicBezTo>
                <a:cubicBezTo>
                  <a:pt x="77" y="466"/>
                  <a:pt x="26" y="400"/>
                  <a:pt x="13" y="380"/>
                </a:cubicBezTo>
                <a:cubicBezTo>
                  <a:pt x="0" y="360"/>
                  <a:pt x="17" y="374"/>
                  <a:pt x="21" y="362"/>
                </a:cubicBezTo>
                <a:cubicBezTo>
                  <a:pt x="25" y="350"/>
                  <a:pt x="34" y="318"/>
                  <a:pt x="37" y="306"/>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 name="Freeform 27"/>
          <p:cNvSpPr>
            <a:spLocks/>
          </p:cNvSpPr>
          <p:nvPr/>
        </p:nvSpPr>
        <p:spPr bwMode="auto">
          <a:xfrm>
            <a:off x="2903538" y="3733800"/>
            <a:ext cx="330200" cy="903288"/>
          </a:xfrm>
          <a:custGeom>
            <a:avLst/>
            <a:gdLst>
              <a:gd name="T0" fmla="*/ 203 w 208"/>
              <a:gd name="T1" fmla="*/ 14 h 569"/>
              <a:gd name="T2" fmla="*/ 165 w 208"/>
              <a:gd name="T3" fmla="*/ 76 h 569"/>
              <a:gd name="T4" fmla="*/ 163 w 208"/>
              <a:gd name="T5" fmla="*/ 146 h 569"/>
              <a:gd name="T6" fmla="*/ 101 w 208"/>
              <a:gd name="T7" fmla="*/ 258 h 569"/>
              <a:gd name="T8" fmla="*/ 29 w 208"/>
              <a:gd name="T9" fmla="*/ 390 h 569"/>
              <a:gd name="T10" fmla="*/ 3 w 208"/>
              <a:gd name="T11" fmla="*/ 548 h 569"/>
              <a:gd name="T12" fmla="*/ 49 w 208"/>
              <a:gd name="T13" fmla="*/ 518 h 569"/>
              <a:gd name="T14" fmla="*/ 87 w 208"/>
              <a:gd name="T15" fmla="*/ 416 h 569"/>
              <a:gd name="T16" fmla="*/ 131 w 208"/>
              <a:gd name="T17" fmla="*/ 326 h 569"/>
              <a:gd name="T18" fmla="*/ 169 w 208"/>
              <a:gd name="T19" fmla="*/ 308 h 569"/>
              <a:gd name="T20" fmla="*/ 199 w 208"/>
              <a:gd name="T21" fmla="*/ 268 h 569"/>
              <a:gd name="T22" fmla="*/ 197 w 208"/>
              <a:gd name="T23" fmla="*/ 162 h 569"/>
              <a:gd name="T24" fmla="*/ 203 w 208"/>
              <a:gd name="T25" fmla="*/ 14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8" h="569">
                <a:moveTo>
                  <a:pt x="203" y="14"/>
                </a:moveTo>
                <a:cubicBezTo>
                  <a:pt x="198" y="0"/>
                  <a:pt x="172" y="54"/>
                  <a:pt x="165" y="76"/>
                </a:cubicBezTo>
                <a:cubicBezTo>
                  <a:pt x="158" y="98"/>
                  <a:pt x="174" y="116"/>
                  <a:pt x="163" y="146"/>
                </a:cubicBezTo>
                <a:cubicBezTo>
                  <a:pt x="152" y="176"/>
                  <a:pt x="123" y="217"/>
                  <a:pt x="101" y="258"/>
                </a:cubicBezTo>
                <a:cubicBezTo>
                  <a:pt x="79" y="299"/>
                  <a:pt x="45" y="342"/>
                  <a:pt x="29" y="390"/>
                </a:cubicBezTo>
                <a:cubicBezTo>
                  <a:pt x="13" y="438"/>
                  <a:pt x="0" y="527"/>
                  <a:pt x="3" y="548"/>
                </a:cubicBezTo>
                <a:cubicBezTo>
                  <a:pt x="6" y="569"/>
                  <a:pt x="35" y="540"/>
                  <a:pt x="49" y="518"/>
                </a:cubicBezTo>
                <a:cubicBezTo>
                  <a:pt x="63" y="496"/>
                  <a:pt x="73" y="448"/>
                  <a:pt x="87" y="416"/>
                </a:cubicBezTo>
                <a:cubicBezTo>
                  <a:pt x="101" y="384"/>
                  <a:pt x="117" y="344"/>
                  <a:pt x="131" y="326"/>
                </a:cubicBezTo>
                <a:cubicBezTo>
                  <a:pt x="145" y="308"/>
                  <a:pt x="158" y="318"/>
                  <a:pt x="169" y="308"/>
                </a:cubicBezTo>
                <a:cubicBezTo>
                  <a:pt x="180" y="298"/>
                  <a:pt x="194" y="292"/>
                  <a:pt x="199" y="268"/>
                </a:cubicBezTo>
                <a:cubicBezTo>
                  <a:pt x="204" y="244"/>
                  <a:pt x="196" y="204"/>
                  <a:pt x="197" y="162"/>
                </a:cubicBezTo>
                <a:cubicBezTo>
                  <a:pt x="198" y="120"/>
                  <a:pt x="208" y="28"/>
                  <a:pt x="203" y="14"/>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 name="Freeform 35"/>
          <p:cNvSpPr>
            <a:spLocks/>
          </p:cNvSpPr>
          <p:nvPr/>
        </p:nvSpPr>
        <p:spPr bwMode="auto">
          <a:xfrm>
            <a:off x="1555750" y="2740025"/>
            <a:ext cx="554038" cy="617538"/>
          </a:xfrm>
          <a:custGeom>
            <a:avLst/>
            <a:gdLst>
              <a:gd name="T0" fmla="*/ 2 w 349"/>
              <a:gd name="T1" fmla="*/ 30 h 389"/>
              <a:gd name="T2" fmla="*/ 24 w 349"/>
              <a:gd name="T3" fmla="*/ 2 h 389"/>
              <a:gd name="T4" fmla="*/ 126 w 349"/>
              <a:gd name="T5" fmla="*/ 16 h 389"/>
              <a:gd name="T6" fmla="*/ 180 w 349"/>
              <a:gd name="T7" fmla="*/ 8 h 389"/>
              <a:gd name="T8" fmla="*/ 214 w 349"/>
              <a:gd name="T9" fmla="*/ 42 h 389"/>
              <a:gd name="T10" fmla="*/ 242 w 349"/>
              <a:gd name="T11" fmla="*/ 38 h 389"/>
              <a:gd name="T12" fmla="*/ 310 w 349"/>
              <a:gd name="T13" fmla="*/ 90 h 389"/>
              <a:gd name="T14" fmla="*/ 324 w 349"/>
              <a:gd name="T15" fmla="*/ 114 h 389"/>
              <a:gd name="T16" fmla="*/ 348 w 349"/>
              <a:gd name="T17" fmla="*/ 114 h 389"/>
              <a:gd name="T18" fmla="*/ 333 w 349"/>
              <a:gd name="T19" fmla="*/ 147 h 389"/>
              <a:gd name="T20" fmla="*/ 346 w 349"/>
              <a:gd name="T21" fmla="*/ 246 h 389"/>
              <a:gd name="T22" fmla="*/ 320 w 349"/>
              <a:gd name="T23" fmla="*/ 300 h 389"/>
              <a:gd name="T24" fmla="*/ 312 w 349"/>
              <a:gd name="T25" fmla="*/ 340 h 389"/>
              <a:gd name="T26" fmla="*/ 278 w 349"/>
              <a:gd name="T27" fmla="*/ 358 h 389"/>
              <a:gd name="T28" fmla="*/ 254 w 349"/>
              <a:gd name="T29" fmla="*/ 384 h 389"/>
              <a:gd name="T30" fmla="*/ 206 w 349"/>
              <a:gd name="T31" fmla="*/ 328 h 389"/>
              <a:gd name="T32" fmla="*/ 168 w 349"/>
              <a:gd name="T33" fmla="*/ 290 h 389"/>
              <a:gd name="T34" fmla="*/ 172 w 349"/>
              <a:gd name="T35" fmla="*/ 256 h 389"/>
              <a:gd name="T36" fmla="*/ 130 w 349"/>
              <a:gd name="T37" fmla="*/ 224 h 389"/>
              <a:gd name="T38" fmla="*/ 120 w 349"/>
              <a:gd name="T39" fmla="*/ 150 h 389"/>
              <a:gd name="T40" fmla="*/ 82 w 349"/>
              <a:gd name="T41" fmla="*/ 102 h 389"/>
              <a:gd name="T42" fmla="*/ 66 w 349"/>
              <a:gd name="T43" fmla="*/ 94 h 389"/>
              <a:gd name="T44" fmla="*/ 38 w 349"/>
              <a:gd name="T45" fmla="*/ 34 h 389"/>
              <a:gd name="T46" fmla="*/ 2 w 349"/>
              <a:gd name="T47" fmla="*/ 3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9" h="389">
                <a:moveTo>
                  <a:pt x="2" y="30"/>
                </a:moveTo>
                <a:cubicBezTo>
                  <a:pt x="0" y="20"/>
                  <a:pt x="3" y="4"/>
                  <a:pt x="24" y="2"/>
                </a:cubicBezTo>
                <a:cubicBezTo>
                  <a:pt x="45" y="0"/>
                  <a:pt x="100" y="15"/>
                  <a:pt x="126" y="16"/>
                </a:cubicBezTo>
                <a:cubicBezTo>
                  <a:pt x="152" y="17"/>
                  <a:pt x="165" y="4"/>
                  <a:pt x="180" y="8"/>
                </a:cubicBezTo>
                <a:cubicBezTo>
                  <a:pt x="195" y="12"/>
                  <a:pt x="204" y="37"/>
                  <a:pt x="214" y="42"/>
                </a:cubicBezTo>
                <a:cubicBezTo>
                  <a:pt x="224" y="47"/>
                  <a:pt x="226" y="30"/>
                  <a:pt x="242" y="38"/>
                </a:cubicBezTo>
                <a:cubicBezTo>
                  <a:pt x="258" y="46"/>
                  <a:pt x="297" y="78"/>
                  <a:pt x="310" y="90"/>
                </a:cubicBezTo>
                <a:cubicBezTo>
                  <a:pt x="323" y="102"/>
                  <a:pt x="318" y="110"/>
                  <a:pt x="324" y="114"/>
                </a:cubicBezTo>
                <a:cubicBezTo>
                  <a:pt x="330" y="118"/>
                  <a:pt x="347" y="109"/>
                  <a:pt x="348" y="114"/>
                </a:cubicBezTo>
                <a:cubicBezTo>
                  <a:pt x="349" y="119"/>
                  <a:pt x="333" y="125"/>
                  <a:pt x="333" y="147"/>
                </a:cubicBezTo>
                <a:cubicBezTo>
                  <a:pt x="333" y="169"/>
                  <a:pt x="348" y="221"/>
                  <a:pt x="346" y="246"/>
                </a:cubicBezTo>
                <a:cubicBezTo>
                  <a:pt x="344" y="271"/>
                  <a:pt x="326" y="284"/>
                  <a:pt x="320" y="300"/>
                </a:cubicBezTo>
                <a:cubicBezTo>
                  <a:pt x="314" y="316"/>
                  <a:pt x="319" y="330"/>
                  <a:pt x="312" y="340"/>
                </a:cubicBezTo>
                <a:cubicBezTo>
                  <a:pt x="305" y="350"/>
                  <a:pt x="288" y="351"/>
                  <a:pt x="278" y="358"/>
                </a:cubicBezTo>
                <a:cubicBezTo>
                  <a:pt x="268" y="365"/>
                  <a:pt x="266" y="389"/>
                  <a:pt x="254" y="384"/>
                </a:cubicBezTo>
                <a:cubicBezTo>
                  <a:pt x="242" y="379"/>
                  <a:pt x="220" y="344"/>
                  <a:pt x="206" y="328"/>
                </a:cubicBezTo>
                <a:cubicBezTo>
                  <a:pt x="192" y="312"/>
                  <a:pt x="174" y="302"/>
                  <a:pt x="168" y="290"/>
                </a:cubicBezTo>
                <a:cubicBezTo>
                  <a:pt x="162" y="278"/>
                  <a:pt x="178" y="267"/>
                  <a:pt x="172" y="256"/>
                </a:cubicBezTo>
                <a:cubicBezTo>
                  <a:pt x="166" y="245"/>
                  <a:pt x="139" y="242"/>
                  <a:pt x="130" y="224"/>
                </a:cubicBezTo>
                <a:cubicBezTo>
                  <a:pt x="121" y="206"/>
                  <a:pt x="128" y="170"/>
                  <a:pt x="120" y="150"/>
                </a:cubicBezTo>
                <a:cubicBezTo>
                  <a:pt x="112" y="130"/>
                  <a:pt x="91" y="111"/>
                  <a:pt x="82" y="102"/>
                </a:cubicBezTo>
                <a:cubicBezTo>
                  <a:pt x="73" y="93"/>
                  <a:pt x="73" y="105"/>
                  <a:pt x="66" y="94"/>
                </a:cubicBezTo>
                <a:cubicBezTo>
                  <a:pt x="59" y="83"/>
                  <a:pt x="49" y="45"/>
                  <a:pt x="38" y="34"/>
                </a:cubicBezTo>
                <a:cubicBezTo>
                  <a:pt x="27" y="23"/>
                  <a:pt x="9" y="31"/>
                  <a:pt x="2" y="30"/>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2" name="Freeform 36"/>
          <p:cNvSpPr>
            <a:spLocks/>
          </p:cNvSpPr>
          <p:nvPr/>
        </p:nvSpPr>
        <p:spPr bwMode="auto">
          <a:xfrm>
            <a:off x="3302000" y="3160713"/>
            <a:ext cx="665163" cy="684212"/>
          </a:xfrm>
          <a:custGeom>
            <a:avLst/>
            <a:gdLst>
              <a:gd name="T0" fmla="*/ 18 w 419"/>
              <a:gd name="T1" fmla="*/ 11 h 431"/>
              <a:gd name="T2" fmla="*/ 136 w 419"/>
              <a:gd name="T3" fmla="*/ 29 h 431"/>
              <a:gd name="T4" fmla="*/ 272 w 419"/>
              <a:gd name="T5" fmla="*/ 7 h 431"/>
              <a:gd name="T6" fmla="*/ 302 w 419"/>
              <a:gd name="T7" fmla="*/ 73 h 431"/>
              <a:gd name="T8" fmla="*/ 362 w 419"/>
              <a:gd name="T9" fmla="*/ 109 h 431"/>
              <a:gd name="T10" fmla="*/ 344 w 419"/>
              <a:gd name="T11" fmla="*/ 135 h 431"/>
              <a:gd name="T12" fmla="*/ 360 w 419"/>
              <a:gd name="T13" fmla="*/ 167 h 431"/>
              <a:gd name="T14" fmla="*/ 338 w 419"/>
              <a:gd name="T15" fmla="*/ 195 h 431"/>
              <a:gd name="T16" fmla="*/ 364 w 419"/>
              <a:gd name="T17" fmla="*/ 231 h 431"/>
              <a:gd name="T18" fmla="*/ 352 w 419"/>
              <a:gd name="T19" fmla="*/ 277 h 431"/>
              <a:gd name="T20" fmla="*/ 378 w 419"/>
              <a:gd name="T21" fmla="*/ 335 h 431"/>
              <a:gd name="T22" fmla="*/ 398 w 419"/>
              <a:gd name="T23" fmla="*/ 363 h 431"/>
              <a:gd name="T24" fmla="*/ 380 w 419"/>
              <a:gd name="T25" fmla="*/ 387 h 431"/>
              <a:gd name="T26" fmla="*/ 414 w 419"/>
              <a:gd name="T27" fmla="*/ 417 h 431"/>
              <a:gd name="T28" fmla="*/ 348 w 419"/>
              <a:gd name="T29" fmla="*/ 429 h 431"/>
              <a:gd name="T30" fmla="*/ 292 w 419"/>
              <a:gd name="T31" fmla="*/ 423 h 431"/>
              <a:gd name="T32" fmla="*/ 266 w 419"/>
              <a:gd name="T33" fmla="*/ 381 h 431"/>
              <a:gd name="T34" fmla="*/ 242 w 419"/>
              <a:gd name="T35" fmla="*/ 383 h 431"/>
              <a:gd name="T36" fmla="*/ 210 w 419"/>
              <a:gd name="T37" fmla="*/ 331 h 431"/>
              <a:gd name="T38" fmla="*/ 184 w 419"/>
              <a:gd name="T39" fmla="*/ 305 h 431"/>
              <a:gd name="T40" fmla="*/ 220 w 419"/>
              <a:gd name="T41" fmla="*/ 293 h 431"/>
              <a:gd name="T42" fmla="*/ 220 w 419"/>
              <a:gd name="T43" fmla="*/ 247 h 431"/>
              <a:gd name="T44" fmla="*/ 198 w 419"/>
              <a:gd name="T45" fmla="*/ 245 h 431"/>
              <a:gd name="T46" fmla="*/ 176 w 419"/>
              <a:gd name="T47" fmla="*/ 227 h 431"/>
              <a:gd name="T48" fmla="*/ 132 w 419"/>
              <a:gd name="T49" fmla="*/ 167 h 431"/>
              <a:gd name="T50" fmla="*/ 68 w 419"/>
              <a:gd name="T51" fmla="*/ 145 h 431"/>
              <a:gd name="T52" fmla="*/ 30 w 419"/>
              <a:gd name="T53" fmla="*/ 59 h 431"/>
              <a:gd name="T54" fmla="*/ 18 w 419"/>
              <a:gd name="T55" fmla="*/ 1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19" h="431">
                <a:moveTo>
                  <a:pt x="18" y="11"/>
                </a:moveTo>
                <a:cubicBezTo>
                  <a:pt x="36" y="6"/>
                  <a:pt x="94" y="30"/>
                  <a:pt x="136" y="29"/>
                </a:cubicBezTo>
                <a:cubicBezTo>
                  <a:pt x="178" y="28"/>
                  <a:pt x="244" y="0"/>
                  <a:pt x="272" y="7"/>
                </a:cubicBezTo>
                <a:cubicBezTo>
                  <a:pt x="300" y="14"/>
                  <a:pt x="287" y="56"/>
                  <a:pt x="302" y="73"/>
                </a:cubicBezTo>
                <a:cubicBezTo>
                  <a:pt x="317" y="90"/>
                  <a:pt x="355" y="99"/>
                  <a:pt x="362" y="109"/>
                </a:cubicBezTo>
                <a:cubicBezTo>
                  <a:pt x="369" y="119"/>
                  <a:pt x="344" y="125"/>
                  <a:pt x="344" y="135"/>
                </a:cubicBezTo>
                <a:cubicBezTo>
                  <a:pt x="344" y="145"/>
                  <a:pt x="361" y="157"/>
                  <a:pt x="360" y="167"/>
                </a:cubicBezTo>
                <a:cubicBezTo>
                  <a:pt x="359" y="177"/>
                  <a:pt x="337" y="184"/>
                  <a:pt x="338" y="195"/>
                </a:cubicBezTo>
                <a:cubicBezTo>
                  <a:pt x="339" y="206"/>
                  <a:pt x="362" y="217"/>
                  <a:pt x="364" y="231"/>
                </a:cubicBezTo>
                <a:cubicBezTo>
                  <a:pt x="366" y="245"/>
                  <a:pt x="350" y="260"/>
                  <a:pt x="352" y="277"/>
                </a:cubicBezTo>
                <a:cubicBezTo>
                  <a:pt x="354" y="294"/>
                  <a:pt x="370" y="321"/>
                  <a:pt x="378" y="335"/>
                </a:cubicBezTo>
                <a:cubicBezTo>
                  <a:pt x="386" y="349"/>
                  <a:pt x="398" y="354"/>
                  <a:pt x="398" y="363"/>
                </a:cubicBezTo>
                <a:cubicBezTo>
                  <a:pt x="398" y="372"/>
                  <a:pt x="377" y="378"/>
                  <a:pt x="380" y="387"/>
                </a:cubicBezTo>
                <a:cubicBezTo>
                  <a:pt x="383" y="396"/>
                  <a:pt x="419" y="410"/>
                  <a:pt x="414" y="417"/>
                </a:cubicBezTo>
                <a:cubicBezTo>
                  <a:pt x="409" y="424"/>
                  <a:pt x="368" y="428"/>
                  <a:pt x="348" y="429"/>
                </a:cubicBezTo>
                <a:cubicBezTo>
                  <a:pt x="328" y="430"/>
                  <a:pt x="306" y="431"/>
                  <a:pt x="292" y="423"/>
                </a:cubicBezTo>
                <a:cubicBezTo>
                  <a:pt x="278" y="415"/>
                  <a:pt x="274" y="388"/>
                  <a:pt x="266" y="381"/>
                </a:cubicBezTo>
                <a:cubicBezTo>
                  <a:pt x="258" y="374"/>
                  <a:pt x="251" y="391"/>
                  <a:pt x="242" y="383"/>
                </a:cubicBezTo>
                <a:cubicBezTo>
                  <a:pt x="233" y="375"/>
                  <a:pt x="220" y="344"/>
                  <a:pt x="210" y="331"/>
                </a:cubicBezTo>
                <a:cubicBezTo>
                  <a:pt x="200" y="318"/>
                  <a:pt x="182" y="311"/>
                  <a:pt x="184" y="305"/>
                </a:cubicBezTo>
                <a:cubicBezTo>
                  <a:pt x="186" y="299"/>
                  <a:pt x="214" y="302"/>
                  <a:pt x="220" y="293"/>
                </a:cubicBezTo>
                <a:cubicBezTo>
                  <a:pt x="226" y="284"/>
                  <a:pt x="224" y="255"/>
                  <a:pt x="220" y="247"/>
                </a:cubicBezTo>
                <a:cubicBezTo>
                  <a:pt x="216" y="239"/>
                  <a:pt x="205" y="248"/>
                  <a:pt x="198" y="245"/>
                </a:cubicBezTo>
                <a:cubicBezTo>
                  <a:pt x="191" y="242"/>
                  <a:pt x="187" y="240"/>
                  <a:pt x="176" y="227"/>
                </a:cubicBezTo>
                <a:cubicBezTo>
                  <a:pt x="165" y="214"/>
                  <a:pt x="150" y="181"/>
                  <a:pt x="132" y="167"/>
                </a:cubicBezTo>
                <a:cubicBezTo>
                  <a:pt x="114" y="153"/>
                  <a:pt x="85" y="163"/>
                  <a:pt x="68" y="145"/>
                </a:cubicBezTo>
                <a:cubicBezTo>
                  <a:pt x="51" y="127"/>
                  <a:pt x="38" y="81"/>
                  <a:pt x="30" y="59"/>
                </a:cubicBezTo>
                <a:cubicBezTo>
                  <a:pt x="22" y="37"/>
                  <a:pt x="0" y="21"/>
                  <a:pt x="18" y="11"/>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3" name="Freeform 37"/>
          <p:cNvSpPr>
            <a:spLocks/>
          </p:cNvSpPr>
          <p:nvPr/>
        </p:nvSpPr>
        <p:spPr bwMode="auto">
          <a:xfrm>
            <a:off x="2259013" y="4445000"/>
            <a:ext cx="2146300" cy="1941513"/>
          </a:xfrm>
          <a:custGeom>
            <a:avLst/>
            <a:gdLst>
              <a:gd name="T0" fmla="*/ 1045 w 1352"/>
              <a:gd name="T1" fmla="*/ 2 h 1223"/>
              <a:gd name="T2" fmla="*/ 1153 w 1352"/>
              <a:gd name="T3" fmla="*/ 78 h 1223"/>
              <a:gd name="T4" fmla="*/ 1225 w 1352"/>
              <a:gd name="T5" fmla="*/ 132 h 1223"/>
              <a:gd name="T6" fmla="*/ 1269 w 1352"/>
              <a:gd name="T7" fmla="*/ 262 h 1223"/>
              <a:gd name="T8" fmla="*/ 1277 w 1352"/>
              <a:gd name="T9" fmla="*/ 372 h 1223"/>
              <a:gd name="T10" fmla="*/ 1305 w 1352"/>
              <a:gd name="T11" fmla="*/ 446 h 1223"/>
              <a:gd name="T12" fmla="*/ 1279 w 1352"/>
              <a:gd name="T13" fmla="*/ 532 h 1223"/>
              <a:gd name="T14" fmla="*/ 1349 w 1352"/>
              <a:gd name="T15" fmla="*/ 646 h 1223"/>
              <a:gd name="T16" fmla="*/ 1347 w 1352"/>
              <a:gd name="T17" fmla="*/ 716 h 1223"/>
              <a:gd name="T18" fmla="*/ 1279 w 1352"/>
              <a:gd name="T19" fmla="*/ 798 h 1223"/>
              <a:gd name="T20" fmla="*/ 1235 w 1352"/>
              <a:gd name="T21" fmla="*/ 808 h 1223"/>
              <a:gd name="T22" fmla="*/ 1237 w 1352"/>
              <a:gd name="T23" fmla="*/ 970 h 1223"/>
              <a:gd name="T24" fmla="*/ 1201 w 1352"/>
              <a:gd name="T25" fmla="*/ 848 h 1223"/>
              <a:gd name="T26" fmla="*/ 1175 w 1352"/>
              <a:gd name="T27" fmla="*/ 790 h 1223"/>
              <a:gd name="T28" fmla="*/ 1129 w 1352"/>
              <a:gd name="T29" fmla="*/ 690 h 1223"/>
              <a:gd name="T30" fmla="*/ 1071 w 1352"/>
              <a:gd name="T31" fmla="*/ 766 h 1223"/>
              <a:gd name="T32" fmla="*/ 1057 w 1352"/>
              <a:gd name="T33" fmla="*/ 930 h 1223"/>
              <a:gd name="T34" fmla="*/ 1005 w 1352"/>
              <a:gd name="T35" fmla="*/ 1204 h 1223"/>
              <a:gd name="T36" fmla="*/ 947 w 1352"/>
              <a:gd name="T37" fmla="*/ 1130 h 1223"/>
              <a:gd name="T38" fmla="*/ 963 w 1352"/>
              <a:gd name="T39" fmla="*/ 1058 h 1223"/>
              <a:gd name="T40" fmla="*/ 907 w 1352"/>
              <a:gd name="T41" fmla="*/ 1118 h 1223"/>
              <a:gd name="T42" fmla="*/ 655 w 1352"/>
              <a:gd name="T43" fmla="*/ 1010 h 1223"/>
              <a:gd name="T44" fmla="*/ 615 w 1352"/>
              <a:gd name="T45" fmla="*/ 854 h 1223"/>
              <a:gd name="T46" fmla="*/ 621 w 1352"/>
              <a:gd name="T47" fmla="*/ 758 h 1223"/>
              <a:gd name="T48" fmla="*/ 651 w 1352"/>
              <a:gd name="T49" fmla="*/ 670 h 1223"/>
              <a:gd name="T50" fmla="*/ 557 w 1352"/>
              <a:gd name="T51" fmla="*/ 604 h 1223"/>
              <a:gd name="T52" fmla="*/ 473 w 1352"/>
              <a:gd name="T53" fmla="*/ 556 h 1223"/>
              <a:gd name="T54" fmla="*/ 461 w 1352"/>
              <a:gd name="T55" fmla="*/ 604 h 1223"/>
              <a:gd name="T56" fmla="*/ 447 w 1352"/>
              <a:gd name="T57" fmla="*/ 670 h 1223"/>
              <a:gd name="T58" fmla="*/ 397 w 1352"/>
              <a:gd name="T59" fmla="*/ 654 h 1223"/>
              <a:gd name="T60" fmla="*/ 371 w 1352"/>
              <a:gd name="T61" fmla="*/ 622 h 1223"/>
              <a:gd name="T62" fmla="*/ 323 w 1352"/>
              <a:gd name="T63" fmla="*/ 666 h 1223"/>
              <a:gd name="T64" fmla="*/ 267 w 1352"/>
              <a:gd name="T65" fmla="*/ 670 h 1223"/>
              <a:gd name="T66" fmla="*/ 267 w 1352"/>
              <a:gd name="T67" fmla="*/ 594 h 1223"/>
              <a:gd name="T68" fmla="*/ 167 w 1352"/>
              <a:gd name="T69" fmla="*/ 638 h 1223"/>
              <a:gd name="T70" fmla="*/ 143 w 1352"/>
              <a:gd name="T71" fmla="*/ 700 h 1223"/>
              <a:gd name="T72" fmla="*/ 85 w 1352"/>
              <a:gd name="T73" fmla="*/ 820 h 1223"/>
              <a:gd name="T74" fmla="*/ 29 w 1352"/>
              <a:gd name="T75" fmla="*/ 814 h 1223"/>
              <a:gd name="T76" fmla="*/ 45 w 1352"/>
              <a:gd name="T77" fmla="*/ 720 h 1223"/>
              <a:gd name="T78" fmla="*/ 121 w 1352"/>
              <a:gd name="T79" fmla="*/ 512 h 1223"/>
              <a:gd name="T80" fmla="*/ 231 w 1352"/>
              <a:gd name="T81" fmla="*/ 470 h 1223"/>
              <a:gd name="T82" fmla="*/ 325 w 1352"/>
              <a:gd name="T83" fmla="*/ 452 h 1223"/>
              <a:gd name="T84" fmla="*/ 323 w 1352"/>
              <a:gd name="T85" fmla="*/ 400 h 1223"/>
              <a:gd name="T86" fmla="*/ 395 w 1352"/>
              <a:gd name="T87" fmla="*/ 362 h 1223"/>
              <a:gd name="T88" fmla="*/ 549 w 1352"/>
              <a:gd name="T89" fmla="*/ 362 h 1223"/>
              <a:gd name="T90" fmla="*/ 507 w 1352"/>
              <a:gd name="T91" fmla="*/ 520 h 1223"/>
              <a:gd name="T92" fmla="*/ 667 w 1352"/>
              <a:gd name="T93" fmla="*/ 450 h 1223"/>
              <a:gd name="T94" fmla="*/ 727 w 1352"/>
              <a:gd name="T95" fmla="*/ 330 h 1223"/>
              <a:gd name="T96" fmla="*/ 831 w 1352"/>
              <a:gd name="T97" fmla="*/ 214 h 1223"/>
              <a:gd name="T98" fmla="*/ 947 w 1352"/>
              <a:gd name="T99" fmla="*/ 254 h 1223"/>
              <a:gd name="T100" fmla="*/ 977 w 1352"/>
              <a:gd name="T101" fmla="*/ 222 h 1223"/>
              <a:gd name="T102" fmla="*/ 1037 w 1352"/>
              <a:gd name="T103" fmla="*/ 168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52" h="1223">
                <a:moveTo>
                  <a:pt x="991" y="34"/>
                </a:moveTo>
                <a:cubicBezTo>
                  <a:pt x="994" y="5"/>
                  <a:pt x="1033" y="0"/>
                  <a:pt x="1045" y="2"/>
                </a:cubicBezTo>
                <a:cubicBezTo>
                  <a:pt x="1057" y="4"/>
                  <a:pt x="1047" y="31"/>
                  <a:pt x="1065" y="44"/>
                </a:cubicBezTo>
                <a:cubicBezTo>
                  <a:pt x="1083" y="57"/>
                  <a:pt x="1133" y="60"/>
                  <a:pt x="1153" y="78"/>
                </a:cubicBezTo>
                <a:cubicBezTo>
                  <a:pt x="1173" y="96"/>
                  <a:pt x="1175" y="141"/>
                  <a:pt x="1187" y="150"/>
                </a:cubicBezTo>
                <a:cubicBezTo>
                  <a:pt x="1199" y="159"/>
                  <a:pt x="1219" y="126"/>
                  <a:pt x="1225" y="132"/>
                </a:cubicBezTo>
                <a:cubicBezTo>
                  <a:pt x="1231" y="138"/>
                  <a:pt x="1214" y="164"/>
                  <a:pt x="1221" y="186"/>
                </a:cubicBezTo>
                <a:cubicBezTo>
                  <a:pt x="1228" y="208"/>
                  <a:pt x="1272" y="238"/>
                  <a:pt x="1269" y="262"/>
                </a:cubicBezTo>
                <a:cubicBezTo>
                  <a:pt x="1266" y="286"/>
                  <a:pt x="1202" y="310"/>
                  <a:pt x="1203" y="328"/>
                </a:cubicBezTo>
                <a:cubicBezTo>
                  <a:pt x="1204" y="346"/>
                  <a:pt x="1265" y="352"/>
                  <a:pt x="1277" y="372"/>
                </a:cubicBezTo>
                <a:cubicBezTo>
                  <a:pt x="1289" y="392"/>
                  <a:pt x="1268" y="434"/>
                  <a:pt x="1273" y="446"/>
                </a:cubicBezTo>
                <a:cubicBezTo>
                  <a:pt x="1278" y="458"/>
                  <a:pt x="1301" y="436"/>
                  <a:pt x="1305" y="446"/>
                </a:cubicBezTo>
                <a:cubicBezTo>
                  <a:pt x="1309" y="456"/>
                  <a:pt x="1303" y="490"/>
                  <a:pt x="1299" y="504"/>
                </a:cubicBezTo>
                <a:cubicBezTo>
                  <a:pt x="1295" y="518"/>
                  <a:pt x="1272" y="518"/>
                  <a:pt x="1279" y="532"/>
                </a:cubicBezTo>
                <a:cubicBezTo>
                  <a:pt x="1286" y="546"/>
                  <a:pt x="1327" y="569"/>
                  <a:pt x="1339" y="588"/>
                </a:cubicBezTo>
                <a:cubicBezTo>
                  <a:pt x="1351" y="607"/>
                  <a:pt x="1349" y="632"/>
                  <a:pt x="1349" y="646"/>
                </a:cubicBezTo>
                <a:cubicBezTo>
                  <a:pt x="1349" y="660"/>
                  <a:pt x="1337" y="660"/>
                  <a:pt x="1337" y="672"/>
                </a:cubicBezTo>
                <a:cubicBezTo>
                  <a:pt x="1337" y="684"/>
                  <a:pt x="1352" y="695"/>
                  <a:pt x="1347" y="716"/>
                </a:cubicBezTo>
                <a:cubicBezTo>
                  <a:pt x="1342" y="737"/>
                  <a:pt x="1320" y="784"/>
                  <a:pt x="1309" y="798"/>
                </a:cubicBezTo>
                <a:cubicBezTo>
                  <a:pt x="1298" y="812"/>
                  <a:pt x="1285" y="791"/>
                  <a:pt x="1279" y="798"/>
                </a:cubicBezTo>
                <a:cubicBezTo>
                  <a:pt x="1273" y="805"/>
                  <a:pt x="1280" y="836"/>
                  <a:pt x="1273" y="838"/>
                </a:cubicBezTo>
                <a:cubicBezTo>
                  <a:pt x="1266" y="840"/>
                  <a:pt x="1239" y="804"/>
                  <a:pt x="1235" y="808"/>
                </a:cubicBezTo>
                <a:cubicBezTo>
                  <a:pt x="1231" y="812"/>
                  <a:pt x="1251" y="835"/>
                  <a:pt x="1251" y="862"/>
                </a:cubicBezTo>
                <a:cubicBezTo>
                  <a:pt x="1251" y="889"/>
                  <a:pt x="1244" y="960"/>
                  <a:pt x="1237" y="970"/>
                </a:cubicBezTo>
                <a:cubicBezTo>
                  <a:pt x="1230" y="980"/>
                  <a:pt x="1213" y="944"/>
                  <a:pt x="1207" y="924"/>
                </a:cubicBezTo>
                <a:cubicBezTo>
                  <a:pt x="1201" y="904"/>
                  <a:pt x="1206" y="866"/>
                  <a:pt x="1201" y="848"/>
                </a:cubicBezTo>
                <a:cubicBezTo>
                  <a:pt x="1196" y="830"/>
                  <a:pt x="1183" y="828"/>
                  <a:pt x="1179" y="818"/>
                </a:cubicBezTo>
                <a:cubicBezTo>
                  <a:pt x="1175" y="808"/>
                  <a:pt x="1181" y="803"/>
                  <a:pt x="1175" y="790"/>
                </a:cubicBezTo>
                <a:cubicBezTo>
                  <a:pt x="1169" y="777"/>
                  <a:pt x="1153" y="759"/>
                  <a:pt x="1145" y="742"/>
                </a:cubicBezTo>
                <a:cubicBezTo>
                  <a:pt x="1137" y="725"/>
                  <a:pt x="1138" y="695"/>
                  <a:pt x="1129" y="690"/>
                </a:cubicBezTo>
                <a:cubicBezTo>
                  <a:pt x="1120" y="685"/>
                  <a:pt x="1099" y="699"/>
                  <a:pt x="1089" y="712"/>
                </a:cubicBezTo>
                <a:cubicBezTo>
                  <a:pt x="1079" y="725"/>
                  <a:pt x="1087" y="739"/>
                  <a:pt x="1071" y="766"/>
                </a:cubicBezTo>
                <a:cubicBezTo>
                  <a:pt x="1055" y="793"/>
                  <a:pt x="997" y="847"/>
                  <a:pt x="995" y="874"/>
                </a:cubicBezTo>
                <a:cubicBezTo>
                  <a:pt x="993" y="901"/>
                  <a:pt x="1039" y="900"/>
                  <a:pt x="1057" y="930"/>
                </a:cubicBezTo>
                <a:cubicBezTo>
                  <a:pt x="1075" y="960"/>
                  <a:pt x="1110" y="1010"/>
                  <a:pt x="1101" y="1056"/>
                </a:cubicBezTo>
                <a:cubicBezTo>
                  <a:pt x="1092" y="1102"/>
                  <a:pt x="1026" y="1185"/>
                  <a:pt x="1005" y="1204"/>
                </a:cubicBezTo>
                <a:cubicBezTo>
                  <a:pt x="984" y="1223"/>
                  <a:pt x="985" y="1182"/>
                  <a:pt x="975" y="1170"/>
                </a:cubicBezTo>
                <a:cubicBezTo>
                  <a:pt x="965" y="1158"/>
                  <a:pt x="947" y="1145"/>
                  <a:pt x="947" y="1130"/>
                </a:cubicBezTo>
                <a:cubicBezTo>
                  <a:pt x="947" y="1115"/>
                  <a:pt x="974" y="1092"/>
                  <a:pt x="977" y="1080"/>
                </a:cubicBezTo>
                <a:cubicBezTo>
                  <a:pt x="980" y="1068"/>
                  <a:pt x="970" y="1061"/>
                  <a:pt x="963" y="1058"/>
                </a:cubicBezTo>
                <a:cubicBezTo>
                  <a:pt x="956" y="1055"/>
                  <a:pt x="946" y="1052"/>
                  <a:pt x="937" y="1062"/>
                </a:cubicBezTo>
                <a:cubicBezTo>
                  <a:pt x="928" y="1072"/>
                  <a:pt x="920" y="1110"/>
                  <a:pt x="907" y="1118"/>
                </a:cubicBezTo>
                <a:cubicBezTo>
                  <a:pt x="894" y="1126"/>
                  <a:pt x="901" y="1130"/>
                  <a:pt x="859" y="1112"/>
                </a:cubicBezTo>
                <a:cubicBezTo>
                  <a:pt x="817" y="1094"/>
                  <a:pt x="694" y="1035"/>
                  <a:pt x="655" y="1010"/>
                </a:cubicBezTo>
                <a:cubicBezTo>
                  <a:pt x="616" y="985"/>
                  <a:pt x="632" y="988"/>
                  <a:pt x="625" y="962"/>
                </a:cubicBezTo>
                <a:cubicBezTo>
                  <a:pt x="618" y="936"/>
                  <a:pt x="619" y="873"/>
                  <a:pt x="615" y="854"/>
                </a:cubicBezTo>
                <a:cubicBezTo>
                  <a:pt x="611" y="835"/>
                  <a:pt x="598" y="866"/>
                  <a:pt x="599" y="850"/>
                </a:cubicBezTo>
                <a:cubicBezTo>
                  <a:pt x="600" y="834"/>
                  <a:pt x="610" y="785"/>
                  <a:pt x="621" y="758"/>
                </a:cubicBezTo>
                <a:cubicBezTo>
                  <a:pt x="632" y="731"/>
                  <a:pt x="662" y="705"/>
                  <a:pt x="667" y="690"/>
                </a:cubicBezTo>
                <a:cubicBezTo>
                  <a:pt x="672" y="675"/>
                  <a:pt x="659" y="682"/>
                  <a:pt x="651" y="670"/>
                </a:cubicBezTo>
                <a:cubicBezTo>
                  <a:pt x="643" y="658"/>
                  <a:pt x="633" y="629"/>
                  <a:pt x="617" y="618"/>
                </a:cubicBezTo>
                <a:cubicBezTo>
                  <a:pt x="601" y="607"/>
                  <a:pt x="572" y="611"/>
                  <a:pt x="557" y="604"/>
                </a:cubicBezTo>
                <a:cubicBezTo>
                  <a:pt x="542" y="597"/>
                  <a:pt x="543" y="582"/>
                  <a:pt x="529" y="574"/>
                </a:cubicBezTo>
                <a:cubicBezTo>
                  <a:pt x="515" y="566"/>
                  <a:pt x="487" y="555"/>
                  <a:pt x="473" y="556"/>
                </a:cubicBezTo>
                <a:cubicBezTo>
                  <a:pt x="459" y="557"/>
                  <a:pt x="447" y="574"/>
                  <a:pt x="445" y="582"/>
                </a:cubicBezTo>
                <a:cubicBezTo>
                  <a:pt x="443" y="590"/>
                  <a:pt x="464" y="595"/>
                  <a:pt x="461" y="604"/>
                </a:cubicBezTo>
                <a:cubicBezTo>
                  <a:pt x="458" y="613"/>
                  <a:pt x="429" y="627"/>
                  <a:pt x="427" y="638"/>
                </a:cubicBezTo>
                <a:cubicBezTo>
                  <a:pt x="425" y="649"/>
                  <a:pt x="445" y="662"/>
                  <a:pt x="447" y="670"/>
                </a:cubicBezTo>
                <a:cubicBezTo>
                  <a:pt x="449" y="678"/>
                  <a:pt x="445" y="689"/>
                  <a:pt x="437" y="686"/>
                </a:cubicBezTo>
                <a:cubicBezTo>
                  <a:pt x="429" y="683"/>
                  <a:pt x="410" y="659"/>
                  <a:pt x="397" y="654"/>
                </a:cubicBezTo>
                <a:cubicBezTo>
                  <a:pt x="384" y="649"/>
                  <a:pt x="361" y="661"/>
                  <a:pt x="357" y="656"/>
                </a:cubicBezTo>
                <a:cubicBezTo>
                  <a:pt x="353" y="651"/>
                  <a:pt x="373" y="632"/>
                  <a:pt x="371" y="622"/>
                </a:cubicBezTo>
                <a:cubicBezTo>
                  <a:pt x="369" y="612"/>
                  <a:pt x="353" y="591"/>
                  <a:pt x="345" y="598"/>
                </a:cubicBezTo>
                <a:cubicBezTo>
                  <a:pt x="337" y="605"/>
                  <a:pt x="331" y="659"/>
                  <a:pt x="323" y="666"/>
                </a:cubicBezTo>
                <a:cubicBezTo>
                  <a:pt x="315" y="673"/>
                  <a:pt x="306" y="641"/>
                  <a:pt x="297" y="642"/>
                </a:cubicBezTo>
                <a:cubicBezTo>
                  <a:pt x="288" y="643"/>
                  <a:pt x="272" y="672"/>
                  <a:pt x="267" y="670"/>
                </a:cubicBezTo>
                <a:cubicBezTo>
                  <a:pt x="262" y="668"/>
                  <a:pt x="269" y="643"/>
                  <a:pt x="269" y="630"/>
                </a:cubicBezTo>
                <a:cubicBezTo>
                  <a:pt x="269" y="617"/>
                  <a:pt x="280" y="600"/>
                  <a:pt x="267" y="594"/>
                </a:cubicBezTo>
                <a:cubicBezTo>
                  <a:pt x="254" y="588"/>
                  <a:pt x="206" y="585"/>
                  <a:pt x="189" y="592"/>
                </a:cubicBezTo>
                <a:cubicBezTo>
                  <a:pt x="172" y="599"/>
                  <a:pt x="176" y="625"/>
                  <a:pt x="167" y="638"/>
                </a:cubicBezTo>
                <a:cubicBezTo>
                  <a:pt x="158" y="651"/>
                  <a:pt x="141" y="662"/>
                  <a:pt x="137" y="672"/>
                </a:cubicBezTo>
                <a:cubicBezTo>
                  <a:pt x="133" y="682"/>
                  <a:pt x="147" y="689"/>
                  <a:pt x="143" y="700"/>
                </a:cubicBezTo>
                <a:cubicBezTo>
                  <a:pt x="139" y="711"/>
                  <a:pt x="121" y="716"/>
                  <a:pt x="111" y="736"/>
                </a:cubicBezTo>
                <a:cubicBezTo>
                  <a:pt x="101" y="756"/>
                  <a:pt x="94" y="804"/>
                  <a:pt x="85" y="820"/>
                </a:cubicBezTo>
                <a:cubicBezTo>
                  <a:pt x="76" y="836"/>
                  <a:pt x="68" y="835"/>
                  <a:pt x="59" y="834"/>
                </a:cubicBezTo>
                <a:cubicBezTo>
                  <a:pt x="50" y="833"/>
                  <a:pt x="38" y="826"/>
                  <a:pt x="29" y="814"/>
                </a:cubicBezTo>
                <a:cubicBezTo>
                  <a:pt x="20" y="802"/>
                  <a:pt x="0" y="776"/>
                  <a:pt x="3" y="760"/>
                </a:cubicBezTo>
                <a:cubicBezTo>
                  <a:pt x="6" y="744"/>
                  <a:pt x="35" y="742"/>
                  <a:pt x="45" y="720"/>
                </a:cubicBezTo>
                <a:cubicBezTo>
                  <a:pt x="55" y="698"/>
                  <a:pt x="52" y="665"/>
                  <a:pt x="65" y="630"/>
                </a:cubicBezTo>
                <a:cubicBezTo>
                  <a:pt x="78" y="595"/>
                  <a:pt x="98" y="535"/>
                  <a:pt x="121" y="512"/>
                </a:cubicBezTo>
                <a:cubicBezTo>
                  <a:pt x="144" y="489"/>
                  <a:pt x="183" y="499"/>
                  <a:pt x="201" y="492"/>
                </a:cubicBezTo>
                <a:cubicBezTo>
                  <a:pt x="219" y="485"/>
                  <a:pt x="219" y="472"/>
                  <a:pt x="231" y="470"/>
                </a:cubicBezTo>
                <a:cubicBezTo>
                  <a:pt x="243" y="468"/>
                  <a:pt x="257" y="481"/>
                  <a:pt x="273" y="478"/>
                </a:cubicBezTo>
                <a:cubicBezTo>
                  <a:pt x="289" y="475"/>
                  <a:pt x="320" y="461"/>
                  <a:pt x="325" y="452"/>
                </a:cubicBezTo>
                <a:cubicBezTo>
                  <a:pt x="330" y="443"/>
                  <a:pt x="303" y="431"/>
                  <a:pt x="303" y="422"/>
                </a:cubicBezTo>
                <a:cubicBezTo>
                  <a:pt x="303" y="413"/>
                  <a:pt x="316" y="410"/>
                  <a:pt x="323" y="400"/>
                </a:cubicBezTo>
                <a:cubicBezTo>
                  <a:pt x="330" y="390"/>
                  <a:pt x="331" y="366"/>
                  <a:pt x="343" y="360"/>
                </a:cubicBezTo>
                <a:cubicBezTo>
                  <a:pt x="355" y="354"/>
                  <a:pt x="369" y="368"/>
                  <a:pt x="395" y="362"/>
                </a:cubicBezTo>
                <a:cubicBezTo>
                  <a:pt x="421" y="356"/>
                  <a:pt x="473" y="324"/>
                  <a:pt x="499" y="324"/>
                </a:cubicBezTo>
                <a:cubicBezTo>
                  <a:pt x="525" y="324"/>
                  <a:pt x="538" y="342"/>
                  <a:pt x="549" y="362"/>
                </a:cubicBezTo>
                <a:cubicBezTo>
                  <a:pt x="560" y="382"/>
                  <a:pt x="574" y="418"/>
                  <a:pt x="567" y="444"/>
                </a:cubicBezTo>
                <a:cubicBezTo>
                  <a:pt x="560" y="470"/>
                  <a:pt x="501" y="516"/>
                  <a:pt x="507" y="520"/>
                </a:cubicBezTo>
                <a:cubicBezTo>
                  <a:pt x="513" y="524"/>
                  <a:pt x="576" y="478"/>
                  <a:pt x="603" y="466"/>
                </a:cubicBezTo>
                <a:cubicBezTo>
                  <a:pt x="630" y="454"/>
                  <a:pt x="653" y="467"/>
                  <a:pt x="667" y="450"/>
                </a:cubicBezTo>
                <a:cubicBezTo>
                  <a:pt x="681" y="433"/>
                  <a:pt x="679" y="384"/>
                  <a:pt x="689" y="364"/>
                </a:cubicBezTo>
                <a:cubicBezTo>
                  <a:pt x="699" y="344"/>
                  <a:pt x="707" y="328"/>
                  <a:pt x="727" y="330"/>
                </a:cubicBezTo>
                <a:cubicBezTo>
                  <a:pt x="747" y="332"/>
                  <a:pt x="794" y="395"/>
                  <a:pt x="811" y="376"/>
                </a:cubicBezTo>
                <a:cubicBezTo>
                  <a:pt x="828" y="357"/>
                  <a:pt x="812" y="230"/>
                  <a:pt x="831" y="214"/>
                </a:cubicBezTo>
                <a:cubicBezTo>
                  <a:pt x="850" y="198"/>
                  <a:pt x="904" y="271"/>
                  <a:pt x="923" y="278"/>
                </a:cubicBezTo>
                <a:cubicBezTo>
                  <a:pt x="942" y="285"/>
                  <a:pt x="943" y="268"/>
                  <a:pt x="947" y="254"/>
                </a:cubicBezTo>
                <a:cubicBezTo>
                  <a:pt x="951" y="240"/>
                  <a:pt x="944" y="199"/>
                  <a:pt x="949" y="194"/>
                </a:cubicBezTo>
                <a:cubicBezTo>
                  <a:pt x="954" y="189"/>
                  <a:pt x="964" y="218"/>
                  <a:pt x="977" y="222"/>
                </a:cubicBezTo>
                <a:cubicBezTo>
                  <a:pt x="990" y="226"/>
                  <a:pt x="1019" y="229"/>
                  <a:pt x="1029" y="220"/>
                </a:cubicBezTo>
                <a:cubicBezTo>
                  <a:pt x="1039" y="211"/>
                  <a:pt x="1043" y="199"/>
                  <a:pt x="1037" y="168"/>
                </a:cubicBezTo>
                <a:cubicBezTo>
                  <a:pt x="1031" y="137"/>
                  <a:pt x="1001" y="62"/>
                  <a:pt x="991" y="34"/>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8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 name="Freeform 38"/>
          <p:cNvSpPr>
            <a:spLocks/>
          </p:cNvSpPr>
          <p:nvPr/>
        </p:nvSpPr>
        <p:spPr bwMode="auto">
          <a:xfrm>
            <a:off x="3333750" y="3640138"/>
            <a:ext cx="450850" cy="708025"/>
          </a:xfrm>
          <a:custGeom>
            <a:avLst/>
            <a:gdLst>
              <a:gd name="T0" fmla="*/ 0 w 284"/>
              <a:gd name="T1" fmla="*/ 3 h 446"/>
              <a:gd name="T2" fmla="*/ 104 w 284"/>
              <a:gd name="T3" fmla="*/ 75 h 446"/>
              <a:gd name="T4" fmla="*/ 172 w 284"/>
              <a:gd name="T5" fmla="*/ 35 h 446"/>
              <a:gd name="T6" fmla="*/ 218 w 284"/>
              <a:gd name="T7" fmla="*/ 155 h 446"/>
              <a:gd name="T8" fmla="*/ 194 w 284"/>
              <a:gd name="T9" fmla="*/ 205 h 446"/>
              <a:gd name="T10" fmla="*/ 258 w 284"/>
              <a:gd name="T11" fmla="*/ 269 h 446"/>
              <a:gd name="T12" fmla="*/ 258 w 284"/>
              <a:gd name="T13" fmla="*/ 311 h 446"/>
              <a:gd name="T14" fmla="*/ 282 w 284"/>
              <a:gd name="T15" fmla="*/ 349 h 446"/>
              <a:gd name="T16" fmla="*/ 244 w 284"/>
              <a:gd name="T17" fmla="*/ 381 h 446"/>
              <a:gd name="T18" fmla="*/ 198 w 284"/>
              <a:gd name="T19" fmla="*/ 335 h 446"/>
              <a:gd name="T20" fmla="*/ 216 w 284"/>
              <a:gd name="T21" fmla="*/ 433 h 446"/>
              <a:gd name="T22" fmla="*/ 184 w 284"/>
              <a:gd name="T23" fmla="*/ 413 h 446"/>
              <a:gd name="T24" fmla="*/ 134 w 284"/>
              <a:gd name="T25" fmla="*/ 389 h 446"/>
              <a:gd name="T26" fmla="*/ 150 w 284"/>
              <a:gd name="T27" fmla="*/ 365 h 446"/>
              <a:gd name="T28" fmla="*/ 124 w 284"/>
              <a:gd name="T29" fmla="*/ 331 h 446"/>
              <a:gd name="T30" fmla="*/ 132 w 284"/>
              <a:gd name="T31" fmla="*/ 271 h 446"/>
              <a:gd name="T32" fmla="*/ 148 w 284"/>
              <a:gd name="T33" fmla="*/ 241 h 446"/>
              <a:gd name="T34" fmla="*/ 128 w 284"/>
              <a:gd name="T35" fmla="*/ 189 h 446"/>
              <a:gd name="T36" fmla="*/ 80 w 284"/>
              <a:gd name="T37" fmla="*/ 157 h 446"/>
              <a:gd name="T38" fmla="*/ 74 w 284"/>
              <a:gd name="T39" fmla="*/ 195 h 446"/>
              <a:gd name="T40" fmla="*/ 36 w 284"/>
              <a:gd name="T41" fmla="*/ 175 h 446"/>
              <a:gd name="T42" fmla="*/ 36 w 284"/>
              <a:gd name="T43" fmla="*/ 95 h 446"/>
              <a:gd name="T44" fmla="*/ 0 w 284"/>
              <a:gd name="T45" fmla="*/ 3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 h="446">
                <a:moveTo>
                  <a:pt x="0" y="3"/>
                </a:moveTo>
                <a:cubicBezTo>
                  <a:pt x="15" y="0"/>
                  <a:pt x="75" y="70"/>
                  <a:pt x="104" y="75"/>
                </a:cubicBezTo>
                <a:cubicBezTo>
                  <a:pt x="133" y="80"/>
                  <a:pt x="153" y="22"/>
                  <a:pt x="172" y="35"/>
                </a:cubicBezTo>
                <a:cubicBezTo>
                  <a:pt x="191" y="48"/>
                  <a:pt x="214" y="127"/>
                  <a:pt x="218" y="155"/>
                </a:cubicBezTo>
                <a:cubicBezTo>
                  <a:pt x="222" y="183"/>
                  <a:pt x="187" y="186"/>
                  <a:pt x="194" y="205"/>
                </a:cubicBezTo>
                <a:cubicBezTo>
                  <a:pt x="201" y="224"/>
                  <a:pt x="247" y="251"/>
                  <a:pt x="258" y="269"/>
                </a:cubicBezTo>
                <a:cubicBezTo>
                  <a:pt x="269" y="287"/>
                  <a:pt x="254" y="298"/>
                  <a:pt x="258" y="311"/>
                </a:cubicBezTo>
                <a:cubicBezTo>
                  <a:pt x="262" y="324"/>
                  <a:pt x="284" y="337"/>
                  <a:pt x="282" y="349"/>
                </a:cubicBezTo>
                <a:cubicBezTo>
                  <a:pt x="280" y="361"/>
                  <a:pt x="258" y="383"/>
                  <a:pt x="244" y="381"/>
                </a:cubicBezTo>
                <a:cubicBezTo>
                  <a:pt x="230" y="379"/>
                  <a:pt x="203" y="326"/>
                  <a:pt x="198" y="335"/>
                </a:cubicBezTo>
                <a:cubicBezTo>
                  <a:pt x="193" y="344"/>
                  <a:pt x="218" y="420"/>
                  <a:pt x="216" y="433"/>
                </a:cubicBezTo>
                <a:cubicBezTo>
                  <a:pt x="214" y="446"/>
                  <a:pt x="198" y="420"/>
                  <a:pt x="184" y="413"/>
                </a:cubicBezTo>
                <a:cubicBezTo>
                  <a:pt x="170" y="406"/>
                  <a:pt x="140" y="397"/>
                  <a:pt x="134" y="389"/>
                </a:cubicBezTo>
                <a:cubicBezTo>
                  <a:pt x="128" y="381"/>
                  <a:pt x="152" y="375"/>
                  <a:pt x="150" y="365"/>
                </a:cubicBezTo>
                <a:cubicBezTo>
                  <a:pt x="148" y="355"/>
                  <a:pt x="127" y="347"/>
                  <a:pt x="124" y="331"/>
                </a:cubicBezTo>
                <a:cubicBezTo>
                  <a:pt x="121" y="315"/>
                  <a:pt x="128" y="286"/>
                  <a:pt x="132" y="271"/>
                </a:cubicBezTo>
                <a:cubicBezTo>
                  <a:pt x="136" y="256"/>
                  <a:pt x="149" y="255"/>
                  <a:pt x="148" y="241"/>
                </a:cubicBezTo>
                <a:cubicBezTo>
                  <a:pt x="147" y="227"/>
                  <a:pt x="139" y="203"/>
                  <a:pt x="128" y="189"/>
                </a:cubicBezTo>
                <a:cubicBezTo>
                  <a:pt x="117" y="175"/>
                  <a:pt x="89" y="156"/>
                  <a:pt x="80" y="157"/>
                </a:cubicBezTo>
                <a:cubicBezTo>
                  <a:pt x="71" y="158"/>
                  <a:pt x="81" y="192"/>
                  <a:pt x="74" y="195"/>
                </a:cubicBezTo>
                <a:cubicBezTo>
                  <a:pt x="67" y="198"/>
                  <a:pt x="42" y="191"/>
                  <a:pt x="36" y="175"/>
                </a:cubicBezTo>
                <a:cubicBezTo>
                  <a:pt x="30" y="159"/>
                  <a:pt x="42" y="124"/>
                  <a:pt x="36" y="95"/>
                </a:cubicBezTo>
                <a:cubicBezTo>
                  <a:pt x="30" y="66"/>
                  <a:pt x="8" y="22"/>
                  <a:pt x="0" y="3"/>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 name="Freeform 39"/>
          <p:cNvSpPr>
            <a:spLocks/>
          </p:cNvSpPr>
          <p:nvPr/>
        </p:nvSpPr>
        <p:spPr bwMode="auto">
          <a:xfrm>
            <a:off x="2809875" y="3155950"/>
            <a:ext cx="423863" cy="406400"/>
          </a:xfrm>
          <a:custGeom>
            <a:avLst/>
            <a:gdLst>
              <a:gd name="T0" fmla="*/ 0 w 267"/>
              <a:gd name="T1" fmla="*/ 191 h 256"/>
              <a:gd name="T2" fmla="*/ 40 w 267"/>
              <a:gd name="T3" fmla="*/ 118 h 256"/>
              <a:gd name="T4" fmla="*/ 30 w 267"/>
              <a:gd name="T5" fmla="*/ 98 h 256"/>
              <a:gd name="T6" fmla="*/ 46 w 267"/>
              <a:gd name="T7" fmla="*/ 68 h 256"/>
              <a:gd name="T8" fmla="*/ 24 w 267"/>
              <a:gd name="T9" fmla="*/ 34 h 256"/>
              <a:gd name="T10" fmla="*/ 34 w 267"/>
              <a:gd name="T11" fmla="*/ 2 h 256"/>
              <a:gd name="T12" fmla="*/ 58 w 267"/>
              <a:gd name="T13" fmla="*/ 20 h 256"/>
              <a:gd name="T14" fmla="*/ 56 w 267"/>
              <a:gd name="T15" fmla="*/ 50 h 256"/>
              <a:gd name="T16" fmla="*/ 78 w 267"/>
              <a:gd name="T17" fmla="*/ 32 h 256"/>
              <a:gd name="T18" fmla="*/ 120 w 267"/>
              <a:gd name="T19" fmla="*/ 54 h 256"/>
              <a:gd name="T20" fmla="*/ 154 w 267"/>
              <a:gd name="T21" fmla="*/ 86 h 256"/>
              <a:gd name="T22" fmla="*/ 184 w 267"/>
              <a:gd name="T23" fmla="*/ 122 h 256"/>
              <a:gd name="T24" fmla="*/ 200 w 267"/>
              <a:gd name="T25" fmla="*/ 114 h 256"/>
              <a:gd name="T26" fmla="*/ 240 w 267"/>
              <a:gd name="T27" fmla="*/ 158 h 256"/>
              <a:gd name="T28" fmla="*/ 264 w 267"/>
              <a:gd name="T29" fmla="*/ 216 h 256"/>
              <a:gd name="T30" fmla="*/ 258 w 267"/>
              <a:gd name="T31" fmla="*/ 254 h 256"/>
              <a:gd name="T32" fmla="*/ 234 w 267"/>
              <a:gd name="T33" fmla="*/ 226 h 256"/>
              <a:gd name="T34" fmla="*/ 204 w 267"/>
              <a:gd name="T35" fmla="*/ 200 h 256"/>
              <a:gd name="T36" fmla="*/ 176 w 267"/>
              <a:gd name="T37" fmla="*/ 198 h 256"/>
              <a:gd name="T38" fmla="*/ 150 w 267"/>
              <a:gd name="T39" fmla="*/ 162 h 256"/>
              <a:gd name="T40" fmla="*/ 86 w 267"/>
              <a:gd name="T41" fmla="*/ 116 h 256"/>
              <a:gd name="T42" fmla="*/ 60 w 267"/>
              <a:gd name="T43" fmla="*/ 150 h 256"/>
              <a:gd name="T44" fmla="*/ 27 w 267"/>
              <a:gd name="T45" fmla="*/ 188 h 256"/>
              <a:gd name="T46" fmla="*/ 0 w 267"/>
              <a:gd name="T47" fmla="*/ 191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7" h="256">
                <a:moveTo>
                  <a:pt x="0" y="191"/>
                </a:moveTo>
                <a:cubicBezTo>
                  <a:pt x="2" y="179"/>
                  <a:pt x="35" y="133"/>
                  <a:pt x="40" y="118"/>
                </a:cubicBezTo>
                <a:cubicBezTo>
                  <a:pt x="45" y="103"/>
                  <a:pt x="29" y="106"/>
                  <a:pt x="30" y="98"/>
                </a:cubicBezTo>
                <a:cubicBezTo>
                  <a:pt x="31" y="90"/>
                  <a:pt x="47" y="79"/>
                  <a:pt x="46" y="68"/>
                </a:cubicBezTo>
                <a:cubicBezTo>
                  <a:pt x="45" y="57"/>
                  <a:pt x="26" y="45"/>
                  <a:pt x="24" y="34"/>
                </a:cubicBezTo>
                <a:cubicBezTo>
                  <a:pt x="22" y="23"/>
                  <a:pt x="29" y="4"/>
                  <a:pt x="34" y="2"/>
                </a:cubicBezTo>
                <a:cubicBezTo>
                  <a:pt x="39" y="0"/>
                  <a:pt x="54" y="12"/>
                  <a:pt x="58" y="20"/>
                </a:cubicBezTo>
                <a:cubicBezTo>
                  <a:pt x="62" y="28"/>
                  <a:pt x="53" y="48"/>
                  <a:pt x="56" y="50"/>
                </a:cubicBezTo>
                <a:cubicBezTo>
                  <a:pt x="59" y="52"/>
                  <a:pt x="67" y="31"/>
                  <a:pt x="78" y="32"/>
                </a:cubicBezTo>
                <a:cubicBezTo>
                  <a:pt x="89" y="33"/>
                  <a:pt x="107" y="45"/>
                  <a:pt x="120" y="54"/>
                </a:cubicBezTo>
                <a:cubicBezTo>
                  <a:pt x="133" y="63"/>
                  <a:pt x="143" y="75"/>
                  <a:pt x="154" y="86"/>
                </a:cubicBezTo>
                <a:cubicBezTo>
                  <a:pt x="165" y="97"/>
                  <a:pt x="176" y="117"/>
                  <a:pt x="184" y="122"/>
                </a:cubicBezTo>
                <a:cubicBezTo>
                  <a:pt x="192" y="127"/>
                  <a:pt x="191" y="108"/>
                  <a:pt x="200" y="114"/>
                </a:cubicBezTo>
                <a:cubicBezTo>
                  <a:pt x="209" y="120"/>
                  <a:pt x="229" y="141"/>
                  <a:pt x="240" y="158"/>
                </a:cubicBezTo>
                <a:cubicBezTo>
                  <a:pt x="251" y="175"/>
                  <a:pt x="261" y="200"/>
                  <a:pt x="264" y="216"/>
                </a:cubicBezTo>
                <a:cubicBezTo>
                  <a:pt x="267" y="232"/>
                  <a:pt x="263" y="252"/>
                  <a:pt x="258" y="254"/>
                </a:cubicBezTo>
                <a:cubicBezTo>
                  <a:pt x="253" y="256"/>
                  <a:pt x="243" y="235"/>
                  <a:pt x="234" y="226"/>
                </a:cubicBezTo>
                <a:cubicBezTo>
                  <a:pt x="225" y="217"/>
                  <a:pt x="214" y="205"/>
                  <a:pt x="204" y="200"/>
                </a:cubicBezTo>
                <a:cubicBezTo>
                  <a:pt x="194" y="195"/>
                  <a:pt x="185" y="204"/>
                  <a:pt x="176" y="198"/>
                </a:cubicBezTo>
                <a:cubicBezTo>
                  <a:pt x="167" y="192"/>
                  <a:pt x="165" y="176"/>
                  <a:pt x="150" y="162"/>
                </a:cubicBezTo>
                <a:cubicBezTo>
                  <a:pt x="135" y="148"/>
                  <a:pt x="101" y="118"/>
                  <a:pt x="86" y="116"/>
                </a:cubicBezTo>
                <a:cubicBezTo>
                  <a:pt x="71" y="114"/>
                  <a:pt x="70" y="138"/>
                  <a:pt x="60" y="150"/>
                </a:cubicBezTo>
                <a:cubicBezTo>
                  <a:pt x="50" y="162"/>
                  <a:pt x="37" y="181"/>
                  <a:pt x="27" y="188"/>
                </a:cubicBezTo>
                <a:cubicBezTo>
                  <a:pt x="17" y="195"/>
                  <a:pt x="6" y="191"/>
                  <a:pt x="0" y="191"/>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 name="Freeform 40"/>
          <p:cNvSpPr>
            <a:spLocks/>
          </p:cNvSpPr>
          <p:nvPr/>
        </p:nvSpPr>
        <p:spPr bwMode="auto">
          <a:xfrm>
            <a:off x="141288" y="3694113"/>
            <a:ext cx="1152525" cy="1393825"/>
          </a:xfrm>
          <a:custGeom>
            <a:avLst/>
            <a:gdLst>
              <a:gd name="T0" fmla="*/ 105 w 726"/>
              <a:gd name="T1" fmla="*/ 715 h 878"/>
              <a:gd name="T2" fmla="*/ 145 w 726"/>
              <a:gd name="T3" fmla="*/ 667 h 878"/>
              <a:gd name="T4" fmla="*/ 219 w 726"/>
              <a:gd name="T5" fmla="*/ 605 h 878"/>
              <a:gd name="T6" fmla="*/ 263 w 726"/>
              <a:gd name="T7" fmla="*/ 591 h 878"/>
              <a:gd name="T8" fmla="*/ 371 w 726"/>
              <a:gd name="T9" fmla="*/ 473 h 878"/>
              <a:gd name="T10" fmla="*/ 455 w 726"/>
              <a:gd name="T11" fmla="*/ 375 h 878"/>
              <a:gd name="T12" fmla="*/ 513 w 726"/>
              <a:gd name="T13" fmla="*/ 335 h 878"/>
              <a:gd name="T14" fmla="*/ 543 w 726"/>
              <a:gd name="T15" fmla="*/ 271 h 878"/>
              <a:gd name="T16" fmla="*/ 567 w 726"/>
              <a:gd name="T17" fmla="*/ 293 h 878"/>
              <a:gd name="T18" fmla="*/ 617 w 726"/>
              <a:gd name="T19" fmla="*/ 223 h 878"/>
              <a:gd name="T20" fmla="*/ 581 w 726"/>
              <a:gd name="T21" fmla="*/ 171 h 878"/>
              <a:gd name="T22" fmla="*/ 587 w 726"/>
              <a:gd name="T23" fmla="*/ 141 h 878"/>
              <a:gd name="T24" fmla="*/ 651 w 726"/>
              <a:gd name="T25" fmla="*/ 197 h 878"/>
              <a:gd name="T26" fmla="*/ 649 w 726"/>
              <a:gd name="T27" fmla="*/ 165 h 878"/>
              <a:gd name="T28" fmla="*/ 605 w 726"/>
              <a:gd name="T29" fmla="*/ 111 h 878"/>
              <a:gd name="T30" fmla="*/ 633 w 726"/>
              <a:gd name="T31" fmla="*/ 83 h 878"/>
              <a:gd name="T32" fmla="*/ 669 w 726"/>
              <a:gd name="T33" fmla="*/ 5 h 878"/>
              <a:gd name="T34" fmla="*/ 683 w 726"/>
              <a:gd name="T35" fmla="*/ 111 h 878"/>
              <a:gd name="T36" fmla="*/ 665 w 726"/>
              <a:gd name="T37" fmla="*/ 145 h 878"/>
              <a:gd name="T38" fmla="*/ 689 w 726"/>
              <a:gd name="T39" fmla="*/ 193 h 878"/>
              <a:gd name="T40" fmla="*/ 715 w 726"/>
              <a:gd name="T41" fmla="*/ 273 h 878"/>
              <a:gd name="T42" fmla="*/ 621 w 726"/>
              <a:gd name="T43" fmla="*/ 313 h 878"/>
              <a:gd name="T44" fmla="*/ 585 w 726"/>
              <a:gd name="T45" fmla="*/ 351 h 878"/>
              <a:gd name="T46" fmla="*/ 575 w 726"/>
              <a:gd name="T47" fmla="*/ 395 h 878"/>
              <a:gd name="T48" fmla="*/ 503 w 726"/>
              <a:gd name="T49" fmla="*/ 417 h 878"/>
              <a:gd name="T50" fmla="*/ 457 w 726"/>
              <a:gd name="T51" fmla="*/ 427 h 878"/>
              <a:gd name="T52" fmla="*/ 457 w 726"/>
              <a:gd name="T53" fmla="*/ 493 h 878"/>
              <a:gd name="T54" fmla="*/ 411 w 726"/>
              <a:gd name="T55" fmla="*/ 553 h 878"/>
              <a:gd name="T56" fmla="*/ 339 w 726"/>
              <a:gd name="T57" fmla="*/ 639 h 878"/>
              <a:gd name="T58" fmla="*/ 277 w 726"/>
              <a:gd name="T59" fmla="*/ 649 h 878"/>
              <a:gd name="T60" fmla="*/ 229 w 726"/>
              <a:gd name="T61" fmla="*/ 727 h 878"/>
              <a:gd name="T62" fmla="*/ 159 w 726"/>
              <a:gd name="T63" fmla="*/ 787 h 878"/>
              <a:gd name="T64" fmla="*/ 107 w 726"/>
              <a:gd name="T65" fmla="*/ 789 h 878"/>
              <a:gd name="T66" fmla="*/ 97 w 726"/>
              <a:gd name="T67" fmla="*/ 827 h 878"/>
              <a:gd name="T68" fmla="*/ 59 w 726"/>
              <a:gd name="T69" fmla="*/ 831 h 878"/>
              <a:gd name="T70" fmla="*/ 5 w 726"/>
              <a:gd name="T71" fmla="*/ 871 h 878"/>
              <a:gd name="T72" fmla="*/ 31 w 726"/>
              <a:gd name="T73" fmla="*/ 791 h 878"/>
              <a:gd name="T74" fmla="*/ 19 w 726"/>
              <a:gd name="T75" fmla="*/ 789 h 878"/>
              <a:gd name="T76" fmla="*/ 105 w 726"/>
              <a:gd name="T77" fmla="*/ 715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26" h="878">
                <a:moveTo>
                  <a:pt x="105" y="715"/>
                </a:moveTo>
                <a:cubicBezTo>
                  <a:pt x="126" y="695"/>
                  <a:pt x="126" y="685"/>
                  <a:pt x="145" y="667"/>
                </a:cubicBezTo>
                <a:cubicBezTo>
                  <a:pt x="164" y="649"/>
                  <a:pt x="199" y="618"/>
                  <a:pt x="219" y="605"/>
                </a:cubicBezTo>
                <a:cubicBezTo>
                  <a:pt x="239" y="592"/>
                  <a:pt x="238" y="613"/>
                  <a:pt x="263" y="591"/>
                </a:cubicBezTo>
                <a:cubicBezTo>
                  <a:pt x="288" y="569"/>
                  <a:pt x="339" y="509"/>
                  <a:pt x="371" y="473"/>
                </a:cubicBezTo>
                <a:lnTo>
                  <a:pt x="455" y="375"/>
                </a:lnTo>
                <a:lnTo>
                  <a:pt x="513" y="335"/>
                </a:lnTo>
                <a:lnTo>
                  <a:pt x="543" y="271"/>
                </a:lnTo>
                <a:cubicBezTo>
                  <a:pt x="552" y="264"/>
                  <a:pt x="555" y="301"/>
                  <a:pt x="567" y="293"/>
                </a:cubicBezTo>
                <a:cubicBezTo>
                  <a:pt x="579" y="285"/>
                  <a:pt x="615" y="243"/>
                  <a:pt x="617" y="223"/>
                </a:cubicBezTo>
                <a:cubicBezTo>
                  <a:pt x="619" y="203"/>
                  <a:pt x="586" y="185"/>
                  <a:pt x="581" y="171"/>
                </a:cubicBezTo>
                <a:cubicBezTo>
                  <a:pt x="576" y="157"/>
                  <a:pt x="576" y="137"/>
                  <a:pt x="587" y="141"/>
                </a:cubicBezTo>
                <a:cubicBezTo>
                  <a:pt x="598" y="145"/>
                  <a:pt x="641" y="193"/>
                  <a:pt x="651" y="197"/>
                </a:cubicBezTo>
                <a:cubicBezTo>
                  <a:pt x="661" y="201"/>
                  <a:pt x="657" y="179"/>
                  <a:pt x="649" y="165"/>
                </a:cubicBezTo>
                <a:cubicBezTo>
                  <a:pt x="641" y="151"/>
                  <a:pt x="608" y="125"/>
                  <a:pt x="605" y="111"/>
                </a:cubicBezTo>
                <a:cubicBezTo>
                  <a:pt x="602" y="97"/>
                  <a:pt x="622" y="101"/>
                  <a:pt x="633" y="83"/>
                </a:cubicBezTo>
                <a:cubicBezTo>
                  <a:pt x="644" y="65"/>
                  <a:pt x="661" y="0"/>
                  <a:pt x="669" y="5"/>
                </a:cubicBezTo>
                <a:cubicBezTo>
                  <a:pt x="677" y="10"/>
                  <a:pt x="684" y="88"/>
                  <a:pt x="683" y="111"/>
                </a:cubicBezTo>
                <a:cubicBezTo>
                  <a:pt x="682" y="134"/>
                  <a:pt x="664" y="131"/>
                  <a:pt x="665" y="145"/>
                </a:cubicBezTo>
                <a:cubicBezTo>
                  <a:pt x="666" y="159"/>
                  <a:pt x="681" y="172"/>
                  <a:pt x="689" y="193"/>
                </a:cubicBezTo>
                <a:cubicBezTo>
                  <a:pt x="697" y="214"/>
                  <a:pt x="726" y="253"/>
                  <a:pt x="715" y="273"/>
                </a:cubicBezTo>
                <a:cubicBezTo>
                  <a:pt x="704" y="293"/>
                  <a:pt x="643" y="300"/>
                  <a:pt x="621" y="313"/>
                </a:cubicBezTo>
                <a:cubicBezTo>
                  <a:pt x="599" y="326"/>
                  <a:pt x="593" y="337"/>
                  <a:pt x="585" y="351"/>
                </a:cubicBezTo>
                <a:cubicBezTo>
                  <a:pt x="577" y="365"/>
                  <a:pt x="589" y="384"/>
                  <a:pt x="575" y="395"/>
                </a:cubicBezTo>
                <a:cubicBezTo>
                  <a:pt x="561" y="406"/>
                  <a:pt x="523" y="412"/>
                  <a:pt x="503" y="417"/>
                </a:cubicBezTo>
                <a:cubicBezTo>
                  <a:pt x="483" y="422"/>
                  <a:pt x="465" y="414"/>
                  <a:pt x="457" y="427"/>
                </a:cubicBezTo>
                <a:cubicBezTo>
                  <a:pt x="449" y="440"/>
                  <a:pt x="465" y="472"/>
                  <a:pt x="457" y="493"/>
                </a:cubicBezTo>
                <a:cubicBezTo>
                  <a:pt x="449" y="514"/>
                  <a:pt x="431" y="529"/>
                  <a:pt x="411" y="553"/>
                </a:cubicBezTo>
                <a:cubicBezTo>
                  <a:pt x="391" y="577"/>
                  <a:pt x="361" y="623"/>
                  <a:pt x="339" y="639"/>
                </a:cubicBezTo>
                <a:cubicBezTo>
                  <a:pt x="317" y="655"/>
                  <a:pt x="295" y="634"/>
                  <a:pt x="277" y="649"/>
                </a:cubicBezTo>
                <a:cubicBezTo>
                  <a:pt x="259" y="664"/>
                  <a:pt x="249" y="704"/>
                  <a:pt x="229" y="727"/>
                </a:cubicBezTo>
                <a:cubicBezTo>
                  <a:pt x="209" y="750"/>
                  <a:pt x="179" y="777"/>
                  <a:pt x="159" y="787"/>
                </a:cubicBezTo>
                <a:cubicBezTo>
                  <a:pt x="139" y="797"/>
                  <a:pt x="117" y="782"/>
                  <a:pt x="107" y="789"/>
                </a:cubicBezTo>
                <a:cubicBezTo>
                  <a:pt x="97" y="796"/>
                  <a:pt x="105" y="820"/>
                  <a:pt x="97" y="827"/>
                </a:cubicBezTo>
                <a:cubicBezTo>
                  <a:pt x="89" y="834"/>
                  <a:pt x="74" y="824"/>
                  <a:pt x="59" y="831"/>
                </a:cubicBezTo>
                <a:cubicBezTo>
                  <a:pt x="44" y="838"/>
                  <a:pt x="10" y="878"/>
                  <a:pt x="5" y="871"/>
                </a:cubicBezTo>
                <a:cubicBezTo>
                  <a:pt x="0" y="864"/>
                  <a:pt x="29" y="805"/>
                  <a:pt x="31" y="791"/>
                </a:cubicBezTo>
                <a:cubicBezTo>
                  <a:pt x="33" y="777"/>
                  <a:pt x="7" y="802"/>
                  <a:pt x="19" y="789"/>
                </a:cubicBezTo>
                <a:cubicBezTo>
                  <a:pt x="31" y="776"/>
                  <a:pt x="84" y="735"/>
                  <a:pt x="105" y="715"/>
                </a:cubicBezTo>
                <a:close/>
              </a:path>
            </a:pathLst>
          </a:custGeom>
          <a:solidFill>
            <a:srgbClr val="000080">
              <a:alpha val="30000"/>
            </a:srgbClr>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7" name="Freeform 41"/>
          <p:cNvSpPr>
            <a:spLocks/>
          </p:cNvSpPr>
          <p:nvPr/>
        </p:nvSpPr>
        <p:spPr bwMode="auto">
          <a:xfrm>
            <a:off x="2220913" y="2727325"/>
            <a:ext cx="155575" cy="185738"/>
          </a:xfrm>
          <a:custGeom>
            <a:avLst/>
            <a:gdLst>
              <a:gd name="T0" fmla="*/ 17 w 98"/>
              <a:gd name="T1" fmla="*/ 2 h 117"/>
              <a:gd name="T2" fmla="*/ 73 w 98"/>
              <a:gd name="T3" fmla="*/ 20 h 117"/>
              <a:gd name="T4" fmla="*/ 95 w 98"/>
              <a:gd name="T5" fmla="*/ 58 h 117"/>
              <a:gd name="T6" fmla="*/ 55 w 98"/>
              <a:gd name="T7" fmla="*/ 112 h 117"/>
              <a:gd name="T8" fmla="*/ 37 w 98"/>
              <a:gd name="T9" fmla="*/ 88 h 117"/>
              <a:gd name="T10" fmla="*/ 5 w 98"/>
              <a:gd name="T11" fmla="*/ 78 h 117"/>
              <a:gd name="T12" fmla="*/ 5 w 98"/>
              <a:gd name="T13" fmla="*/ 32 h 117"/>
              <a:gd name="T14" fmla="*/ 17 w 98"/>
              <a:gd name="T15" fmla="*/ 2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117">
                <a:moveTo>
                  <a:pt x="17" y="2"/>
                </a:moveTo>
                <a:cubicBezTo>
                  <a:pt x="28" y="0"/>
                  <a:pt x="60" y="11"/>
                  <a:pt x="73" y="20"/>
                </a:cubicBezTo>
                <a:cubicBezTo>
                  <a:pt x="86" y="29"/>
                  <a:pt x="98" y="43"/>
                  <a:pt x="95" y="58"/>
                </a:cubicBezTo>
                <a:cubicBezTo>
                  <a:pt x="92" y="73"/>
                  <a:pt x="65" y="107"/>
                  <a:pt x="55" y="112"/>
                </a:cubicBezTo>
                <a:cubicBezTo>
                  <a:pt x="45" y="117"/>
                  <a:pt x="45" y="94"/>
                  <a:pt x="37" y="88"/>
                </a:cubicBezTo>
                <a:cubicBezTo>
                  <a:pt x="29" y="82"/>
                  <a:pt x="10" y="87"/>
                  <a:pt x="5" y="78"/>
                </a:cubicBezTo>
                <a:cubicBezTo>
                  <a:pt x="0" y="69"/>
                  <a:pt x="3" y="45"/>
                  <a:pt x="5" y="32"/>
                </a:cubicBezTo>
                <a:cubicBezTo>
                  <a:pt x="7" y="19"/>
                  <a:pt x="4" y="3"/>
                  <a:pt x="17" y="2"/>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 name="Freeform 51"/>
          <p:cNvSpPr>
            <a:spLocks/>
          </p:cNvSpPr>
          <p:nvPr/>
        </p:nvSpPr>
        <p:spPr bwMode="auto">
          <a:xfrm>
            <a:off x="4100513" y="4318000"/>
            <a:ext cx="88900" cy="133350"/>
          </a:xfrm>
          <a:custGeom>
            <a:avLst/>
            <a:gdLst>
              <a:gd name="T0" fmla="*/ 21 w 56"/>
              <a:gd name="T1" fmla="*/ 0 h 84"/>
              <a:gd name="T2" fmla="*/ 45 w 56"/>
              <a:gd name="T3" fmla="*/ 40 h 84"/>
              <a:gd name="T4" fmla="*/ 51 w 56"/>
              <a:gd name="T5" fmla="*/ 76 h 84"/>
              <a:gd name="T6" fmla="*/ 13 w 56"/>
              <a:gd name="T7" fmla="*/ 78 h 84"/>
              <a:gd name="T8" fmla="*/ 1 w 56"/>
              <a:gd name="T9" fmla="*/ 40 h 84"/>
              <a:gd name="T10" fmla="*/ 21 w 56"/>
              <a:gd name="T11" fmla="*/ 0 h 84"/>
            </a:gdLst>
            <a:ahLst/>
            <a:cxnLst>
              <a:cxn ang="0">
                <a:pos x="T0" y="T1"/>
              </a:cxn>
              <a:cxn ang="0">
                <a:pos x="T2" y="T3"/>
              </a:cxn>
              <a:cxn ang="0">
                <a:pos x="T4" y="T5"/>
              </a:cxn>
              <a:cxn ang="0">
                <a:pos x="T6" y="T7"/>
              </a:cxn>
              <a:cxn ang="0">
                <a:pos x="T8" y="T9"/>
              </a:cxn>
              <a:cxn ang="0">
                <a:pos x="T10" y="T11"/>
              </a:cxn>
            </a:cxnLst>
            <a:rect l="0" t="0" r="r" b="b"/>
            <a:pathLst>
              <a:path w="56" h="84">
                <a:moveTo>
                  <a:pt x="21" y="0"/>
                </a:moveTo>
                <a:cubicBezTo>
                  <a:pt x="28" y="0"/>
                  <a:pt x="40" y="27"/>
                  <a:pt x="45" y="40"/>
                </a:cubicBezTo>
                <a:cubicBezTo>
                  <a:pt x="50" y="53"/>
                  <a:pt x="56" y="70"/>
                  <a:pt x="51" y="76"/>
                </a:cubicBezTo>
                <a:cubicBezTo>
                  <a:pt x="46" y="82"/>
                  <a:pt x="21" y="84"/>
                  <a:pt x="13" y="78"/>
                </a:cubicBezTo>
                <a:cubicBezTo>
                  <a:pt x="5" y="72"/>
                  <a:pt x="0" y="53"/>
                  <a:pt x="1" y="40"/>
                </a:cubicBezTo>
                <a:cubicBezTo>
                  <a:pt x="2" y="27"/>
                  <a:pt x="11" y="1"/>
                  <a:pt x="21" y="0"/>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8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8" name="Freeform 52"/>
          <p:cNvSpPr>
            <a:spLocks/>
          </p:cNvSpPr>
          <p:nvPr/>
        </p:nvSpPr>
        <p:spPr bwMode="auto">
          <a:xfrm>
            <a:off x="2224088" y="5826125"/>
            <a:ext cx="254000" cy="166688"/>
          </a:xfrm>
          <a:custGeom>
            <a:avLst/>
            <a:gdLst>
              <a:gd name="T0" fmla="*/ 51 w 160"/>
              <a:gd name="T1" fmla="*/ 0 h 105"/>
              <a:gd name="T2" fmla="*/ 149 w 160"/>
              <a:gd name="T3" fmla="*/ 40 h 105"/>
              <a:gd name="T4" fmla="*/ 119 w 160"/>
              <a:gd name="T5" fmla="*/ 54 h 105"/>
              <a:gd name="T6" fmla="*/ 109 w 160"/>
              <a:gd name="T7" fmla="*/ 86 h 105"/>
              <a:gd name="T8" fmla="*/ 71 w 160"/>
              <a:gd name="T9" fmla="*/ 104 h 105"/>
              <a:gd name="T10" fmla="*/ 41 w 160"/>
              <a:gd name="T11" fmla="*/ 92 h 105"/>
              <a:gd name="T12" fmla="*/ 1 w 160"/>
              <a:gd name="T13" fmla="*/ 36 h 105"/>
              <a:gd name="T14" fmla="*/ 37 w 160"/>
              <a:gd name="T15" fmla="*/ 24 h 105"/>
              <a:gd name="T16" fmla="*/ 51 w 160"/>
              <a:gd name="T1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105">
                <a:moveTo>
                  <a:pt x="51" y="0"/>
                </a:moveTo>
                <a:cubicBezTo>
                  <a:pt x="72" y="4"/>
                  <a:pt x="138" y="31"/>
                  <a:pt x="149" y="40"/>
                </a:cubicBezTo>
                <a:cubicBezTo>
                  <a:pt x="160" y="49"/>
                  <a:pt x="126" y="46"/>
                  <a:pt x="119" y="54"/>
                </a:cubicBezTo>
                <a:cubicBezTo>
                  <a:pt x="112" y="62"/>
                  <a:pt x="117" y="78"/>
                  <a:pt x="109" y="86"/>
                </a:cubicBezTo>
                <a:cubicBezTo>
                  <a:pt x="101" y="94"/>
                  <a:pt x="82" y="103"/>
                  <a:pt x="71" y="104"/>
                </a:cubicBezTo>
                <a:cubicBezTo>
                  <a:pt x="60" y="105"/>
                  <a:pt x="53" y="103"/>
                  <a:pt x="41" y="92"/>
                </a:cubicBezTo>
                <a:cubicBezTo>
                  <a:pt x="29" y="81"/>
                  <a:pt x="2" y="47"/>
                  <a:pt x="1" y="36"/>
                </a:cubicBezTo>
                <a:cubicBezTo>
                  <a:pt x="0" y="25"/>
                  <a:pt x="29" y="30"/>
                  <a:pt x="37" y="24"/>
                </a:cubicBezTo>
                <a:cubicBezTo>
                  <a:pt x="45" y="18"/>
                  <a:pt x="48" y="5"/>
                  <a:pt x="51" y="0"/>
                </a:cubicBezTo>
                <a:close/>
              </a:path>
            </a:pathLst>
          </a:custGeom>
          <a:solidFill>
            <a:srgbClr val="000080">
              <a:alpha val="30000"/>
            </a:srgbClr>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9" name="Freeform 53"/>
          <p:cNvSpPr>
            <a:spLocks/>
          </p:cNvSpPr>
          <p:nvPr/>
        </p:nvSpPr>
        <p:spPr bwMode="auto">
          <a:xfrm>
            <a:off x="1798638" y="6118225"/>
            <a:ext cx="255587" cy="109538"/>
          </a:xfrm>
          <a:custGeom>
            <a:avLst/>
            <a:gdLst>
              <a:gd name="T0" fmla="*/ 67 w 161"/>
              <a:gd name="T1" fmla="*/ 0 h 69"/>
              <a:gd name="T2" fmla="*/ 93 w 161"/>
              <a:gd name="T3" fmla="*/ 24 h 69"/>
              <a:gd name="T4" fmla="*/ 157 w 161"/>
              <a:gd name="T5" fmla="*/ 38 h 69"/>
              <a:gd name="T6" fmla="*/ 119 w 161"/>
              <a:gd name="T7" fmla="*/ 68 h 69"/>
              <a:gd name="T8" fmla="*/ 93 w 161"/>
              <a:gd name="T9" fmla="*/ 46 h 69"/>
              <a:gd name="T10" fmla="*/ 67 w 161"/>
              <a:gd name="T11" fmla="*/ 64 h 69"/>
              <a:gd name="T12" fmla="*/ 47 w 161"/>
              <a:gd name="T13" fmla="*/ 52 h 69"/>
              <a:gd name="T14" fmla="*/ 25 w 161"/>
              <a:gd name="T15" fmla="*/ 66 h 69"/>
              <a:gd name="T16" fmla="*/ 1 w 161"/>
              <a:gd name="T17" fmla="*/ 50 h 69"/>
              <a:gd name="T18" fmla="*/ 29 w 161"/>
              <a:gd name="T19" fmla="*/ 24 h 69"/>
              <a:gd name="T20" fmla="*/ 67 w 161"/>
              <a:gd name="T2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69">
                <a:moveTo>
                  <a:pt x="67" y="0"/>
                </a:moveTo>
                <a:cubicBezTo>
                  <a:pt x="79" y="3"/>
                  <a:pt x="78" y="18"/>
                  <a:pt x="93" y="24"/>
                </a:cubicBezTo>
                <a:cubicBezTo>
                  <a:pt x="108" y="30"/>
                  <a:pt x="153" y="31"/>
                  <a:pt x="157" y="38"/>
                </a:cubicBezTo>
                <a:cubicBezTo>
                  <a:pt x="161" y="45"/>
                  <a:pt x="130" y="67"/>
                  <a:pt x="119" y="68"/>
                </a:cubicBezTo>
                <a:cubicBezTo>
                  <a:pt x="108" y="69"/>
                  <a:pt x="102" y="47"/>
                  <a:pt x="93" y="46"/>
                </a:cubicBezTo>
                <a:cubicBezTo>
                  <a:pt x="84" y="45"/>
                  <a:pt x="75" y="63"/>
                  <a:pt x="67" y="64"/>
                </a:cubicBezTo>
                <a:cubicBezTo>
                  <a:pt x="59" y="65"/>
                  <a:pt x="54" y="52"/>
                  <a:pt x="47" y="52"/>
                </a:cubicBezTo>
                <a:cubicBezTo>
                  <a:pt x="40" y="52"/>
                  <a:pt x="33" y="66"/>
                  <a:pt x="25" y="66"/>
                </a:cubicBezTo>
                <a:cubicBezTo>
                  <a:pt x="17" y="66"/>
                  <a:pt x="0" y="57"/>
                  <a:pt x="1" y="50"/>
                </a:cubicBezTo>
                <a:cubicBezTo>
                  <a:pt x="2" y="43"/>
                  <a:pt x="18" y="32"/>
                  <a:pt x="29" y="24"/>
                </a:cubicBezTo>
                <a:cubicBezTo>
                  <a:pt x="40" y="16"/>
                  <a:pt x="59" y="5"/>
                  <a:pt x="67" y="0"/>
                </a:cubicBezTo>
                <a:close/>
              </a:path>
            </a:pathLst>
          </a:custGeom>
          <a:solidFill>
            <a:srgbClr val="000080">
              <a:alpha val="30000"/>
            </a:srgbClr>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0" name="Freeform 54"/>
          <p:cNvSpPr>
            <a:spLocks/>
          </p:cNvSpPr>
          <p:nvPr/>
        </p:nvSpPr>
        <p:spPr bwMode="auto">
          <a:xfrm>
            <a:off x="1262063" y="6467475"/>
            <a:ext cx="312737" cy="152400"/>
          </a:xfrm>
          <a:custGeom>
            <a:avLst/>
            <a:gdLst>
              <a:gd name="T0" fmla="*/ 77 w 197"/>
              <a:gd name="T1" fmla="*/ 32 h 96"/>
              <a:gd name="T2" fmla="*/ 131 w 197"/>
              <a:gd name="T3" fmla="*/ 0 h 96"/>
              <a:gd name="T4" fmla="*/ 193 w 197"/>
              <a:gd name="T5" fmla="*/ 32 h 96"/>
              <a:gd name="T6" fmla="*/ 155 w 197"/>
              <a:gd name="T7" fmla="*/ 48 h 96"/>
              <a:gd name="T8" fmla="*/ 155 w 197"/>
              <a:gd name="T9" fmla="*/ 62 h 96"/>
              <a:gd name="T10" fmla="*/ 129 w 197"/>
              <a:gd name="T11" fmla="*/ 44 h 96"/>
              <a:gd name="T12" fmla="*/ 91 w 197"/>
              <a:gd name="T13" fmla="*/ 58 h 96"/>
              <a:gd name="T14" fmla="*/ 69 w 197"/>
              <a:gd name="T15" fmla="*/ 82 h 96"/>
              <a:gd name="T16" fmla="*/ 23 w 197"/>
              <a:gd name="T17" fmla="*/ 94 h 96"/>
              <a:gd name="T18" fmla="*/ 9 w 197"/>
              <a:gd name="T19" fmla="*/ 68 h 96"/>
              <a:gd name="T20" fmla="*/ 77 w 197"/>
              <a:gd name="T21" fmla="*/ 3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96">
                <a:moveTo>
                  <a:pt x="77" y="32"/>
                </a:moveTo>
                <a:cubicBezTo>
                  <a:pt x="97" y="21"/>
                  <a:pt x="112" y="0"/>
                  <a:pt x="131" y="0"/>
                </a:cubicBezTo>
                <a:cubicBezTo>
                  <a:pt x="150" y="0"/>
                  <a:pt x="189" y="24"/>
                  <a:pt x="193" y="32"/>
                </a:cubicBezTo>
                <a:cubicBezTo>
                  <a:pt x="197" y="40"/>
                  <a:pt x="161" y="43"/>
                  <a:pt x="155" y="48"/>
                </a:cubicBezTo>
                <a:cubicBezTo>
                  <a:pt x="149" y="53"/>
                  <a:pt x="159" y="63"/>
                  <a:pt x="155" y="62"/>
                </a:cubicBezTo>
                <a:cubicBezTo>
                  <a:pt x="151" y="61"/>
                  <a:pt x="140" y="45"/>
                  <a:pt x="129" y="44"/>
                </a:cubicBezTo>
                <a:cubicBezTo>
                  <a:pt x="118" y="43"/>
                  <a:pt x="101" y="52"/>
                  <a:pt x="91" y="58"/>
                </a:cubicBezTo>
                <a:cubicBezTo>
                  <a:pt x="81" y="64"/>
                  <a:pt x="80" y="76"/>
                  <a:pt x="69" y="82"/>
                </a:cubicBezTo>
                <a:cubicBezTo>
                  <a:pt x="58" y="88"/>
                  <a:pt x="33" y="96"/>
                  <a:pt x="23" y="94"/>
                </a:cubicBezTo>
                <a:cubicBezTo>
                  <a:pt x="13" y="92"/>
                  <a:pt x="0" y="78"/>
                  <a:pt x="9" y="68"/>
                </a:cubicBezTo>
                <a:cubicBezTo>
                  <a:pt x="18" y="58"/>
                  <a:pt x="63" y="39"/>
                  <a:pt x="77" y="32"/>
                </a:cubicBezTo>
                <a:close/>
              </a:path>
            </a:pathLst>
          </a:custGeom>
          <a:solidFill>
            <a:srgbClr val="000080">
              <a:alpha val="30000"/>
            </a:srgbClr>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2" name="Freeform 56"/>
          <p:cNvSpPr>
            <a:spLocks/>
          </p:cNvSpPr>
          <p:nvPr/>
        </p:nvSpPr>
        <p:spPr bwMode="auto">
          <a:xfrm>
            <a:off x="3117850" y="4275138"/>
            <a:ext cx="374650" cy="263525"/>
          </a:xfrm>
          <a:custGeom>
            <a:avLst/>
            <a:gdLst>
              <a:gd name="T0" fmla="*/ 2 w 236"/>
              <a:gd name="T1" fmla="*/ 109 h 166"/>
              <a:gd name="T2" fmla="*/ 40 w 236"/>
              <a:gd name="T3" fmla="*/ 59 h 166"/>
              <a:gd name="T4" fmla="*/ 76 w 236"/>
              <a:gd name="T5" fmla="*/ 45 h 166"/>
              <a:gd name="T6" fmla="*/ 130 w 236"/>
              <a:gd name="T7" fmla="*/ 1 h 166"/>
              <a:gd name="T8" fmla="*/ 222 w 236"/>
              <a:gd name="T9" fmla="*/ 49 h 166"/>
              <a:gd name="T10" fmla="*/ 214 w 236"/>
              <a:gd name="T11" fmla="*/ 81 h 166"/>
              <a:gd name="T12" fmla="*/ 230 w 236"/>
              <a:gd name="T13" fmla="*/ 111 h 166"/>
              <a:gd name="T14" fmla="*/ 218 w 236"/>
              <a:gd name="T15" fmla="*/ 127 h 166"/>
              <a:gd name="T16" fmla="*/ 196 w 236"/>
              <a:gd name="T17" fmla="*/ 119 h 166"/>
              <a:gd name="T18" fmla="*/ 176 w 236"/>
              <a:gd name="T19" fmla="*/ 133 h 166"/>
              <a:gd name="T20" fmla="*/ 152 w 236"/>
              <a:gd name="T21" fmla="*/ 161 h 166"/>
              <a:gd name="T22" fmla="*/ 74 w 236"/>
              <a:gd name="T23" fmla="*/ 161 h 166"/>
              <a:gd name="T24" fmla="*/ 32 w 236"/>
              <a:gd name="T25" fmla="*/ 155 h 166"/>
              <a:gd name="T26" fmla="*/ 2 w 236"/>
              <a:gd name="T27" fmla="*/ 10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6" h="166">
                <a:moveTo>
                  <a:pt x="2" y="109"/>
                </a:moveTo>
                <a:cubicBezTo>
                  <a:pt x="0" y="94"/>
                  <a:pt x="28" y="70"/>
                  <a:pt x="40" y="59"/>
                </a:cubicBezTo>
                <a:cubicBezTo>
                  <a:pt x="52" y="48"/>
                  <a:pt x="61" y="55"/>
                  <a:pt x="76" y="45"/>
                </a:cubicBezTo>
                <a:cubicBezTo>
                  <a:pt x="91" y="35"/>
                  <a:pt x="106" y="0"/>
                  <a:pt x="130" y="1"/>
                </a:cubicBezTo>
                <a:cubicBezTo>
                  <a:pt x="154" y="2"/>
                  <a:pt x="208" y="36"/>
                  <a:pt x="222" y="49"/>
                </a:cubicBezTo>
                <a:cubicBezTo>
                  <a:pt x="236" y="62"/>
                  <a:pt x="213" y="71"/>
                  <a:pt x="214" y="81"/>
                </a:cubicBezTo>
                <a:cubicBezTo>
                  <a:pt x="215" y="91"/>
                  <a:pt x="229" y="103"/>
                  <a:pt x="230" y="111"/>
                </a:cubicBezTo>
                <a:cubicBezTo>
                  <a:pt x="231" y="119"/>
                  <a:pt x="224" y="126"/>
                  <a:pt x="218" y="127"/>
                </a:cubicBezTo>
                <a:cubicBezTo>
                  <a:pt x="212" y="128"/>
                  <a:pt x="203" y="118"/>
                  <a:pt x="196" y="119"/>
                </a:cubicBezTo>
                <a:cubicBezTo>
                  <a:pt x="189" y="120"/>
                  <a:pt x="183" y="126"/>
                  <a:pt x="176" y="133"/>
                </a:cubicBezTo>
                <a:cubicBezTo>
                  <a:pt x="169" y="140"/>
                  <a:pt x="169" y="156"/>
                  <a:pt x="152" y="161"/>
                </a:cubicBezTo>
                <a:cubicBezTo>
                  <a:pt x="135" y="166"/>
                  <a:pt x="94" y="162"/>
                  <a:pt x="74" y="161"/>
                </a:cubicBezTo>
                <a:cubicBezTo>
                  <a:pt x="54" y="160"/>
                  <a:pt x="44" y="164"/>
                  <a:pt x="32" y="155"/>
                </a:cubicBezTo>
                <a:cubicBezTo>
                  <a:pt x="20" y="146"/>
                  <a:pt x="8" y="119"/>
                  <a:pt x="2" y="109"/>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 name="Freeform 58"/>
          <p:cNvSpPr>
            <a:spLocks/>
          </p:cNvSpPr>
          <p:nvPr/>
        </p:nvSpPr>
        <p:spPr bwMode="auto">
          <a:xfrm>
            <a:off x="3883025" y="4125913"/>
            <a:ext cx="104775" cy="282575"/>
          </a:xfrm>
          <a:custGeom>
            <a:avLst/>
            <a:gdLst>
              <a:gd name="T0" fmla="*/ 42 w 66"/>
              <a:gd name="T1" fmla="*/ 5 h 178"/>
              <a:gd name="T2" fmla="*/ 44 w 66"/>
              <a:gd name="T3" fmla="*/ 61 h 178"/>
              <a:gd name="T4" fmla="*/ 52 w 66"/>
              <a:gd name="T5" fmla="*/ 119 h 178"/>
              <a:gd name="T6" fmla="*/ 64 w 66"/>
              <a:gd name="T7" fmla="*/ 161 h 178"/>
              <a:gd name="T8" fmla="*/ 40 w 66"/>
              <a:gd name="T9" fmla="*/ 177 h 178"/>
              <a:gd name="T10" fmla="*/ 40 w 66"/>
              <a:gd name="T11" fmla="*/ 153 h 178"/>
              <a:gd name="T12" fmla="*/ 26 w 66"/>
              <a:gd name="T13" fmla="*/ 117 h 178"/>
              <a:gd name="T14" fmla="*/ 4 w 66"/>
              <a:gd name="T15" fmla="*/ 107 h 178"/>
              <a:gd name="T16" fmla="*/ 4 w 66"/>
              <a:gd name="T17" fmla="*/ 59 h 178"/>
              <a:gd name="T18" fmla="*/ 10 w 66"/>
              <a:gd name="T19" fmla="*/ 29 h 178"/>
              <a:gd name="T20" fmla="*/ 42 w 66"/>
              <a:gd name="T21" fmla="*/ 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78">
                <a:moveTo>
                  <a:pt x="42" y="5"/>
                </a:moveTo>
                <a:cubicBezTo>
                  <a:pt x="48" y="10"/>
                  <a:pt x="42" y="42"/>
                  <a:pt x="44" y="61"/>
                </a:cubicBezTo>
                <a:cubicBezTo>
                  <a:pt x="46" y="80"/>
                  <a:pt x="49" y="102"/>
                  <a:pt x="52" y="119"/>
                </a:cubicBezTo>
                <a:cubicBezTo>
                  <a:pt x="55" y="136"/>
                  <a:pt x="66" y="151"/>
                  <a:pt x="64" y="161"/>
                </a:cubicBezTo>
                <a:cubicBezTo>
                  <a:pt x="62" y="171"/>
                  <a:pt x="44" y="178"/>
                  <a:pt x="40" y="177"/>
                </a:cubicBezTo>
                <a:cubicBezTo>
                  <a:pt x="36" y="176"/>
                  <a:pt x="42" y="163"/>
                  <a:pt x="40" y="153"/>
                </a:cubicBezTo>
                <a:cubicBezTo>
                  <a:pt x="38" y="143"/>
                  <a:pt x="32" y="125"/>
                  <a:pt x="26" y="117"/>
                </a:cubicBezTo>
                <a:cubicBezTo>
                  <a:pt x="20" y="109"/>
                  <a:pt x="8" y="117"/>
                  <a:pt x="4" y="107"/>
                </a:cubicBezTo>
                <a:cubicBezTo>
                  <a:pt x="0" y="97"/>
                  <a:pt x="3" y="72"/>
                  <a:pt x="4" y="59"/>
                </a:cubicBezTo>
                <a:cubicBezTo>
                  <a:pt x="5" y="46"/>
                  <a:pt x="4" y="38"/>
                  <a:pt x="10" y="29"/>
                </a:cubicBezTo>
                <a:cubicBezTo>
                  <a:pt x="16" y="20"/>
                  <a:pt x="36" y="0"/>
                  <a:pt x="42" y="5"/>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8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5" name="Freeform 59"/>
          <p:cNvSpPr>
            <a:spLocks/>
          </p:cNvSpPr>
          <p:nvPr/>
        </p:nvSpPr>
        <p:spPr bwMode="auto">
          <a:xfrm>
            <a:off x="2963863" y="4670425"/>
            <a:ext cx="130175" cy="93663"/>
          </a:xfrm>
          <a:custGeom>
            <a:avLst/>
            <a:gdLst>
              <a:gd name="T0" fmla="*/ 61 w 82"/>
              <a:gd name="T1" fmla="*/ 0 h 59"/>
              <a:gd name="T2" fmla="*/ 79 w 82"/>
              <a:gd name="T3" fmla="*/ 50 h 59"/>
              <a:gd name="T4" fmla="*/ 41 w 82"/>
              <a:gd name="T5" fmla="*/ 54 h 59"/>
              <a:gd name="T6" fmla="*/ 3 w 82"/>
              <a:gd name="T7" fmla="*/ 30 h 59"/>
              <a:gd name="T8" fmla="*/ 25 w 82"/>
              <a:gd name="T9" fmla="*/ 10 h 59"/>
              <a:gd name="T10" fmla="*/ 61 w 82"/>
              <a:gd name="T11" fmla="*/ 0 h 59"/>
            </a:gdLst>
            <a:ahLst/>
            <a:cxnLst>
              <a:cxn ang="0">
                <a:pos x="T0" y="T1"/>
              </a:cxn>
              <a:cxn ang="0">
                <a:pos x="T2" y="T3"/>
              </a:cxn>
              <a:cxn ang="0">
                <a:pos x="T4" y="T5"/>
              </a:cxn>
              <a:cxn ang="0">
                <a:pos x="T6" y="T7"/>
              </a:cxn>
              <a:cxn ang="0">
                <a:pos x="T8" y="T9"/>
              </a:cxn>
              <a:cxn ang="0">
                <a:pos x="T10" y="T11"/>
              </a:cxn>
            </a:cxnLst>
            <a:rect l="0" t="0" r="r" b="b"/>
            <a:pathLst>
              <a:path w="82" h="59">
                <a:moveTo>
                  <a:pt x="61" y="0"/>
                </a:moveTo>
                <a:cubicBezTo>
                  <a:pt x="73" y="8"/>
                  <a:pt x="82" y="41"/>
                  <a:pt x="79" y="50"/>
                </a:cubicBezTo>
                <a:cubicBezTo>
                  <a:pt x="76" y="59"/>
                  <a:pt x="54" y="57"/>
                  <a:pt x="41" y="54"/>
                </a:cubicBezTo>
                <a:cubicBezTo>
                  <a:pt x="28" y="51"/>
                  <a:pt x="6" y="37"/>
                  <a:pt x="3" y="30"/>
                </a:cubicBezTo>
                <a:cubicBezTo>
                  <a:pt x="0" y="23"/>
                  <a:pt x="15" y="15"/>
                  <a:pt x="25" y="10"/>
                </a:cubicBezTo>
                <a:cubicBezTo>
                  <a:pt x="35" y="5"/>
                  <a:pt x="54" y="2"/>
                  <a:pt x="61" y="0"/>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6" name="Freeform 60"/>
          <p:cNvSpPr>
            <a:spLocks/>
          </p:cNvSpPr>
          <p:nvPr/>
        </p:nvSpPr>
        <p:spPr bwMode="auto">
          <a:xfrm>
            <a:off x="3487738" y="4678363"/>
            <a:ext cx="98425" cy="92075"/>
          </a:xfrm>
          <a:custGeom>
            <a:avLst/>
            <a:gdLst>
              <a:gd name="T0" fmla="*/ 31 w 62"/>
              <a:gd name="T1" fmla="*/ 3 h 58"/>
              <a:gd name="T2" fmla="*/ 61 w 62"/>
              <a:gd name="T3" fmla="*/ 47 h 58"/>
              <a:gd name="T4" fmla="*/ 39 w 62"/>
              <a:gd name="T5" fmla="*/ 55 h 58"/>
              <a:gd name="T6" fmla="*/ 1 w 62"/>
              <a:gd name="T7" fmla="*/ 29 h 58"/>
              <a:gd name="T8" fmla="*/ 31 w 62"/>
              <a:gd name="T9" fmla="*/ 3 h 58"/>
            </a:gdLst>
            <a:ahLst/>
            <a:cxnLst>
              <a:cxn ang="0">
                <a:pos x="T0" y="T1"/>
              </a:cxn>
              <a:cxn ang="0">
                <a:pos x="T2" y="T3"/>
              </a:cxn>
              <a:cxn ang="0">
                <a:pos x="T4" y="T5"/>
              </a:cxn>
              <a:cxn ang="0">
                <a:pos x="T6" y="T7"/>
              </a:cxn>
              <a:cxn ang="0">
                <a:pos x="T8" y="T9"/>
              </a:cxn>
            </a:cxnLst>
            <a:rect l="0" t="0" r="r" b="b"/>
            <a:pathLst>
              <a:path w="62" h="58">
                <a:moveTo>
                  <a:pt x="31" y="3"/>
                </a:moveTo>
                <a:cubicBezTo>
                  <a:pt x="41" y="6"/>
                  <a:pt x="60" y="38"/>
                  <a:pt x="61" y="47"/>
                </a:cubicBezTo>
                <a:cubicBezTo>
                  <a:pt x="62" y="56"/>
                  <a:pt x="49" y="58"/>
                  <a:pt x="39" y="55"/>
                </a:cubicBezTo>
                <a:cubicBezTo>
                  <a:pt x="29" y="52"/>
                  <a:pt x="2" y="38"/>
                  <a:pt x="1" y="29"/>
                </a:cubicBezTo>
                <a:cubicBezTo>
                  <a:pt x="0" y="20"/>
                  <a:pt x="21" y="0"/>
                  <a:pt x="31" y="3"/>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800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7" name="Freeform 61"/>
          <p:cNvSpPr>
            <a:spLocks/>
          </p:cNvSpPr>
          <p:nvPr/>
        </p:nvSpPr>
        <p:spPr bwMode="auto">
          <a:xfrm>
            <a:off x="2184400" y="2365375"/>
            <a:ext cx="1104900" cy="849313"/>
          </a:xfrm>
          <a:custGeom>
            <a:avLst/>
            <a:gdLst>
              <a:gd name="T0" fmla="*/ 40 w 696"/>
              <a:gd name="T1" fmla="*/ 90 h 535"/>
              <a:gd name="T2" fmla="*/ 104 w 696"/>
              <a:gd name="T3" fmla="*/ 92 h 535"/>
              <a:gd name="T4" fmla="*/ 76 w 696"/>
              <a:gd name="T5" fmla="*/ 48 h 535"/>
              <a:gd name="T6" fmla="*/ 162 w 696"/>
              <a:gd name="T7" fmla="*/ 88 h 535"/>
              <a:gd name="T8" fmla="*/ 146 w 696"/>
              <a:gd name="T9" fmla="*/ 36 h 535"/>
              <a:gd name="T10" fmla="*/ 198 w 696"/>
              <a:gd name="T11" fmla="*/ 10 h 535"/>
              <a:gd name="T12" fmla="*/ 324 w 696"/>
              <a:gd name="T13" fmla="*/ 26 h 535"/>
              <a:gd name="T14" fmla="*/ 378 w 696"/>
              <a:gd name="T15" fmla="*/ 112 h 535"/>
              <a:gd name="T16" fmla="*/ 392 w 696"/>
              <a:gd name="T17" fmla="*/ 180 h 535"/>
              <a:gd name="T18" fmla="*/ 444 w 696"/>
              <a:gd name="T19" fmla="*/ 136 h 535"/>
              <a:gd name="T20" fmla="*/ 446 w 696"/>
              <a:gd name="T21" fmla="*/ 82 h 535"/>
              <a:gd name="T22" fmla="*/ 544 w 696"/>
              <a:gd name="T23" fmla="*/ 116 h 535"/>
              <a:gd name="T24" fmla="*/ 624 w 696"/>
              <a:gd name="T25" fmla="*/ 168 h 535"/>
              <a:gd name="T26" fmla="*/ 602 w 696"/>
              <a:gd name="T27" fmla="*/ 182 h 535"/>
              <a:gd name="T28" fmla="*/ 512 w 696"/>
              <a:gd name="T29" fmla="*/ 182 h 535"/>
              <a:gd name="T30" fmla="*/ 550 w 696"/>
              <a:gd name="T31" fmla="*/ 264 h 535"/>
              <a:gd name="T32" fmla="*/ 568 w 696"/>
              <a:gd name="T33" fmla="*/ 368 h 535"/>
              <a:gd name="T34" fmla="*/ 640 w 696"/>
              <a:gd name="T35" fmla="*/ 368 h 535"/>
              <a:gd name="T36" fmla="*/ 674 w 696"/>
              <a:gd name="T37" fmla="*/ 418 h 535"/>
              <a:gd name="T38" fmla="*/ 618 w 696"/>
              <a:gd name="T39" fmla="*/ 498 h 535"/>
              <a:gd name="T40" fmla="*/ 592 w 696"/>
              <a:gd name="T41" fmla="*/ 440 h 535"/>
              <a:gd name="T42" fmla="*/ 634 w 696"/>
              <a:gd name="T43" fmla="*/ 398 h 535"/>
              <a:gd name="T44" fmla="*/ 588 w 696"/>
              <a:gd name="T45" fmla="*/ 424 h 535"/>
              <a:gd name="T46" fmla="*/ 544 w 696"/>
              <a:gd name="T47" fmla="*/ 416 h 535"/>
              <a:gd name="T48" fmla="*/ 476 w 696"/>
              <a:gd name="T49" fmla="*/ 372 h 535"/>
              <a:gd name="T50" fmla="*/ 448 w 696"/>
              <a:gd name="T51" fmla="*/ 334 h 535"/>
              <a:gd name="T52" fmla="*/ 404 w 696"/>
              <a:gd name="T53" fmla="*/ 262 h 535"/>
              <a:gd name="T54" fmla="*/ 300 w 696"/>
              <a:gd name="T55" fmla="*/ 170 h 535"/>
              <a:gd name="T56" fmla="*/ 222 w 696"/>
              <a:gd name="T57" fmla="*/ 168 h 535"/>
              <a:gd name="T58" fmla="*/ 250 w 696"/>
              <a:gd name="T59" fmla="*/ 232 h 535"/>
              <a:gd name="T60" fmla="*/ 226 w 696"/>
              <a:gd name="T61" fmla="*/ 328 h 535"/>
              <a:gd name="T62" fmla="*/ 176 w 696"/>
              <a:gd name="T63" fmla="*/ 228 h 535"/>
              <a:gd name="T64" fmla="*/ 90 w 696"/>
              <a:gd name="T65" fmla="*/ 168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6" h="535">
                <a:moveTo>
                  <a:pt x="9" y="66"/>
                </a:moveTo>
                <a:cubicBezTo>
                  <a:pt x="14" y="70"/>
                  <a:pt x="17" y="79"/>
                  <a:pt x="40" y="90"/>
                </a:cubicBezTo>
                <a:cubicBezTo>
                  <a:pt x="63" y="101"/>
                  <a:pt x="135" y="132"/>
                  <a:pt x="146" y="132"/>
                </a:cubicBezTo>
                <a:cubicBezTo>
                  <a:pt x="157" y="132"/>
                  <a:pt x="120" y="107"/>
                  <a:pt x="104" y="92"/>
                </a:cubicBezTo>
                <a:cubicBezTo>
                  <a:pt x="88" y="77"/>
                  <a:pt x="57" y="49"/>
                  <a:pt x="52" y="42"/>
                </a:cubicBezTo>
                <a:cubicBezTo>
                  <a:pt x="47" y="35"/>
                  <a:pt x="58" y="37"/>
                  <a:pt x="76" y="48"/>
                </a:cubicBezTo>
                <a:cubicBezTo>
                  <a:pt x="94" y="59"/>
                  <a:pt x="144" y="103"/>
                  <a:pt x="158" y="110"/>
                </a:cubicBezTo>
                <a:cubicBezTo>
                  <a:pt x="172" y="117"/>
                  <a:pt x="166" y="96"/>
                  <a:pt x="162" y="88"/>
                </a:cubicBezTo>
                <a:cubicBezTo>
                  <a:pt x="158" y="80"/>
                  <a:pt x="135" y="69"/>
                  <a:pt x="132" y="60"/>
                </a:cubicBezTo>
                <a:cubicBezTo>
                  <a:pt x="129" y="51"/>
                  <a:pt x="140" y="34"/>
                  <a:pt x="146" y="36"/>
                </a:cubicBezTo>
                <a:cubicBezTo>
                  <a:pt x="152" y="38"/>
                  <a:pt x="159" y="76"/>
                  <a:pt x="168" y="72"/>
                </a:cubicBezTo>
                <a:cubicBezTo>
                  <a:pt x="177" y="68"/>
                  <a:pt x="180" y="20"/>
                  <a:pt x="198" y="10"/>
                </a:cubicBezTo>
                <a:cubicBezTo>
                  <a:pt x="216" y="0"/>
                  <a:pt x="253" y="11"/>
                  <a:pt x="274" y="14"/>
                </a:cubicBezTo>
                <a:cubicBezTo>
                  <a:pt x="295" y="17"/>
                  <a:pt x="310" y="17"/>
                  <a:pt x="324" y="26"/>
                </a:cubicBezTo>
                <a:cubicBezTo>
                  <a:pt x="338" y="35"/>
                  <a:pt x="347" y="56"/>
                  <a:pt x="356" y="70"/>
                </a:cubicBezTo>
                <a:cubicBezTo>
                  <a:pt x="365" y="84"/>
                  <a:pt x="376" y="98"/>
                  <a:pt x="378" y="112"/>
                </a:cubicBezTo>
                <a:cubicBezTo>
                  <a:pt x="380" y="126"/>
                  <a:pt x="366" y="145"/>
                  <a:pt x="368" y="156"/>
                </a:cubicBezTo>
                <a:cubicBezTo>
                  <a:pt x="370" y="167"/>
                  <a:pt x="380" y="178"/>
                  <a:pt x="392" y="180"/>
                </a:cubicBezTo>
                <a:cubicBezTo>
                  <a:pt x="404" y="182"/>
                  <a:pt x="429" y="177"/>
                  <a:pt x="438" y="170"/>
                </a:cubicBezTo>
                <a:cubicBezTo>
                  <a:pt x="447" y="163"/>
                  <a:pt x="448" y="147"/>
                  <a:pt x="444" y="136"/>
                </a:cubicBezTo>
                <a:cubicBezTo>
                  <a:pt x="440" y="125"/>
                  <a:pt x="416" y="115"/>
                  <a:pt x="416" y="106"/>
                </a:cubicBezTo>
                <a:cubicBezTo>
                  <a:pt x="416" y="97"/>
                  <a:pt x="436" y="80"/>
                  <a:pt x="446" y="82"/>
                </a:cubicBezTo>
                <a:lnTo>
                  <a:pt x="478" y="120"/>
                </a:lnTo>
                <a:lnTo>
                  <a:pt x="544" y="116"/>
                </a:lnTo>
                <a:lnTo>
                  <a:pt x="584" y="146"/>
                </a:lnTo>
                <a:lnTo>
                  <a:pt x="624" y="168"/>
                </a:lnTo>
                <a:cubicBezTo>
                  <a:pt x="631" y="174"/>
                  <a:pt x="628" y="182"/>
                  <a:pt x="624" y="184"/>
                </a:cubicBezTo>
                <a:cubicBezTo>
                  <a:pt x="620" y="186"/>
                  <a:pt x="610" y="180"/>
                  <a:pt x="602" y="182"/>
                </a:cubicBezTo>
                <a:cubicBezTo>
                  <a:pt x="594" y="184"/>
                  <a:pt x="591" y="194"/>
                  <a:pt x="576" y="194"/>
                </a:cubicBezTo>
                <a:cubicBezTo>
                  <a:pt x="561" y="194"/>
                  <a:pt x="524" y="179"/>
                  <a:pt x="512" y="182"/>
                </a:cubicBezTo>
                <a:cubicBezTo>
                  <a:pt x="500" y="185"/>
                  <a:pt x="496" y="200"/>
                  <a:pt x="502" y="214"/>
                </a:cubicBezTo>
                <a:cubicBezTo>
                  <a:pt x="508" y="228"/>
                  <a:pt x="536" y="248"/>
                  <a:pt x="550" y="264"/>
                </a:cubicBezTo>
                <a:cubicBezTo>
                  <a:pt x="564" y="280"/>
                  <a:pt x="585" y="293"/>
                  <a:pt x="588" y="310"/>
                </a:cubicBezTo>
                <a:cubicBezTo>
                  <a:pt x="591" y="327"/>
                  <a:pt x="565" y="361"/>
                  <a:pt x="568" y="368"/>
                </a:cubicBezTo>
                <a:cubicBezTo>
                  <a:pt x="571" y="375"/>
                  <a:pt x="596" y="350"/>
                  <a:pt x="608" y="350"/>
                </a:cubicBezTo>
                <a:cubicBezTo>
                  <a:pt x="620" y="350"/>
                  <a:pt x="626" y="364"/>
                  <a:pt x="640" y="368"/>
                </a:cubicBezTo>
                <a:cubicBezTo>
                  <a:pt x="654" y="372"/>
                  <a:pt x="684" y="364"/>
                  <a:pt x="690" y="372"/>
                </a:cubicBezTo>
                <a:cubicBezTo>
                  <a:pt x="696" y="380"/>
                  <a:pt x="679" y="393"/>
                  <a:pt x="674" y="418"/>
                </a:cubicBezTo>
                <a:cubicBezTo>
                  <a:pt x="669" y="443"/>
                  <a:pt x="669" y="509"/>
                  <a:pt x="660" y="522"/>
                </a:cubicBezTo>
                <a:cubicBezTo>
                  <a:pt x="651" y="535"/>
                  <a:pt x="629" y="504"/>
                  <a:pt x="618" y="498"/>
                </a:cubicBezTo>
                <a:cubicBezTo>
                  <a:pt x="607" y="492"/>
                  <a:pt x="596" y="494"/>
                  <a:pt x="592" y="484"/>
                </a:cubicBezTo>
                <a:cubicBezTo>
                  <a:pt x="588" y="474"/>
                  <a:pt x="586" y="449"/>
                  <a:pt x="592" y="440"/>
                </a:cubicBezTo>
                <a:cubicBezTo>
                  <a:pt x="598" y="431"/>
                  <a:pt x="621" y="433"/>
                  <a:pt x="628" y="426"/>
                </a:cubicBezTo>
                <a:cubicBezTo>
                  <a:pt x="635" y="419"/>
                  <a:pt x="639" y="402"/>
                  <a:pt x="634" y="398"/>
                </a:cubicBezTo>
                <a:cubicBezTo>
                  <a:pt x="629" y="394"/>
                  <a:pt x="608" y="396"/>
                  <a:pt x="600" y="400"/>
                </a:cubicBezTo>
                <a:cubicBezTo>
                  <a:pt x="592" y="404"/>
                  <a:pt x="594" y="419"/>
                  <a:pt x="588" y="424"/>
                </a:cubicBezTo>
                <a:cubicBezTo>
                  <a:pt x="582" y="429"/>
                  <a:pt x="571" y="431"/>
                  <a:pt x="564" y="430"/>
                </a:cubicBezTo>
                <a:cubicBezTo>
                  <a:pt x="557" y="429"/>
                  <a:pt x="553" y="419"/>
                  <a:pt x="544" y="416"/>
                </a:cubicBezTo>
                <a:cubicBezTo>
                  <a:pt x="535" y="413"/>
                  <a:pt x="521" y="417"/>
                  <a:pt x="510" y="410"/>
                </a:cubicBezTo>
                <a:cubicBezTo>
                  <a:pt x="499" y="403"/>
                  <a:pt x="487" y="379"/>
                  <a:pt x="476" y="372"/>
                </a:cubicBezTo>
                <a:cubicBezTo>
                  <a:pt x="465" y="365"/>
                  <a:pt x="449" y="374"/>
                  <a:pt x="444" y="368"/>
                </a:cubicBezTo>
                <a:cubicBezTo>
                  <a:pt x="439" y="362"/>
                  <a:pt x="452" y="345"/>
                  <a:pt x="448" y="334"/>
                </a:cubicBezTo>
                <a:cubicBezTo>
                  <a:pt x="444" y="323"/>
                  <a:pt x="425" y="312"/>
                  <a:pt x="418" y="300"/>
                </a:cubicBezTo>
                <a:cubicBezTo>
                  <a:pt x="411" y="288"/>
                  <a:pt x="417" y="273"/>
                  <a:pt x="404" y="262"/>
                </a:cubicBezTo>
                <a:cubicBezTo>
                  <a:pt x="391" y="251"/>
                  <a:pt x="359" y="249"/>
                  <a:pt x="342" y="234"/>
                </a:cubicBezTo>
                <a:cubicBezTo>
                  <a:pt x="325" y="219"/>
                  <a:pt x="321" y="188"/>
                  <a:pt x="300" y="170"/>
                </a:cubicBezTo>
                <a:cubicBezTo>
                  <a:pt x="279" y="152"/>
                  <a:pt x="227" y="124"/>
                  <a:pt x="214" y="124"/>
                </a:cubicBezTo>
                <a:cubicBezTo>
                  <a:pt x="201" y="124"/>
                  <a:pt x="221" y="155"/>
                  <a:pt x="222" y="168"/>
                </a:cubicBezTo>
                <a:cubicBezTo>
                  <a:pt x="223" y="181"/>
                  <a:pt x="217" y="189"/>
                  <a:pt x="222" y="200"/>
                </a:cubicBezTo>
                <a:cubicBezTo>
                  <a:pt x="227" y="211"/>
                  <a:pt x="242" y="212"/>
                  <a:pt x="250" y="232"/>
                </a:cubicBezTo>
                <a:cubicBezTo>
                  <a:pt x="258" y="252"/>
                  <a:pt x="274" y="302"/>
                  <a:pt x="270" y="318"/>
                </a:cubicBezTo>
                <a:cubicBezTo>
                  <a:pt x="266" y="334"/>
                  <a:pt x="237" y="336"/>
                  <a:pt x="226" y="328"/>
                </a:cubicBezTo>
                <a:cubicBezTo>
                  <a:pt x="215" y="320"/>
                  <a:pt x="214" y="287"/>
                  <a:pt x="206" y="270"/>
                </a:cubicBezTo>
                <a:cubicBezTo>
                  <a:pt x="198" y="253"/>
                  <a:pt x="188" y="237"/>
                  <a:pt x="176" y="228"/>
                </a:cubicBezTo>
                <a:cubicBezTo>
                  <a:pt x="164" y="219"/>
                  <a:pt x="148" y="224"/>
                  <a:pt x="134" y="214"/>
                </a:cubicBezTo>
                <a:cubicBezTo>
                  <a:pt x="120" y="204"/>
                  <a:pt x="112" y="185"/>
                  <a:pt x="90" y="168"/>
                </a:cubicBezTo>
                <a:cubicBezTo>
                  <a:pt x="68" y="151"/>
                  <a:pt x="19" y="125"/>
                  <a:pt x="0" y="114"/>
                </a:cubicBezTo>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0" name="Oval 4"/>
          <p:cNvSpPr>
            <a:spLocks noChangeArrowheads="1"/>
          </p:cNvSpPr>
          <p:nvPr/>
        </p:nvSpPr>
        <p:spPr bwMode="auto">
          <a:xfrm>
            <a:off x="3144838" y="292576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Oval 5"/>
          <p:cNvSpPr>
            <a:spLocks noChangeArrowheads="1"/>
          </p:cNvSpPr>
          <p:nvPr/>
        </p:nvSpPr>
        <p:spPr bwMode="auto">
          <a:xfrm>
            <a:off x="3017838" y="2878138"/>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Oval 6"/>
          <p:cNvSpPr>
            <a:spLocks noChangeArrowheads="1"/>
          </p:cNvSpPr>
          <p:nvPr/>
        </p:nvSpPr>
        <p:spPr bwMode="auto">
          <a:xfrm>
            <a:off x="3408363" y="3354388"/>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Oval 7"/>
          <p:cNvSpPr>
            <a:spLocks noChangeArrowheads="1"/>
          </p:cNvSpPr>
          <p:nvPr/>
        </p:nvSpPr>
        <p:spPr bwMode="auto">
          <a:xfrm>
            <a:off x="3560763" y="348456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Oval 8"/>
          <p:cNvSpPr>
            <a:spLocks noChangeArrowheads="1"/>
          </p:cNvSpPr>
          <p:nvPr/>
        </p:nvSpPr>
        <p:spPr bwMode="auto">
          <a:xfrm>
            <a:off x="3595688" y="3754438"/>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Oval 9"/>
          <p:cNvSpPr>
            <a:spLocks noChangeArrowheads="1"/>
          </p:cNvSpPr>
          <p:nvPr/>
        </p:nvSpPr>
        <p:spPr bwMode="auto">
          <a:xfrm>
            <a:off x="3471863" y="385286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6" name="Oval 10"/>
          <p:cNvSpPr>
            <a:spLocks noChangeArrowheads="1"/>
          </p:cNvSpPr>
          <p:nvPr/>
        </p:nvSpPr>
        <p:spPr bwMode="auto">
          <a:xfrm>
            <a:off x="2811463" y="264001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7" name="Oval 11"/>
          <p:cNvSpPr>
            <a:spLocks noChangeArrowheads="1"/>
          </p:cNvSpPr>
          <p:nvPr/>
        </p:nvSpPr>
        <p:spPr bwMode="auto">
          <a:xfrm>
            <a:off x="1246188" y="654526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Oval 12"/>
          <p:cNvSpPr>
            <a:spLocks noChangeArrowheads="1"/>
          </p:cNvSpPr>
          <p:nvPr/>
        </p:nvSpPr>
        <p:spPr bwMode="auto">
          <a:xfrm>
            <a:off x="1833563" y="611981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9" name="Oval 13"/>
          <p:cNvSpPr>
            <a:spLocks noChangeArrowheads="1"/>
          </p:cNvSpPr>
          <p:nvPr/>
        </p:nvSpPr>
        <p:spPr bwMode="auto">
          <a:xfrm>
            <a:off x="2309813" y="568801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0" name="Oval 14"/>
          <p:cNvSpPr>
            <a:spLocks noChangeArrowheads="1"/>
          </p:cNvSpPr>
          <p:nvPr/>
        </p:nvSpPr>
        <p:spPr bwMode="auto">
          <a:xfrm>
            <a:off x="3309938" y="509746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1" name="Oval 15"/>
          <p:cNvSpPr>
            <a:spLocks noChangeArrowheads="1"/>
          </p:cNvSpPr>
          <p:nvPr/>
        </p:nvSpPr>
        <p:spPr bwMode="auto">
          <a:xfrm>
            <a:off x="3449638" y="5011738"/>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2" name="Oval 16"/>
          <p:cNvSpPr>
            <a:spLocks noChangeArrowheads="1"/>
          </p:cNvSpPr>
          <p:nvPr/>
        </p:nvSpPr>
        <p:spPr bwMode="auto">
          <a:xfrm>
            <a:off x="3884613" y="4465638"/>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3" name="Oval 17"/>
          <p:cNvSpPr>
            <a:spLocks noChangeArrowheads="1"/>
          </p:cNvSpPr>
          <p:nvPr/>
        </p:nvSpPr>
        <p:spPr bwMode="auto">
          <a:xfrm>
            <a:off x="2713038" y="2614613"/>
            <a:ext cx="77787" cy="77787"/>
          </a:xfrm>
          <a:prstGeom prst="ellipse">
            <a:avLst/>
          </a:prstGeom>
          <a:solidFill>
            <a:srgbClr val="0000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AutoShape 18"/>
          <p:cNvSpPr>
            <a:spLocks noChangeArrowheads="1"/>
          </p:cNvSpPr>
          <p:nvPr/>
        </p:nvSpPr>
        <p:spPr bwMode="auto">
          <a:xfrm>
            <a:off x="2901950" y="27559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AutoShape 19"/>
          <p:cNvSpPr>
            <a:spLocks noChangeArrowheads="1"/>
          </p:cNvSpPr>
          <p:nvPr/>
        </p:nvSpPr>
        <p:spPr bwMode="auto">
          <a:xfrm>
            <a:off x="2598738" y="24892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AutoShape 20"/>
          <p:cNvSpPr>
            <a:spLocks noChangeArrowheads="1"/>
          </p:cNvSpPr>
          <p:nvPr/>
        </p:nvSpPr>
        <p:spPr bwMode="auto">
          <a:xfrm>
            <a:off x="3478213" y="338613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7" name="Rectangle 21"/>
          <p:cNvSpPr>
            <a:spLocks noChangeArrowheads="1"/>
          </p:cNvSpPr>
          <p:nvPr/>
        </p:nvSpPr>
        <p:spPr bwMode="auto">
          <a:xfrm>
            <a:off x="4978400" y="0"/>
            <a:ext cx="416560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9244" name="Freeform 28"/>
          <p:cNvSpPr>
            <a:spLocks/>
          </p:cNvSpPr>
          <p:nvPr/>
        </p:nvSpPr>
        <p:spPr bwMode="auto">
          <a:xfrm>
            <a:off x="1309688" y="415925"/>
            <a:ext cx="1241425" cy="2303463"/>
          </a:xfrm>
          <a:custGeom>
            <a:avLst/>
            <a:gdLst>
              <a:gd name="T0" fmla="*/ 179 w 782"/>
              <a:gd name="T1" fmla="*/ 635 h 1451"/>
              <a:gd name="T2" fmla="*/ 204 w 782"/>
              <a:gd name="T3" fmla="*/ 481 h 1451"/>
              <a:gd name="T4" fmla="*/ 200 w 782"/>
              <a:gd name="T5" fmla="*/ 385 h 1451"/>
              <a:gd name="T6" fmla="*/ 177 w 782"/>
              <a:gd name="T7" fmla="*/ 305 h 1451"/>
              <a:gd name="T8" fmla="*/ 197 w 782"/>
              <a:gd name="T9" fmla="*/ 248 h 1451"/>
              <a:gd name="T10" fmla="*/ 200 w 782"/>
              <a:gd name="T11" fmla="*/ 208 h 1451"/>
              <a:gd name="T12" fmla="*/ 251 w 782"/>
              <a:gd name="T13" fmla="*/ 103 h 1451"/>
              <a:gd name="T14" fmla="*/ 281 w 782"/>
              <a:gd name="T15" fmla="*/ 38 h 1451"/>
              <a:gd name="T16" fmla="*/ 332 w 782"/>
              <a:gd name="T17" fmla="*/ 28 h 1451"/>
              <a:gd name="T18" fmla="*/ 464 w 782"/>
              <a:gd name="T19" fmla="*/ 44 h 1451"/>
              <a:gd name="T20" fmla="*/ 666 w 782"/>
              <a:gd name="T21" fmla="*/ 64 h 1451"/>
              <a:gd name="T22" fmla="*/ 719 w 782"/>
              <a:gd name="T23" fmla="*/ 101 h 1451"/>
              <a:gd name="T24" fmla="*/ 672 w 782"/>
              <a:gd name="T25" fmla="*/ 167 h 1451"/>
              <a:gd name="T26" fmla="*/ 738 w 782"/>
              <a:gd name="T27" fmla="*/ 382 h 1451"/>
              <a:gd name="T28" fmla="*/ 773 w 782"/>
              <a:gd name="T29" fmla="*/ 458 h 1451"/>
              <a:gd name="T30" fmla="*/ 692 w 782"/>
              <a:gd name="T31" fmla="*/ 674 h 1451"/>
              <a:gd name="T32" fmla="*/ 639 w 782"/>
              <a:gd name="T33" fmla="*/ 706 h 1451"/>
              <a:gd name="T34" fmla="*/ 507 w 782"/>
              <a:gd name="T35" fmla="*/ 812 h 1451"/>
              <a:gd name="T36" fmla="*/ 491 w 782"/>
              <a:gd name="T37" fmla="*/ 895 h 1451"/>
              <a:gd name="T38" fmla="*/ 456 w 782"/>
              <a:gd name="T39" fmla="*/ 961 h 1451"/>
              <a:gd name="T40" fmla="*/ 543 w 782"/>
              <a:gd name="T41" fmla="*/ 1127 h 1451"/>
              <a:gd name="T42" fmla="*/ 533 w 782"/>
              <a:gd name="T43" fmla="*/ 1220 h 1451"/>
              <a:gd name="T44" fmla="*/ 561 w 782"/>
              <a:gd name="T45" fmla="*/ 1298 h 1451"/>
              <a:gd name="T46" fmla="*/ 525 w 782"/>
              <a:gd name="T47" fmla="*/ 1367 h 1451"/>
              <a:gd name="T48" fmla="*/ 469 w 782"/>
              <a:gd name="T49" fmla="*/ 1400 h 1451"/>
              <a:gd name="T50" fmla="*/ 428 w 782"/>
              <a:gd name="T51" fmla="*/ 1450 h 1451"/>
              <a:gd name="T52" fmla="*/ 373 w 782"/>
              <a:gd name="T53" fmla="*/ 1438 h 1451"/>
              <a:gd name="T54" fmla="*/ 325 w 782"/>
              <a:gd name="T55" fmla="*/ 1432 h 1451"/>
              <a:gd name="T56" fmla="*/ 297 w 782"/>
              <a:gd name="T57" fmla="*/ 1360 h 1451"/>
              <a:gd name="T58" fmla="*/ 241 w 782"/>
              <a:gd name="T59" fmla="*/ 1330 h 1451"/>
              <a:gd name="T60" fmla="*/ 305 w 782"/>
              <a:gd name="T61" fmla="*/ 1216 h 1451"/>
              <a:gd name="T62" fmla="*/ 279 w 782"/>
              <a:gd name="T63" fmla="*/ 1108 h 1451"/>
              <a:gd name="T64" fmla="*/ 260 w 782"/>
              <a:gd name="T65" fmla="*/ 1105 h 1451"/>
              <a:gd name="T66" fmla="*/ 231 w 782"/>
              <a:gd name="T67" fmla="*/ 1136 h 1451"/>
              <a:gd name="T68" fmla="*/ 173 w 782"/>
              <a:gd name="T69" fmla="*/ 1190 h 1451"/>
              <a:gd name="T70" fmla="*/ 153 w 782"/>
              <a:gd name="T71" fmla="*/ 1126 h 1451"/>
              <a:gd name="T72" fmla="*/ 105 w 782"/>
              <a:gd name="T73" fmla="*/ 1108 h 1451"/>
              <a:gd name="T74" fmla="*/ 53 w 782"/>
              <a:gd name="T75" fmla="*/ 934 h 1451"/>
              <a:gd name="T76" fmla="*/ 65 w 782"/>
              <a:gd name="T77" fmla="*/ 908 h 1451"/>
              <a:gd name="T78" fmla="*/ 47 w 782"/>
              <a:gd name="T79" fmla="*/ 874 h 1451"/>
              <a:gd name="T80" fmla="*/ 39 w 782"/>
              <a:gd name="T81" fmla="*/ 823 h 1451"/>
              <a:gd name="T82" fmla="*/ 12 w 782"/>
              <a:gd name="T83" fmla="*/ 779 h 1451"/>
              <a:gd name="T84" fmla="*/ 18 w 782"/>
              <a:gd name="T85" fmla="*/ 721 h 1451"/>
              <a:gd name="T86" fmla="*/ 53 w 782"/>
              <a:gd name="T87" fmla="*/ 638 h 1451"/>
              <a:gd name="T88" fmla="*/ 62 w 782"/>
              <a:gd name="T89" fmla="*/ 694 h 1451"/>
              <a:gd name="T90" fmla="*/ 116 w 782"/>
              <a:gd name="T91" fmla="*/ 752 h 1451"/>
              <a:gd name="T92" fmla="*/ 187 w 782"/>
              <a:gd name="T93" fmla="*/ 736 h 1451"/>
              <a:gd name="T94" fmla="*/ 173 w 782"/>
              <a:gd name="T95" fmla="*/ 668 h 1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82" h="1451">
                <a:moveTo>
                  <a:pt x="173" y="668"/>
                </a:moveTo>
                <a:cubicBezTo>
                  <a:pt x="171" y="657"/>
                  <a:pt x="181" y="650"/>
                  <a:pt x="179" y="635"/>
                </a:cubicBezTo>
                <a:cubicBezTo>
                  <a:pt x="177" y="620"/>
                  <a:pt x="155" y="603"/>
                  <a:pt x="159" y="577"/>
                </a:cubicBezTo>
                <a:cubicBezTo>
                  <a:pt x="163" y="551"/>
                  <a:pt x="198" y="508"/>
                  <a:pt x="204" y="481"/>
                </a:cubicBezTo>
                <a:cubicBezTo>
                  <a:pt x="210" y="454"/>
                  <a:pt x="196" y="432"/>
                  <a:pt x="195" y="416"/>
                </a:cubicBezTo>
                <a:cubicBezTo>
                  <a:pt x="194" y="400"/>
                  <a:pt x="199" y="397"/>
                  <a:pt x="200" y="385"/>
                </a:cubicBezTo>
                <a:cubicBezTo>
                  <a:pt x="201" y="373"/>
                  <a:pt x="205" y="359"/>
                  <a:pt x="201" y="346"/>
                </a:cubicBezTo>
                <a:cubicBezTo>
                  <a:pt x="197" y="333"/>
                  <a:pt x="177" y="319"/>
                  <a:pt x="177" y="305"/>
                </a:cubicBezTo>
                <a:cubicBezTo>
                  <a:pt x="177" y="291"/>
                  <a:pt x="198" y="271"/>
                  <a:pt x="201" y="262"/>
                </a:cubicBezTo>
                <a:cubicBezTo>
                  <a:pt x="204" y="253"/>
                  <a:pt x="196" y="252"/>
                  <a:pt x="197" y="248"/>
                </a:cubicBezTo>
                <a:cubicBezTo>
                  <a:pt x="198" y="244"/>
                  <a:pt x="205" y="243"/>
                  <a:pt x="206" y="236"/>
                </a:cubicBezTo>
                <a:cubicBezTo>
                  <a:pt x="207" y="229"/>
                  <a:pt x="197" y="222"/>
                  <a:pt x="200" y="208"/>
                </a:cubicBezTo>
                <a:cubicBezTo>
                  <a:pt x="203" y="194"/>
                  <a:pt x="217" y="166"/>
                  <a:pt x="225" y="149"/>
                </a:cubicBezTo>
                <a:cubicBezTo>
                  <a:pt x="233" y="132"/>
                  <a:pt x="248" y="121"/>
                  <a:pt x="251" y="103"/>
                </a:cubicBezTo>
                <a:cubicBezTo>
                  <a:pt x="254" y="85"/>
                  <a:pt x="240" y="54"/>
                  <a:pt x="245" y="43"/>
                </a:cubicBezTo>
                <a:cubicBezTo>
                  <a:pt x="250" y="32"/>
                  <a:pt x="270" y="45"/>
                  <a:pt x="281" y="38"/>
                </a:cubicBezTo>
                <a:cubicBezTo>
                  <a:pt x="292" y="31"/>
                  <a:pt x="301" y="4"/>
                  <a:pt x="309" y="2"/>
                </a:cubicBezTo>
                <a:cubicBezTo>
                  <a:pt x="317" y="0"/>
                  <a:pt x="320" y="27"/>
                  <a:pt x="332" y="28"/>
                </a:cubicBezTo>
                <a:cubicBezTo>
                  <a:pt x="344" y="29"/>
                  <a:pt x="358" y="8"/>
                  <a:pt x="380" y="11"/>
                </a:cubicBezTo>
                <a:cubicBezTo>
                  <a:pt x="402" y="14"/>
                  <a:pt x="427" y="26"/>
                  <a:pt x="464" y="44"/>
                </a:cubicBezTo>
                <a:cubicBezTo>
                  <a:pt x="501" y="62"/>
                  <a:pt x="569" y="116"/>
                  <a:pt x="603" y="119"/>
                </a:cubicBezTo>
                <a:cubicBezTo>
                  <a:pt x="637" y="122"/>
                  <a:pt x="654" y="78"/>
                  <a:pt x="666" y="64"/>
                </a:cubicBezTo>
                <a:cubicBezTo>
                  <a:pt x="678" y="50"/>
                  <a:pt x="665" y="31"/>
                  <a:pt x="674" y="37"/>
                </a:cubicBezTo>
                <a:cubicBezTo>
                  <a:pt x="683" y="43"/>
                  <a:pt x="713" y="87"/>
                  <a:pt x="719" y="101"/>
                </a:cubicBezTo>
                <a:cubicBezTo>
                  <a:pt x="725" y="115"/>
                  <a:pt x="721" y="110"/>
                  <a:pt x="713" y="121"/>
                </a:cubicBezTo>
                <a:cubicBezTo>
                  <a:pt x="705" y="132"/>
                  <a:pt x="676" y="126"/>
                  <a:pt x="672" y="167"/>
                </a:cubicBezTo>
                <a:cubicBezTo>
                  <a:pt x="668" y="208"/>
                  <a:pt x="678" y="329"/>
                  <a:pt x="689" y="365"/>
                </a:cubicBezTo>
                <a:cubicBezTo>
                  <a:pt x="700" y="401"/>
                  <a:pt x="729" y="371"/>
                  <a:pt x="738" y="382"/>
                </a:cubicBezTo>
                <a:cubicBezTo>
                  <a:pt x="747" y="393"/>
                  <a:pt x="737" y="420"/>
                  <a:pt x="743" y="433"/>
                </a:cubicBezTo>
                <a:cubicBezTo>
                  <a:pt x="749" y="446"/>
                  <a:pt x="782" y="426"/>
                  <a:pt x="773" y="458"/>
                </a:cubicBezTo>
                <a:cubicBezTo>
                  <a:pt x="764" y="490"/>
                  <a:pt x="702" y="590"/>
                  <a:pt x="689" y="626"/>
                </a:cubicBezTo>
                <a:cubicBezTo>
                  <a:pt x="676" y="662"/>
                  <a:pt x="698" y="659"/>
                  <a:pt x="692" y="674"/>
                </a:cubicBezTo>
                <a:cubicBezTo>
                  <a:pt x="686" y="689"/>
                  <a:pt x="660" y="710"/>
                  <a:pt x="651" y="715"/>
                </a:cubicBezTo>
                <a:cubicBezTo>
                  <a:pt x="642" y="720"/>
                  <a:pt x="655" y="702"/>
                  <a:pt x="639" y="706"/>
                </a:cubicBezTo>
                <a:cubicBezTo>
                  <a:pt x="623" y="710"/>
                  <a:pt x="577" y="721"/>
                  <a:pt x="555" y="739"/>
                </a:cubicBezTo>
                <a:cubicBezTo>
                  <a:pt x="533" y="757"/>
                  <a:pt x="511" y="795"/>
                  <a:pt x="507" y="812"/>
                </a:cubicBezTo>
                <a:cubicBezTo>
                  <a:pt x="503" y="829"/>
                  <a:pt x="534" y="827"/>
                  <a:pt x="531" y="841"/>
                </a:cubicBezTo>
                <a:cubicBezTo>
                  <a:pt x="528" y="855"/>
                  <a:pt x="499" y="882"/>
                  <a:pt x="491" y="895"/>
                </a:cubicBezTo>
                <a:cubicBezTo>
                  <a:pt x="483" y="908"/>
                  <a:pt x="491" y="911"/>
                  <a:pt x="485" y="922"/>
                </a:cubicBezTo>
                <a:cubicBezTo>
                  <a:pt x="479" y="933"/>
                  <a:pt x="455" y="946"/>
                  <a:pt x="456" y="961"/>
                </a:cubicBezTo>
                <a:cubicBezTo>
                  <a:pt x="457" y="976"/>
                  <a:pt x="473" y="984"/>
                  <a:pt x="488" y="1012"/>
                </a:cubicBezTo>
                <a:cubicBezTo>
                  <a:pt x="503" y="1040"/>
                  <a:pt x="537" y="1106"/>
                  <a:pt x="543" y="1127"/>
                </a:cubicBezTo>
                <a:cubicBezTo>
                  <a:pt x="549" y="1148"/>
                  <a:pt x="523" y="1123"/>
                  <a:pt x="521" y="1138"/>
                </a:cubicBezTo>
                <a:cubicBezTo>
                  <a:pt x="519" y="1153"/>
                  <a:pt x="527" y="1202"/>
                  <a:pt x="533" y="1220"/>
                </a:cubicBezTo>
                <a:cubicBezTo>
                  <a:pt x="539" y="1238"/>
                  <a:pt x="554" y="1235"/>
                  <a:pt x="559" y="1248"/>
                </a:cubicBezTo>
                <a:cubicBezTo>
                  <a:pt x="564" y="1261"/>
                  <a:pt x="562" y="1281"/>
                  <a:pt x="561" y="1298"/>
                </a:cubicBezTo>
                <a:lnTo>
                  <a:pt x="551" y="1348"/>
                </a:lnTo>
                <a:cubicBezTo>
                  <a:pt x="545" y="1360"/>
                  <a:pt x="537" y="1362"/>
                  <a:pt x="525" y="1367"/>
                </a:cubicBezTo>
                <a:cubicBezTo>
                  <a:pt x="513" y="1372"/>
                  <a:pt x="485" y="1373"/>
                  <a:pt x="476" y="1378"/>
                </a:cubicBezTo>
                <a:cubicBezTo>
                  <a:pt x="467" y="1383"/>
                  <a:pt x="469" y="1393"/>
                  <a:pt x="469" y="1400"/>
                </a:cubicBezTo>
                <a:cubicBezTo>
                  <a:pt x="469" y="1407"/>
                  <a:pt x="486" y="1410"/>
                  <a:pt x="479" y="1418"/>
                </a:cubicBezTo>
                <a:cubicBezTo>
                  <a:pt x="472" y="1426"/>
                  <a:pt x="441" y="1449"/>
                  <a:pt x="428" y="1450"/>
                </a:cubicBezTo>
                <a:cubicBezTo>
                  <a:pt x="415" y="1451"/>
                  <a:pt x="408" y="1428"/>
                  <a:pt x="399" y="1426"/>
                </a:cubicBezTo>
                <a:cubicBezTo>
                  <a:pt x="390" y="1424"/>
                  <a:pt x="380" y="1437"/>
                  <a:pt x="373" y="1438"/>
                </a:cubicBezTo>
                <a:cubicBezTo>
                  <a:pt x="366" y="1439"/>
                  <a:pt x="363" y="1433"/>
                  <a:pt x="355" y="1432"/>
                </a:cubicBezTo>
                <a:cubicBezTo>
                  <a:pt x="347" y="1431"/>
                  <a:pt x="329" y="1440"/>
                  <a:pt x="325" y="1432"/>
                </a:cubicBezTo>
                <a:cubicBezTo>
                  <a:pt x="321" y="1424"/>
                  <a:pt x="338" y="1396"/>
                  <a:pt x="333" y="1384"/>
                </a:cubicBezTo>
                <a:cubicBezTo>
                  <a:pt x="328" y="1372"/>
                  <a:pt x="311" y="1360"/>
                  <a:pt x="297" y="1360"/>
                </a:cubicBezTo>
                <a:cubicBezTo>
                  <a:pt x="283" y="1360"/>
                  <a:pt x="258" y="1389"/>
                  <a:pt x="249" y="1384"/>
                </a:cubicBezTo>
                <a:cubicBezTo>
                  <a:pt x="240" y="1379"/>
                  <a:pt x="241" y="1350"/>
                  <a:pt x="241" y="1330"/>
                </a:cubicBezTo>
                <a:cubicBezTo>
                  <a:pt x="241" y="1310"/>
                  <a:pt x="240" y="1283"/>
                  <a:pt x="251" y="1264"/>
                </a:cubicBezTo>
                <a:cubicBezTo>
                  <a:pt x="262" y="1245"/>
                  <a:pt x="291" y="1240"/>
                  <a:pt x="305" y="1216"/>
                </a:cubicBezTo>
                <a:cubicBezTo>
                  <a:pt x="319" y="1192"/>
                  <a:pt x="339" y="1136"/>
                  <a:pt x="335" y="1118"/>
                </a:cubicBezTo>
                <a:lnTo>
                  <a:pt x="279" y="1108"/>
                </a:lnTo>
                <a:lnTo>
                  <a:pt x="277" y="1110"/>
                </a:lnTo>
                <a:cubicBezTo>
                  <a:pt x="274" y="1110"/>
                  <a:pt x="269" y="1109"/>
                  <a:pt x="260" y="1105"/>
                </a:cubicBezTo>
                <a:cubicBezTo>
                  <a:pt x="251" y="1101"/>
                  <a:pt x="230" y="1083"/>
                  <a:pt x="225" y="1088"/>
                </a:cubicBezTo>
                <a:cubicBezTo>
                  <a:pt x="220" y="1093"/>
                  <a:pt x="229" y="1115"/>
                  <a:pt x="231" y="1136"/>
                </a:cubicBezTo>
                <a:cubicBezTo>
                  <a:pt x="233" y="1157"/>
                  <a:pt x="246" y="1208"/>
                  <a:pt x="236" y="1217"/>
                </a:cubicBezTo>
                <a:cubicBezTo>
                  <a:pt x="226" y="1226"/>
                  <a:pt x="182" y="1201"/>
                  <a:pt x="173" y="1190"/>
                </a:cubicBezTo>
                <a:cubicBezTo>
                  <a:pt x="164" y="1179"/>
                  <a:pt x="183" y="1164"/>
                  <a:pt x="180" y="1153"/>
                </a:cubicBezTo>
                <a:cubicBezTo>
                  <a:pt x="177" y="1142"/>
                  <a:pt x="158" y="1137"/>
                  <a:pt x="153" y="1126"/>
                </a:cubicBezTo>
                <a:cubicBezTo>
                  <a:pt x="148" y="1115"/>
                  <a:pt x="158" y="1091"/>
                  <a:pt x="150" y="1088"/>
                </a:cubicBezTo>
                <a:cubicBezTo>
                  <a:pt x="142" y="1085"/>
                  <a:pt x="116" y="1125"/>
                  <a:pt x="105" y="1108"/>
                </a:cubicBezTo>
                <a:cubicBezTo>
                  <a:pt x="94" y="1091"/>
                  <a:pt x="93" y="1012"/>
                  <a:pt x="84" y="983"/>
                </a:cubicBezTo>
                <a:cubicBezTo>
                  <a:pt x="75" y="954"/>
                  <a:pt x="59" y="945"/>
                  <a:pt x="53" y="934"/>
                </a:cubicBezTo>
                <a:cubicBezTo>
                  <a:pt x="47" y="923"/>
                  <a:pt x="46" y="920"/>
                  <a:pt x="48" y="916"/>
                </a:cubicBezTo>
                <a:cubicBezTo>
                  <a:pt x="50" y="912"/>
                  <a:pt x="62" y="912"/>
                  <a:pt x="65" y="908"/>
                </a:cubicBezTo>
                <a:cubicBezTo>
                  <a:pt x="68" y="904"/>
                  <a:pt x="69" y="901"/>
                  <a:pt x="66" y="895"/>
                </a:cubicBezTo>
                <a:cubicBezTo>
                  <a:pt x="63" y="889"/>
                  <a:pt x="49" y="881"/>
                  <a:pt x="47" y="874"/>
                </a:cubicBezTo>
                <a:cubicBezTo>
                  <a:pt x="45" y="867"/>
                  <a:pt x="57" y="859"/>
                  <a:pt x="56" y="851"/>
                </a:cubicBezTo>
                <a:cubicBezTo>
                  <a:pt x="55" y="843"/>
                  <a:pt x="41" y="833"/>
                  <a:pt x="39" y="823"/>
                </a:cubicBezTo>
                <a:cubicBezTo>
                  <a:pt x="37" y="813"/>
                  <a:pt x="46" y="795"/>
                  <a:pt x="42" y="788"/>
                </a:cubicBezTo>
                <a:cubicBezTo>
                  <a:pt x="38" y="781"/>
                  <a:pt x="15" y="786"/>
                  <a:pt x="12" y="779"/>
                </a:cubicBezTo>
                <a:cubicBezTo>
                  <a:pt x="9" y="772"/>
                  <a:pt x="22" y="755"/>
                  <a:pt x="23" y="745"/>
                </a:cubicBezTo>
                <a:cubicBezTo>
                  <a:pt x="24" y="735"/>
                  <a:pt x="21" y="732"/>
                  <a:pt x="18" y="721"/>
                </a:cubicBezTo>
                <a:cubicBezTo>
                  <a:pt x="15" y="710"/>
                  <a:pt x="0" y="693"/>
                  <a:pt x="6" y="679"/>
                </a:cubicBezTo>
                <a:cubicBezTo>
                  <a:pt x="12" y="665"/>
                  <a:pt x="43" y="642"/>
                  <a:pt x="53" y="638"/>
                </a:cubicBezTo>
                <a:cubicBezTo>
                  <a:pt x="63" y="634"/>
                  <a:pt x="67" y="647"/>
                  <a:pt x="69" y="656"/>
                </a:cubicBezTo>
                <a:cubicBezTo>
                  <a:pt x="71" y="665"/>
                  <a:pt x="56" y="685"/>
                  <a:pt x="62" y="694"/>
                </a:cubicBezTo>
                <a:cubicBezTo>
                  <a:pt x="68" y="703"/>
                  <a:pt x="95" y="703"/>
                  <a:pt x="104" y="713"/>
                </a:cubicBezTo>
                <a:cubicBezTo>
                  <a:pt x="113" y="723"/>
                  <a:pt x="110" y="746"/>
                  <a:pt x="116" y="752"/>
                </a:cubicBezTo>
                <a:cubicBezTo>
                  <a:pt x="122" y="758"/>
                  <a:pt x="129" y="751"/>
                  <a:pt x="141" y="748"/>
                </a:cubicBezTo>
                <a:cubicBezTo>
                  <a:pt x="153" y="745"/>
                  <a:pt x="179" y="743"/>
                  <a:pt x="187" y="736"/>
                </a:cubicBezTo>
                <a:cubicBezTo>
                  <a:pt x="195" y="729"/>
                  <a:pt x="194" y="718"/>
                  <a:pt x="192" y="707"/>
                </a:cubicBezTo>
                <a:cubicBezTo>
                  <a:pt x="190" y="696"/>
                  <a:pt x="177" y="676"/>
                  <a:pt x="173" y="668"/>
                </a:cubicBezTo>
                <a:close/>
              </a:path>
            </a:pathLst>
          </a:custGeom>
          <a:solidFill>
            <a:srgbClr val="000080">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5" name="Freeform 29"/>
          <p:cNvSpPr>
            <a:spLocks/>
          </p:cNvSpPr>
          <p:nvPr/>
        </p:nvSpPr>
        <p:spPr bwMode="auto">
          <a:xfrm>
            <a:off x="1903413" y="2303463"/>
            <a:ext cx="206375" cy="158750"/>
          </a:xfrm>
          <a:custGeom>
            <a:avLst/>
            <a:gdLst>
              <a:gd name="T0" fmla="*/ 29 w 130"/>
              <a:gd name="T1" fmla="*/ 7 h 100"/>
              <a:gd name="T2" fmla="*/ 71 w 130"/>
              <a:gd name="T3" fmla="*/ 15 h 100"/>
              <a:gd name="T4" fmla="*/ 75 w 130"/>
              <a:gd name="T5" fmla="*/ 53 h 100"/>
              <a:gd name="T6" fmla="*/ 111 w 130"/>
              <a:gd name="T7" fmla="*/ 31 h 100"/>
              <a:gd name="T8" fmla="*/ 121 w 130"/>
              <a:gd name="T9" fmla="*/ 47 h 100"/>
              <a:gd name="T10" fmla="*/ 57 w 130"/>
              <a:gd name="T11" fmla="*/ 97 h 100"/>
              <a:gd name="T12" fmla="*/ 5 w 130"/>
              <a:gd name="T13" fmla="*/ 29 h 100"/>
              <a:gd name="T14" fmla="*/ 29 w 130"/>
              <a:gd name="T15" fmla="*/ 7 h 1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 h="100">
                <a:moveTo>
                  <a:pt x="29" y="7"/>
                </a:moveTo>
                <a:cubicBezTo>
                  <a:pt x="40" y="0"/>
                  <a:pt x="63" y="7"/>
                  <a:pt x="71" y="15"/>
                </a:cubicBezTo>
                <a:cubicBezTo>
                  <a:pt x="79" y="23"/>
                  <a:pt x="68" y="50"/>
                  <a:pt x="75" y="53"/>
                </a:cubicBezTo>
                <a:cubicBezTo>
                  <a:pt x="82" y="56"/>
                  <a:pt x="103" y="32"/>
                  <a:pt x="111" y="31"/>
                </a:cubicBezTo>
                <a:cubicBezTo>
                  <a:pt x="119" y="30"/>
                  <a:pt x="130" y="36"/>
                  <a:pt x="121" y="47"/>
                </a:cubicBezTo>
                <a:cubicBezTo>
                  <a:pt x="112" y="58"/>
                  <a:pt x="76" y="100"/>
                  <a:pt x="57" y="97"/>
                </a:cubicBezTo>
                <a:cubicBezTo>
                  <a:pt x="38" y="94"/>
                  <a:pt x="10" y="44"/>
                  <a:pt x="5" y="29"/>
                </a:cubicBezTo>
                <a:cubicBezTo>
                  <a:pt x="0" y="14"/>
                  <a:pt x="24" y="12"/>
                  <a:pt x="29" y="7"/>
                </a:cubicBezTo>
                <a:close/>
              </a:path>
            </a:pathLst>
          </a:cu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 name="Freeform 30"/>
          <p:cNvSpPr>
            <a:spLocks/>
          </p:cNvSpPr>
          <p:nvPr/>
        </p:nvSpPr>
        <p:spPr bwMode="auto">
          <a:xfrm>
            <a:off x="1860550" y="2489200"/>
            <a:ext cx="82550" cy="106363"/>
          </a:xfrm>
          <a:custGeom>
            <a:avLst/>
            <a:gdLst>
              <a:gd name="T0" fmla="*/ 6 w 52"/>
              <a:gd name="T1" fmla="*/ 6 h 67"/>
              <a:gd name="T2" fmla="*/ 38 w 52"/>
              <a:gd name="T3" fmla="*/ 6 h 67"/>
              <a:gd name="T4" fmla="*/ 48 w 52"/>
              <a:gd name="T5" fmla="*/ 36 h 67"/>
              <a:gd name="T6" fmla="*/ 16 w 52"/>
              <a:gd name="T7" fmla="*/ 66 h 67"/>
              <a:gd name="T8" fmla="*/ 2 w 52"/>
              <a:gd name="T9" fmla="*/ 40 h 67"/>
              <a:gd name="T10" fmla="*/ 6 w 52"/>
              <a:gd name="T11" fmla="*/ 6 h 67"/>
            </a:gdLst>
            <a:ahLst/>
            <a:cxnLst>
              <a:cxn ang="0">
                <a:pos x="T0" y="T1"/>
              </a:cxn>
              <a:cxn ang="0">
                <a:pos x="T2" y="T3"/>
              </a:cxn>
              <a:cxn ang="0">
                <a:pos x="T4" y="T5"/>
              </a:cxn>
              <a:cxn ang="0">
                <a:pos x="T6" y="T7"/>
              </a:cxn>
              <a:cxn ang="0">
                <a:pos x="T8" y="T9"/>
              </a:cxn>
              <a:cxn ang="0">
                <a:pos x="T10" y="T11"/>
              </a:cxn>
            </a:cxnLst>
            <a:rect l="0" t="0" r="r" b="b"/>
            <a:pathLst>
              <a:path w="52" h="67">
                <a:moveTo>
                  <a:pt x="6" y="6"/>
                </a:moveTo>
                <a:cubicBezTo>
                  <a:pt x="12" y="0"/>
                  <a:pt x="31" y="1"/>
                  <a:pt x="38" y="6"/>
                </a:cubicBezTo>
                <a:cubicBezTo>
                  <a:pt x="45" y="11"/>
                  <a:pt x="52" y="26"/>
                  <a:pt x="48" y="36"/>
                </a:cubicBezTo>
                <a:cubicBezTo>
                  <a:pt x="44" y="46"/>
                  <a:pt x="24" y="65"/>
                  <a:pt x="16" y="66"/>
                </a:cubicBezTo>
                <a:cubicBezTo>
                  <a:pt x="8" y="67"/>
                  <a:pt x="4" y="50"/>
                  <a:pt x="2" y="40"/>
                </a:cubicBezTo>
                <a:cubicBezTo>
                  <a:pt x="0" y="30"/>
                  <a:pt x="0" y="12"/>
                  <a:pt x="6" y="6"/>
                </a:cubicBezTo>
                <a:close/>
              </a:path>
            </a:pathLst>
          </a:cu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 name="AutoShape 31"/>
          <p:cNvSpPr>
            <a:spLocks noChangeArrowheads="1"/>
          </p:cNvSpPr>
          <p:nvPr/>
        </p:nvSpPr>
        <p:spPr bwMode="auto">
          <a:xfrm>
            <a:off x="2978150" y="1162050"/>
            <a:ext cx="1543050" cy="428625"/>
          </a:xfrm>
          <a:prstGeom prst="roundRect">
            <a:avLst>
              <a:gd name="adj" fmla="val 16667"/>
            </a:avLst>
          </a:pr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1200" b="1">
                <a:solidFill>
                  <a:schemeClr val="bg1"/>
                </a:solidFill>
              </a:rPr>
              <a:t>Department of Northern Luzon</a:t>
            </a:r>
          </a:p>
        </p:txBody>
      </p:sp>
      <p:sp>
        <p:nvSpPr>
          <p:cNvPr id="9248" name="AutoShape 32"/>
          <p:cNvSpPr>
            <a:spLocks noChangeArrowheads="1"/>
          </p:cNvSpPr>
          <p:nvPr/>
        </p:nvSpPr>
        <p:spPr bwMode="auto">
          <a:xfrm>
            <a:off x="3498850" y="2257425"/>
            <a:ext cx="1543050" cy="428625"/>
          </a:xfrm>
          <a:prstGeom prst="roundRect">
            <a:avLst>
              <a:gd name="adj" fmla="val 16667"/>
            </a:avLst>
          </a:pr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1200" b="1">
                <a:solidFill>
                  <a:schemeClr val="bg1"/>
                </a:solidFill>
              </a:rPr>
              <a:t>Department of Southern Luzon</a:t>
            </a:r>
          </a:p>
        </p:txBody>
      </p:sp>
      <p:sp>
        <p:nvSpPr>
          <p:cNvPr id="9249" name="AutoShape 33"/>
          <p:cNvSpPr>
            <a:spLocks noChangeArrowheads="1"/>
          </p:cNvSpPr>
          <p:nvPr/>
        </p:nvSpPr>
        <p:spPr bwMode="auto">
          <a:xfrm>
            <a:off x="3952875" y="3327400"/>
            <a:ext cx="1543050" cy="428625"/>
          </a:xfrm>
          <a:prstGeom prst="roundRect">
            <a:avLst>
              <a:gd name="adj" fmla="val 16667"/>
            </a:avLst>
          </a:prstGeom>
          <a:solidFill>
            <a:srgbClr val="FFCC99"/>
          </a:solidFill>
          <a:ln w="9525">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1200" b="1"/>
              <a:t>Department of Visayas</a:t>
            </a:r>
          </a:p>
        </p:txBody>
      </p:sp>
      <p:sp>
        <p:nvSpPr>
          <p:cNvPr id="9250" name="AutoShape 34"/>
          <p:cNvSpPr>
            <a:spLocks noChangeArrowheads="1"/>
          </p:cNvSpPr>
          <p:nvPr/>
        </p:nvSpPr>
        <p:spPr bwMode="auto">
          <a:xfrm>
            <a:off x="3851275" y="4835525"/>
            <a:ext cx="1543050" cy="428625"/>
          </a:xfrm>
          <a:prstGeom prst="roundRect">
            <a:avLst>
              <a:gd name="adj" fmla="val 16667"/>
            </a:avLst>
          </a:prstGeom>
          <a:solidFill>
            <a:srgbClr val="CC99FF"/>
          </a:solidFill>
          <a:ln w="9525">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1200" b="1"/>
              <a:t>Department of Mindanao-Jolo</a:t>
            </a:r>
          </a:p>
        </p:txBody>
      </p:sp>
      <p:sp>
        <p:nvSpPr>
          <p:cNvPr id="9258" name="Freeform 42"/>
          <p:cNvSpPr>
            <a:spLocks/>
          </p:cNvSpPr>
          <p:nvPr/>
        </p:nvSpPr>
        <p:spPr bwMode="auto">
          <a:xfrm>
            <a:off x="2219325" y="2055813"/>
            <a:ext cx="114300" cy="187325"/>
          </a:xfrm>
          <a:custGeom>
            <a:avLst/>
            <a:gdLst>
              <a:gd name="T0" fmla="*/ 42 w 72"/>
              <a:gd name="T1" fmla="*/ 1 h 118"/>
              <a:gd name="T2" fmla="*/ 62 w 72"/>
              <a:gd name="T3" fmla="*/ 21 h 118"/>
              <a:gd name="T4" fmla="*/ 54 w 72"/>
              <a:gd name="T5" fmla="*/ 45 h 118"/>
              <a:gd name="T6" fmla="*/ 70 w 72"/>
              <a:gd name="T7" fmla="*/ 89 h 118"/>
              <a:gd name="T8" fmla="*/ 44 w 72"/>
              <a:gd name="T9" fmla="*/ 115 h 118"/>
              <a:gd name="T10" fmla="*/ 26 w 72"/>
              <a:gd name="T11" fmla="*/ 107 h 118"/>
              <a:gd name="T12" fmla="*/ 30 w 72"/>
              <a:gd name="T13" fmla="*/ 69 h 118"/>
              <a:gd name="T14" fmla="*/ 2 w 72"/>
              <a:gd name="T15" fmla="*/ 15 h 118"/>
              <a:gd name="T16" fmla="*/ 42 w 72"/>
              <a:gd name="T1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18">
                <a:moveTo>
                  <a:pt x="42" y="1"/>
                </a:moveTo>
                <a:cubicBezTo>
                  <a:pt x="52" y="2"/>
                  <a:pt x="60" y="14"/>
                  <a:pt x="62" y="21"/>
                </a:cubicBezTo>
                <a:cubicBezTo>
                  <a:pt x="64" y="28"/>
                  <a:pt x="53" y="34"/>
                  <a:pt x="54" y="45"/>
                </a:cubicBezTo>
                <a:cubicBezTo>
                  <a:pt x="55" y="56"/>
                  <a:pt x="72" y="77"/>
                  <a:pt x="70" y="89"/>
                </a:cubicBezTo>
                <a:cubicBezTo>
                  <a:pt x="68" y="101"/>
                  <a:pt x="51" y="112"/>
                  <a:pt x="44" y="115"/>
                </a:cubicBezTo>
                <a:cubicBezTo>
                  <a:pt x="37" y="118"/>
                  <a:pt x="28" y="115"/>
                  <a:pt x="26" y="107"/>
                </a:cubicBezTo>
                <a:cubicBezTo>
                  <a:pt x="24" y="99"/>
                  <a:pt x="34" y="84"/>
                  <a:pt x="30" y="69"/>
                </a:cubicBezTo>
                <a:cubicBezTo>
                  <a:pt x="26" y="54"/>
                  <a:pt x="0" y="26"/>
                  <a:pt x="2" y="15"/>
                </a:cubicBezTo>
                <a:cubicBezTo>
                  <a:pt x="4" y="4"/>
                  <a:pt x="27" y="0"/>
                  <a:pt x="42" y="1"/>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9" name="Freeform 43"/>
          <p:cNvSpPr>
            <a:spLocks/>
          </p:cNvSpPr>
          <p:nvPr/>
        </p:nvSpPr>
        <p:spPr bwMode="auto">
          <a:xfrm>
            <a:off x="2274888" y="3136900"/>
            <a:ext cx="109537" cy="252413"/>
          </a:xfrm>
          <a:custGeom>
            <a:avLst/>
            <a:gdLst>
              <a:gd name="T0" fmla="*/ 65 w 69"/>
              <a:gd name="T1" fmla="*/ 0 h 159"/>
              <a:gd name="T2" fmla="*/ 57 w 69"/>
              <a:gd name="T3" fmla="*/ 58 h 159"/>
              <a:gd name="T4" fmla="*/ 41 w 69"/>
              <a:gd name="T5" fmla="*/ 110 h 159"/>
              <a:gd name="T6" fmla="*/ 19 w 69"/>
              <a:gd name="T7" fmla="*/ 158 h 159"/>
              <a:gd name="T8" fmla="*/ 13 w 69"/>
              <a:gd name="T9" fmla="*/ 118 h 159"/>
              <a:gd name="T10" fmla="*/ 1 w 69"/>
              <a:gd name="T11" fmla="*/ 106 h 159"/>
              <a:gd name="T12" fmla="*/ 5 w 69"/>
              <a:gd name="T13" fmla="*/ 82 h 159"/>
              <a:gd name="T14" fmla="*/ 21 w 69"/>
              <a:gd name="T15" fmla="*/ 58 h 159"/>
              <a:gd name="T16" fmla="*/ 17 w 69"/>
              <a:gd name="T17" fmla="*/ 22 h 159"/>
              <a:gd name="T18" fmla="*/ 65 w 69"/>
              <a:gd name="T1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59">
                <a:moveTo>
                  <a:pt x="65" y="0"/>
                </a:moveTo>
                <a:cubicBezTo>
                  <a:pt x="69" y="3"/>
                  <a:pt x="61" y="40"/>
                  <a:pt x="57" y="58"/>
                </a:cubicBezTo>
                <a:cubicBezTo>
                  <a:pt x="53" y="76"/>
                  <a:pt x="47" y="94"/>
                  <a:pt x="41" y="110"/>
                </a:cubicBezTo>
                <a:cubicBezTo>
                  <a:pt x="35" y="126"/>
                  <a:pt x="24" y="157"/>
                  <a:pt x="19" y="158"/>
                </a:cubicBezTo>
                <a:cubicBezTo>
                  <a:pt x="14" y="159"/>
                  <a:pt x="16" y="127"/>
                  <a:pt x="13" y="118"/>
                </a:cubicBezTo>
                <a:cubicBezTo>
                  <a:pt x="10" y="109"/>
                  <a:pt x="2" y="112"/>
                  <a:pt x="1" y="106"/>
                </a:cubicBezTo>
                <a:cubicBezTo>
                  <a:pt x="0" y="100"/>
                  <a:pt x="2" y="90"/>
                  <a:pt x="5" y="82"/>
                </a:cubicBezTo>
                <a:cubicBezTo>
                  <a:pt x="8" y="74"/>
                  <a:pt x="19" y="68"/>
                  <a:pt x="21" y="58"/>
                </a:cubicBezTo>
                <a:cubicBezTo>
                  <a:pt x="23" y="48"/>
                  <a:pt x="10" y="32"/>
                  <a:pt x="17" y="22"/>
                </a:cubicBezTo>
                <a:cubicBezTo>
                  <a:pt x="24" y="12"/>
                  <a:pt x="55" y="5"/>
                  <a:pt x="65" y="0"/>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 name="Freeform 44"/>
          <p:cNvSpPr>
            <a:spLocks/>
          </p:cNvSpPr>
          <p:nvPr/>
        </p:nvSpPr>
        <p:spPr bwMode="auto">
          <a:xfrm>
            <a:off x="2495550" y="3200400"/>
            <a:ext cx="134938" cy="111125"/>
          </a:xfrm>
          <a:custGeom>
            <a:avLst/>
            <a:gdLst>
              <a:gd name="T0" fmla="*/ 0 w 85"/>
              <a:gd name="T1" fmla="*/ 22 h 70"/>
              <a:gd name="T2" fmla="*/ 44 w 85"/>
              <a:gd name="T3" fmla="*/ 2 h 70"/>
              <a:gd name="T4" fmla="*/ 84 w 85"/>
              <a:gd name="T5" fmla="*/ 34 h 70"/>
              <a:gd name="T6" fmla="*/ 52 w 85"/>
              <a:gd name="T7" fmla="*/ 68 h 70"/>
              <a:gd name="T8" fmla="*/ 36 w 85"/>
              <a:gd name="T9" fmla="*/ 48 h 70"/>
              <a:gd name="T10" fmla="*/ 6 w 85"/>
              <a:gd name="T11" fmla="*/ 40 h 70"/>
              <a:gd name="T12" fmla="*/ 0 w 85"/>
              <a:gd name="T13" fmla="*/ 22 h 70"/>
            </a:gdLst>
            <a:ahLst/>
            <a:cxnLst>
              <a:cxn ang="0">
                <a:pos x="T0" y="T1"/>
              </a:cxn>
              <a:cxn ang="0">
                <a:pos x="T2" y="T3"/>
              </a:cxn>
              <a:cxn ang="0">
                <a:pos x="T4" y="T5"/>
              </a:cxn>
              <a:cxn ang="0">
                <a:pos x="T6" y="T7"/>
              </a:cxn>
              <a:cxn ang="0">
                <a:pos x="T8" y="T9"/>
              </a:cxn>
              <a:cxn ang="0">
                <a:pos x="T10" y="T11"/>
              </a:cxn>
              <a:cxn ang="0">
                <a:pos x="T12" y="T13"/>
              </a:cxn>
            </a:cxnLst>
            <a:rect l="0" t="0" r="r" b="b"/>
            <a:pathLst>
              <a:path w="85" h="70">
                <a:moveTo>
                  <a:pt x="0" y="22"/>
                </a:moveTo>
                <a:cubicBezTo>
                  <a:pt x="4" y="16"/>
                  <a:pt x="30" y="0"/>
                  <a:pt x="44" y="2"/>
                </a:cubicBezTo>
                <a:cubicBezTo>
                  <a:pt x="58" y="4"/>
                  <a:pt x="83" y="23"/>
                  <a:pt x="84" y="34"/>
                </a:cubicBezTo>
                <a:cubicBezTo>
                  <a:pt x="85" y="45"/>
                  <a:pt x="60" y="66"/>
                  <a:pt x="52" y="68"/>
                </a:cubicBezTo>
                <a:cubicBezTo>
                  <a:pt x="44" y="70"/>
                  <a:pt x="44" y="53"/>
                  <a:pt x="36" y="48"/>
                </a:cubicBezTo>
                <a:cubicBezTo>
                  <a:pt x="28" y="43"/>
                  <a:pt x="12" y="44"/>
                  <a:pt x="6" y="40"/>
                </a:cubicBezTo>
                <a:cubicBezTo>
                  <a:pt x="0" y="36"/>
                  <a:pt x="1" y="26"/>
                  <a:pt x="0" y="22"/>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1" name="Freeform 45"/>
          <p:cNvSpPr>
            <a:spLocks/>
          </p:cNvSpPr>
          <p:nvPr/>
        </p:nvSpPr>
        <p:spPr bwMode="auto">
          <a:xfrm>
            <a:off x="2711450" y="2908300"/>
            <a:ext cx="231775" cy="223838"/>
          </a:xfrm>
          <a:custGeom>
            <a:avLst/>
            <a:gdLst>
              <a:gd name="T0" fmla="*/ 0 w 146"/>
              <a:gd name="T1" fmla="*/ 14 h 141"/>
              <a:gd name="T2" fmla="*/ 130 w 146"/>
              <a:gd name="T3" fmla="*/ 130 h 141"/>
              <a:gd name="T4" fmla="*/ 98 w 146"/>
              <a:gd name="T5" fmla="*/ 80 h 141"/>
              <a:gd name="T6" fmla="*/ 72 w 146"/>
              <a:gd name="T7" fmla="*/ 62 h 141"/>
              <a:gd name="T8" fmla="*/ 32 w 146"/>
              <a:gd name="T9" fmla="*/ 8 h 141"/>
              <a:gd name="T10" fmla="*/ 0 w 146"/>
              <a:gd name="T11" fmla="*/ 14 h 141"/>
            </a:gdLst>
            <a:ahLst/>
            <a:cxnLst>
              <a:cxn ang="0">
                <a:pos x="T0" y="T1"/>
              </a:cxn>
              <a:cxn ang="0">
                <a:pos x="T2" y="T3"/>
              </a:cxn>
              <a:cxn ang="0">
                <a:pos x="T4" y="T5"/>
              </a:cxn>
              <a:cxn ang="0">
                <a:pos x="T6" y="T7"/>
              </a:cxn>
              <a:cxn ang="0">
                <a:pos x="T8" y="T9"/>
              </a:cxn>
              <a:cxn ang="0">
                <a:pos x="T10" y="T11"/>
              </a:cxn>
            </a:cxnLst>
            <a:rect l="0" t="0" r="r" b="b"/>
            <a:pathLst>
              <a:path w="146" h="141">
                <a:moveTo>
                  <a:pt x="0" y="14"/>
                </a:moveTo>
                <a:cubicBezTo>
                  <a:pt x="16" y="34"/>
                  <a:pt x="114" y="119"/>
                  <a:pt x="130" y="130"/>
                </a:cubicBezTo>
                <a:cubicBezTo>
                  <a:pt x="146" y="141"/>
                  <a:pt x="108" y="91"/>
                  <a:pt x="98" y="80"/>
                </a:cubicBezTo>
                <a:cubicBezTo>
                  <a:pt x="88" y="69"/>
                  <a:pt x="83" y="74"/>
                  <a:pt x="72" y="62"/>
                </a:cubicBezTo>
                <a:cubicBezTo>
                  <a:pt x="61" y="50"/>
                  <a:pt x="44" y="16"/>
                  <a:pt x="32" y="8"/>
                </a:cubicBezTo>
                <a:cubicBezTo>
                  <a:pt x="20" y="0"/>
                  <a:pt x="7" y="13"/>
                  <a:pt x="0" y="14"/>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2" name="Freeform 46"/>
          <p:cNvSpPr>
            <a:spLocks/>
          </p:cNvSpPr>
          <p:nvPr/>
        </p:nvSpPr>
        <p:spPr bwMode="auto">
          <a:xfrm>
            <a:off x="1449388" y="2573338"/>
            <a:ext cx="155575" cy="125412"/>
          </a:xfrm>
          <a:custGeom>
            <a:avLst/>
            <a:gdLst>
              <a:gd name="T0" fmla="*/ 1 w 98"/>
              <a:gd name="T1" fmla="*/ 5 h 79"/>
              <a:gd name="T2" fmla="*/ 47 w 98"/>
              <a:gd name="T3" fmla="*/ 57 h 79"/>
              <a:gd name="T4" fmla="*/ 95 w 98"/>
              <a:gd name="T5" fmla="*/ 77 h 79"/>
              <a:gd name="T6" fmla="*/ 65 w 98"/>
              <a:gd name="T7" fmla="*/ 43 h 79"/>
              <a:gd name="T8" fmla="*/ 83 w 98"/>
              <a:gd name="T9" fmla="*/ 25 h 79"/>
              <a:gd name="T10" fmla="*/ 73 w 98"/>
              <a:gd name="T11" fmla="*/ 15 h 79"/>
              <a:gd name="T12" fmla="*/ 55 w 98"/>
              <a:gd name="T13" fmla="*/ 25 h 79"/>
              <a:gd name="T14" fmla="*/ 1 w 98"/>
              <a:gd name="T15" fmla="*/ 5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1" y="5"/>
                </a:moveTo>
                <a:cubicBezTo>
                  <a:pt x="0" y="10"/>
                  <a:pt x="31" y="45"/>
                  <a:pt x="47" y="57"/>
                </a:cubicBezTo>
                <a:cubicBezTo>
                  <a:pt x="63" y="69"/>
                  <a:pt x="92" y="79"/>
                  <a:pt x="95" y="77"/>
                </a:cubicBezTo>
                <a:cubicBezTo>
                  <a:pt x="98" y="75"/>
                  <a:pt x="67" y="52"/>
                  <a:pt x="65" y="43"/>
                </a:cubicBezTo>
                <a:cubicBezTo>
                  <a:pt x="63" y="34"/>
                  <a:pt x="82" y="30"/>
                  <a:pt x="83" y="25"/>
                </a:cubicBezTo>
                <a:cubicBezTo>
                  <a:pt x="84" y="20"/>
                  <a:pt x="78" y="15"/>
                  <a:pt x="73" y="15"/>
                </a:cubicBezTo>
                <a:cubicBezTo>
                  <a:pt x="68" y="15"/>
                  <a:pt x="67" y="27"/>
                  <a:pt x="55" y="25"/>
                </a:cubicBezTo>
                <a:cubicBezTo>
                  <a:pt x="43" y="23"/>
                  <a:pt x="2" y="0"/>
                  <a:pt x="1" y="5"/>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 name="Freeform 47"/>
          <p:cNvSpPr>
            <a:spLocks/>
          </p:cNvSpPr>
          <p:nvPr/>
        </p:nvSpPr>
        <p:spPr bwMode="auto">
          <a:xfrm>
            <a:off x="3006725" y="3146425"/>
            <a:ext cx="100013" cy="133350"/>
          </a:xfrm>
          <a:custGeom>
            <a:avLst/>
            <a:gdLst>
              <a:gd name="T0" fmla="*/ 0 w 63"/>
              <a:gd name="T1" fmla="*/ 6 h 84"/>
              <a:gd name="T2" fmla="*/ 56 w 63"/>
              <a:gd name="T3" fmla="*/ 82 h 84"/>
              <a:gd name="T4" fmla="*/ 44 w 63"/>
              <a:gd name="T5" fmla="*/ 18 h 84"/>
              <a:gd name="T6" fmla="*/ 16 w 63"/>
              <a:gd name="T7" fmla="*/ 2 h 84"/>
              <a:gd name="T8" fmla="*/ 0 w 63"/>
              <a:gd name="T9" fmla="*/ 6 h 84"/>
            </a:gdLst>
            <a:ahLst/>
            <a:cxnLst>
              <a:cxn ang="0">
                <a:pos x="T0" y="T1"/>
              </a:cxn>
              <a:cxn ang="0">
                <a:pos x="T2" y="T3"/>
              </a:cxn>
              <a:cxn ang="0">
                <a:pos x="T4" y="T5"/>
              </a:cxn>
              <a:cxn ang="0">
                <a:pos x="T6" y="T7"/>
              </a:cxn>
              <a:cxn ang="0">
                <a:pos x="T8" y="T9"/>
              </a:cxn>
            </a:cxnLst>
            <a:rect l="0" t="0" r="r" b="b"/>
            <a:pathLst>
              <a:path w="63" h="84">
                <a:moveTo>
                  <a:pt x="0" y="6"/>
                </a:moveTo>
                <a:cubicBezTo>
                  <a:pt x="7" y="19"/>
                  <a:pt x="49" y="80"/>
                  <a:pt x="56" y="82"/>
                </a:cubicBezTo>
                <a:cubicBezTo>
                  <a:pt x="63" y="84"/>
                  <a:pt x="51" y="31"/>
                  <a:pt x="44" y="18"/>
                </a:cubicBezTo>
                <a:cubicBezTo>
                  <a:pt x="37" y="5"/>
                  <a:pt x="23" y="4"/>
                  <a:pt x="16" y="2"/>
                </a:cubicBezTo>
                <a:cubicBezTo>
                  <a:pt x="9" y="0"/>
                  <a:pt x="3" y="5"/>
                  <a:pt x="0" y="6"/>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4" name="Freeform 48"/>
          <p:cNvSpPr>
            <a:spLocks/>
          </p:cNvSpPr>
          <p:nvPr/>
        </p:nvSpPr>
        <p:spPr bwMode="auto">
          <a:xfrm>
            <a:off x="1363663" y="3300413"/>
            <a:ext cx="214312" cy="149225"/>
          </a:xfrm>
          <a:custGeom>
            <a:avLst/>
            <a:gdLst>
              <a:gd name="T0" fmla="*/ 135 w 135"/>
              <a:gd name="T1" fmla="*/ 67 h 94"/>
              <a:gd name="T2" fmla="*/ 119 w 135"/>
              <a:gd name="T3" fmla="*/ 91 h 94"/>
              <a:gd name="T4" fmla="*/ 53 w 135"/>
              <a:gd name="T5" fmla="*/ 83 h 94"/>
              <a:gd name="T6" fmla="*/ 19 w 135"/>
              <a:gd name="T7" fmla="*/ 55 h 94"/>
              <a:gd name="T8" fmla="*/ 13 w 135"/>
              <a:gd name="T9" fmla="*/ 33 h 94"/>
              <a:gd name="T10" fmla="*/ 7 w 135"/>
              <a:gd name="T11" fmla="*/ 3 h 94"/>
              <a:gd name="T12" fmla="*/ 55 w 135"/>
              <a:gd name="T13" fmla="*/ 17 h 94"/>
              <a:gd name="T14" fmla="*/ 87 w 135"/>
              <a:gd name="T15" fmla="*/ 49 h 94"/>
              <a:gd name="T16" fmla="*/ 95 w 135"/>
              <a:gd name="T17" fmla="*/ 41 h 94"/>
              <a:gd name="T18" fmla="*/ 109 w 135"/>
              <a:gd name="T19" fmla="*/ 29 h 94"/>
              <a:gd name="T20" fmla="*/ 119 w 135"/>
              <a:gd name="T21" fmla="*/ 53 h 94"/>
              <a:gd name="T22" fmla="*/ 135 w 135"/>
              <a:gd name="T23" fmla="*/ 6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5" h="94">
                <a:moveTo>
                  <a:pt x="135" y="67"/>
                </a:moveTo>
                <a:cubicBezTo>
                  <a:pt x="134" y="75"/>
                  <a:pt x="133" y="88"/>
                  <a:pt x="119" y="91"/>
                </a:cubicBezTo>
                <a:cubicBezTo>
                  <a:pt x="105" y="94"/>
                  <a:pt x="70" y="89"/>
                  <a:pt x="53" y="83"/>
                </a:cubicBezTo>
                <a:cubicBezTo>
                  <a:pt x="36" y="77"/>
                  <a:pt x="26" y="63"/>
                  <a:pt x="19" y="55"/>
                </a:cubicBezTo>
                <a:cubicBezTo>
                  <a:pt x="12" y="47"/>
                  <a:pt x="15" y="42"/>
                  <a:pt x="13" y="33"/>
                </a:cubicBezTo>
                <a:cubicBezTo>
                  <a:pt x="11" y="24"/>
                  <a:pt x="0" y="6"/>
                  <a:pt x="7" y="3"/>
                </a:cubicBezTo>
                <a:cubicBezTo>
                  <a:pt x="14" y="0"/>
                  <a:pt x="42" y="9"/>
                  <a:pt x="55" y="17"/>
                </a:cubicBezTo>
                <a:cubicBezTo>
                  <a:pt x="68" y="25"/>
                  <a:pt x="80" y="45"/>
                  <a:pt x="87" y="49"/>
                </a:cubicBezTo>
                <a:cubicBezTo>
                  <a:pt x="94" y="53"/>
                  <a:pt x="91" y="44"/>
                  <a:pt x="95" y="41"/>
                </a:cubicBezTo>
                <a:cubicBezTo>
                  <a:pt x="99" y="38"/>
                  <a:pt x="105" y="27"/>
                  <a:pt x="109" y="29"/>
                </a:cubicBezTo>
                <a:cubicBezTo>
                  <a:pt x="113" y="31"/>
                  <a:pt x="115" y="47"/>
                  <a:pt x="119" y="53"/>
                </a:cubicBezTo>
                <a:cubicBezTo>
                  <a:pt x="123" y="59"/>
                  <a:pt x="132" y="64"/>
                  <a:pt x="135" y="67"/>
                </a:cubicBezTo>
                <a:close/>
              </a:path>
            </a:pathLst>
          </a:custGeom>
          <a:solidFill>
            <a:srgbClr val="000080">
              <a:alpha val="30000"/>
            </a:srgbClr>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5" name="Freeform 49"/>
          <p:cNvSpPr>
            <a:spLocks/>
          </p:cNvSpPr>
          <p:nvPr/>
        </p:nvSpPr>
        <p:spPr bwMode="auto">
          <a:xfrm>
            <a:off x="1365250" y="3435350"/>
            <a:ext cx="106363" cy="169863"/>
          </a:xfrm>
          <a:custGeom>
            <a:avLst/>
            <a:gdLst>
              <a:gd name="T0" fmla="*/ 0 w 67"/>
              <a:gd name="T1" fmla="*/ 10 h 107"/>
              <a:gd name="T2" fmla="*/ 62 w 67"/>
              <a:gd name="T3" fmla="*/ 40 h 107"/>
              <a:gd name="T4" fmla="*/ 30 w 67"/>
              <a:gd name="T5" fmla="*/ 102 h 107"/>
              <a:gd name="T6" fmla="*/ 0 w 67"/>
              <a:gd name="T7" fmla="*/ 10 h 107"/>
            </a:gdLst>
            <a:ahLst/>
            <a:cxnLst>
              <a:cxn ang="0">
                <a:pos x="T0" y="T1"/>
              </a:cxn>
              <a:cxn ang="0">
                <a:pos x="T2" y="T3"/>
              </a:cxn>
              <a:cxn ang="0">
                <a:pos x="T4" y="T5"/>
              </a:cxn>
              <a:cxn ang="0">
                <a:pos x="T6" y="T7"/>
              </a:cxn>
            </a:cxnLst>
            <a:rect l="0" t="0" r="r" b="b"/>
            <a:pathLst>
              <a:path w="67" h="107">
                <a:moveTo>
                  <a:pt x="0" y="10"/>
                </a:moveTo>
                <a:cubicBezTo>
                  <a:pt x="5" y="0"/>
                  <a:pt x="57" y="25"/>
                  <a:pt x="62" y="40"/>
                </a:cubicBezTo>
                <a:cubicBezTo>
                  <a:pt x="67" y="55"/>
                  <a:pt x="40" y="107"/>
                  <a:pt x="30" y="102"/>
                </a:cubicBezTo>
                <a:cubicBezTo>
                  <a:pt x="20" y="97"/>
                  <a:pt x="6" y="29"/>
                  <a:pt x="0" y="10"/>
                </a:cubicBezTo>
                <a:close/>
              </a:path>
            </a:pathLst>
          </a:custGeom>
          <a:solidFill>
            <a:srgbClr val="000080">
              <a:alpha val="30000"/>
            </a:srgbClr>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 name="Freeform 50"/>
          <p:cNvSpPr>
            <a:spLocks/>
          </p:cNvSpPr>
          <p:nvPr/>
        </p:nvSpPr>
        <p:spPr bwMode="auto">
          <a:xfrm>
            <a:off x="3200400" y="2473325"/>
            <a:ext cx="187325" cy="254000"/>
          </a:xfrm>
          <a:custGeom>
            <a:avLst/>
            <a:gdLst>
              <a:gd name="T0" fmla="*/ 52 w 118"/>
              <a:gd name="T1" fmla="*/ 0 h 160"/>
              <a:gd name="T2" fmla="*/ 110 w 118"/>
              <a:gd name="T3" fmla="*/ 80 h 160"/>
              <a:gd name="T4" fmla="*/ 98 w 118"/>
              <a:gd name="T5" fmla="*/ 140 h 160"/>
              <a:gd name="T6" fmla="*/ 46 w 118"/>
              <a:gd name="T7" fmla="*/ 160 h 160"/>
              <a:gd name="T8" fmla="*/ 2 w 118"/>
              <a:gd name="T9" fmla="*/ 140 h 160"/>
              <a:gd name="T10" fmla="*/ 34 w 118"/>
              <a:gd name="T11" fmla="*/ 102 h 160"/>
              <a:gd name="T12" fmla="*/ 28 w 118"/>
              <a:gd name="T13" fmla="*/ 28 h 160"/>
              <a:gd name="T14" fmla="*/ 52 w 118"/>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160">
                <a:moveTo>
                  <a:pt x="52" y="0"/>
                </a:moveTo>
                <a:cubicBezTo>
                  <a:pt x="66" y="9"/>
                  <a:pt x="102" y="57"/>
                  <a:pt x="110" y="80"/>
                </a:cubicBezTo>
                <a:cubicBezTo>
                  <a:pt x="118" y="103"/>
                  <a:pt x="109" y="127"/>
                  <a:pt x="98" y="140"/>
                </a:cubicBezTo>
                <a:cubicBezTo>
                  <a:pt x="87" y="153"/>
                  <a:pt x="62" y="160"/>
                  <a:pt x="46" y="160"/>
                </a:cubicBezTo>
                <a:cubicBezTo>
                  <a:pt x="30" y="160"/>
                  <a:pt x="4" y="150"/>
                  <a:pt x="2" y="140"/>
                </a:cubicBezTo>
                <a:cubicBezTo>
                  <a:pt x="0" y="130"/>
                  <a:pt x="30" y="121"/>
                  <a:pt x="34" y="102"/>
                </a:cubicBezTo>
                <a:cubicBezTo>
                  <a:pt x="38" y="83"/>
                  <a:pt x="25" y="45"/>
                  <a:pt x="28" y="28"/>
                </a:cubicBezTo>
                <a:cubicBezTo>
                  <a:pt x="31" y="11"/>
                  <a:pt x="47" y="6"/>
                  <a:pt x="52" y="0"/>
                </a:cubicBezTo>
                <a:close/>
              </a:path>
            </a:pathLst>
          </a:custGeom>
          <a:solidFill>
            <a:srgbClr val="000080">
              <a:alpha val="30000"/>
            </a:srgbClr>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1" name="Freeform 55"/>
          <p:cNvSpPr>
            <a:spLocks/>
          </p:cNvSpPr>
          <p:nvPr/>
        </p:nvSpPr>
        <p:spPr bwMode="auto">
          <a:xfrm>
            <a:off x="30163" y="5202238"/>
            <a:ext cx="66675" cy="131762"/>
          </a:xfrm>
          <a:custGeom>
            <a:avLst/>
            <a:gdLst>
              <a:gd name="T0" fmla="*/ 27 w 42"/>
              <a:gd name="T1" fmla="*/ 1 h 83"/>
              <a:gd name="T2" fmla="*/ 41 w 42"/>
              <a:gd name="T3" fmla="*/ 55 h 83"/>
              <a:gd name="T4" fmla="*/ 21 w 42"/>
              <a:gd name="T5" fmla="*/ 81 h 83"/>
              <a:gd name="T6" fmla="*/ 1 w 42"/>
              <a:gd name="T7" fmla="*/ 45 h 83"/>
              <a:gd name="T8" fmla="*/ 27 w 42"/>
              <a:gd name="T9" fmla="*/ 1 h 83"/>
            </a:gdLst>
            <a:ahLst/>
            <a:cxnLst>
              <a:cxn ang="0">
                <a:pos x="T0" y="T1"/>
              </a:cxn>
              <a:cxn ang="0">
                <a:pos x="T2" y="T3"/>
              </a:cxn>
              <a:cxn ang="0">
                <a:pos x="T4" y="T5"/>
              </a:cxn>
              <a:cxn ang="0">
                <a:pos x="T6" y="T7"/>
              </a:cxn>
              <a:cxn ang="0">
                <a:pos x="T8" y="T9"/>
              </a:cxn>
            </a:cxnLst>
            <a:rect l="0" t="0" r="r" b="b"/>
            <a:pathLst>
              <a:path w="42" h="83">
                <a:moveTo>
                  <a:pt x="27" y="1"/>
                </a:moveTo>
                <a:cubicBezTo>
                  <a:pt x="34" y="3"/>
                  <a:pt x="42" y="42"/>
                  <a:pt x="41" y="55"/>
                </a:cubicBezTo>
                <a:cubicBezTo>
                  <a:pt x="40" y="68"/>
                  <a:pt x="28" y="83"/>
                  <a:pt x="21" y="81"/>
                </a:cubicBezTo>
                <a:cubicBezTo>
                  <a:pt x="14" y="79"/>
                  <a:pt x="0" y="58"/>
                  <a:pt x="1" y="45"/>
                </a:cubicBezTo>
                <a:cubicBezTo>
                  <a:pt x="2" y="32"/>
                  <a:pt x="14" y="0"/>
                  <a:pt x="27" y="1"/>
                </a:cubicBezTo>
                <a:close/>
              </a:path>
            </a:pathLst>
          </a:custGeom>
          <a:solidFill>
            <a:srgbClr val="000080">
              <a:alpha val="30000"/>
            </a:srgbClr>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3" name="Freeform 57"/>
          <p:cNvSpPr>
            <a:spLocks/>
          </p:cNvSpPr>
          <p:nvPr/>
        </p:nvSpPr>
        <p:spPr bwMode="auto">
          <a:xfrm>
            <a:off x="3355975" y="3538538"/>
            <a:ext cx="127000" cy="142875"/>
          </a:xfrm>
          <a:custGeom>
            <a:avLst/>
            <a:gdLst>
              <a:gd name="T0" fmla="*/ 40 w 80"/>
              <a:gd name="T1" fmla="*/ 11 h 90"/>
              <a:gd name="T2" fmla="*/ 78 w 80"/>
              <a:gd name="T3" fmla="*/ 75 h 90"/>
              <a:gd name="T4" fmla="*/ 30 w 80"/>
              <a:gd name="T5" fmla="*/ 79 h 90"/>
              <a:gd name="T6" fmla="*/ 2 w 80"/>
              <a:gd name="T7" fmla="*/ 11 h 90"/>
              <a:gd name="T8" fmla="*/ 40 w 80"/>
              <a:gd name="T9" fmla="*/ 11 h 90"/>
            </a:gdLst>
            <a:ahLst/>
            <a:cxnLst>
              <a:cxn ang="0">
                <a:pos x="T0" y="T1"/>
              </a:cxn>
              <a:cxn ang="0">
                <a:pos x="T2" y="T3"/>
              </a:cxn>
              <a:cxn ang="0">
                <a:pos x="T4" y="T5"/>
              </a:cxn>
              <a:cxn ang="0">
                <a:pos x="T6" y="T7"/>
              </a:cxn>
              <a:cxn ang="0">
                <a:pos x="T8" y="T9"/>
              </a:cxn>
            </a:cxnLst>
            <a:rect l="0" t="0" r="r" b="b"/>
            <a:pathLst>
              <a:path w="80" h="90">
                <a:moveTo>
                  <a:pt x="40" y="11"/>
                </a:moveTo>
                <a:cubicBezTo>
                  <a:pt x="53" y="22"/>
                  <a:pt x="80" y="64"/>
                  <a:pt x="78" y="75"/>
                </a:cubicBezTo>
                <a:cubicBezTo>
                  <a:pt x="76" y="86"/>
                  <a:pt x="43" y="90"/>
                  <a:pt x="30" y="79"/>
                </a:cubicBezTo>
                <a:cubicBezTo>
                  <a:pt x="17" y="68"/>
                  <a:pt x="0" y="22"/>
                  <a:pt x="2" y="11"/>
                </a:cubicBezTo>
                <a:cubicBezTo>
                  <a:pt x="4" y="0"/>
                  <a:pt x="27" y="0"/>
                  <a:pt x="40" y="11"/>
                </a:cubicBezTo>
                <a:close/>
              </a:path>
            </a:pathLst>
          </a:custGeom>
          <a:solidFill>
            <a:srgbClr val="000080">
              <a:alpha val="30000"/>
            </a:srgbClr>
          </a:solidFill>
          <a:ln>
            <a:noFill/>
          </a:ln>
          <a:effectLst/>
          <a:extLst>
            <a:ext uri="{91240B29-F687-4F45-9708-019B960494DF}">
              <a14:hiddenLine xmlns:a14="http://schemas.microsoft.com/office/drawing/2010/main" w="12700">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8" name="AutoShape 62"/>
          <p:cNvSpPr>
            <a:spLocks noChangeArrowheads="1"/>
          </p:cNvSpPr>
          <p:nvPr/>
        </p:nvSpPr>
        <p:spPr bwMode="auto">
          <a:xfrm>
            <a:off x="5378450" y="666750"/>
            <a:ext cx="3549650" cy="796925"/>
          </a:xfrm>
          <a:prstGeom prst="roundRect">
            <a:avLst>
              <a:gd name="adj" fmla="val 16667"/>
            </a:avLst>
          </a:prstGeom>
          <a:solidFill>
            <a:srgbClr val="000080">
              <a:alpha val="3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2400" b="1"/>
              <a:t>OCCUPATION PHASE</a:t>
            </a:r>
          </a:p>
          <a:p>
            <a:pPr algn="ctr"/>
            <a:r>
              <a:rPr lang="en-US" altLang="en-US" sz="2400" b="1"/>
              <a:t>1900-1902</a:t>
            </a:r>
          </a:p>
        </p:txBody>
      </p:sp>
      <p:sp>
        <p:nvSpPr>
          <p:cNvPr id="9280" name="Text Box 64"/>
          <p:cNvSpPr txBox="1">
            <a:spLocks noChangeArrowheads="1"/>
          </p:cNvSpPr>
          <p:nvPr/>
        </p:nvSpPr>
        <p:spPr bwMode="auto">
          <a:xfrm>
            <a:off x="5635625" y="1598613"/>
            <a:ext cx="3736975" cy="234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u="sng">
                <a:solidFill>
                  <a:srgbClr val="008000"/>
                </a:solidFill>
              </a:rPr>
              <a:t>BENEVOLENT ASSIMILATION</a:t>
            </a:r>
          </a:p>
          <a:p>
            <a:endParaRPr lang="en-US" altLang="en-US" sz="1000" b="1" u="sng">
              <a:solidFill>
                <a:srgbClr val="008000"/>
              </a:solidFill>
            </a:endParaRPr>
          </a:p>
          <a:p>
            <a:pPr>
              <a:buFontTx/>
              <a:buChar char="•"/>
            </a:pPr>
            <a:r>
              <a:rPr lang="en-US" altLang="en-US" b="1">
                <a:solidFill>
                  <a:srgbClr val="008000"/>
                </a:solidFill>
              </a:rPr>
              <a:t>Road Construction</a:t>
            </a:r>
            <a:endParaRPr lang="en-US" altLang="en-US">
              <a:solidFill>
                <a:srgbClr val="008000"/>
              </a:solidFill>
            </a:endParaRPr>
          </a:p>
          <a:p>
            <a:pPr lvl="1">
              <a:buFontTx/>
              <a:buChar char="•"/>
            </a:pPr>
            <a:r>
              <a:rPr lang="en-US" altLang="en-US" sz="1200"/>
              <a:t>Aug 1900 – 1000 Miles Built or Improved</a:t>
            </a:r>
          </a:p>
          <a:p>
            <a:pPr>
              <a:buFontTx/>
              <a:buChar char="•"/>
            </a:pPr>
            <a:r>
              <a:rPr lang="en-US" altLang="en-US" b="1">
                <a:solidFill>
                  <a:srgbClr val="008000"/>
                </a:solidFill>
              </a:rPr>
              <a:t>Telegraph Lines</a:t>
            </a:r>
            <a:endParaRPr lang="en-US" altLang="en-US">
              <a:solidFill>
                <a:srgbClr val="008000"/>
              </a:solidFill>
            </a:endParaRPr>
          </a:p>
          <a:p>
            <a:pPr lvl="1">
              <a:buFontTx/>
              <a:buChar char="•"/>
            </a:pPr>
            <a:r>
              <a:rPr lang="en-US" altLang="en-US" sz="1200"/>
              <a:t>June 99 – 139 Miles</a:t>
            </a:r>
          </a:p>
          <a:p>
            <a:pPr lvl="1">
              <a:buFontTx/>
              <a:buChar char="•"/>
            </a:pPr>
            <a:r>
              <a:rPr lang="en-US" altLang="en-US" sz="1200"/>
              <a:t>June 00 – 3,000 Miles</a:t>
            </a:r>
          </a:p>
          <a:p>
            <a:pPr lvl="1">
              <a:buFontTx/>
              <a:buChar char="•"/>
            </a:pPr>
            <a:r>
              <a:rPr lang="en-US" altLang="en-US" sz="1200"/>
              <a:t>July 02 – 10,000 Miles</a:t>
            </a:r>
          </a:p>
          <a:p>
            <a:pPr>
              <a:buFontTx/>
              <a:buChar char="•"/>
            </a:pPr>
            <a:r>
              <a:rPr lang="en-US" altLang="en-US" b="1">
                <a:solidFill>
                  <a:srgbClr val="008000"/>
                </a:solidFill>
              </a:rPr>
              <a:t>Education</a:t>
            </a:r>
          </a:p>
          <a:p>
            <a:pPr>
              <a:buFontTx/>
              <a:buChar char="•"/>
            </a:pPr>
            <a:r>
              <a:rPr lang="en-US" altLang="en-US" b="1">
                <a:solidFill>
                  <a:srgbClr val="008000"/>
                </a:solidFill>
              </a:rPr>
              <a:t>Government - Native Control</a:t>
            </a:r>
          </a:p>
        </p:txBody>
      </p:sp>
      <p:sp>
        <p:nvSpPr>
          <p:cNvPr id="9281" name="Text Box 65"/>
          <p:cNvSpPr txBox="1">
            <a:spLocks noChangeArrowheads="1"/>
          </p:cNvSpPr>
          <p:nvPr/>
        </p:nvSpPr>
        <p:spPr bwMode="auto">
          <a:xfrm>
            <a:off x="5635625" y="4011613"/>
            <a:ext cx="3736975" cy="2805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u="sng">
                <a:solidFill>
                  <a:srgbClr val="FF0000"/>
                </a:solidFill>
              </a:rPr>
              <a:t>PUNITIVE MEASURES</a:t>
            </a:r>
          </a:p>
          <a:p>
            <a:endParaRPr lang="en-US" altLang="en-US" sz="1000" b="1" u="sng">
              <a:solidFill>
                <a:srgbClr val="FF0000"/>
              </a:solidFill>
            </a:endParaRPr>
          </a:p>
          <a:p>
            <a:pPr>
              <a:buFontTx/>
              <a:buChar char="•"/>
            </a:pPr>
            <a:r>
              <a:rPr lang="en-US" altLang="en-US" b="1">
                <a:solidFill>
                  <a:srgbClr val="FF0000"/>
                </a:solidFill>
              </a:rPr>
              <a:t>Crop &amp; Property Destruction</a:t>
            </a:r>
            <a:endParaRPr lang="en-US" altLang="en-US">
              <a:solidFill>
                <a:srgbClr val="FF0000"/>
              </a:solidFill>
            </a:endParaRPr>
          </a:p>
          <a:p>
            <a:pPr lvl="1">
              <a:buFontTx/>
              <a:buChar char="•"/>
            </a:pPr>
            <a:r>
              <a:rPr lang="en-US" altLang="en-US" sz="1200"/>
              <a:t>“Burning”</a:t>
            </a:r>
          </a:p>
          <a:p>
            <a:pPr>
              <a:buFontTx/>
              <a:buChar char="•"/>
            </a:pPr>
            <a:r>
              <a:rPr lang="en-US" altLang="en-US" b="1">
                <a:solidFill>
                  <a:srgbClr val="FF0000"/>
                </a:solidFill>
              </a:rPr>
              <a:t>Continuous Sweeps</a:t>
            </a:r>
            <a:endParaRPr lang="en-US" altLang="en-US">
              <a:solidFill>
                <a:srgbClr val="FF0000"/>
              </a:solidFill>
            </a:endParaRPr>
          </a:p>
          <a:p>
            <a:pPr lvl="1">
              <a:buFontTx/>
              <a:buChar char="•"/>
            </a:pPr>
            <a:r>
              <a:rPr lang="en-US" altLang="en-US" sz="1200"/>
              <a:t>“Hikes”</a:t>
            </a:r>
          </a:p>
          <a:p>
            <a:pPr>
              <a:buFontTx/>
              <a:buChar char="•"/>
            </a:pPr>
            <a:r>
              <a:rPr lang="en-US" altLang="en-US" b="1">
                <a:solidFill>
                  <a:srgbClr val="FF0000"/>
                </a:solidFill>
              </a:rPr>
              <a:t>Protected Zones</a:t>
            </a:r>
          </a:p>
          <a:p>
            <a:pPr>
              <a:buFontTx/>
              <a:buChar char="•"/>
            </a:pPr>
            <a:r>
              <a:rPr lang="en-US" altLang="en-US" b="1">
                <a:solidFill>
                  <a:srgbClr val="FF0000"/>
                </a:solidFill>
              </a:rPr>
              <a:t>Filipino Police </a:t>
            </a:r>
          </a:p>
          <a:p>
            <a:pPr>
              <a:buFontTx/>
              <a:buChar char="•"/>
            </a:pPr>
            <a:r>
              <a:rPr lang="en-US" altLang="en-US" b="1">
                <a:solidFill>
                  <a:srgbClr val="FF0000"/>
                </a:solidFill>
              </a:rPr>
              <a:t>Prisoners </a:t>
            </a:r>
          </a:p>
          <a:p>
            <a:pPr lvl="1">
              <a:buFontTx/>
              <a:buChar char="•"/>
            </a:pPr>
            <a:r>
              <a:rPr lang="en-US" altLang="en-US" sz="1200"/>
              <a:t>Imprisonment</a:t>
            </a:r>
          </a:p>
          <a:p>
            <a:pPr lvl="1">
              <a:buFontTx/>
              <a:buChar char="•"/>
            </a:pPr>
            <a:r>
              <a:rPr lang="en-US" altLang="en-US" sz="1200"/>
              <a:t>Torture</a:t>
            </a:r>
          </a:p>
          <a:p>
            <a:pPr lvl="1">
              <a:buFontTx/>
              <a:buChar char="•"/>
            </a:pPr>
            <a:r>
              <a:rPr lang="en-US" altLang="en-US" sz="1200"/>
              <a:t>Execution</a:t>
            </a:r>
          </a:p>
        </p:txBody>
      </p:sp>
      <p:sp>
        <p:nvSpPr>
          <p:cNvPr id="9282" name="Oval 66"/>
          <p:cNvSpPr>
            <a:spLocks noChangeArrowheads="1"/>
          </p:cNvSpPr>
          <p:nvPr/>
        </p:nvSpPr>
        <p:spPr bwMode="auto">
          <a:xfrm>
            <a:off x="2289175" y="1444625"/>
            <a:ext cx="106363" cy="106363"/>
          </a:xfrm>
          <a:prstGeom prst="ellipse">
            <a:avLst/>
          </a:prstGeom>
          <a:solidFill>
            <a:srgbClr val="CCFFCC"/>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3" name="Oval 67"/>
          <p:cNvSpPr>
            <a:spLocks noChangeArrowheads="1"/>
          </p:cNvSpPr>
          <p:nvPr/>
        </p:nvSpPr>
        <p:spPr bwMode="auto">
          <a:xfrm>
            <a:off x="2152650" y="3467100"/>
            <a:ext cx="714375" cy="647700"/>
          </a:xfrm>
          <a:prstGeom prst="ellipse">
            <a:avLst/>
          </a:pr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4" name="Oval 68"/>
          <p:cNvSpPr>
            <a:spLocks noChangeArrowheads="1"/>
          </p:cNvSpPr>
          <p:nvPr/>
        </p:nvSpPr>
        <p:spPr bwMode="auto">
          <a:xfrm rot="-1814446">
            <a:off x="3205163" y="4494213"/>
            <a:ext cx="1023937" cy="698500"/>
          </a:xfrm>
          <a:prstGeom prst="ellipse">
            <a:avLst/>
          </a:pr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5" name="Oval 69"/>
          <p:cNvSpPr>
            <a:spLocks noChangeArrowheads="1"/>
          </p:cNvSpPr>
          <p:nvPr/>
        </p:nvSpPr>
        <p:spPr bwMode="auto">
          <a:xfrm rot="-612719">
            <a:off x="1555750" y="2325688"/>
            <a:ext cx="509588" cy="227012"/>
          </a:xfrm>
          <a:prstGeom prst="ellipse">
            <a:avLst/>
          </a:pr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6" name="Oval 70"/>
          <p:cNvSpPr>
            <a:spLocks noChangeArrowheads="1"/>
          </p:cNvSpPr>
          <p:nvPr/>
        </p:nvSpPr>
        <p:spPr bwMode="auto">
          <a:xfrm rot="-612719">
            <a:off x="2225675" y="1390650"/>
            <a:ext cx="225425" cy="204788"/>
          </a:xfrm>
          <a:prstGeom prst="ellipse">
            <a:avLst/>
          </a:pr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7" name="Oval 71"/>
          <p:cNvSpPr>
            <a:spLocks noChangeArrowheads="1"/>
          </p:cNvSpPr>
          <p:nvPr/>
        </p:nvSpPr>
        <p:spPr bwMode="auto">
          <a:xfrm rot="-612719">
            <a:off x="1708150" y="2478088"/>
            <a:ext cx="509588" cy="227012"/>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8" name="Oval 72"/>
          <p:cNvSpPr>
            <a:spLocks noChangeArrowheads="1"/>
          </p:cNvSpPr>
          <p:nvPr/>
        </p:nvSpPr>
        <p:spPr bwMode="auto">
          <a:xfrm rot="-1394470">
            <a:off x="3373438" y="2970213"/>
            <a:ext cx="523875" cy="87312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90" name="AutoShape 74"/>
          <p:cNvSpPr>
            <a:spLocks noChangeArrowheads="1"/>
          </p:cNvSpPr>
          <p:nvPr/>
        </p:nvSpPr>
        <p:spPr bwMode="auto">
          <a:xfrm>
            <a:off x="1849438" y="244633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91" name="AutoShape 75"/>
          <p:cNvSpPr>
            <a:spLocks noChangeArrowheads="1"/>
          </p:cNvSpPr>
          <p:nvPr/>
        </p:nvSpPr>
        <p:spPr bwMode="auto">
          <a:xfrm>
            <a:off x="3697288" y="36322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92" name="AutoShape 76"/>
          <p:cNvSpPr>
            <a:spLocks noChangeArrowheads="1"/>
          </p:cNvSpPr>
          <p:nvPr/>
        </p:nvSpPr>
        <p:spPr bwMode="auto">
          <a:xfrm>
            <a:off x="1858963" y="24368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93" name="Oval 77"/>
          <p:cNvSpPr>
            <a:spLocks noChangeArrowheads="1"/>
          </p:cNvSpPr>
          <p:nvPr/>
        </p:nvSpPr>
        <p:spPr bwMode="auto">
          <a:xfrm rot="-612719">
            <a:off x="1708150" y="2478088"/>
            <a:ext cx="509588" cy="227012"/>
          </a:xfrm>
          <a:prstGeom prst="ellipse">
            <a:avLst/>
          </a:pr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94" name="AutoShape 78"/>
          <p:cNvSpPr>
            <a:spLocks noChangeArrowheads="1"/>
          </p:cNvSpPr>
          <p:nvPr/>
        </p:nvSpPr>
        <p:spPr bwMode="auto">
          <a:xfrm>
            <a:off x="3568700" y="33464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95" name="Oval 79"/>
          <p:cNvSpPr>
            <a:spLocks noChangeArrowheads="1"/>
          </p:cNvSpPr>
          <p:nvPr/>
        </p:nvSpPr>
        <p:spPr bwMode="auto">
          <a:xfrm rot="-1394470">
            <a:off x="3373438" y="2970213"/>
            <a:ext cx="523875" cy="873125"/>
          </a:xfrm>
          <a:prstGeom prst="ellipse">
            <a:avLst/>
          </a:pr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237"/>
                                        </p:tgtEl>
                                        <p:attrNameLst>
                                          <p:attrName>style.visibility</p:attrName>
                                        </p:attrNameLst>
                                      </p:cBhvr>
                                      <p:to>
                                        <p:strVal val="visible"/>
                                      </p:to>
                                    </p:set>
                                    <p:animEffect transition="in" filter="dissolve">
                                      <p:cBhvr>
                                        <p:cTn id="7" dur="500"/>
                                        <p:tgtEl>
                                          <p:spTgt spid="923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9278"/>
                                        </p:tgtEl>
                                        <p:attrNameLst>
                                          <p:attrName>style.visibility</p:attrName>
                                        </p:attrNameLst>
                                      </p:cBhvr>
                                      <p:to>
                                        <p:strVal val="visible"/>
                                      </p:to>
                                    </p:set>
                                    <p:animEffect transition="in" filter="slide(fromBottom)">
                                      <p:cBhvr>
                                        <p:cTn id="11" dur="1000"/>
                                        <p:tgtEl>
                                          <p:spTgt spid="9278"/>
                                        </p:tgtEl>
                                      </p:cBhvr>
                                    </p:animEffect>
                                  </p:childTnLst>
                                </p:cTn>
                              </p:par>
                            </p:childTnLst>
                          </p:cTn>
                        </p:par>
                        <p:par>
                          <p:cTn id="12" fill="hold" nodeType="afterGroup">
                            <p:stCondLst>
                              <p:cond delay="1500"/>
                            </p:stCondLst>
                            <p:childTnLst>
                              <p:par>
                                <p:cTn id="13" presetID="21" presetClass="entr" presetSubtype="4" fill="hold" grpId="0" nodeType="afterEffect">
                                  <p:stCondLst>
                                    <p:cond delay="0"/>
                                  </p:stCondLst>
                                  <p:childTnLst>
                                    <p:set>
                                      <p:cBhvr>
                                        <p:cTn id="14" dur="1" fill="hold">
                                          <p:stCondLst>
                                            <p:cond delay="0"/>
                                          </p:stCondLst>
                                        </p:cTn>
                                        <p:tgtEl>
                                          <p:spTgt spid="9220"/>
                                        </p:tgtEl>
                                        <p:attrNameLst>
                                          <p:attrName>style.visibility</p:attrName>
                                        </p:attrNameLst>
                                      </p:cBhvr>
                                      <p:to>
                                        <p:strVal val="visible"/>
                                      </p:to>
                                    </p:set>
                                    <p:animEffect transition="in" filter="wheel(4)">
                                      <p:cBhvr>
                                        <p:cTn id="15" dur="1000"/>
                                        <p:tgtEl>
                                          <p:spTgt spid="9220"/>
                                        </p:tgtEl>
                                      </p:cBhvr>
                                    </p:animEffect>
                                  </p:childTnLst>
                                </p:cTn>
                              </p:par>
                            </p:childTnLst>
                          </p:cTn>
                        </p:par>
                        <p:par>
                          <p:cTn id="16" fill="hold" nodeType="afterGroup">
                            <p:stCondLst>
                              <p:cond delay="2500"/>
                            </p:stCondLst>
                            <p:childTnLst>
                              <p:par>
                                <p:cTn id="17" presetID="1" presetClass="entr" presetSubtype="0" fill="hold" grpId="0" nodeType="afterEffect">
                                  <p:stCondLst>
                                    <p:cond delay="0"/>
                                  </p:stCondLst>
                                  <p:childTnLst>
                                    <p:set>
                                      <p:cBhvr>
                                        <p:cTn id="18" dur="1" fill="hold">
                                          <p:stCondLst>
                                            <p:cond delay="0"/>
                                          </p:stCondLst>
                                        </p:cTn>
                                        <p:tgtEl>
                                          <p:spTgt spid="9234"/>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3" name="explode.wav"/>
                                        </p:tgtEl>
                                      </p:cMediaNode>
                                    </p:audio>
                                  </p:subTnLst>
                                </p:cTn>
                              </p:par>
                              <p:par>
                                <p:cTn id="19" presetID="3" presetClass="exit" presetSubtype="10" fill="hold" grpId="1" nodeType="withEffect">
                                  <p:stCondLst>
                                    <p:cond delay="0"/>
                                  </p:stCondLst>
                                  <p:childTnLst>
                                    <p:animEffect transition="out" filter="blinds(horizontal)">
                                      <p:cBhvr>
                                        <p:cTn id="20" dur="500"/>
                                        <p:tgtEl>
                                          <p:spTgt spid="9234"/>
                                        </p:tgtEl>
                                      </p:cBhvr>
                                    </p:animEffect>
                                    <p:set>
                                      <p:cBhvr>
                                        <p:cTn id="21" dur="1" fill="hold">
                                          <p:stCondLst>
                                            <p:cond delay="499"/>
                                          </p:stCondLst>
                                        </p:cTn>
                                        <p:tgtEl>
                                          <p:spTgt spid="9234"/>
                                        </p:tgtEl>
                                        <p:attrNameLst>
                                          <p:attrName>style.visibility</p:attrName>
                                        </p:attrNameLst>
                                      </p:cBhvr>
                                      <p:to>
                                        <p:strVal val="hidden"/>
                                      </p:to>
                                    </p:set>
                                  </p:childTnLst>
                                </p:cTn>
                              </p:par>
                            </p:childTnLst>
                          </p:cTn>
                        </p:par>
                        <p:par>
                          <p:cTn id="22" fill="hold" nodeType="afterGroup">
                            <p:stCondLst>
                              <p:cond delay="3000"/>
                            </p:stCondLst>
                            <p:childTnLst>
                              <p:par>
                                <p:cTn id="23" presetID="21" presetClass="entr" presetSubtype="4" fill="hold" grpId="0" nodeType="afterEffect">
                                  <p:stCondLst>
                                    <p:cond delay="0"/>
                                  </p:stCondLst>
                                  <p:childTnLst>
                                    <p:set>
                                      <p:cBhvr>
                                        <p:cTn id="24" dur="1" fill="hold">
                                          <p:stCondLst>
                                            <p:cond delay="0"/>
                                          </p:stCondLst>
                                        </p:cTn>
                                        <p:tgtEl>
                                          <p:spTgt spid="9221"/>
                                        </p:tgtEl>
                                        <p:attrNameLst>
                                          <p:attrName>style.visibility</p:attrName>
                                        </p:attrNameLst>
                                      </p:cBhvr>
                                      <p:to>
                                        <p:strVal val="visible"/>
                                      </p:to>
                                    </p:set>
                                    <p:animEffect transition="in" filter="wheel(4)">
                                      <p:cBhvr>
                                        <p:cTn id="25" dur="1000"/>
                                        <p:tgtEl>
                                          <p:spTgt spid="9221"/>
                                        </p:tgtEl>
                                      </p:cBhvr>
                                    </p:animEffect>
                                  </p:childTnLst>
                                </p:cTn>
                              </p:par>
                            </p:childTnLst>
                          </p:cTn>
                        </p:par>
                        <p:par>
                          <p:cTn id="26" fill="hold" nodeType="afterGroup">
                            <p:stCondLst>
                              <p:cond delay="4000"/>
                            </p:stCondLst>
                            <p:childTnLst>
                              <p:par>
                                <p:cTn id="27" presetID="21" presetClass="entr" presetSubtype="4" fill="hold" grpId="0" nodeType="afterEffect">
                                  <p:stCondLst>
                                    <p:cond delay="0"/>
                                  </p:stCondLst>
                                  <p:childTnLst>
                                    <p:set>
                                      <p:cBhvr>
                                        <p:cTn id="28" dur="1" fill="hold">
                                          <p:stCondLst>
                                            <p:cond delay="0"/>
                                          </p:stCondLst>
                                        </p:cTn>
                                        <p:tgtEl>
                                          <p:spTgt spid="9222"/>
                                        </p:tgtEl>
                                        <p:attrNameLst>
                                          <p:attrName>style.visibility</p:attrName>
                                        </p:attrNameLst>
                                      </p:cBhvr>
                                      <p:to>
                                        <p:strVal val="visible"/>
                                      </p:to>
                                    </p:set>
                                    <p:animEffect transition="in" filter="wheel(4)">
                                      <p:cBhvr>
                                        <p:cTn id="29" dur="1000"/>
                                        <p:tgtEl>
                                          <p:spTgt spid="9222"/>
                                        </p:tgtEl>
                                      </p:cBhvr>
                                    </p:animEffect>
                                  </p:childTnLst>
                                </p:cTn>
                              </p:par>
                            </p:childTnLst>
                          </p:cTn>
                        </p:par>
                        <p:par>
                          <p:cTn id="30" fill="hold" nodeType="afterGroup">
                            <p:stCondLst>
                              <p:cond delay="5000"/>
                            </p:stCondLst>
                            <p:childTnLst>
                              <p:par>
                                <p:cTn id="31" presetID="1" presetClass="entr" presetSubtype="0" fill="hold" grpId="0" nodeType="afterEffect">
                                  <p:stCondLst>
                                    <p:cond delay="0"/>
                                  </p:stCondLst>
                                  <p:childTnLst>
                                    <p:set>
                                      <p:cBhvr>
                                        <p:cTn id="32" dur="1" fill="hold">
                                          <p:stCondLst>
                                            <p:cond delay="0"/>
                                          </p:stCondLst>
                                        </p:cTn>
                                        <p:tgtEl>
                                          <p:spTgt spid="9236"/>
                                        </p:tgtEl>
                                        <p:attrNameLst>
                                          <p:attrName>style.visibility</p:attrName>
                                        </p:attrNameLst>
                                      </p:cBhvr>
                                      <p:to>
                                        <p:strVal val="visible"/>
                                      </p:to>
                                    </p:set>
                                  </p:childTnLst>
                                  <p:subTnLst>
                                    <p:audio>
                                      <p:cMediaNode>
                                        <p:cTn display="0" masterRel="sameClick">
                                          <p:stCondLst>
                                            <p:cond evt="begin" delay="0">
                                              <p:tn val="31"/>
                                            </p:cond>
                                          </p:stCondLst>
                                          <p:endCondLst>
                                            <p:cond evt="onStopAudio" delay="0">
                                              <p:tgtEl>
                                                <p:sldTgt/>
                                              </p:tgtEl>
                                            </p:cond>
                                          </p:endCondLst>
                                        </p:cTn>
                                        <p:tgtEl>
                                          <p:sndTgt r:embed="rId3" name="explode.wav"/>
                                        </p:tgtEl>
                                      </p:cMediaNode>
                                    </p:audio>
                                  </p:subTnLst>
                                </p:cTn>
                              </p:par>
                              <p:par>
                                <p:cTn id="33" presetID="3" presetClass="exit" presetSubtype="10" fill="hold" grpId="1" nodeType="withEffect">
                                  <p:stCondLst>
                                    <p:cond delay="0"/>
                                  </p:stCondLst>
                                  <p:childTnLst>
                                    <p:animEffect transition="out" filter="blinds(horizontal)">
                                      <p:cBhvr>
                                        <p:cTn id="34" dur="500"/>
                                        <p:tgtEl>
                                          <p:spTgt spid="9236"/>
                                        </p:tgtEl>
                                      </p:cBhvr>
                                    </p:animEffect>
                                    <p:set>
                                      <p:cBhvr>
                                        <p:cTn id="35" dur="1" fill="hold">
                                          <p:stCondLst>
                                            <p:cond delay="499"/>
                                          </p:stCondLst>
                                        </p:cTn>
                                        <p:tgtEl>
                                          <p:spTgt spid="9236"/>
                                        </p:tgtEl>
                                        <p:attrNameLst>
                                          <p:attrName>style.visibility</p:attrName>
                                        </p:attrNameLst>
                                      </p:cBhvr>
                                      <p:to>
                                        <p:strVal val="hidden"/>
                                      </p:to>
                                    </p:set>
                                  </p:childTnLst>
                                </p:cTn>
                              </p:par>
                            </p:childTnLst>
                          </p:cTn>
                        </p:par>
                        <p:par>
                          <p:cTn id="36" fill="hold" nodeType="afterGroup">
                            <p:stCondLst>
                              <p:cond delay="5500"/>
                            </p:stCondLst>
                            <p:childTnLst>
                              <p:par>
                                <p:cTn id="37" presetID="21" presetClass="entr" presetSubtype="4" fill="hold" grpId="0" nodeType="afterEffect">
                                  <p:stCondLst>
                                    <p:cond delay="0"/>
                                  </p:stCondLst>
                                  <p:childTnLst>
                                    <p:set>
                                      <p:cBhvr>
                                        <p:cTn id="38" dur="1" fill="hold">
                                          <p:stCondLst>
                                            <p:cond delay="0"/>
                                          </p:stCondLst>
                                        </p:cTn>
                                        <p:tgtEl>
                                          <p:spTgt spid="9223"/>
                                        </p:tgtEl>
                                        <p:attrNameLst>
                                          <p:attrName>style.visibility</p:attrName>
                                        </p:attrNameLst>
                                      </p:cBhvr>
                                      <p:to>
                                        <p:strVal val="visible"/>
                                      </p:to>
                                    </p:set>
                                    <p:animEffect transition="in" filter="wheel(4)">
                                      <p:cBhvr>
                                        <p:cTn id="39" dur="1000"/>
                                        <p:tgtEl>
                                          <p:spTgt spid="9223"/>
                                        </p:tgtEl>
                                      </p:cBhvr>
                                    </p:animEffect>
                                  </p:childTnLst>
                                </p:cTn>
                              </p:par>
                            </p:childTnLst>
                          </p:cTn>
                        </p:par>
                        <p:par>
                          <p:cTn id="40" fill="hold" nodeType="afterGroup">
                            <p:stCondLst>
                              <p:cond delay="6500"/>
                            </p:stCondLst>
                            <p:childTnLst>
                              <p:par>
                                <p:cTn id="41" presetID="21" presetClass="entr" presetSubtype="4" fill="hold" grpId="0" nodeType="afterEffect">
                                  <p:stCondLst>
                                    <p:cond delay="0"/>
                                  </p:stCondLst>
                                  <p:childTnLst>
                                    <p:set>
                                      <p:cBhvr>
                                        <p:cTn id="42" dur="1" fill="hold">
                                          <p:stCondLst>
                                            <p:cond delay="0"/>
                                          </p:stCondLst>
                                        </p:cTn>
                                        <p:tgtEl>
                                          <p:spTgt spid="9224"/>
                                        </p:tgtEl>
                                        <p:attrNameLst>
                                          <p:attrName>style.visibility</p:attrName>
                                        </p:attrNameLst>
                                      </p:cBhvr>
                                      <p:to>
                                        <p:strVal val="visible"/>
                                      </p:to>
                                    </p:set>
                                    <p:animEffect transition="in" filter="wheel(4)">
                                      <p:cBhvr>
                                        <p:cTn id="43" dur="1000"/>
                                        <p:tgtEl>
                                          <p:spTgt spid="9224"/>
                                        </p:tgtEl>
                                      </p:cBhvr>
                                    </p:animEffect>
                                  </p:childTnLst>
                                </p:cTn>
                              </p:par>
                            </p:childTnLst>
                          </p:cTn>
                        </p:par>
                        <p:par>
                          <p:cTn id="44" fill="hold" nodeType="afterGroup">
                            <p:stCondLst>
                              <p:cond delay="7500"/>
                            </p:stCondLst>
                            <p:childTnLst>
                              <p:par>
                                <p:cTn id="45" presetID="21" presetClass="entr" presetSubtype="4" fill="hold" grpId="0" nodeType="afterEffect">
                                  <p:stCondLst>
                                    <p:cond delay="0"/>
                                  </p:stCondLst>
                                  <p:childTnLst>
                                    <p:set>
                                      <p:cBhvr>
                                        <p:cTn id="46" dur="1" fill="hold">
                                          <p:stCondLst>
                                            <p:cond delay="0"/>
                                          </p:stCondLst>
                                        </p:cTn>
                                        <p:tgtEl>
                                          <p:spTgt spid="9225"/>
                                        </p:tgtEl>
                                        <p:attrNameLst>
                                          <p:attrName>style.visibility</p:attrName>
                                        </p:attrNameLst>
                                      </p:cBhvr>
                                      <p:to>
                                        <p:strVal val="visible"/>
                                      </p:to>
                                    </p:set>
                                    <p:animEffect transition="in" filter="wheel(4)">
                                      <p:cBhvr>
                                        <p:cTn id="47" dur="1000"/>
                                        <p:tgtEl>
                                          <p:spTgt spid="9225"/>
                                        </p:tgtEl>
                                      </p:cBhvr>
                                    </p:animEffect>
                                  </p:childTnLst>
                                </p:cTn>
                              </p:par>
                            </p:childTnLst>
                          </p:cTn>
                        </p:par>
                        <p:par>
                          <p:cTn id="48" fill="hold" nodeType="afterGroup">
                            <p:stCondLst>
                              <p:cond delay="8500"/>
                            </p:stCondLst>
                            <p:childTnLst>
                              <p:par>
                                <p:cTn id="49" presetID="21" presetClass="entr" presetSubtype="4" fill="hold" grpId="0" nodeType="afterEffect">
                                  <p:stCondLst>
                                    <p:cond delay="0"/>
                                  </p:stCondLst>
                                  <p:childTnLst>
                                    <p:set>
                                      <p:cBhvr>
                                        <p:cTn id="50" dur="1" fill="hold">
                                          <p:stCondLst>
                                            <p:cond delay="0"/>
                                          </p:stCondLst>
                                        </p:cTn>
                                        <p:tgtEl>
                                          <p:spTgt spid="9226"/>
                                        </p:tgtEl>
                                        <p:attrNameLst>
                                          <p:attrName>style.visibility</p:attrName>
                                        </p:attrNameLst>
                                      </p:cBhvr>
                                      <p:to>
                                        <p:strVal val="visible"/>
                                      </p:to>
                                    </p:set>
                                    <p:animEffect transition="in" filter="wheel(4)">
                                      <p:cBhvr>
                                        <p:cTn id="51" dur="1000"/>
                                        <p:tgtEl>
                                          <p:spTgt spid="9226"/>
                                        </p:tgtEl>
                                      </p:cBhvr>
                                    </p:animEffect>
                                  </p:childTnLst>
                                </p:cTn>
                              </p:par>
                            </p:childTnLst>
                          </p:cTn>
                        </p:par>
                        <p:par>
                          <p:cTn id="52" fill="hold" nodeType="afterGroup">
                            <p:stCondLst>
                              <p:cond delay="9500"/>
                            </p:stCondLst>
                            <p:childTnLst>
                              <p:par>
                                <p:cTn id="53" presetID="1" presetClass="entr" presetSubtype="0" fill="hold" grpId="0" nodeType="afterEffect">
                                  <p:stCondLst>
                                    <p:cond delay="0"/>
                                  </p:stCondLst>
                                  <p:childTnLst>
                                    <p:set>
                                      <p:cBhvr>
                                        <p:cTn id="54" dur="1" fill="hold">
                                          <p:stCondLst>
                                            <p:cond delay="0"/>
                                          </p:stCondLst>
                                        </p:cTn>
                                        <p:tgtEl>
                                          <p:spTgt spid="9235"/>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3" name="explode.wav"/>
                                        </p:tgtEl>
                                      </p:cMediaNode>
                                    </p:audio>
                                  </p:subTnLst>
                                </p:cTn>
                              </p:par>
                              <p:par>
                                <p:cTn id="55" presetID="3" presetClass="exit" presetSubtype="10" fill="hold" grpId="1" nodeType="withEffect">
                                  <p:stCondLst>
                                    <p:cond delay="0"/>
                                  </p:stCondLst>
                                  <p:childTnLst>
                                    <p:animEffect transition="out" filter="blinds(horizontal)">
                                      <p:cBhvr>
                                        <p:cTn id="56" dur="500"/>
                                        <p:tgtEl>
                                          <p:spTgt spid="9235"/>
                                        </p:tgtEl>
                                      </p:cBhvr>
                                    </p:animEffect>
                                    <p:set>
                                      <p:cBhvr>
                                        <p:cTn id="57" dur="1" fill="hold">
                                          <p:stCondLst>
                                            <p:cond delay="499"/>
                                          </p:stCondLst>
                                        </p:cTn>
                                        <p:tgtEl>
                                          <p:spTgt spid="9235"/>
                                        </p:tgtEl>
                                        <p:attrNameLst>
                                          <p:attrName>style.visibility</p:attrName>
                                        </p:attrNameLst>
                                      </p:cBhvr>
                                      <p:to>
                                        <p:strVal val="hidden"/>
                                      </p:to>
                                    </p:set>
                                  </p:childTnLst>
                                </p:cTn>
                              </p:par>
                            </p:childTnLst>
                          </p:cTn>
                        </p:par>
                        <p:par>
                          <p:cTn id="58" fill="hold" nodeType="afterGroup">
                            <p:stCondLst>
                              <p:cond delay="10000"/>
                            </p:stCondLst>
                            <p:childTnLst>
                              <p:par>
                                <p:cTn id="59" presetID="21" presetClass="entr" presetSubtype="4" fill="hold" grpId="0" nodeType="afterEffect">
                                  <p:stCondLst>
                                    <p:cond delay="0"/>
                                  </p:stCondLst>
                                  <p:childTnLst>
                                    <p:set>
                                      <p:cBhvr>
                                        <p:cTn id="60" dur="1" fill="hold">
                                          <p:stCondLst>
                                            <p:cond delay="0"/>
                                          </p:stCondLst>
                                        </p:cTn>
                                        <p:tgtEl>
                                          <p:spTgt spid="9233"/>
                                        </p:tgtEl>
                                        <p:attrNameLst>
                                          <p:attrName>style.visibility</p:attrName>
                                        </p:attrNameLst>
                                      </p:cBhvr>
                                      <p:to>
                                        <p:strVal val="visible"/>
                                      </p:to>
                                    </p:set>
                                    <p:animEffect transition="in" filter="wheel(4)">
                                      <p:cBhvr>
                                        <p:cTn id="61" dur="1000"/>
                                        <p:tgtEl>
                                          <p:spTgt spid="9233"/>
                                        </p:tgtEl>
                                      </p:cBhvr>
                                    </p:animEffect>
                                  </p:childTnLst>
                                </p:cTn>
                              </p:par>
                            </p:childTnLst>
                          </p:cTn>
                        </p:par>
                        <p:par>
                          <p:cTn id="62" fill="hold" nodeType="afterGroup">
                            <p:stCondLst>
                              <p:cond delay="11000"/>
                            </p:stCondLst>
                            <p:childTnLst>
                              <p:par>
                                <p:cTn id="63" presetID="21" presetClass="entr" presetSubtype="4" fill="hold" grpId="0" nodeType="afterEffect">
                                  <p:stCondLst>
                                    <p:cond delay="0"/>
                                  </p:stCondLst>
                                  <p:childTnLst>
                                    <p:set>
                                      <p:cBhvr>
                                        <p:cTn id="64" dur="1" fill="hold">
                                          <p:stCondLst>
                                            <p:cond delay="0"/>
                                          </p:stCondLst>
                                        </p:cTn>
                                        <p:tgtEl>
                                          <p:spTgt spid="9227"/>
                                        </p:tgtEl>
                                        <p:attrNameLst>
                                          <p:attrName>style.visibility</p:attrName>
                                        </p:attrNameLst>
                                      </p:cBhvr>
                                      <p:to>
                                        <p:strVal val="visible"/>
                                      </p:to>
                                    </p:set>
                                    <p:animEffect transition="in" filter="wheel(4)">
                                      <p:cBhvr>
                                        <p:cTn id="65" dur="1000"/>
                                        <p:tgtEl>
                                          <p:spTgt spid="9227"/>
                                        </p:tgtEl>
                                      </p:cBhvr>
                                    </p:animEffect>
                                  </p:childTnLst>
                                </p:cTn>
                              </p:par>
                            </p:childTnLst>
                          </p:cTn>
                        </p:par>
                        <p:par>
                          <p:cTn id="66" fill="hold" nodeType="afterGroup">
                            <p:stCondLst>
                              <p:cond delay="12000"/>
                            </p:stCondLst>
                            <p:childTnLst>
                              <p:par>
                                <p:cTn id="67" presetID="21" presetClass="entr" presetSubtype="4" fill="hold" grpId="0" nodeType="afterEffect">
                                  <p:stCondLst>
                                    <p:cond delay="0"/>
                                  </p:stCondLst>
                                  <p:childTnLst>
                                    <p:set>
                                      <p:cBhvr>
                                        <p:cTn id="68" dur="1" fill="hold">
                                          <p:stCondLst>
                                            <p:cond delay="0"/>
                                          </p:stCondLst>
                                        </p:cTn>
                                        <p:tgtEl>
                                          <p:spTgt spid="9228"/>
                                        </p:tgtEl>
                                        <p:attrNameLst>
                                          <p:attrName>style.visibility</p:attrName>
                                        </p:attrNameLst>
                                      </p:cBhvr>
                                      <p:to>
                                        <p:strVal val="visible"/>
                                      </p:to>
                                    </p:set>
                                    <p:animEffect transition="in" filter="wheel(4)">
                                      <p:cBhvr>
                                        <p:cTn id="69" dur="1000"/>
                                        <p:tgtEl>
                                          <p:spTgt spid="9228"/>
                                        </p:tgtEl>
                                      </p:cBhvr>
                                    </p:animEffect>
                                  </p:childTnLst>
                                </p:cTn>
                              </p:par>
                            </p:childTnLst>
                          </p:cTn>
                        </p:par>
                        <p:par>
                          <p:cTn id="70" fill="hold" nodeType="afterGroup">
                            <p:stCondLst>
                              <p:cond delay="13000"/>
                            </p:stCondLst>
                            <p:childTnLst>
                              <p:par>
                                <p:cTn id="71" presetID="21" presetClass="entr" presetSubtype="4" fill="hold" grpId="0" nodeType="afterEffect">
                                  <p:stCondLst>
                                    <p:cond delay="0"/>
                                  </p:stCondLst>
                                  <p:childTnLst>
                                    <p:set>
                                      <p:cBhvr>
                                        <p:cTn id="72" dur="1" fill="hold">
                                          <p:stCondLst>
                                            <p:cond delay="0"/>
                                          </p:stCondLst>
                                        </p:cTn>
                                        <p:tgtEl>
                                          <p:spTgt spid="9229"/>
                                        </p:tgtEl>
                                        <p:attrNameLst>
                                          <p:attrName>style.visibility</p:attrName>
                                        </p:attrNameLst>
                                      </p:cBhvr>
                                      <p:to>
                                        <p:strVal val="visible"/>
                                      </p:to>
                                    </p:set>
                                    <p:animEffect transition="in" filter="wheel(4)">
                                      <p:cBhvr>
                                        <p:cTn id="73" dur="1000"/>
                                        <p:tgtEl>
                                          <p:spTgt spid="9229"/>
                                        </p:tgtEl>
                                      </p:cBhvr>
                                    </p:animEffect>
                                  </p:childTnLst>
                                </p:cTn>
                              </p:par>
                            </p:childTnLst>
                          </p:cTn>
                        </p:par>
                        <p:par>
                          <p:cTn id="74" fill="hold" nodeType="afterGroup">
                            <p:stCondLst>
                              <p:cond delay="14000"/>
                            </p:stCondLst>
                            <p:childTnLst>
                              <p:par>
                                <p:cTn id="75" presetID="21" presetClass="entr" presetSubtype="4" fill="hold" grpId="0" nodeType="afterEffect">
                                  <p:stCondLst>
                                    <p:cond delay="0"/>
                                  </p:stCondLst>
                                  <p:childTnLst>
                                    <p:set>
                                      <p:cBhvr>
                                        <p:cTn id="76" dur="1" fill="hold">
                                          <p:stCondLst>
                                            <p:cond delay="0"/>
                                          </p:stCondLst>
                                        </p:cTn>
                                        <p:tgtEl>
                                          <p:spTgt spid="9230"/>
                                        </p:tgtEl>
                                        <p:attrNameLst>
                                          <p:attrName>style.visibility</p:attrName>
                                        </p:attrNameLst>
                                      </p:cBhvr>
                                      <p:to>
                                        <p:strVal val="visible"/>
                                      </p:to>
                                    </p:set>
                                    <p:animEffect transition="in" filter="wheel(4)">
                                      <p:cBhvr>
                                        <p:cTn id="77" dur="1000"/>
                                        <p:tgtEl>
                                          <p:spTgt spid="9230"/>
                                        </p:tgtEl>
                                      </p:cBhvr>
                                    </p:animEffect>
                                  </p:childTnLst>
                                </p:cTn>
                              </p:par>
                            </p:childTnLst>
                          </p:cTn>
                        </p:par>
                        <p:par>
                          <p:cTn id="78" fill="hold" nodeType="afterGroup">
                            <p:stCondLst>
                              <p:cond delay="15000"/>
                            </p:stCondLst>
                            <p:childTnLst>
                              <p:par>
                                <p:cTn id="79" presetID="21" presetClass="entr" presetSubtype="4" fill="hold" grpId="0" nodeType="afterEffect">
                                  <p:stCondLst>
                                    <p:cond delay="0"/>
                                  </p:stCondLst>
                                  <p:childTnLst>
                                    <p:set>
                                      <p:cBhvr>
                                        <p:cTn id="80" dur="1" fill="hold">
                                          <p:stCondLst>
                                            <p:cond delay="0"/>
                                          </p:stCondLst>
                                        </p:cTn>
                                        <p:tgtEl>
                                          <p:spTgt spid="9231"/>
                                        </p:tgtEl>
                                        <p:attrNameLst>
                                          <p:attrName>style.visibility</p:attrName>
                                        </p:attrNameLst>
                                      </p:cBhvr>
                                      <p:to>
                                        <p:strVal val="visible"/>
                                      </p:to>
                                    </p:set>
                                    <p:animEffect transition="in" filter="wheel(4)">
                                      <p:cBhvr>
                                        <p:cTn id="81" dur="1000"/>
                                        <p:tgtEl>
                                          <p:spTgt spid="9231"/>
                                        </p:tgtEl>
                                      </p:cBhvr>
                                    </p:animEffect>
                                  </p:childTnLst>
                                </p:cTn>
                              </p:par>
                            </p:childTnLst>
                          </p:cTn>
                        </p:par>
                        <p:par>
                          <p:cTn id="82" fill="hold" nodeType="afterGroup">
                            <p:stCondLst>
                              <p:cond delay="16000"/>
                            </p:stCondLst>
                            <p:childTnLst>
                              <p:par>
                                <p:cTn id="83" presetID="21" presetClass="entr" presetSubtype="4" fill="hold" grpId="0" nodeType="afterEffect">
                                  <p:stCondLst>
                                    <p:cond delay="0"/>
                                  </p:stCondLst>
                                  <p:childTnLst>
                                    <p:set>
                                      <p:cBhvr>
                                        <p:cTn id="84" dur="1" fill="hold">
                                          <p:stCondLst>
                                            <p:cond delay="0"/>
                                          </p:stCondLst>
                                        </p:cTn>
                                        <p:tgtEl>
                                          <p:spTgt spid="9232"/>
                                        </p:tgtEl>
                                        <p:attrNameLst>
                                          <p:attrName>style.visibility</p:attrName>
                                        </p:attrNameLst>
                                      </p:cBhvr>
                                      <p:to>
                                        <p:strVal val="visible"/>
                                      </p:to>
                                    </p:set>
                                    <p:animEffect transition="in" filter="wheel(4)">
                                      <p:cBhvr>
                                        <p:cTn id="85" dur="1000"/>
                                        <p:tgtEl>
                                          <p:spTgt spid="9232"/>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2" presetClass="entr" presetSubtype="8" fill="hold" grpId="0" nodeType="clickEffect">
                                  <p:stCondLst>
                                    <p:cond delay="0"/>
                                  </p:stCondLst>
                                  <p:childTnLst>
                                    <p:set>
                                      <p:cBhvr>
                                        <p:cTn id="89" dur="1" fill="hold">
                                          <p:stCondLst>
                                            <p:cond delay="0"/>
                                          </p:stCondLst>
                                        </p:cTn>
                                        <p:tgtEl>
                                          <p:spTgt spid="9247"/>
                                        </p:tgtEl>
                                        <p:attrNameLst>
                                          <p:attrName>style.visibility</p:attrName>
                                        </p:attrNameLst>
                                      </p:cBhvr>
                                      <p:to>
                                        <p:strVal val="visible"/>
                                      </p:to>
                                    </p:set>
                                    <p:animEffect transition="in" filter="slide(fromLeft)">
                                      <p:cBhvr>
                                        <p:cTn id="90" dur="1000"/>
                                        <p:tgtEl>
                                          <p:spTgt spid="9247"/>
                                        </p:tgtEl>
                                      </p:cBhvr>
                                    </p:animEffect>
                                  </p:childTnLst>
                                </p:cTn>
                              </p:par>
                            </p:childTnLst>
                          </p:cTn>
                        </p:par>
                        <p:par>
                          <p:cTn id="91" fill="hold" nodeType="afterGroup">
                            <p:stCondLst>
                              <p:cond delay="1000"/>
                            </p:stCondLst>
                            <p:childTnLst>
                              <p:par>
                                <p:cTn id="92" presetID="12" presetClass="entr" presetSubtype="8" fill="hold" grpId="0" nodeType="afterEffect">
                                  <p:stCondLst>
                                    <p:cond delay="0"/>
                                  </p:stCondLst>
                                  <p:childTnLst>
                                    <p:set>
                                      <p:cBhvr>
                                        <p:cTn id="93" dur="1" fill="hold">
                                          <p:stCondLst>
                                            <p:cond delay="0"/>
                                          </p:stCondLst>
                                        </p:cTn>
                                        <p:tgtEl>
                                          <p:spTgt spid="9248"/>
                                        </p:tgtEl>
                                        <p:attrNameLst>
                                          <p:attrName>style.visibility</p:attrName>
                                        </p:attrNameLst>
                                      </p:cBhvr>
                                      <p:to>
                                        <p:strVal val="visible"/>
                                      </p:to>
                                    </p:set>
                                    <p:animEffect transition="in" filter="slide(fromLeft)">
                                      <p:cBhvr>
                                        <p:cTn id="94" dur="1000"/>
                                        <p:tgtEl>
                                          <p:spTgt spid="9248"/>
                                        </p:tgtEl>
                                      </p:cBhvr>
                                    </p:animEffect>
                                  </p:childTnLst>
                                </p:cTn>
                              </p:par>
                            </p:childTnLst>
                          </p:cTn>
                        </p:par>
                        <p:par>
                          <p:cTn id="95" fill="hold" nodeType="afterGroup">
                            <p:stCondLst>
                              <p:cond delay="2000"/>
                            </p:stCondLst>
                            <p:childTnLst>
                              <p:par>
                                <p:cTn id="96" presetID="12" presetClass="entr" presetSubtype="8" fill="hold" grpId="0" nodeType="afterEffect">
                                  <p:stCondLst>
                                    <p:cond delay="0"/>
                                  </p:stCondLst>
                                  <p:childTnLst>
                                    <p:set>
                                      <p:cBhvr>
                                        <p:cTn id="97" dur="1" fill="hold">
                                          <p:stCondLst>
                                            <p:cond delay="0"/>
                                          </p:stCondLst>
                                        </p:cTn>
                                        <p:tgtEl>
                                          <p:spTgt spid="9249"/>
                                        </p:tgtEl>
                                        <p:attrNameLst>
                                          <p:attrName>style.visibility</p:attrName>
                                        </p:attrNameLst>
                                      </p:cBhvr>
                                      <p:to>
                                        <p:strVal val="visible"/>
                                      </p:to>
                                    </p:set>
                                    <p:animEffect transition="in" filter="slide(fromLeft)">
                                      <p:cBhvr>
                                        <p:cTn id="98" dur="1000"/>
                                        <p:tgtEl>
                                          <p:spTgt spid="9249"/>
                                        </p:tgtEl>
                                      </p:cBhvr>
                                    </p:animEffect>
                                  </p:childTnLst>
                                </p:cTn>
                              </p:par>
                            </p:childTnLst>
                          </p:cTn>
                        </p:par>
                        <p:par>
                          <p:cTn id="99" fill="hold" nodeType="afterGroup">
                            <p:stCondLst>
                              <p:cond delay="3000"/>
                            </p:stCondLst>
                            <p:childTnLst>
                              <p:par>
                                <p:cTn id="100" presetID="12" presetClass="entr" presetSubtype="8" fill="hold" grpId="0" nodeType="afterEffect">
                                  <p:stCondLst>
                                    <p:cond delay="0"/>
                                  </p:stCondLst>
                                  <p:childTnLst>
                                    <p:set>
                                      <p:cBhvr>
                                        <p:cTn id="101" dur="1" fill="hold">
                                          <p:stCondLst>
                                            <p:cond delay="0"/>
                                          </p:stCondLst>
                                        </p:cTn>
                                        <p:tgtEl>
                                          <p:spTgt spid="9250"/>
                                        </p:tgtEl>
                                        <p:attrNameLst>
                                          <p:attrName>style.visibility</p:attrName>
                                        </p:attrNameLst>
                                      </p:cBhvr>
                                      <p:to>
                                        <p:strVal val="visible"/>
                                      </p:to>
                                    </p:set>
                                    <p:animEffect transition="in" filter="slide(fromLeft)">
                                      <p:cBhvr>
                                        <p:cTn id="102" dur="1000"/>
                                        <p:tgtEl>
                                          <p:spTgt spid="9250"/>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2" fill="hold" grpId="0" nodeType="clickEffect">
                                  <p:stCondLst>
                                    <p:cond delay="0"/>
                                  </p:stCondLst>
                                  <p:childTnLst>
                                    <p:set>
                                      <p:cBhvr>
                                        <p:cTn id="106" dur="1" fill="hold">
                                          <p:stCondLst>
                                            <p:cond delay="0"/>
                                          </p:stCondLst>
                                        </p:cTn>
                                        <p:tgtEl>
                                          <p:spTgt spid="9271"/>
                                        </p:tgtEl>
                                        <p:attrNameLst>
                                          <p:attrName>style.visibility</p:attrName>
                                        </p:attrNameLst>
                                      </p:cBhvr>
                                      <p:to>
                                        <p:strVal val="visible"/>
                                      </p:to>
                                    </p:set>
                                    <p:animEffect transition="in" filter="wipe(right)">
                                      <p:cBhvr>
                                        <p:cTn id="107" dur="2000"/>
                                        <p:tgtEl>
                                          <p:spTgt spid="9271"/>
                                        </p:tgtEl>
                                      </p:cBhvr>
                                    </p:animEffect>
                                  </p:childTnLst>
                                </p:cTn>
                              </p:par>
                              <p:par>
                                <p:cTn id="108" presetID="22" presetClass="entr" presetSubtype="2" fill="hold" grpId="0" nodeType="withEffect">
                                  <p:stCondLst>
                                    <p:cond delay="0"/>
                                  </p:stCondLst>
                                  <p:childTnLst>
                                    <p:set>
                                      <p:cBhvr>
                                        <p:cTn id="109" dur="1" fill="hold">
                                          <p:stCondLst>
                                            <p:cond delay="0"/>
                                          </p:stCondLst>
                                        </p:cTn>
                                        <p:tgtEl>
                                          <p:spTgt spid="9256"/>
                                        </p:tgtEl>
                                        <p:attrNameLst>
                                          <p:attrName>style.visibility</p:attrName>
                                        </p:attrNameLst>
                                      </p:cBhvr>
                                      <p:to>
                                        <p:strVal val="visible"/>
                                      </p:to>
                                    </p:set>
                                    <p:animEffect transition="in" filter="wipe(right)">
                                      <p:cBhvr>
                                        <p:cTn id="110" dur="2000"/>
                                        <p:tgtEl>
                                          <p:spTgt spid="9256"/>
                                        </p:tgtEl>
                                      </p:cBhvr>
                                    </p:animEffect>
                                  </p:childTnLst>
                                </p:cTn>
                              </p:par>
                              <p:par>
                                <p:cTn id="111" presetID="22" presetClass="entr" presetSubtype="2" fill="hold" grpId="0" nodeType="withEffect">
                                  <p:stCondLst>
                                    <p:cond delay="0"/>
                                  </p:stCondLst>
                                  <p:childTnLst>
                                    <p:set>
                                      <p:cBhvr>
                                        <p:cTn id="112" dur="1" fill="hold">
                                          <p:stCondLst>
                                            <p:cond delay="0"/>
                                          </p:stCondLst>
                                        </p:cTn>
                                        <p:tgtEl>
                                          <p:spTgt spid="9253"/>
                                        </p:tgtEl>
                                        <p:attrNameLst>
                                          <p:attrName>style.visibility</p:attrName>
                                        </p:attrNameLst>
                                      </p:cBhvr>
                                      <p:to>
                                        <p:strVal val="visible"/>
                                      </p:to>
                                    </p:set>
                                    <p:animEffect transition="in" filter="wipe(right)">
                                      <p:cBhvr>
                                        <p:cTn id="113" dur="2000"/>
                                        <p:tgtEl>
                                          <p:spTgt spid="9253"/>
                                        </p:tgtEl>
                                      </p:cBhvr>
                                    </p:animEffect>
                                  </p:childTnLst>
                                </p:cTn>
                              </p:par>
                              <p:par>
                                <p:cTn id="114" presetID="22" presetClass="entr" presetSubtype="2" fill="hold" grpId="0" nodeType="withEffect">
                                  <p:stCondLst>
                                    <p:cond delay="0"/>
                                  </p:stCondLst>
                                  <p:childTnLst>
                                    <p:set>
                                      <p:cBhvr>
                                        <p:cTn id="115" dur="1" fill="hold">
                                          <p:stCondLst>
                                            <p:cond delay="0"/>
                                          </p:stCondLst>
                                        </p:cTn>
                                        <p:tgtEl>
                                          <p:spTgt spid="9268"/>
                                        </p:tgtEl>
                                        <p:attrNameLst>
                                          <p:attrName>style.visibility</p:attrName>
                                        </p:attrNameLst>
                                      </p:cBhvr>
                                      <p:to>
                                        <p:strVal val="visible"/>
                                      </p:to>
                                    </p:set>
                                    <p:animEffect transition="in" filter="wipe(right)">
                                      <p:cBhvr>
                                        <p:cTn id="116" dur="2000"/>
                                        <p:tgtEl>
                                          <p:spTgt spid="9268"/>
                                        </p:tgtEl>
                                      </p:cBhvr>
                                    </p:animEffect>
                                  </p:childTnLst>
                                </p:cTn>
                              </p:par>
                              <p:par>
                                <p:cTn id="117" presetID="22" presetClass="entr" presetSubtype="2" fill="hold" grpId="0" nodeType="withEffect">
                                  <p:stCondLst>
                                    <p:cond delay="0"/>
                                  </p:stCondLst>
                                  <p:childTnLst>
                                    <p:set>
                                      <p:cBhvr>
                                        <p:cTn id="118" dur="1" fill="hold">
                                          <p:stCondLst>
                                            <p:cond delay="0"/>
                                          </p:stCondLst>
                                        </p:cTn>
                                        <p:tgtEl>
                                          <p:spTgt spid="9269"/>
                                        </p:tgtEl>
                                        <p:attrNameLst>
                                          <p:attrName>style.visibility</p:attrName>
                                        </p:attrNameLst>
                                      </p:cBhvr>
                                      <p:to>
                                        <p:strVal val="visible"/>
                                      </p:to>
                                    </p:set>
                                    <p:animEffect transition="in" filter="wipe(right)">
                                      <p:cBhvr>
                                        <p:cTn id="119" dur="2000"/>
                                        <p:tgtEl>
                                          <p:spTgt spid="9269"/>
                                        </p:tgtEl>
                                      </p:cBhvr>
                                    </p:animEffect>
                                  </p:childTnLst>
                                </p:cTn>
                              </p:par>
                              <p:par>
                                <p:cTn id="120" presetID="22" presetClass="entr" presetSubtype="2" fill="hold" grpId="0" nodeType="withEffect">
                                  <p:stCondLst>
                                    <p:cond delay="0"/>
                                  </p:stCondLst>
                                  <p:childTnLst>
                                    <p:set>
                                      <p:cBhvr>
                                        <p:cTn id="121" dur="1" fill="hold">
                                          <p:stCondLst>
                                            <p:cond delay="0"/>
                                          </p:stCondLst>
                                        </p:cTn>
                                        <p:tgtEl>
                                          <p:spTgt spid="9270"/>
                                        </p:tgtEl>
                                        <p:attrNameLst>
                                          <p:attrName>style.visibility</p:attrName>
                                        </p:attrNameLst>
                                      </p:cBhvr>
                                      <p:to>
                                        <p:strVal val="visible"/>
                                      </p:to>
                                    </p:set>
                                    <p:animEffect transition="in" filter="wipe(right)">
                                      <p:cBhvr>
                                        <p:cTn id="122" dur="2000"/>
                                        <p:tgtEl>
                                          <p:spTgt spid="9270"/>
                                        </p:tgtEl>
                                      </p:cBhvr>
                                    </p:animEffect>
                                  </p:childTnLst>
                                </p:cTn>
                              </p:par>
                              <p:par>
                                <p:cTn id="123" presetID="22" presetClass="entr" presetSubtype="2" fill="hold" grpId="0" nodeType="withEffect">
                                  <p:stCondLst>
                                    <p:cond delay="0"/>
                                  </p:stCondLst>
                                  <p:childTnLst>
                                    <p:set>
                                      <p:cBhvr>
                                        <p:cTn id="124" dur="1" fill="hold">
                                          <p:stCondLst>
                                            <p:cond delay="0"/>
                                          </p:stCondLst>
                                        </p:cTn>
                                        <p:tgtEl>
                                          <p:spTgt spid="9275"/>
                                        </p:tgtEl>
                                        <p:attrNameLst>
                                          <p:attrName>style.visibility</p:attrName>
                                        </p:attrNameLst>
                                      </p:cBhvr>
                                      <p:to>
                                        <p:strVal val="visible"/>
                                      </p:to>
                                    </p:set>
                                    <p:animEffect transition="in" filter="wipe(right)">
                                      <p:cBhvr>
                                        <p:cTn id="125" dur="2000"/>
                                        <p:tgtEl>
                                          <p:spTgt spid="9275"/>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9272"/>
                                        </p:tgtEl>
                                        <p:attrNameLst>
                                          <p:attrName>style.visibility</p:attrName>
                                        </p:attrNameLst>
                                      </p:cBhvr>
                                      <p:to>
                                        <p:strVal val="visible"/>
                                      </p:to>
                                    </p:set>
                                    <p:animEffect transition="in" filter="wipe(right)">
                                      <p:cBhvr>
                                        <p:cTn id="128" dur="2000"/>
                                        <p:tgtEl>
                                          <p:spTgt spid="9272"/>
                                        </p:tgtEl>
                                      </p:cBhvr>
                                    </p:animEffect>
                                  </p:childTnLst>
                                </p:cTn>
                              </p:par>
                              <p:par>
                                <p:cTn id="129" presetID="22" presetClass="entr" presetSubtype="2" fill="hold" grpId="0" nodeType="withEffect">
                                  <p:stCondLst>
                                    <p:cond delay="0"/>
                                  </p:stCondLst>
                                  <p:childTnLst>
                                    <p:set>
                                      <p:cBhvr>
                                        <p:cTn id="130" dur="1" fill="hold">
                                          <p:stCondLst>
                                            <p:cond delay="0"/>
                                          </p:stCondLst>
                                        </p:cTn>
                                        <p:tgtEl>
                                          <p:spTgt spid="9276"/>
                                        </p:tgtEl>
                                        <p:attrNameLst>
                                          <p:attrName>style.visibility</p:attrName>
                                        </p:attrNameLst>
                                      </p:cBhvr>
                                      <p:to>
                                        <p:strVal val="visible"/>
                                      </p:to>
                                    </p:set>
                                    <p:animEffect transition="in" filter="wipe(right)">
                                      <p:cBhvr>
                                        <p:cTn id="131" dur="2000"/>
                                        <p:tgtEl>
                                          <p:spTgt spid="9276"/>
                                        </p:tgtEl>
                                      </p:cBhvr>
                                    </p:animEffect>
                                  </p:childTnLst>
                                </p:cTn>
                              </p:par>
                              <p:par>
                                <p:cTn id="132" presetID="22" presetClass="entr" presetSubtype="2" fill="hold" grpId="0" nodeType="withEffect">
                                  <p:stCondLst>
                                    <p:cond delay="0"/>
                                  </p:stCondLst>
                                  <p:childTnLst>
                                    <p:set>
                                      <p:cBhvr>
                                        <p:cTn id="133" dur="1" fill="hold">
                                          <p:stCondLst>
                                            <p:cond delay="0"/>
                                          </p:stCondLst>
                                        </p:cTn>
                                        <p:tgtEl>
                                          <p:spTgt spid="9274"/>
                                        </p:tgtEl>
                                        <p:attrNameLst>
                                          <p:attrName>style.visibility</p:attrName>
                                        </p:attrNameLst>
                                      </p:cBhvr>
                                      <p:to>
                                        <p:strVal val="visible"/>
                                      </p:to>
                                    </p:set>
                                    <p:animEffect transition="in" filter="wipe(right)">
                                      <p:cBhvr>
                                        <p:cTn id="134" dur="2000"/>
                                        <p:tgtEl>
                                          <p:spTgt spid="9274"/>
                                        </p:tgtEl>
                                      </p:cBhvr>
                                    </p:animEffect>
                                  </p:childTnLst>
                                </p:cTn>
                              </p:par>
                              <p:par>
                                <p:cTn id="135" presetID="22" presetClass="entr" presetSubtype="2" fill="hold" grpId="0" nodeType="withEffect">
                                  <p:stCondLst>
                                    <p:cond delay="0"/>
                                  </p:stCondLst>
                                  <p:childTnLst>
                                    <p:set>
                                      <p:cBhvr>
                                        <p:cTn id="136" dur="1" fill="hold">
                                          <p:stCondLst>
                                            <p:cond delay="0"/>
                                          </p:stCondLst>
                                        </p:cTn>
                                        <p:tgtEl>
                                          <p:spTgt spid="9267"/>
                                        </p:tgtEl>
                                        <p:attrNameLst>
                                          <p:attrName>style.visibility</p:attrName>
                                        </p:attrNameLst>
                                      </p:cBhvr>
                                      <p:to>
                                        <p:strVal val="visible"/>
                                      </p:to>
                                    </p:set>
                                    <p:animEffect transition="in" filter="wipe(right)">
                                      <p:cBhvr>
                                        <p:cTn id="137" dur="2000"/>
                                        <p:tgtEl>
                                          <p:spTgt spid="9267"/>
                                        </p:tgtEl>
                                      </p:cBhvr>
                                    </p:animEffect>
                                  </p:childTnLst>
                                </p:cTn>
                              </p:par>
                              <p:par>
                                <p:cTn id="138" presetID="22" presetClass="entr" presetSubtype="2" fill="hold" grpId="0" nodeType="withEffect">
                                  <p:stCondLst>
                                    <p:cond delay="0"/>
                                  </p:stCondLst>
                                  <p:childTnLst>
                                    <p:set>
                                      <p:cBhvr>
                                        <p:cTn id="139" dur="1" fill="hold">
                                          <p:stCondLst>
                                            <p:cond delay="0"/>
                                          </p:stCondLst>
                                        </p:cTn>
                                        <p:tgtEl>
                                          <p:spTgt spid="9254"/>
                                        </p:tgtEl>
                                        <p:attrNameLst>
                                          <p:attrName>style.visibility</p:attrName>
                                        </p:attrNameLst>
                                      </p:cBhvr>
                                      <p:to>
                                        <p:strVal val="visible"/>
                                      </p:to>
                                    </p:set>
                                    <p:animEffect transition="in" filter="wipe(right)">
                                      <p:cBhvr>
                                        <p:cTn id="140" dur="2000"/>
                                        <p:tgtEl>
                                          <p:spTgt spid="9254"/>
                                        </p:tgtEl>
                                      </p:cBhvr>
                                    </p:animEffect>
                                  </p:childTnLst>
                                </p:cTn>
                              </p:par>
                              <p:par>
                                <p:cTn id="141" presetID="22" presetClass="entr" presetSubtype="2" fill="hold" grpId="0" nodeType="withEffect">
                                  <p:stCondLst>
                                    <p:cond delay="0"/>
                                  </p:stCondLst>
                                  <p:childTnLst>
                                    <p:set>
                                      <p:cBhvr>
                                        <p:cTn id="142" dur="1" fill="hold">
                                          <p:stCondLst>
                                            <p:cond delay="0"/>
                                          </p:stCondLst>
                                        </p:cTn>
                                        <p:tgtEl>
                                          <p:spTgt spid="9252"/>
                                        </p:tgtEl>
                                        <p:attrNameLst>
                                          <p:attrName>style.visibility</p:attrName>
                                        </p:attrNameLst>
                                      </p:cBhvr>
                                      <p:to>
                                        <p:strVal val="visible"/>
                                      </p:to>
                                    </p:set>
                                    <p:animEffect transition="in" filter="wipe(right)">
                                      <p:cBhvr>
                                        <p:cTn id="143" dur="2000"/>
                                        <p:tgtEl>
                                          <p:spTgt spid="9252"/>
                                        </p:tgtEl>
                                      </p:cBhvr>
                                    </p:animEffect>
                                  </p:childTnLst>
                                </p:cTn>
                              </p:par>
                              <p:par>
                                <p:cTn id="144" presetID="22" presetClass="entr" presetSubtype="2" fill="hold" grpId="0" nodeType="withEffect">
                                  <p:stCondLst>
                                    <p:cond delay="0"/>
                                  </p:stCondLst>
                                  <p:childTnLst>
                                    <p:set>
                                      <p:cBhvr>
                                        <p:cTn id="145" dur="1" fill="hold">
                                          <p:stCondLst>
                                            <p:cond delay="0"/>
                                          </p:stCondLst>
                                        </p:cTn>
                                        <p:tgtEl>
                                          <p:spTgt spid="9255"/>
                                        </p:tgtEl>
                                        <p:attrNameLst>
                                          <p:attrName>style.visibility</p:attrName>
                                        </p:attrNameLst>
                                      </p:cBhvr>
                                      <p:to>
                                        <p:strVal val="visible"/>
                                      </p:to>
                                    </p:set>
                                    <p:animEffect transition="in" filter="wipe(right)">
                                      <p:cBhvr>
                                        <p:cTn id="146" dur="2000"/>
                                        <p:tgtEl>
                                          <p:spTgt spid="9255"/>
                                        </p:tgtEl>
                                      </p:cBhvr>
                                    </p:animEffect>
                                  </p:childTnLst>
                                </p:cTn>
                              </p:par>
                              <p:par>
                                <p:cTn id="147" presetID="22" presetClass="entr" presetSubtype="2" fill="hold" grpId="0" nodeType="withEffect">
                                  <p:stCondLst>
                                    <p:cond delay="0"/>
                                  </p:stCondLst>
                                  <p:childTnLst>
                                    <p:set>
                                      <p:cBhvr>
                                        <p:cTn id="148" dur="1" fill="hold">
                                          <p:stCondLst>
                                            <p:cond delay="0"/>
                                          </p:stCondLst>
                                        </p:cTn>
                                        <p:tgtEl>
                                          <p:spTgt spid="9263"/>
                                        </p:tgtEl>
                                        <p:attrNameLst>
                                          <p:attrName>style.visibility</p:attrName>
                                        </p:attrNameLst>
                                      </p:cBhvr>
                                      <p:to>
                                        <p:strVal val="visible"/>
                                      </p:to>
                                    </p:set>
                                    <p:animEffect transition="in" filter="wipe(right)">
                                      <p:cBhvr>
                                        <p:cTn id="149" dur="2000"/>
                                        <p:tgtEl>
                                          <p:spTgt spid="9263"/>
                                        </p:tgtEl>
                                      </p:cBhvr>
                                    </p:animEffect>
                                  </p:childTnLst>
                                </p:cTn>
                              </p:par>
                              <p:par>
                                <p:cTn id="150" presetID="22" presetClass="entr" presetSubtype="2" fill="hold" grpId="0" nodeType="withEffect">
                                  <p:stCondLst>
                                    <p:cond delay="0"/>
                                  </p:stCondLst>
                                  <p:childTnLst>
                                    <p:set>
                                      <p:cBhvr>
                                        <p:cTn id="151" dur="1" fill="hold">
                                          <p:stCondLst>
                                            <p:cond delay="0"/>
                                          </p:stCondLst>
                                        </p:cTn>
                                        <p:tgtEl>
                                          <p:spTgt spid="9277"/>
                                        </p:tgtEl>
                                        <p:attrNameLst>
                                          <p:attrName>style.visibility</p:attrName>
                                        </p:attrNameLst>
                                      </p:cBhvr>
                                      <p:to>
                                        <p:strVal val="visible"/>
                                      </p:to>
                                    </p:set>
                                    <p:animEffect transition="in" filter="wipe(right)">
                                      <p:cBhvr>
                                        <p:cTn id="152" dur="2000"/>
                                        <p:tgtEl>
                                          <p:spTgt spid="9277"/>
                                        </p:tgtEl>
                                      </p:cBhvr>
                                    </p:animEffect>
                                  </p:childTnLst>
                                </p:cTn>
                              </p:par>
                              <p:par>
                                <p:cTn id="153" presetID="22" presetClass="entr" presetSubtype="2" fill="hold" grpId="0" nodeType="withEffect">
                                  <p:stCondLst>
                                    <p:cond delay="0"/>
                                  </p:stCondLst>
                                  <p:childTnLst>
                                    <p:set>
                                      <p:cBhvr>
                                        <p:cTn id="154" dur="1" fill="hold">
                                          <p:stCondLst>
                                            <p:cond delay="0"/>
                                          </p:stCondLst>
                                        </p:cTn>
                                        <p:tgtEl>
                                          <p:spTgt spid="9261"/>
                                        </p:tgtEl>
                                        <p:attrNameLst>
                                          <p:attrName>style.visibility</p:attrName>
                                        </p:attrNameLst>
                                      </p:cBhvr>
                                      <p:to>
                                        <p:strVal val="visible"/>
                                      </p:to>
                                    </p:set>
                                    <p:animEffect transition="in" filter="wipe(right)">
                                      <p:cBhvr>
                                        <p:cTn id="155" dur="2000"/>
                                        <p:tgtEl>
                                          <p:spTgt spid="9261"/>
                                        </p:tgtEl>
                                      </p:cBhvr>
                                    </p:animEffect>
                                  </p:childTnLst>
                                </p:cTn>
                              </p:par>
                              <p:par>
                                <p:cTn id="156" presetID="22" presetClass="entr" presetSubtype="2" fill="hold" grpId="0" nodeType="withEffect">
                                  <p:stCondLst>
                                    <p:cond delay="0"/>
                                  </p:stCondLst>
                                  <p:childTnLst>
                                    <p:set>
                                      <p:cBhvr>
                                        <p:cTn id="157" dur="1" fill="hold">
                                          <p:stCondLst>
                                            <p:cond delay="0"/>
                                          </p:stCondLst>
                                        </p:cTn>
                                        <p:tgtEl>
                                          <p:spTgt spid="9266"/>
                                        </p:tgtEl>
                                        <p:attrNameLst>
                                          <p:attrName>style.visibility</p:attrName>
                                        </p:attrNameLst>
                                      </p:cBhvr>
                                      <p:to>
                                        <p:strVal val="visible"/>
                                      </p:to>
                                    </p:set>
                                    <p:animEffect transition="in" filter="wipe(right)">
                                      <p:cBhvr>
                                        <p:cTn id="158" dur="2000"/>
                                        <p:tgtEl>
                                          <p:spTgt spid="9266"/>
                                        </p:tgtEl>
                                      </p:cBhvr>
                                    </p:animEffect>
                                  </p:childTnLst>
                                </p:cTn>
                              </p:par>
                              <p:par>
                                <p:cTn id="159" presetID="22" presetClass="entr" presetSubtype="2" fill="hold" grpId="0" nodeType="withEffect">
                                  <p:stCondLst>
                                    <p:cond delay="0"/>
                                  </p:stCondLst>
                                  <p:childTnLst>
                                    <p:set>
                                      <p:cBhvr>
                                        <p:cTn id="160" dur="1" fill="hold">
                                          <p:stCondLst>
                                            <p:cond delay="0"/>
                                          </p:stCondLst>
                                        </p:cTn>
                                        <p:tgtEl>
                                          <p:spTgt spid="9260"/>
                                        </p:tgtEl>
                                        <p:attrNameLst>
                                          <p:attrName>style.visibility</p:attrName>
                                        </p:attrNameLst>
                                      </p:cBhvr>
                                      <p:to>
                                        <p:strVal val="visible"/>
                                      </p:to>
                                    </p:set>
                                    <p:animEffect transition="in" filter="wipe(right)">
                                      <p:cBhvr>
                                        <p:cTn id="161" dur="2000"/>
                                        <p:tgtEl>
                                          <p:spTgt spid="9260"/>
                                        </p:tgtEl>
                                      </p:cBhvr>
                                    </p:animEffect>
                                  </p:childTnLst>
                                </p:cTn>
                              </p:par>
                              <p:par>
                                <p:cTn id="162" presetID="22" presetClass="entr" presetSubtype="2" fill="hold" grpId="0" nodeType="withEffect">
                                  <p:stCondLst>
                                    <p:cond delay="0"/>
                                  </p:stCondLst>
                                  <p:childTnLst>
                                    <p:set>
                                      <p:cBhvr>
                                        <p:cTn id="163" dur="1" fill="hold">
                                          <p:stCondLst>
                                            <p:cond delay="0"/>
                                          </p:stCondLst>
                                        </p:cTn>
                                        <p:tgtEl>
                                          <p:spTgt spid="9259"/>
                                        </p:tgtEl>
                                        <p:attrNameLst>
                                          <p:attrName>style.visibility</p:attrName>
                                        </p:attrNameLst>
                                      </p:cBhvr>
                                      <p:to>
                                        <p:strVal val="visible"/>
                                      </p:to>
                                    </p:set>
                                    <p:animEffect transition="in" filter="wipe(right)">
                                      <p:cBhvr>
                                        <p:cTn id="164" dur="2000"/>
                                        <p:tgtEl>
                                          <p:spTgt spid="9259"/>
                                        </p:tgtEl>
                                      </p:cBhvr>
                                    </p:animEffect>
                                  </p:childTnLst>
                                </p:cTn>
                              </p:par>
                              <p:par>
                                <p:cTn id="165" presetID="22" presetClass="entr" presetSubtype="2" fill="hold" grpId="0" nodeType="withEffect">
                                  <p:stCondLst>
                                    <p:cond delay="0"/>
                                  </p:stCondLst>
                                  <p:childTnLst>
                                    <p:set>
                                      <p:cBhvr>
                                        <p:cTn id="166" dur="1" fill="hold">
                                          <p:stCondLst>
                                            <p:cond delay="0"/>
                                          </p:stCondLst>
                                        </p:cTn>
                                        <p:tgtEl>
                                          <p:spTgt spid="9257"/>
                                        </p:tgtEl>
                                        <p:attrNameLst>
                                          <p:attrName>style.visibility</p:attrName>
                                        </p:attrNameLst>
                                      </p:cBhvr>
                                      <p:to>
                                        <p:strVal val="visible"/>
                                      </p:to>
                                    </p:set>
                                    <p:animEffect transition="in" filter="wipe(right)">
                                      <p:cBhvr>
                                        <p:cTn id="167" dur="2000"/>
                                        <p:tgtEl>
                                          <p:spTgt spid="9257"/>
                                        </p:tgtEl>
                                      </p:cBhvr>
                                    </p:animEffect>
                                  </p:childTnLst>
                                </p:cTn>
                              </p:par>
                              <p:par>
                                <p:cTn id="168" presetID="22" presetClass="entr" presetSubtype="2" fill="hold" grpId="0" nodeType="withEffect">
                                  <p:stCondLst>
                                    <p:cond delay="0"/>
                                  </p:stCondLst>
                                  <p:childTnLst>
                                    <p:set>
                                      <p:cBhvr>
                                        <p:cTn id="169" dur="1" fill="hold">
                                          <p:stCondLst>
                                            <p:cond delay="0"/>
                                          </p:stCondLst>
                                        </p:cTn>
                                        <p:tgtEl>
                                          <p:spTgt spid="9251"/>
                                        </p:tgtEl>
                                        <p:attrNameLst>
                                          <p:attrName>style.visibility</p:attrName>
                                        </p:attrNameLst>
                                      </p:cBhvr>
                                      <p:to>
                                        <p:strVal val="visible"/>
                                      </p:to>
                                    </p:set>
                                    <p:animEffect transition="in" filter="wipe(right)">
                                      <p:cBhvr>
                                        <p:cTn id="170" dur="2000"/>
                                        <p:tgtEl>
                                          <p:spTgt spid="9251"/>
                                        </p:tgtEl>
                                      </p:cBhvr>
                                    </p:animEffect>
                                  </p:childTnLst>
                                </p:cTn>
                              </p:par>
                              <p:par>
                                <p:cTn id="171" presetID="22" presetClass="entr" presetSubtype="2" fill="hold" grpId="0" nodeType="withEffect">
                                  <p:stCondLst>
                                    <p:cond delay="0"/>
                                  </p:stCondLst>
                                  <p:childTnLst>
                                    <p:set>
                                      <p:cBhvr>
                                        <p:cTn id="172" dur="1" fill="hold">
                                          <p:stCondLst>
                                            <p:cond delay="0"/>
                                          </p:stCondLst>
                                        </p:cTn>
                                        <p:tgtEl>
                                          <p:spTgt spid="9262"/>
                                        </p:tgtEl>
                                        <p:attrNameLst>
                                          <p:attrName>style.visibility</p:attrName>
                                        </p:attrNameLst>
                                      </p:cBhvr>
                                      <p:to>
                                        <p:strVal val="visible"/>
                                      </p:to>
                                    </p:set>
                                    <p:animEffect transition="in" filter="wipe(right)">
                                      <p:cBhvr>
                                        <p:cTn id="173" dur="2000"/>
                                        <p:tgtEl>
                                          <p:spTgt spid="9262"/>
                                        </p:tgtEl>
                                      </p:cBhvr>
                                    </p:animEffect>
                                  </p:childTnLst>
                                </p:cTn>
                              </p:par>
                              <p:par>
                                <p:cTn id="174" presetID="22" presetClass="entr" presetSubtype="2" fill="hold" grpId="0" nodeType="withEffect">
                                  <p:stCondLst>
                                    <p:cond delay="0"/>
                                  </p:stCondLst>
                                  <p:childTnLst>
                                    <p:set>
                                      <p:cBhvr>
                                        <p:cTn id="175" dur="1" fill="hold">
                                          <p:stCondLst>
                                            <p:cond delay="0"/>
                                          </p:stCondLst>
                                        </p:cTn>
                                        <p:tgtEl>
                                          <p:spTgt spid="9258"/>
                                        </p:tgtEl>
                                        <p:attrNameLst>
                                          <p:attrName>style.visibility</p:attrName>
                                        </p:attrNameLst>
                                      </p:cBhvr>
                                      <p:to>
                                        <p:strVal val="visible"/>
                                      </p:to>
                                    </p:set>
                                    <p:animEffect transition="in" filter="wipe(right)">
                                      <p:cBhvr>
                                        <p:cTn id="176" dur="2000"/>
                                        <p:tgtEl>
                                          <p:spTgt spid="9258"/>
                                        </p:tgtEl>
                                      </p:cBhvr>
                                    </p:animEffect>
                                  </p:childTnLst>
                                </p:cTn>
                              </p:par>
                              <p:par>
                                <p:cTn id="177" presetID="22" presetClass="entr" presetSubtype="2" fill="hold" grpId="0" nodeType="withEffect">
                                  <p:stCondLst>
                                    <p:cond delay="0"/>
                                  </p:stCondLst>
                                  <p:childTnLst>
                                    <p:set>
                                      <p:cBhvr>
                                        <p:cTn id="178" dur="1" fill="hold">
                                          <p:stCondLst>
                                            <p:cond delay="0"/>
                                          </p:stCondLst>
                                        </p:cTn>
                                        <p:tgtEl>
                                          <p:spTgt spid="9264"/>
                                        </p:tgtEl>
                                        <p:attrNameLst>
                                          <p:attrName>style.visibility</p:attrName>
                                        </p:attrNameLst>
                                      </p:cBhvr>
                                      <p:to>
                                        <p:strVal val="visible"/>
                                      </p:to>
                                    </p:set>
                                    <p:animEffect transition="in" filter="wipe(right)">
                                      <p:cBhvr>
                                        <p:cTn id="179" dur="2000"/>
                                        <p:tgtEl>
                                          <p:spTgt spid="9264"/>
                                        </p:tgtEl>
                                      </p:cBhvr>
                                    </p:animEffect>
                                  </p:childTnLst>
                                </p:cTn>
                              </p:par>
                              <p:par>
                                <p:cTn id="180" presetID="22" presetClass="entr" presetSubtype="2" fill="hold" grpId="0" nodeType="withEffect">
                                  <p:stCondLst>
                                    <p:cond delay="0"/>
                                  </p:stCondLst>
                                  <p:childTnLst>
                                    <p:set>
                                      <p:cBhvr>
                                        <p:cTn id="181" dur="1" fill="hold">
                                          <p:stCondLst>
                                            <p:cond delay="0"/>
                                          </p:stCondLst>
                                        </p:cTn>
                                        <p:tgtEl>
                                          <p:spTgt spid="9265"/>
                                        </p:tgtEl>
                                        <p:attrNameLst>
                                          <p:attrName>style.visibility</p:attrName>
                                        </p:attrNameLst>
                                      </p:cBhvr>
                                      <p:to>
                                        <p:strVal val="visible"/>
                                      </p:to>
                                    </p:set>
                                    <p:animEffect transition="in" filter="wipe(right)">
                                      <p:cBhvr>
                                        <p:cTn id="182" dur="2000"/>
                                        <p:tgtEl>
                                          <p:spTgt spid="9265"/>
                                        </p:tgtEl>
                                      </p:cBhvr>
                                    </p:animEffect>
                                  </p:childTnLst>
                                </p:cTn>
                              </p:par>
                              <p:par>
                                <p:cTn id="183" presetID="9" presetClass="exit" presetSubtype="0" fill="hold" grpId="1" nodeType="withEffect">
                                  <p:stCondLst>
                                    <p:cond delay="0"/>
                                  </p:stCondLst>
                                  <p:childTnLst>
                                    <p:animEffect transition="out" filter="dissolve">
                                      <p:cBhvr>
                                        <p:cTn id="184" dur="500"/>
                                        <p:tgtEl>
                                          <p:spTgt spid="9227"/>
                                        </p:tgtEl>
                                      </p:cBhvr>
                                    </p:animEffect>
                                    <p:set>
                                      <p:cBhvr>
                                        <p:cTn id="185" dur="1" fill="hold">
                                          <p:stCondLst>
                                            <p:cond delay="499"/>
                                          </p:stCondLst>
                                        </p:cTn>
                                        <p:tgtEl>
                                          <p:spTgt spid="9227"/>
                                        </p:tgtEl>
                                        <p:attrNameLst>
                                          <p:attrName>style.visibility</p:attrName>
                                        </p:attrNameLst>
                                      </p:cBhvr>
                                      <p:to>
                                        <p:strVal val="hidden"/>
                                      </p:to>
                                    </p:set>
                                  </p:childTnLst>
                                </p:cTn>
                              </p:par>
                              <p:par>
                                <p:cTn id="186" presetID="9" presetClass="exit" presetSubtype="0" fill="hold" grpId="1" nodeType="withEffect">
                                  <p:stCondLst>
                                    <p:cond delay="0"/>
                                  </p:stCondLst>
                                  <p:childTnLst>
                                    <p:animEffect transition="out" filter="dissolve">
                                      <p:cBhvr>
                                        <p:cTn id="187" dur="500"/>
                                        <p:tgtEl>
                                          <p:spTgt spid="9228"/>
                                        </p:tgtEl>
                                      </p:cBhvr>
                                    </p:animEffect>
                                    <p:set>
                                      <p:cBhvr>
                                        <p:cTn id="188" dur="1" fill="hold">
                                          <p:stCondLst>
                                            <p:cond delay="499"/>
                                          </p:stCondLst>
                                        </p:cTn>
                                        <p:tgtEl>
                                          <p:spTgt spid="9228"/>
                                        </p:tgtEl>
                                        <p:attrNameLst>
                                          <p:attrName>style.visibility</p:attrName>
                                        </p:attrNameLst>
                                      </p:cBhvr>
                                      <p:to>
                                        <p:strVal val="hidden"/>
                                      </p:to>
                                    </p:set>
                                  </p:childTnLst>
                                </p:cTn>
                              </p:par>
                              <p:par>
                                <p:cTn id="189" presetID="9" presetClass="exit" presetSubtype="0" fill="hold" grpId="1" nodeType="withEffect">
                                  <p:stCondLst>
                                    <p:cond delay="0"/>
                                  </p:stCondLst>
                                  <p:childTnLst>
                                    <p:animEffect transition="out" filter="dissolve">
                                      <p:cBhvr>
                                        <p:cTn id="190" dur="500"/>
                                        <p:tgtEl>
                                          <p:spTgt spid="9229"/>
                                        </p:tgtEl>
                                      </p:cBhvr>
                                    </p:animEffect>
                                    <p:set>
                                      <p:cBhvr>
                                        <p:cTn id="191" dur="1" fill="hold">
                                          <p:stCondLst>
                                            <p:cond delay="499"/>
                                          </p:stCondLst>
                                        </p:cTn>
                                        <p:tgtEl>
                                          <p:spTgt spid="9229"/>
                                        </p:tgtEl>
                                        <p:attrNameLst>
                                          <p:attrName>style.visibility</p:attrName>
                                        </p:attrNameLst>
                                      </p:cBhvr>
                                      <p:to>
                                        <p:strVal val="hidden"/>
                                      </p:to>
                                    </p:set>
                                  </p:childTnLst>
                                </p:cTn>
                              </p:par>
                              <p:par>
                                <p:cTn id="192" presetID="9" presetClass="exit" presetSubtype="0" fill="hold" grpId="1" nodeType="withEffect">
                                  <p:stCondLst>
                                    <p:cond delay="0"/>
                                  </p:stCondLst>
                                  <p:childTnLst>
                                    <p:animEffect transition="out" filter="dissolve">
                                      <p:cBhvr>
                                        <p:cTn id="193" dur="500"/>
                                        <p:tgtEl>
                                          <p:spTgt spid="9230"/>
                                        </p:tgtEl>
                                      </p:cBhvr>
                                    </p:animEffect>
                                    <p:set>
                                      <p:cBhvr>
                                        <p:cTn id="194" dur="1" fill="hold">
                                          <p:stCondLst>
                                            <p:cond delay="499"/>
                                          </p:stCondLst>
                                        </p:cTn>
                                        <p:tgtEl>
                                          <p:spTgt spid="9230"/>
                                        </p:tgtEl>
                                        <p:attrNameLst>
                                          <p:attrName>style.visibility</p:attrName>
                                        </p:attrNameLst>
                                      </p:cBhvr>
                                      <p:to>
                                        <p:strVal val="hidden"/>
                                      </p:to>
                                    </p:set>
                                  </p:childTnLst>
                                </p:cTn>
                              </p:par>
                              <p:par>
                                <p:cTn id="195" presetID="9" presetClass="exit" presetSubtype="0" fill="hold" grpId="1" nodeType="withEffect">
                                  <p:stCondLst>
                                    <p:cond delay="0"/>
                                  </p:stCondLst>
                                  <p:childTnLst>
                                    <p:animEffect transition="out" filter="dissolve">
                                      <p:cBhvr>
                                        <p:cTn id="196" dur="500"/>
                                        <p:tgtEl>
                                          <p:spTgt spid="9231"/>
                                        </p:tgtEl>
                                      </p:cBhvr>
                                    </p:animEffect>
                                    <p:set>
                                      <p:cBhvr>
                                        <p:cTn id="197" dur="1" fill="hold">
                                          <p:stCondLst>
                                            <p:cond delay="499"/>
                                          </p:stCondLst>
                                        </p:cTn>
                                        <p:tgtEl>
                                          <p:spTgt spid="9231"/>
                                        </p:tgtEl>
                                        <p:attrNameLst>
                                          <p:attrName>style.visibility</p:attrName>
                                        </p:attrNameLst>
                                      </p:cBhvr>
                                      <p:to>
                                        <p:strVal val="hidden"/>
                                      </p:to>
                                    </p:set>
                                  </p:childTnLst>
                                </p:cTn>
                              </p:par>
                              <p:par>
                                <p:cTn id="198" presetID="9" presetClass="exit" presetSubtype="0" fill="hold" grpId="1" nodeType="withEffect">
                                  <p:stCondLst>
                                    <p:cond delay="0"/>
                                  </p:stCondLst>
                                  <p:childTnLst>
                                    <p:animEffect transition="out" filter="dissolve">
                                      <p:cBhvr>
                                        <p:cTn id="199" dur="500"/>
                                        <p:tgtEl>
                                          <p:spTgt spid="9232"/>
                                        </p:tgtEl>
                                      </p:cBhvr>
                                    </p:animEffect>
                                    <p:set>
                                      <p:cBhvr>
                                        <p:cTn id="200" dur="1" fill="hold">
                                          <p:stCondLst>
                                            <p:cond delay="499"/>
                                          </p:stCondLst>
                                        </p:cTn>
                                        <p:tgtEl>
                                          <p:spTgt spid="9232"/>
                                        </p:tgtEl>
                                        <p:attrNameLst>
                                          <p:attrName>style.visibility</p:attrName>
                                        </p:attrNameLst>
                                      </p:cBhvr>
                                      <p:to>
                                        <p:strVal val="hidden"/>
                                      </p:to>
                                    </p:set>
                                  </p:childTnLst>
                                </p:cTn>
                              </p:par>
                              <p:par>
                                <p:cTn id="201" presetID="9" presetClass="exit" presetSubtype="0" fill="hold" grpId="1" nodeType="withEffect">
                                  <p:stCondLst>
                                    <p:cond delay="0"/>
                                  </p:stCondLst>
                                  <p:childTnLst>
                                    <p:animEffect transition="out" filter="dissolve">
                                      <p:cBhvr>
                                        <p:cTn id="202" dur="500"/>
                                        <p:tgtEl>
                                          <p:spTgt spid="9225"/>
                                        </p:tgtEl>
                                      </p:cBhvr>
                                    </p:animEffect>
                                    <p:set>
                                      <p:cBhvr>
                                        <p:cTn id="203" dur="1" fill="hold">
                                          <p:stCondLst>
                                            <p:cond delay="499"/>
                                          </p:stCondLst>
                                        </p:cTn>
                                        <p:tgtEl>
                                          <p:spTgt spid="9225"/>
                                        </p:tgtEl>
                                        <p:attrNameLst>
                                          <p:attrName>style.visibility</p:attrName>
                                        </p:attrNameLst>
                                      </p:cBhvr>
                                      <p:to>
                                        <p:strVal val="hidden"/>
                                      </p:to>
                                    </p:set>
                                  </p:childTnLst>
                                </p:cTn>
                              </p:par>
                              <p:par>
                                <p:cTn id="204" presetID="9" presetClass="exit" presetSubtype="0" fill="hold" grpId="1" nodeType="withEffect">
                                  <p:stCondLst>
                                    <p:cond delay="0"/>
                                  </p:stCondLst>
                                  <p:childTnLst>
                                    <p:animEffect transition="out" filter="dissolve">
                                      <p:cBhvr>
                                        <p:cTn id="205" dur="500"/>
                                        <p:tgtEl>
                                          <p:spTgt spid="9224"/>
                                        </p:tgtEl>
                                      </p:cBhvr>
                                    </p:animEffect>
                                    <p:set>
                                      <p:cBhvr>
                                        <p:cTn id="206" dur="1" fill="hold">
                                          <p:stCondLst>
                                            <p:cond delay="499"/>
                                          </p:stCondLst>
                                        </p:cTn>
                                        <p:tgtEl>
                                          <p:spTgt spid="9224"/>
                                        </p:tgtEl>
                                        <p:attrNameLst>
                                          <p:attrName>style.visibility</p:attrName>
                                        </p:attrNameLst>
                                      </p:cBhvr>
                                      <p:to>
                                        <p:strVal val="hidden"/>
                                      </p:to>
                                    </p:set>
                                  </p:childTnLst>
                                </p:cTn>
                              </p:par>
                              <p:par>
                                <p:cTn id="207" presetID="9" presetClass="exit" presetSubtype="0" fill="hold" grpId="1" nodeType="withEffect">
                                  <p:stCondLst>
                                    <p:cond delay="0"/>
                                  </p:stCondLst>
                                  <p:childTnLst>
                                    <p:animEffect transition="out" filter="dissolve">
                                      <p:cBhvr>
                                        <p:cTn id="208" dur="500"/>
                                        <p:tgtEl>
                                          <p:spTgt spid="9222"/>
                                        </p:tgtEl>
                                      </p:cBhvr>
                                    </p:animEffect>
                                    <p:set>
                                      <p:cBhvr>
                                        <p:cTn id="209" dur="1" fill="hold">
                                          <p:stCondLst>
                                            <p:cond delay="499"/>
                                          </p:stCondLst>
                                        </p:cTn>
                                        <p:tgtEl>
                                          <p:spTgt spid="9222"/>
                                        </p:tgtEl>
                                        <p:attrNameLst>
                                          <p:attrName>style.visibility</p:attrName>
                                        </p:attrNameLst>
                                      </p:cBhvr>
                                      <p:to>
                                        <p:strVal val="hidden"/>
                                      </p:to>
                                    </p:set>
                                  </p:childTnLst>
                                </p:cTn>
                              </p:par>
                              <p:par>
                                <p:cTn id="210" presetID="9" presetClass="exit" presetSubtype="0" fill="hold" grpId="1" nodeType="withEffect">
                                  <p:stCondLst>
                                    <p:cond delay="0"/>
                                  </p:stCondLst>
                                  <p:childTnLst>
                                    <p:animEffect transition="out" filter="dissolve">
                                      <p:cBhvr>
                                        <p:cTn id="211" dur="500"/>
                                        <p:tgtEl>
                                          <p:spTgt spid="9220"/>
                                        </p:tgtEl>
                                      </p:cBhvr>
                                    </p:animEffect>
                                    <p:set>
                                      <p:cBhvr>
                                        <p:cTn id="212" dur="1" fill="hold">
                                          <p:stCondLst>
                                            <p:cond delay="499"/>
                                          </p:stCondLst>
                                        </p:cTn>
                                        <p:tgtEl>
                                          <p:spTgt spid="9220"/>
                                        </p:tgtEl>
                                        <p:attrNameLst>
                                          <p:attrName>style.visibility</p:attrName>
                                        </p:attrNameLst>
                                      </p:cBhvr>
                                      <p:to>
                                        <p:strVal val="hidden"/>
                                      </p:to>
                                    </p:set>
                                  </p:childTnLst>
                                </p:cTn>
                              </p:par>
                              <p:par>
                                <p:cTn id="213" presetID="9" presetClass="exit" presetSubtype="0" fill="hold" grpId="1" nodeType="withEffect">
                                  <p:stCondLst>
                                    <p:cond delay="0"/>
                                  </p:stCondLst>
                                  <p:childTnLst>
                                    <p:animEffect transition="out" filter="dissolve">
                                      <p:cBhvr>
                                        <p:cTn id="214" dur="500"/>
                                        <p:tgtEl>
                                          <p:spTgt spid="9226"/>
                                        </p:tgtEl>
                                      </p:cBhvr>
                                    </p:animEffect>
                                    <p:set>
                                      <p:cBhvr>
                                        <p:cTn id="215" dur="1" fill="hold">
                                          <p:stCondLst>
                                            <p:cond delay="499"/>
                                          </p:stCondLst>
                                        </p:cTn>
                                        <p:tgtEl>
                                          <p:spTgt spid="9226"/>
                                        </p:tgtEl>
                                        <p:attrNameLst>
                                          <p:attrName>style.visibility</p:attrName>
                                        </p:attrNameLst>
                                      </p:cBhvr>
                                      <p:to>
                                        <p:strVal val="hidden"/>
                                      </p:to>
                                    </p:set>
                                  </p:childTnLst>
                                </p:cTn>
                              </p:par>
                              <p:par>
                                <p:cTn id="216" presetID="9" presetClass="exit" presetSubtype="0" fill="hold" grpId="1" nodeType="withEffect">
                                  <p:stCondLst>
                                    <p:cond delay="0"/>
                                  </p:stCondLst>
                                  <p:childTnLst>
                                    <p:animEffect transition="out" filter="dissolve">
                                      <p:cBhvr>
                                        <p:cTn id="217" dur="500"/>
                                        <p:tgtEl>
                                          <p:spTgt spid="9233"/>
                                        </p:tgtEl>
                                      </p:cBhvr>
                                    </p:animEffect>
                                    <p:set>
                                      <p:cBhvr>
                                        <p:cTn id="218" dur="1" fill="hold">
                                          <p:stCondLst>
                                            <p:cond delay="499"/>
                                          </p:stCondLst>
                                        </p:cTn>
                                        <p:tgtEl>
                                          <p:spTgt spid="9233"/>
                                        </p:tgtEl>
                                        <p:attrNameLst>
                                          <p:attrName>style.visibility</p:attrName>
                                        </p:attrNameLst>
                                      </p:cBhvr>
                                      <p:to>
                                        <p:strVal val="hidden"/>
                                      </p:to>
                                    </p:set>
                                  </p:childTnLst>
                                </p:cTn>
                              </p:par>
                              <p:par>
                                <p:cTn id="219" presetID="9" presetClass="exit" presetSubtype="0" fill="hold" grpId="1" nodeType="withEffect">
                                  <p:stCondLst>
                                    <p:cond delay="0"/>
                                  </p:stCondLst>
                                  <p:childTnLst>
                                    <p:animEffect transition="out" filter="dissolve">
                                      <p:cBhvr>
                                        <p:cTn id="220" dur="500"/>
                                        <p:tgtEl>
                                          <p:spTgt spid="9221"/>
                                        </p:tgtEl>
                                      </p:cBhvr>
                                    </p:animEffect>
                                    <p:set>
                                      <p:cBhvr>
                                        <p:cTn id="221" dur="1" fill="hold">
                                          <p:stCondLst>
                                            <p:cond delay="499"/>
                                          </p:stCondLst>
                                        </p:cTn>
                                        <p:tgtEl>
                                          <p:spTgt spid="9221"/>
                                        </p:tgtEl>
                                        <p:attrNameLst>
                                          <p:attrName>style.visibility</p:attrName>
                                        </p:attrNameLst>
                                      </p:cBhvr>
                                      <p:to>
                                        <p:strVal val="hidden"/>
                                      </p:to>
                                    </p:set>
                                  </p:childTnLst>
                                </p:cTn>
                              </p:par>
                              <p:par>
                                <p:cTn id="222" presetID="9" presetClass="exit" presetSubtype="0" fill="hold" grpId="1" nodeType="withEffect">
                                  <p:stCondLst>
                                    <p:cond delay="0"/>
                                  </p:stCondLst>
                                  <p:childTnLst>
                                    <p:animEffect transition="out" filter="dissolve">
                                      <p:cBhvr>
                                        <p:cTn id="223" dur="500"/>
                                        <p:tgtEl>
                                          <p:spTgt spid="9223"/>
                                        </p:tgtEl>
                                      </p:cBhvr>
                                    </p:animEffect>
                                    <p:set>
                                      <p:cBhvr>
                                        <p:cTn id="224" dur="1" fill="hold">
                                          <p:stCondLst>
                                            <p:cond delay="499"/>
                                          </p:stCondLst>
                                        </p:cTn>
                                        <p:tgtEl>
                                          <p:spTgt spid="9223"/>
                                        </p:tgtEl>
                                        <p:attrNameLst>
                                          <p:attrName>style.visibility</p:attrName>
                                        </p:attrNameLst>
                                      </p:cBhvr>
                                      <p:to>
                                        <p:strVal val="hidden"/>
                                      </p:to>
                                    </p:set>
                                  </p:childTnLst>
                                </p:cTn>
                              </p:par>
                            </p:childTnLst>
                          </p:cTn>
                        </p:par>
                      </p:childTnLst>
                    </p:cTn>
                  </p:par>
                  <p:par>
                    <p:cTn id="225" fill="hold" nodeType="clickPar">
                      <p:stCondLst>
                        <p:cond delay="indefinite"/>
                      </p:stCondLst>
                      <p:childTnLst>
                        <p:par>
                          <p:cTn id="226" fill="hold" nodeType="withGroup">
                            <p:stCondLst>
                              <p:cond delay="0"/>
                            </p:stCondLst>
                            <p:childTnLst>
                              <p:par>
                                <p:cTn id="227" presetID="12" presetClass="entr" presetSubtype="8" fill="hold" nodeType="clickEffect">
                                  <p:stCondLst>
                                    <p:cond delay="0"/>
                                  </p:stCondLst>
                                  <p:childTnLst>
                                    <p:set>
                                      <p:cBhvr>
                                        <p:cTn id="228" dur="1" fill="hold">
                                          <p:stCondLst>
                                            <p:cond delay="0"/>
                                          </p:stCondLst>
                                        </p:cTn>
                                        <p:tgtEl>
                                          <p:spTgt spid="9280">
                                            <p:txEl>
                                              <p:pRg st="0" end="0"/>
                                            </p:txEl>
                                          </p:spTgt>
                                        </p:tgtEl>
                                        <p:attrNameLst>
                                          <p:attrName>style.visibility</p:attrName>
                                        </p:attrNameLst>
                                      </p:cBhvr>
                                      <p:to>
                                        <p:strVal val="visible"/>
                                      </p:to>
                                    </p:set>
                                    <p:animEffect transition="in" filter="slide(fromLeft)">
                                      <p:cBhvr>
                                        <p:cTn id="229" dur="1000"/>
                                        <p:tgtEl>
                                          <p:spTgt spid="9280">
                                            <p:txEl>
                                              <p:pRg st="0" end="0"/>
                                            </p:txEl>
                                          </p:spTgt>
                                        </p:tgtEl>
                                      </p:cBhvr>
                                    </p:animEffect>
                                  </p:childTnLst>
                                </p:cTn>
                              </p:par>
                            </p:childTnLst>
                          </p:cTn>
                        </p:par>
                      </p:childTnLst>
                    </p:cTn>
                  </p:par>
                  <p:par>
                    <p:cTn id="230" fill="hold" nodeType="clickPar">
                      <p:stCondLst>
                        <p:cond delay="indefinite"/>
                      </p:stCondLst>
                      <p:childTnLst>
                        <p:par>
                          <p:cTn id="231" fill="hold" nodeType="withGroup">
                            <p:stCondLst>
                              <p:cond delay="0"/>
                            </p:stCondLst>
                            <p:childTnLst>
                              <p:par>
                                <p:cTn id="232" presetID="12" presetClass="entr" presetSubtype="8" fill="hold" nodeType="clickEffect">
                                  <p:stCondLst>
                                    <p:cond delay="0"/>
                                  </p:stCondLst>
                                  <p:childTnLst>
                                    <p:set>
                                      <p:cBhvr>
                                        <p:cTn id="233" dur="1" fill="hold">
                                          <p:stCondLst>
                                            <p:cond delay="0"/>
                                          </p:stCondLst>
                                        </p:cTn>
                                        <p:tgtEl>
                                          <p:spTgt spid="9280">
                                            <p:txEl>
                                              <p:pRg st="2" end="2"/>
                                            </p:txEl>
                                          </p:spTgt>
                                        </p:tgtEl>
                                        <p:attrNameLst>
                                          <p:attrName>style.visibility</p:attrName>
                                        </p:attrNameLst>
                                      </p:cBhvr>
                                      <p:to>
                                        <p:strVal val="visible"/>
                                      </p:to>
                                    </p:set>
                                    <p:animEffect transition="in" filter="slide(fromLeft)">
                                      <p:cBhvr>
                                        <p:cTn id="234" dur="1000"/>
                                        <p:tgtEl>
                                          <p:spTgt spid="9280">
                                            <p:txEl>
                                              <p:pRg st="2" end="2"/>
                                            </p:txEl>
                                          </p:spTgt>
                                        </p:tgtEl>
                                      </p:cBhvr>
                                    </p:animEffect>
                                  </p:childTnLst>
                                </p:cTn>
                              </p:par>
                            </p:childTnLst>
                          </p:cTn>
                        </p:par>
                        <p:par>
                          <p:cTn id="235" fill="hold" nodeType="afterGroup">
                            <p:stCondLst>
                              <p:cond delay="1000"/>
                            </p:stCondLst>
                            <p:childTnLst>
                              <p:par>
                                <p:cTn id="236" presetID="12" presetClass="entr" presetSubtype="1" fill="hold" nodeType="afterEffect">
                                  <p:stCondLst>
                                    <p:cond delay="0"/>
                                  </p:stCondLst>
                                  <p:childTnLst>
                                    <p:set>
                                      <p:cBhvr>
                                        <p:cTn id="237" dur="1" fill="hold">
                                          <p:stCondLst>
                                            <p:cond delay="0"/>
                                          </p:stCondLst>
                                        </p:cTn>
                                        <p:tgtEl>
                                          <p:spTgt spid="9280">
                                            <p:txEl>
                                              <p:pRg st="3" end="3"/>
                                            </p:txEl>
                                          </p:spTgt>
                                        </p:tgtEl>
                                        <p:attrNameLst>
                                          <p:attrName>style.visibility</p:attrName>
                                        </p:attrNameLst>
                                      </p:cBhvr>
                                      <p:to>
                                        <p:strVal val="visible"/>
                                      </p:to>
                                    </p:set>
                                    <p:animEffect transition="in" filter="slide(fromTop)">
                                      <p:cBhvr>
                                        <p:cTn id="238" dur="500"/>
                                        <p:tgtEl>
                                          <p:spTgt spid="9280">
                                            <p:txEl>
                                              <p:pRg st="3" end="3"/>
                                            </p:txEl>
                                          </p:spTgt>
                                        </p:tgtEl>
                                      </p:cBhvr>
                                    </p:animEffect>
                                  </p:childTnLst>
                                </p:cTn>
                              </p:par>
                            </p:childTnLst>
                          </p:cTn>
                        </p:par>
                      </p:childTnLst>
                    </p:cTn>
                  </p:par>
                  <p:par>
                    <p:cTn id="239" fill="hold" nodeType="clickPar">
                      <p:stCondLst>
                        <p:cond delay="indefinite"/>
                      </p:stCondLst>
                      <p:childTnLst>
                        <p:par>
                          <p:cTn id="240" fill="hold" nodeType="withGroup">
                            <p:stCondLst>
                              <p:cond delay="0"/>
                            </p:stCondLst>
                            <p:childTnLst>
                              <p:par>
                                <p:cTn id="241" presetID="12" presetClass="entr" presetSubtype="8" fill="hold" nodeType="clickEffect">
                                  <p:stCondLst>
                                    <p:cond delay="0"/>
                                  </p:stCondLst>
                                  <p:childTnLst>
                                    <p:set>
                                      <p:cBhvr>
                                        <p:cTn id="242" dur="1" fill="hold">
                                          <p:stCondLst>
                                            <p:cond delay="0"/>
                                          </p:stCondLst>
                                        </p:cTn>
                                        <p:tgtEl>
                                          <p:spTgt spid="9280">
                                            <p:txEl>
                                              <p:pRg st="4" end="4"/>
                                            </p:txEl>
                                          </p:spTgt>
                                        </p:tgtEl>
                                        <p:attrNameLst>
                                          <p:attrName>style.visibility</p:attrName>
                                        </p:attrNameLst>
                                      </p:cBhvr>
                                      <p:to>
                                        <p:strVal val="visible"/>
                                      </p:to>
                                    </p:set>
                                    <p:animEffect transition="in" filter="slide(fromLeft)">
                                      <p:cBhvr>
                                        <p:cTn id="243" dur="1000"/>
                                        <p:tgtEl>
                                          <p:spTgt spid="9280">
                                            <p:txEl>
                                              <p:pRg st="4" end="4"/>
                                            </p:txEl>
                                          </p:spTgt>
                                        </p:tgtEl>
                                      </p:cBhvr>
                                    </p:animEffect>
                                  </p:childTnLst>
                                </p:cTn>
                              </p:par>
                            </p:childTnLst>
                          </p:cTn>
                        </p:par>
                        <p:par>
                          <p:cTn id="244" fill="hold" nodeType="afterGroup">
                            <p:stCondLst>
                              <p:cond delay="1000"/>
                            </p:stCondLst>
                            <p:childTnLst>
                              <p:par>
                                <p:cTn id="245" presetID="12" presetClass="entr" presetSubtype="1" fill="hold" nodeType="afterEffect">
                                  <p:stCondLst>
                                    <p:cond delay="0"/>
                                  </p:stCondLst>
                                  <p:childTnLst>
                                    <p:set>
                                      <p:cBhvr>
                                        <p:cTn id="246" dur="1" fill="hold">
                                          <p:stCondLst>
                                            <p:cond delay="0"/>
                                          </p:stCondLst>
                                        </p:cTn>
                                        <p:tgtEl>
                                          <p:spTgt spid="9280">
                                            <p:txEl>
                                              <p:pRg st="5" end="5"/>
                                            </p:txEl>
                                          </p:spTgt>
                                        </p:tgtEl>
                                        <p:attrNameLst>
                                          <p:attrName>style.visibility</p:attrName>
                                        </p:attrNameLst>
                                      </p:cBhvr>
                                      <p:to>
                                        <p:strVal val="visible"/>
                                      </p:to>
                                    </p:set>
                                    <p:animEffect transition="in" filter="slide(fromTop)">
                                      <p:cBhvr>
                                        <p:cTn id="247" dur="1000"/>
                                        <p:tgtEl>
                                          <p:spTgt spid="9280">
                                            <p:txEl>
                                              <p:pRg st="5" end="5"/>
                                            </p:txEl>
                                          </p:spTgt>
                                        </p:tgtEl>
                                      </p:cBhvr>
                                    </p:animEffect>
                                  </p:childTnLst>
                                </p:cTn>
                              </p:par>
                            </p:childTnLst>
                          </p:cTn>
                        </p:par>
                        <p:par>
                          <p:cTn id="248" fill="hold" nodeType="afterGroup">
                            <p:stCondLst>
                              <p:cond delay="2000"/>
                            </p:stCondLst>
                            <p:childTnLst>
                              <p:par>
                                <p:cTn id="249" presetID="12" presetClass="entr" presetSubtype="1" fill="hold" nodeType="afterEffect">
                                  <p:stCondLst>
                                    <p:cond delay="0"/>
                                  </p:stCondLst>
                                  <p:childTnLst>
                                    <p:set>
                                      <p:cBhvr>
                                        <p:cTn id="250" dur="1" fill="hold">
                                          <p:stCondLst>
                                            <p:cond delay="0"/>
                                          </p:stCondLst>
                                        </p:cTn>
                                        <p:tgtEl>
                                          <p:spTgt spid="9280">
                                            <p:txEl>
                                              <p:pRg st="6" end="6"/>
                                            </p:txEl>
                                          </p:spTgt>
                                        </p:tgtEl>
                                        <p:attrNameLst>
                                          <p:attrName>style.visibility</p:attrName>
                                        </p:attrNameLst>
                                      </p:cBhvr>
                                      <p:to>
                                        <p:strVal val="visible"/>
                                      </p:to>
                                    </p:set>
                                    <p:animEffect transition="in" filter="slide(fromTop)">
                                      <p:cBhvr>
                                        <p:cTn id="251" dur="1000"/>
                                        <p:tgtEl>
                                          <p:spTgt spid="9280">
                                            <p:txEl>
                                              <p:pRg st="6" end="6"/>
                                            </p:txEl>
                                          </p:spTgt>
                                        </p:tgtEl>
                                      </p:cBhvr>
                                    </p:animEffect>
                                  </p:childTnLst>
                                </p:cTn>
                              </p:par>
                            </p:childTnLst>
                          </p:cTn>
                        </p:par>
                        <p:par>
                          <p:cTn id="252" fill="hold" nodeType="afterGroup">
                            <p:stCondLst>
                              <p:cond delay="3000"/>
                            </p:stCondLst>
                            <p:childTnLst>
                              <p:par>
                                <p:cTn id="253" presetID="12" presetClass="entr" presetSubtype="1" fill="hold" nodeType="afterEffect">
                                  <p:stCondLst>
                                    <p:cond delay="0"/>
                                  </p:stCondLst>
                                  <p:childTnLst>
                                    <p:set>
                                      <p:cBhvr>
                                        <p:cTn id="254" dur="1" fill="hold">
                                          <p:stCondLst>
                                            <p:cond delay="0"/>
                                          </p:stCondLst>
                                        </p:cTn>
                                        <p:tgtEl>
                                          <p:spTgt spid="9280">
                                            <p:txEl>
                                              <p:pRg st="7" end="7"/>
                                            </p:txEl>
                                          </p:spTgt>
                                        </p:tgtEl>
                                        <p:attrNameLst>
                                          <p:attrName>style.visibility</p:attrName>
                                        </p:attrNameLst>
                                      </p:cBhvr>
                                      <p:to>
                                        <p:strVal val="visible"/>
                                      </p:to>
                                    </p:set>
                                    <p:animEffect transition="in" filter="slide(fromTop)">
                                      <p:cBhvr>
                                        <p:cTn id="255" dur="1000"/>
                                        <p:tgtEl>
                                          <p:spTgt spid="9280">
                                            <p:txEl>
                                              <p:pRg st="7" end="7"/>
                                            </p:txEl>
                                          </p:spTgt>
                                        </p:tgtEl>
                                      </p:cBhvr>
                                    </p:animEffect>
                                  </p:childTnLst>
                                </p:cTn>
                              </p:par>
                            </p:childTnLst>
                          </p:cTn>
                        </p:par>
                      </p:childTnLst>
                    </p:cTn>
                  </p:par>
                  <p:par>
                    <p:cTn id="256" fill="hold" nodeType="clickPar">
                      <p:stCondLst>
                        <p:cond delay="indefinite"/>
                      </p:stCondLst>
                      <p:childTnLst>
                        <p:par>
                          <p:cTn id="257" fill="hold" nodeType="withGroup">
                            <p:stCondLst>
                              <p:cond delay="0"/>
                            </p:stCondLst>
                            <p:childTnLst>
                              <p:par>
                                <p:cTn id="258" presetID="12" presetClass="entr" presetSubtype="8" fill="hold" nodeType="clickEffect">
                                  <p:stCondLst>
                                    <p:cond delay="0"/>
                                  </p:stCondLst>
                                  <p:childTnLst>
                                    <p:set>
                                      <p:cBhvr>
                                        <p:cTn id="259" dur="1" fill="hold">
                                          <p:stCondLst>
                                            <p:cond delay="0"/>
                                          </p:stCondLst>
                                        </p:cTn>
                                        <p:tgtEl>
                                          <p:spTgt spid="9280">
                                            <p:txEl>
                                              <p:pRg st="8" end="8"/>
                                            </p:txEl>
                                          </p:spTgt>
                                        </p:tgtEl>
                                        <p:attrNameLst>
                                          <p:attrName>style.visibility</p:attrName>
                                        </p:attrNameLst>
                                      </p:cBhvr>
                                      <p:to>
                                        <p:strVal val="visible"/>
                                      </p:to>
                                    </p:set>
                                    <p:animEffect transition="in" filter="slide(fromLeft)">
                                      <p:cBhvr>
                                        <p:cTn id="260" dur="1000"/>
                                        <p:tgtEl>
                                          <p:spTgt spid="9280">
                                            <p:txEl>
                                              <p:pRg st="8" end="8"/>
                                            </p:txEl>
                                          </p:spTgt>
                                        </p:tgtEl>
                                      </p:cBhvr>
                                    </p:animEffec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2" presetClass="entr" presetSubtype="8" fill="hold" nodeType="clickEffect">
                                  <p:stCondLst>
                                    <p:cond delay="0"/>
                                  </p:stCondLst>
                                  <p:childTnLst>
                                    <p:set>
                                      <p:cBhvr>
                                        <p:cTn id="264" dur="1" fill="hold">
                                          <p:stCondLst>
                                            <p:cond delay="0"/>
                                          </p:stCondLst>
                                        </p:cTn>
                                        <p:tgtEl>
                                          <p:spTgt spid="9280">
                                            <p:txEl>
                                              <p:pRg st="9" end="9"/>
                                            </p:txEl>
                                          </p:spTgt>
                                        </p:tgtEl>
                                        <p:attrNameLst>
                                          <p:attrName>style.visibility</p:attrName>
                                        </p:attrNameLst>
                                      </p:cBhvr>
                                      <p:to>
                                        <p:strVal val="visible"/>
                                      </p:to>
                                    </p:set>
                                    <p:animEffect transition="in" filter="slide(fromLeft)">
                                      <p:cBhvr>
                                        <p:cTn id="265" dur="1000"/>
                                        <p:tgtEl>
                                          <p:spTgt spid="9280">
                                            <p:txEl>
                                              <p:pRg st="9" end="9"/>
                                            </p:txEl>
                                          </p:spTgt>
                                        </p:tgtEl>
                                      </p:cBhvr>
                                    </p:animEffec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2" presetClass="entr" presetSubtype="8" fill="hold" nodeType="clickEffect">
                                  <p:stCondLst>
                                    <p:cond delay="0"/>
                                  </p:stCondLst>
                                  <p:childTnLst>
                                    <p:set>
                                      <p:cBhvr>
                                        <p:cTn id="269" dur="1" fill="hold">
                                          <p:stCondLst>
                                            <p:cond delay="0"/>
                                          </p:stCondLst>
                                        </p:cTn>
                                        <p:tgtEl>
                                          <p:spTgt spid="9281">
                                            <p:txEl>
                                              <p:pRg st="0" end="0"/>
                                            </p:txEl>
                                          </p:spTgt>
                                        </p:tgtEl>
                                        <p:attrNameLst>
                                          <p:attrName>style.visibility</p:attrName>
                                        </p:attrNameLst>
                                      </p:cBhvr>
                                      <p:to>
                                        <p:strVal val="visible"/>
                                      </p:to>
                                    </p:set>
                                    <p:animEffect transition="in" filter="slide(fromLeft)">
                                      <p:cBhvr>
                                        <p:cTn id="270" dur="1000"/>
                                        <p:tgtEl>
                                          <p:spTgt spid="9281">
                                            <p:txEl>
                                              <p:pRg st="0" end="0"/>
                                            </p:txEl>
                                          </p:spTgt>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2" presetClass="entr" presetSubtype="8" fill="hold" nodeType="clickEffect">
                                  <p:stCondLst>
                                    <p:cond delay="0"/>
                                  </p:stCondLst>
                                  <p:childTnLst>
                                    <p:set>
                                      <p:cBhvr>
                                        <p:cTn id="274" dur="1" fill="hold">
                                          <p:stCondLst>
                                            <p:cond delay="0"/>
                                          </p:stCondLst>
                                        </p:cTn>
                                        <p:tgtEl>
                                          <p:spTgt spid="9281">
                                            <p:txEl>
                                              <p:pRg st="2" end="2"/>
                                            </p:txEl>
                                          </p:spTgt>
                                        </p:tgtEl>
                                        <p:attrNameLst>
                                          <p:attrName>style.visibility</p:attrName>
                                        </p:attrNameLst>
                                      </p:cBhvr>
                                      <p:to>
                                        <p:strVal val="visible"/>
                                      </p:to>
                                    </p:set>
                                    <p:animEffect transition="in" filter="slide(fromLeft)">
                                      <p:cBhvr>
                                        <p:cTn id="275" dur="1000"/>
                                        <p:tgtEl>
                                          <p:spTgt spid="9281">
                                            <p:txEl>
                                              <p:pRg st="2" end="2"/>
                                            </p:txEl>
                                          </p:spTgt>
                                        </p:tgtEl>
                                      </p:cBhvr>
                                    </p:animEffect>
                                  </p:childTnLst>
                                </p:cTn>
                              </p:par>
                            </p:childTnLst>
                          </p:cTn>
                        </p:par>
                        <p:par>
                          <p:cTn id="276" fill="hold" nodeType="afterGroup">
                            <p:stCondLst>
                              <p:cond delay="1000"/>
                            </p:stCondLst>
                            <p:childTnLst>
                              <p:par>
                                <p:cTn id="277" presetID="12" presetClass="entr" presetSubtype="1" fill="hold" nodeType="afterEffect">
                                  <p:stCondLst>
                                    <p:cond delay="0"/>
                                  </p:stCondLst>
                                  <p:childTnLst>
                                    <p:set>
                                      <p:cBhvr>
                                        <p:cTn id="278" dur="1" fill="hold">
                                          <p:stCondLst>
                                            <p:cond delay="0"/>
                                          </p:stCondLst>
                                        </p:cTn>
                                        <p:tgtEl>
                                          <p:spTgt spid="9281">
                                            <p:txEl>
                                              <p:pRg st="3" end="3"/>
                                            </p:txEl>
                                          </p:spTgt>
                                        </p:tgtEl>
                                        <p:attrNameLst>
                                          <p:attrName>style.visibility</p:attrName>
                                        </p:attrNameLst>
                                      </p:cBhvr>
                                      <p:to>
                                        <p:strVal val="visible"/>
                                      </p:to>
                                    </p:set>
                                    <p:animEffect transition="in" filter="slide(fromTop)">
                                      <p:cBhvr>
                                        <p:cTn id="279" dur="500"/>
                                        <p:tgtEl>
                                          <p:spTgt spid="9281">
                                            <p:txEl>
                                              <p:pRg st="3" end="3"/>
                                            </p:txEl>
                                          </p:spTgt>
                                        </p:tgtEl>
                                      </p:cBhvr>
                                    </p:animEffect>
                                  </p:childTnLst>
                                </p:cTn>
                              </p:par>
                            </p:childTnLst>
                          </p:cTn>
                        </p:par>
                      </p:childTnLst>
                    </p:cTn>
                  </p:par>
                  <p:par>
                    <p:cTn id="280" fill="hold" nodeType="clickPar">
                      <p:stCondLst>
                        <p:cond delay="indefinite"/>
                      </p:stCondLst>
                      <p:childTnLst>
                        <p:par>
                          <p:cTn id="281" fill="hold" nodeType="withGroup">
                            <p:stCondLst>
                              <p:cond delay="0"/>
                            </p:stCondLst>
                            <p:childTnLst>
                              <p:par>
                                <p:cTn id="282" presetID="12" presetClass="entr" presetSubtype="8" fill="hold" nodeType="clickEffect">
                                  <p:stCondLst>
                                    <p:cond delay="0"/>
                                  </p:stCondLst>
                                  <p:childTnLst>
                                    <p:set>
                                      <p:cBhvr>
                                        <p:cTn id="283" dur="1" fill="hold">
                                          <p:stCondLst>
                                            <p:cond delay="0"/>
                                          </p:stCondLst>
                                        </p:cTn>
                                        <p:tgtEl>
                                          <p:spTgt spid="9281">
                                            <p:txEl>
                                              <p:pRg st="4" end="4"/>
                                            </p:txEl>
                                          </p:spTgt>
                                        </p:tgtEl>
                                        <p:attrNameLst>
                                          <p:attrName>style.visibility</p:attrName>
                                        </p:attrNameLst>
                                      </p:cBhvr>
                                      <p:to>
                                        <p:strVal val="visible"/>
                                      </p:to>
                                    </p:set>
                                    <p:animEffect transition="in" filter="slide(fromLeft)">
                                      <p:cBhvr>
                                        <p:cTn id="284" dur="1000"/>
                                        <p:tgtEl>
                                          <p:spTgt spid="9281">
                                            <p:txEl>
                                              <p:pRg st="4" end="4"/>
                                            </p:txEl>
                                          </p:spTgt>
                                        </p:tgtEl>
                                      </p:cBhvr>
                                    </p:animEffect>
                                  </p:childTnLst>
                                </p:cTn>
                              </p:par>
                            </p:childTnLst>
                          </p:cTn>
                        </p:par>
                        <p:par>
                          <p:cTn id="285" fill="hold" nodeType="afterGroup">
                            <p:stCondLst>
                              <p:cond delay="1000"/>
                            </p:stCondLst>
                            <p:childTnLst>
                              <p:par>
                                <p:cTn id="286" presetID="12" presetClass="entr" presetSubtype="1" fill="hold" nodeType="afterEffect">
                                  <p:stCondLst>
                                    <p:cond delay="0"/>
                                  </p:stCondLst>
                                  <p:childTnLst>
                                    <p:set>
                                      <p:cBhvr>
                                        <p:cTn id="287" dur="1" fill="hold">
                                          <p:stCondLst>
                                            <p:cond delay="0"/>
                                          </p:stCondLst>
                                        </p:cTn>
                                        <p:tgtEl>
                                          <p:spTgt spid="9281">
                                            <p:txEl>
                                              <p:pRg st="5" end="5"/>
                                            </p:txEl>
                                          </p:spTgt>
                                        </p:tgtEl>
                                        <p:attrNameLst>
                                          <p:attrName>style.visibility</p:attrName>
                                        </p:attrNameLst>
                                      </p:cBhvr>
                                      <p:to>
                                        <p:strVal val="visible"/>
                                      </p:to>
                                    </p:set>
                                    <p:animEffect transition="in" filter="slide(fromTop)">
                                      <p:cBhvr>
                                        <p:cTn id="288" dur="1000"/>
                                        <p:tgtEl>
                                          <p:spTgt spid="9281">
                                            <p:txEl>
                                              <p:pRg st="5" end="5"/>
                                            </p:txEl>
                                          </p:spTgt>
                                        </p:tgtEl>
                                      </p:cBhvr>
                                    </p:animEffect>
                                  </p:childTnLst>
                                </p:cTn>
                              </p:par>
                            </p:childTnLst>
                          </p:cTn>
                        </p:par>
                      </p:childTnLst>
                    </p:cTn>
                  </p:par>
                  <p:par>
                    <p:cTn id="289" fill="hold" nodeType="clickPar">
                      <p:stCondLst>
                        <p:cond delay="indefinite"/>
                      </p:stCondLst>
                      <p:childTnLst>
                        <p:par>
                          <p:cTn id="290" fill="hold" nodeType="withGroup">
                            <p:stCondLst>
                              <p:cond delay="0"/>
                            </p:stCondLst>
                            <p:childTnLst>
                              <p:par>
                                <p:cTn id="291" presetID="12" presetClass="entr" presetSubtype="8" fill="hold" nodeType="clickEffect">
                                  <p:stCondLst>
                                    <p:cond delay="0"/>
                                  </p:stCondLst>
                                  <p:childTnLst>
                                    <p:set>
                                      <p:cBhvr>
                                        <p:cTn id="292" dur="1" fill="hold">
                                          <p:stCondLst>
                                            <p:cond delay="0"/>
                                          </p:stCondLst>
                                        </p:cTn>
                                        <p:tgtEl>
                                          <p:spTgt spid="9281">
                                            <p:txEl>
                                              <p:pRg st="6" end="6"/>
                                            </p:txEl>
                                          </p:spTgt>
                                        </p:tgtEl>
                                        <p:attrNameLst>
                                          <p:attrName>style.visibility</p:attrName>
                                        </p:attrNameLst>
                                      </p:cBhvr>
                                      <p:to>
                                        <p:strVal val="visible"/>
                                      </p:to>
                                    </p:set>
                                    <p:animEffect transition="in" filter="slide(fromLeft)">
                                      <p:cBhvr>
                                        <p:cTn id="293" dur="1000"/>
                                        <p:tgtEl>
                                          <p:spTgt spid="9281">
                                            <p:txEl>
                                              <p:pRg st="6" end="6"/>
                                            </p:txEl>
                                          </p:spTgt>
                                        </p:tgtEl>
                                      </p:cBhvr>
                                    </p:animEffect>
                                  </p:childTnLst>
                                </p:cTn>
                              </p:par>
                            </p:childTnLst>
                          </p:cTn>
                        </p:par>
                      </p:childTnLst>
                    </p:cTn>
                  </p:par>
                  <p:par>
                    <p:cTn id="294" fill="hold" nodeType="clickPar">
                      <p:stCondLst>
                        <p:cond delay="indefinite"/>
                      </p:stCondLst>
                      <p:childTnLst>
                        <p:par>
                          <p:cTn id="295" fill="hold" nodeType="withGroup">
                            <p:stCondLst>
                              <p:cond delay="0"/>
                            </p:stCondLst>
                            <p:childTnLst>
                              <p:par>
                                <p:cTn id="296" presetID="12" presetClass="entr" presetSubtype="8" fill="hold" nodeType="clickEffect">
                                  <p:stCondLst>
                                    <p:cond delay="0"/>
                                  </p:stCondLst>
                                  <p:childTnLst>
                                    <p:set>
                                      <p:cBhvr>
                                        <p:cTn id="297" dur="1" fill="hold">
                                          <p:stCondLst>
                                            <p:cond delay="0"/>
                                          </p:stCondLst>
                                        </p:cTn>
                                        <p:tgtEl>
                                          <p:spTgt spid="9281">
                                            <p:txEl>
                                              <p:pRg st="7" end="7"/>
                                            </p:txEl>
                                          </p:spTgt>
                                        </p:tgtEl>
                                        <p:attrNameLst>
                                          <p:attrName>style.visibility</p:attrName>
                                        </p:attrNameLst>
                                      </p:cBhvr>
                                      <p:to>
                                        <p:strVal val="visible"/>
                                      </p:to>
                                    </p:set>
                                    <p:animEffect transition="in" filter="slide(fromLeft)">
                                      <p:cBhvr>
                                        <p:cTn id="298" dur="1000"/>
                                        <p:tgtEl>
                                          <p:spTgt spid="9281">
                                            <p:txEl>
                                              <p:pRg st="7" end="7"/>
                                            </p:txEl>
                                          </p:spTgt>
                                        </p:tgtEl>
                                      </p:cBhvr>
                                    </p:animEffect>
                                  </p:childTnLst>
                                </p:cTn>
                              </p:par>
                            </p:childTnLst>
                          </p:cTn>
                        </p:par>
                      </p:childTnLst>
                    </p:cTn>
                  </p:par>
                  <p:par>
                    <p:cTn id="299" fill="hold" nodeType="clickPar">
                      <p:stCondLst>
                        <p:cond delay="indefinite"/>
                      </p:stCondLst>
                      <p:childTnLst>
                        <p:par>
                          <p:cTn id="300" fill="hold" nodeType="withGroup">
                            <p:stCondLst>
                              <p:cond delay="0"/>
                            </p:stCondLst>
                            <p:childTnLst>
                              <p:par>
                                <p:cTn id="301" presetID="12" presetClass="entr" presetSubtype="8" fill="hold" nodeType="clickEffect">
                                  <p:stCondLst>
                                    <p:cond delay="0"/>
                                  </p:stCondLst>
                                  <p:childTnLst>
                                    <p:set>
                                      <p:cBhvr>
                                        <p:cTn id="302" dur="1" fill="hold">
                                          <p:stCondLst>
                                            <p:cond delay="0"/>
                                          </p:stCondLst>
                                        </p:cTn>
                                        <p:tgtEl>
                                          <p:spTgt spid="9281">
                                            <p:txEl>
                                              <p:pRg st="8" end="8"/>
                                            </p:txEl>
                                          </p:spTgt>
                                        </p:tgtEl>
                                        <p:attrNameLst>
                                          <p:attrName>style.visibility</p:attrName>
                                        </p:attrNameLst>
                                      </p:cBhvr>
                                      <p:to>
                                        <p:strVal val="visible"/>
                                      </p:to>
                                    </p:set>
                                    <p:animEffect transition="in" filter="slide(fromLeft)">
                                      <p:cBhvr>
                                        <p:cTn id="303" dur="1000"/>
                                        <p:tgtEl>
                                          <p:spTgt spid="9281">
                                            <p:txEl>
                                              <p:pRg st="8" end="8"/>
                                            </p:txEl>
                                          </p:spTgt>
                                        </p:tgtEl>
                                      </p:cBhvr>
                                    </p:animEffect>
                                  </p:childTnLst>
                                </p:cTn>
                              </p:par>
                            </p:childTnLst>
                          </p:cTn>
                        </p:par>
                        <p:par>
                          <p:cTn id="304" fill="hold" nodeType="afterGroup">
                            <p:stCondLst>
                              <p:cond delay="1000"/>
                            </p:stCondLst>
                            <p:childTnLst>
                              <p:par>
                                <p:cTn id="305" presetID="12" presetClass="entr" presetSubtype="1" fill="hold" nodeType="afterEffect">
                                  <p:stCondLst>
                                    <p:cond delay="0"/>
                                  </p:stCondLst>
                                  <p:childTnLst>
                                    <p:set>
                                      <p:cBhvr>
                                        <p:cTn id="306" dur="1" fill="hold">
                                          <p:stCondLst>
                                            <p:cond delay="0"/>
                                          </p:stCondLst>
                                        </p:cTn>
                                        <p:tgtEl>
                                          <p:spTgt spid="9281">
                                            <p:txEl>
                                              <p:pRg st="9" end="9"/>
                                            </p:txEl>
                                          </p:spTgt>
                                        </p:tgtEl>
                                        <p:attrNameLst>
                                          <p:attrName>style.visibility</p:attrName>
                                        </p:attrNameLst>
                                      </p:cBhvr>
                                      <p:to>
                                        <p:strVal val="visible"/>
                                      </p:to>
                                    </p:set>
                                    <p:animEffect transition="in" filter="slide(fromTop)">
                                      <p:cBhvr>
                                        <p:cTn id="307" dur="1000"/>
                                        <p:tgtEl>
                                          <p:spTgt spid="9281">
                                            <p:txEl>
                                              <p:pRg st="9" end="9"/>
                                            </p:txEl>
                                          </p:spTgt>
                                        </p:tgtEl>
                                      </p:cBhvr>
                                    </p:animEffect>
                                  </p:childTnLst>
                                </p:cTn>
                              </p:par>
                            </p:childTnLst>
                          </p:cTn>
                        </p:par>
                        <p:par>
                          <p:cTn id="308" fill="hold" nodeType="afterGroup">
                            <p:stCondLst>
                              <p:cond delay="2000"/>
                            </p:stCondLst>
                            <p:childTnLst>
                              <p:par>
                                <p:cTn id="309" presetID="12" presetClass="entr" presetSubtype="1" fill="hold" nodeType="afterEffect">
                                  <p:stCondLst>
                                    <p:cond delay="0"/>
                                  </p:stCondLst>
                                  <p:childTnLst>
                                    <p:set>
                                      <p:cBhvr>
                                        <p:cTn id="310" dur="1" fill="hold">
                                          <p:stCondLst>
                                            <p:cond delay="0"/>
                                          </p:stCondLst>
                                        </p:cTn>
                                        <p:tgtEl>
                                          <p:spTgt spid="9281">
                                            <p:txEl>
                                              <p:pRg st="10" end="10"/>
                                            </p:txEl>
                                          </p:spTgt>
                                        </p:tgtEl>
                                        <p:attrNameLst>
                                          <p:attrName>style.visibility</p:attrName>
                                        </p:attrNameLst>
                                      </p:cBhvr>
                                      <p:to>
                                        <p:strVal val="visible"/>
                                      </p:to>
                                    </p:set>
                                    <p:animEffect transition="in" filter="slide(fromTop)">
                                      <p:cBhvr>
                                        <p:cTn id="311" dur="1000"/>
                                        <p:tgtEl>
                                          <p:spTgt spid="9281">
                                            <p:txEl>
                                              <p:pRg st="10" end="10"/>
                                            </p:txEl>
                                          </p:spTgt>
                                        </p:tgtEl>
                                      </p:cBhvr>
                                    </p:animEffect>
                                  </p:childTnLst>
                                </p:cTn>
                              </p:par>
                            </p:childTnLst>
                          </p:cTn>
                        </p:par>
                        <p:par>
                          <p:cTn id="312" fill="hold" nodeType="afterGroup">
                            <p:stCondLst>
                              <p:cond delay="3000"/>
                            </p:stCondLst>
                            <p:childTnLst>
                              <p:par>
                                <p:cTn id="313" presetID="12" presetClass="entr" presetSubtype="1" fill="hold" nodeType="afterEffect">
                                  <p:stCondLst>
                                    <p:cond delay="0"/>
                                  </p:stCondLst>
                                  <p:childTnLst>
                                    <p:set>
                                      <p:cBhvr>
                                        <p:cTn id="314" dur="1" fill="hold">
                                          <p:stCondLst>
                                            <p:cond delay="0"/>
                                          </p:stCondLst>
                                        </p:cTn>
                                        <p:tgtEl>
                                          <p:spTgt spid="9281">
                                            <p:txEl>
                                              <p:pRg st="11" end="11"/>
                                            </p:txEl>
                                          </p:spTgt>
                                        </p:tgtEl>
                                        <p:attrNameLst>
                                          <p:attrName>style.visibility</p:attrName>
                                        </p:attrNameLst>
                                      </p:cBhvr>
                                      <p:to>
                                        <p:strVal val="visible"/>
                                      </p:to>
                                    </p:set>
                                    <p:animEffect transition="in" filter="slide(fromTop)">
                                      <p:cBhvr>
                                        <p:cTn id="315" dur="1000"/>
                                        <p:tgtEl>
                                          <p:spTgt spid="9281">
                                            <p:txEl>
                                              <p:pRg st="11" end="11"/>
                                            </p:txEl>
                                          </p:spTgt>
                                        </p:tgtEl>
                                      </p:cBhvr>
                                    </p:animEffect>
                                  </p:childTnLst>
                                </p:cTn>
                              </p:par>
                            </p:childTnLst>
                          </p:cTn>
                        </p:par>
                      </p:childTnLst>
                    </p:cTn>
                  </p:par>
                  <p:par>
                    <p:cTn id="316" fill="hold" nodeType="clickPar">
                      <p:stCondLst>
                        <p:cond delay="indefinite"/>
                      </p:stCondLst>
                      <p:childTnLst>
                        <p:par>
                          <p:cTn id="317" fill="hold" nodeType="withGroup">
                            <p:stCondLst>
                              <p:cond delay="0"/>
                            </p:stCondLst>
                            <p:childTnLst>
                              <p:par>
                                <p:cTn id="318" presetID="21" presetClass="entr" presetSubtype="4" fill="hold" grpId="0" nodeType="clickEffect">
                                  <p:stCondLst>
                                    <p:cond delay="0"/>
                                  </p:stCondLst>
                                  <p:childTnLst>
                                    <p:set>
                                      <p:cBhvr>
                                        <p:cTn id="319" dur="1" fill="hold">
                                          <p:stCondLst>
                                            <p:cond delay="0"/>
                                          </p:stCondLst>
                                        </p:cTn>
                                        <p:tgtEl>
                                          <p:spTgt spid="9282"/>
                                        </p:tgtEl>
                                        <p:attrNameLst>
                                          <p:attrName>style.visibility</p:attrName>
                                        </p:attrNameLst>
                                      </p:cBhvr>
                                      <p:to>
                                        <p:strVal val="visible"/>
                                      </p:to>
                                    </p:set>
                                    <p:animEffect transition="in" filter="wheel(4)">
                                      <p:cBhvr>
                                        <p:cTn id="320" dur="2000"/>
                                        <p:tgtEl>
                                          <p:spTgt spid="9282"/>
                                        </p:tgtEl>
                                      </p:cBhvr>
                                    </p:animEffect>
                                  </p:childTnLst>
                                </p:cTn>
                              </p:par>
                            </p:childTnLst>
                          </p:cTn>
                        </p:par>
                      </p:childTnLst>
                    </p:cTn>
                  </p:par>
                  <p:par>
                    <p:cTn id="321" fill="hold" nodeType="clickPar">
                      <p:stCondLst>
                        <p:cond delay="indefinite"/>
                      </p:stCondLst>
                      <p:childTnLst>
                        <p:par>
                          <p:cTn id="322" fill="hold" nodeType="withGroup">
                            <p:stCondLst>
                              <p:cond delay="0"/>
                            </p:stCondLst>
                            <p:childTnLst>
                              <p:par>
                                <p:cTn id="323" presetID="21" presetClass="entr" presetSubtype="4" fill="hold" grpId="0" nodeType="clickEffect">
                                  <p:stCondLst>
                                    <p:cond delay="0"/>
                                  </p:stCondLst>
                                  <p:childTnLst>
                                    <p:set>
                                      <p:cBhvr>
                                        <p:cTn id="324" dur="1" fill="hold">
                                          <p:stCondLst>
                                            <p:cond delay="0"/>
                                          </p:stCondLst>
                                        </p:cTn>
                                        <p:tgtEl>
                                          <p:spTgt spid="9283"/>
                                        </p:tgtEl>
                                        <p:attrNameLst>
                                          <p:attrName>style.visibility</p:attrName>
                                        </p:attrNameLst>
                                      </p:cBhvr>
                                      <p:to>
                                        <p:strVal val="visible"/>
                                      </p:to>
                                    </p:set>
                                    <p:animEffect transition="in" filter="wheel(4)">
                                      <p:cBhvr>
                                        <p:cTn id="325" dur="2000"/>
                                        <p:tgtEl>
                                          <p:spTgt spid="9283"/>
                                        </p:tgtEl>
                                      </p:cBhvr>
                                    </p:animEffect>
                                  </p:childTnLst>
                                </p:cTn>
                              </p:par>
                            </p:childTnLst>
                          </p:cTn>
                        </p:par>
                        <p:par>
                          <p:cTn id="326" fill="hold" nodeType="afterGroup">
                            <p:stCondLst>
                              <p:cond delay="2000"/>
                            </p:stCondLst>
                            <p:childTnLst>
                              <p:par>
                                <p:cTn id="327" presetID="21" presetClass="entr" presetSubtype="4" fill="hold" grpId="0" nodeType="afterEffect">
                                  <p:stCondLst>
                                    <p:cond delay="0"/>
                                  </p:stCondLst>
                                  <p:childTnLst>
                                    <p:set>
                                      <p:cBhvr>
                                        <p:cTn id="328" dur="1" fill="hold">
                                          <p:stCondLst>
                                            <p:cond delay="0"/>
                                          </p:stCondLst>
                                        </p:cTn>
                                        <p:tgtEl>
                                          <p:spTgt spid="9284"/>
                                        </p:tgtEl>
                                        <p:attrNameLst>
                                          <p:attrName>style.visibility</p:attrName>
                                        </p:attrNameLst>
                                      </p:cBhvr>
                                      <p:to>
                                        <p:strVal val="visible"/>
                                      </p:to>
                                    </p:set>
                                    <p:animEffect transition="in" filter="wheel(4)">
                                      <p:cBhvr>
                                        <p:cTn id="329" dur="2000"/>
                                        <p:tgtEl>
                                          <p:spTgt spid="9284"/>
                                        </p:tgtEl>
                                      </p:cBhvr>
                                    </p:animEffect>
                                  </p:childTnLst>
                                </p:cTn>
                              </p:par>
                            </p:childTnLst>
                          </p:cTn>
                        </p:par>
                        <p:par>
                          <p:cTn id="330" fill="hold" nodeType="afterGroup">
                            <p:stCondLst>
                              <p:cond delay="4000"/>
                            </p:stCondLst>
                            <p:childTnLst>
                              <p:par>
                                <p:cTn id="331" presetID="21" presetClass="entr" presetSubtype="4" fill="hold" grpId="0" nodeType="afterEffect">
                                  <p:stCondLst>
                                    <p:cond delay="0"/>
                                  </p:stCondLst>
                                  <p:childTnLst>
                                    <p:set>
                                      <p:cBhvr>
                                        <p:cTn id="332" dur="1" fill="hold">
                                          <p:stCondLst>
                                            <p:cond delay="0"/>
                                          </p:stCondLst>
                                        </p:cTn>
                                        <p:tgtEl>
                                          <p:spTgt spid="9285"/>
                                        </p:tgtEl>
                                        <p:attrNameLst>
                                          <p:attrName>style.visibility</p:attrName>
                                        </p:attrNameLst>
                                      </p:cBhvr>
                                      <p:to>
                                        <p:strVal val="visible"/>
                                      </p:to>
                                    </p:set>
                                    <p:animEffect transition="in" filter="wheel(4)">
                                      <p:cBhvr>
                                        <p:cTn id="333" dur="2000"/>
                                        <p:tgtEl>
                                          <p:spTgt spid="9285"/>
                                        </p:tgtEl>
                                      </p:cBhvr>
                                    </p:animEffect>
                                  </p:childTnLst>
                                </p:cTn>
                              </p:par>
                            </p:childTnLst>
                          </p:cTn>
                        </p:par>
                      </p:childTnLst>
                    </p:cTn>
                  </p:par>
                  <p:par>
                    <p:cTn id="334" fill="hold" nodeType="clickPar">
                      <p:stCondLst>
                        <p:cond delay="indefinite"/>
                      </p:stCondLst>
                      <p:childTnLst>
                        <p:par>
                          <p:cTn id="335" fill="hold" nodeType="withGroup">
                            <p:stCondLst>
                              <p:cond delay="0"/>
                            </p:stCondLst>
                            <p:childTnLst>
                              <p:par>
                                <p:cTn id="336" presetID="21" presetClass="entr" presetSubtype="4" fill="hold" grpId="0" nodeType="clickEffect">
                                  <p:stCondLst>
                                    <p:cond delay="0"/>
                                  </p:stCondLst>
                                  <p:childTnLst>
                                    <p:set>
                                      <p:cBhvr>
                                        <p:cTn id="337" dur="1" fill="hold">
                                          <p:stCondLst>
                                            <p:cond delay="0"/>
                                          </p:stCondLst>
                                        </p:cTn>
                                        <p:tgtEl>
                                          <p:spTgt spid="9286"/>
                                        </p:tgtEl>
                                        <p:attrNameLst>
                                          <p:attrName>style.visibility</p:attrName>
                                        </p:attrNameLst>
                                      </p:cBhvr>
                                      <p:to>
                                        <p:strVal val="visible"/>
                                      </p:to>
                                    </p:set>
                                    <p:animEffect transition="in" filter="wheel(4)">
                                      <p:cBhvr>
                                        <p:cTn id="338" dur="2000"/>
                                        <p:tgtEl>
                                          <p:spTgt spid="9286"/>
                                        </p:tgtEl>
                                      </p:cBhvr>
                                    </p:animEffect>
                                  </p:childTnLst>
                                </p:cTn>
                              </p:par>
                            </p:childTnLst>
                          </p:cTn>
                        </p:par>
                      </p:childTnLst>
                    </p:cTn>
                  </p:par>
                  <p:par>
                    <p:cTn id="339" fill="hold" nodeType="clickPar">
                      <p:stCondLst>
                        <p:cond delay="indefinite"/>
                      </p:stCondLst>
                      <p:childTnLst>
                        <p:par>
                          <p:cTn id="340" fill="hold" nodeType="withGroup">
                            <p:stCondLst>
                              <p:cond delay="0"/>
                            </p:stCondLst>
                            <p:childTnLst>
                              <p:par>
                                <p:cTn id="341" presetID="1" presetClass="entr" presetSubtype="0" fill="hold" grpId="0" nodeType="clickEffect">
                                  <p:stCondLst>
                                    <p:cond delay="0"/>
                                  </p:stCondLst>
                                  <p:childTnLst>
                                    <p:set>
                                      <p:cBhvr>
                                        <p:cTn id="342" dur="1" fill="hold">
                                          <p:stCondLst>
                                            <p:cond delay="0"/>
                                          </p:stCondLst>
                                        </p:cTn>
                                        <p:tgtEl>
                                          <p:spTgt spid="9290"/>
                                        </p:tgtEl>
                                        <p:attrNameLst>
                                          <p:attrName>style.visibility</p:attrName>
                                        </p:attrNameLst>
                                      </p:cBhvr>
                                      <p:to>
                                        <p:strVal val="visible"/>
                                      </p:to>
                                    </p:set>
                                  </p:childTnLst>
                                  <p:subTnLst>
                                    <p:audio>
                                      <p:cMediaNode>
                                        <p:cTn display="0" masterRel="sameClick">
                                          <p:stCondLst>
                                            <p:cond evt="begin" delay="0">
                                              <p:tn val="341"/>
                                            </p:cond>
                                          </p:stCondLst>
                                          <p:endCondLst>
                                            <p:cond evt="onStopAudio" delay="0">
                                              <p:tgtEl>
                                                <p:sldTgt/>
                                              </p:tgtEl>
                                            </p:cond>
                                          </p:endCondLst>
                                        </p:cTn>
                                        <p:tgtEl>
                                          <p:sndTgt r:embed="rId3" name="explode.wav"/>
                                        </p:tgtEl>
                                      </p:cMediaNode>
                                    </p:audio>
                                  </p:subTnLst>
                                </p:cTn>
                              </p:par>
                              <p:par>
                                <p:cTn id="343" presetID="3" presetClass="exit" presetSubtype="10" fill="hold" grpId="1" nodeType="withEffect">
                                  <p:stCondLst>
                                    <p:cond delay="0"/>
                                  </p:stCondLst>
                                  <p:childTnLst>
                                    <p:animEffect transition="out" filter="blinds(horizontal)">
                                      <p:cBhvr>
                                        <p:cTn id="344" dur="500"/>
                                        <p:tgtEl>
                                          <p:spTgt spid="9290"/>
                                        </p:tgtEl>
                                      </p:cBhvr>
                                    </p:animEffect>
                                    <p:set>
                                      <p:cBhvr>
                                        <p:cTn id="345" dur="1" fill="hold">
                                          <p:stCondLst>
                                            <p:cond delay="499"/>
                                          </p:stCondLst>
                                        </p:cTn>
                                        <p:tgtEl>
                                          <p:spTgt spid="9290"/>
                                        </p:tgtEl>
                                        <p:attrNameLst>
                                          <p:attrName>style.visibility</p:attrName>
                                        </p:attrNameLst>
                                      </p:cBhvr>
                                      <p:to>
                                        <p:strVal val="hidden"/>
                                      </p:to>
                                    </p:set>
                                  </p:childTnLst>
                                </p:cTn>
                              </p:par>
                            </p:childTnLst>
                          </p:cTn>
                        </p:par>
                        <p:par>
                          <p:cTn id="346" fill="hold" nodeType="afterGroup">
                            <p:stCondLst>
                              <p:cond delay="500"/>
                            </p:stCondLst>
                            <p:childTnLst>
                              <p:par>
                                <p:cTn id="347" presetID="21" presetClass="entr" presetSubtype="4" fill="hold" grpId="0" nodeType="afterEffect">
                                  <p:stCondLst>
                                    <p:cond delay="0"/>
                                  </p:stCondLst>
                                  <p:childTnLst>
                                    <p:set>
                                      <p:cBhvr>
                                        <p:cTn id="348" dur="1" fill="hold">
                                          <p:stCondLst>
                                            <p:cond delay="0"/>
                                          </p:stCondLst>
                                        </p:cTn>
                                        <p:tgtEl>
                                          <p:spTgt spid="9287"/>
                                        </p:tgtEl>
                                        <p:attrNameLst>
                                          <p:attrName>style.visibility</p:attrName>
                                        </p:attrNameLst>
                                      </p:cBhvr>
                                      <p:to>
                                        <p:strVal val="visible"/>
                                      </p:to>
                                    </p:set>
                                    <p:animEffect transition="in" filter="wheel(4)">
                                      <p:cBhvr>
                                        <p:cTn id="349" dur="2000"/>
                                        <p:tgtEl>
                                          <p:spTgt spid="9287"/>
                                        </p:tgtEl>
                                      </p:cBhvr>
                                    </p:animEffect>
                                  </p:childTnLst>
                                </p:cTn>
                              </p:par>
                            </p:childTnLst>
                          </p:cTn>
                        </p:par>
                        <p:par>
                          <p:cTn id="350" fill="hold" nodeType="afterGroup">
                            <p:stCondLst>
                              <p:cond delay="2500"/>
                            </p:stCondLst>
                            <p:childTnLst>
                              <p:par>
                                <p:cTn id="351" presetID="1" presetClass="entr" presetSubtype="0" fill="hold" grpId="0" nodeType="afterEffect">
                                  <p:stCondLst>
                                    <p:cond delay="0"/>
                                  </p:stCondLst>
                                  <p:childTnLst>
                                    <p:set>
                                      <p:cBhvr>
                                        <p:cTn id="352" dur="1" fill="hold">
                                          <p:stCondLst>
                                            <p:cond delay="0"/>
                                          </p:stCondLst>
                                        </p:cTn>
                                        <p:tgtEl>
                                          <p:spTgt spid="9291"/>
                                        </p:tgtEl>
                                        <p:attrNameLst>
                                          <p:attrName>style.visibility</p:attrName>
                                        </p:attrNameLst>
                                      </p:cBhvr>
                                      <p:to>
                                        <p:strVal val="visible"/>
                                      </p:to>
                                    </p:set>
                                  </p:childTnLst>
                                  <p:subTnLst>
                                    <p:audio>
                                      <p:cMediaNode>
                                        <p:cTn display="0" masterRel="sameClick">
                                          <p:stCondLst>
                                            <p:cond evt="begin" delay="0">
                                              <p:tn val="351"/>
                                            </p:cond>
                                          </p:stCondLst>
                                          <p:endCondLst>
                                            <p:cond evt="onStopAudio" delay="0">
                                              <p:tgtEl>
                                                <p:sldTgt/>
                                              </p:tgtEl>
                                            </p:cond>
                                          </p:endCondLst>
                                        </p:cTn>
                                        <p:tgtEl>
                                          <p:sndTgt r:embed="rId3" name="explode.wav"/>
                                        </p:tgtEl>
                                      </p:cMediaNode>
                                    </p:audio>
                                  </p:subTnLst>
                                </p:cTn>
                              </p:par>
                              <p:par>
                                <p:cTn id="353" presetID="3" presetClass="exit" presetSubtype="10" fill="hold" grpId="1" nodeType="withEffect">
                                  <p:stCondLst>
                                    <p:cond delay="0"/>
                                  </p:stCondLst>
                                  <p:childTnLst>
                                    <p:animEffect transition="out" filter="blinds(horizontal)">
                                      <p:cBhvr>
                                        <p:cTn id="354" dur="500"/>
                                        <p:tgtEl>
                                          <p:spTgt spid="9291"/>
                                        </p:tgtEl>
                                      </p:cBhvr>
                                    </p:animEffect>
                                    <p:set>
                                      <p:cBhvr>
                                        <p:cTn id="355" dur="1" fill="hold">
                                          <p:stCondLst>
                                            <p:cond delay="499"/>
                                          </p:stCondLst>
                                        </p:cTn>
                                        <p:tgtEl>
                                          <p:spTgt spid="9291"/>
                                        </p:tgtEl>
                                        <p:attrNameLst>
                                          <p:attrName>style.visibility</p:attrName>
                                        </p:attrNameLst>
                                      </p:cBhvr>
                                      <p:to>
                                        <p:strVal val="hidden"/>
                                      </p:to>
                                    </p:set>
                                  </p:childTnLst>
                                </p:cTn>
                              </p:par>
                            </p:childTnLst>
                          </p:cTn>
                        </p:par>
                        <p:par>
                          <p:cTn id="356" fill="hold" nodeType="afterGroup">
                            <p:stCondLst>
                              <p:cond delay="3000"/>
                            </p:stCondLst>
                            <p:childTnLst>
                              <p:par>
                                <p:cTn id="357" presetID="21" presetClass="entr" presetSubtype="4" fill="hold" grpId="0" nodeType="afterEffect">
                                  <p:stCondLst>
                                    <p:cond delay="0"/>
                                  </p:stCondLst>
                                  <p:childTnLst>
                                    <p:set>
                                      <p:cBhvr>
                                        <p:cTn id="358" dur="1" fill="hold">
                                          <p:stCondLst>
                                            <p:cond delay="0"/>
                                          </p:stCondLst>
                                        </p:cTn>
                                        <p:tgtEl>
                                          <p:spTgt spid="9288"/>
                                        </p:tgtEl>
                                        <p:attrNameLst>
                                          <p:attrName>style.visibility</p:attrName>
                                        </p:attrNameLst>
                                      </p:cBhvr>
                                      <p:to>
                                        <p:strVal val="visible"/>
                                      </p:to>
                                    </p:set>
                                    <p:animEffect transition="in" filter="wheel(4)">
                                      <p:cBhvr>
                                        <p:cTn id="359" dur="2000"/>
                                        <p:tgtEl>
                                          <p:spTgt spid="9288"/>
                                        </p:tgtEl>
                                      </p:cBhvr>
                                    </p:animEffect>
                                  </p:childTnLst>
                                </p:cTn>
                              </p:par>
                            </p:childTnLst>
                          </p:cTn>
                        </p:par>
                      </p:childTnLst>
                    </p:cTn>
                  </p:par>
                  <p:par>
                    <p:cTn id="360" fill="hold" nodeType="clickPar">
                      <p:stCondLst>
                        <p:cond delay="indefinite"/>
                      </p:stCondLst>
                      <p:childTnLst>
                        <p:par>
                          <p:cTn id="361" fill="hold" nodeType="withGroup">
                            <p:stCondLst>
                              <p:cond delay="0"/>
                            </p:stCondLst>
                            <p:childTnLst>
                              <p:par>
                                <p:cTn id="362" presetID="1" presetClass="entr" presetSubtype="0" fill="hold" grpId="0" nodeType="clickEffect">
                                  <p:stCondLst>
                                    <p:cond delay="0"/>
                                  </p:stCondLst>
                                  <p:childTnLst>
                                    <p:set>
                                      <p:cBhvr>
                                        <p:cTn id="363" dur="1" fill="hold">
                                          <p:stCondLst>
                                            <p:cond delay="0"/>
                                          </p:stCondLst>
                                        </p:cTn>
                                        <p:tgtEl>
                                          <p:spTgt spid="9292"/>
                                        </p:tgtEl>
                                        <p:attrNameLst>
                                          <p:attrName>style.visibility</p:attrName>
                                        </p:attrNameLst>
                                      </p:cBhvr>
                                      <p:to>
                                        <p:strVal val="visible"/>
                                      </p:to>
                                    </p:set>
                                  </p:childTnLst>
                                  <p:subTnLst>
                                    <p:audio>
                                      <p:cMediaNode>
                                        <p:cTn display="0" masterRel="sameClick">
                                          <p:stCondLst>
                                            <p:cond evt="begin" delay="0">
                                              <p:tn val="362"/>
                                            </p:cond>
                                          </p:stCondLst>
                                          <p:endCondLst>
                                            <p:cond evt="onStopAudio" delay="0">
                                              <p:tgtEl>
                                                <p:sldTgt/>
                                              </p:tgtEl>
                                            </p:cond>
                                          </p:endCondLst>
                                        </p:cTn>
                                        <p:tgtEl>
                                          <p:sndTgt r:embed="rId3" name="explode.wav"/>
                                        </p:tgtEl>
                                      </p:cMediaNode>
                                    </p:audio>
                                  </p:subTnLst>
                                </p:cTn>
                              </p:par>
                              <p:par>
                                <p:cTn id="364" presetID="3" presetClass="exit" presetSubtype="10" fill="hold" grpId="1" nodeType="withEffect">
                                  <p:stCondLst>
                                    <p:cond delay="0"/>
                                  </p:stCondLst>
                                  <p:childTnLst>
                                    <p:animEffect transition="out" filter="blinds(horizontal)">
                                      <p:cBhvr>
                                        <p:cTn id="365" dur="500"/>
                                        <p:tgtEl>
                                          <p:spTgt spid="9292"/>
                                        </p:tgtEl>
                                      </p:cBhvr>
                                    </p:animEffect>
                                    <p:set>
                                      <p:cBhvr>
                                        <p:cTn id="366" dur="1" fill="hold">
                                          <p:stCondLst>
                                            <p:cond delay="499"/>
                                          </p:stCondLst>
                                        </p:cTn>
                                        <p:tgtEl>
                                          <p:spTgt spid="9292"/>
                                        </p:tgtEl>
                                        <p:attrNameLst>
                                          <p:attrName>style.visibility</p:attrName>
                                        </p:attrNameLst>
                                      </p:cBhvr>
                                      <p:to>
                                        <p:strVal val="hidden"/>
                                      </p:to>
                                    </p:set>
                                  </p:childTnLst>
                                </p:cTn>
                              </p:par>
                            </p:childTnLst>
                          </p:cTn>
                        </p:par>
                        <p:par>
                          <p:cTn id="367" fill="hold" nodeType="afterGroup">
                            <p:stCondLst>
                              <p:cond delay="500"/>
                            </p:stCondLst>
                            <p:childTnLst>
                              <p:par>
                                <p:cTn id="368" presetID="21" presetClass="entr" presetSubtype="4" fill="hold" grpId="0" nodeType="afterEffect">
                                  <p:stCondLst>
                                    <p:cond delay="0"/>
                                  </p:stCondLst>
                                  <p:childTnLst>
                                    <p:set>
                                      <p:cBhvr>
                                        <p:cTn id="369" dur="1" fill="hold">
                                          <p:stCondLst>
                                            <p:cond delay="0"/>
                                          </p:stCondLst>
                                        </p:cTn>
                                        <p:tgtEl>
                                          <p:spTgt spid="9293"/>
                                        </p:tgtEl>
                                        <p:attrNameLst>
                                          <p:attrName>style.visibility</p:attrName>
                                        </p:attrNameLst>
                                      </p:cBhvr>
                                      <p:to>
                                        <p:strVal val="visible"/>
                                      </p:to>
                                    </p:set>
                                    <p:animEffect transition="in" filter="wheel(4)">
                                      <p:cBhvr>
                                        <p:cTn id="370" dur="2000"/>
                                        <p:tgtEl>
                                          <p:spTgt spid="9293"/>
                                        </p:tgtEl>
                                      </p:cBhvr>
                                    </p:animEffect>
                                  </p:childTnLst>
                                </p:cTn>
                              </p:par>
                            </p:childTnLst>
                          </p:cTn>
                        </p:par>
                        <p:par>
                          <p:cTn id="371" fill="hold" nodeType="afterGroup">
                            <p:stCondLst>
                              <p:cond delay="2500"/>
                            </p:stCondLst>
                            <p:childTnLst>
                              <p:par>
                                <p:cTn id="372" presetID="1" presetClass="entr" presetSubtype="0" fill="hold" grpId="0" nodeType="afterEffect">
                                  <p:stCondLst>
                                    <p:cond delay="0"/>
                                  </p:stCondLst>
                                  <p:childTnLst>
                                    <p:set>
                                      <p:cBhvr>
                                        <p:cTn id="373" dur="1" fill="hold">
                                          <p:stCondLst>
                                            <p:cond delay="0"/>
                                          </p:stCondLst>
                                        </p:cTn>
                                        <p:tgtEl>
                                          <p:spTgt spid="9294"/>
                                        </p:tgtEl>
                                        <p:attrNameLst>
                                          <p:attrName>style.visibility</p:attrName>
                                        </p:attrNameLst>
                                      </p:cBhvr>
                                      <p:to>
                                        <p:strVal val="visible"/>
                                      </p:to>
                                    </p:set>
                                  </p:childTnLst>
                                  <p:subTnLst>
                                    <p:audio>
                                      <p:cMediaNode>
                                        <p:cTn display="0" masterRel="sameClick">
                                          <p:stCondLst>
                                            <p:cond evt="begin" delay="0">
                                              <p:tn val="372"/>
                                            </p:cond>
                                          </p:stCondLst>
                                          <p:endCondLst>
                                            <p:cond evt="onStopAudio" delay="0">
                                              <p:tgtEl>
                                                <p:sldTgt/>
                                              </p:tgtEl>
                                            </p:cond>
                                          </p:endCondLst>
                                        </p:cTn>
                                        <p:tgtEl>
                                          <p:sndTgt r:embed="rId3" name="explode.wav"/>
                                        </p:tgtEl>
                                      </p:cMediaNode>
                                    </p:audio>
                                  </p:subTnLst>
                                </p:cTn>
                              </p:par>
                              <p:par>
                                <p:cTn id="374" presetID="3" presetClass="exit" presetSubtype="10" fill="hold" grpId="1" nodeType="withEffect">
                                  <p:stCondLst>
                                    <p:cond delay="0"/>
                                  </p:stCondLst>
                                  <p:childTnLst>
                                    <p:animEffect transition="out" filter="blinds(horizontal)">
                                      <p:cBhvr>
                                        <p:cTn id="375" dur="500"/>
                                        <p:tgtEl>
                                          <p:spTgt spid="9294"/>
                                        </p:tgtEl>
                                      </p:cBhvr>
                                    </p:animEffect>
                                    <p:set>
                                      <p:cBhvr>
                                        <p:cTn id="376" dur="1" fill="hold">
                                          <p:stCondLst>
                                            <p:cond delay="499"/>
                                          </p:stCondLst>
                                        </p:cTn>
                                        <p:tgtEl>
                                          <p:spTgt spid="9294"/>
                                        </p:tgtEl>
                                        <p:attrNameLst>
                                          <p:attrName>style.visibility</p:attrName>
                                        </p:attrNameLst>
                                      </p:cBhvr>
                                      <p:to>
                                        <p:strVal val="hidden"/>
                                      </p:to>
                                    </p:set>
                                  </p:childTnLst>
                                </p:cTn>
                              </p:par>
                            </p:childTnLst>
                          </p:cTn>
                        </p:par>
                        <p:par>
                          <p:cTn id="377" fill="hold" nodeType="afterGroup">
                            <p:stCondLst>
                              <p:cond delay="3000"/>
                            </p:stCondLst>
                            <p:childTnLst>
                              <p:par>
                                <p:cTn id="378" presetID="21" presetClass="entr" presetSubtype="4" fill="hold" grpId="0" nodeType="afterEffect">
                                  <p:stCondLst>
                                    <p:cond delay="0"/>
                                  </p:stCondLst>
                                  <p:childTnLst>
                                    <p:set>
                                      <p:cBhvr>
                                        <p:cTn id="379" dur="1" fill="hold">
                                          <p:stCondLst>
                                            <p:cond delay="0"/>
                                          </p:stCondLst>
                                        </p:cTn>
                                        <p:tgtEl>
                                          <p:spTgt spid="9295"/>
                                        </p:tgtEl>
                                        <p:attrNameLst>
                                          <p:attrName>style.visibility</p:attrName>
                                        </p:attrNameLst>
                                      </p:cBhvr>
                                      <p:to>
                                        <p:strVal val="visible"/>
                                      </p:to>
                                    </p:set>
                                    <p:animEffect transition="in" filter="wheel(4)">
                                      <p:cBhvr>
                                        <p:cTn id="380" dur="2000"/>
                                        <p:tgtEl>
                                          <p:spTgt spid="9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1" grpId="0" animBg="1"/>
      <p:bldP spid="9252" grpId="0" animBg="1"/>
      <p:bldP spid="9253" grpId="0" animBg="1"/>
      <p:bldP spid="9254" grpId="0" animBg="1"/>
      <p:bldP spid="9255" grpId="0" animBg="1"/>
      <p:bldP spid="9256" grpId="0" animBg="1"/>
      <p:bldP spid="9257" grpId="0" animBg="1"/>
      <p:bldP spid="9267" grpId="0" animBg="1"/>
      <p:bldP spid="9268" grpId="0" animBg="1"/>
      <p:bldP spid="9269" grpId="0" animBg="1"/>
      <p:bldP spid="9270" grpId="0" animBg="1"/>
      <p:bldP spid="9272" grpId="0" animBg="1"/>
      <p:bldP spid="9274" grpId="0" animBg="1"/>
      <p:bldP spid="9275" grpId="0" animBg="1"/>
      <p:bldP spid="9276" grpId="0" animBg="1"/>
      <p:bldP spid="9277" grpId="0" animBg="1"/>
      <p:bldP spid="9220" grpId="0" animBg="1"/>
      <p:bldP spid="9220" grpId="1" animBg="1"/>
      <p:bldP spid="9221" grpId="0" animBg="1"/>
      <p:bldP spid="9221" grpId="1" animBg="1"/>
      <p:bldP spid="9222" grpId="0" animBg="1"/>
      <p:bldP spid="9222" grpId="1" animBg="1"/>
      <p:bldP spid="9223" grpId="0" animBg="1"/>
      <p:bldP spid="9223" grpId="1" animBg="1"/>
      <p:bldP spid="9224" grpId="0" animBg="1"/>
      <p:bldP spid="9224" grpId="1" animBg="1"/>
      <p:bldP spid="9225" grpId="0" animBg="1"/>
      <p:bldP spid="9225" grpId="1" animBg="1"/>
      <p:bldP spid="9226" grpId="0" animBg="1"/>
      <p:bldP spid="9226" grpId="1" animBg="1"/>
      <p:bldP spid="9227" grpId="0" animBg="1"/>
      <p:bldP spid="9227" grpId="1" animBg="1"/>
      <p:bldP spid="9228" grpId="0" animBg="1"/>
      <p:bldP spid="9228" grpId="1" animBg="1"/>
      <p:bldP spid="9229" grpId="0" animBg="1"/>
      <p:bldP spid="9229" grpId="1" animBg="1"/>
      <p:bldP spid="9230" grpId="0" animBg="1"/>
      <p:bldP spid="9230" grpId="1" animBg="1"/>
      <p:bldP spid="9231" grpId="0" animBg="1"/>
      <p:bldP spid="9231" grpId="1" animBg="1"/>
      <p:bldP spid="9232" grpId="0" animBg="1"/>
      <p:bldP spid="9232" grpId="1" animBg="1"/>
      <p:bldP spid="9233" grpId="0" animBg="1"/>
      <p:bldP spid="9233" grpId="1" animBg="1"/>
      <p:bldP spid="9234" grpId="0" animBg="1"/>
      <p:bldP spid="9234" grpId="1" animBg="1"/>
      <p:bldP spid="9235" grpId="0" animBg="1"/>
      <p:bldP spid="9235" grpId="1" animBg="1"/>
      <p:bldP spid="9236" grpId="0" animBg="1"/>
      <p:bldP spid="9236" grpId="1" animBg="1"/>
      <p:bldP spid="9247" grpId="0" animBg="1"/>
      <p:bldP spid="9248" grpId="0" animBg="1"/>
      <p:bldP spid="9249" grpId="0" animBg="1"/>
      <p:bldP spid="9250" grpId="0" animBg="1"/>
      <p:bldP spid="9258" grpId="0" animBg="1"/>
      <p:bldP spid="9259" grpId="0" animBg="1"/>
      <p:bldP spid="9260" grpId="0" animBg="1"/>
      <p:bldP spid="9261" grpId="0" animBg="1"/>
      <p:bldP spid="9262" grpId="0" animBg="1"/>
      <p:bldP spid="9263" grpId="0" animBg="1"/>
      <p:bldP spid="9264" grpId="0" animBg="1"/>
      <p:bldP spid="9265" grpId="0" animBg="1"/>
      <p:bldP spid="9266" grpId="0" animBg="1"/>
      <p:bldP spid="9271" grpId="0" animBg="1"/>
      <p:bldP spid="9278" grpId="0" animBg="1"/>
      <p:bldP spid="9282" grpId="0" animBg="1"/>
      <p:bldP spid="9283" grpId="0" animBg="1"/>
      <p:bldP spid="9284" grpId="0" animBg="1"/>
      <p:bldP spid="9285" grpId="0" animBg="1"/>
      <p:bldP spid="9286" grpId="0" animBg="1"/>
      <p:bldP spid="9287" grpId="0" animBg="1"/>
      <p:bldP spid="9288" grpId="0" animBg="1"/>
      <p:bldP spid="9290" grpId="0" animBg="1"/>
      <p:bldP spid="9290" grpId="1" animBg="1"/>
      <p:bldP spid="9291" grpId="0" animBg="1"/>
      <p:bldP spid="9291" grpId="1" animBg="1"/>
      <p:bldP spid="9292" grpId="0" animBg="1"/>
      <p:bldP spid="9292" grpId="1" animBg="1"/>
      <p:bldP spid="9293" grpId="0" animBg="1"/>
      <p:bldP spid="9294" grpId="0" animBg="1"/>
      <p:bldP spid="9294" grpId="1" animBg="1"/>
      <p:bldP spid="929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6459</TotalTime>
  <Words>3406</Words>
  <Application>Microsoft Office PowerPoint</Application>
  <PresentationFormat>On-screen Show (4:3)</PresentationFormat>
  <Paragraphs>177</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vector>
  </TitlesOfParts>
  <Company>Fort Leavenworth, 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gary.linhart</dc:creator>
  <cp:lastModifiedBy>Serravo, Michael P CIV USA TRADOC</cp:lastModifiedBy>
  <cp:revision>103</cp:revision>
  <dcterms:created xsi:type="dcterms:W3CDTF">2007-05-16T22:53:53Z</dcterms:created>
  <dcterms:modified xsi:type="dcterms:W3CDTF">2017-04-13T19:22:29Z</dcterms:modified>
</cp:coreProperties>
</file>