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1" r:id="rId2"/>
    <p:sldId id="260" r:id="rId3"/>
    <p:sldId id="257" r:id="rId4"/>
    <p:sldId id="256" r:id="rId5"/>
    <p:sldId id="258" r:id="rId6"/>
    <p:sldId id="259"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643" autoAdjust="0"/>
  </p:normalViewPr>
  <p:slideViewPr>
    <p:cSldViewPr snapToGrid="0">
      <p:cViewPr>
        <p:scale>
          <a:sx n="66" d="100"/>
          <a:sy n="66" d="100"/>
        </p:scale>
        <p:origin x="2904" y="3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5" d="100"/>
          <a:sy n="85" d="100"/>
        </p:scale>
        <p:origin x="38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410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636ACDD-1D35-406F-8F98-9220FA91A983}" type="slidenum">
              <a:rPr lang="en-US" altLang="en-US"/>
              <a:pPr/>
              <a:t>‹#›</a:t>
            </a:fld>
            <a:endParaRPr lang="en-US" altLang="en-US"/>
          </a:p>
        </p:txBody>
      </p:sp>
    </p:spTree>
    <p:extLst>
      <p:ext uri="{BB962C8B-B14F-4D97-AF65-F5344CB8AC3E}">
        <p14:creationId xmlns:p14="http://schemas.microsoft.com/office/powerpoint/2010/main" val="26011712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F0B0B1-338F-4B83-87F6-BAE303C0246D}" type="slidenum">
              <a:rPr lang="en-US" altLang="en-US"/>
              <a:pPr/>
              <a:t>1</a:t>
            </a:fld>
            <a:endParaRPr lang="en-US" altLang="en-US"/>
          </a:p>
        </p:txBody>
      </p:sp>
      <p:sp>
        <p:nvSpPr>
          <p:cNvPr id="14338" name="Rectangle 2"/>
          <p:cNvSpPr>
            <a:spLocks noRot="1" noChangeArrowheads="1" noTextEdit="1"/>
          </p:cNvSpPr>
          <p:nvPr>
            <p:ph type="sldImg"/>
          </p:nvPr>
        </p:nvSpPr>
        <p:spPr>
          <a:ln/>
        </p:spPr>
      </p:sp>
      <p:sp>
        <p:nvSpPr>
          <p:cNvPr id="14340" name="Rectangle 4"/>
          <p:cNvSpPr>
            <a:spLocks noGrp="1" noChangeArrowheads="1"/>
          </p:cNvSpPr>
          <p:nvPr>
            <p:ph type="body" idx="1"/>
          </p:nvPr>
        </p:nvSpPr>
        <p:spPr>
          <a:noFill/>
          <a:ln/>
        </p:spPr>
        <p:txBody>
          <a:bodyPr/>
          <a:lstStyle/>
          <a:p>
            <a:r>
              <a:rPr lang="en-US" altLang="en-US"/>
              <a:t>Instructor Note:</a:t>
            </a:r>
          </a:p>
          <a:p>
            <a:r>
              <a:rPr lang="en-US" altLang="en-US"/>
              <a:t>These slides contain animated objects. This presentation is intended to be viewed in “Slide Show”.  Each click of the mouse will move an object, make an object appear/disappear or show an arrow.  Each bulleted line in the Notes Pages correspond the sequential order of each “action” and describes that action.  </a:t>
            </a:r>
          </a:p>
          <a:p>
            <a:r>
              <a:rPr lang="en-US" altLang="en-US"/>
              <a:t>The accompanying </a:t>
            </a:r>
            <a:r>
              <a:rPr lang="en-US" altLang="en-US" i="1"/>
              <a:t>Word</a:t>
            </a:r>
            <a:r>
              <a:rPr lang="en-US" altLang="en-US"/>
              <a:t> analysis document has analysis for each slide.  </a:t>
            </a:r>
          </a:p>
        </p:txBody>
      </p:sp>
    </p:spTree>
    <p:extLst>
      <p:ext uri="{BB962C8B-B14F-4D97-AF65-F5344CB8AC3E}">
        <p14:creationId xmlns:p14="http://schemas.microsoft.com/office/powerpoint/2010/main" val="267799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BB7BCB-2099-4A70-A5F3-4D849E93FBCC}" type="slidenum">
              <a:rPr lang="en-US" altLang="en-US"/>
              <a:pPr/>
              <a:t>2</a:t>
            </a:fld>
            <a:endParaRPr lang="en-US" altLang="en-US"/>
          </a:p>
        </p:txBody>
      </p:sp>
      <p:sp>
        <p:nvSpPr>
          <p:cNvPr id="12290" name="Rectangle 2"/>
          <p:cNvSpPr>
            <a:spLocks noRot="1" noChangeArrowheads="1" noTextEdit="1"/>
          </p:cNvSpPr>
          <p:nvPr>
            <p:ph type="sldImg"/>
          </p:nvPr>
        </p:nvSpPr>
        <p:spPr>
          <a:ln/>
        </p:spPr>
      </p:sp>
      <p:sp>
        <p:nvSpPr>
          <p:cNvPr id="12291" name="Rectangle 3"/>
          <p:cNvSpPr>
            <a:spLocks noGrp="1" noChangeArrowheads="1"/>
          </p:cNvSpPr>
          <p:nvPr>
            <p:ph type="body" idx="1"/>
          </p:nvPr>
        </p:nvSpPr>
        <p:spPr/>
        <p:txBody>
          <a:bodyPr/>
          <a:lstStyle/>
          <a:p>
            <a:pPr>
              <a:buFontTx/>
              <a:buChar char="-"/>
            </a:pPr>
            <a:r>
              <a:rPr lang="en-US" altLang="en-US" sz="1800"/>
              <a:t>COA 1:  invade the colonies in the south.</a:t>
            </a:r>
            <a:r>
              <a:rPr lang="en-US" altLang="en-US" sz="1800" b="1"/>
              <a:t> </a:t>
            </a:r>
            <a:r>
              <a:rPr lang="en-US" altLang="en-US" sz="1800"/>
              <a:t> </a:t>
            </a:r>
          </a:p>
          <a:p>
            <a:pPr>
              <a:buFontTx/>
              <a:buChar char="-"/>
            </a:pPr>
            <a:r>
              <a:rPr lang="en-US" altLang="en-US" sz="1800"/>
              <a:t>COA 2:  invade the Mid-Atlantic Colonies through either the Delaware or Chesapeake Bays</a:t>
            </a:r>
          </a:p>
          <a:p>
            <a:pPr>
              <a:buFontTx/>
              <a:buChar char="-"/>
            </a:pPr>
            <a:r>
              <a:rPr lang="en-US" altLang="en-US" sz="1800"/>
              <a:t>COA 3:  invade New York. </a:t>
            </a:r>
          </a:p>
        </p:txBody>
      </p:sp>
    </p:spTree>
    <p:extLst>
      <p:ext uri="{BB962C8B-B14F-4D97-AF65-F5344CB8AC3E}">
        <p14:creationId xmlns:p14="http://schemas.microsoft.com/office/powerpoint/2010/main" val="149758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3DBBBA-D714-4AE6-BD71-CFA6AA31B30E}" type="slidenum">
              <a:rPr lang="en-US" altLang="en-US"/>
              <a:pPr/>
              <a:t>3</a:t>
            </a:fld>
            <a:endParaRPr lang="en-US" altLang="en-US"/>
          </a:p>
        </p:txBody>
      </p:sp>
      <p:sp>
        <p:nvSpPr>
          <p:cNvPr id="5122" name="Rectangle 2"/>
          <p:cNvSpPr>
            <a:spLocks noRot="1" noChangeArrowheads="1" noTextEdit="1"/>
          </p:cNvSpPr>
          <p:nvPr>
            <p:ph type="sldImg"/>
          </p:nvPr>
        </p:nvSpPr>
        <p:spPr>
          <a:ln/>
        </p:spPr>
      </p:sp>
      <p:sp>
        <p:nvSpPr>
          <p:cNvPr id="5123" name="Rectangle 3"/>
          <p:cNvSpPr>
            <a:spLocks noGrp="1" noChangeArrowheads="1"/>
          </p:cNvSpPr>
          <p:nvPr>
            <p:ph type="body" idx="1"/>
          </p:nvPr>
        </p:nvSpPr>
        <p:spPr/>
        <p:txBody>
          <a:bodyPr/>
          <a:lstStyle/>
          <a:p>
            <a:pPr>
              <a:buFontTx/>
              <a:buChar char="•"/>
            </a:pPr>
            <a:r>
              <a:rPr lang="en-US" altLang="en-US" sz="1600"/>
              <a:t>Late June – July:  General Howe assembles 32,000 troops on Staten Island</a:t>
            </a:r>
          </a:p>
          <a:p>
            <a:pPr>
              <a:buFontTx/>
              <a:buChar char="•"/>
            </a:pPr>
            <a:r>
              <a:rPr lang="en-US" altLang="en-US" sz="1600"/>
              <a:t>American Distribution:</a:t>
            </a:r>
          </a:p>
          <a:p>
            <a:pPr lvl="1">
              <a:buFontTx/>
              <a:buChar char="•"/>
            </a:pPr>
            <a:r>
              <a:rPr lang="en-US" altLang="en-US" sz="1600"/>
              <a:t>3 Divisions in Southern Manhattan</a:t>
            </a:r>
          </a:p>
          <a:p>
            <a:pPr lvl="1">
              <a:buFontTx/>
              <a:buChar char="•"/>
            </a:pPr>
            <a:r>
              <a:rPr lang="en-US" altLang="en-US" sz="1600"/>
              <a:t>1 Division at Northern Tip of Manhattan (Fort  Washington)</a:t>
            </a:r>
          </a:p>
          <a:p>
            <a:pPr lvl="1">
              <a:buFontTx/>
              <a:buChar char="•"/>
            </a:pPr>
            <a:r>
              <a:rPr lang="en-US" altLang="en-US" sz="1600"/>
              <a:t>(Arrows)  Washington recognizes that Brooklyn Heights dominate his main forces on Manhattan therefore:</a:t>
            </a:r>
          </a:p>
          <a:p>
            <a:pPr lvl="1">
              <a:buFontTx/>
              <a:buChar char="•"/>
            </a:pPr>
            <a:r>
              <a:rPr lang="en-US" altLang="en-US" sz="1600"/>
              <a:t>1 Division (under Putnam) placed on Long Island to deny the British access to these Heights</a:t>
            </a:r>
          </a:p>
        </p:txBody>
      </p:sp>
    </p:spTree>
    <p:extLst>
      <p:ext uri="{BB962C8B-B14F-4D97-AF65-F5344CB8AC3E}">
        <p14:creationId xmlns:p14="http://schemas.microsoft.com/office/powerpoint/2010/main" val="819947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621B76-DAAE-4698-A217-9C85B5CE8B5A}" type="slidenum">
              <a:rPr lang="en-US" altLang="en-US"/>
              <a:pPr/>
              <a:t>4</a:t>
            </a:fld>
            <a:endParaRPr lang="en-US" altLang="en-US"/>
          </a:p>
        </p:txBody>
      </p:sp>
      <p:sp>
        <p:nvSpPr>
          <p:cNvPr id="10242" name="Rectangle 2"/>
          <p:cNvSpPr>
            <a:spLocks noRot="1" noChangeArrowheads="1" noTextEdit="1"/>
          </p:cNvSpPr>
          <p:nvPr>
            <p:ph type="sldImg"/>
          </p:nvPr>
        </p:nvSpPr>
        <p:spPr>
          <a:ln/>
        </p:spPr>
      </p:sp>
      <p:sp>
        <p:nvSpPr>
          <p:cNvPr id="10243" name="Rectangle 3"/>
          <p:cNvSpPr>
            <a:spLocks noGrp="1" noChangeArrowheads="1"/>
          </p:cNvSpPr>
          <p:nvPr>
            <p:ph type="body" idx="1"/>
          </p:nvPr>
        </p:nvSpPr>
        <p:spPr>
          <a:xfrm>
            <a:off x="685800" y="4343400"/>
            <a:ext cx="5486400" cy="4800600"/>
          </a:xfrm>
        </p:spPr>
        <p:txBody>
          <a:bodyPr/>
          <a:lstStyle/>
          <a:p>
            <a:pPr>
              <a:buFontTx/>
              <a:buChar char="•"/>
            </a:pPr>
            <a:r>
              <a:rPr lang="en-US" altLang="en-US" sz="1000"/>
              <a:t>Putnam’s Disposition of Forces.  Takes advantage of protective terrain formed by Heights of Guian and fortifies the gaps with his troops:</a:t>
            </a:r>
          </a:p>
          <a:p>
            <a:pPr lvl="1">
              <a:buFontTx/>
              <a:buChar char="•"/>
            </a:pPr>
            <a:r>
              <a:rPr lang="en-US" altLang="en-US" sz="1000"/>
              <a:t>To the West, at Gowanus Road – Lord Sterling with 1,600 troops</a:t>
            </a:r>
          </a:p>
          <a:p>
            <a:pPr lvl="1">
              <a:buFontTx/>
              <a:buChar char="•"/>
            </a:pPr>
            <a:r>
              <a:rPr lang="en-US" altLang="en-US" sz="1000"/>
              <a:t>In the center at Flatbush and Bedford Passes – Sullivan with 1,500 troops</a:t>
            </a:r>
          </a:p>
          <a:p>
            <a:pPr lvl="1">
              <a:buFontTx/>
              <a:buChar char="•"/>
            </a:pPr>
            <a:r>
              <a:rPr lang="en-US" altLang="en-US" sz="1000"/>
              <a:t>Putnam leaves the Jamaica Pass to the West unguarded.</a:t>
            </a:r>
          </a:p>
          <a:p>
            <a:pPr>
              <a:buFontTx/>
              <a:buChar char="•"/>
            </a:pPr>
            <a:r>
              <a:rPr lang="en-US" altLang="en-US" sz="1000"/>
              <a:t>22 August – Howe lands 15,000 troops near Gravesend Bay</a:t>
            </a:r>
          </a:p>
          <a:p>
            <a:pPr>
              <a:buFontTx/>
              <a:buChar char="•"/>
            </a:pPr>
            <a:r>
              <a:rPr lang="en-US" altLang="en-US" sz="1000"/>
              <a:t>British conduct a demonstration at Flatbush Gap</a:t>
            </a:r>
          </a:p>
          <a:p>
            <a:pPr>
              <a:buFontTx/>
              <a:buChar char="•"/>
            </a:pPr>
            <a:r>
              <a:rPr lang="en-US" altLang="en-US" sz="1000"/>
              <a:t>26 August – MG Grant attacks Lord Sterling along the Gowanus Pass with 5,000 troops – he does not press his attack – his intent is to keep the American Right flank fixed.</a:t>
            </a:r>
          </a:p>
          <a:p>
            <a:pPr>
              <a:buFontTx/>
              <a:buChar char="•"/>
            </a:pPr>
            <a:r>
              <a:rPr lang="en-US" altLang="en-US" sz="1000"/>
              <a:t>Howe maneuvers the British Main Body(10,000) around the American left flank, through the unguarded Jamaica Gap.  Sullivan is forced to withdraw from his fortifications and try to stop the British envelopment.</a:t>
            </a:r>
          </a:p>
          <a:p>
            <a:pPr>
              <a:buFontTx/>
              <a:buChar char="•"/>
            </a:pPr>
            <a:r>
              <a:rPr lang="en-US" altLang="en-US" sz="1000"/>
              <a:t>Greatly outnumbered, Sullivan’s forces break and withdraw back to fortifications at Brooklyn Heights.  </a:t>
            </a:r>
          </a:p>
          <a:p>
            <a:pPr>
              <a:buFontTx/>
              <a:buChar char="•"/>
            </a:pPr>
            <a:r>
              <a:rPr lang="en-US" altLang="en-US" sz="1000"/>
              <a:t>Howe completes the trap with Sterling’s forces who capitulate.</a:t>
            </a:r>
          </a:p>
          <a:p>
            <a:pPr>
              <a:buFontTx/>
              <a:buChar char="•"/>
            </a:pPr>
            <a:r>
              <a:rPr lang="en-US" altLang="en-US" sz="1000"/>
              <a:t>Washington personally takes over the Americans at Brooklyn Heights and reinforces the Americans to 9,500 (still ½ of the British Forces).  </a:t>
            </a:r>
          </a:p>
          <a:p>
            <a:pPr>
              <a:buFontTx/>
              <a:buChar char="•"/>
            </a:pPr>
            <a:r>
              <a:rPr lang="en-US" altLang="en-US" sz="1000"/>
              <a:t>Howe constructs siege lines (</a:t>
            </a:r>
            <a:r>
              <a:rPr lang="en-US" altLang="en-US" sz="1000">
                <a:solidFill>
                  <a:srgbClr val="FF0000"/>
                </a:solidFill>
              </a:rPr>
              <a:t>normal for this period to attack enemy fortifications this way</a:t>
            </a:r>
            <a:r>
              <a:rPr lang="en-US" altLang="en-US" sz="1000"/>
              <a:t>)</a:t>
            </a:r>
          </a:p>
          <a:p>
            <a:pPr>
              <a:buFontTx/>
              <a:buChar char="•"/>
            </a:pPr>
            <a:r>
              <a:rPr lang="en-US" altLang="en-US" sz="1000"/>
              <a:t>August 29 – Washington identifies the futility of his position and evacuates the night of 29 August.  For the Long Island Campaign:</a:t>
            </a:r>
          </a:p>
          <a:p>
            <a:pPr lvl="1">
              <a:buFontTx/>
              <a:buChar char="•"/>
            </a:pPr>
            <a:r>
              <a:rPr lang="en-US" altLang="en-US" sz="1000"/>
              <a:t>American Losses: 1,012</a:t>
            </a:r>
          </a:p>
          <a:p>
            <a:pPr lvl="1">
              <a:buFontTx/>
              <a:buChar char="•"/>
            </a:pPr>
            <a:r>
              <a:rPr lang="en-US" altLang="en-US" sz="1000"/>
              <a:t>British Losses: 392</a:t>
            </a:r>
          </a:p>
          <a:p>
            <a:pPr>
              <a:buFontTx/>
              <a:buChar char="•"/>
            </a:pPr>
            <a:r>
              <a:rPr lang="en-US" altLang="en-US" sz="1000"/>
              <a:t>Howe offers Washington a peace proposal from London.  Washington refuses. </a:t>
            </a:r>
          </a:p>
          <a:p>
            <a:pPr lvl="1">
              <a:buFontTx/>
              <a:buChar char="•"/>
            </a:pPr>
            <a:endParaRPr lang="en-US" altLang="en-US" sz="1000"/>
          </a:p>
          <a:p>
            <a:endParaRPr lang="en-US" altLang="en-US" sz="1000"/>
          </a:p>
        </p:txBody>
      </p:sp>
    </p:spTree>
    <p:extLst>
      <p:ext uri="{BB962C8B-B14F-4D97-AF65-F5344CB8AC3E}">
        <p14:creationId xmlns:p14="http://schemas.microsoft.com/office/powerpoint/2010/main" val="1692236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57C5D8-33A3-497C-A3EE-6F838AD5988B}" type="slidenum">
              <a:rPr lang="en-US" altLang="en-US"/>
              <a:pPr/>
              <a:t>5</a:t>
            </a:fld>
            <a:endParaRPr lang="en-US" altLang="en-US"/>
          </a:p>
        </p:txBody>
      </p:sp>
      <p:sp>
        <p:nvSpPr>
          <p:cNvPr id="7170" name="Rectangle 2"/>
          <p:cNvSpPr>
            <a:spLocks noRot="1" noChangeArrowheads="1" noTextEdit="1"/>
          </p:cNvSpPr>
          <p:nvPr>
            <p:ph type="sldImg"/>
          </p:nvPr>
        </p:nvSpPr>
        <p:spPr>
          <a:ln/>
        </p:spPr>
      </p:sp>
      <p:sp>
        <p:nvSpPr>
          <p:cNvPr id="7171" name="Rectangle 3"/>
          <p:cNvSpPr>
            <a:spLocks noGrp="1" noChangeArrowheads="1"/>
          </p:cNvSpPr>
          <p:nvPr>
            <p:ph type="body" idx="1"/>
          </p:nvPr>
        </p:nvSpPr>
        <p:spPr>
          <a:xfrm>
            <a:off x="685800" y="4343400"/>
            <a:ext cx="5486400" cy="4676775"/>
          </a:xfrm>
        </p:spPr>
        <p:txBody>
          <a:bodyPr/>
          <a:lstStyle/>
          <a:p>
            <a:pPr>
              <a:buFontTx/>
              <a:buChar char="•"/>
            </a:pPr>
            <a:r>
              <a:rPr lang="en-US" altLang="en-US" sz="1000"/>
              <a:t>15 September – Howe Lands troops at Kips Bay to cut off Putnam’s Southern troops</a:t>
            </a:r>
          </a:p>
          <a:p>
            <a:pPr>
              <a:buFontTx/>
              <a:buChar char="•"/>
            </a:pPr>
            <a:r>
              <a:rPr lang="en-US" altLang="en-US" sz="1000"/>
              <a:t>Putnam abandons NYC and occupies Harlem Heights</a:t>
            </a:r>
          </a:p>
          <a:p>
            <a:pPr>
              <a:buFontTx/>
              <a:buChar char="•"/>
            </a:pPr>
            <a:r>
              <a:rPr lang="en-US" altLang="en-US" sz="1000"/>
              <a:t>16 September – Pursuing British troops repulsed at Harlem Heights</a:t>
            </a:r>
          </a:p>
          <a:p>
            <a:pPr>
              <a:buFontTx/>
              <a:buChar char="•"/>
            </a:pPr>
            <a:r>
              <a:rPr lang="en-US" altLang="en-US" sz="1000"/>
              <a:t>18 October – Howe attempts to outmaneuver Washington and lands troops at Pell’s Point </a:t>
            </a:r>
          </a:p>
          <a:p>
            <a:pPr>
              <a:buFontTx/>
              <a:buChar char="•"/>
            </a:pPr>
            <a:r>
              <a:rPr lang="en-US" altLang="en-US" sz="1000"/>
              <a:t>Washington had already decided to abandon Manhattan and fell back to White Plains.  He left 2,800 (Col McGraw) at Fort Washington and 3,000 (General Greene) at Fort Lee on the West side of the Hudson.  The intent was to attempt to disrupt British attempts to use the Hudson.</a:t>
            </a:r>
          </a:p>
          <a:p>
            <a:pPr>
              <a:buFontTx/>
              <a:buChar char="•"/>
            </a:pPr>
            <a:r>
              <a:rPr lang="en-US" altLang="en-US" sz="1000"/>
              <a:t>28 October – Howe defeats Washington at White Plains</a:t>
            </a:r>
          </a:p>
          <a:p>
            <a:pPr>
              <a:buFontTx/>
              <a:buChar char="•"/>
            </a:pPr>
            <a:r>
              <a:rPr lang="en-US" altLang="en-US" sz="1000"/>
              <a:t>Washington force to withdraw – Positions 6,000 troops (General Lee) at Castle Hill to prevent further British movement north.  Washington takes the remainder of the Army to Peekskill. </a:t>
            </a:r>
          </a:p>
          <a:p>
            <a:pPr>
              <a:buFontTx/>
              <a:buChar char="•"/>
            </a:pPr>
            <a:r>
              <a:rPr lang="en-US" altLang="en-US" sz="1000"/>
              <a:t>10 November – Washington crosses the Hudson and moves south.  Howe decides not to pursue and instead moves south and captures Fort Washington (loss of 2,800 American Troops)</a:t>
            </a:r>
          </a:p>
          <a:p>
            <a:pPr>
              <a:buFontTx/>
              <a:buChar char="•"/>
            </a:pPr>
            <a:r>
              <a:rPr lang="en-US" altLang="en-US" sz="1000"/>
              <a:t>20 November – Greene joins Washington’s force just as General Cornwallis (sent by Howe)  moves to take Fort Lee.  At this point, Washington is down to 3,500 effectives (he lost 2,000 to expiring enlistments).  </a:t>
            </a:r>
          </a:p>
          <a:p>
            <a:pPr>
              <a:buFontTx/>
              <a:buChar char="•"/>
            </a:pPr>
            <a:r>
              <a:rPr lang="en-US" altLang="en-US" sz="1000"/>
              <a:t>Washington retreats to the safety of the West side of the Delaware River.  Cornwallis pursues him all the way, with 10,000 troops.  The two forces face each other on 8 December at Trenton, Washington protected by a still unfrozen Delaware River. </a:t>
            </a:r>
          </a:p>
          <a:p>
            <a:pPr>
              <a:buFontTx/>
              <a:buChar char="•"/>
            </a:pPr>
            <a:r>
              <a:rPr lang="en-US" altLang="en-US" sz="1000"/>
              <a:t>Howe is satisfied with the campaign and moves his troops into winter quarters on 14 December.  The British establish garrisons from Trenton all the way back to NY.  Howe Returns to NYC and Cornwallis prepares to return to England on leave.</a:t>
            </a:r>
          </a:p>
          <a:p>
            <a:pPr>
              <a:buFontTx/>
              <a:buChar char="•"/>
            </a:pPr>
            <a:endParaRPr lang="en-US" altLang="en-US" sz="1000"/>
          </a:p>
        </p:txBody>
      </p:sp>
    </p:spTree>
    <p:extLst>
      <p:ext uri="{BB962C8B-B14F-4D97-AF65-F5344CB8AC3E}">
        <p14:creationId xmlns:p14="http://schemas.microsoft.com/office/powerpoint/2010/main" val="11313429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4E872A-33DB-4D59-8057-C7EF5BB6636D}" type="slidenum">
              <a:rPr lang="en-US" altLang="en-US"/>
              <a:pPr/>
              <a:t>6</a:t>
            </a:fld>
            <a:endParaRPr lang="en-US" altLang="en-US"/>
          </a:p>
        </p:txBody>
      </p:sp>
      <p:sp>
        <p:nvSpPr>
          <p:cNvPr id="9218" name="Rectangle 2"/>
          <p:cNvSpPr>
            <a:spLocks noRot="1" noChangeArrowheads="1" noTextEdit="1"/>
          </p:cNvSpPr>
          <p:nvPr>
            <p:ph type="sldImg"/>
          </p:nvPr>
        </p:nvSpPr>
        <p:spPr>
          <a:ln/>
        </p:spPr>
      </p:sp>
      <p:sp>
        <p:nvSpPr>
          <p:cNvPr id="9219" name="Rectangle 3"/>
          <p:cNvSpPr>
            <a:spLocks noGrp="1" noChangeArrowheads="1"/>
          </p:cNvSpPr>
          <p:nvPr>
            <p:ph type="body" idx="1"/>
          </p:nvPr>
        </p:nvSpPr>
        <p:spPr/>
        <p:txBody>
          <a:bodyPr/>
          <a:lstStyle/>
          <a:p>
            <a:pPr>
              <a:buFontTx/>
              <a:buChar char="•"/>
            </a:pPr>
            <a:r>
              <a:rPr lang="en-US" altLang="en-US"/>
              <a:t>25 Dec – Washington crosses the Delaware with 2,400 men.  He attacks the Hessian Garrison at Trenton with the following result:</a:t>
            </a:r>
          </a:p>
          <a:p>
            <a:pPr lvl="1">
              <a:buFontTx/>
              <a:buChar char="•"/>
            </a:pPr>
            <a:r>
              <a:rPr lang="en-US" altLang="en-US"/>
              <a:t>4 Americans Killed</a:t>
            </a:r>
          </a:p>
          <a:p>
            <a:pPr lvl="1">
              <a:buFontTx/>
              <a:buChar char="•"/>
            </a:pPr>
            <a:r>
              <a:rPr lang="en-US" altLang="en-US"/>
              <a:t>Hessians:  22 Killed/918 Captured/500 escape</a:t>
            </a:r>
          </a:p>
          <a:p>
            <a:pPr>
              <a:buFontTx/>
              <a:buChar char="•"/>
            </a:pPr>
            <a:r>
              <a:rPr lang="en-US" altLang="en-US"/>
              <a:t>Cornwallis gathers 8,000 troops to attack Washington (he leaves 1,200 troops at Princeton and another 1,200 to his immediate rear) and enters Trenton on 1 January.  He faces dug in Americans to the South East of the City.</a:t>
            </a:r>
          </a:p>
          <a:p>
            <a:pPr>
              <a:buFontTx/>
              <a:buChar char="•"/>
            </a:pPr>
            <a:r>
              <a:rPr lang="en-US" altLang="en-US"/>
              <a:t>Washington slips away that night and moves to the North East.  He defeats the British Rear Guard at Princeton.  The final casualty figures for Princeton action: </a:t>
            </a:r>
          </a:p>
          <a:p>
            <a:pPr lvl="1">
              <a:buFontTx/>
              <a:buChar char="•"/>
            </a:pPr>
            <a:r>
              <a:rPr lang="en-US" altLang="en-US"/>
              <a:t>Americans: 23 Killed</a:t>
            </a:r>
          </a:p>
          <a:p>
            <a:pPr lvl="1">
              <a:buFontTx/>
              <a:buChar char="•"/>
            </a:pPr>
            <a:r>
              <a:rPr lang="en-US" altLang="en-US"/>
              <a:t>British:  28 Killed/58 wounded/323 captured</a:t>
            </a:r>
          </a:p>
          <a:p>
            <a:pPr>
              <a:buFontTx/>
              <a:buChar char="•"/>
            </a:pPr>
            <a:r>
              <a:rPr lang="en-US" altLang="en-US"/>
              <a:t>With exhausted troops, Washington finally moves into winter quarters at Morristown</a:t>
            </a:r>
          </a:p>
          <a:p>
            <a:pPr>
              <a:buFontTx/>
              <a:buChar char="•"/>
            </a:pPr>
            <a:r>
              <a:rPr lang="en-US" altLang="en-US"/>
              <a:t>With Washington in a threatening position to cut off the New Jersey outposts – Howe is forced to withdraw his garrisons from New Jersey and return to NY.</a:t>
            </a:r>
          </a:p>
        </p:txBody>
      </p:sp>
    </p:spTree>
    <p:extLst>
      <p:ext uri="{BB962C8B-B14F-4D97-AF65-F5344CB8AC3E}">
        <p14:creationId xmlns:p14="http://schemas.microsoft.com/office/powerpoint/2010/main" val="3266208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D03B96E-1E9E-43DE-B868-B10ACF2D6F01}" type="slidenum">
              <a:rPr lang="en-US" altLang="en-US"/>
              <a:pPr/>
              <a:t>‹#›</a:t>
            </a:fld>
            <a:endParaRPr lang="en-US" altLang="en-US"/>
          </a:p>
        </p:txBody>
      </p:sp>
    </p:spTree>
    <p:extLst>
      <p:ext uri="{BB962C8B-B14F-4D97-AF65-F5344CB8AC3E}">
        <p14:creationId xmlns:p14="http://schemas.microsoft.com/office/powerpoint/2010/main" val="2045355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E62DE58-8232-4939-8C84-A8E09ABA2B95}" type="slidenum">
              <a:rPr lang="en-US" altLang="en-US"/>
              <a:pPr/>
              <a:t>‹#›</a:t>
            </a:fld>
            <a:endParaRPr lang="en-US" altLang="en-US"/>
          </a:p>
        </p:txBody>
      </p:sp>
    </p:spTree>
    <p:extLst>
      <p:ext uri="{BB962C8B-B14F-4D97-AF65-F5344CB8AC3E}">
        <p14:creationId xmlns:p14="http://schemas.microsoft.com/office/powerpoint/2010/main" val="1268474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625ADCB-658D-4AD3-A51C-4E53FDF2F332}" type="slidenum">
              <a:rPr lang="en-US" altLang="en-US"/>
              <a:pPr/>
              <a:t>‹#›</a:t>
            </a:fld>
            <a:endParaRPr lang="en-US" altLang="en-US"/>
          </a:p>
        </p:txBody>
      </p:sp>
    </p:spTree>
    <p:extLst>
      <p:ext uri="{BB962C8B-B14F-4D97-AF65-F5344CB8AC3E}">
        <p14:creationId xmlns:p14="http://schemas.microsoft.com/office/powerpoint/2010/main" val="407127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50382DA-5DF0-4D46-BDF6-F37820E3DDD1}" type="slidenum">
              <a:rPr lang="en-US" altLang="en-US"/>
              <a:pPr/>
              <a:t>‹#›</a:t>
            </a:fld>
            <a:endParaRPr lang="en-US" altLang="en-US"/>
          </a:p>
        </p:txBody>
      </p:sp>
    </p:spTree>
    <p:extLst>
      <p:ext uri="{BB962C8B-B14F-4D97-AF65-F5344CB8AC3E}">
        <p14:creationId xmlns:p14="http://schemas.microsoft.com/office/powerpoint/2010/main" val="383087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B94E173-D139-4A96-957F-BA940CC54723}" type="slidenum">
              <a:rPr lang="en-US" altLang="en-US"/>
              <a:pPr/>
              <a:t>‹#›</a:t>
            </a:fld>
            <a:endParaRPr lang="en-US" altLang="en-US"/>
          </a:p>
        </p:txBody>
      </p:sp>
    </p:spTree>
    <p:extLst>
      <p:ext uri="{BB962C8B-B14F-4D97-AF65-F5344CB8AC3E}">
        <p14:creationId xmlns:p14="http://schemas.microsoft.com/office/powerpoint/2010/main" val="739851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CDB297C-506C-44A7-9B90-2513D8A5F440}" type="slidenum">
              <a:rPr lang="en-US" altLang="en-US"/>
              <a:pPr/>
              <a:t>‹#›</a:t>
            </a:fld>
            <a:endParaRPr lang="en-US" altLang="en-US"/>
          </a:p>
        </p:txBody>
      </p:sp>
    </p:spTree>
    <p:extLst>
      <p:ext uri="{BB962C8B-B14F-4D97-AF65-F5344CB8AC3E}">
        <p14:creationId xmlns:p14="http://schemas.microsoft.com/office/powerpoint/2010/main" val="546329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C50FFC9E-335E-4FE4-98B4-765530B95115}" type="slidenum">
              <a:rPr lang="en-US" altLang="en-US"/>
              <a:pPr/>
              <a:t>‹#›</a:t>
            </a:fld>
            <a:endParaRPr lang="en-US" altLang="en-US"/>
          </a:p>
        </p:txBody>
      </p:sp>
    </p:spTree>
    <p:extLst>
      <p:ext uri="{BB962C8B-B14F-4D97-AF65-F5344CB8AC3E}">
        <p14:creationId xmlns:p14="http://schemas.microsoft.com/office/powerpoint/2010/main" val="2832026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94A07829-B254-4A57-98DB-224FF2C29374}" type="slidenum">
              <a:rPr lang="en-US" altLang="en-US"/>
              <a:pPr/>
              <a:t>‹#›</a:t>
            </a:fld>
            <a:endParaRPr lang="en-US" altLang="en-US"/>
          </a:p>
        </p:txBody>
      </p:sp>
    </p:spTree>
    <p:extLst>
      <p:ext uri="{BB962C8B-B14F-4D97-AF65-F5344CB8AC3E}">
        <p14:creationId xmlns:p14="http://schemas.microsoft.com/office/powerpoint/2010/main" val="1791437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D1342F59-4FBB-40D4-88F6-AF8D299CE711}" type="slidenum">
              <a:rPr lang="en-US" altLang="en-US"/>
              <a:pPr/>
              <a:t>‹#›</a:t>
            </a:fld>
            <a:endParaRPr lang="en-US" altLang="en-US"/>
          </a:p>
        </p:txBody>
      </p:sp>
    </p:spTree>
    <p:extLst>
      <p:ext uri="{BB962C8B-B14F-4D97-AF65-F5344CB8AC3E}">
        <p14:creationId xmlns:p14="http://schemas.microsoft.com/office/powerpoint/2010/main" val="116712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961CDA7-858D-4389-9A63-90EAB0155002}" type="slidenum">
              <a:rPr lang="en-US" altLang="en-US"/>
              <a:pPr/>
              <a:t>‹#›</a:t>
            </a:fld>
            <a:endParaRPr lang="en-US" altLang="en-US"/>
          </a:p>
        </p:txBody>
      </p:sp>
    </p:spTree>
    <p:extLst>
      <p:ext uri="{BB962C8B-B14F-4D97-AF65-F5344CB8AC3E}">
        <p14:creationId xmlns:p14="http://schemas.microsoft.com/office/powerpoint/2010/main" val="179002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AA3C4C0-46E7-45AD-83B2-654C19648F5F}" type="slidenum">
              <a:rPr lang="en-US" altLang="en-US"/>
              <a:pPr/>
              <a:t>‹#›</a:t>
            </a:fld>
            <a:endParaRPr lang="en-US" altLang="en-US"/>
          </a:p>
        </p:txBody>
      </p:sp>
    </p:spTree>
    <p:extLst>
      <p:ext uri="{BB962C8B-B14F-4D97-AF65-F5344CB8AC3E}">
        <p14:creationId xmlns:p14="http://schemas.microsoft.com/office/powerpoint/2010/main" val="3872650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DF35AFB-EE04-4224-9CB2-3FC9A78365F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ChangeArrowheads="1"/>
          </p:cNvSpPr>
          <p:nvPr/>
        </p:nvSpPr>
        <p:spPr bwMode="auto">
          <a:xfrm>
            <a:off x="660400" y="577850"/>
            <a:ext cx="7772400" cy="97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en-US" altLang="en-US" sz="4000"/>
              <a:t>The American Revolution</a:t>
            </a:r>
            <a:br>
              <a:rPr lang="en-US" altLang="en-US" sz="4000"/>
            </a:br>
            <a:endParaRPr lang="en-US" altLang="en-US" sz="4000"/>
          </a:p>
        </p:txBody>
      </p:sp>
      <p:sp>
        <p:nvSpPr>
          <p:cNvPr id="13317" name="Rectangle 5"/>
          <p:cNvSpPr>
            <a:spLocks noChangeArrowheads="1"/>
          </p:cNvSpPr>
          <p:nvPr/>
        </p:nvSpPr>
        <p:spPr bwMode="auto">
          <a:xfrm>
            <a:off x="2319338" y="5778500"/>
            <a:ext cx="4456112" cy="881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gn="ctr">
              <a:buFontTx/>
              <a:buNone/>
            </a:pPr>
            <a:r>
              <a:rPr lang="en-US" altLang="en-US" sz="4800"/>
              <a:t>1776</a:t>
            </a:r>
          </a:p>
        </p:txBody>
      </p:sp>
      <p:pic>
        <p:nvPicPr>
          <p:cNvPr id="13318" name="Picture 6" descr="new csi cres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54925" y="411163"/>
            <a:ext cx="979488" cy="1093787"/>
          </a:xfrm>
          <a:prstGeom prst="rect">
            <a:avLst/>
          </a:prstGeom>
          <a:noFill/>
          <a:extLst>
            <a:ext uri="{909E8E84-426E-40DD-AFC4-6F175D3DCCD1}">
              <a14:hiddenFill xmlns:a14="http://schemas.microsoft.com/office/drawing/2010/main">
                <a:solidFill>
                  <a:srgbClr val="FFFFFF"/>
                </a:solidFill>
              </a14:hiddenFill>
            </a:ext>
          </a:extLst>
        </p:spPr>
      </p:pic>
      <p:pic>
        <p:nvPicPr>
          <p:cNvPr id="13319" name="Picture 7" descr="Xmas7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60475" y="1503363"/>
            <a:ext cx="6570663" cy="4065587"/>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population_den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6363" y="114300"/>
            <a:ext cx="6175375" cy="6629400"/>
          </a:xfrm>
          <a:prstGeom prst="rect">
            <a:avLst/>
          </a:prstGeom>
          <a:noFill/>
          <a:extLst>
            <a:ext uri="{909E8E84-426E-40DD-AFC4-6F175D3DCCD1}">
              <a14:hiddenFill xmlns:a14="http://schemas.microsoft.com/office/drawing/2010/main">
                <a:solidFill>
                  <a:srgbClr val="FFFFFF"/>
                </a:solidFill>
              </a14:hiddenFill>
            </a:ext>
          </a:extLst>
        </p:spPr>
      </p:pic>
      <p:sp>
        <p:nvSpPr>
          <p:cNvPr id="11267" name="Freeform 3"/>
          <p:cNvSpPr>
            <a:spLocks/>
          </p:cNvSpPr>
          <p:nvPr/>
        </p:nvSpPr>
        <p:spPr bwMode="auto">
          <a:xfrm rot="2071849">
            <a:off x="4443413" y="4867275"/>
            <a:ext cx="1047750" cy="419100"/>
          </a:xfrm>
          <a:custGeom>
            <a:avLst/>
            <a:gdLst>
              <a:gd name="T0" fmla="*/ 660 w 660"/>
              <a:gd name="T1" fmla="*/ 0 h 264"/>
              <a:gd name="T2" fmla="*/ 426 w 660"/>
              <a:gd name="T3" fmla="*/ 192 h 264"/>
              <a:gd name="T4" fmla="*/ 0 w 660"/>
              <a:gd name="T5" fmla="*/ 264 h 264"/>
            </a:gdLst>
            <a:ahLst/>
            <a:cxnLst>
              <a:cxn ang="0">
                <a:pos x="T0" y="T1"/>
              </a:cxn>
              <a:cxn ang="0">
                <a:pos x="T2" y="T3"/>
              </a:cxn>
              <a:cxn ang="0">
                <a:pos x="T4" y="T5"/>
              </a:cxn>
            </a:cxnLst>
            <a:rect l="0" t="0" r="r" b="b"/>
            <a:pathLst>
              <a:path w="660" h="264">
                <a:moveTo>
                  <a:pt x="660" y="0"/>
                </a:moveTo>
                <a:cubicBezTo>
                  <a:pt x="621" y="32"/>
                  <a:pt x="536" y="148"/>
                  <a:pt x="426" y="192"/>
                </a:cubicBezTo>
                <a:cubicBezTo>
                  <a:pt x="316" y="236"/>
                  <a:pt x="89" y="249"/>
                  <a:pt x="0" y="264"/>
                </a:cubicBezTo>
              </a:path>
            </a:pathLst>
          </a:custGeom>
          <a:noFill/>
          <a:ln w="76200" cap="flat" cmpd="tri">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68" name="Freeform 4"/>
          <p:cNvSpPr>
            <a:spLocks/>
          </p:cNvSpPr>
          <p:nvPr/>
        </p:nvSpPr>
        <p:spPr bwMode="auto">
          <a:xfrm>
            <a:off x="5448300" y="2574925"/>
            <a:ext cx="1054100" cy="728663"/>
          </a:xfrm>
          <a:custGeom>
            <a:avLst/>
            <a:gdLst>
              <a:gd name="T0" fmla="*/ 664 w 664"/>
              <a:gd name="T1" fmla="*/ 368 h 459"/>
              <a:gd name="T2" fmla="*/ 168 w 664"/>
              <a:gd name="T3" fmla="*/ 398 h 459"/>
              <a:gd name="T4" fmla="*/ 0 w 664"/>
              <a:gd name="T5" fmla="*/ 0 h 459"/>
            </a:gdLst>
            <a:ahLst/>
            <a:cxnLst>
              <a:cxn ang="0">
                <a:pos x="T0" y="T1"/>
              </a:cxn>
              <a:cxn ang="0">
                <a:pos x="T2" y="T3"/>
              </a:cxn>
              <a:cxn ang="0">
                <a:pos x="T4" y="T5"/>
              </a:cxn>
            </a:cxnLst>
            <a:rect l="0" t="0" r="r" b="b"/>
            <a:pathLst>
              <a:path w="664" h="459">
                <a:moveTo>
                  <a:pt x="664" y="368"/>
                </a:moveTo>
                <a:cubicBezTo>
                  <a:pt x="581" y="373"/>
                  <a:pt x="279" y="459"/>
                  <a:pt x="168" y="398"/>
                </a:cubicBezTo>
                <a:cubicBezTo>
                  <a:pt x="57" y="337"/>
                  <a:pt x="35" y="83"/>
                  <a:pt x="0" y="0"/>
                </a:cubicBezTo>
              </a:path>
            </a:pathLst>
          </a:custGeom>
          <a:noFill/>
          <a:ln w="76200" cap="flat" cmpd="tri">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69" name="Freeform 5"/>
          <p:cNvSpPr>
            <a:spLocks/>
          </p:cNvSpPr>
          <p:nvPr/>
        </p:nvSpPr>
        <p:spPr bwMode="auto">
          <a:xfrm>
            <a:off x="5676900" y="2019300"/>
            <a:ext cx="1308100" cy="503238"/>
          </a:xfrm>
          <a:custGeom>
            <a:avLst/>
            <a:gdLst>
              <a:gd name="T0" fmla="*/ 824 w 824"/>
              <a:gd name="T1" fmla="*/ 0 h 317"/>
              <a:gd name="T2" fmla="*/ 352 w 824"/>
              <a:gd name="T3" fmla="*/ 304 h 317"/>
              <a:gd name="T4" fmla="*/ 0 w 824"/>
              <a:gd name="T5" fmla="*/ 78 h 317"/>
            </a:gdLst>
            <a:ahLst/>
            <a:cxnLst>
              <a:cxn ang="0">
                <a:pos x="T0" y="T1"/>
              </a:cxn>
              <a:cxn ang="0">
                <a:pos x="T2" y="T3"/>
              </a:cxn>
              <a:cxn ang="0">
                <a:pos x="T4" y="T5"/>
              </a:cxn>
            </a:cxnLst>
            <a:rect l="0" t="0" r="r" b="b"/>
            <a:pathLst>
              <a:path w="824" h="317">
                <a:moveTo>
                  <a:pt x="824" y="0"/>
                </a:moveTo>
                <a:cubicBezTo>
                  <a:pt x="747" y="51"/>
                  <a:pt x="489" y="291"/>
                  <a:pt x="352" y="304"/>
                </a:cubicBezTo>
                <a:cubicBezTo>
                  <a:pt x="215" y="317"/>
                  <a:pt x="73" y="125"/>
                  <a:pt x="0" y="78"/>
                </a:cubicBezTo>
              </a:path>
            </a:pathLst>
          </a:custGeom>
          <a:noFill/>
          <a:ln w="76200" cap="flat" cmpd="tri">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0" name="Text Box 6"/>
          <p:cNvSpPr txBox="1">
            <a:spLocks noChangeArrowheads="1"/>
          </p:cNvSpPr>
          <p:nvPr/>
        </p:nvSpPr>
        <p:spPr bwMode="auto">
          <a:xfrm>
            <a:off x="404813" y="869950"/>
            <a:ext cx="3497262" cy="1320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4000"/>
              <a:t>1776:</a:t>
            </a:r>
          </a:p>
          <a:p>
            <a:pPr algn="ctr"/>
            <a:r>
              <a:rPr lang="en-US" altLang="en-US" sz="4000"/>
              <a:t>British Options</a:t>
            </a:r>
          </a:p>
        </p:txBody>
      </p:sp>
      <p:sp>
        <p:nvSpPr>
          <p:cNvPr id="11271" name="Freeform 7"/>
          <p:cNvSpPr>
            <a:spLocks/>
          </p:cNvSpPr>
          <p:nvPr/>
        </p:nvSpPr>
        <p:spPr bwMode="auto">
          <a:xfrm>
            <a:off x="5545138" y="290513"/>
            <a:ext cx="246062" cy="900112"/>
          </a:xfrm>
          <a:custGeom>
            <a:avLst/>
            <a:gdLst>
              <a:gd name="T0" fmla="*/ 155 w 155"/>
              <a:gd name="T1" fmla="*/ 0 h 567"/>
              <a:gd name="T2" fmla="*/ 27 w 155"/>
              <a:gd name="T3" fmla="*/ 155 h 567"/>
              <a:gd name="T4" fmla="*/ 0 w 155"/>
              <a:gd name="T5" fmla="*/ 567 h 567"/>
            </a:gdLst>
            <a:ahLst/>
            <a:cxnLst>
              <a:cxn ang="0">
                <a:pos x="T0" y="T1"/>
              </a:cxn>
              <a:cxn ang="0">
                <a:pos x="T2" y="T3"/>
              </a:cxn>
              <a:cxn ang="0">
                <a:pos x="T4" y="T5"/>
              </a:cxn>
            </a:cxnLst>
            <a:rect l="0" t="0" r="r" b="b"/>
            <a:pathLst>
              <a:path w="155" h="567">
                <a:moveTo>
                  <a:pt x="155" y="0"/>
                </a:moveTo>
                <a:cubicBezTo>
                  <a:pt x="132" y="26"/>
                  <a:pt x="53" y="61"/>
                  <a:pt x="27" y="155"/>
                </a:cubicBezTo>
                <a:cubicBezTo>
                  <a:pt x="1" y="249"/>
                  <a:pt x="6" y="481"/>
                  <a:pt x="0" y="567"/>
                </a:cubicBezTo>
              </a:path>
            </a:pathLst>
          </a:custGeom>
          <a:noFill/>
          <a:ln w="76200" cap="flat" cmpd="tri">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wipe(right)">
                                      <p:cBhvr>
                                        <p:cTn id="7" dur="1000"/>
                                        <p:tgtEl>
                                          <p:spTgt spid="112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xit" presetSubtype="0" fill="hold" grpId="1" nodeType="clickEffect">
                                  <p:stCondLst>
                                    <p:cond delay="0"/>
                                  </p:stCondLst>
                                  <p:childTnLst>
                                    <p:animEffect transition="out" filter="dissolve">
                                      <p:cBhvr>
                                        <p:cTn id="11" dur="500"/>
                                        <p:tgtEl>
                                          <p:spTgt spid="11267"/>
                                        </p:tgtEl>
                                      </p:cBhvr>
                                    </p:animEffect>
                                    <p:set>
                                      <p:cBhvr>
                                        <p:cTn id="12" dur="1" fill="hold">
                                          <p:stCondLst>
                                            <p:cond delay="499"/>
                                          </p:stCondLst>
                                        </p:cTn>
                                        <p:tgtEl>
                                          <p:spTgt spid="11267"/>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1268"/>
                                        </p:tgtEl>
                                        <p:attrNameLst>
                                          <p:attrName>style.visibility</p:attrName>
                                        </p:attrNameLst>
                                      </p:cBhvr>
                                      <p:to>
                                        <p:strVal val="visible"/>
                                      </p:to>
                                    </p:set>
                                    <p:animEffect transition="in" filter="wipe(right)">
                                      <p:cBhvr>
                                        <p:cTn id="17" dur="1000"/>
                                        <p:tgtEl>
                                          <p:spTgt spid="1126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xit" presetSubtype="0" fill="hold" grpId="1" nodeType="clickEffect">
                                  <p:stCondLst>
                                    <p:cond delay="0"/>
                                  </p:stCondLst>
                                  <p:childTnLst>
                                    <p:animEffect transition="out" filter="dissolve">
                                      <p:cBhvr>
                                        <p:cTn id="21" dur="500"/>
                                        <p:tgtEl>
                                          <p:spTgt spid="11268"/>
                                        </p:tgtEl>
                                      </p:cBhvr>
                                    </p:animEffect>
                                    <p:set>
                                      <p:cBhvr>
                                        <p:cTn id="22" dur="1" fill="hold">
                                          <p:stCondLst>
                                            <p:cond delay="499"/>
                                          </p:stCondLst>
                                        </p:cTn>
                                        <p:tgtEl>
                                          <p:spTgt spid="11268"/>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11269"/>
                                        </p:tgtEl>
                                        <p:attrNameLst>
                                          <p:attrName>style.visibility</p:attrName>
                                        </p:attrNameLst>
                                      </p:cBhvr>
                                      <p:to>
                                        <p:strVal val="visible"/>
                                      </p:to>
                                    </p:set>
                                    <p:animEffect transition="in" filter="wipe(right)">
                                      <p:cBhvr>
                                        <p:cTn id="27" dur="1000"/>
                                        <p:tgtEl>
                                          <p:spTgt spid="11269"/>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11271"/>
                                        </p:tgtEl>
                                        <p:attrNameLst>
                                          <p:attrName>style.visibility</p:attrName>
                                        </p:attrNameLst>
                                      </p:cBhvr>
                                      <p:to>
                                        <p:strVal val="visible"/>
                                      </p:to>
                                    </p:set>
                                    <p:animEffect transition="in" filter="wipe(up)">
                                      <p:cBhvr>
                                        <p:cTn id="30" dur="1000"/>
                                        <p:tgtEl>
                                          <p:spTgt spid="11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nimBg="1"/>
      <p:bldP spid="11267" grpId="1" animBg="1"/>
      <p:bldP spid="11268" grpId="0" animBg="1"/>
      <p:bldP spid="11268" grpId="1" animBg="1"/>
      <p:bldP spid="11269" grpId="0" animBg="1"/>
      <p:bldP spid="1127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t="39352" r="6018" b="665"/>
          <a:stretch>
            <a:fillRect/>
          </a:stretch>
        </p:blipFill>
        <p:spPr bwMode="auto">
          <a:xfrm>
            <a:off x="0" y="0"/>
            <a:ext cx="90725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077" name="Group 5"/>
          <p:cNvGrpSpPr>
            <a:grpSpLocks/>
          </p:cNvGrpSpPr>
          <p:nvPr/>
        </p:nvGrpSpPr>
        <p:grpSpPr bwMode="auto">
          <a:xfrm>
            <a:off x="9144000" y="4676775"/>
            <a:ext cx="590550" cy="484188"/>
            <a:chOff x="594" y="1825"/>
            <a:chExt cx="372" cy="305"/>
          </a:xfrm>
        </p:grpSpPr>
        <p:grpSp>
          <p:nvGrpSpPr>
            <p:cNvPr id="3078" name="Group 6"/>
            <p:cNvGrpSpPr>
              <a:grpSpLocks/>
            </p:cNvGrpSpPr>
            <p:nvPr/>
          </p:nvGrpSpPr>
          <p:grpSpPr bwMode="auto">
            <a:xfrm>
              <a:off x="594" y="1825"/>
              <a:ext cx="372" cy="301"/>
              <a:chOff x="596" y="1825"/>
              <a:chExt cx="372" cy="301"/>
            </a:xfrm>
          </p:grpSpPr>
          <p:sp>
            <p:nvSpPr>
              <p:cNvPr id="3079" name="Text Box 7"/>
              <p:cNvSpPr txBox="1">
                <a:spLocks noChangeArrowheads="1"/>
              </p:cNvSpPr>
              <p:nvPr/>
            </p:nvSpPr>
            <p:spPr bwMode="auto">
              <a:xfrm>
                <a:off x="596" y="1825"/>
                <a:ext cx="3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solidFill>
                      <a:srgbClr val="0000FF"/>
                    </a:solidFill>
                  </a:rPr>
                  <a:t>xxxx</a:t>
                </a:r>
              </a:p>
            </p:txBody>
          </p:sp>
          <p:sp>
            <p:nvSpPr>
              <p:cNvPr id="3080" name="Rectangle 8"/>
              <p:cNvSpPr>
                <a:spLocks noChangeArrowheads="1"/>
              </p:cNvSpPr>
              <p:nvPr/>
            </p:nvSpPr>
            <p:spPr bwMode="auto">
              <a:xfrm>
                <a:off x="662" y="1982"/>
                <a:ext cx="240" cy="144"/>
              </a:xfrm>
              <a:prstGeom prst="rect">
                <a:avLst/>
              </a:prstGeom>
              <a:solidFill>
                <a:srgbClr val="00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081" name="Line 9"/>
            <p:cNvSpPr>
              <a:spLocks noChangeShapeType="1"/>
            </p:cNvSpPr>
            <p:nvPr/>
          </p:nvSpPr>
          <p:spPr bwMode="auto">
            <a:xfrm flipH="1">
              <a:off x="664" y="1982"/>
              <a:ext cx="236" cy="142"/>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 name="Line 10"/>
            <p:cNvSpPr>
              <a:spLocks noChangeShapeType="1"/>
            </p:cNvSpPr>
            <p:nvPr/>
          </p:nvSpPr>
          <p:spPr bwMode="auto">
            <a:xfrm flipH="1" flipV="1">
              <a:off x="658" y="1984"/>
              <a:ext cx="246" cy="146"/>
            </a:xfrm>
            <a:prstGeom prst="line">
              <a:avLst/>
            </a:prstGeom>
            <a:noFill/>
            <a:ln w="1905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3083" name="Group 11"/>
          <p:cNvGrpSpPr>
            <a:grpSpLocks/>
          </p:cNvGrpSpPr>
          <p:nvPr/>
        </p:nvGrpSpPr>
        <p:grpSpPr bwMode="auto">
          <a:xfrm>
            <a:off x="9144000" y="5386388"/>
            <a:ext cx="590550" cy="484187"/>
            <a:chOff x="4851" y="2285"/>
            <a:chExt cx="372" cy="305"/>
          </a:xfrm>
        </p:grpSpPr>
        <p:sp>
          <p:nvSpPr>
            <p:cNvPr id="3084" name="Rectangle 12"/>
            <p:cNvSpPr>
              <a:spLocks noChangeArrowheads="1"/>
            </p:cNvSpPr>
            <p:nvPr/>
          </p:nvSpPr>
          <p:spPr bwMode="auto">
            <a:xfrm>
              <a:off x="4922" y="2444"/>
              <a:ext cx="240" cy="144"/>
            </a:xfrm>
            <a:prstGeom prst="rect">
              <a:avLst/>
            </a:prstGeom>
            <a:solidFill>
              <a:srgbClr val="FF99CC"/>
            </a:solidFill>
            <a:ln w="254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85" name="Group 13"/>
            <p:cNvGrpSpPr>
              <a:grpSpLocks/>
            </p:cNvGrpSpPr>
            <p:nvPr/>
          </p:nvGrpSpPr>
          <p:grpSpPr bwMode="auto">
            <a:xfrm>
              <a:off x="4851" y="2285"/>
              <a:ext cx="372" cy="305"/>
              <a:chOff x="4851" y="2361"/>
              <a:chExt cx="372" cy="305"/>
            </a:xfrm>
          </p:grpSpPr>
          <p:sp>
            <p:nvSpPr>
              <p:cNvPr id="3086" name="Line 14"/>
              <p:cNvSpPr>
                <a:spLocks noChangeShapeType="1"/>
              </p:cNvSpPr>
              <p:nvPr/>
            </p:nvSpPr>
            <p:spPr bwMode="auto">
              <a:xfrm flipH="1">
                <a:off x="4924" y="2518"/>
                <a:ext cx="236" cy="142"/>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7" name="Line 15"/>
              <p:cNvSpPr>
                <a:spLocks noChangeShapeType="1"/>
              </p:cNvSpPr>
              <p:nvPr/>
            </p:nvSpPr>
            <p:spPr bwMode="auto">
              <a:xfrm flipH="1" flipV="1">
                <a:off x="4918" y="2520"/>
                <a:ext cx="246" cy="146"/>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8" name="Text Box 16"/>
              <p:cNvSpPr txBox="1">
                <a:spLocks noChangeArrowheads="1"/>
              </p:cNvSpPr>
              <p:nvPr/>
            </p:nvSpPr>
            <p:spPr bwMode="auto">
              <a:xfrm>
                <a:off x="4851" y="2361"/>
                <a:ext cx="3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solidFill>
                      <a:srgbClr val="FF0000"/>
                    </a:solidFill>
                  </a:rPr>
                  <a:t>xxxx</a:t>
                </a:r>
              </a:p>
            </p:txBody>
          </p:sp>
        </p:grpSp>
      </p:grpSp>
      <p:sp>
        <p:nvSpPr>
          <p:cNvPr id="3094" name="Rectangle 22"/>
          <p:cNvSpPr>
            <a:spLocks noChangeArrowheads="1"/>
          </p:cNvSpPr>
          <p:nvPr/>
        </p:nvSpPr>
        <p:spPr bwMode="auto">
          <a:xfrm>
            <a:off x="5943600" y="3187700"/>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5" name="Rectangle 23"/>
          <p:cNvSpPr>
            <a:spLocks noChangeArrowheads="1"/>
          </p:cNvSpPr>
          <p:nvPr/>
        </p:nvSpPr>
        <p:spPr bwMode="auto">
          <a:xfrm>
            <a:off x="6064250" y="3187700"/>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6" name="Rectangle 24"/>
          <p:cNvSpPr>
            <a:spLocks noChangeArrowheads="1"/>
          </p:cNvSpPr>
          <p:nvPr/>
        </p:nvSpPr>
        <p:spPr bwMode="auto">
          <a:xfrm>
            <a:off x="5943600" y="3297238"/>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7" name="Rectangle 25"/>
          <p:cNvSpPr>
            <a:spLocks noChangeArrowheads="1"/>
          </p:cNvSpPr>
          <p:nvPr/>
        </p:nvSpPr>
        <p:spPr bwMode="auto">
          <a:xfrm>
            <a:off x="6064250" y="3297238"/>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8" name="Rectangle 26"/>
          <p:cNvSpPr>
            <a:spLocks noChangeArrowheads="1"/>
          </p:cNvSpPr>
          <p:nvPr/>
        </p:nvSpPr>
        <p:spPr bwMode="auto">
          <a:xfrm>
            <a:off x="5943600" y="3406775"/>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9" name="Rectangle 27"/>
          <p:cNvSpPr>
            <a:spLocks noChangeArrowheads="1"/>
          </p:cNvSpPr>
          <p:nvPr/>
        </p:nvSpPr>
        <p:spPr bwMode="auto">
          <a:xfrm>
            <a:off x="6064250" y="3406775"/>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0" name="Rectangle 28"/>
          <p:cNvSpPr>
            <a:spLocks noChangeArrowheads="1"/>
          </p:cNvSpPr>
          <p:nvPr/>
        </p:nvSpPr>
        <p:spPr bwMode="auto">
          <a:xfrm>
            <a:off x="6502400" y="2714625"/>
            <a:ext cx="85725" cy="76200"/>
          </a:xfrm>
          <a:prstGeom prst="rect">
            <a:avLst/>
          </a:pr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1" name="Rectangle 29"/>
          <p:cNvSpPr>
            <a:spLocks noChangeArrowheads="1"/>
          </p:cNvSpPr>
          <p:nvPr/>
        </p:nvSpPr>
        <p:spPr bwMode="auto">
          <a:xfrm>
            <a:off x="6515100" y="2692400"/>
            <a:ext cx="85725" cy="76200"/>
          </a:xfrm>
          <a:prstGeom prst="rect">
            <a:avLst/>
          </a:pr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2" name="Rectangle 30"/>
          <p:cNvSpPr>
            <a:spLocks noChangeArrowheads="1"/>
          </p:cNvSpPr>
          <p:nvPr/>
        </p:nvSpPr>
        <p:spPr bwMode="auto">
          <a:xfrm>
            <a:off x="6534150" y="2673350"/>
            <a:ext cx="85725" cy="76200"/>
          </a:xfrm>
          <a:prstGeom prst="rect">
            <a:avLst/>
          </a:pr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3" name="Rectangle 31"/>
          <p:cNvSpPr>
            <a:spLocks noChangeArrowheads="1"/>
          </p:cNvSpPr>
          <p:nvPr/>
        </p:nvSpPr>
        <p:spPr bwMode="auto">
          <a:xfrm>
            <a:off x="6784975" y="1974850"/>
            <a:ext cx="85725" cy="76200"/>
          </a:xfrm>
          <a:prstGeom prst="rect">
            <a:avLst/>
          </a:pr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4" name="Rectangle 32"/>
          <p:cNvSpPr>
            <a:spLocks noChangeArrowheads="1"/>
          </p:cNvSpPr>
          <p:nvPr/>
        </p:nvSpPr>
        <p:spPr bwMode="auto">
          <a:xfrm>
            <a:off x="6626225" y="2994025"/>
            <a:ext cx="85725" cy="76200"/>
          </a:xfrm>
          <a:prstGeom prst="rect">
            <a:avLst/>
          </a:pr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5" name="Line 33"/>
          <p:cNvSpPr>
            <a:spLocks noChangeShapeType="1"/>
          </p:cNvSpPr>
          <p:nvPr/>
        </p:nvSpPr>
        <p:spPr bwMode="auto">
          <a:xfrm flipV="1">
            <a:off x="6638925" y="2628900"/>
            <a:ext cx="12700" cy="225425"/>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6" name="Line 34"/>
          <p:cNvSpPr>
            <a:spLocks noChangeShapeType="1"/>
          </p:cNvSpPr>
          <p:nvPr/>
        </p:nvSpPr>
        <p:spPr bwMode="auto">
          <a:xfrm flipH="1" flipV="1">
            <a:off x="6448425" y="2768600"/>
            <a:ext cx="133350" cy="155575"/>
          </a:xfrm>
          <a:prstGeom prst="line">
            <a:avLst/>
          </a:prstGeom>
          <a:noFill/>
          <a:ln w="317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09" name="Rectangle 37"/>
          <p:cNvSpPr>
            <a:spLocks noChangeArrowheads="1"/>
          </p:cNvSpPr>
          <p:nvPr/>
        </p:nvSpPr>
        <p:spPr bwMode="auto">
          <a:xfrm>
            <a:off x="5715000" y="5264150"/>
            <a:ext cx="3152775" cy="15557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b="1" u="sng">
                <a:latin typeface="Times New Roman" panose="02020603050405020304" pitchFamily="18" charset="0"/>
              </a:rPr>
              <a:t>The Invasion of New York</a:t>
            </a:r>
          </a:p>
          <a:p>
            <a:pPr algn="ctr"/>
            <a:r>
              <a:rPr lang="en-US" altLang="en-US" sz="2000">
                <a:latin typeface="Times New Roman" panose="02020603050405020304" pitchFamily="18" charset="0"/>
              </a:rPr>
              <a:t>22 August 1776 –</a:t>
            </a:r>
          </a:p>
          <a:p>
            <a:pPr algn="ctr"/>
            <a:r>
              <a:rPr lang="en-US" altLang="en-US" sz="2000">
                <a:latin typeface="Times New Roman" panose="02020603050405020304" pitchFamily="18" charset="0"/>
              </a:rPr>
              <a:t>25 January 1777 </a:t>
            </a:r>
          </a:p>
        </p:txBody>
      </p:sp>
      <p:grpSp>
        <p:nvGrpSpPr>
          <p:cNvPr id="3110" name="Group 38"/>
          <p:cNvGrpSpPr>
            <a:grpSpLocks/>
          </p:cNvGrpSpPr>
          <p:nvPr/>
        </p:nvGrpSpPr>
        <p:grpSpPr bwMode="auto">
          <a:xfrm>
            <a:off x="9202738" y="3317875"/>
            <a:ext cx="377825" cy="368300"/>
            <a:chOff x="3467" y="2034"/>
            <a:chExt cx="86" cy="84"/>
          </a:xfrm>
        </p:grpSpPr>
        <p:sp>
          <p:nvSpPr>
            <p:cNvPr id="3111" name="Freeform 39"/>
            <p:cNvSpPr>
              <a:spLocks/>
            </p:cNvSpPr>
            <p:nvPr/>
          </p:nvSpPr>
          <p:spPr bwMode="auto">
            <a:xfrm>
              <a:off x="3467" y="2084"/>
              <a:ext cx="84" cy="34"/>
            </a:xfrm>
            <a:custGeom>
              <a:avLst/>
              <a:gdLst>
                <a:gd name="T0" fmla="*/ 12 w 84"/>
                <a:gd name="T1" fmla="*/ 34 h 34"/>
                <a:gd name="T2" fmla="*/ 72 w 84"/>
                <a:gd name="T3" fmla="*/ 34 h 34"/>
                <a:gd name="T4" fmla="*/ 72 w 84"/>
                <a:gd name="T5" fmla="*/ 21 h 34"/>
                <a:gd name="T6" fmla="*/ 84 w 84"/>
                <a:gd name="T7" fmla="*/ 12 h 34"/>
                <a:gd name="T8" fmla="*/ 84 w 84"/>
                <a:gd name="T9" fmla="*/ 0 h 34"/>
                <a:gd name="T10" fmla="*/ 63 w 84"/>
                <a:gd name="T11" fmla="*/ 0 h 34"/>
                <a:gd name="T12" fmla="*/ 60 w 84"/>
                <a:gd name="T13" fmla="*/ 10 h 34"/>
                <a:gd name="T14" fmla="*/ 46 w 84"/>
                <a:gd name="T15" fmla="*/ 10 h 34"/>
                <a:gd name="T16" fmla="*/ 46 w 84"/>
                <a:gd name="T17" fmla="*/ 21 h 34"/>
                <a:gd name="T18" fmla="*/ 15 w 84"/>
                <a:gd name="T19" fmla="*/ 21 h 34"/>
                <a:gd name="T20" fmla="*/ 0 w 84"/>
                <a:gd name="T21" fmla="*/ 16 h 34"/>
                <a:gd name="T22" fmla="*/ 12 w 84"/>
                <a:gd name="T23"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 h="34">
                  <a:moveTo>
                    <a:pt x="12" y="34"/>
                  </a:moveTo>
                  <a:lnTo>
                    <a:pt x="72" y="34"/>
                  </a:lnTo>
                  <a:lnTo>
                    <a:pt x="72" y="21"/>
                  </a:lnTo>
                  <a:lnTo>
                    <a:pt x="84" y="12"/>
                  </a:lnTo>
                  <a:lnTo>
                    <a:pt x="84" y="0"/>
                  </a:lnTo>
                  <a:lnTo>
                    <a:pt x="63" y="0"/>
                  </a:lnTo>
                  <a:lnTo>
                    <a:pt x="60" y="10"/>
                  </a:lnTo>
                  <a:lnTo>
                    <a:pt x="46" y="10"/>
                  </a:lnTo>
                  <a:lnTo>
                    <a:pt x="46" y="21"/>
                  </a:lnTo>
                  <a:lnTo>
                    <a:pt x="15" y="21"/>
                  </a:lnTo>
                  <a:lnTo>
                    <a:pt x="0" y="16"/>
                  </a:lnTo>
                  <a:lnTo>
                    <a:pt x="12" y="34"/>
                  </a:lnTo>
                  <a:close/>
                </a:path>
              </a:pathLst>
            </a:cu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2" name="Line 40"/>
            <p:cNvSpPr>
              <a:spLocks noChangeShapeType="1"/>
            </p:cNvSpPr>
            <p:nvPr/>
          </p:nvSpPr>
          <p:spPr bwMode="auto">
            <a:xfrm>
              <a:off x="3488" y="2067"/>
              <a:ext cx="1" cy="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3" name="Line 41"/>
            <p:cNvSpPr>
              <a:spLocks noChangeShapeType="1"/>
            </p:cNvSpPr>
            <p:nvPr/>
          </p:nvSpPr>
          <p:spPr bwMode="auto">
            <a:xfrm>
              <a:off x="3511" y="2034"/>
              <a:ext cx="1" cy="5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4" name="Line 42"/>
            <p:cNvSpPr>
              <a:spLocks noChangeShapeType="1"/>
            </p:cNvSpPr>
            <p:nvPr/>
          </p:nvSpPr>
          <p:spPr bwMode="auto">
            <a:xfrm>
              <a:off x="3538" y="2056"/>
              <a:ext cx="1" cy="2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5" name="Freeform 43"/>
            <p:cNvSpPr>
              <a:spLocks/>
            </p:cNvSpPr>
            <p:nvPr/>
          </p:nvSpPr>
          <p:spPr bwMode="auto">
            <a:xfrm>
              <a:off x="3497" y="2068"/>
              <a:ext cx="36" cy="33"/>
            </a:xfrm>
            <a:custGeom>
              <a:avLst/>
              <a:gdLst>
                <a:gd name="T0" fmla="*/ 7 w 36"/>
                <a:gd name="T1" fmla="*/ 1 h 33"/>
                <a:gd name="T2" fmla="*/ 0 w 36"/>
                <a:gd name="T3" fmla="*/ 15 h 33"/>
                <a:gd name="T4" fmla="*/ 6 w 36"/>
                <a:gd name="T5" fmla="*/ 33 h 33"/>
                <a:gd name="T6" fmla="*/ 32 w 36"/>
                <a:gd name="T7" fmla="*/ 22 h 33"/>
                <a:gd name="T8" fmla="*/ 27 w 36"/>
                <a:gd name="T9" fmla="*/ 12 h 33"/>
                <a:gd name="T10" fmla="*/ 33 w 36"/>
                <a:gd name="T11" fmla="*/ 0 h 33"/>
                <a:gd name="T12" fmla="*/ 7 w 36"/>
                <a:gd name="T13" fmla="*/ 1 h 33"/>
              </a:gdLst>
              <a:ahLst/>
              <a:cxnLst>
                <a:cxn ang="0">
                  <a:pos x="T0" y="T1"/>
                </a:cxn>
                <a:cxn ang="0">
                  <a:pos x="T2" y="T3"/>
                </a:cxn>
                <a:cxn ang="0">
                  <a:pos x="T4" y="T5"/>
                </a:cxn>
                <a:cxn ang="0">
                  <a:pos x="T6" y="T7"/>
                </a:cxn>
                <a:cxn ang="0">
                  <a:pos x="T8" y="T9"/>
                </a:cxn>
                <a:cxn ang="0">
                  <a:pos x="T10" y="T11"/>
                </a:cxn>
                <a:cxn ang="0">
                  <a:pos x="T12" y="T13"/>
                </a:cxn>
              </a:cxnLst>
              <a:rect l="0" t="0" r="r" b="b"/>
              <a:pathLst>
                <a:path w="36" h="33">
                  <a:moveTo>
                    <a:pt x="7" y="1"/>
                  </a:moveTo>
                  <a:cubicBezTo>
                    <a:pt x="2" y="3"/>
                    <a:pt x="0" y="10"/>
                    <a:pt x="0" y="15"/>
                  </a:cubicBezTo>
                  <a:cubicBezTo>
                    <a:pt x="0" y="20"/>
                    <a:pt x="1" y="32"/>
                    <a:pt x="6" y="33"/>
                  </a:cubicBezTo>
                  <a:lnTo>
                    <a:pt x="32" y="22"/>
                  </a:lnTo>
                  <a:cubicBezTo>
                    <a:pt x="35" y="19"/>
                    <a:pt x="27" y="16"/>
                    <a:pt x="27" y="12"/>
                  </a:cubicBezTo>
                  <a:cubicBezTo>
                    <a:pt x="27" y="8"/>
                    <a:pt x="36" y="2"/>
                    <a:pt x="33" y="0"/>
                  </a:cubicBezTo>
                  <a:lnTo>
                    <a:pt x="7" y="1"/>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6" name="Freeform 44"/>
            <p:cNvSpPr>
              <a:spLocks/>
            </p:cNvSpPr>
            <p:nvPr/>
          </p:nvSpPr>
          <p:spPr bwMode="auto">
            <a:xfrm>
              <a:off x="3471" y="2074"/>
              <a:ext cx="28" cy="29"/>
            </a:xfrm>
            <a:custGeom>
              <a:avLst/>
              <a:gdLst>
                <a:gd name="T0" fmla="*/ 8 w 28"/>
                <a:gd name="T1" fmla="*/ 0 h 29"/>
                <a:gd name="T2" fmla="*/ 0 w 28"/>
                <a:gd name="T3" fmla="*/ 13 h 29"/>
                <a:gd name="T4" fmla="*/ 7 w 28"/>
                <a:gd name="T5" fmla="*/ 29 h 29"/>
                <a:gd name="T6" fmla="*/ 25 w 28"/>
                <a:gd name="T7" fmla="*/ 24 h 29"/>
                <a:gd name="T8" fmla="*/ 20 w 28"/>
                <a:gd name="T9" fmla="*/ 14 h 29"/>
                <a:gd name="T10" fmla="*/ 26 w 28"/>
                <a:gd name="T11" fmla="*/ 0 h 29"/>
                <a:gd name="T12" fmla="*/ 8 w 2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28" h="29">
                  <a:moveTo>
                    <a:pt x="8" y="0"/>
                  </a:moveTo>
                  <a:cubicBezTo>
                    <a:pt x="2" y="2"/>
                    <a:pt x="0" y="8"/>
                    <a:pt x="0" y="13"/>
                  </a:cubicBezTo>
                  <a:cubicBezTo>
                    <a:pt x="0" y="17"/>
                    <a:pt x="4" y="27"/>
                    <a:pt x="7" y="29"/>
                  </a:cubicBezTo>
                  <a:lnTo>
                    <a:pt x="25" y="24"/>
                  </a:lnTo>
                  <a:cubicBezTo>
                    <a:pt x="27" y="22"/>
                    <a:pt x="20" y="18"/>
                    <a:pt x="20" y="14"/>
                  </a:cubicBezTo>
                  <a:cubicBezTo>
                    <a:pt x="20" y="10"/>
                    <a:pt x="28" y="2"/>
                    <a:pt x="26" y="0"/>
                  </a:cubicBezTo>
                  <a:lnTo>
                    <a:pt x="8"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7" name="Freeform 45"/>
            <p:cNvSpPr>
              <a:spLocks/>
            </p:cNvSpPr>
            <p:nvPr/>
          </p:nvSpPr>
          <p:spPr bwMode="auto">
            <a:xfrm>
              <a:off x="3525" y="2060"/>
              <a:ext cx="28" cy="22"/>
            </a:xfrm>
            <a:custGeom>
              <a:avLst/>
              <a:gdLst>
                <a:gd name="T0" fmla="*/ 6 w 28"/>
                <a:gd name="T1" fmla="*/ 0 h 22"/>
                <a:gd name="T2" fmla="*/ 0 w 28"/>
                <a:gd name="T3" fmla="*/ 12 h 22"/>
                <a:gd name="T4" fmla="*/ 8 w 28"/>
                <a:gd name="T5" fmla="*/ 22 h 22"/>
                <a:gd name="T6" fmla="*/ 26 w 28"/>
                <a:gd name="T7" fmla="*/ 17 h 22"/>
                <a:gd name="T8" fmla="*/ 21 w 28"/>
                <a:gd name="T9" fmla="*/ 7 h 22"/>
                <a:gd name="T10" fmla="*/ 24 w 28"/>
                <a:gd name="T11" fmla="*/ 0 h 22"/>
                <a:gd name="T12" fmla="*/ 6 w 28"/>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 h="22">
                  <a:moveTo>
                    <a:pt x="6" y="0"/>
                  </a:moveTo>
                  <a:cubicBezTo>
                    <a:pt x="2" y="3"/>
                    <a:pt x="0" y="8"/>
                    <a:pt x="0" y="12"/>
                  </a:cubicBezTo>
                  <a:cubicBezTo>
                    <a:pt x="0" y="16"/>
                    <a:pt x="4" y="21"/>
                    <a:pt x="8" y="22"/>
                  </a:cubicBezTo>
                  <a:lnTo>
                    <a:pt x="26" y="17"/>
                  </a:lnTo>
                  <a:cubicBezTo>
                    <a:pt x="28" y="15"/>
                    <a:pt x="21" y="10"/>
                    <a:pt x="21" y="7"/>
                  </a:cubicBezTo>
                  <a:cubicBezTo>
                    <a:pt x="21" y="4"/>
                    <a:pt x="26" y="1"/>
                    <a:pt x="24" y="0"/>
                  </a:cubicBezTo>
                  <a:lnTo>
                    <a:pt x="6" y="0"/>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18" name="Freeform 46"/>
            <p:cNvSpPr>
              <a:spLocks/>
            </p:cNvSpPr>
            <p:nvPr/>
          </p:nvSpPr>
          <p:spPr bwMode="auto">
            <a:xfrm>
              <a:off x="3501" y="2040"/>
              <a:ext cx="19" cy="25"/>
            </a:xfrm>
            <a:custGeom>
              <a:avLst/>
              <a:gdLst>
                <a:gd name="T0" fmla="*/ 5 w 19"/>
                <a:gd name="T1" fmla="*/ 4 h 25"/>
                <a:gd name="T2" fmla="*/ 0 w 19"/>
                <a:gd name="T3" fmla="*/ 18 h 25"/>
                <a:gd name="T4" fmla="*/ 8 w 19"/>
                <a:gd name="T5" fmla="*/ 25 h 25"/>
                <a:gd name="T6" fmla="*/ 18 w 19"/>
                <a:gd name="T7" fmla="*/ 21 h 25"/>
                <a:gd name="T8" fmla="*/ 14 w 19"/>
                <a:gd name="T9" fmla="*/ 13 h 25"/>
                <a:gd name="T10" fmla="*/ 15 w 19"/>
                <a:gd name="T11" fmla="*/ 0 h 25"/>
                <a:gd name="T12" fmla="*/ 5 w 19"/>
                <a:gd name="T13" fmla="*/ 4 h 25"/>
              </a:gdLst>
              <a:ahLst/>
              <a:cxnLst>
                <a:cxn ang="0">
                  <a:pos x="T0" y="T1"/>
                </a:cxn>
                <a:cxn ang="0">
                  <a:pos x="T2" y="T3"/>
                </a:cxn>
                <a:cxn ang="0">
                  <a:pos x="T4" y="T5"/>
                </a:cxn>
                <a:cxn ang="0">
                  <a:pos x="T6" y="T7"/>
                </a:cxn>
                <a:cxn ang="0">
                  <a:pos x="T8" y="T9"/>
                </a:cxn>
                <a:cxn ang="0">
                  <a:pos x="T10" y="T11"/>
                </a:cxn>
                <a:cxn ang="0">
                  <a:pos x="T12" y="T13"/>
                </a:cxn>
              </a:cxnLst>
              <a:rect l="0" t="0" r="r" b="b"/>
              <a:pathLst>
                <a:path w="19" h="25">
                  <a:moveTo>
                    <a:pt x="5" y="4"/>
                  </a:moveTo>
                  <a:cubicBezTo>
                    <a:pt x="1" y="7"/>
                    <a:pt x="0" y="15"/>
                    <a:pt x="0" y="18"/>
                  </a:cubicBezTo>
                  <a:cubicBezTo>
                    <a:pt x="0" y="21"/>
                    <a:pt x="5" y="25"/>
                    <a:pt x="8" y="25"/>
                  </a:cubicBezTo>
                  <a:lnTo>
                    <a:pt x="18" y="21"/>
                  </a:lnTo>
                  <a:cubicBezTo>
                    <a:pt x="19" y="19"/>
                    <a:pt x="14" y="16"/>
                    <a:pt x="14" y="13"/>
                  </a:cubicBezTo>
                  <a:cubicBezTo>
                    <a:pt x="14" y="10"/>
                    <a:pt x="16" y="1"/>
                    <a:pt x="15" y="0"/>
                  </a:cubicBezTo>
                  <a:lnTo>
                    <a:pt x="5" y="4"/>
                  </a:lnTo>
                  <a:close/>
                </a:path>
              </a:pathLst>
            </a:custGeom>
            <a:solidFill>
              <a:schemeClr val="bg1"/>
            </a:solidFill>
            <a:ln w="31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nodeType="clickEffect">
                                  <p:stCondLst>
                                    <p:cond delay="0"/>
                                  </p:stCondLst>
                                  <p:childTnLst>
                                    <p:animMotion origin="layout" path="M 2.22222E-6 -2.96296E-6 L -0.10972 0.06667 L -0.24583 0.06111 L -0.33194 0.01852 " pathEditMode="relative" ptsTypes="AAAA">
                                      <p:cBhvr>
                                        <p:cTn id="6" dur="2000" fill="hold"/>
                                        <p:tgtEl>
                                          <p:spTgt spid="3110"/>
                                        </p:tgtEl>
                                        <p:attrNameLst>
                                          <p:attrName>ppt_x</p:attrName>
                                          <p:attrName>ppt_y</p:attrName>
                                        </p:attrNameLst>
                                      </p:cBhvr>
                                    </p:animMotion>
                                  </p:childTnLst>
                                </p:cTn>
                              </p:par>
                            </p:childTnLst>
                          </p:cTn>
                        </p:par>
                        <p:par>
                          <p:cTn id="7" fill="hold" nodeType="afterGroup">
                            <p:stCondLst>
                              <p:cond delay="2000"/>
                            </p:stCondLst>
                            <p:childTnLst>
                              <p:par>
                                <p:cTn id="8" presetID="9" presetClass="entr" presetSubtype="0" fill="hold" grpId="0" nodeType="afterEffect">
                                  <p:stCondLst>
                                    <p:cond delay="0"/>
                                  </p:stCondLst>
                                  <p:childTnLst>
                                    <p:set>
                                      <p:cBhvr>
                                        <p:cTn id="9" dur="1" fill="hold">
                                          <p:stCondLst>
                                            <p:cond delay="0"/>
                                          </p:stCondLst>
                                        </p:cTn>
                                        <p:tgtEl>
                                          <p:spTgt spid="3099"/>
                                        </p:tgtEl>
                                        <p:attrNameLst>
                                          <p:attrName>style.visibility</p:attrName>
                                        </p:attrNameLst>
                                      </p:cBhvr>
                                      <p:to>
                                        <p:strVal val="visible"/>
                                      </p:to>
                                    </p:set>
                                    <p:animEffect transition="in" filter="dissolve">
                                      <p:cBhvr>
                                        <p:cTn id="10" dur="500"/>
                                        <p:tgtEl>
                                          <p:spTgt spid="3099"/>
                                        </p:tgtEl>
                                      </p:cBhvr>
                                    </p:animEffect>
                                  </p:childTnLst>
                                </p:cTn>
                              </p:par>
                            </p:childTnLst>
                          </p:cTn>
                        </p:par>
                        <p:par>
                          <p:cTn id="11" fill="hold" nodeType="afterGroup">
                            <p:stCondLst>
                              <p:cond delay="2500"/>
                            </p:stCondLst>
                            <p:childTnLst>
                              <p:par>
                                <p:cTn id="12" presetID="9" presetClass="entr" presetSubtype="0" fill="hold" grpId="0" nodeType="afterEffect">
                                  <p:stCondLst>
                                    <p:cond delay="0"/>
                                  </p:stCondLst>
                                  <p:childTnLst>
                                    <p:set>
                                      <p:cBhvr>
                                        <p:cTn id="13" dur="1" fill="hold">
                                          <p:stCondLst>
                                            <p:cond delay="0"/>
                                          </p:stCondLst>
                                        </p:cTn>
                                        <p:tgtEl>
                                          <p:spTgt spid="3098"/>
                                        </p:tgtEl>
                                        <p:attrNameLst>
                                          <p:attrName>style.visibility</p:attrName>
                                        </p:attrNameLst>
                                      </p:cBhvr>
                                      <p:to>
                                        <p:strVal val="visible"/>
                                      </p:to>
                                    </p:set>
                                    <p:animEffect transition="in" filter="dissolve">
                                      <p:cBhvr>
                                        <p:cTn id="14" dur="500"/>
                                        <p:tgtEl>
                                          <p:spTgt spid="3098"/>
                                        </p:tgtEl>
                                      </p:cBhvr>
                                    </p:animEffect>
                                  </p:childTnLst>
                                </p:cTn>
                              </p:par>
                            </p:childTnLst>
                          </p:cTn>
                        </p:par>
                        <p:par>
                          <p:cTn id="15" fill="hold" nodeType="afterGroup">
                            <p:stCondLst>
                              <p:cond delay="3000"/>
                            </p:stCondLst>
                            <p:childTnLst>
                              <p:par>
                                <p:cTn id="16" presetID="9" presetClass="entr" presetSubtype="0" fill="hold" grpId="0" nodeType="afterEffect">
                                  <p:stCondLst>
                                    <p:cond delay="0"/>
                                  </p:stCondLst>
                                  <p:childTnLst>
                                    <p:set>
                                      <p:cBhvr>
                                        <p:cTn id="17" dur="1" fill="hold">
                                          <p:stCondLst>
                                            <p:cond delay="0"/>
                                          </p:stCondLst>
                                        </p:cTn>
                                        <p:tgtEl>
                                          <p:spTgt spid="3097"/>
                                        </p:tgtEl>
                                        <p:attrNameLst>
                                          <p:attrName>style.visibility</p:attrName>
                                        </p:attrNameLst>
                                      </p:cBhvr>
                                      <p:to>
                                        <p:strVal val="visible"/>
                                      </p:to>
                                    </p:set>
                                    <p:animEffect transition="in" filter="dissolve">
                                      <p:cBhvr>
                                        <p:cTn id="18" dur="500"/>
                                        <p:tgtEl>
                                          <p:spTgt spid="3097"/>
                                        </p:tgtEl>
                                      </p:cBhvr>
                                    </p:animEffect>
                                  </p:childTnLst>
                                </p:cTn>
                              </p:par>
                            </p:childTnLst>
                          </p:cTn>
                        </p:par>
                        <p:par>
                          <p:cTn id="19" fill="hold" nodeType="afterGroup">
                            <p:stCondLst>
                              <p:cond delay="3500"/>
                            </p:stCondLst>
                            <p:childTnLst>
                              <p:par>
                                <p:cTn id="20" presetID="9" presetClass="entr" presetSubtype="0" fill="hold" grpId="0" nodeType="afterEffect">
                                  <p:stCondLst>
                                    <p:cond delay="0"/>
                                  </p:stCondLst>
                                  <p:childTnLst>
                                    <p:set>
                                      <p:cBhvr>
                                        <p:cTn id="21" dur="1" fill="hold">
                                          <p:stCondLst>
                                            <p:cond delay="0"/>
                                          </p:stCondLst>
                                        </p:cTn>
                                        <p:tgtEl>
                                          <p:spTgt spid="3096"/>
                                        </p:tgtEl>
                                        <p:attrNameLst>
                                          <p:attrName>style.visibility</p:attrName>
                                        </p:attrNameLst>
                                      </p:cBhvr>
                                      <p:to>
                                        <p:strVal val="visible"/>
                                      </p:to>
                                    </p:set>
                                    <p:animEffect transition="in" filter="dissolve">
                                      <p:cBhvr>
                                        <p:cTn id="22" dur="500"/>
                                        <p:tgtEl>
                                          <p:spTgt spid="3096"/>
                                        </p:tgtEl>
                                      </p:cBhvr>
                                    </p:animEffect>
                                  </p:childTnLst>
                                </p:cTn>
                              </p:par>
                            </p:childTnLst>
                          </p:cTn>
                        </p:par>
                        <p:par>
                          <p:cTn id="23" fill="hold" nodeType="afterGroup">
                            <p:stCondLst>
                              <p:cond delay="4000"/>
                            </p:stCondLst>
                            <p:childTnLst>
                              <p:par>
                                <p:cTn id="24" presetID="9" presetClass="entr" presetSubtype="0" fill="hold" grpId="0" nodeType="afterEffect">
                                  <p:stCondLst>
                                    <p:cond delay="0"/>
                                  </p:stCondLst>
                                  <p:childTnLst>
                                    <p:set>
                                      <p:cBhvr>
                                        <p:cTn id="25" dur="1" fill="hold">
                                          <p:stCondLst>
                                            <p:cond delay="0"/>
                                          </p:stCondLst>
                                        </p:cTn>
                                        <p:tgtEl>
                                          <p:spTgt spid="3095"/>
                                        </p:tgtEl>
                                        <p:attrNameLst>
                                          <p:attrName>style.visibility</p:attrName>
                                        </p:attrNameLst>
                                      </p:cBhvr>
                                      <p:to>
                                        <p:strVal val="visible"/>
                                      </p:to>
                                    </p:set>
                                    <p:animEffect transition="in" filter="dissolve">
                                      <p:cBhvr>
                                        <p:cTn id="26" dur="500"/>
                                        <p:tgtEl>
                                          <p:spTgt spid="3095"/>
                                        </p:tgtEl>
                                      </p:cBhvr>
                                    </p:animEffect>
                                  </p:childTnLst>
                                </p:cTn>
                              </p:par>
                            </p:childTnLst>
                          </p:cTn>
                        </p:par>
                        <p:par>
                          <p:cTn id="27" fill="hold" nodeType="afterGroup">
                            <p:stCondLst>
                              <p:cond delay="4500"/>
                            </p:stCondLst>
                            <p:childTnLst>
                              <p:par>
                                <p:cTn id="28" presetID="9" presetClass="entr" presetSubtype="0" fill="hold" grpId="0" nodeType="afterEffect">
                                  <p:stCondLst>
                                    <p:cond delay="0"/>
                                  </p:stCondLst>
                                  <p:childTnLst>
                                    <p:set>
                                      <p:cBhvr>
                                        <p:cTn id="29" dur="1" fill="hold">
                                          <p:stCondLst>
                                            <p:cond delay="0"/>
                                          </p:stCondLst>
                                        </p:cTn>
                                        <p:tgtEl>
                                          <p:spTgt spid="3094"/>
                                        </p:tgtEl>
                                        <p:attrNameLst>
                                          <p:attrName>style.visibility</p:attrName>
                                        </p:attrNameLst>
                                      </p:cBhvr>
                                      <p:to>
                                        <p:strVal val="visible"/>
                                      </p:to>
                                    </p:set>
                                    <p:animEffect transition="in" filter="dissolve">
                                      <p:cBhvr>
                                        <p:cTn id="30" dur="500"/>
                                        <p:tgtEl>
                                          <p:spTgt spid="309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3100"/>
                                        </p:tgtEl>
                                        <p:attrNameLst>
                                          <p:attrName>style.visibility</p:attrName>
                                        </p:attrNameLst>
                                      </p:cBhvr>
                                      <p:to>
                                        <p:strVal val="visible"/>
                                      </p:to>
                                    </p:set>
                                    <p:animEffect transition="in" filter="dissolve">
                                      <p:cBhvr>
                                        <p:cTn id="35" dur="500"/>
                                        <p:tgtEl>
                                          <p:spTgt spid="3100"/>
                                        </p:tgtEl>
                                      </p:cBhvr>
                                    </p:animEffect>
                                  </p:childTnLst>
                                </p:cTn>
                              </p:par>
                            </p:childTnLst>
                          </p:cTn>
                        </p:par>
                        <p:par>
                          <p:cTn id="36" fill="hold" nodeType="afterGroup">
                            <p:stCondLst>
                              <p:cond delay="500"/>
                            </p:stCondLst>
                            <p:childTnLst>
                              <p:par>
                                <p:cTn id="37" presetID="9" presetClass="entr" presetSubtype="0" fill="hold" grpId="0" nodeType="afterEffect">
                                  <p:stCondLst>
                                    <p:cond delay="0"/>
                                  </p:stCondLst>
                                  <p:childTnLst>
                                    <p:set>
                                      <p:cBhvr>
                                        <p:cTn id="38" dur="1" fill="hold">
                                          <p:stCondLst>
                                            <p:cond delay="0"/>
                                          </p:stCondLst>
                                        </p:cTn>
                                        <p:tgtEl>
                                          <p:spTgt spid="3101"/>
                                        </p:tgtEl>
                                        <p:attrNameLst>
                                          <p:attrName>style.visibility</p:attrName>
                                        </p:attrNameLst>
                                      </p:cBhvr>
                                      <p:to>
                                        <p:strVal val="visible"/>
                                      </p:to>
                                    </p:set>
                                    <p:animEffect transition="in" filter="dissolve">
                                      <p:cBhvr>
                                        <p:cTn id="39" dur="500"/>
                                        <p:tgtEl>
                                          <p:spTgt spid="3101"/>
                                        </p:tgtEl>
                                      </p:cBhvr>
                                    </p:animEffect>
                                  </p:childTnLst>
                                </p:cTn>
                              </p:par>
                            </p:childTnLst>
                          </p:cTn>
                        </p:par>
                        <p:par>
                          <p:cTn id="40" fill="hold" nodeType="afterGroup">
                            <p:stCondLst>
                              <p:cond delay="1000"/>
                            </p:stCondLst>
                            <p:childTnLst>
                              <p:par>
                                <p:cTn id="41" presetID="9" presetClass="entr" presetSubtype="0" fill="hold" grpId="0" nodeType="afterEffect">
                                  <p:stCondLst>
                                    <p:cond delay="0"/>
                                  </p:stCondLst>
                                  <p:childTnLst>
                                    <p:set>
                                      <p:cBhvr>
                                        <p:cTn id="42" dur="1" fill="hold">
                                          <p:stCondLst>
                                            <p:cond delay="0"/>
                                          </p:stCondLst>
                                        </p:cTn>
                                        <p:tgtEl>
                                          <p:spTgt spid="3102"/>
                                        </p:tgtEl>
                                        <p:attrNameLst>
                                          <p:attrName>style.visibility</p:attrName>
                                        </p:attrNameLst>
                                      </p:cBhvr>
                                      <p:to>
                                        <p:strVal val="visible"/>
                                      </p:to>
                                    </p:set>
                                    <p:animEffect transition="in" filter="dissolve">
                                      <p:cBhvr>
                                        <p:cTn id="43" dur="500"/>
                                        <p:tgtEl>
                                          <p:spTgt spid="3102"/>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3103"/>
                                        </p:tgtEl>
                                        <p:attrNameLst>
                                          <p:attrName>style.visibility</p:attrName>
                                        </p:attrNameLst>
                                      </p:cBhvr>
                                      <p:to>
                                        <p:strVal val="visible"/>
                                      </p:to>
                                    </p:set>
                                    <p:animEffect transition="in" filter="dissolve">
                                      <p:cBhvr>
                                        <p:cTn id="48" dur="500"/>
                                        <p:tgtEl>
                                          <p:spTgt spid="3103"/>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3105"/>
                                        </p:tgtEl>
                                        <p:attrNameLst>
                                          <p:attrName>style.visibility</p:attrName>
                                        </p:attrNameLst>
                                      </p:cBhvr>
                                      <p:to>
                                        <p:strVal val="visible"/>
                                      </p:to>
                                    </p:set>
                                    <p:animEffect transition="in" filter="wipe(down)">
                                      <p:cBhvr>
                                        <p:cTn id="53" dur="500"/>
                                        <p:tgtEl>
                                          <p:spTgt spid="3105"/>
                                        </p:tgtEl>
                                      </p:cBhvr>
                                    </p:animEffect>
                                  </p:childTnLst>
                                </p:cTn>
                              </p:par>
                              <p:par>
                                <p:cTn id="54" presetID="22" presetClass="entr" presetSubtype="4" fill="hold" grpId="0" nodeType="withEffect">
                                  <p:stCondLst>
                                    <p:cond delay="0"/>
                                  </p:stCondLst>
                                  <p:childTnLst>
                                    <p:set>
                                      <p:cBhvr>
                                        <p:cTn id="55" dur="1" fill="hold">
                                          <p:stCondLst>
                                            <p:cond delay="0"/>
                                          </p:stCondLst>
                                        </p:cTn>
                                        <p:tgtEl>
                                          <p:spTgt spid="3106"/>
                                        </p:tgtEl>
                                        <p:attrNameLst>
                                          <p:attrName>style.visibility</p:attrName>
                                        </p:attrNameLst>
                                      </p:cBhvr>
                                      <p:to>
                                        <p:strVal val="visible"/>
                                      </p:to>
                                    </p:set>
                                    <p:animEffect transition="in" filter="wipe(down)">
                                      <p:cBhvr>
                                        <p:cTn id="56" dur="500"/>
                                        <p:tgtEl>
                                          <p:spTgt spid="3106"/>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9" presetClass="exit" presetSubtype="0" fill="hold" grpId="1" nodeType="clickEffect">
                                  <p:stCondLst>
                                    <p:cond delay="0"/>
                                  </p:stCondLst>
                                  <p:childTnLst>
                                    <p:animEffect transition="out" filter="dissolve">
                                      <p:cBhvr>
                                        <p:cTn id="60" dur="500"/>
                                        <p:tgtEl>
                                          <p:spTgt spid="3105"/>
                                        </p:tgtEl>
                                      </p:cBhvr>
                                    </p:animEffect>
                                    <p:set>
                                      <p:cBhvr>
                                        <p:cTn id="61" dur="1" fill="hold">
                                          <p:stCondLst>
                                            <p:cond delay="499"/>
                                          </p:stCondLst>
                                        </p:cTn>
                                        <p:tgtEl>
                                          <p:spTgt spid="3105"/>
                                        </p:tgtEl>
                                        <p:attrNameLst>
                                          <p:attrName>style.visibility</p:attrName>
                                        </p:attrNameLst>
                                      </p:cBhvr>
                                      <p:to>
                                        <p:strVal val="hidden"/>
                                      </p:to>
                                    </p:set>
                                  </p:childTnLst>
                                </p:cTn>
                              </p:par>
                              <p:par>
                                <p:cTn id="62" presetID="9" presetClass="exit" presetSubtype="0" fill="hold" grpId="1" nodeType="withEffect">
                                  <p:stCondLst>
                                    <p:cond delay="0"/>
                                  </p:stCondLst>
                                  <p:childTnLst>
                                    <p:animEffect transition="out" filter="dissolve">
                                      <p:cBhvr>
                                        <p:cTn id="63" dur="500"/>
                                        <p:tgtEl>
                                          <p:spTgt spid="3106"/>
                                        </p:tgtEl>
                                      </p:cBhvr>
                                    </p:animEffect>
                                    <p:set>
                                      <p:cBhvr>
                                        <p:cTn id="64" dur="1" fill="hold">
                                          <p:stCondLst>
                                            <p:cond delay="499"/>
                                          </p:stCondLst>
                                        </p:cTn>
                                        <p:tgtEl>
                                          <p:spTgt spid="3106"/>
                                        </p:tgtEl>
                                        <p:attrNameLst>
                                          <p:attrName>style.visibility</p:attrName>
                                        </p:attrNameLst>
                                      </p:cBhvr>
                                      <p:to>
                                        <p:strVal val="hidden"/>
                                      </p:to>
                                    </p:set>
                                  </p:childTnLst>
                                </p:cTn>
                              </p:par>
                            </p:childTnLst>
                          </p:cTn>
                        </p:par>
                        <p:par>
                          <p:cTn id="65" fill="hold" nodeType="afterGroup">
                            <p:stCondLst>
                              <p:cond delay="500"/>
                            </p:stCondLst>
                            <p:childTnLst>
                              <p:par>
                                <p:cTn id="66" presetID="9" presetClass="entr" presetSubtype="0" fill="hold" grpId="0" nodeType="afterEffect">
                                  <p:stCondLst>
                                    <p:cond delay="0"/>
                                  </p:stCondLst>
                                  <p:childTnLst>
                                    <p:set>
                                      <p:cBhvr>
                                        <p:cTn id="67" dur="1" fill="hold">
                                          <p:stCondLst>
                                            <p:cond delay="0"/>
                                          </p:stCondLst>
                                        </p:cTn>
                                        <p:tgtEl>
                                          <p:spTgt spid="3104"/>
                                        </p:tgtEl>
                                        <p:attrNameLst>
                                          <p:attrName>style.visibility</p:attrName>
                                        </p:attrNameLst>
                                      </p:cBhvr>
                                      <p:to>
                                        <p:strVal val="visible"/>
                                      </p:to>
                                    </p:set>
                                    <p:animEffect transition="in" filter="dissolve">
                                      <p:cBhvr>
                                        <p:cTn id="68" dur="500"/>
                                        <p:tgtEl>
                                          <p:spTgt spid="3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4" grpId="0" animBg="1"/>
      <p:bldP spid="3095" grpId="0" animBg="1"/>
      <p:bldP spid="3096" grpId="0" animBg="1"/>
      <p:bldP spid="3097" grpId="0" animBg="1"/>
      <p:bldP spid="3098" grpId="0" animBg="1"/>
      <p:bldP spid="3099" grpId="0" animBg="1"/>
      <p:bldP spid="3100" grpId="0" animBg="1"/>
      <p:bldP spid="3101" grpId="0" animBg="1"/>
      <p:bldP spid="3102" grpId="0" animBg="1"/>
      <p:bldP spid="3103" grpId="0" animBg="1"/>
      <p:bldP spid="3104" grpId="0" animBg="1"/>
      <p:bldP spid="3105" grpId="0" animBg="1"/>
      <p:bldP spid="3105" grpId="1" animBg="1"/>
      <p:bldP spid="3106" grpId="0" animBg="1"/>
      <p:bldP spid="3106"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BattleLongIslandAnima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8900" y="0"/>
            <a:ext cx="673735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3" name="Rectangle 5"/>
          <p:cNvSpPr>
            <a:spLocks noChangeArrowheads="1"/>
          </p:cNvSpPr>
          <p:nvPr/>
        </p:nvSpPr>
        <p:spPr bwMode="auto">
          <a:xfrm>
            <a:off x="1435100" y="5540375"/>
            <a:ext cx="190500" cy="200025"/>
          </a:xfrm>
          <a:prstGeom prst="rect">
            <a:avLst/>
          </a:prstGeom>
          <a:solidFill>
            <a:srgbClr val="FF99CC"/>
          </a:solidFill>
          <a:ln w="254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4" name="Rectangle 6"/>
          <p:cNvSpPr>
            <a:spLocks noChangeArrowheads="1"/>
          </p:cNvSpPr>
          <p:nvPr/>
        </p:nvSpPr>
        <p:spPr bwMode="auto">
          <a:xfrm>
            <a:off x="1444625" y="5845175"/>
            <a:ext cx="190500" cy="200025"/>
          </a:xfrm>
          <a:prstGeom prst="rect">
            <a:avLst/>
          </a:prstGeom>
          <a:solidFill>
            <a:srgbClr val="FF99CC"/>
          </a:solidFill>
          <a:ln w="254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5" name="Rectangle 7"/>
          <p:cNvSpPr>
            <a:spLocks noChangeArrowheads="1"/>
          </p:cNvSpPr>
          <p:nvPr/>
        </p:nvSpPr>
        <p:spPr bwMode="auto">
          <a:xfrm>
            <a:off x="1720850" y="5845175"/>
            <a:ext cx="190500" cy="200025"/>
          </a:xfrm>
          <a:prstGeom prst="rect">
            <a:avLst/>
          </a:prstGeom>
          <a:solidFill>
            <a:srgbClr val="FF99CC"/>
          </a:solidFill>
          <a:ln w="254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6" name="Rectangle 8"/>
          <p:cNvSpPr>
            <a:spLocks noChangeArrowheads="1"/>
          </p:cNvSpPr>
          <p:nvPr/>
        </p:nvSpPr>
        <p:spPr bwMode="auto">
          <a:xfrm>
            <a:off x="1720850" y="5540375"/>
            <a:ext cx="190500" cy="200025"/>
          </a:xfrm>
          <a:prstGeom prst="rect">
            <a:avLst/>
          </a:prstGeom>
          <a:solidFill>
            <a:srgbClr val="FF99CC"/>
          </a:solidFill>
          <a:ln w="254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sp>
        <p:nvSpPr>
          <p:cNvPr id="2057" name="Rectangle 9"/>
          <p:cNvSpPr>
            <a:spLocks noChangeArrowheads="1"/>
          </p:cNvSpPr>
          <p:nvPr/>
        </p:nvSpPr>
        <p:spPr bwMode="auto">
          <a:xfrm>
            <a:off x="3835400" y="4092575"/>
            <a:ext cx="190500" cy="200025"/>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Rectangle 10"/>
          <p:cNvSpPr>
            <a:spLocks noChangeArrowheads="1"/>
          </p:cNvSpPr>
          <p:nvPr/>
        </p:nvSpPr>
        <p:spPr bwMode="auto">
          <a:xfrm>
            <a:off x="4521200" y="4359275"/>
            <a:ext cx="190500" cy="200025"/>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9" name="Rectangle 11"/>
          <p:cNvSpPr>
            <a:spLocks noChangeArrowheads="1"/>
          </p:cNvSpPr>
          <p:nvPr/>
        </p:nvSpPr>
        <p:spPr bwMode="auto">
          <a:xfrm>
            <a:off x="5140325" y="4149725"/>
            <a:ext cx="190500" cy="200025"/>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0" name="Rectangle 12"/>
          <p:cNvSpPr>
            <a:spLocks noChangeArrowheads="1"/>
          </p:cNvSpPr>
          <p:nvPr/>
        </p:nvSpPr>
        <p:spPr bwMode="auto">
          <a:xfrm>
            <a:off x="3921125" y="2711450"/>
            <a:ext cx="190500" cy="200025"/>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1" name="Rectangle 13"/>
          <p:cNvSpPr>
            <a:spLocks noChangeArrowheads="1"/>
          </p:cNvSpPr>
          <p:nvPr/>
        </p:nvSpPr>
        <p:spPr bwMode="auto">
          <a:xfrm>
            <a:off x="4006850" y="2606675"/>
            <a:ext cx="190500" cy="200025"/>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2" name="Rectangle 14"/>
          <p:cNvSpPr>
            <a:spLocks noChangeArrowheads="1"/>
          </p:cNvSpPr>
          <p:nvPr/>
        </p:nvSpPr>
        <p:spPr bwMode="auto">
          <a:xfrm>
            <a:off x="4073525" y="2530475"/>
            <a:ext cx="190500" cy="200025"/>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3" name="Rectangle 15"/>
          <p:cNvSpPr>
            <a:spLocks noChangeArrowheads="1"/>
          </p:cNvSpPr>
          <p:nvPr/>
        </p:nvSpPr>
        <p:spPr bwMode="auto">
          <a:xfrm>
            <a:off x="3101975" y="5521325"/>
            <a:ext cx="190500" cy="200025"/>
          </a:xfrm>
          <a:prstGeom prst="rect">
            <a:avLst/>
          </a:prstGeom>
          <a:solidFill>
            <a:srgbClr val="FF99CC"/>
          </a:solidFill>
          <a:ln w="254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4" name="Rectangle 16"/>
          <p:cNvSpPr>
            <a:spLocks noChangeArrowheads="1"/>
          </p:cNvSpPr>
          <p:nvPr/>
        </p:nvSpPr>
        <p:spPr bwMode="auto">
          <a:xfrm>
            <a:off x="3111500" y="5826125"/>
            <a:ext cx="190500" cy="200025"/>
          </a:xfrm>
          <a:prstGeom prst="rect">
            <a:avLst/>
          </a:prstGeom>
          <a:solidFill>
            <a:srgbClr val="FF99CC"/>
          </a:solidFill>
          <a:ln w="254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5" name="Rectangle 17"/>
          <p:cNvSpPr>
            <a:spLocks noChangeArrowheads="1"/>
          </p:cNvSpPr>
          <p:nvPr/>
        </p:nvSpPr>
        <p:spPr bwMode="auto">
          <a:xfrm>
            <a:off x="3387725" y="5826125"/>
            <a:ext cx="190500" cy="200025"/>
          </a:xfrm>
          <a:prstGeom prst="rect">
            <a:avLst/>
          </a:prstGeom>
          <a:solidFill>
            <a:srgbClr val="FF99CC"/>
          </a:solidFill>
          <a:ln w="254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6" name="Rectangle 18"/>
          <p:cNvSpPr>
            <a:spLocks noChangeArrowheads="1"/>
          </p:cNvSpPr>
          <p:nvPr/>
        </p:nvSpPr>
        <p:spPr bwMode="auto">
          <a:xfrm>
            <a:off x="3387725" y="5521325"/>
            <a:ext cx="190500" cy="200025"/>
          </a:xfrm>
          <a:prstGeom prst="rect">
            <a:avLst/>
          </a:prstGeom>
          <a:solidFill>
            <a:srgbClr val="FF99CC"/>
          </a:solidFill>
          <a:ln w="2540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a:t> </a:t>
            </a:r>
          </a:p>
        </p:txBody>
      </p:sp>
      <p:sp>
        <p:nvSpPr>
          <p:cNvPr id="2067" name="AutoShape 19"/>
          <p:cNvSpPr>
            <a:spLocks noChangeArrowheads="1"/>
          </p:cNvSpPr>
          <p:nvPr/>
        </p:nvSpPr>
        <p:spPr bwMode="auto">
          <a:xfrm>
            <a:off x="3600450" y="4181475"/>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8" name="AutoShape 20"/>
          <p:cNvSpPr>
            <a:spLocks noChangeArrowheads="1"/>
          </p:cNvSpPr>
          <p:nvPr/>
        </p:nvSpPr>
        <p:spPr bwMode="auto">
          <a:xfrm>
            <a:off x="4429125" y="445770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9" name="AutoShape 21"/>
          <p:cNvSpPr>
            <a:spLocks noChangeArrowheads="1"/>
          </p:cNvSpPr>
          <p:nvPr/>
        </p:nvSpPr>
        <p:spPr bwMode="auto">
          <a:xfrm>
            <a:off x="5124450" y="386715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0" name="AutoShape 22"/>
          <p:cNvSpPr>
            <a:spLocks noChangeArrowheads="1"/>
          </p:cNvSpPr>
          <p:nvPr/>
        </p:nvSpPr>
        <p:spPr bwMode="auto">
          <a:xfrm>
            <a:off x="4130675" y="4000500"/>
            <a:ext cx="279400" cy="30480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1" name="Rectangle 23"/>
          <p:cNvSpPr>
            <a:spLocks noChangeArrowheads="1"/>
          </p:cNvSpPr>
          <p:nvPr/>
        </p:nvSpPr>
        <p:spPr bwMode="auto">
          <a:xfrm>
            <a:off x="4349750" y="3206750"/>
            <a:ext cx="190500" cy="200025"/>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2" name="Rectangle 24"/>
          <p:cNvSpPr>
            <a:spLocks noChangeArrowheads="1"/>
          </p:cNvSpPr>
          <p:nvPr/>
        </p:nvSpPr>
        <p:spPr bwMode="auto">
          <a:xfrm>
            <a:off x="4311650" y="2587625"/>
            <a:ext cx="190500" cy="200025"/>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3" name="Rectangle 25"/>
          <p:cNvSpPr>
            <a:spLocks noChangeArrowheads="1"/>
          </p:cNvSpPr>
          <p:nvPr/>
        </p:nvSpPr>
        <p:spPr bwMode="auto">
          <a:xfrm>
            <a:off x="4397375" y="2482850"/>
            <a:ext cx="190500" cy="200025"/>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4" name="Rectangle 26"/>
          <p:cNvSpPr>
            <a:spLocks noChangeArrowheads="1"/>
          </p:cNvSpPr>
          <p:nvPr/>
        </p:nvSpPr>
        <p:spPr bwMode="auto">
          <a:xfrm>
            <a:off x="4464050" y="2406650"/>
            <a:ext cx="190500" cy="200025"/>
          </a:xfrm>
          <a:prstGeom prst="rect">
            <a:avLst/>
          </a:prstGeom>
          <a:solidFill>
            <a:srgbClr val="99CCFF"/>
          </a:solidFill>
          <a:ln w="254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75" name="Freeform 27"/>
          <p:cNvSpPr>
            <a:spLocks/>
          </p:cNvSpPr>
          <p:nvPr/>
        </p:nvSpPr>
        <p:spPr bwMode="auto">
          <a:xfrm rot="1988820">
            <a:off x="3586163" y="4200525"/>
            <a:ext cx="365125" cy="184150"/>
          </a:xfrm>
          <a:custGeom>
            <a:avLst/>
            <a:gdLst>
              <a:gd name="T0" fmla="*/ 20 w 230"/>
              <a:gd name="T1" fmla="*/ 0 h 116"/>
              <a:gd name="T2" fmla="*/ 0 w 230"/>
              <a:gd name="T3" fmla="*/ 38 h 116"/>
              <a:gd name="T4" fmla="*/ 49 w 230"/>
              <a:gd name="T5" fmla="*/ 61 h 116"/>
              <a:gd name="T6" fmla="*/ 66 w 230"/>
              <a:gd name="T7" fmla="*/ 20 h 116"/>
              <a:gd name="T8" fmla="*/ 102 w 230"/>
              <a:gd name="T9" fmla="*/ 36 h 116"/>
              <a:gd name="T10" fmla="*/ 90 w 230"/>
              <a:gd name="T11" fmla="*/ 72 h 116"/>
              <a:gd name="T12" fmla="*/ 122 w 230"/>
              <a:gd name="T13" fmla="*/ 86 h 116"/>
              <a:gd name="T14" fmla="*/ 142 w 230"/>
              <a:gd name="T15" fmla="*/ 50 h 116"/>
              <a:gd name="T16" fmla="*/ 182 w 230"/>
              <a:gd name="T17" fmla="*/ 66 h 116"/>
              <a:gd name="T18" fmla="*/ 168 w 230"/>
              <a:gd name="T19" fmla="*/ 98 h 116"/>
              <a:gd name="T20" fmla="*/ 216 w 230"/>
              <a:gd name="T21" fmla="*/ 116 h 116"/>
              <a:gd name="T22" fmla="*/ 230 w 230"/>
              <a:gd name="T23" fmla="*/ 7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0" h="116">
                <a:moveTo>
                  <a:pt x="20" y="0"/>
                </a:moveTo>
                <a:lnTo>
                  <a:pt x="0" y="38"/>
                </a:lnTo>
                <a:lnTo>
                  <a:pt x="49" y="61"/>
                </a:lnTo>
                <a:lnTo>
                  <a:pt x="66" y="20"/>
                </a:lnTo>
                <a:lnTo>
                  <a:pt x="102" y="36"/>
                </a:lnTo>
                <a:lnTo>
                  <a:pt x="90" y="72"/>
                </a:lnTo>
                <a:lnTo>
                  <a:pt x="122" y="86"/>
                </a:lnTo>
                <a:lnTo>
                  <a:pt x="142" y="50"/>
                </a:lnTo>
                <a:lnTo>
                  <a:pt x="182" y="66"/>
                </a:lnTo>
                <a:lnTo>
                  <a:pt x="168" y="98"/>
                </a:lnTo>
                <a:lnTo>
                  <a:pt x="216" y="116"/>
                </a:lnTo>
                <a:lnTo>
                  <a:pt x="230" y="76"/>
                </a:lnTo>
              </a:path>
            </a:pathLst>
          </a:custGeom>
          <a:noFill/>
          <a:ln w="2540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7" name="Freeform 29"/>
          <p:cNvSpPr>
            <a:spLocks/>
          </p:cNvSpPr>
          <p:nvPr/>
        </p:nvSpPr>
        <p:spPr bwMode="auto">
          <a:xfrm rot="-1562357">
            <a:off x="4446588" y="4518025"/>
            <a:ext cx="365125" cy="184150"/>
          </a:xfrm>
          <a:custGeom>
            <a:avLst/>
            <a:gdLst>
              <a:gd name="T0" fmla="*/ 20 w 230"/>
              <a:gd name="T1" fmla="*/ 0 h 116"/>
              <a:gd name="T2" fmla="*/ 0 w 230"/>
              <a:gd name="T3" fmla="*/ 38 h 116"/>
              <a:gd name="T4" fmla="*/ 49 w 230"/>
              <a:gd name="T5" fmla="*/ 61 h 116"/>
              <a:gd name="T6" fmla="*/ 66 w 230"/>
              <a:gd name="T7" fmla="*/ 20 h 116"/>
              <a:gd name="T8" fmla="*/ 102 w 230"/>
              <a:gd name="T9" fmla="*/ 36 h 116"/>
              <a:gd name="T10" fmla="*/ 90 w 230"/>
              <a:gd name="T11" fmla="*/ 72 h 116"/>
              <a:gd name="T12" fmla="*/ 122 w 230"/>
              <a:gd name="T13" fmla="*/ 86 h 116"/>
              <a:gd name="T14" fmla="*/ 142 w 230"/>
              <a:gd name="T15" fmla="*/ 50 h 116"/>
              <a:gd name="T16" fmla="*/ 182 w 230"/>
              <a:gd name="T17" fmla="*/ 66 h 116"/>
              <a:gd name="T18" fmla="*/ 168 w 230"/>
              <a:gd name="T19" fmla="*/ 98 h 116"/>
              <a:gd name="T20" fmla="*/ 216 w 230"/>
              <a:gd name="T21" fmla="*/ 116 h 116"/>
              <a:gd name="T22" fmla="*/ 230 w 230"/>
              <a:gd name="T23" fmla="*/ 7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0" h="116">
                <a:moveTo>
                  <a:pt x="20" y="0"/>
                </a:moveTo>
                <a:lnTo>
                  <a:pt x="0" y="38"/>
                </a:lnTo>
                <a:lnTo>
                  <a:pt x="49" y="61"/>
                </a:lnTo>
                <a:lnTo>
                  <a:pt x="66" y="20"/>
                </a:lnTo>
                <a:lnTo>
                  <a:pt x="102" y="36"/>
                </a:lnTo>
                <a:lnTo>
                  <a:pt x="90" y="72"/>
                </a:lnTo>
                <a:lnTo>
                  <a:pt x="122" y="86"/>
                </a:lnTo>
                <a:lnTo>
                  <a:pt x="142" y="50"/>
                </a:lnTo>
                <a:lnTo>
                  <a:pt x="182" y="66"/>
                </a:lnTo>
                <a:lnTo>
                  <a:pt x="168" y="98"/>
                </a:lnTo>
                <a:lnTo>
                  <a:pt x="216" y="116"/>
                </a:lnTo>
                <a:lnTo>
                  <a:pt x="230" y="76"/>
                </a:lnTo>
              </a:path>
            </a:pathLst>
          </a:custGeom>
          <a:noFill/>
          <a:ln w="2540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8" name="Freeform 30"/>
          <p:cNvSpPr>
            <a:spLocks/>
          </p:cNvSpPr>
          <p:nvPr/>
        </p:nvSpPr>
        <p:spPr bwMode="auto">
          <a:xfrm rot="-1207988">
            <a:off x="5014913" y="4318000"/>
            <a:ext cx="365125" cy="184150"/>
          </a:xfrm>
          <a:custGeom>
            <a:avLst/>
            <a:gdLst>
              <a:gd name="T0" fmla="*/ 20 w 230"/>
              <a:gd name="T1" fmla="*/ 0 h 116"/>
              <a:gd name="T2" fmla="*/ 0 w 230"/>
              <a:gd name="T3" fmla="*/ 38 h 116"/>
              <a:gd name="T4" fmla="*/ 49 w 230"/>
              <a:gd name="T5" fmla="*/ 61 h 116"/>
              <a:gd name="T6" fmla="*/ 66 w 230"/>
              <a:gd name="T7" fmla="*/ 20 h 116"/>
              <a:gd name="T8" fmla="*/ 102 w 230"/>
              <a:gd name="T9" fmla="*/ 36 h 116"/>
              <a:gd name="T10" fmla="*/ 90 w 230"/>
              <a:gd name="T11" fmla="*/ 72 h 116"/>
              <a:gd name="T12" fmla="*/ 122 w 230"/>
              <a:gd name="T13" fmla="*/ 86 h 116"/>
              <a:gd name="T14" fmla="*/ 142 w 230"/>
              <a:gd name="T15" fmla="*/ 50 h 116"/>
              <a:gd name="T16" fmla="*/ 182 w 230"/>
              <a:gd name="T17" fmla="*/ 66 h 116"/>
              <a:gd name="T18" fmla="*/ 168 w 230"/>
              <a:gd name="T19" fmla="*/ 98 h 116"/>
              <a:gd name="T20" fmla="*/ 216 w 230"/>
              <a:gd name="T21" fmla="*/ 116 h 116"/>
              <a:gd name="T22" fmla="*/ 230 w 230"/>
              <a:gd name="T23" fmla="*/ 7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0" h="116">
                <a:moveTo>
                  <a:pt x="20" y="0"/>
                </a:moveTo>
                <a:lnTo>
                  <a:pt x="0" y="38"/>
                </a:lnTo>
                <a:lnTo>
                  <a:pt x="49" y="61"/>
                </a:lnTo>
                <a:lnTo>
                  <a:pt x="66" y="20"/>
                </a:lnTo>
                <a:lnTo>
                  <a:pt x="102" y="36"/>
                </a:lnTo>
                <a:lnTo>
                  <a:pt x="90" y="72"/>
                </a:lnTo>
                <a:lnTo>
                  <a:pt x="122" y="86"/>
                </a:lnTo>
                <a:lnTo>
                  <a:pt x="142" y="50"/>
                </a:lnTo>
                <a:lnTo>
                  <a:pt x="182" y="66"/>
                </a:lnTo>
                <a:lnTo>
                  <a:pt x="168" y="98"/>
                </a:lnTo>
                <a:lnTo>
                  <a:pt x="216" y="116"/>
                </a:lnTo>
                <a:lnTo>
                  <a:pt x="230" y="76"/>
                </a:lnTo>
              </a:path>
            </a:pathLst>
          </a:custGeom>
          <a:noFill/>
          <a:ln w="2540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9" name="Freeform 31"/>
          <p:cNvSpPr>
            <a:spLocks/>
          </p:cNvSpPr>
          <p:nvPr/>
        </p:nvSpPr>
        <p:spPr bwMode="auto">
          <a:xfrm>
            <a:off x="4406900" y="3178175"/>
            <a:ext cx="561975" cy="681038"/>
          </a:xfrm>
          <a:custGeom>
            <a:avLst/>
            <a:gdLst>
              <a:gd name="T0" fmla="*/ 0 w 354"/>
              <a:gd name="T1" fmla="*/ 391 h 429"/>
              <a:gd name="T2" fmla="*/ 20 w 354"/>
              <a:gd name="T3" fmla="*/ 429 h 429"/>
              <a:gd name="T4" fmla="*/ 67 w 354"/>
              <a:gd name="T5" fmla="*/ 402 h 429"/>
              <a:gd name="T6" fmla="*/ 42 w 354"/>
              <a:gd name="T7" fmla="*/ 364 h 429"/>
              <a:gd name="T8" fmla="*/ 76 w 354"/>
              <a:gd name="T9" fmla="*/ 344 h 429"/>
              <a:gd name="T10" fmla="*/ 99 w 354"/>
              <a:gd name="T11" fmla="*/ 374 h 429"/>
              <a:gd name="T12" fmla="*/ 129 w 354"/>
              <a:gd name="T13" fmla="*/ 356 h 429"/>
              <a:gd name="T14" fmla="*/ 110 w 354"/>
              <a:gd name="T15" fmla="*/ 319 h 429"/>
              <a:gd name="T16" fmla="*/ 146 w 354"/>
              <a:gd name="T17" fmla="*/ 295 h 429"/>
              <a:gd name="T18" fmla="*/ 165 w 354"/>
              <a:gd name="T19" fmla="*/ 325 h 429"/>
              <a:gd name="T20" fmla="*/ 207 w 354"/>
              <a:gd name="T21" fmla="*/ 295 h 429"/>
              <a:gd name="T22" fmla="*/ 194 w 354"/>
              <a:gd name="T23" fmla="*/ 264 h 429"/>
              <a:gd name="T24" fmla="*/ 226 w 354"/>
              <a:gd name="T25" fmla="*/ 236 h 429"/>
              <a:gd name="T26" fmla="*/ 250 w 354"/>
              <a:gd name="T27" fmla="*/ 262 h 429"/>
              <a:gd name="T28" fmla="*/ 296 w 354"/>
              <a:gd name="T29" fmla="*/ 212 h 429"/>
              <a:gd name="T30" fmla="*/ 254 w 354"/>
              <a:gd name="T31" fmla="*/ 182 h 429"/>
              <a:gd name="T32" fmla="*/ 288 w 354"/>
              <a:gd name="T33" fmla="*/ 132 h 429"/>
              <a:gd name="T34" fmla="*/ 330 w 354"/>
              <a:gd name="T35" fmla="*/ 138 h 429"/>
              <a:gd name="T36" fmla="*/ 348 w 354"/>
              <a:gd name="T37" fmla="*/ 90 h 429"/>
              <a:gd name="T38" fmla="*/ 292 w 354"/>
              <a:gd name="T39" fmla="*/ 76 h 429"/>
              <a:gd name="T40" fmla="*/ 292 w 354"/>
              <a:gd name="T41" fmla="*/ 2 h 429"/>
              <a:gd name="T42" fmla="*/ 354 w 354"/>
              <a:gd name="T43" fmla="*/ 0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54" h="429">
                <a:moveTo>
                  <a:pt x="0" y="391"/>
                </a:moveTo>
                <a:lnTo>
                  <a:pt x="20" y="429"/>
                </a:lnTo>
                <a:lnTo>
                  <a:pt x="67" y="402"/>
                </a:lnTo>
                <a:lnTo>
                  <a:pt x="42" y="364"/>
                </a:lnTo>
                <a:lnTo>
                  <a:pt x="76" y="344"/>
                </a:lnTo>
                <a:lnTo>
                  <a:pt x="99" y="374"/>
                </a:lnTo>
                <a:lnTo>
                  <a:pt x="129" y="356"/>
                </a:lnTo>
                <a:lnTo>
                  <a:pt x="110" y="319"/>
                </a:lnTo>
                <a:lnTo>
                  <a:pt x="146" y="295"/>
                </a:lnTo>
                <a:lnTo>
                  <a:pt x="165" y="325"/>
                </a:lnTo>
                <a:lnTo>
                  <a:pt x="207" y="295"/>
                </a:lnTo>
                <a:lnTo>
                  <a:pt x="194" y="264"/>
                </a:lnTo>
                <a:lnTo>
                  <a:pt x="226" y="236"/>
                </a:lnTo>
                <a:lnTo>
                  <a:pt x="250" y="262"/>
                </a:lnTo>
                <a:lnTo>
                  <a:pt x="296" y="212"/>
                </a:lnTo>
                <a:lnTo>
                  <a:pt x="254" y="182"/>
                </a:lnTo>
                <a:lnTo>
                  <a:pt x="288" y="132"/>
                </a:lnTo>
                <a:lnTo>
                  <a:pt x="330" y="138"/>
                </a:lnTo>
                <a:lnTo>
                  <a:pt x="348" y="90"/>
                </a:lnTo>
                <a:lnTo>
                  <a:pt x="292" y="76"/>
                </a:lnTo>
                <a:lnTo>
                  <a:pt x="292" y="2"/>
                </a:lnTo>
                <a:lnTo>
                  <a:pt x="354" y="0"/>
                </a:lnTo>
              </a:path>
            </a:pathLst>
          </a:custGeom>
          <a:noFill/>
          <a:ln w="25400" cmpd="sng">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80" name="Freeform 32"/>
          <p:cNvSpPr>
            <a:spLocks/>
          </p:cNvSpPr>
          <p:nvPr/>
        </p:nvSpPr>
        <p:spPr bwMode="auto">
          <a:xfrm>
            <a:off x="4413250" y="3054350"/>
            <a:ext cx="704850" cy="927100"/>
          </a:xfrm>
          <a:custGeom>
            <a:avLst/>
            <a:gdLst>
              <a:gd name="T0" fmla="*/ 0 w 444"/>
              <a:gd name="T1" fmla="*/ 522 h 584"/>
              <a:gd name="T2" fmla="*/ 26 w 444"/>
              <a:gd name="T3" fmla="*/ 584 h 584"/>
              <a:gd name="T4" fmla="*/ 102 w 444"/>
              <a:gd name="T5" fmla="*/ 562 h 584"/>
              <a:gd name="T6" fmla="*/ 70 w 444"/>
              <a:gd name="T7" fmla="*/ 492 h 584"/>
              <a:gd name="T8" fmla="*/ 122 w 444"/>
              <a:gd name="T9" fmla="*/ 468 h 584"/>
              <a:gd name="T10" fmla="*/ 154 w 444"/>
              <a:gd name="T11" fmla="*/ 528 h 584"/>
              <a:gd name="T12" fmla="*/ 216 w 444"/>
              <a:gd name="T13" fmla="*/ 498 h 584"/>
              <a:gd name="T14" fmla="*/ 156 w 444"/>
              <a:gd name="T15" fmla="*/ 448 h 584"/>
              <a:gd name="T16" fmla="*/ 216 w 444"/>
              <a:gd name="T17" fmla="*/ 410 h 584"/>
              <a:gd name="T18" fmla="*/ 253 w 444"/>
              <a:gd name="T19" fmla="*/ 447 h 584"/>
              <a:gd name="T20" fmla="*/ 295 w 444"/>
              <a:gd name="T21" fmla="*/ 417 h 584"/>
              <a:gd name="T22" fmla="*/ 256 w 444"/>
              <a:gd name="T23" fmla="*/ 384 h 584"/>
              <a:gd name="T24" fmla="*/ 298 w 444"/>
              <a:gd name="T25" fmla="*/ 338 h 584"/>
              <a:gd name="T26" fmla="*/ 338 w 444"/>
              <a:gd name="T27" fmla="*/ 384 h 584"/>
              <a:gd name="T28" fmla="*/ 394 w 444"/>
              <a:gd name="T29" fmla="*/ 310 h 584"/>
              <a:gd name="T30" fmla="*/ 342 w 444"/>
              <a:gd name="T31" fmla="*/ 284 h 584"/>
              <a:gd name="T32" fmla="*/ 376 w 444"/>
              <a:gd name="T33" fmla="*/ 232 h 584"/>
              <a:gd name="T34" fmla="*/ 420 w 444"/>
              <a:gd name="T35" fmla="*/ 230 h 584"/>
              <a:gd name="T36" fmla="*/ 438 w 444"/>
              <a:gd name="T37" fmla="*/ 172 h 584"/>
              <a:gd name="T38" fmla="*/ 374 w 444"/>
              <a:gd name="T39" fmla="*/ 168 h 584"/>
              <a:gd name="T40" fmla="*/ 374 w 444"/>
              <a:gd name="T41" fmla="*/ 120 h 584"/>
              <a:gd name="T42" fmla="*/ 442 w 444"/>
              <a:gd name="T43" fmla="*/ 124 h 584"/>
              <a:gd name="T44" fmla="*/ 438 w 444"/>
              <a:gd name="T45" fmla="*/ 68 h 584"/>
              <a:gd name="T46" fmla="*/ 378 w 444"/>
              <a:gd name="T47" fmla="*/ 70 h 584"/>
              <a:gd name="T48" fmla="*/ 384 w 444"/>
              <a:gd name="T49" fmla="*/ 6 h 584"/>
              <a:gd name="T50" fmla="*/ 444 w 444"/>
              <a:gd name="T51" fmla="*/ 0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44" h="584">
                <a:moveTo>
                  <a:pt x="0" y="522"/>
                </a:moveTo>
                <a:lnTo>
                  <a:pt x="26" y="584"/>
                </a:lnTo>
                <a:lnTo>
                  <a:pt x="102" y="562"/>
                </a:lnTo>
                <a:lnTo>
                  <a:pt x="70" y="492"/>
                </a:lnTo>
                <a:lnTo>
                  <a:pt x="122" y="468"/>
                </a:lnTo>
                <a:lnTo>
                  <a:pt x="154" y="528"/>
                </a:lnTo>
                <a:lnTo>
                  <a:pt x="216" y="498"/>
                </a:lnTo>
                <a:lnTo>
                  <a:pt x="156" y="448"/>
                </a:lnTo>
                <a:lnTo>
                  <a:pt x="216" y="410"/>
                </a:lnTo>
                <a:lnTo>
                  <a:pt x="253" y="447"/>
                </a:lnTo>
                <a:lnTo>
                  <a:pt x="295" y="417"/>
                </a:lnTo>
                <a:lnTo>
                  <a:pt x="256" y="384"/>
                </a:lnTo>
                <a:lnTo>
                  <a:pt x="298" y="338"/>
                </a:lnTo>
                <a:lnTo>
                  <a:pt x="338" y="384"/>
                </a:lnTo>
                <a:lnTo>
                  <a:pt x="394" y="310"/>
                </a:lnTo>
                <a:lnTo>
                  <a:pt x="342" y="284"/>
                </a:lnTo>
                <a:lnTo>
                  <a:pt x="376" y="232"/>
                </a:lnTo>
                <a:lnTo>
                  <a:pt x="420" y="230"/>
                </a:lnTo>
                <a:lnTo>
                  <a:pt x="438" y="172"/>
                </a:lnTo>
                <a:lnTo>
                  <a:pt x="374" y="168"/>
                </a:lnTo>
                <a:lnTo>
                  <a:pt x="374" y="120"/>
                </a:lnTo>
                <a:lnTo>
                  <a:pt x="442" y="124"/>
                </a:lnTo>
                <a:lnTo>
                  <a:pt x="438" y="68"/>
                </a:lnTo>
                <a:lnTo>
                  <a:pt x="378" y="70"/>
                </a:lnTo>
                <a:lnTo>
                  <a:pt x="384" y="6"/>
                </a:lnTo>
                <a:lnTo>
                  <a:pt x="444" y="0"/>
                </a:lnTo>
              </a:path>
            </a:pathLst>
          </a:custGeom>
          <a:noFill/>
          <a:ln w="25400"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053"/>
                                        </p:tgtEl>
                                        <p:attrNameLst>
                                          <p:attrName>style.visibility</p:attrName>
                                        </p:attrNameLst>
                                      </p:cBhvr>
                                      <p:to>
                                        <p:strVal val="visible"/>
                                      </p:to>
                                    </p:set>
                                    <p:animEffect transition="in" filter="dissolve">
                                      <p:cBhvr>
                                        <p:cTn id="7" dur="500"/>
                                        <p:tgtEl>
                                          <p:spTgt spid="2053"/>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054"/>
                                        </p:tgtEl>
                                        <p:attrNameLst>
                                          <p:attrName>style.visibility</p:attrName>
                                        </p:attrNameLst>
                                      </p:cBhvr>
                                      <p:to>
                                        <p:strVal val="visible"/>
                                      </p:to>
                                    </p:set>
                                    <p:animEffect transition="in" filter="dissolve">
                                      <p:cBhvr>
                                        <p:cTn id="11" dur="500"/>
                                        <p:tgtEl>
                                          <p:spTgt spid="2054"/>
                                        </p:tgtEl>
                                      </p:cBhvr>
                                    </p:animEffect>
                                  </p:childTnLst>
                                </p:cTn>
                              </p:par>
                            </p:childTnLst>
                          </p:cTn>
                        </p:par>
                        <p:par>
                          <p:cTn id="12" fill="hold" nodeType="afterGroup">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055"/>
                                        </p:tgtEl>
                                        <p:attrNameLst>
                                          <p:attrName>style.visibility</p:attrName>
                                        </p:attrNameLst>
                                      </p:cBhvr>
                                      <p:to>
                                        <p:strVal val="visible"/>
                                      </p:to>
                                    </p:set>
                                    <p:animEffect transition="in" filter="dissolve">
                                      <p:cBhvr>
                                        <p:cTn id="15" dur="500"/>
                                        <p:tgtEl>
                                          <p:spTgt spid="2055"/>
                                        </p:tgtEl>
                                      </p:cBhvr>
                                    </p:animEffect>
                                  </p:childTnLst>
                                </p:cTn>
                              </p:par>
                            </p:childTnLst>
                          </p:cTn>
                        </p:par>
                        <p:par>
                          <p:cTn id="16" fill="hold" nodeType="afterGroup">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2056"/>
                                        </p:tgtEl>
                                        <p:attrNameLst>
                                          <p:attrName>style.visibility</p:attrName>
                                        </p:attrNameLst>
                                      </p:cBhvr>
                                      <p:to>
                                        <p:strVal val="visible"/>
                                      </p:to>
                                    </p:set>
                                    <p:animEffect transition="in" filter="dissolve">
                                      <p:cBhvr>
                                        <p:cTn id="19" dur="500"/>
                                        <p:tgtEl>
                                          <p:spTgt spid="2056"/>
                                        </p:tgtEl>
                                      </p:cBhvr>
                                    </p:animEffect>
                                  </p:childTnLst>
                                </p:cTn>
                              </p:par>
                            </p:childTnLst>
                          </p:cTn>
                        </p:par>
                        <p:par>
                          <p:cTn id="20" fill="hold" nodeType="afterGroup">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2057"/>
                                        </p:tgtEl>
                                        <p:attrNameLst>
                                          <p:attrName>style.visibility</p:attrName>
                                        </p:attrNameLst>
                                      </p:cBhvr>
                                      <p:to>
                                        <p:strVal val="visible"/>
                                      </p:to>
                                    </p:set>
                                    <p:animEffect transition="in" filter="dissolve">
                                      <p:cBhvr>
                                        <p:cTn id="23" dur="500"/>
                                        <p:tgtEl>
                                          <p:spTgt spid="2057"/>
                                        </p:tgtEl>
                                      </p:cBhvr>
                                    </p:animEffect>
                                  </p:childTnLst>
                                </p:cTn>
                              </p:par>
                            </p:childTnLst>
                          </p:cTn>
                        </p:par>
                        <p:par>
                          <p:cTn id="24" fill="hold" nodeType="afterGroup">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2058"/>
                                        </p:tgtEl>
                                        <p:attrNameLst>
                                          <p:attrName>style.visibility</p:attrName>
                                        </p:attrNameLst>
                                      </p:cBhvr>
                                      <p:to>
                                        <p:strVal val="visible"/>
                                      </p:to>
                                    </p:set>
                                    <p:animEffect transition="in" filter="dissolve">
                                      <p:cBhvr>
                                        <p:cTn id="27" dur="500"/>
                                        <p:tgtEl>
                                          <p:spTgt spid="2058"/>
                                        </p:tgtEl>
                                      </p:cBhvr>
                                    </p:animEffect>
                                  </p:childTnLst>
                                </p:cTn>
                              </p:par>
                            </p:childTnLst>
                          </p:cTn>
                        </p:par>
                        <p:par>
                          <p:cTn id="28" fill="hold" nodeType="afterGroup">
                            <p:stCondLst>
                              <p:cond delay="3000"/>
                            </p:stCondLst>
                            <p:childTnLst>
                              <p:par>
                                <p:cTn id="29" presetID="9" presetClass="entr" presetSubtype="0" fill="hold" grpId="0" nodeType="afterEffect">
                                  <p:stCondLst>
                                    <p:cond delay="0"/>
                                  </p:stCondLst>
                                  <p:childTnLst>
                                    <p:set>
                                      <p:cBhvr>
                                        <p:cTn id="30" dur="1" fill="hold">
                                          <p:stCondLst>
                                            <p:cond delay="0"/>
                                          </p:stCondLst>
                                        </p:cTn>
                                        <p:tgtEl>
                                          <p:spTgt spid="2059"/>
                                        </p:tgtEl>
                                        <p:attrNameLst>
                                          <p:attrName>style.visibility</p:attrName>
                                        </p:attrNameLst>
                                      </p:cBhvr>
                                      <p:to>
                                        <p:strVal val="visible"/>
                                      </p:to>
                                    </p:set>
                                    <p:animEffect transition="in" filter="dissolve">
                                      <p:cBhvr>
                                        <p:cTn id="31" dur="500"/>
                                        <p:tgtEl>
                                          <p:spTgt spid="2059"/>
                                        </p:tgtEl>
                                      </p:cBhvr>
                                    </p:animEffect>
                                  </p:childTnLst>
                                </p:cTn>
                              </p:par>
                            </p:childTnLst>
                          </p:cTn>
                        </p:par>
                        <p:par>
                          <p:cTn id="32" fill="hold" nodeType="afterGroup">
                            <p:stCondLst>
                              <p:cond delay="3500"/>
                            </p:stCondLst>
                            <p:childTnLst>
                              <p:par>
                                <p:cTn id="33" presetID="9" presetClass="entr" presetSubtype="0" fill="hold" grpId="0" nodeType="afterEffect">
                                  <p:stCondLst>
                                    <p:cond delay="0"/>
                                  </p:stCondLst>
                                  <p:childTnLst>
                                    <p:set>
                                      <p:cBhvr>
                                        <p:cTn id="34" dur="1" fill="hold">
                                          <p:stCondLst>
                                            <p:cond delay="0"/>
                                          </p:stCondLst>
                                        </p:cTn>
                                        <p:tgtEl>
                                          <p:spTgt spid="2060"/>
                                        </p:tgtEl>
                                        <p:attrNameLst>
                                          <p:attrName>style.visibility</p:attrName>
                                        </p:attrNameLst>
                                      </p:cBhvr>
                                      <p:to>
                                        <p:strVal val="visible"/>
                                      </p:to>
                                    </p:set>
                                    <p:animEffect transition="in" filter="dissolve">
                                      <p:cBhvr>
                                        <p:cTn id="35" dur="500"/>
                                        <p:tgtEl>
                                          <p:spTgt spid="2060"/>
                                        </p:tgtEl>
                                      </p:cBhvr>
                                    </p:animEffect>
                                  </p:childTnLst>
                                </p:cTn>
                              </p:par>
                            </p:childTnLst>
                          </p:cTn>
                        </p:par>
                        <p:par>
                          <p:cTn id="36" fill="hold" nodeType="afterGroup">
                            <p:stCondLst>
                              <p:cond delay="4000"/>
                            </p:stCondLst>
                            <p:childTnLst>
                              <p:par>
                                <p:cTn id="37" presetID="9" presetClass="entr" presetSubtype="0" fill="hold" grpId="0" nodeType="afterEffect">
                                  <p:stCondLst>
                                    <p:cond delay="0"/>
                                  </p:stCondLst>
                                  <p:childTnLst>
                                    <p:set>
                                      <p:cBhvr>
                                        <p:cTn id="38" dur="1" fill="hold">
                                          <p:stCondLst>
                                            <p:cond delay="0"/>
                                          </p:stCondLst>
                                        </p:cTn>
                                        <p:tgtEl>
                                          <p:spTgt spid="2061"/>
                                        </p:tgtEl>
                                        <p:attrNameLst>
                                          <p:attrName>style.visibility</p:attrName>
                                        </p:attrNameLst>
                                      </p:cBhvr>
                                      <p:to>
                                        <p:strVal val="visible"/>
                                      </p:to>
                                    </p:set>
                                    <p:animEffect transition="in" filter="dissolve">
                                      <p:cBhvr>
                                        <p:cTn id="39" dur="500"/>
                                        <p:tgtEl>
                                          <p:spTgt spid="2061"/>
                                        </p:tgtEl>
                                      </p:cBhvr>
                                    </p:animEffect>
                                  </p:childTnLst>
                                </p:cTn>
                              </p:par>
                            </p:childTnLst>
                          </p:cTn>
                        </p:par>
                        <p:par>
                          <p:cTn id="40" fill="hold" nodeType="afterGroup">
                            <p:stCondLst>
                              <p:cond delay="4500"/>
                            </p:stCondLst>
                            <p:childTnLst>
                              <p:par>
                                <p:cTn id="41" presetID="9" presetClass="entr" presetSubtype="0" fill="hold" grpId="0" nodeType="afterEffect">
                                  <p:stCondLst>
                                    <p:cond delay="0"/>
                                  </p:stCondLst>
                                  <p:childTnLst>
                                    <p:set>
                                      <p:cBhvr>
                                        <p:cTn id="42" dur="1" fill="hold">
                                          <p:stCondLst>
                                            <p:cond delay="0"/>
                                          </p:stCondLst>
                                        </p:cTn>
                                        <p:tgtEl>
                                          <p:spTgt spid="2062"/>
                                        </p:tgtEl>
                                        <p:attrNameLst>
                                          <p:attrName>style.visibility</p:attrName>
                                        </p:attrNameLst>
                                      </p:cBhvr>
                                      <p:to>
                                        <p:strVal val="visible"/>
                                      </p:to>
                                    </p:set>
                                    <p:animEffect transition="in" filter="dissolve">
                                      <p:cBhvr>
                                        <p:cTn id="43" dur="500"/>
                                        <p:tgtEl>
                                          <p:spTgt spid="2062"/>
                                        </p:tgtEl>
                                      </p:cBhvr>
                                    </p:animEffect>
                                  </p:childTnLst>
                                </p:cTn>
                              </p:par>
                            </p:childTnLst>
                          </p:cTn>
                        </p:par>
                        <p:par>
                          <p:cTn id="44" fill="hold" nodeType="afterGroup">
                            <p:stCondLst>
                              <p:cond delay="5000"/>
                            </p:stCondLst>
                            <p:childTnLst>
                              <p:par>
                                <p:cTn id="45" presetID="22" presetClass="entr" presetSubtype="4" fill="hold" grpId="0" nodeType="afterEffect">
                                  <p:stCondLst>
                                    <p:cond delay="0"/>
                                  </p:stCondLst>
                                  <p:childTnLst>
                                    <p:set>
                                      <p:cBhvr>
                                        <p:cTn id="46" dur="1" fill="hold">
                                          <p:stCondLst>
                                            <p:cond delay="0"/>
                                          </p:stCondLst>
                                        </p:cTn>
                                        <p:tgtEl>
                                          <p:spTgt spid="2075"/>
                                        </p:tgtEl>
                                        <p:attrNameLst>
                                          <p:attrName>style.visibility</p:attrName>
                                        </p:attrNameLst>
                                      </p:cBhvr>
                                      <p:to>
                                        <p:strVal val="visible"/>
                                      </p:to>
                                    </p:set>
                                    <p:animEffect transition="in" filter="wipe(down)">
                                      <p:cBhvr>
                                        <p:cTn id="47" dur="500"/>
                                        <p:tgtEl>
                                          <p:spTgt spid="2075"/>
                                        </p:tgtEl>
                                      </p:cBhvr>
                                    </p:animEffect>
                                  </p:childTnLst>
                                </p:cTn>
                              </p:par>
                              <p:par>
                                <p:cTn id="48" presetID="22" presetClass="entr" presetSubtype="2" fill="hold" grpId="0" nodeType="withEffect">
                                  <p:stCondLst>
                                    <p:cond delay="0"/>
                                  </p:stCondLst>
                                  <p:childTnLst>
                                    <p:set>
                                      <p:cBhvr>
                                        <p:cTn id="49" dur="1" fill="hold">
                                          <p:stCondLst>
                                            <p:cond delay="0"/>
                                          </p:stCondLst>
                                        </p:cTn>
                                        <p:tgtEl>
                                          <p:spTgt spid="2077"/>
                                        </p:tgtEl>
                                        <p:attrNameLst>
                                          <p:attrName>style.visibility</p:attrName>
                                        </p:attrNameLst>
                                      </p:cBhvr>
                                      <p:to>
                                        <p:strVal val="visible"/>
                                      </p:to>
                                    </p:set>
                                    <p:animEffect transition="in" filter="wipe(right)">
                                      <p:cBhvr>
                                        <p:cTn id="50" dur="500"/>
                                        <p:tgtEl>
                                          <p:spTgt spid="2077"/>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2078"/>
                                        </p:tgtEl>
                                        <p:attrNameLst>
                                          <p:attrName>style.visibility</p:attrName>
                                        </p:attrNameLst>
                                      </p:cBhvr>
                                      <p:to>
                                        <p:strVal val="visible"/>
                                      </p:to>
                                    </p:set>
                                    <p:animEffect transition="in" filter="wipe(left)">
                                      <p:cBhvr>
                                        <p:cTn id="53" dur="500"/>
                                        <p:tgtEl>
                                          <p:spTgt spid="2078"/>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9" presetClass="exit" presetSubtype="0" fill="hold" grpId="1" nodeType="clickEffect">
                                  <p:stCondLst>
                                    <p:cond delay="0"/>
                                  </p:stCondLst>
                                  <p:childTnLst>
                                    <p:animEffect transition="out" filter="dissolve">
                                      <p:cBhvr>
                                        <p:cTn id="57" dur="500"/>
                                        <p:tgtEl>
                                          <p:spTgt spid="2053"/>
                                        </p:tgtEl>
                                      </p:cBhvr>
                                    </p:animEffect>
                                    <p:set>
                                      <p:cBhvr>
                                        <p:cTn id="58" dur="1" fill="hold">
                                          <p:stCondLst>
                                            <p:cond delay="499"/>
                                          </p:stCondLst>
                                        </p:cTn>
                                        <p:tgtEl>
                                          <p:spTgt spid="2053"/>
                                        </p:tgtEl>
                                        <p:attrNameLst>
                                          <p:attrName>style.visibility</p:attrName>
                                        </p:attrNameLst>
                                      </p:cBhvr>
                                      <p:to>
                                        <p:strVal val="hidden"/>
                                      </p:to>
                                    </p:set>
                                  </p:childTnLst>
                                </p:cTn>
                              </p:par>
                            </p:childTnLst>
                          </p:cTn>
                        </p:par>
                        <p:par>
                          <p:cTn id="59" fill="hold" nodeType="afterGroup">
                            <p:stCondLst>
                              <p:cond delay="500"/>
                            </p:stCondLst>
                            <p:childTnLst>
                              <p:par>
                                <p:cTn id="60" presetID="9" presetClass="exit" presetSubtype="0" fill="hold" grpId="1" nodeType="afterEffect">
                                  <p:stCondLst>
                                    <p:cond delay="0"/>
                                  </p:stCondLst>
                                  <p:childTnLst>
                                    <p:animEffect transition="out" filter="dissolve">
                                      <p:cBhvr>
                                        <p:cTn id="61" dur="500"/>
                                        <p:tgtEl>
                                          <p:spTgt spid="2056"/>
                                        </p:tgtEl>
                                      </p:cBhvr>
                                    </p:animEffect>
                                    <p:set>
                                      <p:cBhvr>
                                        <p:cTn id="62" dur="1" fill="hold">
                                          <p:stCondLst>
                                            <p:cond delay="499"/>
                                          </p:stCondLst>
                                        </p:cTn>
                                        <p:tgtEl>
                                          <p:spTgt spid="2056"/>
                                        </p:tgtEl>
                                        <p:attrNameLst>
                                          <p:attrName>style.visibility</p:attrName>
                                        </p:attrNameLst>
                                      </p:cBhvr>
                                      <p:to>
                                        <p:strVal val="hidden"/>
                                      </p:to>
                                    </p:set>
                                  </p:childTnLst>
                                </p:cTn>
                              </p:par>
                            </p:childTnLst>
                          </p:cTn>
                        </p:par>
                        <p:par>
                          <p:cTn id="63" fill="hold" nodeType="afterGroup">
                            <p:stCondLst>
                              <p:cond delay="1000"/>
                            </p:stCondLst>
                            <p:childTnLst>
                              <p:par>
                                <p:cTn id="64" presetID="9" presetClass="exit" presetSubtype="0" fill="hold" grpId="1" nodeType="afterEffect">
                                  <p:stCondLst>
                                    <p:cond delay="0"/>
                                  </p:stCondLst>
                                  <p:childTnLst>
                                    <p:animEffect transition="out" filter="dissolve">
                                      <p:cBhvr>
                                        <p:cTn id="65" dur="500"/>
                                        <p:tgtEl>
                                          <p:spTgt spid="2054"/>
                                        </p:tgtEl>
                                      </p:cBhvr>
                                    </p:animEffect>
                                    <p:set>
                                      <p:cBhvr>
                                        <p:cTn id="66" dur="1" fill="hold">
                                          <p:stCondLst>
                                            <p:cond delay="499"/>
                                          </p:stCondLst>
                                        </p:cTn>
                                        <p:tgtEl>
                                          <p:spTgt spid="2054"/>
                                        </p:tgtEl>
                                        <p:attrNameLst>
                                          <p:attrName>style.visibility</p:attrName>
                                        </p:attrNameLst>
                                      </p:cBhvr>
                                      <p:to>
                                        <p:strVal val="hidden"/>
                                      </p:to>
                                    </p:set>
                                  </p:childTnLst>
                                </p:cTn>
                              </p:par>
                            </p:childTnLst>
                          </p:cTn>
                        </p:par>
                        <p:par>
                          <p:cTn id="67" fill="hold" nodeType="afterGroup">
                            <p:stCondLst>
                              <p:cond delay="1500"/>
                            </p:stCondLst>
                            <p:childTnLst>
                              <p:par>
                                <p:cTn id="68" presetID="9" presetClass="exit" presetSubtype="0" fill="hold" grpId="1" nodeType="afterEffect">
                                  <p:stCondLst>
                                    <p:cond delay="0"/>
                                  </p:stCondLst>
                                  <p:childTnLst>
                                    <p:animEffect transition="out" filter="dissolve">
                                      <p:cBhvr>
                                        <p:cTn id="69" dur="500"/>
                                        <p:tgtEl>
                                          <p:spTgt spid="2055"/>
                                        </p:tgtEl>
                                      </p:cBhvr>
                                    </p:animEffect>
                                    <p:set>
                                      <p:cBhvr>
                                        <p:cTn id="70" dur="1" fill="hold">
                                          <p:stCondLst>
                                            <p:cond delay="499"/>
                                          </p:stCondLst>
                                        </p:cTn>
                                        <p:tgtEl>
                                          <p:spTgt spid="2055"/>
                                        </p:tgtEl>
                                        <p:attrNameLst>
                                          <p:attrName>style.visibility</p:attrName>
                                        </p:attrNameLst>
                                      </p:cBhvr>
                                      <p:to>
                                        <p:strVal val="hidden"/>
                                      </p:to>
                                    </p:set>
                                  </p:childTnLst>
                                </p:cTn>
                              </p:par>
                            </p:childTnLst>
                          </p:cTn>
                        </p:par>
                        <p:par>
                          <p:cTn id="71" fill="hold" nodeType="afterGroup">
                            <p:stCondLst>
                              <p:cond delay="2000"/>
                            </p:stCondLst>
                            <p:childTnLst>
                              <p:par>
                                <p:cTn id="72" presetID="9" presetClass="entr" presetSubtype="0" fill="hold" grpId="0" nodeType="afterEffect">
                                  <p:stCondLst>
                                    <p:cond delay="0"/>
                                  </p:stCondLst>
                                  <p:childTnLst>
                                    <p:set>
                                      <p:cBhvr>
                                        <p:cTn id="73" dur="1" fill="hold">
                                          <p:stCondLst>
                                            <p:cond delay="0"/>
                                          </p:stCondLst>
                                        </p:cTn>
                                        <p:tgtEl>
                                          <p:spTgt spid="2063"/>
                                        </p:tgtEl>
                                        <p:attrNameLst>
                                          <p:attrName>style.visibility</p:attrName>
                                        </p:attrNameLst>
                                      </p:cBhvr>
                                      <p:to>
                                        <p:strVal val="visible"/>
                                      </p:to>
                                    </p:set>
                                    <p:animEffect transition="in" filter="dissolve">
                                      <p:cBhvr>
                                        <p:cTn id="74" dur="500"/>
                                        <p:tgtEl>
                                          <p:spTgt spid="2063"/>
                                        </p:tgtEl>
                                      </p:cBhvr>
                                    </p:animEffect>
                                  </p:childTnLst>
                                </p:cTn>
                              </p:par>
                            </p:childTnLst>
                          </p:cTn>
                        </p:par>
                        <p:par>
                          <p:cTn id="75" fill="hold" nodeType="afterGroup">
                            <p:stCondLst>
                              <p:cond delay="2500"/>
                            </p:stCondLst>
                            <p:childTnLst>
                              <p:par>
                                <p:cTn id="76" presetID="9" presetClass="entr" presetSubtype="0" fill="hold" grpId="0" nodeType="afterEffect">
                                  <p:stCondLst>
                                    <p:cond delay="0"/>
                                  </p:stCondLst>
                                  <p:childTnLst>
                                    <p:set>
                                      <p:cBhvr>
                                        <p:cTn id="77" dur="1" fill="hold">
                                          <p:stCondLst>
                                            <p:cond delay="0"/>
                                          </p:stCondLst>
                                        </p:cTn>
                                        <p:tgtEl>
                                          <p:spTgt spid="2064"/>
                                        </p:tgtEl>
                                        <p:attrNameLst>
                                          <p:attrName>style.visibility</p:attrName>
                                        </p:attrNameLst>
                                      </p:cBhvr>
                                      <p:to>
                                        <p:strVal val="visible"/>
                                      </p:to>
                                    </p:set>
                                    <p:animEffect transition="in" filter="dissolve">
                                      <p:cBhvr>
                                        <p:cTn id="78" dur="500"/>
                                        <p:tgtEl>
                                          <p:spTgt spid="2064"/>
                                        </p:tgtEl>
                                      </p:cBhvr>
                                    </p:animEffect>
                                  </p:childTnLst>
                                </p:cTn>
                              </p:par>
                            </p:childTnLst>
                          </p:cTn>
                        </p:par>
                        <p:par>
                          <p:cTn id="79" fill="hold" nodeType="afterGroup">
                            <p:stCondLst>
                              <p:cond delay="3000"/>
                            </p:stCondLst>
                            <p:childTnLst>
                              <p:par>
                                <p:cTn id="80" presetID="9" presetClass="entr" presetSubtype="0" fill="hold" grpId="0" nodeType="afterEffect">
                                  <p:stCondLst>
                                    <p:cond delay="0"/>
                                  </p:stCondLst>
                                  <p:childTnLst>
                                    <p:set>
                                      <p:cBhvr>
                                        <p:cTn id="81" dur="1" fill="hold">
                                          <p:stCondLst>
                                            <p:cond delay="0"/>
                                          </p:stCondLst>
                                        </p:cTn>
                                        <p:tgtEl>
                                          <p:spTgt spid="2065"/>
                                        </p:tgtEl>
                                        <p:attrNameLst>
                                          <p:attrName>style.visibility</p:attrName>
                                        </p:attrNameLst>
                                      </p:cBhvr>
                                      <p:to>
                                        <p:strVal val="visible"/>
                                      </p:to>
                                    </p:set>
                                    <p:animEffect transition="in" filter="dissolve">
                                      <p:cBhvr>
                                        <p:cTn id="82" dur="500"/>
                                        <p:tgtEl>
                                          <p:spTgt spid="2065"/>
                                        </p:tgtEl>
                                      </p:cBhvr>
                                    </p:animEffect>
                                  </p:childTnLst>
                                </p:cTn>
                              </p:par>
                            </p:childTnLst>
                          </p:cTn>
                        </p:par>
                        <p:par>
                          <p:cTn id="83" fill="hold" nodeType="afterGroup">
                            <p:stCondLst>
                              <p:cond delay="3500"/>
                            </p:stCondLst>
                            <p:childTnLst>
                              <p:par>
                                <p:cTn id="84" presetID="9" presetClass="entr" presetSubtype="0" fill="hold" grpId="0" nodeType="afterEffect">
                                  <p:stCondLst>
                                    <p:cond delay="0"/>
                                  </p:stCondLst>
                                  <p:childTnLst>
                                    <p:set>
                                      <p:cBhvr>
                                        <p:cTn id="85" dur="1" fill="hold">
                                          <p:stCondLst>
                                            <p:cond delay="0"/>
                                          </p:stCondLst>
                                        </p:cTn>
                                        <p:tgtEl>
                                          <p:spTgt spid="2066"/>
                                        </p:tgtEl>
                                        <p:attrNameLst>
                                          <p:attrName>style.visibility</p:attrName>
                                        </p:attrNameLst>
                                      </p:cBhvr>
                                      <p:to>
                                        <p:strVal val="visible"/>
                                      </p:to>
                                    </p:set>
                                    <p:animEffect transition="in" filter="dissolve">
                                      <p:cBhvr>
                                        <p:cTn id="86" dur="500"/>
                                        <p:tgtEl>
                                          <p:spTgt spid="2066"/>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0" presetClass="path" presetSubtype="0" accel="50000" decel="50000" fill="hold" grpId="1" nodeType="clickEffect">
                                  <p:stCondLst>
                                    <p:cond delay="0"/>
                                  </p:stCondLst>
                                  <p:childTnLst>
                                    <p:animMotion origin="layout" path="M -2.77778E-6 4.07407E-6 L 0.11719 -0.00487 L 0.11788 -0.11297 " pathEditMode="relative" rAng="0" ptsTypes="AAA">
                                      <p:cBhvr>
                                        <p:cTn id="90" dur="2000" fill="hold"/>
                                        <p:tgtEl>
                                          <p:spTgt spid="2066"/>
                                        </p:tgtEl>
                                        <p:attrNameLst>
                                          <p:attrName>ppt_x</p:attrName>
                                          <p:attrName>ppt_y</p:attrName>
                                        </p:attrNameLst>
                                      </p:cBhvr>
                                      <p:rCtr x="5885" y="-5648"/>
                                    </p:animMotion>
                                  </p:childTnLst>
                                </p:cTn>
                              </p:par>
                            </p:childTnLst>
                          </p:cTn>
                        </p:par>
                        <p:par>
                          <p:cTn id="91" fill="hold" nodeType="afterGroup">
                            <p:stCondLst>
                              <p:cond delay="2000"/>
                            </p:stCondLst>
                            <p:childTnLst>
                              <p:par>
                                <p:cTn id="92" presetID="1" presetClass="entr" presetSubtype="0" fill="hold" grpId="0" nodeType="afterEffect">
                                  <p:stCondLst>
                                    <p:cond delay="0"/>
                                  </p:stCondLst>
                                  <p:childTnLst>
                                    <p:set>
                                      <p:cBhvr>
                                        <p:cTn id="93" dur="1" fill="hold">
                                          <p:stCondLst>
                                            <p:cond delay="0"/>
                                          </p:stCondLst>
                                        </p:cTn>
                                        <p:tgtEl>
                                          <p:spTgt spid="2068"/>
                                        </p:tgtEl>
                                        <p:attrNameLst>
                                          <p:attrName>style.visibility</p:attrName>
                                        </p:attrNameLst>
                                      </p:cBhvr>
                                      <p:to>
                                        <p:strVal val="visible"/>
                                      </p:to>
                                    </p:set>
                                  </p:childTnLst>
                                  <p:subTnLst>
                                    <p:audio>
                                      <p:cMediaNode>
                                        <p:cTn display="0" masterRel="sameClick">
                                          <p:stCondLst>
                                            <p:cond evt="begin" delay="0">
                                              <p:tn val="92"/>
                                            </p:cond>
                                          </p:stCondLst>
                                          <p:endCondLst>
                                            <p:cond evt="onStopAudio" delay="0">
                                              <p:tgtEl>
                                                <p:sldTgt/>
                                              </p:tgtEl>
                                            </p:cond>
                                          </p:endCondLst>
                                        </p:cTn>
                                        <p:tgtEl>
                                          <p:sndTgt r:embed="rId3" name="explode.wav"/>
                                        </p:tgtEl>
                                      </p:cMediaNode>
                                    </p:audio>
                                  </p:subTnLst>
                                </p:cTn>
                              </p:par>
                              <p:par>
                                <p:cTn id="94" presetID="3" presetClass="exit" presetSubtype="10" fill="hold" grpId="1" nodeType="withEffect">
                                  <p:stCondLst>
                                    <p:cond delay="0"/>
                                  </p:stCondLst>
                                  <p:childTnLst>
                                    <p:animEffect transition="out" filter="blinds(horizontal)">
                                      <p:cBhvr>
                                        <p:cTn id="95" dur="500"/>
                                        <p:tgtEl>
                                          <p:spTgt spid="2068"/>
                                        </p:tgtEl>
                                      </p:cBhvr>
                                    </p:animEffect>
                                    <p:set>
                                      <p:cBhvr>
                                        <p:cTn id="96" dur="1" fill="hold">
                                          <p:stCondLst>
                                            <p:cond delay="499"/>
                                          </p:stCondLst>
                                        </p:cTn>
                                        <p:tgtEl>
                                          <p:spTgt spid="2068"/>
                                        </p:tgtEl>
                                        <p:attrNameLst>
                                          <p:attrName>style.visibility</p:attrName>
                                        </p:attrNameLst>
                                      </p:cBhvr>
                                      <p:to>
                                        <p:strVal val="hidden"/>
                                      </p:to>
                                    </p:set>
                                  </p:childTnLst>
                                </p:cTn>
                              </p:par>
                            </p:childTnLst>
                          </p:cTn>
                        </p:par>
                      </p:childTnLst>
                    </p:cTn>
                  </p:par>
                  <p:par>
                    <p:cTn id="97" fill="hold" nodeType="clickPar">
                      <p:stCondLst>
                        <p:cond delay="indefinite"/>
                      </p:stCondLst>
                      <p:childTnLst>
                        <p:par>
                          <p:cTn id="98" fill="hold" nodeType="withGroup">
                            <p:stCondLst>
                              <p:cond delay="0"/>
                            </p:stCondLst>
                            <p:childTnLst>
                              <p:par>
                                <p:cTn id="99" presetID="0" presetClass="path" presetSubtype="0" accel="50000" decel="50000" fill="hold" grpId="1" nodeType="clickEffect">
                                  <p:stCondLst>
                                    <p:cond delay="0"/>
                                  </p:stCondLst>
                                  <p:childTnLst>
                                    <p:animMotion origin="layout" path="M 0.00087 -0.00024 L -0.01423 -0.1088 L 0.04202 -0.17176 " pathEditMode="relative" rAng="0" ptsTypes="AAA">
                                      <p:cBhvr>
                                        <p:cTn id="100" dur="2000" fill="hold"/>
                                        <p:tgtEl>
                                          <p:spTgt spid="2063"/>
                                        </p:tgtEl>
                                        <p:attrNameLst>
                                          <p:attrName>ppt_x</p:attrName>
                                          <p:attrName>ppt_y</p:attrName>
                                        </p:attrNameLst>
                                      </p:cBhvr>
                                      <p:rCtr x="1302" y="-8588"/>
                                    </p:animMotion>
                                  </p:childTnLst>
                                </p:cTn>
                              </p:par>
                            </p:childTnLst>
                          </p:cTn>
                        </p:par>
                        <p:par>
                          <p:cTn id="101" fill="hold" nodeType="afterGroup">
                            <p:stCondLst>
                              <p:cond delay="2000"/>
                            </p:stCondLst>
                            <p:childTnLst>
                              <p:par>
                                <p:cTn id="102" presetID="1" presetClass="entr" presetSubtype="0" fill="hold" grpId="0" nodeType="afterEffect">
                                  <p:stCondLst>
                                    <p:cond delay="0"/>
                                  </p:stCondLst>
                                  <p:childTnLst>
                                    <p:set>
                                      <p:cBhvr>
                                        <p:cTn id="103" dur="1" fill="hold">
                                          <p:stCondLst>
                                            <p:cond delay="0"/>
                                          </p:stCondLst>
                                        </p:cTn>
                                        <p:tgtEl>
                                          <p:spTgt spid="2067"/>
                                        </p:tgtEl>
                                        <p:attrNameLst>
                                          <p:attrName>style.visibility</p:attrName>
                                        </p:attrNameLst>
                                      </p:cBhvr>
                                      <p:to>
                                        <p:strVal val="visible"/>
                                      </p:to>
                                    </p:set>
                                  </p:childTnLst>
                                  <p:subTnLst>
                                    <p:audio>
                                      <p:cMediaNode>
                                        <p:cTn display="0" masterRel="sameClick">
                                          <p:stCondLst>
                                            <p:cond evt="begin" delay="0">
                                              <p:tn val="102"/>
                                            </p:cond>
                                          </p:stCondLst>
                                          <p:endCondLst>
                                            <p:cond evt="onStopAudio" delay="0">
                                              <p:tgtEl>
                                                <p:sldTgt/>
                                              </p:tgtEl>
                                            </p:cond>
                                          </p:endCondLst>
                                        </p:cTn>
                                        <p:tgtEl>
                                          <p:sndTgt r:embed="rId3" name="explode.wav"/>
                                        </p:tgtEl>
                                      </p:cMediaNode>
                                    </p:audio>
                                  </p:subTnLst>
                                </p:cTn>
                              </p:par>
                              <p:par>
                                <p:cTn id="104" presetID="3" presetClass="exit" presetSubtype="10" fill="hold" grpId="1" nodeType="withEffect">
                                  <p:stCondLst>
                                    <p:cond delay="0"/>
                                  </p:stCondLst>
                                  <p:childTnLst>
                                    <p:animEffect transition="out" filter="blinds(horizontal)">
                                      <p:cBhvr>
                                        <p:cTn id="105" dur="500"/>
                                        <p:tgtEl>
                                          <p:spTgt spid="2067"/>
                                        </p:tgtEl>
                                      </p:cBhvr>
                                    </p:animEffect>
                                    <p:set>
                                      <p:cBhvr>
                                        <p:cTn id="106" dur="1" fill="hold">
                                          <p:stCondLst>
                                            <p:cond delay="499"/>
                                          </p:stCondLst>
                                        </p:cTn>
                                        <p:tgtEl>
                                          <p:spTgt spid="2067"/>
                                        </p:tgtEl>
                                        <p:attrNameLst>
                                          <p:attrName>style.visibility</p:attrName>
                                        </p:attrNameLst>
                                      </p:cBhvr>
                                      <p:to>
                                        <p:strVal val="hidden"/>
                                      </p:to>
                                    </p:se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0" presetClass="path" presetSubtype="0" accel="50000" decel="50000" fill="hold" grpId="1" nodeType="clickEffect">
                                  <p:stCondLst>
                                    <p:cond delay="0"/>
                                  </p:stCondLst>
                                  <p:childTnLst>
                                    <p:animMotion origin="layout" path="M -2.77778E-6 -3.7037E-7 L 0.07535 0.01088 C 0.10538 0.00509 0.1467 -0.01528 0.18056 -0.03449 C 0.21441 -0.0537 0.25122 -0.07685 0.27882 -0.10393 C 0.30643 -0.13102 0.33247 -0.1713 0.34618 -0.19653 C 0.3599 -0.22176 0.36511 -0.24468 0.36146 -0.25486 C 0.35782 -0.26505 0.34931 -0.25833 0.32431 -0.2581 L 0.21181 -0.25301 " pathEditMode="relative" rAng="0" ptsTypes="AaaaaaAA">
                                      <p:cBhvr>
                                        <p:cTn id="110" dur="3000" fill="hold"/>
                                        <p:tgtEl>
                                          <p:spTgt spid="2065"/>
                                        </p:tgtEl>
                                        <p:attrNameLst>
                                          <p:attrName>ppt_x</p:attrName>
                                          <p:attrName>ppt_y</p:attrName>
                                        </p:attrNameLst>
                                      </p:cBhvr>
                                      <p:rCtr x="18247" y="-12708"/>
                                    </p:animMotion>
                                  </p:childTnLst>
                                </p:cTn>
                              </p:par>
                              <p:par>
                                <p:cTn id="111" presetID="0" presetClass="path" presetSubtype="0" accel="50000" decel="50000" fill="hold" grpId="1" nodeType="withEffect">
                                  <p:stCondLst>
                                    <p:cond delay="0"/>
                                  </p:stCondLst>
                                  <p:childTnLst>
                                    <p:animMotion origin="layout" path="M 0.00139 -0.00162 L 0.09462 0.01412 L 0.15712 -0.00856 L 0.22934 -0.04676 L 0.3066 -0.1037 L 0.37119 -0.19143 C 0.38507 -0.21643 0.39375 -0.24236 0.38976 -0.2544 C 0.38577 -0.26643 0.36997 -0.25671 0.34671 -0.26366 L 0.25035 -0.29676 " pathEditMode="relative" rAng="0" ptsTypes="AAAAAaaAA">
                                      <p:cBhvr>
                                        <p:cTn id="112" dur="3000" fill="hold"/>
                                        <p:tgtEl>
                                          <p:spTgt spid="2064"/>
                                        </p:tgtEl>
                                        <p:attrNameLst>
                                          <p:attrName>ppt_x</p:attrName>
                                          <p:attrName>ppt_y</p:attrName>
                                        </p:attrNameLst>
                                      </p:cBhvr>
                                      <p:rCtr x="19618" y="-13981"/>
                                    </p:animMotion>
                                  </p:childTnLst>
                                </p:cTn>
                              </p:par>
                            </p:childTnLst>
                          </p:cTn>
                        </p:par>
                        <p:par>
                          <p:cTn id="113" fill="hold" nodeType="afterGroup">
                            <p:stCondLst>
                              <p:cond delay="3000"/>
                            </p:stCondLst>
                            <p:childTnLst>
                              <p:par>
                                <p:cTn id="114" presetID="0" presetClass="path" presetSubtype="0" accel="50000" decel="50000" fill="hold" grpId="1" nodeType="afterEffect">
                                  <p:stCondLst>
                                    <p:cond delay="0"/>
                                  </p:stCondLst>
                                  <p:childTnLst>
                                    <p:animMotion origin="layout" path="M 2.77778E-6 -7.40741E-7 L -0.02604 -0.05278 " pathEditMode="relative" ptsTypes="AA">
                                      <p:cBhvr>
                                        <p:cTn id="115" dur="2000" fill="hold"/>
                                        <p:tgtEl>
                                          <p:spTgt spid="2059"/>
                                        </p:tgtEl>
                                        <p:attrNameLst>
                                          <p:attrName>ppt_x</p:attrName>
                                          <p:attrName>ppt_y</p:attrName>
                                        </p:attrNameLst>
                                      </p:cBhvr>
                                    </p:animMotion>
                                  </p:childTnLst>
                                </p:cTn>
                              </p:par>
                              <p:par>
                                <p:cTn id="116" presetID="0" presetClass="path" presetSubtype="0" accel="50000" decel="50000" fill="hold" grpId="1" nodeType="withEffect">
                                  <p:stCondLst>
                                    <p:cond delay="0"/>
                                  </p:stCondLst>
                                  <p:childTnLst>
                                    <p:animMotion origin="layout" path="M 1.11111E-6 3.7037E-7 L 0.03854 -0.03889 " pathEditMode="relative" ptsTypes="AA">
                                      <p:cBhvr>
                                        <p:cTn id="117" dur="2000" fill="hold"/>
                                        <p:tgtEl>
                                          <p:spTgt spid="2058"/>
                                        </p:tgtEl>
                                        <p:attrNameLst>
                                          <p:attrName>ppt_x</p:attrName>
                                          <p:attrName>ppt_y</p:attrName>
                                        </p:attrNameLst>
                                      </p:cBhvr>
                                    </p:animMotion>
                                  </p:childTnLst>
                                </p:cTn>
                              </p:par>
                            </p:childTnLst>
                          </p:cTn>
                        </p:par>
                        <p:par>
                          <p:cTn id="118" fill="hold" nodeType="afterGroup">
                            <p:stCondLst>
                              <p:cond delay="5000"/>
                            </p:stCondLst>
                            <p:childTnLst>
                              <p:par>
                                <p:cTn id="119" presetID="1" presetClass="entr" presetSubtype="0" fill="hold" grpId="0" nodeType="afterEffect">
                                  <p:stCondLst>
                                    <p:cond delay="0"/>
                                  </p:stCondLst>
                                  <p:childTnLst>
                                    <p:set>
                                      <p:cBhvr>
                                        <p:cTn id="120" dur="1" fill="hold">
                                          <p:stCondLst>
                                            <p:cond delay="0"/>
                                          </p:stCondLst>
                                        </p:cTn>
                                        <p:tgtEl>
                                          <p:spTgt spid="2069"/>
                                        </p:tgtEl>
                                        <p:attrNameLst>
                                          <p:attrName>style.visibility</p:attrName>
                                        </p:attrNameLst>
                                      </p:cBhvr>
                                      <p:to>
                                        <p:strVal val="visible"/>
                                      </p:to>
                                    </p:set>
                                  </p:childTnLst>
                                  <p:subTnLst>
                                    <p:audio>
                                      <p:cMediaNode>
                                        <p:cTn display="0" masterRel="sameClick">
                                          <p:stCondLst>
                                            <p:cond evt="begin" delay="0">
                                              <p:tn val="119"/>
                                            </p:cond>
                                          </p:stCondLst>
                                          <p:endCondLst>
                                            <p:cond evt="onStopAudio" delay="0">
                                              <p:tgtEl>
                                                <p:sldTgt/>
                                              </p:tgtEl>
                                            </p:cond>
                                          </p:endCondLst>
                                        </p:cTn>
                                        <p:tgtEl>
                                          <p:sndTgt r:embed="rId3" name="explode.wav"/>
                                        </p:tgtEl>
                                      </p:cMediaNode>
                                    </p:audio>
                                  </p:subTnLst>
                                </p:cTn>
                              </p:par>
                              <p:par>
                                <p:cTn id="121" presetID="3" presetClass="exit" presetSubtype="10" fill="hold" grpId="1" nodeType="withEffect">
                                  <p:stCondLst>
                                    <p:cond delay="0"/>
                                  </p:stCondLst>
                                  <p:childTnLst>
                                    <p:animEffect transition="out" filter="blinds(horizontal)">
                                      <p:cBhvr>
                                        <p:cTn id="122" dur="500"/>
                                        <p:tgtEl>
                                          <p:spTgt spid="2069"/>
                                        </p:tgtEl>
                                      </p:cBhvr>
                                    </p:animEffect>
                                    <p:set>
                                      <p:cBhvr>
                                        <p:cTn id="123" dur="1" fill="hold">
                                          <p:stCondLst>
                                            <p:cond delay="499"/>
                                          </p:stCondLst>
                                        </p:cTn>
                                        <p:tgtEl>
                                          <p:spTgt spid="2069"/>
                                        </p:tgtEl>
                                        <p:attrNameLst>
                                          <p:attrName>style.visibility</p:attrName>
                                        </p:attrNameLst>
                                      </p:cBhvr>
                                      <p:to>
                                        <p:strVal val="hidden"/>
                                      </p:to>
                                    </p:se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0" presetClass="path" presetSubtype="0" accel="50000" decel="50000" fill="hold" grpId="2" nodeType="clickEffect">
                                  <p:stCondLst>
                                    <p:cond delay="0"/>
                                  </p:stCondLst>
                                  <p:childTnLst>
                                    <p:animMotion origin="layout" path="M 0.03854 -0.03888 L -0.02083 -0.12638 " pathEditMode="relative" rAng="0" ptsTypes="AA">
                                      <p:cBhvr>
                                        <p:cTn id="127" dur="2000" fill="hold"/>
                                        <p:tgtEl>
                                          <p:spTgt spid="2058"/>
                                        </p:tgtEl>
                                        <p:attrNameLst>
                                          <p:attrName>ppt_x</p:attrName>
                                          <p:attrName>ppt_y</p:attrName>
                                        </p:attrNameLst>
                                      </p:cBhvr>
                                      <p:rCtr x="-2969" y="-4375"/>
                                    </p:animMotion>
                                  </p:childTnLst>
                                </p:cTn>
                              </p:par>
                              <p:par>
                                <p:cTn id="128" presetID="0" presetClass="path" presetSubtype="0" accel="50000" decel="50000" fill="hold" grpId="2" nodeType="withEffect">
                                  <p:stCondLst>
                                    <p:cond delay="0"/>
                                  </p:stCondLst>
                                  <p:childTnLst>
                                    <p:animMotion origin="layout" path="M -0.02604 -0.05278 L -0.05521 -0.13774 " pathEditMode="relative" rAng="0" ptsTypes="AA">
                                      <p:cBhvr>
                                        <p:cTn id="129" dur="2000" fill="hold"/>
                                        <p:tgtEl>
                                          <p:spTgt spid="2059"/>
                                        </p:tgtEl>
                                        <p:attrNameLst>
                                          <p:attrName>ppt_x</p:attrName>
                                          <p:attrName>ppt_y</p:attrName>
                                        </p:attrNameLst>
                                      </p:cBhvr>
                                      <p:rCtr x="-1458" y="-4259"/>
                                    </p:animMotion>
                                  </p:childTnLst>
                                </p:cTn>
                              </p:par>
                            </p:childTnLst>
                          </p:cTn>
                        </p:par>
                        <p:par>
                          <p:cTn id="130" fill="hold" nodeType="afterGroup">
                            <p:stCondLst>
                              <p:cond delay="2000"/>
                            </p:stCondLst>
                            <p:childTnLst>
                              <p:par>
                                <p:cTn id="131" presetID="22" presetClass="entr" presetSubtype="4" fill="hold" grpId="0" nodeType="afterEffect">
                                  <p:stCondLst>
                                    <p:cond delay="0"/>
                                  </p:stCondLst>
                                  <p:childTnLst>
                                    <p:set>
                                      <p:cBhvr>
                                        <p:cTn id="132" dur="1" fill="hold">
                                          <p:stCondLst>
                                            <p:cond delay="0"/>
                                          </p:stCondLst>
                                        </p:cTn>
                                        <p:tgtEl>
                                          <p:spTgt spid="2079"/>
                                        </p:tgtEl>
                                        <p:attrNameLst>
                                          <p:attrName>style.visibility</p:attrName>
                                        </p:attrNameLst>
                                      </p:cBhvr>
                                      <p:to>
                                        <p:strVal val="visible"/>
                                      </p:to>
                                    </p:set>
                                    <p:animEffect transition="in" filter="wipe(down)">
                                      <p:cBhvr>
                                        <p:cTn id="133" dur="2000"/>
                                        <p:tgtEl>
                                          <p:spTgt spid="2079"/>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0" presetClass="path" presetSubtype="0" accel="50000" decel="50000" fill="hold" grpId="2" nodeType="clickEffect">
                                  <p:stCondLst>
                                    <p:cond delay="0"/>
                                  </p:stCondLst>
                                  <p:childTnLst>
                                    <p:animMotion origin="layout" path="M 0.21181 -0.2544 L 0.11389 -0.25301 " pathEditMode="relative" rAng="0" ptsTypes="AA">
                                      <p:cBhvr>
                                        <p:cTn id="137" dur="2000" fill="hold"/>
                                        <p:tgtEl>
                                          <p:spTgt spid="2065"/>
                                        </p:tgtEl>
                                        <p:attrNameLst>
                                          <p:attrName>ppt_x</p:attrName>
                                          <p:attrName>ppt_y</p:attrName>
                                        </p:attrNameLst>
                                      </p:cBhvr>
                                      <p:rCtr x="-4896" y="69"/>
                                    </p:animMotion>
                                  </p:childTnLst>
                                </p:cTn>
                              </p:par>
                              <p:par>
                                <p:cTn id="138" presetID="0" presetClass="path" presetSubtype="0" accel="50000" decel="50000" fill="hold" grpId="2" nodeType="withEffect">
                                  <p:stCondLst>
                                    <p:cond delay="0"/>
                                  </p:stCondLst>
                                  <p:childTnLst>
                                    <p:animMotion origin="layout" path="M 0.25087 -0.29537 L 0.16598 -0.28773 " pathEditMode="relative" rAng="0" ptsTypes="AA">
                                      <p:cBhvr>
                                        <p:cTn id="139" dur="2000" fill="hold"/>
                                        <p:tgtEl>
                                          <p:spTgt spid="2064"/>
                                        </p:tgtEl>
                                        <p:attrNameLst>
                                          <p:attrName>ppt_x</p:attrName>
                                          <p:attrName>ppt_y</p:attrName>
                                        </p:attrNameLst>
                                      </p:cBhvr>
                                      <p:rCtr x="-4253" y="370"/>
                                    </p:animMotion>
                                  </p:childTnLst>
                                </p:cTn>
                              </p:par>
                            </p:childTnLst>
                          </p:cTn>
                        </p:par>
                        <p:par>
                          <p:cTn id="140" fill="hold" nodeType="afterGroup">
                            <p:stCondLst>
                              <p:cond delay="2000"/>
                            </p:stCondLst>
                            <p:childTnLst>
                              <p:par>
                                <p:cTn id="141" presetID="1" presetClass="entr" presetSubtype="0" fill="hold" grpId="0" nodeType="afterEffect">
                                  <p:stCondLst>
                                    <p:cond delay="0"/>
                                  </p:stCondLst>
                                  <p:childTnLst>
                                    <p:set>
                                      <p:cBhvr>
                                        <p:cTn id="142" dur="1" fill="hold">
                                          <p:stCondLst>
                                            <p:cond delay="0"/>
                                          </p:stCondLst>
                                        </p:cTn>
                                        <p:tgtEl>
                                          <p:spTgt spid="2070"/>
                                        </p:tgtEl>
                                        <p:attrNameLst>
                                          <p:attrName>style.visibility</p:attrName>
                                        </p:attrNameLst>
                                      </p:cBhvr>
                                      <p:to>
                                        <p:strVal val="visible"/>
                                      </p:to>
                                    </p:set>
                                  </p:childTnLst>
                                  <p:subTnLst>
                                    <p:audio>
                                      <p:cMediaNode>
                                        <p:cTn display="0" masterRel="sameClick">
                                          <p:stCondLst>
                                            <p:cond evt="begin" delay="0">
                                              <p:tn val="141"/>
                                            </p:cond>
                                          </p:stCondLst>
                                          <p:endCondLst>
                                            <p:cond evt="onStopAudio" delay="0">
                                              <p:tgtEl>
                                                <p:sldTgt/>
                                              </p:tgtEl>
                                            </p:cond>
                                          </p:endCondLst>
                                        </p:cTn>
                                        <p:tgtEl>
                                          <p:sndTgt r:embed="rId3" name="explode.wav"/>
                                        </p:tgtEl>
                                      </p:cMediaNode>
                                    </p:audio>
                                  </p:subTnLst>
                                </p:cTn>
                              </p:par>
                              <p:par>
                                <p:cTn id="143" presetID="3" presetClass="exit" presetSubtype="10" fill="hold" grpId="1" nodeType="withEffect">
                                  <p:stCondLst>
                                    <p:cond delay="0"/>
                                  </p:stCondLst>
                                  <p:childTnLst>
                                    <p:animEffect transition="out" filter="blinds(horizontal)">
                                      <p:cBhvr>
                                        <p:cTn id="144" dur="500"/>
                                        <p:tgtEl>
                                          <p:spTgt spid="2070"/>
                                        </p:tgtEl>
                                      </p:cBhvr>
                                    </p:animEffect>
                                    <p:set>
                                      <p:cBhvr>
                                        <p:cTn id="145" dur="1" fill="hold">
                                          <p:stCondLst>
                                            <p:cond delay="499"/>
                                          </p:stCondLst>
                                        </p:cTn>
                                        <p:tgtEl>
                                          <p:spTgt spid="2070"/>
                                        </p:tgtEl>
                                        <p:attrNameLst>
                                          <p:attrName>style.visibility</p:attrName>
                                        </p:attrNameLst>
                                      </p:cBhvr>
                                      <p:to>
                                        <p:strVal val="hidden"/>
                                      </p:to>
                                    </p:set>
                                  </p:childTnLst>
                                </p:cTn>
                              </p:par>
                            </p:childTnLst>
                          </p:cTn>
                        </p:par>
                        <p:par>
                          <p:cTn id="146" fill="hold" nodeType="afterGroup">
                            <p:stCondLst>
                              <p:cond delay="2500"/>
                            </p:stCondLst>
                            <p:childTnLst>
                              <p:par>
                                <p:cTn id="147" presetID="9" presetClass="exit" presetSubtype="0" fill="hold" grpId="1" nodeType="afterEffect">
                                  <p:stCondLst>
                                    <p:cond delay="0"/>
                                  </p:stCondLst>
                                  <p:childTnLst>
                                    <p:animEffect transition="out" filter="dissolve">
                                      <p:cBhvr>
                                        <p:cTn id="148" dur="500"/>
                                        <p:tgtEl>
                                          <p:spTgt spid="2057"/>
                                        </p:tgtEl>
                                      </p:cBhvr>
                                    </p:animEffect>
                                    <p:set>
                                      <p:cBhvr>
                                        <p:cTn id="149" dur="1" fill="hold">
                                          <p:stCondLst>
                                            <p:cond delay="499"/>
                                          </p:stCondLst>
                                        </p:cTn>
                                        <p:tgtEl>
                                          <p:spTgt spid="2057"/>
                                        </p:tgtEl>
                                        <p:attrNameLst>
                                          <p:attrName>style.visibility</p:attrName>
                                        </p:attrNameLst>
                                      </p:cBhvr>
                                      <p:to>
                                        <p:strVal val="hidden"/>
                                      </p:to>
                                    </p:se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9" presetClass="exit" presetSubtype="0" fill="hold" grpId="1" nodeType="clickEffect">
                                  <p:stCondLst>
                                    <p:cond delay="0"/>
                                  </p:stCondLst>
                                  <p:childTnLst>
                                    <p:animEffect transition="out" filter="dissolve">
                                      <p:cBhvr>
                                        <p:cTn id="153" dur="500"/>
                                        <p:tgtEl>
                                          <p:spTgt spid="2062"/>
                                        </p:tgtEl>
                                      </p:cBhvr>
                                    </p:animEffect>
                                    <p:set>
                                      <p:cBhvr>
                                        <p:cTn id="154" dur="1" fill="hold">
                                          <p:stCondLst>
                                            <p:cond delay="499"/>
                                          </p:stCondLst>
                                        </p:cTn>
                                        <p:tgtEl>
                                          <p:spTgt spid="2062"/>
                                        </p:tgtEl>
                                        <p:attrNameLst>
                                          <p:attrName>style.visibility</p:attrName>
                                        </p:attrNameLst>
                                      </p:cBhvr>
                                      <p:to>
                                        <p:strVal val="hidden"/>
                                      </p:to>
                                    </p:set>
                                  </p:childTnLst>
                                </p:cTn>
                              </p:par>
                            </p:childTnLst>
                          </p:cTn>
                        </p:par>
                        <p:par>
                          <p:cTn id="155" fill="hold" nodeType="afterGroup">
                            <p:stCondLst>
                              <p:cond delay="500"/>
                            </p:stCondLst>
                            <p:childTnLst>
                              <p:par>
                                <p:cTn id="156" presetID="9" presetClass="entr" presetSubtype="0" fill="hold" grpId="0" nodeType="afterEffect">
                                  <p:stCondLst>
                                    <p:cond delay="0"/>
                                  </p:stCondLst>
                                  <p:childTnLst>
                                    <p:set>
                                      <p:cBhvr>
                                        <p:cTn id="157" dur="1" fill="hold">
                                          <p:stCondLst>
                                            <p:cond delay="0"/>
                                          </p:stCondLst>
                                        </p:cTn>
                                        <p:tgtEl>
                                          <p:spTgt spid="2071"/>
                                        </p:tgtEl>
                                        <p:attrNameLst>
                                          <p:attrName>style.visibility</p:attrName>
                                        </p:attrNameLst>
                                      </p:cBhvr>
                                      <p:to>
                                        <p:strVal val="visible"/>
                                      </p:to>
                                    </p:set>
                                    <p:animEffect transition="in" filter="dissolve">
                                      <p:cBhvr>
                                        <p:cTn id="158" dur="500"/>
                                        <p:tgtEl>
                                          <p:spTgt spid="2071"/>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0" presetClass="path" presetSubtype="0" accel="50000" decel="50000" fill="hold" grpId="2" nodeType="clickEffect">
                                  <p:stCondLst>
                                    <p:cond delay="0"/>
                                  </p:stCondLst>
                                  <p:childTnLst>
                                    <p:animMotion origin="layout" path="M 0.04184 -0.17107 L 0.1507 -0.22824 " pathEditMode="relative" rAng="0" ptsTypes="AA">
                                      <p:cBhvr>
                                        <p:cTn id="162" dur="2000" fill="hold"/>
                                        <p:tgtEl>
                                          <p:spTgt spid="2063"/>
                                        </p:tgtEl>
                                        <p:attrNameLst>
                                          <p:attrName>ppt_x</p:attrName>
                                          <p:attrName>ppt_y</p:attrName>
                                        </p:attrNameLst>
                                      </p:cBhvr>
                                      <p:rCtr x="5434" y="-2870"/>
                                    </p:animMotion>
                                  </p:childTnLst>
                                </p:cTn>
                              </p:par>
                              <p:par>
                                <p:cTn id="163" presetID="0" presetClass="path" presetSubtype="0" accel="50000" decel="50000" fill="hold" grpId="2" nodeType="withEffect">
                                  <p:stCondLst>
                                    <p:cond delay="0"/>
                                  </p:stCondLst>
                                  <p:childTnLst>
                                    <p:animMotion origin="layout" path="M 0.11788 -0.11297 L 0.14132 -0.17338 L 0.17709 -0.28866 " pathEditMode="relative" rAng="0" ptsTypes="AAA">
                                      <p:cBhvr>
                                        <p:cTn id="164" dur="2000" fill="hold"/>
                                        <p:tgtEl>
                                          <p:spTgt spid="2066"/>
                                        </p:tgtEl>
                                        <p:attrNameLst>
                                          <p:attrName>ppt_x</p:attrName>
                                          <p:attrName>ppt_y</p:attrName>
                                        </p:attrNameLst>
                                      </p:cBhvr>
                                      <p:rCtr x="2951" y="-8796"/>
                                    </p:animMotion>
                                  </p:childTnLst>
                                </p:cTn>
                              </p:par>
                              <p:par>
                                <p:cTn id="165" presetID="0" presetClass="path" presetSubtype="0" accel="50000" decel="50000" fill="hold" grpId="3" nodeType="withEffect">
                                  <p:stCondLst>
                                    <p:cond delay="0"/>
                                  </p:stCondLst>
                                  <p:childTnLst>
                                    <p:animMotion origin="layout" path="M 0.11545 -0.2537 L 0.20834 -0.3294 L 0.19549 -0.38681 " pathEditMode="relative" rAng="0" ptsTypes="AAA">
                                      <p:cBhvr>
                                        <p:cTn id="166" dur="2000" fill="hold"/>
                                        <p:tgtEl>
                                          <p:spTgt spid="2065"/>
                                        </p:tgtEl>
                                        <p:attrNameLst>
                                          <p:attrName>ppt_x</p:attrName>
                                          <p:attrName>ppt_y</p:attrName>
                                        </p:attrNameLst>
                                      </p:cBhvr>
                                      <p:rCtr x="4635" y="-6667"/>
                                    </p:animMotion>
                                  </p:childTnLst>
                                </p:cTn>
                              </p:par>
                              <p:par>
                                <p:cTn id="167" presetID="0" presetClass="path" presetSubtype="0" accel="50000" decel="50000" fill="hold" grpId="3" nodeType="withEffect">
                                  <p:stCondLst>
                                    <p:cond delay="0"/>
                                  </p:stCondLst>
                                  <p:childTnLst>
                                    <p:animMotion origin="layout" path="M 0.16632 -0.28796 L 0.17796 -0.29745 L 0.18247 -0.30093 " pathEditMode="relative" rAng="0" ptsTypes="AAA">
                                      <p:cBhvr>
                                        <p:cTn id="168" dur="2000" fill="hold"/>
                                        <p:tgtEl>
                                          <p:spTgt spid="2064"/>
                                        </p:tgtEl>
                                        <p:attrNameLst>
                                          <p:attrName>ppt_x</p:attrName>
                                          <p:attrName>ppt_y</p:attrName>
                                        </p:attrNameLst>
                                      </p:cBhvr>
                                      <p:rCtr x="799" y="-648"/>
                                    </p:animMotion>
                                  </p:childTnLst>
                                </p:cTn>
                              </p:par>
                            </p:childTnLst>
                          </p:cTn>
                        </p:par>
                        <p:par>
                          <p:cTn id="169" fill="hold" nodeType="afterGroup">
                            <p:stCondLst>
                              <p:cond delay="2000"/>
                            </p:stCondLst>
                            <p:childTnLst>
                              <p:par>
                                <p:cTn id="170" presetID="22" presetClass="entr" presetSubtype="4" fill="hold" grpId="0" nodeType="afterEffect">
                                  <p:stCondLst>
                                    <p:cond delay="0"/>
                                  </p:stCondLst>
                                  <p:childTnLst>
                                    <p:set>
                                      <p:cBhvr>
                                        <p:cTn id="171" dur="1" fill="hold">
                                          <p:stCondLst>
                                            <p:cond delay="0"/>
                                          </p:stCondLst>
                                        </p:cTn>
                                        <p:tgtEl>
                                          <p:spTgt spid="2080"/>
                                        </p:tgtEl>
                                        <p:attrNameLst>
                                          <p:attrName>style.visibility</p:attrName>
                                        </p:attrNameLst>
                                      </p:cBhvr>
                                      <p:to>
                                        <p:strVal val="visible"/>
                                      </p:to>
                                    </p:set>
                                    <p:animEffect transition="in" filter="wipe(down)">
                                      <p:cBhvr>
                                        <p:cTn id="172" dur="2000"/>
                                        <p:tgtEl>
                                          <p:spTgt spid="2080"/>
                                        </p:tgtEl>
                                      </p:cBhvr>
                                    </p:animEffect>
                                  </p:childTnLst>
                                </p:cTn>
                              </p:par>
                            </p:childTnLst>
                          </p:cTn>
                        </p:par>
                      </p:childTnLst>
                    </p:cTn>
                  </p:par>
                  <p:par>
                    <p:cTn id="173" fill="hold" nodeType="clickPar">
                      <p:stCondLst>
                        <p:cond delay="indefinite"/>
                      </p:stCondLst>
                      <p:childTnLst>
                        <p:par>
                          <p:cTn id="174" fill="hold" nodeType="withGroup">
                            <p:stCondLst>
                              <p:cond delay="0"/>
                            </p:stCondLst>
                            <p:childTnLst>
                              <p:par>
                                <p:cTn id="175" presetID="9" presetClass="exit" presetSubtype="0" fill="hold" grpId="3" nodeType="clickEffect">
                                  <p:stCondLst>
                                    <p:cond delay="0"/>
                                  </p:stCondLst>
                                  <p:childTnLst>
                                    <p:animEffect transition="out" filter="dissolve">
                                      <p:cBhvr>
                                        <p:cTn id="176" dur="500"/>
                                        <p:tgtEl>
                                          <p:spTgt spid="2058"/>
                                        </p:tgtEl>
                                      </p:cBhvr>
                                    </p:animEffect>
                                    <p:set>
                                      <p:cBhvr>
                                        <p:cTn id="177" dur="1" fill="hold">
                                          <p:stCondLst>
                                            <p:cond delay="499"/>
                                          </p:stCondLst>
                                        </p:cTn>
                                        <p:tgtEl>
                                          <p:spTgt spid="2058"/>
                                        </p:tgtEl>
                                        <p:attrNameLst>
                                          <p:attrName>style.visibility</p:attrName>
                                        </p:attrNameLst>
                                      </p:cBhvr>
                                      <p:to>
                                        <p:strVal val="hidden"/>
                                      </p:to>
                                    </p:set>
                                  </p:childTnLst>
                                </p:cTn>
                              </p:par>
                              <p:par>
                                <p:cTn id="178" presetID="9" presetClass="exit" presetSubtype="0" fill="hold" grpId="3" nodeType="withEffect">
                                  <p:stCondLst>
                                    <p:cond delay="0"/>
                                  </p:stCondLst>
                                  <p:childTnLst>
                                    <p:animEffect transition="out" filter="dissolve">
                                      <p:cBhvr>
                                        <p:cTn id="179" dur="500"/>
                                        <p:tgtEl>
                                          <p:spTgt spid="2059"/>
                                        </p:tgtEl>
                                      </p:cBhvr>
                                    </p:animEffect>
                                    <p:set>
                                      <p:cBhvr>
                                        <p:cTn id="180" dur="1" fill="hold">
                                          <p:stCondLst>
                                            <p:cond delay="499"/>
                                          </p:stCondLst>
                                        </p:cTn>
                                        <p:tgtEl>
                                          <p:spTgt spid="2059"/>
                                        </p:tgtEl>
                                        <p:attrNameLst>
                                          <p:attrName>style.visibility</p:attrName>
                                        </p:attrNameLst>
                                      </p:cBhvr>
                                      <p:to>
                                        <p:strVal val="hidden"/>
                                      </p:to>
                                    </p:set>
                                  </p:childTnLst>
                                </p:cTn>
                              </p:par>
                              <p:par>
                                <p:cTn id="181" presetID="9" presetClass="exit" presetSubtype="0" fill="hold" grpId="1" nodeType="withEffect">
                                  <p:stCondLst>
                                    <p:cond delay="0"/>
                                  </p:stCondLst>
                                  <p:childTnLst>
                                    <p:animEffect transition="out" filter="dissolve">
                                      <p:cBhvr>
                                        <p:cTn id="182" dur="500"/>
                                        <p:tgtEl>
                                          <p:spTgt spid="2071"/>
                                        </p:tgtEl>
                                      </p:cBhvr>
                                    </p:animEffect>
                                    <p:set>
                                      <p:cBhvr>
                                        <p:cTn id="183" dur="1" fill="hold">
                                          <p:stCondLst>
                                            <p:cond delay="499"/>
                                          </p:stCondLst>
                                        </p:cTn>
                                        <p:tgtEl>
                                          <p:spTgt spid="2071"/>
                                        </p:tgtEl>
                                        <p:attrNameLst>
                                          <p:attrName>style.visibility</p:attrName>
                                        </p:attrNameLst>
                                      </p:cBhvr>
                                      <p:to>
                                        <p:strVal val="hidden"/>
                                      </p:to>
                                    </p:set>
                                  </p:childTnLst>
                                </p:cTn>
                              </p:par>
                            </p:childTnLst>
                          </p:cTn>
                        </p:par>
                        <p:par>
                          <p:cTn id="184" fill="hold" nodeType="afterGroup">
                            <p:stCondLst>
                              <p:cond delay="500"/>
                            </p:stCondLst>
                            <p:childTnLst>
                              <p:par>
                                <p:cTn id="185" presetID="9" presetClass="entr" presetSubtype="0" fill="hold" grpId="0" nodeType="afterEffect">
                                  <p:stCondLst>
                                    <p:cond delay="0"/>
                                  </p:stCondLst>
                                  <p:childTnLst>
                                    <p:set>
                                      <p:cBhvr>
                                        <p:cTn id="186" dur="1" fill="hold">
                                          <p:stCondLst>
                                            <p:cond delay="0"/>
                                          </p:stCondLst>
                                        </p:cTn>
                                        <p:tgtEl>
                                          <p:spTgt spid="2072"/>
                                        </p:tgtEl>
                                        <p:attrNameLst>
                                          <p:attrName>style.visibility</p:attrName>
                                        </p:attrNameLst>
                                      </p:cBhvr>
                                      <p:to>
                                        <p:strVal val="visible"/>
                                      </p:to>
                                    </p:set>
                                    <p:animEffect transition="in" filter="dissolve">
                                      <p:cBhvr>
                                        <p:cTn id="187" dur="500"/>
                                        <p:tgtEl>
                                          <p:spTgt spid="2072"/>
                                        </p:tgtEl>
                                      </p:cBhvr>
                                    </p:animEffect>
                                  </p:childTnLst>
                                </p:cTn>
                              </p:par>
                              <p:par>
                                <p:cTn id="188" presetID="9" presetClass="entr" presetSubtype="0" fill="hold" grpId="0" nodeType="withEffect">
                                  <p:stCondLst>
                                    <p:cond delay="0"/>
                                  </p:stCondLst>
                                  <p:childTnLst>
                                    <p:set>
                                      <p:cBhvr>
                                        <p:cTn id="189" dur="1" fill="hold">
                                          <p:stCondLst>
                                            <p:cond delay="0"/>
                                          </p:stCondLst>
                                        </p:cTn>
                                        <p:tgtEl>
                                          <p:spTgt spid="2073"/>
                                        </p:tgtEl>
                                        <p:attrNameLst>
                                          <p:attrName>style.visibility</p:attrName>
                                        </p:attrNameLst>
                                      </p:cBhvr>
                                      <p:to>
                                        <p:strVal val="visible"/>
                                      </p:to>
                                    </p:set>
                                    <p:animEffect transition="in" filter="dissolve">
                                      <p:cBhvr>
                                        <p:cTn id="190" dur="500"/>
                                        <p:tgtEl>
                                          <p:spTgt spid="2073"/>
                                        </p:tgtEl>
                                      </p:cBhvr>
                                    </p:animEffect>
                                  </p:childTnLst>
                                </p:cTn>
                              </p:par>
                              <p:par>
                                <p:cTn id="191" presetID="9" presetClass="entr" presetSubtype="0" fill="hold" grpId="0" nodeType="withEffect">
                                  <p:stCondLst>
                                    <p:cond delay="0"/>
                                  </p:stCondLst>
                                  <p:childTnLst>
                                    <p:set>
                                      <p:cBhvr>
                                        <p:cTn id="192" dur="1" fill="hold">
                                          <p:stCondLst>
                                            <p:cond delay="0"/>
                                          </p:stCondLst>
                                        </p:cTn>
                                        <p:tgtEl>
                                          <p:spTgt spid="2074"/>
                                        </p:tgtEl>
                                        <p:attrNameLst>
                                          <p:attrName>style.visibility</p:attrName>
                                        </p:attrNameLst>
                                      </p:cBhvr>
                                      <p:to>
                                        <p:strVal val="visible"/>
                                      </p:to>
                                    </p:set>
                                    <p:animEffect transition="in" filter="dissolve">
                                      <p:cBhvr>
                                        <p:cTn id="193" dur="500"/>
                                        <p:tgtEl>
                                          <p:spTgt spid="2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animBg="1"/>
      <p:bldP spid="2053" grpId="1" animBg="1"/>
      <p:bldP spid="2054" grpId="0" animBg="1"/>
      <p:bldP spid="2054" grpId="1" animBg="1"/>
      <p:bldP spid="2055" grpId="0" animBg="1"/>
      <p:bldP spid="2055" grpId="1" animBg="1"/>
      <p:bldP spid="2056" grpId="0" animBg="1"/>
      <p:bldP spid="2056" grpId="1" animBg="1"/>
      <p:bldP spid="2057" grpId="0" animBg="1"/>
      <p:bldP spid="2057" grpId="1" animBg="1"/>
      <p:bldP spid="2058" grpId="0" animBg="1"/>
      <p:bldP spid="2058" grpId="1" animBg="1"/>
      <p:bldP spid="2058" grpId="2" animBg="1"/>
      <p:bldP spid="2058" grpId="3" animBg="1"/>
      <p:bldP spid="2059" grpId="0" animBg="1"/>
      <p:bldP spid="2059" grpId="1" animBg="1"/>
      <p:bldP spid="2059" grpId="2" animBg="1"/>
      <p:bldP spid="2059" grpId="3" animBg="1"/>
      <p:bldP spid="2060" grpId="0" animBg="1"/>
      <p:bldP spid="2061" grpId="0" animBg="1"/>
      <p:bldP spid="2062" grpId="0" animBg="1"/>
      <p:bldP spid="2062" grpId="1" animBg="1"/>
      <p:bldP spid="2063" grpId="0" animBg="1"/>
      <p:bldP spid="2063" grpId="1" animBg="1"/>
      <p:bldP spid="2063" grpId="2" animBg="1"/>
      <p:bldP spid="2064" grpId="0" animBg="1"/>
      <p:bldP spid="2064" grpId="1" animBg="1"/>
      <p:bldP spid="2064" grpId="2" animBg="1"/>
      <p:bldP spid="2064" grpId="3" animBg="1"/>
      <p:bldP spid="2065" grpId="0" animBg="1"/>
      <p:bldP spid="2065" grpId="1" animBg="1"/>
      <p:bldP spid="2065" grpId="2" animBg="1"/>
      <p:bldP spid="2065" grpId="3" animBg="1"/>
      <p:bldP spid="2066" grpId="0" animBg="1"/>
      <p:bldP spid="2066" grpId="1" animBg="1"/>
      <p:bldP spid="2066" grpId="2" animBg="1"/>
      <p:bldP spid="2067" grpId="0" animBg="1"/>
      <p:bldP spid="2067" grpId="1" animBg="1"/>
      <p:bldP spid="2068" grpId="0" animBg="1"/>
      <p:bldP spid="2068" grpId="1" animBg="1"/>
      <p:bldP spid="2069" grpId="0" animBg="1"/>
      <p:bldP spid="2069" grpId="1" animBg="1"/>
      <p:bldP spid="2070" grpId="0" animBg="1"/>
      <p:bldP spid="2070" grpId="1" animBg="1"/>
      <p:bldP spid="2071" grpId="0" animBg="1"/>
      <p:bldP spid="2071" grpId="1" animBg="1"/>
      <p:bldP spid="2072" grpId="0" animBg="1"/>
      <p:bldP spid="2073" grpId="0" animBg="1"/>
      <p:bldP spid="2074" grpId="0" animBg="1"/>
      <p:bldP spid="2075" grpId="0" animBg="1"/>
      <p:bldP spid="2077" grpId="0" animBg="1"/>
      <p:bldP spid="2078" grpId="0" animBg="1"/>
      <p:bldP spid="2079" grpId="0" animBg="1"/>
      <p:bldP spid="208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t="39352" r="6018" b="665"/>
          <a:stretch>
            <a:fillRect/>
          </a:stretch>
        </p:blipFill>
        <p:spPr bwMode="auto">
          <a:xfrm>
            <a:off x="0" y="0"/>
            <a:ext cx="90725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60" name="Rectangle 16"/>
          <p:cNvSpPr>
            <a:spLocks noChangeArrowheads="1"/>
          </p:cNvSpPr>
          <p:nvPr/>
        </p:nvSpPr>
        <p:spPr bwMode="auto">
          <a:xfrm>
            <a:off x="5740400" y="5264150"/>
            <a:ext cx="3152775" cy="15557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b="1" u="sng">
                <a:latin typeface="Times New Roman" panose="02020603050405020304" pitchFamily="18" charset="0"/>
              </a:rPr>
              <a:t>The Invasion of New York</a:t>
            </a:r>
          </a:p>
          <a:p>
            <a:pPr algn="ctr"/>
            <a:r>
              <a:rPr lang="en-US" altLang="en-US" sz="2000">
                <a:latin typeface="Times New Roman" panose="02020603050405020304" pitchFamily="18" charset="0"/>
              </a:rPr>
              <a:t>22 August 1776 –</a:t>
            </a:r>
          </a:p>
          <a:p>
            <a:pPr algn="ctr"/>
            <a:r>
              <a:rPr lang="en-US" altLang="en-US" sz="2000">
                <a:latin typeface="Times New Roman" panose="02020603050405020304" pitchFamily="18" charset="0"/>
              </a:rPr>
              <a:t>25 January 1777 </a:t>
            </a:r>
          </a:p>
        </p:txBody>
      </p:sp>
      <p:grpSp>
        <p:nvGrpSpPr>
          <p:cNvPr id="6180" name="Group 36"/>
          <p:cNvGrpSpPr>
            <a:grpSpLocks/>
          </p:cNvGrpSpPr>
          <p:nvPr/>
        </p:nvGrpSpPr>
        <p:grpSpPr bwMode="auto">
          <a:xfrm>
            <a:off x="6502400" y="2673350"/>
            <a:ext cx="117475" cy="117475"/>
            <a:chOff x="4096" y="1684"/>
            <a:chExt cx="74" cy="74"/>
          </a:xfrm>
        </p:grpSpPr>
        <p:sp>
          <p:nvSpPr>
            <p:cNvPr id="6167" name="Rectangle 23"/>
            <p:cNvSpPr>
              <a:spLocks noChangeArrowheads="1"/>
            </p:cNvSpPr>
            <p:nvPr/>
          </p:nvSpPr>
          <p:spPr bwMode="auto">
            <a:xfrm>
              <a:off x="4096" y="1710"/>
              <a:ext cx="54" cy="48"/>
            </a:xfrm>
            <a:prstGeom prst="rect">
              <a:avLst/>
            </a:pr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178" name="Group 34"/>
            <p:cNvGrpSpPr>
              <a:grpSpLocks/>
            </p:cNvGrpSpPr>
            <p:nvPr/>
          </p:nvGrpSpPr>
          <p:grpSpPr bwMode="auto">
            <a:xfrm>
              <a:off x="4104" y="1684"/>
              <a:ext cx="66" cy="60"/>
              <a:chOff x="4104" y="1684"/>
              <a:chExt cx="66" cy="60"/>
            </a:xfrm>
          </p:grpSpPr>
          <p:sp>
            <p:nvSpPr>
              <p:cNvPr id="6168" name="Rectangle 24"/>
              <p:cNvSpPr>
                <a:spLocks noChangeArrowheads="1"/>
              </p:cNvSpPr>
              <p:nvPr/>
            </p:nvSpPr>
            <p:spPr bwMode="auto">
              <a:xfrm>
                <a:off x="4104" y="1696"/>
                <a:ext cx="54" cy="48"/>
              </a:xfrm>
              <a:prstGeom prst="rect">
                <a:avLst/>
              </a:pr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9" name="Rectangle 25"/>
              <p:cNvSpPr>
                <a:spLocks noChangeArrowheads="1"/>
              </p:cNvSpPr>
              <p:nvPr/>
            </p:nvSpPr>
            <p:spPr bwMode="auto">
              <a:xfrm>
                <a:off x="4116" y="1684"/>
                <a:ext cx="54" cy="48"/>
              </a:xfrm>
              <a:prstGeom prst="rect">
                <a:avLst/>
              </a:pr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6170" name="Rectangle 26"/>
          <p:cNvSpPr>
            <a:spLocks noChangeArrowheads="1"/>
          </p:cNvSpPr>
          <p:nvPr/>
        </p:nvSpPr>
        <p:spPr bwMode="auto">
          <a:xfrm>
            <a:off x="6784975" y="1974850"/>
            <a:ext cx="85725" cy="76200"/>
          </a:xfrm>
          <a:prstGeom prst="rect">
            <a:avLst/>
          </a:pr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181" name="Group 37"/>
          <p:cNvGrpSpPr>
            <a:grpSpLocks/>
          </p:cNvGrpSpPr>
          <p:nvPr/>
        </p:nvGrpSpPr>
        <p:grpSpPr bwMode="auto">
          <a:xfrm>
            <a:off x="6651625" y="2843213"/>
            <a:ext cx="128588" cy="119062"/>
            <a:chOff x="4190" y="1791"/>
            <a:chExt cx="81" cy="75"/>
          </a:xfrm>
        </p:grpSpPr>
        <p:sp>
          <p:nvSpPr>
            <p:cNvPr id="6162" name="Rectangle 18"/>
            <p:cNvSpPr>
              <a:spLocks noChangeArrowheads="1"/>
            </p:cNvSpPr>
            <p:nvPr/>
          </p:nvSpPr>
          <p:spPr bwMode="auto">
            <a:xfrm>
              <a:off x="4190" y="1818"/>
              <a:ext cx="54" cy="48"/>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4" name="Rectangle 20"/>
            <p:cNvSpPr>
              <a:spLocks noChangeArrowheads="1"/>
            </p:cNvSpPr>
            <p:nvPr/>
          </p:nvSpPr>
          <p:spPr bwMode="auto">
            <a:xfrm>
              <a:off x="4204" y="1804"/>
              <a:ext cx="54" cy="48"/>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1" name="Rectangle 17"/>
            <p:cNvSpPr>
              <a:spLocks noChangeArrowheads="1"/>
            </p:cNvSpPr>
            <p:nvPr/>
          </p:nvSpPr>
          <p:spPr bwMode="auto">
            <a:xfrm>
              <a:off x="4217" y="1791"/>
              <a:ext cx="54" cy="48"/>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174" name="Group 30"/>
          <p:cNvGrpSpPr>
            <a:grpSpLocks/>
          </p:cNvGrpSpPr>
          <p:nvPr/>
        </p:nvGrpSpPr>
        <p:grpSpPr bwMode="auto">
          <a:xfrm>
            <a:off x="6715125" y="2806700"/>
            <a:ext cx="104775" cy="93663"/>
            <a:chOff x="4230" y="1768"/>
            <a:chExt cx="66" cy="59"/>
          </a:xfrm>
        </p:grpSpPr>
        <p:sp>
          <p:nvSpPr>
            <p:cNvPr id="6163" name="Rectangle 19"/>
            <p:cNvSpPr>
              <a:spLocks noChangeArrowheads="1"/>
            </p:cNvSpPr>
            <p:nvPr/>
          </p:nvSpPr>
          <p:spPr bwMode="auto">
            <a:xfrm>
              <a:off x="4230" y="1779"/>
              <a:ext cx="54" cy="48"/>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65" name="Rectangle 21"/>
            <p:cNvSpPr>
              <a:spLocks noChangeArrowheads="1"/>
            </p:cNvSpPr>
            <p:nvPr/>
          </p:nvSpPr>
          <p:spPr bwMode="auto">
            <a:xfrm>
              <a:off x="4242" y="1768"/>
              <a:ext cx="54" cy="48"/>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175" name="Group 31"/>
          <p:cNvGrpSpPr>
            <a:grpSpLocks/>
          </p:cNvGrpSpPr>
          <p:nvPr/>
        </p:nvGrpSpPr>
        <p:grpSpPr bwMode="auto">
          <a:xfrm>
            <a:off x="6626225" y="2497138"/>
            <a:ext cx="104775" cy="93662"/>
            <a:chOff x="4230" y="1768"/>
            <a:chExt cx="66" cy="59"/>
          </a:xfrm>
        </p:grpSpPr>
        <p:sp>
          <p:nvSpPr>
            <p:cNvPr id="6176" name="Rectangle 32"/>
            <p:cNvSpPr>
              <a:spLocks noChangeArrowheads="1"/>
            </p:cNvSpPr>
            <p:nvPr/>
          </p:nvSpPr>
          <p:spPr bwMode="auto">
            <a:xfrm>
              <a:off x="4230" y="1779"/>
              <a:ext cx="54" cy="48"/>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7" name="Rectangle 33"/>
            <p:cNvSpPr>
              <a:spLocks noChangeArrowheads="1"/>
            </p:cNvSpPr>
            <p:nvPr/>
          </p:nvSpPr>
          <p:spPr bwMode="auto">
            <a:xfrm>
              <a:off x="4242" y="1768"/>
              <a:ext cx="54" cy="48"/>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179" name="AutoShape 35"/>
          <p:cNvSpPr>
            <a:spLocks noChangeArrowheads="1"/>
          </p:cNvSpPr>
          <p:nvPr/>
        </p:nvSpPr>
        <p:spPr bwMode="auto">
          <a:xfrm>
            <a:off x="6648450" y="2235200"/>
            <a:ext cx="146050" cy="14605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182" name="Group 38"/>
          <p:cNvGrpSpPr>
            <a:grpSpLocks/>
          </p:cNvGrpSpPr>
          <p:nvPr/>
        </p:nvGrpSpPr>
        <p:grpSpPr bwMode="auto">
          <a:xfrm>
            <a:off x="7242175" y="1871663"/>
            <a:ext cx="128588" cy="119062"/>
            <a:chOff x="4190" y="1791"/>
            <a:chExt cx="81" cy="75"/>
          </a:xfrm>
        </p:grpSpPr>
        <p:sp>
          <p:nvSpPr>
            <p:cNvPr id="6183" name="Rectangle 39"/>
            <p:cNvSpPr>
              <a:spLocks noChangeArrowheads="1"/>
            </p:cNvSpPr>
            <p:nvPr/>
          </p:nvSpPr>
          <p:spPr bwMode="auto">
            <a:xfrm>
              <a:off x="4190" y="1818"/>
              <a:ext cx="54" cy="48"/>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4" name="Rectangle 40"/>
            <p:cNvSpPr>
              <a:spLocks noChangeArrowheads="1"/>
            </p:cNvSpPr>
            <p:nvPr/>
          </p:nvSpPr>
          <p:spPr bwMode="auto">
            <a:xfrm>
              <a:off x="4204" y="1804"/>
              <a:ext cx="54" cy="48"/>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5" name="Rectangle 41"/>
            <p:cNvSpPr>
              <a:spLocks noChangeArrowheads="1"/>
            </p:cNvSpPr>
            <p:nvPr/>
          </p:nvSpPr>
          <p:spPr bwMode="auto">
            <a:xfrm>
              <a:off x="4217" y="1791"/>
              <a:ext cx="54" cy="48"/>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186" name="AutoShape 42"/>
          <p:cNvSpPr>
            <a:spLocks noChangeArrowheads="1"/>
          </p:cNvSpPr>
          <p:nvPr/>
        </p:nvSpPr>
        <p:spPr bwMode="auto">
          <a:xfrm>
            <a:off x="7334250" y="1116013"/>
            <a:ext cx="146050" cy="14605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7" name="Rectangle 43"/>
          <p:cNvSpPr>
            <a:spLocks noChangeArrowheads="1"/>
          </p:cNvSpPr>
          <p:nvPr/>
        </p:nvSpPr>
        <p:spPr bwMode="auto">
          <a:xfrm>
            <a:off x="7137400" y="749300"/>
            <a:ext cx="85725" cy="76200"/>
          </a:xfrm>
          <a:prstGeom prst="rect">
            <a:avLst/>
          </a:pr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8" name="Rectangle 44"/>
          <p:cNvSpPr>
            <a:spLocks noChangeArrowheads="1"/>
          </p:cNvSpPr>
          <p:nvPr/>
        </p:nvSpPr>
        <p:spPr bwMode="auto">
          <a:xfrm>
            <a:off x="6677025" y="44450"/>
            <a:ext cx="85725" cy="76200"/>
          </a:xfrm>
          <a:prstGeom prst="rect">
            <a:avLst/>
          </a:pr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189" name="Group 45"/>
          <p:cNvGrpSpPr>
            <a:grpSpLocks/>
          </p:cNvGrpSpPr>
          <p:nvPr/>
        </p:nvGrpSpPr>
        <p:grpSpPr bwMode="auto">
          <a:xfrm>
            <a:off x="6527800" y="1900238"/>
            <a:ext cx="128588" cy="119062"/>
            <a:chOff x="4190" y="1791"/>
            <a:chExt cx="81" cy="75"/>
          </a:xfrm>
        </p:grpSpPr>
        <p:sp>
          <p:nvSpPr>
            <p:cNvPr id="6190" name="Rectangle 46"/>
            <p:cNvSpPr>
              <a:spLocks noChangeArrowheads="1"/>
            </p:cNvSpPr>
            <p:nvPr/>
          </p:nvSpPr>
          <p:spPr bwMode="auto">
            <a:xfrm>
              <a:off x="4190" y="1818"/>
              <a:ext cx="54" cy="48"/>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1" name="Rectangle 47"/>
            <p:cNvSpPr>
              <a:spLocks noChangeArrowheads="1"/>
            </p:cNvSpPr>
            <p:nvPr/>
          </p:nvSpPr>
          <p:spPr bwMode="auto">
            <a:xfrm>
              <a:off x="4204" y="1804"/>
              <a:ext cx="54" cy="48"/>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2" name="Rectangle 48"/>
            <p:cNvSpPr>
              <a:spLocks noChangeArrowheads="1"/>
            </p:cNvSpPr>
            <p:nvPr/>
          </p:nvSpPr>
          <p:spPr bwMode="auto">
            <a:xfrm>
              <a:off x="4217" y="1791"/>
              <a:ext cx="54" cy="48"/>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194" name="Rectangle 50"/>
          <p:cNvSpPr>
            <a:spLocks noChangeArrowheads="1"/>
          </p:cNvSpPr>
          <p:nvPr/>
        </p:nvSpPr>
        <p:spPr bwMode="auto">
          <a:xfrm>
            <a:off x="5449888" y="3762375"/>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5" name="Rectangle 51"/>
          <p:cNvSpPr>
            <a:spLocks noChangeArrowheads="1"/>
          </p:cNvSpPr>
          <p:nvPr/>
        </p:nvSpPr>
        <p:spPr bwMode="auto">
          <a:xfrm>
            <a:off x="6221413" y="2706688"/>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6" name="Rectangle 52"/>
          <p:cNvSpPr>
            <a:spLocks noChangeArrowheads="1"/>
          </p:cNvSpPr>
          <p:nvPr/>
        </p:nvSpPr>
        <p:spPr bwMode="auto">
          <a:xfrm>
            <a:off x="4759325" y="3881438"/>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7" name="Rectangle 53"/>
          <p:cNvSpPr>
            <a:spLocks noChangeArrowheads="1"/>
          </p:cNvSpPr>
          <p:nvPr/>
        </p:nvSpPr>
        <p:spPr bwMode="auto">
          <a:xfrm>
            <a:off x="4011613" y="4581525"/>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8" name="Rectangle 54"/>
          <p:cNvSpPr>
            <a:spLocks noChangeArrowheads="1"/>
          </p:cNvSpPr>
          <p:nvPr/>
        </p:nvSpPr>
        <p:spPr bwMode="auto">
          <a:xfrm>
            <a:off x="3606800" y="5238750"/>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9" name="Rectangle 55"/>
          <p:cNvSpPr>
            <a:spLocks noChangeArrowheads="1"/>
          </p:cNvSpPr>
          <p:nvPr/>
        </p:nvSpPr>
        <p:spPr bwMode="auto">
          <a:xfrm>
            <a:off x="3783013" y="5634038"/>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0" name="Rectangle 56"/>
          <p:cNvSpPr>
            <a:spLocks noChangeArrowheads="1"/>
          </p:cNvSpPr>
          <p:nvPr/>
        </p:nvSpPr>
        <p:spPr bwMode="auto">
          <a:xfrm>
            <a:off x="3987800" y="6153150"/>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01" name="Rectangle 57"/>
          <p:cNvSpPr>
            <a:spLocks noChangeArrowheads="1"/>
          </p:cNvSpPr>
          <p:nvPr/>
        </p:nvSpPr>
        <p:spPr bwMode="auto">
          <a:xfrm>
            <a:off x="6624638" y="1936750"/>
            <a:ext cx="85725" cy="76200"/>
          </a:xfrm>
          <a:prstGeom prst="rect">
            <a:avLst/>
          </a:pr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xit" presetSubtype="0" fill="hold" nodeType="clickEffect">
                                  <p:stCondLst>
                                    <p:cond delay="0"/>
                                  </p:stCondLst>
                                  <p:childTnLst>
                                    <p:animEffect transition="out" filter="dissolve">
                                      <p:cBhvr>
                                        <p:cTn id="6" dur="500"/>
                                        <p:tgtEl>
                                          <p:spTgt spid="6174"/>
                                        </p:tgtEl>
                                      </p:cBhvr>
                                    </p:animEffect>
                                    <p:set>
                                      <p:cBhvr>
                                        <p:cTn id="7" dur="1" fill="hold">
                                          <p:stCondLst>
                                            <p:cond delay="499"/>
                                          </p:stCondLst>
                                        </p:cTn>
                                        <p:tgtEl>
                                          <p:spTgt spid="6174"/>
                                        </p:tgtEl>
                                        <p:attrNameLst>
                                          <p:attrName>style.visibility</p:attrName>
                                        </p:attrNameLst>
                                      </p:cBhvr>
                                      <p:to>
                                        <p:strVal val="hidden"/>
                                      </p:to>
                                    </p:se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6175"/>
                                        </p:tgtEl>
                                        <p:attrNameLst>
                                          <p:attrName>style.visibility</p:attrName>
                                        </p:attrNameLst>
                                      </p:cBhvr>
                                      <p:to>
                                        <p:strVal val="visible"/>
                                      </p:to>
                                    </p:set>
                                    <p:animEffect transition="in" filter="dissolve">
                                      <p:cBhvr>
                                        <p:cTn id="11" dur="500"/>
                                        <p:tgtEl>
                                          <p:spTgt spid="617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0" presetClass="path" presetSubtype="0" accel="50000" decel="50000" fill="hold" nodeType="clickEffect">
                                  <p:stCondLst>
                                    <p:cond delay="0"/>
                                  </p:stCondLst>
                                  <p:childTnLst>
                                    <p:animMotion origin="layout" path="M 4.72222E-6 1.85185E-6 L 0.00243 -0.03542 L 0.01875 -0.07315 " pathEditMode="relative" ptsTypes="AAA">
                                      <p:cBhvr>
                                        <p:cTn id="15" dur="2000" fill="hold"/>
                                        <p:tgtEl>
                                          <p:spTgt spid="6180"/>
                                        </p:tgtEl>
                                        <p:attrNameLst>
                                          <p:attrName>ppt_x</p:attrName>
                                          <p:attrName>ppt_y</p:attrName>
                                        </p:attrNameLst>
                                      </p:cBhvr>
                                    </p:animMotion>
                                  </p:childTnLst>
                                </p:cTn>
                              </p:par>
                            </p:childTnLst>
                          </p:cTn>
                        </p:par>
                      </p:childTnLst>
                    </p:cTn>
                  </p:par>
                  <p:par>
                    <p:cTn id="16" fill="hold" nodeType="clickPar">
                      <p:stCondLst>
                        <p:cond delay="indefinite"/>
                      </p:stCondLst>
                      <p:childTnLst>
                        <p:par>
                          <p:cTn id="17" fill="hold" nodeType="withGroup">
                            <p:stCondLst>
                              <p:cond delay="0"/>
                            </p:stCondLst>
                            <p:childTnLst>
                              <p:par>
                                <p:cTn id="18" presetID="0" presetClass="path" presetSubtype="0" accel="50000" decel="50000" fill="hold" nodeType="clickEffect">
                                  <p:stCondLst>
                                    <p:cond delay="0"/>
                                  </p:stCondLst>
                                  <p:childTnLst>
                                    <p:animMotion origin="layout" path="M -8.33333E-7 1.11111E-6 L 0.00417 -0.03056 " pathEditMode="relative" rAng="0" ptsTypes="AA">
                                      <p:cBhvr>
                                        <p:cTn id="19" dur="2000" fill="hold"/>
                                        <p:tgtEl>
                                          <p:spTgt spid="6175"/>
                                        </p:tgtEl>
                                        <p:attrNameLst>
                                          <p:attrName>ppt_x</p:attrName>
                                          <p:attrName>ppt_y</p:attrName>
                                        </p:attrNameLst>
                                      </p:cBhvr>
                                      <p:rCtr x="208" y="-1528"/>
                                    </p:animMotion>
                                  </p:childTnLst>
                                </p:cTn>
                              </p:par>
                            </p:childTnLst>
                          </p:cTn>
                        </p:par>
                        <p:par>
                          <p:cTn id="20" fill="hold" nodeType="afterGroup">
                            <p:stCondLst>
                              <p:cond delay="2000"/>
                            </p:stCondLst>
                            <p:childTnLst>
                              <p:par>
                                <p:cTn id="21" presetID="1" presetClass="entr" presetSubtype="0" fill="hold" grpId="0" nodeType="afterEffect">
                                  <p:stCondLst>
                                    <p:cond delay="0"/>
                                  </p:stCondLst>
                                  <p:childTnLst>
                                    <p:set>
                                      <p:cBhvr>
                                        <p:cTn id="22" dur="1" fill="hold">
                                          <p:stCondLst>
                                            <p:cond delay="0"/>
                                          </p:stCondLst>
                                        </p:cTn>
                                        <p:tgtEl>
                                          <p:spTgt spid="6179"/>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3" name="explode.wav"/>
                                        </p:tgtEl>
                                      </p:cMediaNode>
                                    </p:audio>
                                  </p:subTnLst>
                                </p:cTn>
                              </p:par>
                              <p:par>
                                <p:cTn id="23" presetID="3" presetClass="exit" presetSubtype="10" fill="hold" grpId="1" nodeType="withEffect">
                                  <p:stCondLst>
                                    <p:cond delay="0"/>
                                  </p:stCondLst>
                                  <p:childTnLst>
                                    <p:animEffect transition="out" filter="blinds(horizontal)">
                                      <p:cBhvr>
                                        <p:cTn id="24" dur="500"/>
                                        <p:tgtEl>
                                          <p:spTgt spid="6179"/>
                                        </p:tgtEl>
                                      </p:cBhvr>
                                    </p:animEffect>
                                    <p:set>
                                      <p:cBhvr>
                                        <p:cTn id="25" dur="1" fill="hold">
                                          <p:stCondLst>
                                            <p:cond delay="499"/>
                                          </p:stCondLst>
                                        </p:cTn>
                                        <p:tgtEl>
                                          <p:spTgt spid="6179"/>
                                        </p:tgtEl>
                                        <p:attrNameLst>
                                          <p:attrName>style.visibility</p:attrName>
                                        </p:attrNameLst>
                                      </p:cBhvr>
                                      <p:to>
                                        <p:strVal val="hidden"/>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xit" presetSubtype="0" fill="hold" nodeType="clickEffect">
                                  <p:stCondLst>
                                    <p:cond delay="0"/>
                                  </p:stCondLst>
                                  <p:childTnLst>
                                    <p:animEffect transition="out" filter="dissolve">
                                      <p:cBhvr>
                                        <p:cTn id="29" dur="500"/>
                                        <p:tgtEl>
                                          <p:spTgt spid="6181"/>
                                        </p:tgtEl>
                                      </p:cBhvr>
                                    </p:animEffect>
                                    <p:set>
                                      <p:cBhvr>
                                        <p:cTn id="30" dur="1" fill="hold">
                                          <p:stCondLst>
                                            <p:cond delay="499"/>
                                          </p:stCondLst>
                                        </p:cTn>
                                        <p:tgtEl>
                                          <p:spTgt spid="6181"/>
                                        </p:tgtEl>
                                        <p:attrNameLst>
                                          <p:attrName>style.visibility</p:attrName>
                                        </p:attrNameLst>
                                      </p:cBhvr>
                                      <p:to>
                                        <p:strVal val="hidden"/>
                                      </p:to>
                                    </p:set>
                                  </p:childTnLst>
                                </p:cTn>
                              </p:par>
                            </p:childTnLst>
                          </p:cTn>
                        </p:par>
                        <p:par>
                          <p:cTn id="31" fill="hold" nodeType="afterGroup">
                            <p:stCondLst>
                              <p:cond delay="500"/>
                            </p:stCondLst>
                            <p:childTnLst>
                              <p:par>
                                <p:cTn id="32" presetID="9" presetClass="entr" presetSubtype="0" fill="hold" nodeType="afterEffect">
                                  <p:stCondLst>
                                    <p:cond delay="0"/>
                                  </p:stCondLst>
                                  <p:childTnLst>
                                    <p:set>
                                      <p:cBhvr>
                                        <p:cTn id="33" dur="1" fill="hold">
                                          <p:stCondLst>
                                            <p:cond delay="0"/>
                                          </p:stCondLst>
                                        </p:cTn>
                                        <p:tgtEl>
                                          <p:spTgt spid="6182"/>
                                        </p:tgtEl>
                                        <p:attrNameLst>
                                          <p:attrName>style.visibility</p:attrName>
                                        </p:attrNameLst>
                                      </p:cBhvr>
                                      <p:to>
                                        <p:strVal val="visible"/>
                                      </p:to>
                                    </p:set>
                                    <p:animEffect transition="in" filter="dissolve">
                                      <p:cBhvr>
                                        <p:cTn id="34" dur="500"/>
                                        <p:tgtEl>
                                          <p:spTgt spid="618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0" presetClass="path" presetSubtype="0" accel="50000" decel="50000" fill="hold" nodeType="clickEffect">
                                  <p:stCondLst>
                                    <p:cond delay="0"/>
                                  </p:stCondLst>
                                  <p:childTnLst>
                                    <p:animMotion origin="layout" path="M 0.01876 -0.07314 L 0.05834 -0.15648 L 0.08959 -0.23009 " pathEditMode="relative" rAng="0" ptsTypes="AAA">
                                      <p:cBhvr>
                                        <p:cTn id="38" dur="2000" fill="hold"/>
                                        <p:tgtEl>
                                          <p:spTgt spid="6180"/>
                                        </p:tgtEl>
                                        <p:attrNameLst>
                                          <p:attrName>ppt_x</p:attrName>
                                          <p:attrName>ppt_y</p:attrName>
                                        </p:attrNameLst>
                                      </p:cBhvr>
                                      <p:rCtr x="0" y="0"/>
                                    </p:animMotion>
                                  </p:childTnLst>
                                </p:cTn>
                              </p:par>
                            </p:childTnLst>
                          </p:cTn>
                        </p:par>
                        <p:par>
                          <p:cTn id="39" fill="hold" nodeType="afterGroup">
                            <p:stCondLst>
                              <p:cond delay="2000"/>
                            </p:stCondLst>
                            <p:childTnLst>
                              <p:par>
                                <p:cTn id="40" presetID="9" presetClass="entr" presetSubtype="0" fill="hold" grpId="0" nodeType="afterEffect">
                                  <p:stCondLst>
                                    <p:cond delay="0"/>
                                  </p:stCondLst>
                                  <p:childTnLst>
                                    <p:set>
                                      <p:cBhvr>
                                        <p:cTn id="41" dur="1" fill="hold">
                                          <p:stCondLst>
                                            <p:cond delay="0"/>
                                          </p:stCondLst>
                                        </p:cTn>
                                        <p:tgtEl>
                                          <p:spTgt spid="6201"/>
                                        </p:tgtEl>
                                        <p:attrNameLst>
                                          <p:attrName>style.visibility</p:attrName>
                                        </p:attrNameLst>
                                      </p:cBhvr>
                                      <p:to>
                                        <p:strVal val="visible"/>
                                      </p:to>
                                    </p:set>
                                    <p:animEffect transition="in" filter="dissolve">
                                      <p:cBhvr>
                                        <p:cTn id="42" dur="500"/>
                                        <p:tgtEl>
                                          <p:spTgt spid="620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0" presetClass="path" presetSubtype="0" accel="50000" decel="50000" fill="hold" nodeType="clickEffect">
                                  <p:stCondLst>
                                    <p:cond delay="0"/>
                                  </p:stCondLst>
                                  <p:childTnLst>
                                    <p:animMotion origin="layout" path="M -1.66667E-6 3.7037E-7 L 0.02448 -0.04861 L 0.01042 -0.09861 " pathEditMode="relative" ptsTypes="AAA">
                                      <p:cBhvr>
                                        <p:cTn id="46" dur="2000" fill="hold"/>
                                        <p:tgtEl>
                                          <p:spTgt spid="6182"/>
                                        </p:tgtEl>
                                        <p:attrNameLst>
                                          <p:attrName>ppt_x</p:attrName>
                                          <p:attrName>ppt_y</p:attrName>
                                        </p:attrNameLst>
                                      </p:cBhvr>
                                    </p:animMotion>
                                  </p:childTnLst>
                                </p:cTn>
                              </p:par>
                            </p:childTnLst>
                          </p:cTn>
                        </p:par>
                        <p:par>
                          <p:cTn id="47" fill="hold" nodeType="afterGroup">
                            <p:stCondLst>
                              <p:cond delay="2000"/>
                            </p:stCondLst>
                            <p:childTnLst>
                              <p:par>
                                <p:cTn id="48" presetID="1" presetClass="entr" presetSubtype="0" fill="hold" grpId="0" nodeType="afterEffect">
                                  <p:stCondLst>
                                    <p:cond delay="0"/>
                                  </p:stCondLst>
                                  <p:childTnLst>
                                    <p:set>
                                      <p:cBhvr>
                                        <p:cTn id="49" dur="1" fill="hold">
                                          <p:stCondLst>
                                            <p:cond delay="0"/>
                                          </p:stCondLst>
                                        </p:cTn>
                                        <p:tgtEl>
                                          <p:spTgt spid="6186"/>
                                        </p:tgtEl>
                                        <p:attrNameLst>
                                          <p:attrName>style.visibility</p:attrName>
                                        </p:attrNameLst>
                                      </p:cBhvr>
                                      <p:to>
                                        <p:strVal val="visible"/>
                                      </p:to>
                                    </p:set>
                                  </p:childTnLst>
                                  <p:subTnLst>
                                    <p:audio>
                                      <p:cMediaNode>
                                        <p:cTn display="0" masterRel="sameClick">
                                          <p:stCondLst>
                                            <p:cond evt="begin" delay="0">
                                              <p:tn val="48"/>
                                            </p:cond>
                                          </p:stCondLst>
                                          <p:endCondLst>
                                            <p:cond evt="onStopAudio" delay="0">
                                              <p:tgtEl>
                                                <p:sldTgt/>
                                              </p:tgtEl>
                                            </p:cond>
                                          </p:endCondLst>
                                        </p:cTn>
                                        <p:tgtEl>
                                          <p:sndTgt r:embed="rId3" name="explode.wav"/>
                                        </p:tgtEl>
                                      </p:cMediaNode>
                                    </p:audio>
                                  </p:subTnLst>
                                </p:cTn>
                              </p:par>
                              <p:par>
                                <p:cTn id="50" presetID="3" presetClass="exit" presetSubtype="10" fill="hold" grpId="1" nodeType="withEffect">
                                  <p:stCondLst>
                                    <p:cond delay="0"/>
                                  </p:stCondLst>
                                  <p:childTnLst>
                                    <p:animEffect transition="out" filter="blinds(horizontal)">
                                      <p:cBhvr>
                                        <p:cTn id="51" dur="500"/>
                                        <p:tgtEl>
                                          <p:spTgt spid="6186"/>
                                        </p:tgtEl>
                                      </p:cBhvr>
                                    </p:animEffect>
                                    <p:set>
                                      <p:cBhvr>
                                        <p:cTn id="52" dur="1" fill="hold">
                                          <p:stCondLst>
                                            <p:cond delay="499"/>
                                          </p:stCondLst>
                                        </p:cTn>
                                        <p:tgtEl>
                                          <p:spTgt spid="6186"/>
                                        </p:tgtEl>
                                        <p:attrNameLst>
                                          <p:attrName>style.visibility</p:attrName>
                                        </p:attrNameLst>
                                      </p:cBhvr>
                                      <p:to>
                                        <p:strVal val="hidden"/>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xit" presetSubtype="0" fill="hold" nodeType="clickEffect">
                                  <p:stCondLst>
                                    <p:cond delay="0"/>
                                  </p:stCondLst>
                                  <p:childTnLst>
                                    <p:animEffect transition="out" filter="dissolve">
                                      <p:cBhvr>
                                        <p:cTn id="56" dur="500"/>
                                        <p:tgtEl>
                                          <p:spTgt spid="6180"/>
                                        </p:tgtEl>
                                      </p:cBhvr>
                                    </p:animEffect>
                                    <p:set>
                                      <p:cBhvr>
                                        <p:cTn id="57" dur="1" fill="hold">
                                          <p:stCondLst>
                                            <p:cond delay="499"/>
                                          </p:stCondLst>
                                        </p:cTn>
                                        <p:tgtEl>
                                          <p:spTgt spid="6180"/>
                                        </p:tgtEl>
                                        <p:attrNameLst>
                                          <p:attrName>style.visibility</p:attrName>
                                        </p:attrNameLst>
                                      </p:cBhvr>
                                      <p:to>
                                        <p:strVal val="hidden"/>
                                      </p:to>
                                    </p:set>
                                  </p:childTnLst>
                                </p:cTn>
                              </p:par>
                            </p:childTnLst>
                          </p:cTn>
                        </p:par>
                        <p:par>
                          <p:cTn id="58" fill="hold" nodeType="afterGroup">
                            <p:stCondLst>
                              <p:cond delay="500"/>
                            </p:stCondLst>
                            <p:childTnLst>
                              <p:par>
                                <p:cTn id="59" presetID="9" presetClass="entr" presetSubtype="0" fill="hold" grpId="0" nodeType="afterEffect">
                                  <p:stCondLst>
                                    <p:cond delay="0"/>
                                  </p:stCondLst>
                                  <p:childTnLst>
                                    <p:set>
                                      <p:cBhvr>
                                        <p:cTn id="60" dur="1" fill="hold">
                                          <p:stCondLst>
                                            <p:cond delay="0"/>
                                          </p:stCondLst>
                                        </p:cTn>
                                        <p:tgtEl>
                                          <p:spTgt spid="6187"/>
                                        </p:tgtEl>
                                        <p:attrNameLst>
                                          <p:attrName>style.visibility</p:attrName>
                                        </p:attrNameLst>
                                      </p:cBhvr>
                                      <p:to>
                                        <p:strVal val="visible"/>
                                      </p:to>
                                    </p:set>
                                    <p:animEffect transition="in" filter="dissolve">
                                      <p:cBhvr>
                                        <p:cTn id="61" dur="500"/>
                                        <p:tgtEl>
                                          <p:spTgt spid="6187"/>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6188"/>
                                        </p:tgtEl>
                                        <p:attrNameLst>
                                          <p:attrName>style.visibility</p:attrName>
                                        </p:attrNameLst>
                                      </p:cBhvr>
                                      <p:to>
                                        <p:strVal val="visible"/>
                                      </p:to>
                                    </p:set>
                                    <p:animEffect transition="in" filter="dissolve">
                                      <p:cBhvr>
                                        <p:cTn id="64" dur="500"/>
                                        <p:tgtEl>
                                          <p:spTgt spid="6188"/>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0" presetClass="path" presetSubtype="0" accel="50000" decel="50000" fill="hold" nodeType="clickEffect">
                                  <p:stCondLst>
                                    <p:cond delay="0"/>
                                  </p:stCondLst>
                                  <p:childTnLst>
                                    <p:animMotion origin="layout" path="M 0.01042 -0.09861 L -0.04236 -0.00879 " pathEditMode="relative" ptsTypes="AA">
                                      <p:cBhvr>
                                        <p:cTn id="68" dur="2000" fill="hold"/>
                                        <p:tgtEl>
                                          <p:spTgt spid="6182"/>
                                        </p:tgtEl>
                                        <p:attrNameLst>
                                          <p:attrName>ppt_x</p:attrName>
                                          <p:attrName>ppt_y</p:attrName>
                                        </p:attrNameLst>
                                      </p:cBhvr>
                                    </p:animMotion>
                                  </p:childTnLst>
                                </p:cTn>
                              </p:par>
                              <p:par>
                                <p:cTn id="69" presetID="0" presetClass="path" presetSubtype="0" accel="50000" decel="50000" fill="hold" grpId="1" nodeType="withEffect">
                                  <p:stCondLst>
                                    <p:cond delay="0"/>
                                  </p:stCondLst>
                                  <p:childTnLst>
                                    <p:animMotion origin="layout" path="M 4.16667E-6 2.96296E-6 L -0.02448 0.03125 L -0.04011 0.27338 " pathEditMode="relative" rAng="0" ptsTypes="AAA">
                                      <p:cBhvr>
                                        <p:cTn id="70" dur="2000" fill="hold"/>
                                        <p:tgtEl>
                                          <p:spTgt spid="6188"/>
                                        </p:tgtEl>
                                        <p:attrNameLst>
                                          <p:attrName>ppt_x</p:attrName>
                                          <p:attrName>ppt_y</p:attrName>
                                        </p:attrNameLst>
                                      </p:cBhvr>
                                      <p:rCtr x="-2014" y="13657"/>
                                    </p:animMotion>
                                  </p:childTnLst>
                                </p:cTn>
                              </p:par>
                            </p:childTnLst>
                          </p:cTn>
                        </p:par>
                        <p:par>
                          <p:cTn id="71" fill="hold" nodeType="afterGroup">
                            <p:stCondLst>
                              <p:cond delay="2000"/>
                            </p:stCondLst>
                            <p:childTnLst>
                              <p:par>
                                <p:cTn id="72" presetID="9" presetClass="exit" presetSubtype="0" fill="hold" grpId="0" nodeType="afterEffect">
                                  <p:stCondLst>
                                    <p:cond delay="0"/>
                                  </p:stCondLst>
                                  <p:childTnLst>
                                    <p:animEffect transition="out" filter="dissolve">
                                      <p:cBhvr>
                                        <p:cTn id="73" dur="500"/>
                                        <p:tgtEl>
                                          <p:spTgt spid="6170"/>
                                        </p:tgtEl>
                                      </p:cBhvr>
                                    </p:animEffect>
                                    <p:set>
                                      <p:cBhvr>
                                        <p:cTn id="74" dur="1" fill="hold">
                                          <p:stCondLst>
                                            <p:cond delay="499"/>
                                          </p:stCondLst>
                                        </p:cTn>
                                        <p:tgtEl>
                                          <p:spTgt spid="6170"/>
                                        </p:tgtEl>
                                        <p:attrNameLst>
                                          <p:attrName>style.visibility</p:attrName>
                                        </p:attrNameLst>
                                      </p:cBhvr>
                                      <p:to>
                                        <p:strVal val="hidden"/>
                                      </p:to>
                                    </p:set>
                                  </p:childTnLst>
                                </p:cTn>
                              </p:par>
                            </p:childTnLst>
                          </p:cTn>
                        </p:par>
                      </p:childTnLst>
                    </p:cTn>
                  </p:par>
                  <p:par>
                    <p:cTn id="75" fill="hold" nodeType="clickPar">
                      <p:stCondLst>
                        <p:cond delay="indefinite"/>
                      </p:stCondLst>
                      <p:childTnLst>
                        <p:par>
                          <p:cTn id="76" fill="hold" nodeType="withGroup">
                            <p:stCondLst>
                              <p:cond delay="0"/>
                            </p:stCondLst>
                            <p:childTnLst>
                              <p:par>
                                <p:cTn id="77" presetID="9" presetClass="exit" presetSubtype="0" fill="hold" grpId="1" nodeType="clickEffect">
                                  <p:stCondLst>
                                    <p:cond delay="0"/>
                                  </p:stCondLst>
                                  <p:childTnLst>
                                    <p:animEffect transition="out" filter="dissolve">
                                      <p:cBhvr>
                                        <p:cTn id="78" dur="500"/>
                                        <p:tgtEl>
                                          <p:spTgt spid="6201"/>
                                        </p:tgtEl>
                                      </p:cBhvr>
                                    </p:animEffect>
                                    <p:set>
                                      <p:cBhvr>
                                        <p:cTn id="79" dur="1" fill="hold">
                                          <p:stCondLst>
                                            <p:cond delay="499"/>
                                          </p:stCondLst>
                                        </p:cTn>
                                        <p:tgtEl>
                                          <p:spTgt spid="6201"/>
                                        </p:tgtEl>
                                        <p:attrNameLst>
                                          <p:attrName>style.visibility</p:attrName>
                                        </p:attrNameLst>
                                      </p:cBhvr>
                                      <p:to>
                                        <p:strVal val="hidden"/>
                                      </p:to>
                                    </p:set>
                                  </p:childTnLst>
                                </p:cTn>
                              </p:par>
                            </p:childTnLst>
                          </p:cTn>
                        </p:par>
                        <p:par>
                          <p:cTn id="80" fill="hold" nodeType="afterGroup">
                            <p:stCondLst>
                              <p:cond delay="500"/>
                            </p:stCondLst>
                            <p:childTnLst>
                              <p:par>
                                <p:cTn id="81" presetID="9" presetClass="exit" presetSubtype="0" fill="hold" nodeType="afterEffect">
                                  <p:stCondLst>
                                    <p:cond delay="0"/>
                                  </p:stCondLst>
                                  <p:childTnLst>
                                    <p:animEffect transition="out" filter="dissolve">
                                      <p:cBhvr>
                                        <p:cTn id="82" dur="500"/>
                                        <p:tgtEl>
                                          <p:spTgt spid="6182"/>
                                        </p:tgtEl>
                                      </p:cBhvr>
                                    </p:animEffect>
                                    <p:set>
                                      <p:cBhvr>
                                        <p:cTn id="83" dur="1" fill="hold">
                                          <p:stCondLst>
                                            <p:cond delay="499"/>
                                          </p:stCondLst>
                                        </p:cTn>
                                        <p:tgtEl>
                                          <p:spTgt spid="6182"/>
                                        </p:tgtEl>
                                        <p:attrNameLst>
                                          <p:attrName>style.visibility</p:attrName>
                                        </p:attrNameLst>
                                      </p:cBhvr>
                                      <p:to>
                                        <p:strVal val="hidden"/>
                                      </p:to>
                                    </p:set>
                                  </p:childTnLst>
                                </p:cTn>
                              </p:par>
                            </p:childTnLst>
                          </p:cTn>
                        </p:par>
                        <p:par>
                          <p:cTn id="84" fill="hold" nodeType="afterGroup">
                            <p:stCondLst>
                              <p:cond delay="1000"/>
                            </p:stCondLst>
                            <p:childTnLst>
                              <p:par>
                                <p:cTn id="85" presetID="9" presetClass="entr" presetSubtype="0" fill="hold" nodeType="afterEffect">
                                  <p:stCondLst>
                                    <p:cond delay="0"/>
                                  </p:stCondLst>
                                  <p:childTnLst>
                                    <p:set>
                                      <p:cBhvr>
                                        <p:cTn id="86" dur="1" fill="hold">
                                          <p:stCondLst>
                                            <p:cond delay="0"/>
                                          </p:stCondLst>
                                        </p:cTn>
                                        <p:tgtEl>
                                          <p:spTgt spid="6189"/>
                                        </p:tgtEl>
                                        <p:attrNameLst>
                                          <p:attrName>style.visibility</p:attrName>
                                        </p:attrNameLst>
                                      </p:cBhvr>
                                      <p:to>
                                        <p:strVal val="visible"/>
                                      </p:to>
                                    </p:set>
                                    <p:animEffect transition="in" filter="dissolve">
                                      <p:cBhvr>
                                        <p:cTn id="87" dur="500"/>
                                        <p:tgtEl>
                                          <p:spTgt spid="6189"/>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0" presetClass="path" presetSubtype="0" accel="50000" decel="50000" fill="hold" grpId="2" nodeType="clickEffect">
                                  <p:stCondLst>
                                    <p:cond delay="0"/>
                                  </p:stCondLst>
                                  <p:childTnLst>
                                    <p:animMotion origin="layout" path="M -0.04011 0.27338 L -0.06563 0.28449 L -0.09219 0.38032 C -0.09931 0.40115 -0.10087 0.39004 -0.10886 0.40949 L -0.14011 0.49699 C -0.15035 0.51527 -0.16424 0.51273 -0.17032 0.51921 C -0.17639 0.52569 -0.17171 0.53194 -0.17657 0.53657 C -0.18143 0.5412 -0.19393 0.54305 -0.19896 0.54699 C -0.204 0.55092 -0.20313 0.55625 -0.20677 0.55949 C -0.21042 0.56273 -0.21615 0.56111 -0.22136 0.56643 C -0.22657 0.57176 -0.23125 0.58333 -0.23855 0.59074 L -0.26511 0.61157 C -0.26945 0.61967 -0.26094 0.63102 -0.26511 0.63935 C -0.26927 0.64768 -0.28525 0.65416 -0.28959 0.66088 C -0.29393 0.66759 -0.28681 0.6706 -0.29063 0.67963 C -0.29445 0.68865 -0.30573 0.70324 -0.31302 0.71504 C -0.32032 0.72685 -0.32813 0.74097 -0.33438 0.74977 C -0.34063 0.75856 -0.34705 0.76458 -0.35052 0.76852 " pathEditMode="relative" rAng="0" ptsTypes="AAaAaaaaaaAaaaaaaA">
                                      <p:cBhvr>
                                        <p:cTn id="91" dur="3000" fill="hold"/>
                                        <p:tgtEl>
                                          <p:spTgt spid="6188"/>
                                        </p:tgtEl>
                                        <p:attrNameLst>
                                          <p:attrName>ppt_x</p:attrName>
                                          <p:attrName>ppt_y</p:attrName>
                                        </p:attrNameLst>
                                      </p:cBhvr>
                                      <p:rCtr x="-15521" y="24745"/>
                                    </p:animMotion>
                                  </p:childTnLst>
                                </p:cTn>
                              </p:par>
                              <p:par>
                                <p:cTn id="92" presetID="0" presetClass="path" presetSubtype="0" accel="50000" decel="50000" fill="hold" nodeType="withEffect">
                                  <p:stCondLst>
                                    <p:cond delay="0"/>
                                  </p:stCondLst>
                                  <p:childTnLst>
                                    <p:animMotion origin="layout" path="M -3.33333E-6 1.85185E-6 L -0.04791 0.01111 C -0.06076 0.02893 -0.06996 0.0875 -0.07743 0.10741 C -0.08489 0.12731 -0.08645 0.1169 -0.0927 0.13102 C -0.09895 0.14514 -0.10833 0.17569 -0.11493 0.19259 C -0.12152 0.20949 -0.12517 0.22361 -0.13229 0.23241 C -0.13941 0.2412 -0.15243 0.24004 -0.15729 0.24491 C -0.16215 0.24977 -0.15694 0.25741 -0.16145 0.26204 C -0.16597 0.26666 -0.17934 0.26829 -0.18437 0.27222 C -0.18941 0.27616 -0.18854 0.28241 -0.19201 0.28565 C -0.19548 0.28889 -0.19965 0.28657 -0.20486 0.29166 C -0.21007 0.29676 -0.21562 0.30879 -0.22326 0.3162 C -0.2309 0.32361 -0.24618 0.32824 -0.25069 0.33611 C -0.2552 0.34398 -0.24618 0.35579 -0.25034 0.36389 C -0.25451 0.37199 -0.271 0.37963 -0.27534 0.38565 C -0.27968 0.39166 -0.27517 0.39606 -0.27604 0.40046 C -0.27691 0.40486 -0.27326 0.40023 -0.28055 0.4125 C -0.28784 0.42477 -0.31198 0.46134 -0.32014 0.47407 " pathEditMode="relative" rAng="0" ptsTypes="AaaaaaaaaaaaaaaaaA">
                                      <p:cBhvr>
                                        <p:cTn id="93" dur="3000" fill="hold"/>
                                        <p:tgtEl>
                                          <p:spTgt spid="6189"/>
                                        </p:tgtEl>
                                        <p:attrNameLst>
                                          <p:attrName>ppt_x</p:attrName>
                                          <p:attrName>ppt_y</p:attrName>
                                        </p:attrNameLst>
                                      </p:cBhvr>
                                      <p:rCtr x="-16007" y="23704"/>
                                    </p:animMotion>
                                  </p:childTnLst>
                                </p:cTn>
                              </p:par>
                              <p:par>
                                <p:cTn id="94" presetID="0" presetClass="path" presetSubtype="0" accel="50000" decel="50000" fill="hold" nodeType="withEffect">
                                  <p:stCondLst>
                                    <p:cond delay="0"/>
                                  </p:stCondLst>
                                  <p:childTnLst>
                                    <p:animMotion origin="layout" path="M 0.00382 -0.03078 L -0.00746 -0.01111 L -0.01545 0.03102 " pathEditMode="relative" rAng="0" ptsTypes="AAA">
                                      <p:cBhvr>
                                        <p:cTn id="95" dur="2000" fill="hold"/>
                                        <p:tgtEl>
                                          <p:spTgt spid="6175"/>
                                        </p:tgtEl>
                                        <p:attrNameLst>
                                          <p:attrName>ppt_x</p:attrName>
                                          <p:attrName>ppt_y</p:attrName>
                                        </p:attrNameLst>
                                      </p:cBhvr>
                                      <p:rCtr x="-972" y="3079"/>
                                    </p:animMotion>
                                  </p:childTnLst>
                                </p:cTn>
                              </p:par>
                            </p:childTnLst>
                          </p:cTn>
                        </p:par>
                      </p:childTnLst>
                    </p:cTn>
                  </p:par>
                  <p:par>
                    <p:cTn id="96" fill="hold" nodeType="clickPar">
                      <p:stCondLst>
                        <p:cond delay="indefinite"/>
                      </p:stCondLst>
                      <p:childTnLst>
                        <p:par>
                          <p:cTn id="97" fill="hold" nodeType="withGroup">
                            <p:stCondLst>
                              <p:cond delay="0"/>
                            </p:stCondLst>
                            <p:childTnLst>
                              <p:par>
                                <p:cTn id="98" presetID="9" presetClass="exit" presetSubtype="0" fill="hold" nodeType="clickEffect">
                                  <p:stCondLst>
                                    <p:cond delay="0"/>
                                  </p:stCondLst>
                                  <p:childTnLst>
                                    <p:animEffect transition="out" filter="dissolve">
                                      <p:cBhvr>
                                        <p:cTn id="99" dur="500"/>
                                        <p:tgtEl>
                                          <p:spTgt spid="6189"/>
                                        </p:tgtEl>
                                      </p:cBhvr>
                                    </p:animEffect>
                                    <p:set>
                                      <p:cBhvr>
                                        <p:cTn id="100" dur="1" fill="hold">
                                          <p:stCondLst>
                                            <p:cond delay="499"/>
                                          </p:stCondLst>
                                        </p:cTn>
                                        <p:tgtEl>
                                          <p:spTgt spid="6189"/>
                                        </p:tgtEl>
                                        <p:attrNameLst>
                                          <p:attrName>style.visibility</p:attrName>
                                        </p:attrNameLst>
                                      </p:cBhvr>
                                      <p:to>
                                        <p:strVal val="hidden"/>
                                      </p:to>
                                    </p:set>
                                  </p:childTnLst>
                                </p:cTn>
                              </p:par>
                            </p:childTnLst>
                          </p:cTn>
                        </p:par>
                        <p:par>
                          <p:cTn id="101" fill="hold" nodeType="afterGroup">
                            <p:stCondLst>
                              <p:cond delay="500"/>
                            </p:stCondLst>
                            <p:childTnLst>
                              <p:par>
                                <p:cTn id="102" presetID="9" presetClass="entr" presetSubtype="0" fill="hold" grpId="0" nodeType="afterEffect">
                                  <p:stCondLst>
                                    <p:cond delay="0"/>
                                  </p:stCondLst>
                                  <p:childTnLst>
                                    <p:set>
                                      <p:cBhvr>
                                        <p:cTn id="103" dur="1" fill="hold">
                                          <p:stCondLst>
                                            <p:cond delay="0"/>
                                          </p:stCondLst>
                                        </p:cTn>
                                        <p:tgtEl>
                                          <p:spTgt spid="6198"/>
                                        </p:tgtEl>
                                        <p:attrNameLst>
                                          <p:attrName>style.visibility</p:attrName>
                                        </p:attrNameLst>
                                      </p:cBhvr>
                                      <p:to>
                                        <p:strVal val="visible"/>
                                      </p:to>
                                    </p:set>
                                    <p:animEffect transition="in" filter="dissolve">
                                      <p:cBhvr>
                                        <p:cTn id="104" dur="500"/>
                                        <p:tgtEl>
                                          <p:spTgt spid="6198"/>
                                        </p:tgtEl>
                                      </p:cBhvr>
                                    </p:animEffect>
                                  </p:childTnLst>
                                </p:cTn>
                              </p:par>
                            </p:childTnLst>
                          </p:cTn>
                        </p:par>
                        <p:par>
                          <p:cTn id="105" fill="hold" nodeType="afterGroup">
                            <p:stCondLst>
                              <p:cond delay="1000"/>
                            </p:stCondLst>
                            <p:childTnLst>
                              <p:par>
                                <p:cTn id="106" presetID="9" presetClass="entr" presetSubtype="0" fill="hold" grpId="0" nodeType="afterEffect">
                                  <p:stCondLst>
                                    <p:cond delay="0"/>
                                  </p:stCondLst>
                                  <p:childTnLst>
                                    <p:set>
                                      <p:cBhvr>
                                        <p:cTn id="107" dur="1" fill="hold">
                                          <p:stCondLst>
                                            <p:cond delay="0"/>
                                          </p:stCondLst>
                                        </p:cTn>
                                        <p:tgtEl>
                                          <p:spTgt spid="6199"/>
                                        </p:tgtEl>
                                        <p:attrNameLst>
                                          <p:attrName>style.visibility</p:attrName>
                                        </p:attrNameLst>
                                      </p:cBhvr>
                                      <p:to>
                                        <p:strVal val="visible"/>
                                      </p:to>
                                    </p:set>
                                    <p:animEffect transition="in" filter="dissolve">
                                      <p:cBhvr>
                                        <p:cTn id="108" dur="500"/>
                                        <p:tgtEl>
                                          <p:spTgt spid="6199"/>
                                        </p:tgtEl>
                                      </p:cBhvr>
                                    </p:animEffect>
                                  </p:childTnLst>
                                </p:cTn>
                              </p:par>
                            </p:childTnLst>
                          </p:cTn>
                        </p:par>
                        <p:par>
                          <p:cTn id="109" fill="hold" nodeType="afterGroup">
                            <p:stCondLst>
                              <p:cond delay="1500"/>
                            </p:stCondLst>
                            <p:childTnLst>
                              <p:par>
                                <p:cTn id="110" presetID="9" presetClass="entr" presetSubtype="0" fill="hold" grpId="0" nodeType="afterEffect">
                                  <p:stCondLst>
                                    <p:cond delay="0"/>
                                  </p:stCondLst>
                                  <p:childTnLst>
                                    <p:set>
                                      <p:cBhvr>
                                        <p:cTn id="111" dur="1" fill="hold">
                                          <p:stCondLst>
                                            <p:cond delay="0"/>
                                          </p:stCondLst>
                                        </p:cTn>
                                        <p:tgtEl>
                                          <p:spTgt spid="6197"/>
                                        </p:tgtEl>
                                        <p:attrNameLst>
                                          <p:attrName>style.visibility</p:attrName>
                                        </p:attrNameLst>
                                      </p:cBhvr>
                                      <p:to>
                                        <p:strVal val="visible"/>
                                      </p:to>
                                    </p:set>
                                    <p:animEffect transition="in" filter="dissolve">
                                      <p:cBhvr>
                                        <p:cTn id="112" dur="500"/>
                                        <p:tgtEl>
                                          <p:spTgt spid="6197"/>
                                        </p:tgtEl>
                                      </p:cBhvr>
                                    </p:animEffect>
                                  </p:childTnLst>
                                </p:cTn>
                              </p:par>
                            </p:childTnLst>
                          </p:cTn>
                        </p:par>
                        <p:par>
                          <p:cTn id="113" fill="hold" nodeType="afterGroup">
                            <p:stCondLst>
                              <p:cond delay="2000"/>
                            </p:stCondLst>
                            <p:childTnLst>
                              <p:par>
                                <p:cTn id="114" presetID="9" presetClass="entr" presetSubtype="0" fill="hold" grpId="0" nodeType="afterEffect">
                                  <p:stCondLst>
                                    <p:cond delay="0"/>
                                  </p:stCondLst>
                                  <p:childTnLst>
                                    <p:set>
                                      <p:cBhvr>
                                        <p:cTn id="115" dur="1" fill="hold">
                                          <p:stCondLst>
                                            <p:cond delay="0"/>
                                          </p:stCondLst>
                                        </p:cTn>
                                        <p:tgtEl>
                                          <p:spTgt spid="6200"/>
                                        </p:tgtEl>
                                        <p:attrNameLst>
                                          <p:attrName>style.visibility</p:attrName>
                                        </p:attrNameLst>
                                      </p:cBhvr>
                                      <p:to>
                                        <p:strVal val="visible"/>
                                      </p:to>
                                    </p:set>
                                    <p:animEffect transition="in" filter="dissolve">
                                      <p:cBhvr>
                                        <p:cTn id="116" dur="500"/>
                                        <p:tgtEl>
                                          <p:spTgt spid="6200"/>
                                        </p:tgtEl>
                                      </p:cBhvr>
                                    </p:animEffect>
                                  </p:childTnLst>
                                </p:cTn>
                              </p:par>
                            </p:childTnLst>
                          </p:cTn>
                        </p:par>
                        <p:par>
                          <p:cTn id="117" fill="hold" nodeType="afterGroup">
                            <p:stCondLst>
                              <p:cond delay="2500"/>
                            </p:stCondLst>
                            <p:childTnLst>
                              <p:par>
                                <p:cTn id="118" presetID="9" presetClass="entr" presetSubtype="0" fill="hold" grpId="0" nodeType="afterEffect">
                                  <p:stCondLst>
                                    <p:cond delay="0"/>
                                  </p:stCondLst>
                                  <p:childTnLst>
                                    <p:set>
                                      <p:cBhvr>
                                        <p:cTn id="119" dur="1" fill="hold">
                                          <p:stCondLst>
                                            <p:cond delay="0"/>
                                          </p:stCondLst>
                                        </p:cTn>
                                        <p:tgtEl>
                                          <p:spTgt spid="6196"/>
                                        </p:tgtEl>
                                        <p:attrNameLst>
                                          <p:attrName>style.visibility</p:attrName>
                                        </p:attrNameLst>
                                      </p:cBhvr>
                                      <p:to>
                                        <p:strVal val="visible"/>
                                      </p:to>
                                    </p:set>
                                    <p:animEffect transition="in" filter="dissolve">
                                      <p:cBhvr>
                                        <p:cTn id="120" dur="500"/>
                                        <p:tgtEl>
                                          <p:spTgt spid="6196"/>
                                        </p:tgtEl>
                                      </p:cBhvr>
                                    </p:animEffect>
                                  </p:childTnLst>
                                </p:cTn>
                              </p:par>
                            </p:childTnLst>
                          </p:cTn>
                        </p:par>
                        <p:par>
                          <p:cTn id="121" fill="hold" nodeType="afterGroup">
                            <p:stCondLst>
                              <p:cond delay="3000"/>
                            </p:stCondLst>
                            <p:childTnLst>
                              <p:par>
                                <p:cTn id="122" presetID="9" presetClass="entr" presetSubtype="0" fill="hold" grpId="0" nodeType="afterEffect">
                                  <p:stCondLst>
                                    <p:cond delay="0"/>
                                  </p:stCondLst>
                                  <p:childTnLst>
                                    <p:set>
                                      <p:cBhvr>
                                        <p:cTn id="123" dur="1" fill="hold">
                                          <p:stCondLst>
                                            <p:cond delay="0"/>
                                          </p:stCondLst>
                                        </p:cTn>
                                        <p:tgtEl>
                                          <p:spTgt spid="6194"/>
                                        </p:tgtEl>
                                        <p:attrNameLst>
                                          <p:attrName>style.visibility</p:attrName>
                                        </p:attrNameLst>
                                      </p:cBhvr>
                                      <p:to>
                                        <p:strVal val="visible"/>
                                      </p:to>
                                    </p:set>
                                    <p:animEffect transition="in" filter="dissolve">
                                      <p:cBhvr>
                                        <p:cTn id="124" dur="500"/>
                                        <p:tgtEl>
                                          <p:spTgt spid="6194"/>
                                        </p:tgtEl>
                                      </p:cBhvr>
                                    </p:animEffect>
                                  </p:childTnLst>
                                </p:cTn>
                              </p:par>
                            </p:childTnLst>
                          </p:cTn>
                        </p:par>
                        <p:par>
                          <p:cTn id="125" fill="hold" nodeType="afterGroup">
                            <p:stCondLst>
                              <p:cond delay="3500"/>
                            </p:stCondLst>
                            <p:childTnLst>
                              <p:par>
                                <p:cTn id="126" presetID="9" presetClass="entr" presetSubtype="0" fill="hold" grpId="0" nodeType="afterEffect">
                                  <p:stCondLst>
                                    <p:cond delay="0"/>
                                  </p:stCondLst>
                                  <p:childTnLst>
                                    <p:set>
                                      <p:cBhvr>
                                        <p:cTn id="127" dur="1" fill="hold">
                                          <p:stCondLst>
                                            <p:cond delay="0"/>
                                          </p:stCondLst>
                                        </p:cTn>
                                        <p:tgtEl>
                                          <p:spTgt spid="6195"/>
                                        </p:tgtEl>
                                        <p:attrNameLst>
                                          <p:attrName>style.visibility</p:attrName>
                                        </p:attrNameLst>
                                      </p:cBhvr>
                                      <p:to>
                                        <p:strVal val="visible"/>
                                      </p:to>
                                    </p:set>
                                    <p:animEffect transition="in" filter="dissolve">
                                      <p:cBhvr>
                                        <p:cTn id="128" dur="500"/>
                                        <p:tgtEl>
                                          <p:spTgt spid="61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70" grpId="0" animBg="1"/>
      <p:bldP spid="6179" grpId="0" animBg="1"/>
      <p:bldP spid="6179" grpId="1" animBg="1"/>
      <p:bldP spid="6186" grpId="0" animBg="1"/>
      <p:bldP spid="6186" grpId="1" animBg="1"/>
      <p:bldP spid="6187" grpId="0" animBg="1"/>
      <p:bldP spid="6188" grpId="0" animBg="1"/>
      <p:bldP spid="6188" grpId="1" animBg="1"/>
      <p:bldP spid="6188" grpId="2" animBg="1"/>
      <p:bldP spid="6194" grpId="0" animBg="1"/>
      <p:bldP spid="6195" grpId="0" animBg="1"/>
      <p:bldP spid="6196" grpId="0" animBg="1"/>
      <p:bldP spid="6197" grpId="0" animBg="1"/>
      <p:bldP spid="6198" grpId="0" animBg="1"/>
      <p:bldP spid="6199" grpId="0" animBg="1"/>
      <p:bldP spid="6200" grpId="0" animBg="1"/>
      <p:bldP spid="6201" grpId="0" animBg="1"/>
      <p:bldP spid="6201"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4">
            <a:extLst>
              <a:ext uri="{28A0092B-C50C-407E-A947-70E740481C1C}">
                <a14:useLocalDpi xmlns:a14="http://schemas.microsoft.com/office/drawing/2010/main" val="0"/>
              </a:ext>
            </a:extLst>
          </a:blip>
          <a:srcRect t="39352" r="6018" b="665"/>
          <a:stretch>
            <a:fillRect/>
          </a:stretch>
        </p:blipFill>
        <p:spPr bwMode="auto">
          <a:xfrm>
            <a:off x="0" y="0"/>
            <a:ext cx="907256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224" name="Rectangle 32"/>
          <p:cNvSpPr>
            <a:spLocks noChangeArrowheads="1"/>
          </p:cNvSpPr>
          <p:nvPr/>
        </p:nvSpPr>
        <p:spPr bwMode="auto">
          <a:xfrm>
            <a:off x="5449888" y="3762375"/>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25" name="Rectangle 33"/>
          <p:cNvSpPr>
            <a:spLocks noChangeArrowheads="1"/>
          </p:cNvSpPr>
          <p:nvPr/>
        </p:nvSpPr>
        <p:spPr bwMode="auto">
          <a:xfrm>
            <a:off x="6221413" y="2706688"/>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26" name="Rectangle 34"/>
          <p:cNvSpPr>
            <a:spLocks noChangeArrowheads="1"/>
          </p:cNvSpPr>
          <p:nvPr/>
        </p:nvSpPr>
        <p:spPr bwMode="auto">
          <a:xfrm>
            <a:off x="4759325" y="3881438"/>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27" name="Rectangle 35"/>
          <p:cNvSpPr>
            <a:spLocks noChangeArrowheads="1"/>
          </p:cNvSpPr>
          <p:nvPr/>
        </p:nvSpPr>
        <p:spPr bwMode="auto">
          <a:xfrm>
            <a:off x="4011613" y="4581525"/>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28" name="Rectangle 36"/>
          <p:cNvSpPr>
            <a:spLocks noChangeArrowheads="1"/>
          </p:cNvSpPr>
          <p:nvPr/>
        </p:nvSpPr>
        <p:spPr bwMode="auto">
          <a:xfrm>
            <a:off x="3606800" y="5238750"/>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29" name="Rectangle 37"/>
          <p:cNvSpPr>
            <a:spLocks noChangeArrowheads="1"/>
          </p:cNvSpPr>
          <p:nvPr/>
        </p:nvSpPr>
        <p:spPr bwMode="auto">
          <a:xfrm>
            <a:off x="3783013" y="5634038"/>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30" name="Rectangle 38"/>
          <p:cNvSpPr>
            <a:spLocks noChangeArrowheads="1"/>
          </p:cNvSpPr>
          <p:nvPr/>
        </p:nvSpPr>
        <p:spPr bwMode="auto">
          <a:xfrm>
            <a:off x="3987800" y="6153150"/>
            <a:ext cx="85725" cy="76200"/>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31" name="Rectangle 39"/>
          <p:cNvSpPr>
            <a:spLocks noChangeArrowheads="1"/>
          </p:cNvSpPr>
          <p:nvPr/>
        </p:nvSpPr>
        <p:spPr bwMode="auto">
          <a:xfrm>
            <a:off x="3470275" y="5303838"/>
            <a:ext cx="85725" cy="76200"/>
          </a:xfrm>
          <a:prstGeom prst="rect">
            <a:avLst/>
          </a:prstGeom>
          <a:solidFill>
            <a:srgbClr val="99CCFF"/>
          </a:solidFill>
          <a:ln w="9525">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32" name="Rectangle 40"/>
          <p:cNvSpPr>
            <a:spLocks noChangeArrowheads="1"/>
          </p:cNvSpPr>
          <p:nvPr/>
        </p:nvSpPr>
        <p:spPr bwMode="auto">
          <a:xfrm>
            <a:off x="5740400" y="5264150"/>
            <a:ext cx="3152775" cy="15557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000" b="1" u="sng">
                <a:latin typeface="Times New Roman" panose="02020603050405020304" pitchFamily="18" charset="0"/>
              </a:rPr>
              <a:t>The Invasion of New York</a:t>
            </a:r>
          </a:p>
          <a:p>
            <a:pPr algn="ctr"/>
            <a:r>
              <a:rPr lang="en-US" altLang="en-US" sz="2000">
                <a:latin typeface="Times New Roman" panose="02020603050405020304" pitchFamily="18" charset="0"/>
              </a:rPr>
              <a:t>22 August 1776 –</a:t>
            </a:r>
          </a:p>
          <a:p>
            <a:pPr algn="ctr"/>
            <a:r>
              <a:rPr lang="en-US" altLang="en-US" sz="2000">
                <a:latin typeface="Times New Roman" panose="02020603050405020304" pitchFamily="18" charset="0"/>
              </a:rPr>
              <a:t>25 January 1777</a:t>
            </a:r>
            <a:r>
              <a:rPr lang="en-US" altLang="en-US">
                <a:latin typeface="Times New Roman" panose="02020603050405020304" pitchFamily="18" charset="0"/>
              </a:rPr>
              <a:t> </a:t>
            </a:r>
          </a:p>
        </p:txBody>
      </p:sp>
      <p:sp>
        <p:nvSpPr>
          <p:cNvPr id="8212" name="AutoShape 20"/>
          <p:cNvSpPr>
            <a:spLocks noChangeArrowheads="1"/>
          </p:cNvSpPr>
          <p:nvPr/>
        </p:nvSpPr>
        <p:spPr bwMode="auto">
          <a:xfrm>
            <a:off x="3541713" y="5159375"/>
            <a:ext cx="146050" cy="14605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233" name="Group 41"/>
          <p:cNvGrpSpPr>
            <a:grpSpLocks/>
          </p:cNvGrpSpPr>
          <p:nvPr/>
        </p:nvGrpSpPr>
        <p:grpSpPr bwMode="auto">
          <a:xfrm>
            <a:off x="3959225" y="4749800"/>
            <a:ext cx="104775" cy="93663"/>
            <a:chOff x="4230" y="1768"/>
            <a:chExt cx="66" cy="59"/>
          </a:xfrm>
        </p:grpSpPr>
        <p:sp>
          <p:nvSpPr>
            <p:cNvPr id="8234" name="Rectangle 42"/>
            <p:cNvSpPr>
              <a:spLocks noChangeArrowheads="1"/>
            </p:cNvSpPr>
            <p:nvPr/>
          </p:nvSpPr>
          <p:spPr bwMode="auto">
            <a:xfrm>
              <a:off x="4230" y="1779"/>
              <a:ext cx="54" cy="48"/>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35" name="Rectangle 43"/>
            <p:cNvSpPr>
              <a:spLocks noChangeArrowheads="1"/>
            </p:cNvSpPr>
            <p:nvPr/>
          </p:nvSpPr>
          <p:spPr bwMode="auto">
            <a:xfrm>
              <a:off x="4242" y="1768"/>
              <a:ext cx="54" cy="48"/>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236" name="AutoShape 44"/>
          <p:cNvSpPr>
            <a:spLocks noChangeArrowheads="1"/>
          </p:cNvSpPr>
          <p:nvPr/>
        </p:nvSpPr>
        <p:spPr bwMode="auto">
          <a:xfrm>
            <a:off x="4008438" y="4603750"/>
            <a:ext cx="146050" cy="146050"/>
          </a:xfrm>
          <a:prstGeom prst="irregularSeal1">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237" name="Group 45"/>
          <p:cNvGrpSpPr>
            <a:grpSpLocks/>
          </p:cNvGrpSpPr>
          <p:nvPr/>
        </p:nvGrpSpPr>
        <p:grpSpPr bwMode="auto">
          <a:xfrm>
            <a:off x="6503988" y="2676525"/>
            <a:ext cx="128587" cy="119063"/>
            <a:chOff x="4190" y="1791"/>
            <a:chExt cx="81" cy="75"/>
          </a:xfrm>
        </p:grpSpPr>
        <p:sp>
          <p:nvSpPr>
            <p:cNvPr id="8238" name="Rectangle 46"/>
            <p:cNvSpPr>
              <a:spLocks noChangeArrowheads="1"/>
            </p:cNvSpPr>
            <p:nvPr/>
          </p:nvSpPr>
          <p:spPr bwMode="auto">
            <a:xfrm>
              <a:off x="4190" y="1818"/>
              <a:ext cx="54" cy="48"/>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39" name="Rectangle 47"/>
            <p:cNvSpPr>
              <a:spLocks noChangeArrowheads="1"/>
            </p:cNvSpPr>
            <p:nvPr/>
          </p:nvSpPr>
          <p:spPr bwMode="auto">
            <a:xfrm>
              <a:off x="4204" y="1804"/>
              <a:ext cx="54" cy="48"/>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40" name="Rectangle 48"/>
            <p:cNvSpPr>
              <a:spLocks noChangeArrowheads="1"/>
            </p:cNvSpPr>
            <p:nvPr/>
          </p:nvSpPr>
          <p:spPr bwMode="auto">
            <a:xfrm>
              <a:off x="4217" y="1791"/>
              <a:ext cx="54" cy="48"/>
            </a:xfrm>
            <a:prstGeom prst="rect">
              <a:avLst/>
            </a:prstGeom>
            <a:solidFill>
              <a:srgbClr val="FF99CC"/>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xit" presetSubtype="0" fill="hold" grpId="0" nodeType="withEffect">
                                  <p:stCondLst>
                                    <p:cond delay="0"/>
                                  </p:stCondLst>
                                  <p:childTnLst>
                                    <p:animEffect transition="out" filter="dissolve">
                                      <p:cBhvr>
                                        <p:cTn id="6" dur="500"/>
                                        <p:tgtEl>
                                          <p:spTgt spid="8232"/>
                                        </p:tgtEl>
                                      </p:cBhvr>
                                    </p:animEffect>
                                    <p:set>
                                      <p:cBhvr>
                                        <p:cTn id="7" dur="1" fill="hold">
                                          <p:stCondLst>
                                            <p:cond delay="499"/>
                                          </p:stCondLst>
                                        </p:cTn>
                                        <p:tgtEl>
                                          <p:spTgt spid="8232"/>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0" presetClass="path" presetSubtype="0" accel="50000" decel="50000" fill="hold" grpId="0" nodeType="clickEffect">
                                  <p:stCondLst>
                                    <p:cond delay="0"/>
                                  </p:stCondLst>
                                  <p:childTnLst>
                                    <p:animMotion origin="layout" path="M -0.00052 -0.00024 L -0.01823 -0.01551 L -0.00399 -0.0345 L 0.0092 -0.02107 " pathEditMode="relative" ptsTypes="AAAA">
                                      <p:cBhvr>
                                        <p:cTn id="11" dur="2000" fill="hold"/>
                                        <p:tgtEl>
                                          <p:spTgt spid="8231"/>
                                        </p:tgtEl>
                                        <p:attrNameLst>
                                          <p:attrName>ppt_x</p:attrName>
                                          <p:attrName>ppt_y</p:attrName>
                                        </p:attrNameLst>
                                      </p:cBhvr>
                                    </p:animMotion>
                                  </p:childTnLst>
                                </p:cTn>
                              </p:par>
                            </p:childTnLst>
                          </p:cTn>
                        </p:par>
                        <p:par>
                          <p:cTn id="12" fill="hold" nodeType="afterGroup">
                            <p:stCondLst>
                              <p:cond delay="2000"/>
                            </p:stCondLst>
                            <p:childTnLst>
                              <p:par>
                                <p:cTn id="13" presetID="1" presetClass="entr" presetSubtype="0" fill="hold" grpId="0" nodeType="afterEffect">
                                  <p:stCondLst>
                                    <p:cond delay="0"/>
                                  </p:stCondLst>
                                  <p:childTnLst>
                                    <p:set>
                                      <p:cBhvr>
                                        <p:cTn id="14" dur="1" fill="hold">
                                          <p:stCondLst>
                                            <p:cond delay="0"/>
                                          </p:stCondLst>
                                        </p:cTn>
                                        <p:tgtEl>
                                          <p:spTgt spid="8212"/>
                                        </p:tgtEl>
                                        <p:attrNameLst>
                                          <p:attrName>style.visibility</p:attrName>
                                        </p:attrNameLst>
                                      </p:cBhvr>
                                      <p:to>
                                        <p:strVal val="visible"/>
                                      </p:to>
                                    </p:set>
                                  </p:childTnLst>
                                  <p:subTnLst>
                                    <p:audio>
                                      <p:cMediaNode>
                                        <p:cTn display="0" masterRel="sameClick">
                                          <p:stCondLst>
                                            <p:cond evt="begin" delay="0">
                                              <p:tn val="13"/>
                                            </p:cond>
                                          </p:stCondLst>
                                          <p:endCondLst>
                                            <p:cond evt="onStopAudio" delay="0">
                                              <p:tgtEl>
                                                <p:sldTgt/>
                                              </p:tgtEl>
                                            </p:cond>
                                          </p:endCondLst>
                                        </p:cTn>
                                        <p:tgtEl>
                                          <p:sndTgt r:embed="rId3" name="explode.wav"/>
                                        </p:tgtEl>
                                      </p:cMediaNode>
                                    </p:audio>
                                  </p:subTnLst>
                                </p:cTn>
                              </p:par>
                              <p:par>
                                <p:cTn id="15" presetID="3" presetClass="exit" presetSubtype="10" fill="hold" grpId="1" nodeType="withEffect">
                                  <p:stCondLst>
                                    <p:cond delay="0"/>
                                  </p:stCondLst>
                                  <p:childTnLst>
                                    <p:animEffect transition="out" filter="blinds(horizontal)">
                                      <p:cBhvr>
                                        <p:cTn id="16" dur="500"/>
                                        <p:tgtEl>
                                          <p:spTgt spid="8212"/>
                                        </p:tgtEl>
                                      </p:cBhvr>
                                    </p:animEffect>
                                    <p:set>
                                      <p:cBhvr>
                                        <p:cTn id="17" dur="1" fill="hold">
                                          <p:stCondLst>
                                            <p:cond delay="499"/>
                                          </p:stCondLst>
                                        </p:cTn>
                                        <p:tgtEl>
                                          <p:spTgt spid="8212"/>
                                        </p:tgtEl>
                                        <p:attrNameLst>
                                          <p:attrName>style.visibility</p:attrName>
                                        </p:attrNameLst>
                                      </p:cBhvr>
                                      <p:to>
                                        <p:strVal val="hidden"/>
                                      </p:to>
                                    </p:set>
                                  </p:childTnLst>
                                </p:cTn>
                              </p:par>
                            </p:childTnLst>
                          </p:cTn>
                        </p:par>
                        <p:par>
                          <p:cTn id="18" fill="hold" nodeType="afterGroup">
                            <p:stCondLst>
                              <p:cond delay="2500"/>
                            </p:stCondLst>
                            <p:childTnLst>
                              <p:par>
                                <p:cTn id="19" presetID="9" presetClass="exit" presetSubtype="0" fill="hold" grpId="0" nodeType="afterEffect">
                                  <p:stCondLst>
                                    <p:cond delay="0"/>
                                  </p:stCondLst>
                                  <p:childTnLst>
                                    <p:animEffect transition="out" filter="dissolve">
                                      <p:cBhvr>
                                        <p:cTn id="20" dur="500"/>
                                        <p:tgtEl>
                                          <p:spTgt spid="8228"/>
                                        </p:tgtEl>
                                      </p:cBhvr>
                                    </p:animEffect>
                                    <p:set>
                                      <p:cBhvr>
                                        <p:cTn id="21" dur="1" fill="hold">
                                          <p:stCondLst>
                                            <p:cond delay="499"/>
                                          </p:stCondLst>
                                        </p:cTn>
                                        <p:tgtEl>
                                          <p:spTgt spid="8228"/>
                                        </p:tgtEl>
                                        <p:attrNameLst>
                                          <p:attrName>style.visibility</p:attrName>
                                        </p:attrNameLst>
                                      </p:cBhvr>
                                      <p:to>
                                        <p:strVal val="hidden"/>
                                      </p:to>
                                    </p:set>
                                  </p:childTnLst>
                                </p:cTn>
                              </p:par>
                              <p:par>
                                <p:cTn id="22" presetID="0" presetClass="path" presetSubtype="0" accel="50000" decel="50000" fill="hold" grpId="1" nodeType="withEffect">
                                  <p:stCondLst>
                                    <p:cond delay="0"/>
                                  </p:stCondLst>
                                  <p:childTnLst>
                                    <p:animMotion origin="layout" path="M 0.0092 -0.02107 L 0.02032 0.00161 " pathEditMode="relative" ptsTypes="AA">
                                      <p:cBhvr>
                                        <p:cTn id="23" dur="2000" fill="hold"/>
                                        <p:tgtEl>
                                          <p:spTgt spid="8231"/>
                                        </p:tgtEl>
                                        <p:attrNameLst>
                                          <p:attrName>ppt_x</p:attrName>
                                          <p:attrName>ppt_y</p:attrName>
                                        </p:attrNameLst>
                                      </p:cBhvr>
                                    </p:animMotion>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nodeType="clickEffect">
                                  <p:stCondLst>
                                    <p:cond delay="0"/>
                                  </p:stCondLst>
                                  <p:childTnLst>
                                    <p:set>
                                      <p:cBhvr>
                                        <p:cTn id="27" dur="1" fill="hold">
                                          <p:stCondLst>
                                            <p:cond delay="0"/>
                                          </p:stCondLst>
                                        </p:cTn>
                                        <p:tgtEl>
                                          <p:spTgt spid="8233"/>
                                        </p:tgtEl>
                                        <p:attrNameLst>
                                          <p:attrName>style.visibility</p:attrName>
                                        </p:attrNameLst>
                                      </p:cBhvr>
                                      <p:to>
                                        <p:strVal val="visible"/>
                                      </p:to>
                                    </p:set>
                                    <p:animEffect transition="in" filter="dissolve">
                                      <p:cBhvr>
                                        <p:cTn id="28" dur="500"/>
                                        <p:tgtEl>
                                          <p:spTgt spid="8233"/>
                                        </p:tgtEl>
                                      </p:cBhvr>
                                    </p:animEffect>
                                  </p:childTnLst>
                                </p:cTn>
                              </p:par>
                            </p:childTnLst>
                          </p:cTn>
                        </p:par>
                        <p:par>
                          <p:cTn id="29" fill="hold" nodeType="afterGroup">
                            <p:stCondLst>
                              <p:cond delay="500"/>
                            </p:stCondLst>
                            <p:childTnLst>
                              <p:par>
                                <p:cTn id="30" presetID="0" presetClass="path" presetSubtype="0" accel="50000" decel="50000" fill="hold" nodeType="afterEffect">
                                  <p:stCondLst>
                                    <p:cond delay="0"/>
                                  </p:stCondLst>
                                  <p:childTnLst>
                                    <p:animMotion origin="layout" path="M -3.61111E-6 -2.59259E-6 L -0.02639 0.04305 L -0.04271 0.06481 " pathEditMode="relative" ptsTypes="AAA">
                                      <p:cBhvr>
                                        <p:cTn id="31" dur="2000" fill="hold"/>
                                        <p:tgtEl>
                                          <p:spTgt spid="8233"/>
                                        </p:tgtEl>
                                        <p:attrNameLst>
                                          <p:attrName>ppt_x</p:attrName>
                                          <p:attrName>ppt_y</p:attrName>
                                        </p:attrNameLst>
                                      </p:cBhvr>
                                    </p:animMotion>
                                  </p:childTnLst>
                                </p:cTn>
                              </p:par>
                            </p:childTnLst>
                          </p:cTn>
                        </p:par>
                      </p:childTnLst>
                    </p:cTn>
                  </p:par>
                  <p:par>
                    <p:cTn id="32" fill="hold" nodeType="clickPar">
                      <p:stCondLst>
                        <p:cond delay="indefinite"/>
                      </p:stCondLst>
                      <p:childTnLst>
                        <p:par>
                          <p:cTn id="33" fill="hold" nodeType="withGroup">
                            <p:stCondLst>
                              <p:cond delay="0"/>
                            </p:stCondLst>
                            <p:childTnLst>
                              <p:par>
                                <p:cTn id="34" presetID="0" presetClass="path" presetSubtype="0" accel="50000" decel="50000" fill="hold" grpId="2" nodeType="clickEffect">
                                  <p:stCondLst>
                                    <p:cond delay="0"/>
                                  </p:stCondLst>
                                  <p:childTnLst>
                                    <p:animMotion origin="layout" path="M 0.01997 0.00115 L 0.04184 -0.00533 L 0.06962 -0.0507 L 0.06268 -0.08959 " pathEditMode="relative" rAng="0" ptsTypes="AAAA">
                                      <p:cBhvr>
                                        <p:cTn id="35" dur="2000" fill="hold"/>
                                        <p:tgtEl>
                                          <p:spTgt spid="8231"/>
                                        </p:tgtEl>
                                        <p:attrNameLst>
                                          <p:attrName>ppt_x</p:attrName>
                                          <p:attrName>ppt_y</p:attrName>
                                        </p:attrNameLst>
                                      </p:cBhvr>
                                      <p:rCtr x="2483" y="-4537"/>
                                    </p:animMotion>
                                  </p:childTnLst>
                                </p:cTn>
                              </p:par>
                            </p:childTnLst>
                          </p:cTn>
                        </p:par>
                        <p:par>
                          <p:cTn id="36" fill="hold" nodeType="afterGroup">
                            <p:stCondLst>
                              <p:cond delay="2000"/>
                            </p:stCondLst>
                            <p:childTnLst>
                              <p:par>
                                <p:cTn id="37" presetID="1" presetClass="entr" presetSubtype="0" fill="hold" grpId="0" nodeType="afterEffect">
                                  <p:stCondLst>
                                    <p:cond delay="0"/>
                                  </p:stCondLst>
                                  <p:childTnLst>
                                    <p:set>
                                      <p:cBhvr>
                                        <p:cTn id="38" dur="1" fill="hold">
                                          <p:stCondLst>
                                            <p:cond delay="0"/>
                                          </p:stCondLst>
                                        </p:cTn>
                                        <p:tgtEl>
                                          <p:spTgt spid="8236"/>
                                        </p:tgtEl>
                                        <p:attrNameLst>
                                          <p:attrName>style.visibility</p:attrName>
                                        </p:attrNameLst>
                                      </p:cBhvr>
                                      <p:to>
                                        <p:strVal val="visible"/>
                                      </p:to>
                                    </p:set>
                                  </p:childTnLst>
                                  <p:subTnLst>
                                    <p:audio>
                                      <p:cMediaNode>
                                        <p:cTn display="0" masterRel="sameClick">
                                          <p:stCondLst>
                                            <p:cond evt="begin" delay="0">
                                              <p:tn val="37"/>
                                            </p:cond>
                                          </p:stCondLst>
                                          <p:endCondLst>
                                            <p:cond evt="onStopAudio" delay="0">
                                              <p:tgtEl>
                                                <p:sldTgt/>
                                              </p:tgtEl>
                                            </p:cond>
                                          </p:endCondLst>
                                        </p:cTn>
                                        <p:tgtEl>
                                          <p:sndTgt r:embed="rId3" name="explode.wav"/>
                                        </p:tgtEl>
                                      </p:cMediaNode>
                                    </p:audio>
                                  </p:subTnLst>
                                </p:cTn>
                              </p:par>
                              <p:par>
                                <p:cTn id="39" presetID="3" presetClass="exit" presetSubtype="10" fill="hold" grpId="1" nodeType="withEffect">
                                  <p:stCondLst>
                                    <p:cond delay="0"/>
                                  </p:stCondLst>
                                  <p:childTnLst>
                                    <p:animEffect transition="out" filter="blinds(horizontal)">
                                      <p:cBhvr>
                                        <p:cTn id="40" dur="500"/>
                                        <p:tgtEl>
                                          <p:spTgt spid="8236"/>
                                        </p:tgtEl>
                                      </p:cBhvr>
                                    </p:animEffect>
                                    <p:set>
                                      <p:cBhvr>
                                        <p:cTn id="41" dur="1" fill="hold">
                                          <p:stCondLst>
                                            <p:cond delay="499"/>
                                          </p:stCondLst>
                                        </p:cTn>
                                        <p:tgtEl>
                                          <p:spTgt spid="8236"/>
                                        </p:tgtEl>
                                        <p:attrNameLst>
                                          <p:attrName>style.visibility</p:attrName>
                                        </p:attrNameLst>
                                      </p:cBhvr>
                                      <p:to>
                                        <p:strVal val="hidden"/>
                                      </p:to>
                                    </p:set>
                                  </p:childTnLst>
                                </p:cTn>
                              </p:par>
                            </p:childTnLst>
                          </p:cTn>
                        </p:par>
                        <p:par>
                          <p:cTn id="42" fill="hold" nodeType="afterGroup">
                            <p:stCondLst>
                              <p:cond delay="2500"/>
                            </p:stCondLst>
                            <p:childTnLst>
                              <p:par>
                                <p:cTn id="43" presetID="9" presetClass="exit" presetSubtype="0" fill="hold" grpId="0" nodeType="afterEffect">
                                  <p:stCondLst>
                                    <p:cond delay="0"/>
                                  </p:stCondLst>
                                  <p:childTnLst>
                                    <p:animEffect transition="out" filter="dissolve">
                                      <p:cBhvr>
                                        <p:cTn id="44" dur="500"/>
                                        <p:tgtEl>
                                          <p:spTgt spid="8227"/>
                                        </p:tgtEl>
                                      </p:cBhvr>
                                    </p:animEffect>
                                    <p:set>
                                      <p:cBhvr>
                                        <p:cTn id="45" dur="1" fill="hold">
                                          <p:stCondLst>
                                            <p:cond delay="499"/>
                                          </p:stCondLst>
                                        </p:cTn>
                                        <p:tgtEl>
                                          <p:spTgt spid="8227"/>
                                        </p:tgtEl>
                                        <p:attrNameLst>
                                          <p:attrName>style.visibility</p:attrName>
                                        </p:attrNameLst>
                                      </p:cBhvr>
                                      <p:to>
                                        <p:strVal val="hidden"/>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0" presetClass="path" presetSubtype="0" accel="50000" decel="50000" fill="hold" grpId="3" nodeType="clickEffect">
                                  <p:stCondLst>
                                    <p:cond delay="0"/>
                                  </p:stCondLst>
                                  <p:childTnLst>
                                    <p:animMotion origin="layout" path="M 0.06268 -0.08959 L 0.06302 -0.10579 C 0.06684 -0.1125 0.08195 -0.12153 0.08594 -0.12987 C 0.08993 -0.1382 0.08229 -0.1463 0.08698 -0.15579 C 0.09167 -0.16528 0.11094 -0.17408 0.11406 -0.18681 C 0.11719 -0.19954 0.10434 -0.21158 0.10608 -0.23264 C 0.10781 -0.25371 0.12118 -0.29514 0.12413 -0.31366 C 0.12708 -0.33218 0.12274 -0.33866 0.12379 -0.34422 C 0.12483 -0.34977 0.1257 -0.34399 0.13004 -0.34746 C 0.13438 -0.35093 0.15018 -0.3588 0.15018 -0.36551 L 0.13038 -0.38774 C 0.12587 -0.39445 0.12413 -0.39862 0.12309 -0.40625 C 0.12205 -0.41389 0.12413 -0.42755 0.12448 -0.43311 " pathEditMode="relative" rAng="0" ptsTypes="AaaaaaaaaAaaA">
                                      <p:cBhvr>
                                        <p:cTn id="49" dur="2000" fill="hold"/>
                                        <p:tgtEl>
                                          <p:spTgt spid="8231"/>
                                        </p:tgtEl>
                                        <p:attrNameLst>
                                          <p:attrName>ppt_x</p:attrName>
                                          <p:attrName>ppt_y</p:attrName>
                                        </p:attrNameLst>
                                      </p:cBhvr>
                                      <p:rCtr x="4375" y="-17176"/>
                                    </p:animMotion>
                                  </p:childTnLst>
                                </p:cTn>
                              </p:par>
                            </p:childTnLst>
                          </p:cTn>
                        </p:par>
                      </p:childTnLst>
                    </p:cTn>
                  </p:par>
                  <p:par>
                    <p:cTn id="50" fill="hold" nodeType="clickPar">
                      <p:stCondLst>
                        <p:cond delay="indefinite"/>
                      </p:stCondLst>
                      <p:childTnLst>
                        <p:par>
                          <p:cTn id="51" fill="hold" nodeType="withGroup">
                            <p:stCondLst>
                              <p:cond delay="0"/>
                            </p:stCondLst>
                            <p:childTnLst>
                              <p:par>
                                <p:cTn id="52" presetID="9" presetClass="exit" presetSubtype="0" fill="hold" grpId="0" nodeType="clickEffect">
                                  <p:stCondLst>
                                    <p:cond delay="0"/>
                                  </p:stCondLst>
                                  <p:childTnLst>
                                    <p:animEffect transition="out" filter="dissolve">
                                      <p:cBhvr>
                                        <p:cTn id="53" dur="500"/>
                                        <p:tgtEl>
                                          <p:spTgt spid="8230"/>
                                        </p:tgtEl>
                                      </p:cBhvr>
                                    </p:animEffect>
                                    <p:set>
                                      <p:cBhvr>
                                        <p:cTn id="54" dur="1" fill="hold">
                                          <p:stCondLst>
                                            <p:cond delay="499"/>
                                          </p:stCondLst>
                                        </p:cTn>
                                        <p:tgtEl>
                                          <p:spTgt spid="8230"/>
                                        </p:tgtEl>
                                        <p:attrNameLst>
                                          <p:attrName>style.visibility</p:attrName>
                                        </p:attrNameLst>
                                      </p:cBhvr>
                                      <p:to>
                                        <p:strVal val="hidden"/>
                                      </p:to>
                                    </p:set>
                                  </p:childTnLst>
                                </p:cTn>
                              </p:par>
                            </p:childTnLst>
                          </p:cTn>
                        </p:par>
                        <p:par>
                          <p:cTn id="55" fill="hold" nodeType="afterGroup">
                            <p:stCondLst>
                              <p:cond delay="500"/>
                            </p:stCondLst>
                            <p:childTnLst>
                              <p:par>
                                <p:cTn id="56" presetID="9" presetClass="exit" presetSubtype="0" fill="hold" grpId="0" nodeType="afterEffect">
                                  <p:stCondLst>
                                    <p:cond delay="0"/>
                                  </p:stCondLst>
                                  <p:childTnLst>
                                    <p:animEffect transition="out" filter="dissolve">
                                      <p:cBhvr>
                                        <p:cTn id="57" dur="500"/>
                                        <p:tgtEl>
                                          <p:spTgt spid="8229"/>
                                        </p:tgtEl>
                                      </p:cBhvr>
                                    </p:animEffect>
                                    <p:set>
                                      <p:cBhvr>
                                        <p:cTn id="58" dur="1" fill="hold">
                                          <p:stCondLst>
                                            <p:cond delay="499"/>
                                          </p:stCondLst>
                                        </p:cTn>
                                        <p:tgtEl>
                                          <p:spTgt spid="8229"/>
                                        </p:tgtEl>
                                        <p:attrNameLst>
                                          <p:attrName>style.visibility</p:attrName>
                                        </p:attrNameLst>
                                      </p:cBhvr>
                                      <p:to>
                                        <p:strVal val="hidden"/>
                                      </p:to>
                                    </p:set>
                                  </p:childTnLst>
                                </p:cTn>
                              </p:par>
                            </p:childTnLst>
                          </p:cTn>
                        </p:par>
                        <p:par>
                          <p:cTn id="59" fill="hold" nodeType="afterGroup">
                            <p:stCondLst>
                              <p:cond delay="1000"/>
                            </p:stCondLst>
                            <p:childTnLst>
                              <p:par>
                                <p:cTn id="60" presetID="9" presetClass="exit" presetSubtype="0" fill="hold" nodeType="afterEffect">
                                  <p:stCondLst>
                                    <p:cond delay="0"/>
                                  </p:stCondLst>
                                  <p:childTnLst>
                                    <p:animEffect transition="out" filter="dissolve">
                                      <p:cBhvr>
                                        <p:cTn id="61" dur="500"/>
                                        <p:tgtEl>
                                          <p:spTgt spid="8233"/>
                                        </p:tgtEl>
                                      </p:cBhvr>
                                    </p:animEffect>
                                    <p:set>
                                      <p:cBhvr>
                                        <p:cTn id="62" dur="1" fill="hold">
                                          <p:stCondLst>
                                            <p:cond delay="499"/>
                                          </p:stCondLst>
                                        </p:cTn>
                                        <p:tgtEl>
                                          <p:spTgt spid="8233"/>
                                        </p:tgtEl>
                                        <p:attrNameLst>
                                          <p:attrName>style.visibility</p:attrName>
                                        </p:attrNameLst>
                                      </p:cBhvr>
                                      <p:to>
                                        <p:strVal val="hidden"/>
                                      </p:to>
                                    </p:set>
                                  </p:childTnLst>
                                </p:cTn>
                              </p:par>
                            </p:childTnLst>
                          </p:cTn>
                        </p:par>
                        <p:par>
                          <p:cTn id="63" fill="hold" nodeType="afterGroup">
                            <p:stCondLst>
                              <p:cond delay="1500"/>
                            </p:stCondLst>
                            <p:childTnLst>
                              <p:par>
                                <p:cTn id="64" presetID="9" presetClass="exit" presetSubtype="0" fill="hold" grpId="0" nodeType="afterEffect">
                                  <p:stCondLst>
                                    <p:cond delay="0"/>
                                  </p:stCondLst>
                                  <p:childTnLst>
                                    <p:animEffect transition="out" filter="dissolve">
                                      <p:cBhvr>
                                        <p:cTn id="65" dur="500"/>
                                        <p:tgtEl>
                                          <p:spTgt spid="8226"/>
                                        </p:tgtEl>
                                      </p:cBhvr>
                                    </p:animEffect>
                                    <p:set>
                                      <p:cBhvr>
                                        <p:cTn id="66" dur="1" fill="hold">
                                          <p:stCondLst>
                                            <p:cond delay="499"/>
                                          </p:stCondLst>
                                        </p:cTn>
                                        <p:tgtEl>
                                          <p:spTgt spid="8226"/>
                                        </p:tgtEl>
                                        <p:attrNameLst>
                                          <p:attrName>style.visibility</p:attrName>
                                        </p:attrNameLst>
                                      </p:cBhvr>
                                      <p:to>
                                        <p:strVal val="hidden"/>
                                      </p:to>
                                    </p:set>
                                  </p:childTnLst>
                                </p:cTn>
                              </p:par>
                            </p:childTnLst>
                          </p:cTn>
                        </p:par>
                        <p:par>
                          <p:cTn id="67" fill="hold" nodeType="afterGroup">
                            <p:stCondLst>
                              <p:cond delay="2000"/>
                            </p:stCondLst>
                            <p:childTnLst>
                              <p:par>
                                <p:cTn id="68" presetID="9" presetClass="exit" presetSubtype="0" fill="hold" grpId="0" nodeType="afterEffect">
                                  <p:stCondLst>
                                    <p:cond delay="0"/>
                                  </p:stCondLst>
                                  <p:childTnLst>
                                    <p:animEffect transition="out" filter="dissolve">
                                      <p:cBhvr>
                                        <p:cTn id="69" dur="500"/>
                                        <p:tgtEl>
                                          <p:spTgt spid="8224"/>
                                        </p:tgtEl>
                                      </p:cBhvr>
                                    </p:animEffect>
                                    <p:set>
                                      <p:cBhvr>
                                        <p:cTn id="70" dur="1" fill="hold">
                                          <p:stCondLst>
                                            <p:cond delay="499"/>
                                          </p:stCondLst>
                                        </p:cTn>
                                        <p:tgtEl>
                                          <p:spTgt spid="8224"/>
                                        </p:tgtEl>
                                        <p:attrNameLst>
                                          <p:attrName>style.visibility</p:attrName>
                                        </p:attrNameLst>
                                      </p:cBhvr>
                                      <p:to>
                                        <p:strVal val="hidden"/>
                                      </p:to>
                                    </p:set>
                                  </p:childTnLst>
                                </p:cTn>
                              </p:par>
                            </p:childTnLst>
                          </p:cTn>
                        </p:par>
                        <p:par>
                          <p:cTn id="71" fill="hold" nodeType="afterGroup">
                            <p:stCondLst>
                              <p:cond delay="2500"/>
                            </p:stCondLst>
                            <p:childTnLst>
                              <p:par>
                                <p:cTn id="72" presetID="9" presetClass="exit" presetSubtype="0" fill="hold" grpId="0" nodeType="afterEffect">
                                  <p:stCondLst>
                                    <p:cond delay="0"/>
                                  </p:stCondLst>
                                  <p:childTnLst>
                                    <p:animEffect transition="out" filter="dissolve">
                                      <p:cBhvr>
                                        <p:cTn id="73" dur="500"/>
                                        <p:tgtEl>
                                          <p:spTgt spid="8225"/>
                                        </p:tgtEl>
                                      </p:cBhvr>
                                    </p:animEffect>
                                    <p:set>
                                      <p:cBhvr>
                                        <p:cTn id="74" dur="1" fill="hold">
                                          <p:stCondLst>
                                            <p:cond delay="499"/>
                                          </p:stCondLst>
                                        </p:cTn>
                                        <p:tgtEl>
                                          <p:spTgt spid="8225"/>
                                        </p:tgtEl>
                                        <p:attrNameLst>
                                          <p:attrName>style.visibility</p:attrName>
                                        </p:attrNameLst>
                                      </p:cBhvr>
                                      <p:to>
                                        <p:strVal val="hidden"/>
                                      </p:to>
                                    </p:set>
                                  </p:childTnLst>
                                </p:cTn>
                              </p:par>
                            </p:childTnLst>
                          </p:cTn>
                        </p:par>
                        <p:par>
                          <p:cTn id="75" fill="hold" nodeType="afterGroup">
                            <p:stCondLst>
                              <p:cond delay="3000"/>
                            </p:stCondLst>
                            <p:childTnLst>
                              <p:par>
                                <p:cTn id="76" presetID="9" presetClass="entr" presetSubtype="0" fill="hold" nodeType="afterEffect">
                                  <p:stCondLst>
                                    <p:cond delay="0"/>
                                  </p:stCondLst>
                                  <p:childTnLst>
                                    <p:set>
                                      <p:cBhvr>
                                        <p:cTn id="77" dur="1" fill="hold">
                                          <p:stCondLst>
                                            <p:cond delay="0"/>
                                          </p:stCondLst>
                                        </p:cTn>
                                        <p:tgtEl>
                                          <p:spTgt spid="8237"/>
                                        </p:tgtEl>
                                        <p:attrNameLst>
                                          <p:attrName>style.visibility</p:attrName>
                                        </p:attrNameLst>
                                      </p:cBhvr>
                                      <p:to>
                                        <p:strVal val="visible"/>
                                      </p:to>
                                    </p:set>
                                    <p:animEffect transition="in" filter="dissolve">
                                      <p:cBhvr>
                                        <p:cTn id="78" dur="500"/>
                                        <p:tgtEl>
                                          <p:spTgt spid="82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24" grpId="0" animBg="1"/>
      <p:bldP spid="8225" grpId="0" animBg="1"/>
      <p:bldP spid="8226" grpId="0" animBg="1"/>
      <p:bldP spid="8227" grpId="0" animBg="1"/>
      <p:bldP spid="8228" grpId="0" animBg="1"/>
      <p:bldP spid="8229" grpId="0" animBg="1"/>
      <p:bldP spid="8230" grpId="0" animBg="1"/>
      <p:bldP spid="8231" grpId="0" animBg="1"/>
      <p:bldP spid="8231" grpId="1" animBg="1"/>
      <p:bldP spid="8231" grpId="2" animBg="1"/>
      <p:bldP spid="8231" grpId="3" animBg="1"/>
      <p:bldP spid="8232" grpId="0" animBg="1"/>
      <p:bldP spid="8212" grpId="0" animBg="1"/>
      <p:bldP spid="8212" grpId="1" animBg="1"/>
      <p:bldP spid="8236" grpId="0" animBg="1"/>
      <p:bldP spid="8236" grpId="1"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1153</TotalTime>
  <Words>933</Words>
  <Application>Microsoft Office PowerPoint</Application>
  <PresentationFormat>On-screen Show (4:3)</PresentationFormat>
  <Paragraphs>71</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Fort Leavenworth, KS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gary.linhart</dc:creator>
  <cp:lastModifiedBy>Serravo, Michael P CIV USA TRADOC</cp:lastModifiedBy>
  <cp:revision>29</cp:revision>
  <dcterms:created xsi:type="dcterms:W3CDTF">2007-01-23T22:29:54Z</dcterms:created>
  <dcterms:modified xsi:type="dcterms:W3CDTF">2017-01-12T14:55:51Z</dcterms:modified>
</cp:coreProperties>
</file>